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42" d="100"/>
          <a:sy n="42" d="100"/>
        </p:scale>
        <p:origin x="1531" y="10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E911EF-80F5-4781-A4DF-44EFAF242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0A2A734-17E4-44D5-9630-D54D6AF74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FFB5C33-24B2-4764-BDBD-4C10A21D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8808" y="0"/>
            <a:ext cx="340319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EB601E2-EFED-4313-BEE4-9E27B94FC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42852"/>
            <a:ext cx="9110541" cy="24655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425DB5A-CEE1-4EE1-8C4A-689E49D35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590078"/>
            <a:ext cx="9110542" cy="1660332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BBD5D-D646-464A-AC1E-1AF533B7A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0510" y="2733709"/>
            <a:ext cx="7657792" cy="1373070"/>
          </a:xfrm>
        </p:spPr>
        <p:txBody>
          <a:bodyPr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Understanding &amp; Engaging in the Customer Experience</a:t>
            </a:r>
            <a:endParaRPr lang="en-GB" sz="4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A80D3A-924B-4301-8CB1-BD59847F1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4149" y="4394039"/>
            <a:ext cx="7304152" cy="1117687"/>
          </a:xfrm>
        </p:spPr>
        <p:txBody>
          <a:bodyPr>
            <a:normAutofit/>
          </a:bodyPr>
          <a:lstStyle/>
          <a:p>
            <a:r>
              <a:rPr lang="en-GB" sz="3600" dirty="0"/>
              <a:t>Akhter Ali (1711149)</a:t>
            </a:r>
          </a:p>
        </p:txBody>
      </p:sp>
    </p:spTree>
    <p:extLst>
      <p:ext uri="{BB962C8B-B14F-4D97-AF65-F5344CB8AC3E}">
        <p14:creationId xmlns:p14="http://schemas.microsoft.com/office/powerpoint/2010/main" val="1129797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F5213-1C78-413D-B93B-D67D3B12C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the Subject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DC07A-B8E3-40BC-842D-2F3727F95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What is CRM and why is it important?</a:t>
            </a:r>
            <a:endParaRPr lang="en-US" sz="2800" b="1" dirty="0"/>
          </a:p>
          <a:p>
            <a:r>
              <a:rPr lang="en-GB" sz="2800" b="1" dirty="0"/>
              <a:t>Understanding Customer Relationship and Experience</a:t>
            </a:r>
            <a:endParaRPr lang="en-US" sz="2800" b="1" dirty="0"/>
          </a:p>
          <a:p>
            <a:r>
              <a:rPr lang="en-GB" sz="2800" dirty="0"/>
              <a:t>What is Ethical Marketing?</a:t>
            </a:r>
          </a:p>
          <a:p>
            <a:r>
              <a:rPr lang="en-GB" sz="2800" b="1" dirty="0"/>
              <a:t>What is Sustainable Marketing?</a:t>
            </a:r>
            <a:endParaRPr lang="en-US" sz="2800" b="1" dirty="0"/>
          </a:p>
          <a:p>
            <a:r>
              <a:rPr lang="en-GB" sz="2800" b="1" dirty="0"/>
              <a:t>Ethics and Sustainability issues of popular UK supermarkets</a:t>
            </a:r>
            <a:endParaRPr lang="en-US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0854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23241-7142-470E-AF08-1942B95C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Comparison Rating</a:t>
            </a:r>
          </a:p>
        </p:txBody>
      </p:sp>
      <p:pic>
        <p:nvPicPr>
          <p:cNvPr id="3075" name="Picture 3">
            <a:extLst>
              <a:ext uri="{FF2B5EF4-FFF2-40B4-BE49-F238E27FC236}">
                <a16:creationId xmlns:a16="http://schemas.microsoft.com/office/drawing/2014/main" id="{357CC867-42B8-4EE2-85FC-498F72F1C3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03" t="29289" r="21437" b="19803"/>
          <a:stretch>
            <a:fillRect/>
          </a:stretch>
        </p:blipFill>
        <p:spPr bwMode="auto">
          <a:xfrm>
            <a:off x="680321" y="2555920"/>
            <a:ext cx="3589838" cy="1924051"/>
          </a:xfrm>
          <a:prstGeom prst="rect">
            <a:avLst/>
          </a:prstGeom>
          <a:noFill/>
          <a:ln w="9525" algn="in">
            <a:solidFill>
              <a:srgbClr val="FFFF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9AD4818A-312C-49C3-8796-89FE836E1A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03" t="32776" r="21437" b="28171"/>
          <a:stretch>
            <a:fillRect/>
          </a:stretch>
        </p:blipFill>
        <p:spPr bwMode="auto">
          <a:xfrm>
            <a:off x="680321" y="4668450"/>
            <a:ext cx="3589838" cy="1541850"/>
          </a:xfrm>
          <a:prstGeom prst="rect">
            <a:avLst/>
          </a:prstGeom>
          <a:noFill/>
          <a:ln w="9525" algn="in">
            <a:solidFill>
              <a:srgbClr val="FFFF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3077" name="Picture 5">
            <a:extLst>
              <a:ext uri="{FF2B5EF4-FFF2-40B4-BE49-F238E27FC236}">
                <a16:creationId xmlns:a16="http://schemas.microsoft.com/office/drawing/2014/main" id="{87774E95-B16C-42DF-87A6-D48DF84860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03" t="31381" r="21437" b="17711"/>
          <a:stretch>
            <a:fillRect/>
          </a:stretch>
        </p:blipFill>
        <p:spPr bwMode="auto">
          <a:xfrm>
            <a:off x="4542079" y="2555920"/>
            <a:ext cx="3528645" cy="1924050"/>
          </a:xfrm>
          <a:prstGeom prst="rect">
            <a:avLst/>
          </a:prstGeom>
          <a:noFill/>
          <a:ln w="9525" algn="in">
            <a:solidFill>
              <a:srgbClr val="FFFF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195957A4-70EE-4F1A-8C3C-BFD14A5822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79" t="8871" r="38095" b="2420"/>
          <a:stretch>
            <a:fillRect/>
          </a:stretch>
        </p:blipFill>
        <p:spPr bwMode="auto">
          <a:xfrm>
            <a:off x="8255488" y="2555920"/>
            <a:ext cx="2157413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6408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85600-C032-439C-8E5E-141F184D0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ASDA’s Sustainability </a:t>
            </a:r>
            <a:r>
              <a:rPr lang="en-GB" dirty="0" err="1"/>
              <a:t>Innitiative</a:t>
            </a:r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B6617FE-6937-41AB-9273-52426D410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81" t="13470" r="26953" b="243"/>
          <a:stretch>
            <a:fillRect/>
          </a:stretch>
        </p:blipFill>
        <p:spPr bwMode="auto">
          <a:xfrm>
            <a:off x="680321" y="2286145"/>
            <a:ext cx="4408791" cy="4255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2DBDC52-061C-42F3-AE9E-011C2EB341A2}"/>
              </a:ext>
            </a:extLst>
          </p:cNvPr>
          <p:cNvSpPr/>
          <p:nvPr/>
        </p:nvSpPr>
        <p:spPr>
          <a:xfrm>
            <a:off x="5569527" y="2204612"/>
            <a:ext cx="5698837" cy="38856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five areas identified and targeted for improvements as a result of the survey are: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US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100% sustainable products target</a:t>
            </a:r>
            <a:endParaRPr lang="en-US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Save money for customers</a:t>
            </a:r>
            <a:endParaRPr lang="en-US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Cut waste </a:t>
            </a:r>
            <a:endParaRPr lang="en-US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the community </a:t>
            </a:r>
            <a:endParaRPr lang="en-US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Everyday Experts for information gathering</a:t>
            </a:r>
            <a:endParaRPr lang="en-US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0972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39F16-46C4-4261-A342-2A7DC456A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‘Ethical’ is ASDA?</a:t>
            </a:r>
            <a:endParaRPr lang="en-US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768C60-8484-46E8-8996-AA1C83A3FB55}"/>
              </a:ext>
            </a:extLst>
          </p:cNvPr>
          <p:cNvSpPr txBox="1">
            <a:spLocks/>
          </p:cNvSpPr>
          <p:nvPr/>
        </p:nvSpPr>
        <p:spPr>
          <a:xfrm>
            <a:off x="680321" y="2336873"/>
            <a:ext cx="10848533" cy="3599316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ASDA’S failings on ‘Labour Rights’</a:t>
            </a:r>
            <a:endParaRPr lang="en-US" b="1" dirty="0"/>
          </a:p>
          <a:p>
            <a:r>
              <a:rPr lang="en-GB" b="1" dirty="0"/>
              <a:t>ASDA’S failings on ‘Environment’</a:t>
            </a:r>
            <a:endParaRPr lang="en-US" b="1" dirty="0"/>
          </a:p>
          <a:p>
            <a:r>
              <a:rPr lang="en-GB" b="1" dirty="0"/>
              <a:t>ASDA’S failings on ‘Animal Welfare’</a:t>
            </a:r>
            <a:endParaRPr lang="en-US" b="1" dirty="0"/>
          </a:p>
          <a:p>
            <a:r>
              <a:rPr lang="en-GB" b="1" dirty="0"/>
              <a:t>ASDA’S failings on ‘Tax Avoidance &amp; Political Influence’</a:t>
            </a:r>
            <a:endParaRPr lang="en-US" b="1" dirty="0"/>
          </a:p>
          <a:p>
            <a:r>
              <a:rPr lang="en-GB" b="1" dirty="0"/>
              <a:t>ASDA’S failings on ‘Other Areas of Ethics’</a:t>
            </a:r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158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308C0-CD68-4A30-A288-72585F723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Models and Theories of Quality</a:t>
            </a:r>
            <a:endParaRPr lang="en-GB" dirty="0"/>
          </a:p>
        </p:txBody>
      </p:sp>
      <p:pic>
        <p:nvPicPr>
          <p:cNvPr id="5123" name="Picture 3" descr="Image result for deming cycle">
            <a:extLst>
              <a:ext uri="{FF2B5EF4-FFF2-40B4-BE49-F238E27FC236}">
                <a16:creationId xmlns:a16="http://schemas.microsoft.com/office/drawing/2014/main" id="{10F18EDD-DA35-4646-BEC0-D89C1EC56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0" t="8891" r="3471"/>
          <a:stretch>
            <a:fillRect/>
          </a:stretch>
        </p:blipFill>
        <p:spPr bwMode="auto">
          <a:xfrm>
            <a:off x="569110" y="4329300"/>
            <a:ext cx="2248230" cy="2208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136D7D60-7B0F-49A7-AF2B-69814E2DAB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10" y="2101339"/>
            <a:ext cx="2248230" cy="199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F27102DD-D0CF-498C-98AB-412166958029}"/>
              </a:ext>
            </a:extLst>
          </p:cNvPr>
          <p:cNvSpPr txBox="1">
            <a:spLocks/>
          </p:cNvSpPr>
          <p:nvPr/>
        </p:nvSpPr>
        <p:spPr>
          <a:xfrm>
            <a:off x="3383281" y="2771278"/>
            <a:ext cx="6910902" cy="311604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Deming Theories of Quality</a:t>
            </a:r>
          </a:p>
          <a:p>
            <a:r>
              <a:rPr lang="en-GB" dirty="0" err="1"/>
              <a:t>Juran’s</a:t>
            </a:r>
            <a:r>
              <a:rPr lang="en-GB" dirty="0"/>
              <a:t> Theories of Quality</a:t>
            </a:r>
          </a:p>
          <a:p>
            <a:r>
              <a:rPr lang="en-GB" dirty="0"/>
              <a:t>Crosby's Cost of Quality</a:t>
            </a:r>
          </a:p>
          <a:p>
            <a:endParaRPr lang="en-GB" dirty="0"/>
          </a:p>
          <a:p>
            <a:r>
              <a:rPr lang="en-GB" dirty="0"/>
              <a:t>Practical application on ASDA’s CRM</a:t>
            </a:r>
          </a:p>
        </p:txBody>
      </p:sp>
    </p:spTree>
    <p:extLst>
      <p:ext uri="{BB962C8B-B14F-4D97-AF65-F5344CB8AC3E}">
        <p14:creationId xmlns:p14="http://schemas.microsoft.com/office/powerpoint/2010/main" val="1344395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48E01-7B28-4D40-B58B-3AB696BA1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1D963-5A7D-49DE-930D-089489CC3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2830975" cy="3599316"/>
          </a:xfrm>
        </p:spPr>
        <p:txBody>
          <a:bodyPr/>
          <a:lstStyle/>
          <a:p>
            <a:r>
              <a:rPr lang="en-GB" dirty="0"/>
              <a:t>Recommendation</a:t>
            </a:r>
          </a:p>
          <a:p>
            <a:r>
              <a:rPr lang="en-GB" dirty="0" err="1"/>
              <a:t>Conclussion</a:t>
            </a: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A98049D-D709-4516-80AE-54F837FF2E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2697194"/>
              </p:ext>
            </p:extLst>
          </p:nvPr>
        </p:nvGraphicFramePr>
        <p:xfrm>
          <a:off x="3858768" y="2456720"/>
          <a:ext cx="6435414" cy="3648052"/>
        </p:xfrm>
        <a:graphic>
          <a:graphicData uri="http://schemas.openxmlformats.org/drawingml/2006/table">
            <a:tbl>
              <a:tblPr/>
              <a:tblGrid>
                <a:gridCol w="2722672">
                  <a:extLst>
                    <a:ext uri="{9D8B030D-6E8A-4147-A177-3AD203B41FA5}">
                      <a16:colId xmlns:a16="http://schemas.microsoft.com/office/drawing/2014/main" val="2117185816"/>
                    </a:ext>
                  </a:extLst>
                </a:gridCol>
                <a:gridCol w="3712742">
                  <a:extLst>
                    <a:ext uri="{9D8B030D-6E8A-4147-A177-3AD203B41FA5}">
                      <a16:colId xmlns:a16="http://schemas.microsoft.com/office/drawing/2014/main" val="2553847090"/>
                    </a:ext>
                  </a:extLst>
                </a:gridCol>
              </a:tblGrid>
              <a:tr h="250838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4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Areas of CRM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40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Needs Addressing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0479344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solidFill>
                            <a:srgbClr val="CC33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0078158"/>
                  </a:ext>
                </a:extLst>
              </a:tr>
              <a:tr h="341424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CC3300"/>
                          </a:solidFill>
                          <a:effectLst/>
                          <a:latin typeface="Arial" panose="020B0604020202020204" pitchFamily="34" charset="0"/>
                        </a:rPr>
                        <a:t>Ethics In Product/Package Strategy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Misleading or inadequate information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131436"/>
                  </a:ext>
                </a:extLst>
              </a:tr>
              <a:tr h="341424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CC3300"/>
                          </a:solidFill>
                          <a:effectLst/>
                          <a:latin typeface="Arial" panose="020B0604020202020204" pitchFamily="34" charset="0"/>
                        </a:rPr>
                        <a:t>Ethics In Product/Package Strategy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Excessive environmentally-unfriendly packaging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412844"/>
                  </a:ext>
                </a:extLst>
              </a:tr>
              <a:tr h="341424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5723"/>
                          </a:solidFill>
                          <a:effectLst/>
                          <a:latin typeface="Arial" panose="020B0604020202020204" pitchFamily="34" charset="0"/>
                        </a:rPr>
                        <a:t>Ethics in Distribution: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degree of control over the distribution channel</a:t>
                      </a:r>
                      <a:r>
                        <a:rPr lang="en-US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570178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764B"/>
                          </a:solidFill>
                          <a:effectLst/>
                          <a:latin typeface="Arial" panose="020B0604020202020204" pitchFamily="34" charset="0"/>
                        </a:rPr>
                        <a:t>Ethics in Promotion</a:t>
                      </a:r>
                      <a:r>
                        <a:rPr lang="en-US" sz="1000" kern="1400">
                          <a:solidFill>
                            <a:srgbClr val="FF764B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Truth in advertising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5992019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764B"/>
                          </a:solidFill>
                          <a:effectLst/>
                          <a:latin typeface="Arial" panose="020B0604020202020204" pitchFamily="34" charset="0"/>
                        </a:rPr>
                        <a:t>Ethics in Promotion</a:t>
                      </a:r>
                      <a:r>
                        <a:rPr lang="en-US" sz="1000" kern="1400">
                          <a:solidFill>
                            <a:srgbClr val="FF764B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Marketing to children 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1317625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9A7B"/>
                          </a:solidFill>
                          <a:effectLst/>
                          <a:latin typeface="Arial" panose="020B0604020202020204" pitchFamily="34" charset="0"/>
                        </a:rPr>
                        <a:t>Ethics in Pricing: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Deceptive Pricing</a:t>
                      </a:r>
                      <a:r>
                        <a:rPr lang="en-US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882289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9A7B"/>
                          </a:solidFill>
                          <a:effectLst/>
                          <a:latin typeface="Arial" panose="020B0604020202020204" pitchFamily="34" charset="0"/>
                        </a:rPr>
                        <a:t>Ethics in Pricing: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Unfair Pricing</a:t>
                      </a:r>
                      <a:r>
                        <a:rPr lang="en-US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5992942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9A7B"/>
                          </a:solidFill>
                          <a:effectLst/>
                          <a:latin typeface="Arial" panose="020B0604020202020204" pitchFamily="34" charset="0"/>
                        </a:rPr>
                        <a:t>Ethics in Pricing: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Price Discrimination</a:t>
                      </a:r>
                      <a:r>
                        <a:rPr lang="en-GB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5994543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200">
                          <a:solidFill>
                            <a:srgbClr val="FF9A7B"/>
                          </a:solidFill>
                          <a:effectLst/>
                          <a:latin typeface="Arial" panose="020B0604020202020204" pitchFamily="34" charset="0"/>
                        </a:rPr>
                        <a:t>Ethics in Pricing:</a:t>
                      </a:r>
                      <a:endParaRPr lang="en-US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Price fixing</a:t>
                      </a:r>
                      <a:r>
                        <a:rPr lang="en-GB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3440462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solidFill>
                            <a:srgbClr val="CC33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6535962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006600"/>
                          </a:solidFill>
                          <a:effectLst/>
                          <a:latin typeface="Arial" panose="020B0604020202020204" pitchFamily="34" charset="0"/>
                        </a:rPr>
                        <a:t>Sustainable Marketing</a:t>
                      </a:r>
                      <a:r>
                        <a:rPr lang="en-GB" sz="1000" kern="1400">
                          <a:solidFill>
                            <a:srgbClr val="0066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Tax Avoidance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8006434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006600"/>
                          </a:solidFill>
                          <a:effectLst/>
                          <a:latin typeface="Arial" panose="020B0604020202020204" pitchFamily="34" charset="0"/>
                        </a:rPr>
                        <a:t>Sustainable Marketing</a:t>
                      </a:r>
                      <a:r>
                        <a:rPr lang="en-GB" sz="1000" kern="1400">
                          <a:solidFill>
                            <a:srgbClr val="0066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40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Fair wages to employees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6403303"/>
                  </a:ext>
                </a:extLst>
              </a:tr>
              <a:tr h="211250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kern="1200">
                          <a:solidFill>
                            <a:srgbClr val="006600"/>
                          </a:solidFill>
                          <a:effectLst/>
                          <a:latin typeface="Arial" panose="020B0604020202020204" pitchFamily="34" charset="0"/>
                        </a:rPr>
                        <a:t>Sustainable Marketing</a:t>
                      </a:r>
                      <a:r>
                        <a:rPr lang="en-GB" sz="1000" kern="1400">
                          <a:solidFill>
                            <a:srgbClr val="006600"/>
                          </a:solidFill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endParaRPr lang="en-GB" sz="900" kern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>
                      <a:noFill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b="1" kern="1400" dirty="0">
                          <a:solidFill>
                            <a:srgbClr val="5F5F5F"/>
                          </a:solidFill>
                          <a:effectLst/>
                          <a:latin typeface="Arial" panose="020B0604020202020204" pitchFamily="34" charset="0"/>
                        </a:rPr>
                        <a:t>Fair price for producers/farmers</a:t>
                      </a:r>
                      <a:endParaRPr lang="en-US" sz="900" kern="14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31661" marR="31661" marT="31661" marB="31661">
                    <a:lnL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FF57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D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60567"/>
                  </a:ext>
                </a:extLst>
              </a:tr>
            </a:tbl>
          </a:graphicData>
        </a:graphic>
      </p:graphicFrame>
      <p:sp>
        <p:nvSpPr>
          <p:cNvPr id="8" name="Control 2">
            <a:extLst>
              <a:ext uri="{FF2B5EF4-FFF2-40B4-BE49-F238E27FC236}">
                <a16:creationId xmlns:a16="http://schemas.microsoft.com/office/drawing/2014/main" id="{250D61E8-12F0-4B39-A75F-179C41018394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5788537" y="14208177"/>
            <a:ext cx="7433641" cy="4157662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0965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252</Words>
  <Application>Microsoft Office PowerPoint</Application>
  <PresentationFormat>Widescreen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Symbol</vt:lpstr>
      <vt:lpstr>Times New Roman</vt:lpstr>
      <vt:lpstr>Trebuchet MS</vt:lpstr>
      <vt:lpstr>Berlin</vt:lpstr>
      <vt:lpstr>Understanding &amp; Engaging in the Customer Experience</vt:lpstr>
      <vt:lpstr>Defining the Subject </vt:lpstr>
      <vt:lpstr>Ethical Comparison Rating</vt:lpstr>
      <vt:lpstr>ASDA’s Sustainability Innitiative</vt:lpstr>
      <vt:lpstr>How ‘Ethical’ is ASDA?</vt:lpstr>
      <vt:lpstr>Models and Theories of Quality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&amp; Engaging in the Customer Experience</dc:title>
  <dc:creator>Shek Arman Ali</dc:creator>
  <cp:lastModifiedBy>Shek Arman Ali</cp:lastModifiedBy>
  <cp:revision>7</cp:revision>
  <dcterms:created xsi:type="dcterms:W3CDTF">2020-03-13T03:17:36Z</dcterms:created>
  <dcterms:modified xsi:type="dcterms:W3CDTF">2020-03-13T06:48:04Z</dcterms:modified>
</cp:coreProperties>
</file>