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4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diagrams/_rels/data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diagrams/_rels/data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12" Type="http://schemas.openxmlformats.org/officeDocument/2006/relationships/image" Target="../media/image21.sv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11" Type="http://schemas.openxmlformats.org/officeDocument/2006/relationships/image" Target="../media/image20.png"/><Relationship Id="rId5" Type="http://schemas.openxmlformats.org/officeDocument/2006/relationships/image" Target="../media/image14.png"/><Relationship Id="rId10" Type="http://schemas.openxmlformats.org/officeDocument/2006/relationships/image" Target="../media/image19.svg"/><Relationship Id="rId4" Type="http://schemas.openxmlformats.org/officeDocument/2006/relationships/image" Target="../media/image13.svg"/><Relationship Id="rId9" Type="http://schemas.openxmlformats.org/officeDocument/2006/relationships/image" Target="../media/image18.png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diagram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diagram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12" Type="http://schemas.openxmlformats.org/officeDocument/2006/relationships/image" Target="../media/image21.sv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11" Type="http://schemas.openxmlformats.org/officeDocument/2006/relationships/image" Target="../media/image20.png"/><Relationship Id="rId5" Type="http://schemas.openxmlformats.org/officeDocument/2006/relationships/image" Target="../media/image14.png"/><Relationship Id="rId10" Type="http://schemas.openxmlformats.org/officeDocument/2006/relationships/image" Target="../media/image19.svg"/><Relationship Id="rId4" Type="http://schemas.openxmlformats.org/officeDocument/2006/relationships/image" Target="../media/image13.svg"/><Relationship Id="rId9" Type="http://schemas.openxmlformats.org/officeDocument/2006/relationships/image" Target="../media/image18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EF136AA-DB5E-494F-B6C9-9816BC82C587}" type="doc">
      <dgm:prSet loTypeId="urn:microsoft.com/office/officeart/2005/8/layout/vList4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5246DC0C-BFDF-4CBE-AA3B-77224E9458DA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Over 57% of UK consumers prioritize sustainability in purchase decisions(Mintel, 2021).</a:t>
          </a:r>
          <a:endParaRPr lang="en-GB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51DE1ED-EA3A-4877-8011-4E72F56405CB}" type="parTrans" cxnId="{28DC2857-E558-4AAB-99B1-E9153DA58E41}">
      <dgm:prSet/>
      <dgm:spPr/>
      <dgm:t>
        <a:bodyPr/>
        <a:lstStyle/>
        <a:p>
          <a:endParaRPr lang="en-GB"/>
        </a:p>
      </dgm:t>
    </dgm:pt>
    <dgm:pt modelId="{6972459D-CACB-4B2A-B71B-7156685E4E86}" type="sibTrans" cxnId="{28DC2857-E558-4AAB-99B1-E9153DA58E41}">
      <dgm:prSet/>
      <dgm:spPr/>
      <dgm:t>
        <a:bodyPr/>
        <a:lstStyle/>
        <a:p>
          <a:endParaRPr lang="en-GB"/>
        </a:p>
      </dgm:t>
    </dgm:pt>
    <dgm:pt modelId="{C975FF68-DA31-496B-8066-AED3711D366C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Growing environmental awareness drives demand for ethical, eco-friendly products.</a:t>
          </a:r>
          <a:endParaRPr lang="en-GB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E500D05-402B-4316-A619-DCECD5359BEF}" type="parTrans" cxnId="{F66D97F5-080C-43E3-A8F1-A073D81100F9}">
      <dgm:prSet/>
      <dgm:spPr/>
      <dgm:t>
        <a:bodyPr/>
        <a:lstStyle/>
        <a:p>
          <a:endParaRPr lang="en-GB"/>
        </a:p>
      </dgm:t>
    </dgm:pt>
    <dgm:pt modelId="{1A48B976-4073-4389-9C8E-CAB854968431}" type="sibTrans" cxnId="{F66D97F5-080C-43E3-A8F1-A073D81100F9}">
      <dgm:prSet/>
      <dgm:spPr/>
      <dgm:t>
        <a:bodyPr/>
        <a:lstStyle/>
        <a:p>
          <a:endParaRPr lang="en-GB"/>
        </a:p>
      </dgm:t>
    </dgm:pt>
    <dgm:pt modelId="{6B9595E4-8D55-4333-BC0E-E00DD5865836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Global sustainable fashion projected to grow at 22.9% CAGR.</a:t>
          </a:r>
          <a:endParaRPr lang="en-GB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C7F05B5-00C1-407D-9E37-AD1A67B477E5}" type="parTrans" cxnId="{F7D4613F-98B2-45BB-8CE5-69E12A3A1025}">
      <dgm:prSet/>
      <dgm:spPr/>
      <dgm:t>
        <a:bodyPr/>
        <a:lstStyle/>
        <a:p>
          <a:endParaRPr lang="en-GB"/>
        </a:p>
      </dgm:t>
    </dgm:pt>
    <dgm:pt modelId="{77C84778-24BB-4B75-A51C-00C8DACC5BCE}" type="sibTrans" cxnId="{F7D4613F-98B2-45BB-8CE5-69E12A3A1025}">
      <dgm:prSet/>
      <dgm:spPr/>
      <dgm:t>
        <a:bodyPr/>
        <a:lstStyle/>
        <a:p>
          <a:endParaRPr lang="en-GB"/>
        </a:p>
      </dgm:t>
    </dgm:pt>
    <dgm:pt modelId="{F49E3FDB-FF4E-4940-9F7D-DBDBE1A3F0AE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Shifting consumer behavior towards minimalism and quality offers a favorable market niche (Fashion Revolution, 2021).</a:t>
          </a:r>
          <a:endParaRPr lang="en-GB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600B5A1-85C0-4A4E-9619-A393216D9A2A}" type="parTrans" cxnId="{F278B3F3-E994-4EAC-B344-1FA1D2AFDA9A}">
      <dgm:prSet/>
      <dgm:spPr/>
      <dgm:t>
        <a:bodyPr/>
        <a:lstStyle/>
        <a:p>
          <a:endParaRPr lang="en-GB"/>
        </a:p>
      </dgm:t>
    </dgm:pt>
    <dgm:pt modelId="{B2B31266-D906-4E52-B862-0E9698F10F01}" type="sibTrans" cxnId="{F278B3F3-E994-4EAC-B344-1FA1D2AFDA9A}">
      <dgm:prSet/>
      <dgm:spPr/>
      <dgm:t>
        <a:bodyPr/>
        <a:lstStyle/>
        <a:p>
          <a:endParaRPr lang="en-GB"/>
        </a:p>
      </dgm:t>
    </dgm:pt>
    <dgm:pt modelId="{185141D7-9987-4D1A-A1C3-074906AF76CA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Digital channels and social media platforms target Millennials and Gen Z.</a:t>
          </a:r>
          <a:endParaRPr lang="en-GB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E9D59A8-1326-46AA-9904-77E9C6ED358A}" type="parTrans" cxnId="{F070F0EC-D794-4E51-AC02-CD454E47271B}">
      <dgm:prSet/>
      <dgm:spPr/>
      <dgm:t>
        <a:bodyPr/>
        <a:lstStyle/>
        <a:p>
          <a:endParaRPr lang="en-GB"/>
        </a:p>
      </dgm:t>
    </dgm:pt>
    <dgm:pt modelId="{F77B9970-0E83-48BA-BB12-458BFD8F64F8}" type="sibTrans" cxnId="{F070F0EC-D794-4E51-AC02-CD454E47271B}">
      <dgm:prSet/>
      <dgm:spPr/>
      <dgm:t>
        <a:bodyPr/>
        <a:lstStyle/>
        <a:p>
          <a:endParaRPr lang="en-GB"/>
        </a:p>
      </dgm:t>
    </dgm:pt>
    <dgm:pt modelId="{6ACB92DD-E7D9-4BB6-91BA-978DE6E6DFA5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Post-Brexit trade reforms and government incentives support green enterprise expansion in the UK ( UK Government, 2021).</a:t>
          </a:r>
          <a:endParaRPr lang="en-GB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32A7C6D-B678-48B4-9734-76657DEF8E17}" type="parTrans" cxnId="{AEBCA3C5-FDAD-4851-BA11-63645E60FABB}">
      <dgm:prSet/>
      <dgm:spPr/>
      <dgm:t>
        <a:bodyPr/>
        <a:lstStyle/>
        <a:p>
          <a:endParaRPr lang="en-GB"/>
        </a:p>
      </dgm:t>
    </dgm:pt>
    <dgm:pt modelId="{C658782D-46AA-49CE-9497-EEC56EB3BE82}" type="sibTrans" cxnId="{AEBCA3C5-FDAD-4851-BA11-63645E60FABB}">
      <dgm:prSet/>
      <dgm:spPr/>
      <dgm:t>
        <a:bodyPr/>
        <a:lstStyle/>
        <a:p>
          <a:endParaRPr lang="en-GB"/>
        </a:p>
      </dgm:t>
    </dgm:pt>
    <dgm:pt modelId="{7E5F6459-83F1-4D38-9152-B3A1E469BC2D}" type="pres">
      <dgm:prSet presAssocID="{4EF136AA-DB5E-494F-B6C9-9816BC82C587}" presName="linear" presStyleCnt="0">
        <dgm:presLayoutVars>
          <dgm:dir/>
          <dgm:resizeHandles val="exact"/>
        </dgm:presLayoutVars>
      </dgm:prSet>
      <dgm:spPr/>
    </dgm:pt>
    <dgm:pt modelId="{5C9A4DB6-94C9-4261-81A0-4F9A5706E4C1}" type="pres">
      <dgm:prSet presAssocID="{5246DC0C-BFDF-4CBE-AA3B-77224E9458DA}" presName="comp" presStyleCnt="0"/>
      <dgm:spPr/>
    </dgm:pt>
    <dgm:pt modelId="{2E16ED8B-8AD0-440D-922D-3A64C78BAE7E}" type="pres">
      <dgm:prSet presAssocID="{5246DC0C-BFDF-4CBE-AA3B-77224E9458DA}" presName="box" presStyleLbl="node1" presStyleIdx="0" presStyleCnt="6"/>
      <dgm:spPr/>
    </dgm:pt>
    <dgm:pt modelId="{D60D8E1F-5028-4994-9771-6816F98E81C4}" type="pres">
      <dgm:prSet presAssocID="{5246DC0C-BFDF-4CBE-AA3B-77224E9458DA}" presName="img" presStyleLbl="fgImgPlace1" presStyleIdx="0" presStyleCnt="6"/>
      <dgm:spPr>
        <a:blipFill rotWithShape="1">
          <a:blip xmlns:r="http://schemas.openxmlformats.org/officeDocument/2006/relationships" r:embed="rId1"/>
          <a:srcRect/>
          <a:stretch>
            <a:fillRect t="-75000" b="-75000"/>
          </a:stretch>
        </a:blipFill>
      </dgm:spPr>
    </dgm:pt>
    <dgm:pt modelId="{0A731FED-51DF-41E9-83C3-B249F111F2CC}" type="pres">
      <dgm:prSet presAssocID="{5246DC0C-BFDF-4CBE-AA3B-77224E9458DA}" presName="text" presStyleLbl="node1" presStyleIdx="0" presStyleCnt="6">
        <dgm:presLayoutVars>
          <dgm:bulletEnabled val="1"/>
        </dgm:presLayoutVars>
      </dgm:prSet>
      <dgm:spPr/>
    </dgm:pt>
    <dgm:pt modelId="{6E3B2081-44E1-4708-BE1D-37339E803E8C}" type="pres">
      <dgm:prSet presAssocID="{6972459D-CACB-4B2A-B71B-7156685E4E86}" presName="spacer" presStyleCnt="0"/>
      <dgm:spPr/>
    </dgm:pt>
    <dgm:pt modelId="{8B03E2DC-0C52-43A9-A431-2C027AFDE3A3}" type="pres">
      <dgm:prSet presAssocID="{C975FF68-DA31-496B-8066-AED3711D366C}" presName="comp" presStyleCnt="0"/>
      <dgm:spPr/>
    </dgm:pt>
    <dgm:pt modelId="{F6564A7C-4975-49D9-8581-1EE9A14217DD}" type="pres">
      <dgm:prSet presAssocID="{C975FF68-DA31-496B-8066-AED3711D366C}" presName="box" presStyleLbl="node1" presStyleIdx="1" presStyleCnt="6"/>
      <dgm:spPr/>
    </dgm:pt>
    <dgm:pt modelId="{F259D41E-018E-4BAA-BE45-F7569FE40423}" type="pres">
      <dgm:prSet presAssocID="{C975FF68-DA31-496B-8066-AED3711D366C}" presName="img" presStyleLbl="fgImgPlace1" presStyleIdx="1" presStyleCnt="6"/>
      <dgm:spPr>
        <a:blipFill rotWithShape="1">
          <a:blip xmlns:r="http://schemas.openxmlformats.org/officeDocument/2006/relationships" r:embed="rId1"/>
          <a:srcRect/>
          <a:stretch>
            <a:fillRect t="-75000" b="-75000"/>
          </a:stretch>
        </a:blipFill>
      </dgm:spPr>
    </dgm:pt>
    <dgm:pt modelId="{8B28169F-C952-40CA-A81A-43954C005153}" type="pres">
      <dgm:prSet presAssocID="{C975FF68-DA31-496B-8066-AED3711D366C}" presName="text" presStyleLbl="node1" presStyleIdx="1" presStyleCnt="6">
        <dgm:presLayoutVars>
          <dgm:bulletEnabled val="1"/>
        </dgm:presLayoutVars>
      </dgm:prSet>
      <dgm:spPr/>
    </dgm:pt>
    <dgm:pt modelId="{AAD62797-7460-42DF-B463-767C470536BA}" type="pres">
      <dgm:prSet presAssocID="{1A48B976-4073-4389-9C8E-CAB854968431}" presName="spacer" presStyleCnt="0"/>
      <dgm:spPr/>
    </dgm:pt>
    <dgm:pt modelId="{70821C53-28A8-4CFA-BF4C-06085D9049B9}" type="pres">
      <dgm:prSet presAssocID="{6B9595E4-8D55-4333-BC0E-E00DD5865836}" presName="comp" presStyleCnt="0"/>
      <dgm:spPr/>
    </dgm:pt>
    <dgm:pt modelId="{CD3E32CE-B158-45C0-BAB4-B26ED3753165}" type="pres">
      <dgm:prSet presAssocID="{6B9595E4-8D55-4333-BC0E-E00DD5865836}" presName="box" presStyleLbl="node1" presStyleIdx="2" presStyleCnt="6"/>
      <dgm:spPr/>
    </dgm:pt>
    <dgm:pt modelId="{38928AD7-0925-4829-81C7-A370BD261CAD}" type="pres">
      <dgm:prSet presAssocID="{6B9595E4-8D55-4333-BC0E-E00DD5865836}" presName="img" presStyleLbl="fgImgPlace1" presStyleIdx="2" presStyleCnt="6"/>
      <dgm:spPr>
        <a:blipFill rotWithShape="1">
          <a:blip xmlns:r="http://schemas.openxmlformats.org/officeDocument/2006/relationships" r:embed="rId1"/>
          <a:srcRect/>
          <a:stretch>
            <a:fillRect t="-75000" b="-75000"/>
          </a:stretch>
        </a:blipFill>
      </dgm:spPr>
    </dgm:pt>
    <dgm:pt modelId="{9FBC13CA-84DA-4387-B41D-B8300C51F450}" type="pres">
      <dgm:prSet presAssocID="{6B9595E4-8D55-4333-BC0E-E00DD5865836}" presName="text" presStyleLbl="node1" presStyleIdx="2" presStyleCnt="6">
        <dgm:presLayoutVars>
          <dgm:bulletEnabled val="1"/>
        </dgm:presLayoutVars>
      </dgm:prSet>
      <dgm:spPr/>
    </dgm:pt>
    <dgm:pt modelId="{A4B3DD92-5A39-4DDE-8061-8A462374B639}" type="pres">
      <dgm:prSet presAssocID="{77C84778-24BB-4B75-A51C-00C8DACC5BCE}" presName="spacer" presStyleCnt="0"/>
      <dgm:spPr/>
    </dgm:pt>
    <dgm:pt modelId="{4AA1C3C5-2D03-4EF5-8A95-1099841E3A50}" type="pres">
      <dgm:prSet presAssocID="{F49E3FDB-FF4E-4940-9F7D-DBDBE1A3F0AE}" presName="comp" presStyleCnt="0"/>
      <dgm:spPr/>
    </dgm:pt>
    <dgm:pt modelId="{F0E772FD-461B-4B72-8A66-91CCEA46C340}" type="pres">
      <dgm:prSet presAssocID="{F49E3FDB-FF4E-4940-9F7D-DBDBE1A3F0AE}" presName="box" presStyleLbl="node1" presStyleIdx="3" presStyleCnt="6"/>
      <dgm:spPr/>
    </dgm:pt>
    <dgm:pt modelId="{609E821E-1BE4-435E-9377-A32FCC6EFCA6}" type="pres">
      <dgm:prSet presAssocID="{F49E3FDB-FF4E-4940-9F7D-DBDBE1A3F0AE}" presName="img" presStyleLbl="fgImgPlace1" presStyleIdx="3" presStyleCnt="6"/>
      <dgm:spPr>
        <a:blipFill rotWithShape="1">
          <a:blip xmlns:r="http://schemas.openxmlformats.org/officeDocument/2006/relationships" r:embed="rId1"/>
          <a:srcRect/>
          <a:stretch>
            <a:fillRect t="-75000" b="-75000"/>
          </a:stretch>
        </a:blipFill>
      </dgm:spPr>
    </dgm:pt>
    <dgm:pt modelId="{3E024738-2172-4F12-B3C4-B45CBA98AF04}" type="pres">
      <dgm:prSet presAssocID="{F49E3FDB-FF4E-4940-9F7D-DBDBE1A3F0AE}" presName="text" presStyleLbl="node1" presStyleIdx="3" presStyleCnt="6">
        <dgm:presLayoutVars>
          <dgm:bulletEnabled val="1"/>
        </dgm:presLayoutVars>
      </dgm:prSet>
      <dgm:spPr/>
    </dgm:pt>
    <dgm:pt modelId="{0496D5CA-04B4-404C-94E0-2255D822D0D9}" type="pres">
      <dgm:prSet presAssocID="{B2B31266-D906-4E52-B862-0E9698F10F01}" presName="spacer" presStyleCnt="0"/>
      <dgm:spPr/>
    </dgm:pt>
    <dgm:pt modelId="{7FACC573-CCF5-4163-9116-627FCEEB43C7}" type="pres">
      <dgm:prSet presAssocID="{185141D7-9987-4D1A-A1C3-074906AF76CA}" presName="comp" presStyleCnt="0"/>
      <dgm:spPr/>
    </dgm:pt>
    <dgm:pt modelId="{DC37123F-0A8E-4B9A-9FF3-ADD0067E24B4}" type="pres">
      <dgm:prSet presAssocID="{185141D7-9987-4D1A-A1C3-074906AF76CA}" presName="box" presStyleLbl="node1" presStyleIdx="4" presStyleCnt="6"/>
      <dgm:spPr/>
    </dgm:pt>
    <dgm:pt modelId="{2AB8999C-5A0E-4569-9005-0FC140D246A8}" type="pres">
      <dgm:prSet presAssocID="{185141D7-9987-4D1A-A1C3-074906AF76CA}" presName="img" presStyleLbl="fgImgPlace1" presStyleIdx="4" presStyleCnt="6"/>
      <dgm:spPr>
        <a:blipFill rotWithShape="1">
          <a:blip xmlns:r="http://schemas.openxmlformats.org/officeDocument/2006/relationships" r:embed="rId1"/>
          <a:srcRect/>
          <a:stretch>
            <a:fillRect t="-75000" b="-75000"/>
          </a:stretch>
        </a:blipFill>
      </dgm:spPr>
    </dgm:pt>
    <dgm:pt modelId="{589E3906-A1AE-4853-8221-9FD5AB87DDFD}" type="pres">
      <dgm:prSet presAssocID="{185141D7-9987-4D1A-A1C3-074906AF76CA}" presName="text" presStyleLbl="node1" presStyleIdx="4" presStyleCnt="6">
        <dgm:presLayoutVars>
          <dgm:bulletEnabled val="1"/>
        </dgm:presLayoutVars>
      </dgm:prSet>
      <dgm:spPr/>
    </dgm:pt>
    <dgm:pt modelId="{74F4E03C-6356-4E0B-B1A6-86AC15916A30}" type="pres">
      <dgm:prSet presAssocID="{F77B9970-0E83-48BA-BB12-458BFD8F64F8}" presName="spacer" presStyleCnt="0"/>
      <dgm:spPr/>
    </dgm:pt>
    <dgm:pt modelId="{257776E8-8A26-42EB-949C-906E1BD01998}" type="pres">
      <dgm:prSet presAssocID="{6ACB92DD-E7D9-4BB6-91BA-978DE6E6DFA5}" presName="comp" presStyleCnt="0"/>
      <dgm:spPr/>
    </dgm:pt>
    <dgm:pt modelId="{2E42414B-562E-4CAB-ACED-DB759DBA0BFD}" type="pres">
      <dgm:prSet presAssocID="{6ACB92DD-E7D9-4BB6-91BA-978DE6E6DFA5}" presName="box" presStyleLbl="node1" presStyleIdx="5" presStyleCnt="6"/>
      <dgm:spPr/>
    </dgm:pt>
    <dgm:pt modelId="{94A4D670-DDA1-46FD-A646-87F036B83CC8}" type="pres">
      <dgm:prSet presAssocID="{6ACB92DD-E7D9-4BB6-91BA-978DE6E6DFA5}" presName="img" presStyleLbl="fgImgPlace1" presStyleIdx="5" presStyleCnt="6"/>
      <dgm:spPr>
        <a:blipFill rotWithShape="1">
          <a:blip xmlns:r="http://schemas.openxmlformats.org/officeDocument/2006/relationships" r:embed="rId1"/>
          <a:srcRect/>
          <a:stretch>
            <a:fillRect t="-75000" b="-75000"/>
          </a:stretch>
        </a:blipFill>
      </dgm:spPr>
    </dgm:pt>
    <dgm:pt modelId="{170B6A67-F0BB-4FFD-8DEB-00FB475F1963}" type="pres">
      <dgm:prSet presAssocID="{6ACB92DD-E7D9-4BB6-91BA-978DE6E6DFA5}" presName="text" presStyleLbl="node1" presStyleIdx="5" presStyleCnt="6">
        <dgm:presLayoutVars>
          <dgm:bulletEnabled val="1"/>
        </dgm:presLayoutVars>
      </dgm:prSet>
      <dgm:spPr/>
    </dgm:pt>
  </dgm:ptLst>
  <dgm:cxnLst>
    <dgm:cxn modelId="{F285290D-8E1B-435A-9D59-D54F63B8400D}" type="presOf" srcId="{185141D7-9987-4D1A-A1C3-074906AF76CA}" destId="{DC37123F-0A8E-4B9A-9FF3-ADD0067E24B4}" srcOrd="0" destOrd="0" presId="urn:microsoft.com/office/officeart/2005/8/layout/vList4"/>
    <dgm:cxn modelId="{4E3BCE14-0554-4288-B10B-80E373986F58}" type="presOf" srcId="{F49E3FDB-FF4E-4940-9F7D-DBDBE1A3F0AE}" destId="{3E024738-2172-4F12-B3C4-B45CBA98AF04}" srcOrd="1" destOrd="0" presId="urn:microsoft.com/office/officeart/2005/8/layout/vList4"/>
    <dgm:cxn modelId="{8729F415-F0CD-4FBA-AC7B-03EF6A40AAB9}" type="presOf" srcId="{6B9595E4-8D55-4333-BC0E-E00DD5865836}" destId="{CD3E32CE-B158-45C0-BAB4-B26ED3753165}" srcOrd="0" destOrd="0" presId="urn:microsoft.com/office/officeart/2005/8/layout/vList4"/>
    <dgm:cxn modelId="{1C9E1318-183F-4B1D-A380-AF721F117B4A}" type="presOf" srcId="{5246DC0C-BFDF-4CBE-AA3B-77224E9458DA}" destId="{0A731FED-51DF-41E9-83C3-B249F111F2CC}" srcOrd="1" destOrd="0" presId="urn:microsoft.com/office/officeart/2005/8/layout/vList4"/>
    <dgm:cxn modelId="{F7D4613F-98B2-45BB-8CE5-69E12A3A1025}" srcId="{4EF136AA-DB5E-494F-B6C9-9816BC82C587}" destId="{6B9595E4-8D55-4333-BC0E-E00DD5865836}" srcOrd="2" destOrd="0" parTransId="{7C7F05B5-00C1-407D-9E37-AD1A67B477E5}" sibTransId="{77C84778-24BB-4B75-A51C-00C8DACC5BCE}"/>
    <dgm:cxn modelId="{DB87C865-AB82-4C88-B3FD-8B2A78011C98}" type="presOf" srcId="{6ACB92DD-E7D9-4BB6-91BA-978DE6E6DFA5}" destId="{2E42414B-562E-4CAB-ACED-DB759DBA0BFD}" srcOrd="0" destOrd="0" presId="urn:microsoft.com/office/officeart/2005/8/layout/vList4"/>
    <dgm:cxn modelId="{3EAD244F-0687-433F-8B24-B50E9E9DCD18}" type="presOf" srcId="{C975FF68-DA31-496B-8066-AED3711D366C}" destId="{F6564A7C-4975-49D9-8581-1EE9A14217DD}" srcOrd="0" destOrd="0" presId="urn:microsoft.com/office/officeart/2005/8/layout/vList4"/>
    <dgm:cxn modelId="{4A24B350-67BB-4DD8-8D71-CCB857747C37}" type="presOf" srcId="{4EF136AA-DB5E-494F-B6C9-9816BC82C587}" destId="{7E5F6459-83F1-4D38-9152-B3A1E469BC2D}" srcOrd="0" destOrd="0" presId="urn:microsoft.com/office/officeart/2005/8/layout/vList4"/>
    <dgm:cxn modelId="{28DC2857-E558-4AAB-99B1-E9153DA58E41}" srcId="{4EF136AA-DB5E-494F-B6C9-9816BC82C587}" destId="{5246DC0C-BFDF-4CBE-AA3B-77224E9458DA}" srcOrd="0" destOrd="0" parTransId="{651DE1ED-EA3A-4877-8011-4E72F56405CB}" sibTransId="{6972459D-CACB-4B2A-B71B-7156685E4E86}"/>
    <dgm:cxn modelId="{BAF81683-8ADC-452D-A2CF-2AD40647D340}" type="presOf" srcId="{6B9595E4-8D55-4333-BC0E-E00DD5865836}" destId="{9FBC13CA-84DA-4387-B41D-B8300C51F450}" srcOrd="1" destOrd="0" presId="urn:microsoft.com/office/officeart/2005/8/layout/vList4"/>
    <dgm:cxn modelId="{FF0D019C-CCA4-4D13-ACB9-07DB811797EB}" type="presOf" srcId="{5246DC0C-BFDF-4CBE-AA3B-77224E9458DA}" destId="{2E16ED8B-8AD0-440D-922D-3A64C78BAE7E}" srcOrd="0" destOrd="0" presId="urn:microsoft.com/office/officeart/2005/8/layout/vList4"/>
    <dgm:cxn modelId="{EC19B2A8-B1F2-4D23-8E2C-C9CF862B8242}" type="presOf" srcId="{F49E3FDB-FF4E-4940-9F7D-DBDBE1A3F0AE}" destId="{F0E772FD-461B-4B72-8A66-91CCEA46C340}" srcOrd="0" destOrd="0" presId="urn:microsoft.com/office/officeart/2005/8/layout/vList4"/>
    <dgm:cxn modelId="{401349AF-165F-4F03-BE9E-DA6C72E85BB2}" type="presOf" srcId="{C975FF68-DA31-496B-8066-AED3711D366C}" destId="{8B28169F-C952-40CA-A81A-43954C005153}" srcOrd="1" destOrd="0" presId="urn:microsoft.com/office/officeart/2005/8/layout/vList4"/>
    <dgm:cxn modelId="{49D6A0AF-619C-4C05-912A-53878E9104CC}" type="presOf" srcId="{185141D7-9987-4D1A-A1C3-074906AF76CA}" destId="{589E3906-A1AE-4853-8221-9FD5AB87DDFD}" srcOrd="1" destOrd="0" presId="urn:microsoft.com/office/officeart/2005/8/layout/vList4"/>
    <dgm:cxn modelId="{624F9CC2-DD26-48D6-8460-D8DC888D5D19}" type="presOf" srcId="{6ACB92DD-E7D9-4BB6-91BA-978DE6E6DFA5}" destId="{170B6A67-F0BB-4FFD-8DEB-00FB475F1963}" srcOrd="1" destOrd="0" presId="urn:microsoft.com/office/officeart/2005/8/layout/vList4"/>
    <dgm:cxn modelId="{AEBCA3C5-FDAD-4851-BA11-63645E60FABB}" srcId="{4EF136AA-DB5E-494F-B6C9-9816BC82C587}" destId="{6ACB92DD-E7D9-4BB6-91BA-978DE6E6DFA5}" srcOrd="5" destOrd="0" parTransId="{E32A7C6D-B678-48B4-9734-76657DEF8E17}" sibTransId="{C658782D-46AA-49CE-9497-EEC56EB3BE82}"/>
    <dgm:cxn modelId="{F070F0EC-D794-4E51-AC02-CD454E47271B}" srcId="{4EF136AA-DB5E-494F-B6C9-9816BC82C587}" destId="{185141D7-9987-4D1A-A1C3-074906AF76CA}" srcOrd="4" destOrd="0" parTransId="{EE9D59A8-1326-46AA-9904-77E9C6ED358A}" sibTransId="{F77B9970-0E83-48BA-BB12-458BFD8F64F8}"/>
    <dgm:cxn modelId="{F278B3F3-E994-4EAC-B344-1FA1D2AFDA9A}" srcId="{4EF136AA-DB5E-494F-B6C9-9816BC82C587}" destId="{F49E3FDB-FF4E-4940-9F7D-DBDBE1A3F0AE}" srcOrd="3" destOrd="0" parTransId="{D600B5A1-85C0-4A4E-9619-A393216D9A2A}" sibTransId="{B2B31266-D906-4E52-B862-0E9698F10F01}"/>
    <dgm:cxn modelId="{F66D97F5-080C-43E3-A8F1-A073D81100F9}" srcId="{4EF136AA-DB5E-494F-B6C9-9816BC82C587}" destId="{C975FF68-DA31-496B-8066-AED3711D366C}" srcOrd="1" destOrd="0" parTransId="{EE500D05-402B-4316-A619-DCECD5359BEF}" sibTransId="{1A48B976-4073-4389-9C8E-CAB854968431}"/>
    <dgm:cxn modelId="{C7192B58-5540-4AFC-8A16-8AC681F53A57}" type="presParOf" srcId="{7E5F6459-83F1-4D38-9152-B3A1E469BC2D}" destId="{5C9A4DB6-94C9-4261-81A0-4F9A5706E4C1}" srcOrd="0" destOrd="0" presId="urn:microsoft.com/office/officeart/2005/8/layout/vList4"/>
    <dgm:cxn modelId="{DCE1A519-7C97-4761-823E-05BE8F4A94C0}" type="presParOf" srcId="{5C9A4DB6-94C9-4261-81A0-4F9A5706E4C1}" destId="{2E16ED8B-8AD0-440D-922D-3A64C78BAE7E}" srcOrd="0" destOrd="0" presId="urn:microsoft.com/office/officeart/2005/8/layout/vList4"/>
    <dgm:cxn modelId="{BC6E88BE-2078-4347-98AE-51CED164C415}" type="presParOf" srcId="{5C9A4DB6-94C9-4261-81A0-4F9A5706E4C1}" destId="{D60D8E1F-5028-4994-9771-6816F98E81C4}" srcOrd="1" destOrd="0" presId="urn:microsoft.com/office/officeart/2005/8/layout/vList4"/>
    <dgm:cxn modelId="{F454CC49-FD13-46F6-B443-C50D63EACA5F}" type="presParOf" srcId="{5C9A4DB6-94C9-4261-81A0-4F9A5706E4C1}" destId="{0A731FED-51DF-41E9-83C3-B249F111F2CC}" srcOrd="2" destOrd="0" presId="urn:microsoft.com/office/officeart/2005/8/layout/vList4"/>
    <dgm:cxn modelId="{AD35F452-372C-4855-8735-3825D63403F5}" type="presParOf" srcId="{7E5F6459-83F1-4D38-9152-B3A1E469BC2D}" destId="{6E3B2081-44E1-4708-BE1D-37339E803E8C}" srcOrd="1" destOrd="0" presId="urn:microsoft.com/office/officeart/2005/8/layout/vList4"/>
    <dgm:cxn modelId="{252CB2A1-D74C-40C5-9F19-029D46EEA1B9}" type="presParOf" srcId="{7E5F6459-83F1-4D38-9152-B3A1E469BC2D}" destId="{8B03E2DC-0C52-43A9-A431-2C027AFDE3A3}" srcOrd="2" destOrd="0" presId="urn:microsoft.com/office/officeart/2005/8/layout/vList4"/>
    <dgm:cxn modelId="{8DDBB2B9-4776-4351-8741-AA97CF9D56EB}" type="presParOf" srcId="{8B03E2DC-0C52-43A9-A431-2C027AFDE3A3}" destId="{F6564A7C-4975-49D9-8581-1EE9A14217DD}" srcOrd="0" destOrd="0" presId="urn:microsoft.com/office/officeart/2005/8/layout/vList4"/>
    <dgm:cxn modelId="{AAE1D0BE-238C-45AA-B61E-6A9576E79426}" type="presParOf" srcId="{8B03E2DC-0C52-43A9-A431-2C027AFDE3A3}" destId="{F259D41E-018E-4BAA-BE45-F7569FE40423}" srcOrd="1" destOrd="0" presId="urn:microsoft.com/office/officeart/2005/8/layout/vList4"/>
    <dgm:cxn modelId="{FEA8F216-312D-43F9-A9C9-C752E1C11C56}" type="presParOf" srcId="{8B03E2DC-0C52-43A9-A431-2C027AFDE3A3}" destId="{8B28169F-C952-40CA-A81A-43954C005153}" srcOrd="2" destOrd="0" presId="urn:microsoft.com/office/officeart/2005/8/layout/vList4"/>
    <dgm:cxn modelId="{51CBB70A-DFAC-4AE4-9602-E89E081B63EC}" type="presParOf" srcId="{7E5F6459-83F1-4D38-9152-B3A1E469BC2D}" destId="{AAD62797-7460-42DF-B463-767C470536BA}" srcOrd="3" destOrd="0" presId="urn:microsoft.com/office/officeart/2005/8/layout/vList4"/>
    <dgm:cxn modelId="{D8C42C82-1886-4D97-BFF2-12760B4E2C32}" type="presParOf" srcId="{7E5F6459-83F1-4D38-9152-B3A1E469BC2D}" destId="{70821C53-28A8-4CFA-BF4C-06085D9049B9}" srcOrd="4" destOrd="0" presId="urn:microsoft.com/office/officeart/2005/8/layout/vList4"/>
    <dgm:cxn modelId="{4C490203-1D40-4A52-89FC-8239BDFAEB7E}" type="presParOf" srcId="{70821C53-28A8-4CFA-BF4C-06085D9049B9}" destId="{CD3E32CE-B158-45C0-BAB4-B26ED3753165}" srcOrd="0" destOrd="0" presId="urn:microsoft.com/office/officeart/2005/8/layout/vList4"/>
    <dgm:cxn modelId="{46A32551-8FEA-4531-A2C7-6739E9C53C39}" type="presParOf" srcId="{70821C53-28A8-4CFA-BF4C-06085D9049B9}" destId="{38928AD7-0925-4829-81C7-A370BD261CAD}" srcOrd="1" destOrd="0" presId="urn:microsoft.com/office/officeart/2005/8/layout/vList4"/>
    <dgm:cxn modelId="{CEEC7CB1-350D-4DDB-BD7F-F4CB25380EA0}" type="presParOf" srcId="{70821C53-28A8-4CFA-BF4C-06085D9049B9}" destId="{9FBC13CA-84DA-4387-B41D-B8300C51F450}" srcOrd="2" destOrd="0" presId="urn:microsoft.com/office/officeart/2005/8/layout/vList4"/>
    <dgm:cxn modelId="{F959A4D9-E7AA-4F1B-B7DE-A6E1BFDF97FA}" type="presParOf" srcId="{7E5F6459-83F1-4D38-9152-B3A1E469BC2D}" destId="{A4B3DD92-5A39-4DDE-8061-8A462374B639}" srcOrd="5" destOrd="0" presId="urn:microsoft.com/office/officeart/2005/8/layout/vList4"/>
    <dgm:cxn modelId="{8EA529CD-8C0E-43BC-B11E-D195086A851B}" type="presParOf" srcId="{7E5F6459-83F1-4D38-9152-B3A1E469BC2D}" destId="{4AA1C3C5-2D03-4EF5-8A95-1099841E3A50}" srcOrd="6" destOrd="0" presId="urn:microsoft.com/office/officeart/2005/8/layout/vList4"/>
    <dgm:cxn modelId="{C5535902-F12A-4F11-BA8D-9C6595FB2CC6}" type="presParOf" srcId="{4AA1C3C5-2D03-4EF5-8A95-1099841E3A50}" destId="{F0E772FD-461B-4B72-8A66-91CCEA46C340}" srcOrd="0" destOrd="0" presId="urn:microsoft.com/office/officeart/2005/8/layout/vList4"/>
    <dgm:cxn modelId="{7FD4946A-F754-467F-8AA3-E01DBE060493}" type="presParOf" srcId="{4AA1C3C5-2D03-4EF5-8A95-1099841E3A50}" destId="{609E821E-1BE4-435E-9377-A32FCC6EFCA6}" srcOrd="1" destOrd="0" presId="urn:microsoft.com/office/officeart/2005/8/layout/vList4"/>
    <dgm:cxn modelId="{F9B315E4-5EAB-4223-9E81-B50B25830CC2}" type="presParOf" srcId="{4AA1C3C5-2D03-4EF5-8A95-1099841E3A50}" destId="{3E024738-2172-4F12-B3C4-B45CBA98AF04}" srcOrd="2" destOrd="0" presId="urn:microsoft.com/office/officeart/2005/8/layout/vList4"/>
    <dgm:cxn modelId="{5DFC555D-0967-4AD3-88CF-ED3059E78D70}" type="presParOf" srcId="{7E5F6459-83F1-4D38-9152-B3A1E469BC2D}" destId="{0496D5CA-04B4-404C-94E0-2255D822D0D9}" srcOrd="7" destOrd="0" presId="urn:microsoft.com/office/officeart/2005/8/layout/vList4"/>
    <dgm:cxn modelId="{910C519C-AFAA-4EF4-B1AC-527272A60C1D}" type="presParOf" srcId="{7E5F6459-83F1-4D38-9152-B3A1E469BC2D}" destId="{7FACC573-CCF5-4163-9116-627FCEEB43C7}" srcOrd="8" destOrd="0" presId="urn:microsoft.com/office/officeart/2005/8/layout/vList4"/>
    <dgm:cxn modelId="{07A07EC1-1489-44C3-8536-2544E2465D93}" type="presParOf" srcId="{7FACC573-CCF5-4163-9116-627FCEEB43C7}" destId="{DC37123F-0A8E-4B9A-9FF3-ADD0067E24B4}" srcOrd="0" destOrd="0" presId="urn:microsoft.com/office/officeart/2005/8/layout/vList4"/>
    <dgm:cxn modelId="{848E46C4-88D2-4183-B408-15C9E03FE52B}" type="presParOf" srcId="{7FACC573-CCF5-4163-9116-627FCEEB43C7}" destId="{2AB8999C-5A0E-4569-9005-0FC140D246A8}" srcOrd="1" destOrd="0" presId="urn:microsoft.com/office/officeart/2005/8/layout/vList4"/>
    <dgm:cxn modelId="{8E9F736A-88AD-44EA-B83F-49335C27B9ED}" type="presParOf" srcId="{7FACC573-CCF5-4163-9116-627FCEEB43C7}" destId="{589E3906-A1AE-4853-8221-9FD5AB87DDFD}" srcOrd="2" destOrd="0" presId="urn:microsoft.com/office/officeart/2005/8/layout/vList4"/>
    <dgm:cxn modelId="{371EF9C8-373A-47F7-97DF-AE2ECA30EC59}" type="presParOf" srcId="{7E5F6459-83F1-4D38-9152-B3A1E469BC2D}" destId="{74F4E03C-6356-4E0B-B1A6-86AC15916A30}" srcOrd="9" destOrd="0" presId="urn:microsoft.com/office/officeart/2005/8/layout/vList4"/>
    <dgm:cxn modelId="{5A71561D-5521-48FC-BFDE-FA9D4C7C2861}" type="presParOf" srcId="{7E5F6459-83F1-4D38-9152-B3A1E469BC2D}" destId="{257776E8-8A26-42EB-949C-906E1BD01998}" srcOrd="10" destOrd="0" presId="urn:microsoft.com/office/officeart/2005/8/layout/vList4"/>
    <dgm:cxn modelId="{0073B6D6-A0E5-47BA-A9B6-3EFE960B7128}" type="presParOf" srcId="{257776E8-8A26-42EB-949C-906E1BD01998}" destId="{2E42414B-562E-4CAB-ACED-DB759DBA0BFD}" srcOrd="0" destOrd="0" presId="urn:microsoft.com/office/officeart/2005/8/layout/vList4"/>
    <dgm:cxn modelId="{5119B55B-CEE4-45E3-8FBF-B77ED40B29FC}" type="presParOf" srcId="{257776E8-8A26-42EB-949C-906E1BD01998}" destId="{94A4D670-DDA1-46FD-A646-87F036B83CC8}" srcOrd="1" destOrd="0" presId="urn:microsoft.com/office/officeart/2005/8/layout/vList4"/>
    <dgm:cxn modelId="{DE0581DA-FDCB-4ED5-B1EE-5B3FA94FED59}" type="presParOf" srcId="{257776E8-8A26-42EB-949C-906E1BD01998}" destId="{170B6A67-F0BB-4FFD-8DEB-00FB475F1963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48D0E73-329F-4C53-890B-DC6E97FBDEEC}" type="doc">
      <dgm:prSet loTypeId="urn:microsoft.com/office/officeart/2005/8/layout/vList4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D6047FFB-70FB-4220-9CDF-58E5C015E246}">
      <dgm:prSet custT="1"/>
      <dgm:spPr/>
      <dgm:t>
        <a:bodyPr/>
        <a:lstStyle/>
        <a:p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Combines high-fashion design with stringent sustainability standards  (Elkington, 1997).</a:t>
          </a:r>
          <a:endParaRPr lang="en-GB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2337C6B-D4D6-4A40-B7F5-B2ADE5B17684}" type="parTrans" cxnId="{F934017B-EAE7-4C57-B644-E5CB9411F5CB}">
      <dgm:prSet/>
      <dgm:spPr/>
      <dgm:t>
        <a:bodyPr/>
        <a:lstStyle/>
        <a:p>
          <a:endParaRPr lang="en-GB"/>
        </a:p>
      </dgm:t>
    </dgm:pt>
    <dgm:pt modelId="{6C13DB3C-61C7-49E6-9A70-7EB2FC65D21E}" type="sibTrans" cxnId="{F934017B-EAE7-4C57-B644-E5CB9411F5CB}">
      <dgm:prSet/>
      <dgm:spPr/>
      <dgm:t>
        <a:bodyPr/>
        <a:lstStyle/>
        <a:p>
          <a:endParaRPr lang="en-GB"/>
        </a:p>
      </dgm:t>
    </dgm:pt>
    <dgm:pt modelId="{93E753A8-864A-4724-B7EB-88EDC08CCED8}">
      <dgm:prSet custT="1"/>
      <dgm:spPr/>
      <dgm:t>
        <a:bodyPr/>
        <a:lstStyle/>
        <a:p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Commits to transparency in production for consumer trust and loyalty.</a:t>
          </a:r>
          <a:endParaRPr lang="en-GB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6A2F57C-1DDA-444A-A0DE-173BAAA819B7}" type="parTrans" cxnId="{2381DBB1-A655-49A5-9DBD-3AB0CD5C50CA}">
      <dgm:prSet/>
      <dgm:spPr/>
      <dgm:t>
        <a:bodyPr/>
        <a:lstStyle/>
        <a:p>
          <a:endParaRPr lang="en-GB"/>
        </a:p>
      </dgm:t>
    </dgm:pt>
    <dgm:pt modelId="{A9F7C70E-CC60-4090-AADE-158AC7208ACC}" type="sibTrans" cxnId="{2381DBB1-A655-49A5-9DBD-3AB0CD5C50CA}">
      <dgm:prSet/>
      <dgm:spPr/>
      <dgm:t>
        <a:bodyPr/>
        <a:lstStyle/>
        <a:p>
          <a:endParaRPr lang="en-GB"/>
        </a:p>
      </dgm:t>
    </dgm:pt>
    <dgm:pt modelId="{005B4007-A017-4B55-B1AB-020C58BBADEA}">
      <dgm:prSet custT="1"/>
      <dgm:spPr/>
      <dgm:t>
        <a:bodyPr/>
        <a:lstStyle/>
        <a:p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Differentiates from fast fashion alternatives with circular economy practices.</a:t>
          </a:r>
          <a:endParaRPr lang="en-GB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3158BF4-3D70-423D-9EAD-EFC6AABCB0C5}" type="parTrans" cxnId="{793CD50F-467E-441E-AC15-4CA8D625A3B9}">
      <dgm:prSet/>
      <dgm:spPr/>
      <dgm:t>
        <a:bodyPr/>
        <a:lstStyle/>
        <a:p>
          <a:endParaRPr lang="en-GB"/>
        </a:p>
      </dgm:t>
    </dgm:pt>
    <dgm:pt modelId="{0E5DBFC9-FE84-4BA2-ADBD-DE8092F5DEE9}" type="sibTrans" cxnId="{793CD50F-467E-441E-AC15-4CA8D625A3B9}">
      <dgm:prSet/>
      <dgm:spPr/>
      <dgm:t>
        <a:bodyPr/>
        <a:lstStyle/>
        <a:p>
          <a:endParaRPr lang="en-GB"/>
        </a:p>
      </dgm:t>
    </dgm:pt>
    <dgm:pt modelId="{626E47DB-716B-46AD-8B30-F785F430FC08}">
      <dgm:prSet custT="1"/>
      <dgm:spPr/>
      <dgm:t>
        <a:bodyPr/>
        <a:lstStyle/>
        <a:p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Offers competitive premium with higher quality and ethical production.</a:t>
          </a:r>
          <a:endParaRPr lang="en-GB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A30E9D3-5CD6-4A5E-89A0-03D291C5149F}" type="parTrans" cxnId="{17183FA3-90CB-4927-ACE0-F79811EF3DF4}">
      <dgm:prSet/>
      <dgm:spPr/>
      <dgm:t>
        <a:bodyPr/>
        <a:lstStyle/>
        <a:p>
          <a:endParaRPr lang="en-GB"/>
        </a:p>
      </dgm:t>
    </dgm:pt>
    <dgm:pt modelId="{5C4500F8-0238-4C6C-ADF5-99D9EDCF5F4C}" type="sibTrans" cxnId="{17183FA3-90CB-4927-ACE0-F79811EF3DF4}">
      <dgm:prSet/>
      <dgm:spPr/>
      <dgm:t>
        <a:bodyPr/>
        <a:lstStyle/>
        <a:p>
          <a:endParaRPr lang="en-GB"/>
        </a:p>
      </dgm:t>
    </dgm:pt>
    <dgm:pt modelId="{53ACA2BF-A874-4A70-B090-D0751A9D30B0}">
      <dgm:prSet custT="1"/>
      <dgm:spPr/>
      <dgm:t>
        <a:bodyPr/>
        <a:lstStyle/>
        <a:p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Collaborates with ethical suppliers and influencers for enhanced brand credibility.</a:t>
          </a:r>
          <a:endParaRPr lang="en-GB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9B5993F-1D55-41F5-BBF4-20A89EEFB521}" type="parTrans" cxnId="{82CC6BA1-90E7-4F5F-99C9-2EAA5DF7BDDF}">
      <dgm:prSet/>
      <dgm:spPr/>
      <dgm:t>
        <a:bodyPr/>
        <a:lstStyle/>
        <a:p>
          <a:endParaRPr lang="en-GB"/>
        </a:p>
      </dgm:t>
    </dgm:pt>
    <dgm:pt modelId="{16983DB5-46C4-4C23-8BC8-17D740AC621C}" type="sibTrans" cxnId="{82CC6BA1-90E7-4F5F-99C9-2EAA5DF7BDDF}">
      <dgm:prSet/>
      <dgm:spPr/>
      <dgm:t>
        <a:bodyPr/>
        <a:lstStyle/>
        <a:p>
          <a:endParaRPr lang="en-GB"/>
        </a:p>
      </dgm:t>
    </dgm:pt>
    <dgm:pt modelId="{AA04B257-2B41-46D0-892F-28AADAD57131}">
      <dgm:prSet custT="1"/>
      <dgm:spPr/>
      <dgm:t>
        <a:bodyPr/>
        <a:lstStyle/>
        <a:p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Utilizes a digital-first distribution model for agile market responses and scalable operations (McKinsey &amp; Company, 2020).</a:t>
          </a:r>
          <a:endParaRPr lang="en-GB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8DBB24F-007C-49DC-B41C-FFF674561388}" type="parTrans" cxnId="{51BC61D3-ADA9-433C-9A74-CCD7734184DD}">
      <dgm:prSet/>
      <dgm:spPr/>
      <dgm:t>
        <a:bodyPr/>
        <a:lstStyle/>
        <a:p>
          <a:endParaRPr lang="en-GB"/>
        </a:p>
      </dgm:t>
    </dgm:pt>
    <dgm:pt modelId="{834E58D7-B89D-450B-A5A3-60855247581D}" type="sibTrans" cxnId="{51BC61D3-ADA9-433C-9A74-CCD7734184DD}">
      <dgm:prSet/>
      <dgm:spPr/>
      <dgm:t>
        <a:bodyPr/>
        <a:lstStyle/>
        <a:p>
          <a:endParaRPr lang="en-GB"/>
        </a:p>
      </dgm:t>
    </dgm:pt>
    <dgm:pt modelId="{F345EA11-5CF5-4A88-BF70-FBCE34405F40}" type="pres">
      <dgm:prSet presAssocID="{348D0E73-329F-4C53-890B-DC6E97FBDEEC}" presName="linear" presStyleCnt="0">
        <dgm:presLayoutVars>
          <dgm:dir/>
          <dgm:resizeHandles val="exact"/>
        </dgm:presLayoutVars>
      </dgm:prSet>
      <dgm:spPr/>
    </dgm:pt>
    <dgm:pt modelId="{01959481-57BC-4D96-A9E2-26D8DD1B9A49}" type="pres">
      <dgm:prSet presAssocID="{D6047FFB-70FB-4220-9CDF-58E5C015E246}" presName="comp" presStyleCnt="0"/>
      <dgm:spPr/>
    </dgm:pt>
    <dgm:pt modelId="{9B13BA35-A218-4749-9B48-A355B58B96AF}" type="pres">
      <dgm:prSet presAssocID="{D6047FFB-70FB-4220-9CDF-58E5C015E246}" presName="box" presStyleLbl="node1" presStyleIdx="0" presStyleCnt="6"/>
      <dgm:spPr/>
    </dgm:pt>
    <dgm:pt modelId="{76F2FB21-EABD-42CF-A452-B008DC9DD171}" type="pres">
      <dgm:prSet presAssocID="{D6047FFB-70FB-4220-9CDF-58E5C015E246}" presName="img" presStyleLbl="fgImgPlace1" presStyleIdx="0" presStyleCnt="6"/>
      <dgm:spPr>
        <a:blipFill rotWithShape="1">
          <a:blip xmlns:r="http://schemas.openxmlformats.org/officeDocument/2006/relationships" r:embed="rId1"/>
          <a:srcRect/>
          <a:stretch>
            <a:fillRect t="-94000" b="-94000"/>
          </a:stretch>
        </a:blipFill>
      </dgm:spPr>
    </dgm:pt>
    <dgm:pt modelId="{A6C214E9-2891-4E3A-B5AF-25ED0960E062}" type="pres">
      <dgm:prSet presAssocID="{D6047FFB-70FB-4220-9CDF-58E5C015E246}" presName="text" presStyleLbl="node1" presStyleIdx="0" presStyleCnt="6">
        <dgm:presLayoutVars>
          <dgm:bulletEnabled val="1"/>
        </dgm:presLayoutVars>
      </dgm:prSet>
      <dgm:spPr/>
    </dgm:pt>
    <dgm:pt modelId="{A8D394A5-1B7D-4A03-94CD-9CEB5A68989D}" type="pres">
      <dgm:prSet presAssocID="{6C13DB3C-61C7-49E6-9A70-7EB2FC65D21E}" presName="spacer" presStyleCnt="0"/>
      <dgm:spPr/>
    </dgm:pt>
    <dgm:pt modelId="{D25B6E4A-0DC3-4FF2-AD5F-8CA288CD8255}" type="pres">
      <dgm:prSet presAssocID="{93E753A8-864A-4724-B7EB-88EDC08CCED8}" presName="comp" presStyleCnt="0"/>
      <dgm:spPr/>
    </dgm:pt>
    <dgm:pt modelId="{45154137-B2A2-481B-A952-04FB6B599081}" type="pres">
      <dgm:prSet presAssocID="{93E753A8-864A-4724-B7EB-88EDC08CCED8}" presName="box" presStyleLbl="node1" presStyleIdx="1" presStyleCnt="6"/>
      <dgm:spPr/>
    </dgm:pt>
    <dgm:pt modelId="{671C645D-3DD9-4CCF-AE28-867F14B2B479}" type="pres">
      <dgm:prSet presAssocID="{93E753A8-864A-4724-B7EB-88EDC08CCED8}" presName="img" presStyleLbl="fgImgPlace1" presStyleIdx="1" presStyleCnt="6"/>
      <dgm:spPr>
        <a:blipFill rotWithShape="1">
          <a:blip xmlns:r="http://schemas.openxmlformats.org/officeDocument/2006/relationships" r:embed="rId1"/>
          <a:srcRect/>
          <a:stretch>
            <a:fillRect t="-94000" b="-94000"/>
          </a:stretch>
        </a:blipFill>
      </dgm:spPr>
    </dgm:pt>
    <dgm:pt modelId="{015DB6BD-A177-4977-A8D2-75EB64D9763A}" type="pres">
      <dgm:prSet presAssocID="{93E753A8-864A-4724-B7EB-88EDC08CCED8}" presName="text" presStyleLbl="node1" presStyleIdx="1" presStyleCnt="6">
        <dgm:presLayoutVars>
          <dgm:bulletEnabled val="1"/>
        </dgm:presLayoutVars>
      </dgm:prSet>
      <dgm:spPr/>
    </dgm:pt>
    <dgm:pt modelId="{B636534F-ED73-4C77-8F36-4DC68EEA16D1}" type="pres">
      <dgm:prSet presAssocID="{A9F7C70E-CC60-4090-AADE-158AC7208ACC}" presName="spacer" presStyleCnt="0"/>
      <dgm:spPr/>
    </dgm:pt>
    <dgm:pt modelId="{B11568AD-8C10-4E1D-9A6B-6EE2A421C52E}" type="pres">
      <dgm:prSet presAssocID="{005B4007-A017-4B55-B1AB-020C58BBADEA}" presName="comp" presStyleCnt="0"/>
      <dgm:spPr/>
    </dgm:pt>
    <dgm:pt modelId="{A2D3AAA2-4E1A-4057-9875-90FE83143DD0}" type="pres">
      <dgm:prSet presAssocID="{005B4007-A017-4B55-B1AB-020C58BBADEA}" presName="box" presStyleLbl="node1" presStyleIdx="2" presStyleCnt="6"/>
      <dgm:spPr/>
    </dgm:pt>
    <dgm:pt modelId="{8FE696C5-0EBC-4184-8B1B-AFE3E736CD5C}" type="pres">
      <dgm:prSet presAssocID="{005B4007-A017-4B55-B1AB-020C58BBADEA}" presName="img" presStyleLbl="fgImgPlace1" presStyleIdx="2" presStyleCnt="6"/>
      <dgm:spPr>
        <a:blipFill rotWithShape="1">
          <a:blip xmlns:r="http://schemas.openxmlformats.org/officeDocument/2006/relationships" r:embed="rId1"/>
          <a:srcRect/>
          <a:stretch>
            <a:fillRect t="-94000" b="-94000"/>
          </a:stretch>
        </a:blipFill>
      </dgm:spPr>
    </dgm:pt>
    <dgm:pt modelId="{2BBAFE09-6918-4752-B536-353290175DE3}" type="pres">
      <dgm:prSet presAssocID="{005B4007-A017-4B55-B1AB-020C58BBADEA}" presName="text" presStyleLbl="node1" presStyleIdx="2" presStyleCnt="6">
        <dgm:presLayoutVars>
          <dgm:bulletEnabled val="1"/>
        </dgm:presLayoutVars>
      </dgm:prSet>
      <dgm:spPr/>
    </dgm:pt>
    <dgm:pt modelId="{C58B014B-EA5D-4312-A35A-E373927B0C9D}" type="pres">
      <dgm:prSet presAssocID="{0E5DBFC9-FE84-4BA2-ADBD-DE8092F5DEE9}" presName="spacer" presStyleCnt="0"/>
      <dgm:spPr/>
    </dgm:pt>
    <dgm:pt modelId="{F7A76334-9281-43AD-9536-1B23AFEB439B}" type="pres">
      <dgm:prSet presAssocID="{626E47DB-716B-46AD-8B30-F785F430FC08}" presName="comp" presStyleCnt="0"/>
      <dgm:spPr/>
    </dgm:pt>
    <dgm:pt modelId="{240BE4E0-95A1-4EB3-9DE6-75F91850600E}" type="pres">
      <dgm:prSet presAssocID="{626E47DB-716B-46AD-8B30-F785F430FC08}" presName="box" presStyleLbl="node1" presStyleIdx="3" presStyleCnt="6"/>
      <dgm:spPr/>
    </dgm:pt>
    <dgm:pt modelId="{3936840A-1386-44BE-81C4-B2B8BFC974E3}" type="pres">
      <dgm:prSet presAssocID="{626E47DB-716B-46AD-8B30-F785F430FC08}" presName="img" presStyleLbl="fgImgPlace1" presStyleIdx="3" presStyleCnt="6"/>
      <dgm:spPr>
        <a:blipFill rotWithShape="1">
          <a:blip xmlns:r="http://schemas.openxmlformats.org/officeDocument/2006/relationships" r:embed="rId1"/>
          <a:srcRect/>
          <a:stretch>
            <a:fillRect t="-94000" b="-94000"/>
          </a:stretch>
        </a:blipFill>
      </dgm:spPr>
    </dgm:pt>
    <dgm:pt modelId="{B125A939-2B23-4A93-93B9-306E3C1724AF}" type="pres">
      <dgm:prSet presAssocID="{626E47DB-716B-46AD-8B30-F785F430FC08}" presName="text" presStyleLbl="node1" presStyleIdx="3" presStyleCnt="6">
        <dgm:presLayoutVars>
          <dgm:bulletEnabled val="1"/>
        </dgm:presLayoutVars>
      </dgm:prSet>
      <dgm:spPr/>
    </dgm:pt>
    <dgm:pt modelId="{620BEE99-9661-44D0-9207-E1FB11FC6F23}" type="pres">
      <dgm:prSet presAssocID="{5C4500F8-0238-4C6C-ADF5-99D9EDCF5F4C}" presName="spacer" presStyleCnt="0"/>
      <dgm:spPr/>
    </dgm:pt>
    <dgm:pt modelId="{84741513-16F9-4C7D-833C-54B8DD6EB6BA}" type="pres">
      <dgm:prSet presAssocID="{53ACA2BF-A874-4A70-B090-D0751A9D30B0}" presName="comp" presStyleCnt="0"/>
      <dgm:spPr/>
    </dgm:pt>
    <dgm:pt modelId="{E5E4D1EA-26C6-4781-BFC9-ECC25F629E6C}" type="pres">
      <dgm:prSet presAssocID="{53ACA2BF-A874-4A70-B090-D0751A9D30B0}" presName="box" presStyleLbl="node1" presStyleIdx="4" presStyleCnt="6"/>
      <dgm:spPr/>
    </dgm:pt>
    <dgm:pt modelId="{C96F20C6-3C15-47C7-B0BA-B556E88B05BB}" type="pres">
      <dgm:prSet presAssocID="{53ACA2BF-A874-4A70-B090-D0751A9D30B0}" presName="img" presStyleLbl="fgImgPlace1" presStyleIdx="4" presStyleCnt="6"/>
      <dgm:spPr>
        <a:blipFill rotWithShape="1">
          <a:blip xmlns:r="http://schemas.openxmlformats.org/officeDocument/2006/relationships" r:embed="rId1"/>
          <a:srcRect/>
          <a:stretch>
            <a:fillRect t="-94000" b="-94000"/>
          </a:stretch>
        </a:blipFill>
      </dgm:spPr>
    </dgm:pt>
    <dgm:pt modelId="{A2255AEB-B1D9-4544-9419-B1FA913EB30A}" type="pres">
      <dgm:prSet presAssocID="{53ACA2BF-A874-4A70-B090-D0751A9D30B0}" presName="text" presStyleLbl="node1" presStyleIdx="4" presStyleCnt="6">
        <dgm:presLayoutVars>
          <dgm:bulletEnabled val="1"/>
        </dgm:presLayoutVars>
      </dgm:prSet>
      <dgm:spPr/>
    </dgm:pt>
    <dgm:pt modelId="{D7FD9DF3-A6A6-4A4E-BFBF-A501E7772A5B}" type="pres">
      <dgm:prSet presAssocID="{16983DB5-46C4-4C23-8BC8-17D740AC621C}" presName="spacer" presStyleCnt="0"/>
      <dgm:spPr/>
    </dgm:pt>
    <dgm:pt modelId="{B08A6AD0-D15F-44CA-9A80-B57A053886CB}" type="pres">
      <dgm:prSet presAssocID="{AA04B257-2B41-46D0-892F-28AADAD57131}" presName="comp" presStyleCnt="0"/>
      <dgm:spPr/>
    </dgm:pt>
    <dgm:pt modelId="{48817F93-D295-4D36-A827-0DCD58BC6940}" type="pres">
      <dgm:prSet presAssocID="{AA04B257-2B41-46D0-892F-28AADAD57131}" presName="box" presStyleLbl="node1" presStyleIdx="5" presStyleCnt="6"/>
      <dgm:spPr/>
    </dgm:pt>
    <dgm:pt modelId="{9570366E-97C1-46C6-90A2-02AE2BD52D2C}" type="pres">
      <dgm:prSet presAssocID="{AA04B257-2B41-46D0-892F-28AADAD57131}" presName="img" presStyleLbl="fgImgPlace1" presStyleIdx="5" presStyleCnt="6"/>
      <dgm:spPr>
        <a:blipFill rotWithShape="1">
          <a:blip xmlns:r="http://schemas.openxmlformats.org/officeDocument/2006/relationships" r:embed="rId1"/>
          <a:srcRect/>
          <a:stretch>
            <a:fillRect t="-94000" b="-94000"/>
          </a:stretch>
        </a:blipFill>
      </dgm:spPr>
    </dgm:pt>
    <dgm:pt modelId="{B77F75CA-8DA6-4BC5-B670-CDE8EB467352}" type="pres">
      <dgm:prSet presAssocID="{AA04B257-2B41-46D0-892F-28AADAD57131}" presName="text" presStyleLbl="node1" presStyleIdx="5" presStyleCnt="6">
        <dgm:presLayoutVars>
          <dgm:bulletEnabled val="1"/>
        </dgm:presLayoutVars>
      </dgm:prSet>
      <dgm:spPr/>
    </dgm:pt>
  </dgm:ptLst>
  <dgm:cxnLst>
    <dgm:cxn modelId="{793CD50F-467E-441E-AC15-4CA8D625A3B9}" srcId="{348D0E73-329F-4C53-890B-DC6E97FBDEEC}" destId="{005B4007-A017-4B55-B1AB-020C58BBADEA}" srcOrd="2" destOrd="0" parTransId="{43158BF4-3D70-423D-9EAD-EFC6AABCB0C5}" sibTransId="{0E5DBFC9-FE84-4BA2-ADBD-DE8092F5DEE9}"/>
    <dgm:cxn modelId="{0F0C5643-F1CC-4119-AAF9-9C7FB831DF5F}" type="presOf" srcId="{005B4007-A017-4B55-B1AB-020C58BBADEA}" destId="{2BBAFE09-6918-4752-B536-353290175DE3}" srcOrd="1" destOrd="0" presId="urn:microsoft.com/office/officeart/2005/8/layout/vList4"/>
    <dgm:cxn modelId="{8C65ED4A-EB16-4E86-AA01-37587DFC17D4}" type="presOf" srcId="{AA04B257-2B41-46D0-892F-28AADAD57131}" destId="{48817F93-D295-4D36-A827-0DCD58BC6940}" srcOrd="0" destOrd="0" presId="urn:microsoft.com/office/officeart/2005/8/layout/vList4"/>
    <dgm:cxn modelId="{DB56AB71-EBB3-4F30-A1FB-D8FFEE4ADA71}" type="presOf" srcId="{626E47DB-716B-46AD-8B30-F785F430FC08}" destId="{240BE4E0-95A1-4EB3-9DE6-75F91850600E}" srcOrd="0" destOrd="0" presId="urn:microsoft.com/office/officeart/2005/8/layout/vList4"/>
    <dgm:cxn modelId="{5AFC5C73-0EC0-4822-BC64-D180D52B1F8D}" type="presOf" srcId="{93E753A8-864A-4724-B7EB-88EDC08CCED8}" destId="{015DB6BD-A177-4977-A8D2-75EB64D9763A}" srcOrd="1" destOrd="0" presId="urn:microsoft.com/office/officeart/2005/8/layout/vList4"/>
    <dgm:cxn modelId="{776AEB78-5845-4197-A5F5-CDF68A15D8CA}" type="presOf" srcId="{53ACA2BF-A874-4A70-B090-D0751A9D30B0}" destId="{A2255AEB-B1D9-4544-9419-B1FA913EB30A}" srcOrd="1" destOrd="0" presId="urn:microsoft.com/office/officeart/2005/8/layout/vList4"/>
    <dgm:cxn modelId="{F934017B-EAE7-4C57-B644-E5CB9411F5CB}" srcId="{348D0E73-329F-4C53-890B-DC6E97FBDEEC}" destId="{D6047FFB-70FB-4220-9CDF-58E5C015E246}" srcOrd="0" destOrd="0" parTransId="{52337C6B-D4D6-4A40-B7F5-B2ADE5B17684}" sibTransId="{6C13DB3C-61C7-49E6-9A70-7EB2FC65D21E}"/>
    <dgm:cxn modelId="{D21C4787-C4AA-4F57-B72B-ED983E255714}" type="presOf" srcId="{D6047FFB-70FB-4220-9CDF-58E5C015E246}" destId="{9B13BA35-A218-4749-9B48-A355B58B96AF}" srcOrd="0" destOrd="0" presId="urn:microsoft.com/office/officeart/2005/8/layout/vList4"/>
    <dgm:cxn modelId="{1E3E6F8D-B790-4DF5-A8A8-703999D3808F}" type="presOf" srcId="{348D0E73-329F-4C53-890B-DC6E97FBDEEC}" destId="{F345EA11-5CF5-4A88-BF70-FBCE34405F40}" srcOrd="0" destOrd="0" presId="urn:microsoft.com/office/officeart/2005/8/layout/vList4"/>
    <dgm:cxn modelId="{82CC6BA1-90E7-4F5F-99C9-2EAA5DF7BDDF}" srcId="{348D0E73-329F-4C53-890B-DC6E97FBDEEC}" destId="{53ACA2BF-A874-4A70-B090-D0751A9D30B0}" srcOrd="4" destOrd="0" parTransId="{B9B5993F-1D55-41F5-BBF4-20A89EEFB521}" sibTransId="{16983DB5-46C4-4C23-8BC8-17D740AC621C}"/>
    <dgm:cxn modelId="{17183FA3-90CB-4927-ACE0-F79811EF3DF4}" srcId="{348D0E73-329F-4C53-890B-DC6E97FBDEEC}" destId="{626E47DB-716B-46AD-8B30-F785F430FC08}" srcOrd="3" destOrd="0" parTransId="{DA30E9D3-5CD6-4A5E-89A0-03D291C5149F}" sibTransId="{5C4500F8-0238-4C6C-ADF5-99D9EDCF5F4C}"/>
    <dgm:cxn modelId="{AA3BCDA5-61E9-488E-993D-80A962A8B1B4}" type="presOf" srcId="{626E47DB-716B-46AD-8B30-F785F430FC08}" destId="{B125A939-2B23-4A93-93B9-306E3C1724AF}" srcOrd="1" destOrd="0" presId="urn:microsoft.com/office/officeart/2005/8/layout/vList4"/>
    <dgm:cxn modelId="{4A1236A7-AF42-4CE7-9BF7-8CBC74B7540F}" type="presOf" srcId="{AA04B257-2B41-46D0-892F-28AADAD57131}" destId="{B77F75CA-8DA6-4BC5-B670-CDE8EB467352}" srcOrd="1" destOrd="0" presId="urn:microsoft.com/office/officeart/2005/8/layout/vList4"/>
    <dgm:cxn modelId="{2381DBB1-A655-49A5-9DBD-3AB0CD5C50CA}" srcId="{348D0E73-329F-4C53-890B-DC6E97FBDEEC}" destId="{93E753A8-864A-4724-B7EB-88EDC08CCED8}" srcOrd="1" destOrd="0" parTransId="{16A2F57C-1DDA-444A-A0DE-173BAAA819B7}" sibTransId="{A9F7C70E-CC60-4090-AADE-158AC7208ACC}"/>
    <dgm:cxn modelId="{35FC0EB2-33D5-4C69-BDE7-43B2CD4A4415}" type="presOf" srcId="{93E753A8-864A-4724-B7EB-88EDC08CCED8}" destId="{45154137-B2A2-481B-A952-04FB6B599081}" srcOrd="0" destOrd="0" presId="urn:microsoft.com/office/officeart/2005/8/layout/vList4"/>
    <dgm:cxn modelId="{51BC61D3-ADA9-433C-9A74-CCD7734184DD}" srcId="{348D0E73-329F-4C53-890B-DC6E97FBDEEC}" destId="{AA04B257-2B41-46D0-892F-28AADAD57131}" srcOrd="5" destOrd="0" parTransId="{88DBB24F-007C-49DC-B41C-FFF674561388}" sibTransId="{834E58D7-B89D-450B-A5A3-60855247581D}"/>
    <dgm:cxn modelId="{F15982D5-F875-4EF7-BF7C-047928987A6B}" type="presOf" srcId="{D6047FFB-70FB-4220-9CDF-58E5C015E246}" destId="{A6C214E9-2891-4E3A-B5AF-25ED0960E062}" srcOrd="1" destOrd="0" presId="urn:microsoft.com/office/officeart/2005/8/layout/vList4"/>
    <dgm:cxn modelId="{1A1185DF-1E33-4DB0-9052-81FCAABDB370}" type="presOf" srcId="{53ACA2BF-A874-4A70-B090-D0751A9D30B0}" destId="{E5E4D1EA-26C6-4781-BFC9-ECC25F629E6C}" srcOrd="0" destOrd="0" presId="urn:microsoft.com/office/officeart/2005/8/layout/vList4"/>
    <dgm:cxn modelId="{5AE0B2F9-9697-481A-9442-1A447B109C8D}" type="presOf" srcId="{005B4007-A017-4B55-B1AB-020C58BBADEA}" destId="{A2D3AAA2-4E1A-4057-9875-90FE83143DD0}" srcOrd="0" destOrd="0" presId="urn:microsoft.com/office/officeart/2005/8/layout/vList4"/>
    <dgm:cxn modelId="{6060DA03-09EB-4E9F-882E-F4B77E272C63}" type="presParOf" srcId="{F345EA11-5CF5-4A88-BF70-FBCE34405F40}" destId="{01959481-57BC-4D96-A9E2-26D8DD1B9A49}" srcOrd="0" destOrd="0" presId="urn:microsoft.com/office/officeart/2005/8/layout/vList4"/>
    <dgm:cxn modelId="{4C0BC497-D4A3-48EC-97AB-09E7CE5BB2F4}" type="presParOf" srcId="{01959481-57BC-4D96-A9E2-26D8DD1B9A49}" destId="{9B13BA35-A218-4749-9B48-A355B58B96AF}" srcOrd="0" destOrd="0" presId="urn:microsoft.com/office/officeart/2005/8/layout/vList4"/>
    <dgm:cxn modelId="{110DFADE-1A0B-4288-9A77-73CF949FAB63}" type="presParOf" srcId="{01959481-57BC-4D96-A9E2-26D8DD1B9A49}" destId="{76F2FB21-EABD-42CF-A452-B008DC9DD171}" srcOrd="1" destOrd="0" presId="urn:microsoft.com/office/officeart/2005/8/layout/vList4"/>
    <dgm:cxn modelId="{CB8FE22B-0406-4A1F-A265-FA3AB6487433}" type="presParOf" srcId="{01959481-57BC-4D96-A9E2-26D8DD1B9A49}" destId="{A6C214E9-2891-4E3A-B5AF-25ED0960E062}" srcOrd="2" destOrd="0" presId="urn:microsoft.com/office/officeart/2005/8/layout/vList4"/>
    <dgm:cxn modelId="{74DAF750-241B-4989-892E-A1B04E06D37A}" type="presParOf" srcId="{F345EA11-5CF5-4A88-BF70-FBCE34405F40}" destId="{A8D394A5-1B7D-4A03-94CD-9CEB5A68989D}" srcOrd="1" destOrd="0" presId="urn:microsoft.com/office/officeart/2005/8/layout/vList4"/>
    <dgm:cxn modelId="{03022A09-97BD-4A47-BD76-24A43FFEF1BA}" type="presParOf" srcId="{F345EA11-5CF5-4A88-BF70-FBCE34405F40}" destId="{D25B6E4A-0DC3-4FF2-AD5F-8CA288CD8255}" srcOrd="2" destOrd="0" presId="urn:microsoft.com/office/officeart/2005/8/layout/vList4"/>
    <dgm:cxn modelId="{14BD9475-3BB2-432C-9CAE-34705637FB8B}" type="presParOf" srcId="{D25B6E4A-0DC3-4FF2-AD5F-8CA288CD8255}" destId="{45154137-B2A2-481B-A952-04FB6B599081}" srcOrd="0" destOrd="0" presId="urn:microsoft.com/office/officeart/2005/8/layout/vList4"/>
    <dgm:cxn modelId="{0B6399C1-0614-45AA-AA5E-08A4673B255B}" type="presParOf" srcId="{D25B6E4A-0DC3-4FF2-AD5F-8CA288CD8255}" destId="{671C645D-3DD9-4CCF-AE28-867F14B2B479}" srcOrd="1" destOrd="0" presId="urn:microsoft.com/office/officeart/2005/8/layout/vList4"/>
    <dgm:cxn modelId="{910A6A6C-792E-4A16-A289-0EC7732B6803}" type="presParOf" srcId="{D25B6E4A-0DC3-4FF2-AD5F-8CA288CD8255}" destId="{015DB6BD-A177-4977-A8D2-75EB64D9763A}" srcOrd="2" destOrd="0" presId="urn:microsoft.com/office/officeart/2005/8/layout/vList4"/>
    <dgm:cxn modelId="{8DFCAD80-40D4-4506-A189-6269A738521A}" type="presParOf" srcId="{F345EA11-5CF5-4A88-BF70-FBCE34405F40}" destId="{B636534F-ED73-4C77-8F36-4DC68EEA16D1}" srcOrd="3" destOrd="0" presId="urn:microsoft.com/office/officeart/2005/8/layout/vList4"/>
    <dgm:cxn modelId="{B27ED071-93B6-43ED-87BC-76CEBCB6B30D}" type="presParOf" srcId="{F345EA11-5CF5-4A88-BF70-FBCE34405F40}" destId="{B11568AD-8C10-4E1D-9A6B-6EE2A421C52E}" srcOrd="4" destOrd="0" presId="urn:microsoft.com/office/officeart/2005/8/layout/vList4"/>
    <dgm:cxn modelId="{357F076E-42E9-4700-B730-689E618A9979}" type="presParOf" srcId="{B11568AD-8C10-4E1D-9A6B-6EE2A421C52E}" destId="{A2D3AAA2-4E1A-4057-9875-90FE83143DD0}" srcOrd="0" destOrd="0" presId="urn:microsoft.com/office/officeart/2005/8/layout/vList4"/>
    <dgm:cxn modelId="{B2EAE17E-17BD-472D-9D55-6AA5EA503326}" type="presParOf" srcId="{B11568AD-8C10-4E1D-9A6B-6EE2A421C52E}" destId="{8FE696C5-0EBC-4184-8B1B-AFE3E736CD5C}" srcOrd="1" destOrd="0" presId="urn:microsoft.com/office/officeart/2005/8/layout/vList4"/>
    <dgm:cxn modelId="{95657C68-9DE9-4A44-B7D6-7B8FADEFE40D}" type="presParOf" srcId="{B11568AD-8C10-4E1D-9A6B-6EE2A421C52E}" destId="{2BBAFE09-6918-4752-B536-353290175DE3}" srcOrd="2" destOrd="0" presId="urn:microsoft.com/office/officeart/2005/8/layout/vList4"/>
    <dgm:cxn modelId="{6689036A-1F7E-4069-8284-E20B1E6665B0}" type="presParOf" srcId="{F345EA11-5CF5-4A88-BF70-FBCE34405F40}" destId="{C58B014B-EA5D-4312-A35A-E373927B0C9D}" srcOrd="5" destOrd="0" presId="urn:microsoft.com/office/officeart/2005/8/layout/vList4"/>
    <dgm:cxn modelId="{B4E9EC4B-6BA5-45D3-98B9-1C639D1A775E}" type="presParOf" srcId="{F345EA11-5CF5-4A88-BF70-FBCE34405F40}" destId="{F7A76334-9281-43AD-9536-1B23AFEB439B}" srcOrd="6" destOrd="0" presId="urn:microsoft.com/office/officeart/2005/8/layout/vList4"/>
    <dgm:cxn modelId="{BB8E6FA7-1B36-45F8-BDDF-282ED494EDB9}" type="presParOf" srcId="{F7A76334-9281-43AD-9536-1B23AFEB439B}" destId="{240BE4E0-95A1-4EB3-9DE6-75F91850600E}" srcOrd="0" destOrd="0" presId="urn:microsoft.com/office/officeart/2005/8/layout/vList4"/>
    <dgm:cxn modelId="{D7EED7BB-95AC-4157-9152-970AE13FDB0E}" type="presParOf" srcId="{F7A76334-9281-43AD-9536-1B23AFEB439B}" destId="{3936840A-1386-44BE-81C4-B2B8BFC974E3}" srcOrd="1" destOrd="0" presId="urn:microsoft.com/office/officeart/2005/8/layout/vList4"/>
    <dgm:cxn modelId="{680250E0-4A8B-442B-879A-BD874F9BB8AC}" type="presParOf" srcId="{F7A76334-9281-43AD-9536-1B23AFEB439B}" destId="{B125A939-2B23-4A93-93B9-306E3C1724AF}" srcOrd="2" destOrd="0" presId="urn:microsoft.com/office/officeart/2005/8/layout/vList4"/>
    <dgm:cxn modelId="{9DCFC04F-8398-4BC9-AA55-AA53B722BEF6}" type="presParOf" srcId="{F345EA11-5CF5-4A88-BF70-FBCE34405F40}" destId="{620BEE99-9661-44D0-9207-E1FB11FC6F23}" srcOrd="7" destOrd="0" presId="urn:microsoft.com/office/officeart/2005/8/layout/vList4"/>
    <dgm:cxn modelId="{6608E930-06F4-4CE6-8BB8-85595039C817}" type="presParOf" srcId="{F345EA11-5CF5-4A88-BF70-FBCE34405F40}" destId="{84741513-16F9-4C7D-833C-54B8DD6EB6BA}" srcOrd="8" destOrd="0" presId="urn:microsoft.com/office/officeart/2005/8/layout/vList4"/>
    <dgm:cxn modelId="{BC062FC4-D1CD-4F61-9F03-322E249B927A}" type="presParOf" srcId="{84741513-16F9-4C7D-833C-54B8DD6EB6BA}" destId="{E5E4D1EA-26C6-4781-BFC9-ECC25F629E6C}" srcOrd="0" destOrd="0" presId="urn:microsoft.com/office/officeart/2005/8/layout/vList4"/>
    <dgm:cxn modelId="{8153890D-97C0-445A-81D9-844803CBF0F2}" type="presParOf" srcId="{84741513-16F9-4C7D-833C-54B8DD6EB6BA}" destId="{C96F20C6-3C15-47C7-B0BA-B556E88B05BB}" srcOrd="1" destOrd="0" presId="urn:microsoft.com/office/officeart/2005/8/layout/vList4"/>
    <dgm:cxn modelId="{72EE236D-3658-4F66-B81D-9629D35917CB}" type="presParOf" srcId="{84741513-16F9-4C7D-833C-54B8DD6EB6BA}" destId="{A2255AEB-B1D9-4544-9419-B1FA913EB30A}" srcOrd="2" destOrd="0" presId="urn:microsoft.com/office/officeart/2005/8/layout/vList4"/>
    <dgm:cxn modelId="{7B46B8E9-8740-49D3-A64D-D3142AD97712}" type="presParOf" srcId="{F345EA11-5CF5-4A88-BF70-FBCE34405F40}" destId="{D7FD9DF3-A6A6-4A4E-BFBF-A501E7772A5B}" srcOrd="9" destOrd="0" presId="urn:microsoft.com/office/officeart/2005/8/layout/vList4"/>
    <dgm:cxn modelId="{926ECF73-810C-474A-9525-FAA776F905F9}" type="presParOf" srcId="{F345EA11-5CF5-4A88-BF70-FBCE34405F40}" destId="{B08A6AD0-D15F-44CA-9A80-B57A053886CB}" srcOrd="10" destOrd="0" presId="urn:microsoft.com/office/officeart/2005/8/layout/vList4"/>
    <dgm:cxn modelId="{E0C2D2A8-539B-49E5-BB16-CBA0B92806B9}" type="presParOf" srcId="{B08A6AD0-D15F-44CA-9A80-B57A053886CB}" destId="{48817F93-D295-4D36-A827-0DCD58BC6940}" srcOrd="0" destOrd="0" presId="urn:microsoft.com/office/officeart/2005/8/layout/vList4"/>
    <dgm:cxn modelId="{A49869DB-D982-4270-80B3-CD706BB4B645}" type="presParOf" srcId="{B08A6AD0-D15F-44CA-9A80-B57A053886CB}" destId="{9570366E-97C1-46C6-90A2-02AE2BD52D2C}" srcOrd="1" destOrd="0" presId="urn:microsoft.com/office/officeart/2005/8/layout/vList4"/>
    <dgm:cxn modelId="{34F82871-79F0-4CCF-B520-450A95C7D883}" type="presParOf" srcId="{B08A6AD0-D15F-44CA-9A80-B57A053886CB}" destId="{B77F75CA-8DA6-4BC5-B670-CDE8EB467352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0EC208D-63F9-4FA7-836F-07FF80897FF8}" type="doc">
      <dgm:prSet loTypeId="urn:microsoft.com/office/officeart/2005/8/layout/vList4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44BCC5EA-89A8-4E5A-90B7-204B0767E25E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Combines high-fashion design with stringent sustainability standards.</a:t>
          </a:r>
          <a:endParaRPr lang="en-GB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D2D04EE-706E-4476-9453-86229B3C333D}" type="parTrans" cxnId="{C53A3CDC-70A9-4F6C-95A7-099F5ED2BA51}">
      <dgm:prSet/>
      <dgm:spPr/>
      <dgm:t>
        <a:bodyPr/>
        <a:lstStyle/>
        <a:p>
          <a:endParaRPr lang="en-GB"/>
        </a:p>
      </dgm:t>
    </dgm:pt>
    <dgm:pt modelId="{F606F354-C9EF-451B-918C-C32230D91370}" type="sibTrans" cxnId="{C53A3CDC-70A9-4F6C-95A7-099F5ED2BA51}">
      <dgm:prSet/>
      <dgm:spPr/>
      <dgm:t>
        <a:bodyPr/>
        <a:lstStyle/>
        <a:p>
          <a:endParaRPr lang="en-GB"/>
        </a:p>
      </dgm:t>
    </dgm:pt>
    <dgm:pt modelId="{488E1678-C8FA-40DF-9911-D2CC3C05892F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Commits to transparency in production for consumer trust and loyalty.</a:t>
          </a:r>
          <a:endParaRPr lang="en-GB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AC369D4-32E0-4517-B192-16B91A4CFB71}" type="parTrans" cxnId="{E1674D46-079B-4150-8ED8-519B1B185D5A}">
      <dgm:prSet/>
      <dgm:spPr/>
      <dgm:t>
        <a:bodyPr/>
        <a:lstStyle/>
        <a:p>
          <a:endParaRPr lang="en-GB"/>
        </a:p>
      </dgm:t>
    </dgm:pt>
    <dgm:pt modelId="{01B818FF-3F84-48B0-A2A2-9A0014B55296}" type="sibTrans" cxnId="{E1674D46-079B-4150-8ED8-519B1B185D5A}">
      <dgm:prSet/>
      <dgm:spPr/>
      <dgm:t>
        <a:bodyPr/>
        <a:lstStyle/>
        <a:p>
          <a:endParaRPr lang="en-GB"/>
        </a:p>
      </dgm:t>
    </dgm:pt>
    <dgm:pt modelId="{663C24BB-C381-4959-8748-25F768366970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Differentiates from fast fashion alternatives with circular economy practices.</a:t>
          </a:r>
          <a:endParaRPr lang="en-GB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C5F80CA-E720-4D4B-AA60-CF1E8B040EA1}" type="parTrans" cxnId="{E45E73F4-B61C-4B31-8211-139C6191C260}">
      <dgm:prSet/>
      <dgm:spPr/>
      <dgm:t>
        <a:bodyPr/>
        <a:lstStyle/>
        <a:p>
          <a:endParaRPr lang="en-GB"/>
        </a:p>
      </dgm:t>
    </dgm:pt>
    <dgm:pt modelId="{A76BFC91-06B2-4D73-AAF3-3FF3DD792A40}" type="sibTrans" cxnId="{E45E73F4-B61C-4B31-8211-139C6191C260}">
      <dgm:prSet/>
      <dgm:spPr/>
      <dgm:t>
        <a:bodyPr/>
        <a:lstStyle/>
        <a:p>
          <a:endParaRPr lang="en-GB"/>
        </a:p>
      </dgm:t>
    </dgm:pt>
    <dgm:pt modelId="{D967AA07-7944-497F-9F4D-974BE1DE31FE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Offers competitive premium with higher quality and ethical production.</a:t>
          </a:r>
          <a:endParaRPr lang="en-GB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5DF41D6-27D7-46C5-84CB-40BAD67EEC9E}" type="parTrans" cxnId="{F20E8257-E74F-40C8-A6BC-A1480A3407B7}">
      <dgm:prSet/>
      <dgm:spPr/>
      <dgm:t>
        <a:bodyPr/>
        <a:lstStyle/>
        <a:p>
          <a:endParaRPr lang="en-GB"/>
        </a:p>
      </dgm:t>
    </dgm:pt>
    <dgm:pt modelId="{68B2A4A7-FBA2-41C4-ADA4-B66A0BEEBA07}" type="sibTrans" cxnId="{F20E8257-E74F-40C8-A6BC-A1480A3407B7}">
      <dgm:prSet/>
      <dgm:spPr/>
      <dgm:t>
        <a:bodyPr/>
        <a:lstStyle/>
        <a:p>
          <a:endParaRPr lang="en-GB"/>
        </a:p>
      </dgm:t>
    </dgm:pt>
    <dgm:pt modelId="{1A9DE27E-BB5D-42C9-AC92-B9EA80C51A91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Collaborates with ethical suppliers and influencers for enhanced brand credibility.</a:t>
          </a:r>
          <a:endParaRPr lang="en-GB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75D1872-8996-4C85-B9B8-DEC41AF7761D}" type="parTrans" cxnId="{ABB05D10-4734-454A-A1C3-ABAA745B9D35}">
      <dgm:prSet/>
      <dgm:spPr/>
      <dgm:t>
        <a:bodyPr/>
        <a:lstStyle/>
        <a:p>
          <a:endParaRPr lang="en-GB"/>
        </a:p>
      </dgm:t>
    </dgm:pt>
    <dgm:pt modelId="{40D3BE16-5E2F-4CC8-979F-20926C4E063D}" type="sibTrans" cxnId="{ABB05D10-4734-454A-A1C3-ABAA745B9D35}">
      <dgm:prSet/>
      <dgm:spPr/>
      <dgm:t>
        <a:bodyPr/>
        <a:lstStyle/>
        <a:p>
          <a:endParaRPr lang="en-GB"/>
        </a:p>
      </dgm:t>
    </dgm:pt>
    <dgm:pt modelId="{23A95BE7-FFE6-4DB5-83EE-BC2F56197826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Utilizes a digital-first distribution model for agile market responses and scalable operations.</a:t>
          </a:r>
          <a:endParaRPr lang="en-GB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6BEB3CA-EA0E-4F16-BD3E-2DF80B4E3AE4}" type="parTrans" cxnId="{AA17D521-1ABC-489D-A7BC-600C892C8C59}">
      <dgm:prSet/>
      <dgm:spPr/>
      <dgm:t>
        <a:bodyPr/>
        <a:lstStyle/>
        <a:p>
          <a:endParaRPr lang="en-GB"/>
        </a:p>
      </dgm:t>
    </dgm:pt>
    <dgm:pt modelId="{0C2DD97F-89A1-468A-97DC-19DFE0E86B55}" type="sibTrans" cxnId="{AA17D521-1ABC-489D-A7BC-600C892C8C59}">
      <dgm:prSet/>
      <dgm:spPr/>
      <dgm:t>
        <a:bodyPr/>
        <a:lstStyle/>
        <a:p>
          <a:endParaRPr lang="en-GB"/>
        </a:p>
      </dgm:t>
    </dgm:pt>
    <dgm:pt modelId="{C82C885F-443A-43EB-947C-12A5FB6DA4C5}" type="pres">
      <dgm:prSet presAssocID="{80EC208D-63F9-4FA7-836F-07FF80897FF8}" presName="linear" presStyleCnt="0">
        <dgm:presLayoutVars>
          <dgm:dir/>
          <dgm:resizeHandles val="exact"/>
        </dgm:presLayoutVars>
      </dgm:prSet>
      <dgm:spPr/>
    </dgm:pt>
    <dgm:pt modelId="{F67C79D1-FC8B-4368-AF55-5C4760EE2522}" type="pres">
      <dgm:prSet presAssocID="{44BCC5EA-89A8-4E5A-90B7-204B0767E25E}" presName="comp" presStyleCnt="0"/>
      <dgm:spPr/>
    </dgm:pt>
    <dgm:pt modelId="{6326A7D2-463F-474F-80BB-ED0B93829CAD}" type="pres">
      <dgm:prSet presAssocID="{44BCC5EA-89A8-4E5A-90B7-204B0767E25E}" presName="box" presStyleLbl="node1" presStyleIdx="0" presStyleCnt="6"/>
      <dgm:spPr/>
    </dgm:pt>
    <dgm:pt modelId="{2FD31561-D410-4FEC-8E07-5A0EB365A1A1}" type="pres">
      <dgm:prSet presAssocID="{44BCC5EA-89A8-4E5A-90B7-204B0767E25E}" presName="img" presStyleLbl="fgImgPlace1" presStyleIdx="0" presStyleCnt="6"/>
      <dgm:spPr>
        <a:blipFill rotWithShape="1">
          <a:blip xmlns:r="http://schemas.openxmlformats.org/officeDocument/2006/relationships" r:embed="rId1"/>
          <a:srcRect/>
          <a:stretch>
            <a:fillRect t="-107000" b="-107000"/>
          </a:stretch>
        </a:blipFill>
      </dgm:spPr>
    </dgm:pt>
    <dgm:pt modelId="{07A1FF5D-F42E-4A97-8156-D6DB8E544929}" type="pres">
      <dgm:prSet presAssocID="{44BCC5EA-89A8-4E5A-90B7-204B0767E25E}" presName="text" presStyleLbl="node1" presStyleIdx="0" presStyleCnt="6">
        <dgm:presLayoutVars>
          <dgm:bulletEnabled val="1"/>
        </dgm:presLayoutVars>
      </dgm:prSet>
      <dgm:spPr/>
    </dgm:pt>
    <dgm:pt modelId="{524E2E55-7C40-4EBB-851B-353C2B278EFA}" type="pres">
      <dgm:prSet presAssocID="{F606F354-C9EF-451B-918C-C32230D91370}" presName="spacer" presStyleCnt="0"/>
      <dgm:spPr/>
    </dgm:pt>
    <dgm:pt modelId="{50484947-C3C0-4920-8AF3-9C2143D086CB}" type="pres">
      <dgm:prSet presAssocID="{488E1678-C8FA-40DF-9911-D2CC3C05892F}" presName="comp" presStyleCnt="0"/>
      <dgm:spPr/>
    </dgm:pt>
    <dgm:pt modelId="{586BF183-883D-4587-B42A-87485755734A}" type="pres">
      <dgm:prSet presAssocID="{488E1678-C8FA-40DF-9911-D2CC3C05892F}" presName="box" presStyleLbl="node1" presStyleIdx="1" presStyleCnt="6"/>
      <dgm:spPr/>
    </dgm:pt>
    <dgm:pt modelId="{7F87F0BE-60EA-4D72-ADEC-882CDA58989F}" type="pres">
      <dgm:prSet presAssocID="{488E1678-C8FA-40DF-9911-D2CC3C05892F}" presName="img" presStyleLbl="fgImgPlace1" presStyleIdx="1" presStyleCnt="6"/>
      <dgm:spPr>
        <a:blipFill rotWithShape="1">
          <a:blip xmlns:r="http://schemas.openxmlformats.org/officeDocument/2006/relationships" r:embed="rId1"/>
          <a:srcRect/>
          <a:stretch>
            <a:fillRect t="-107000" b="-107000"/>
          </a:stretch>
        </a:blipFill>
      </dgm:spPr>
    </dgm:pt>
    <dgm:pt modelId="{2DDC750A-9025-4703-A4F5-0FB706585EE8}" type="pres">
      <dgm:prSet presAssocID="{488E1678-C8FA-40DF-9911-D2CC3C05892F}" presName="text" presStyleLbl="node1" presStyleIdx="1" presStyleCnt="6">
        <dgm:presLayoutVars>
          <dgm:bulletEnabled val="1"/>
        </dgm:presLayoutVars>
      </dgm:prSet>
      <dgm:spPr/>
    </dgm:pt>
    <dgm:pt modelId="{3F6FC96F-DCE0-48DB-8486-10C11BF916A8}" type="pres">
      <dgm:prSet presAssocID="{01B818FF-3F84-48B0-A2A2-9A0014B55296}" presName="spacer" presStyleCnt="0"/>
      <dgm:spPr/>
    </dgm:pt>
    <dgm:pt modelId="{63133EAC-721D-4190-852A-3CC34795B7FE}" type="pres">
      <dgm:prSet presAssocID="{663C24BB-C381-4959-8748-25F768366970}" presName="comp" presStyleCnt="0"/>
      <dgm:spPr/>
    </dgm:pt>
    <dgm:pt modelId="{EBCAF59F-501C-4ECD-BF74-E80D5425CCC9}" type="pres">
      <dgm:prSet presAssocID="{663C24BB-C381-4959-8748-25F768366970}" presName="box" presStyleLbl="node1" presStyleIdx="2" presStyleCnt="6"/>
      <dgm:spPr/>
    </dgm:pt>
    <dgm:pt modelId="{93C287BA-4C3A-4894-AB78-DBDC029DA449}" type="pres">
      <dgm:prSet presAssocID="{663C24BB-C381-4959-8748-25F768366970}" presName="img" presStyleLbl="fgImgPlace1" presStyleIdx="2" presStyleCnt="6"/>
      <dgm:spPr>
        <a:blipFill rotWithShape="1">
          <a:blip xmlns:r="http://schemas.openxmlformats.org/officeDocument/2006/relationships" r:embed="rId1"/>
          <a:srcRect/>
          <a:stretch>
            <a:fillRect t="-107000" b="-107000"/>
          </a:stretch>
        </a:blipFill>
      </dgm:spPr>
    </dgm:pt>
    <dgm:pt modelId="{B35854AF-9B70-405D-9AFD-D37F78DDA3BE}" type="pres">
      <dgm:prSet presAssocID="{663C24BB-C381-4959-8748-25F768366970}" presName="text" presStyleLbl="node1" presStyleIdx="2" presStyleCnt="6">
        <dgm:presLayoutVars>
          <dgm:bulletEnabled val="1"/>
        </dgm:presLayoutVars>
      </dgm:prSet>
      <dgm:spPr/>
    </dgm:pt>
    <dgm:pt modelId="{5B6617C5-926A-44CF-8B0E-57D07A7DDACA}" type="pres">
      <dgm:prSet presAssocID="{A76BFC91-06B2-4D73-AAF3-3FF3DD792A40}" presName="spacer" presStyleCnt="0"/>
      <dgm:spPr/>
    </dgm:pt>
    <dgm:pt modelId="{1E3E40AE-3AF9-4805-823F-7B8EC083FD49}" type="pres">
      <dgm:prSet presAssocID="{D967AA07-7944-497F-9F4D-974BE1DE31FE}" presName="comp" presStyleCnt="0"/>
      <dgm:spPr/>
    </dgm:pt>
    <dgm:pt modelId="{840F2D6D-D9D1-4985-8875-3240AB021898}" type="pres">
      <dgm:prSet presAssocID="{D967AA07-7944-497F-9F4D-974BE1DE31FE}" presName="box" presStyleLbl="node1" presStyleIdx="3" presStyleCnt="6"/>
      <dgm:spPr/>
    </dgm:pt>
    <dgm:pt modelId="{CCD0A482-ED60-414B-AC12-22967A817AB4}" type="pres">
      <dgm:prSet presAssocID="{D967AA07-7944-497F-9F4D-974BE1DE31FE}" presName="img" presStyleLbl="fgImgPlace1" presStyleIdx="3" presStyleCnt="6"/>
      <dgm:spPr>
        <a:blipFill rotWithShape="1">
          <a:blip xmlns:r="http://schemas.openxmlformats.org/officeDocument/2006/relationships" r:embed="rId1"/>
          <a:srcRect/>
          <a:stretch>
            <a:fillRect t="-107000" b="-107000"/>
          </a:stretch>
        </a:blipFill>
      </dgm:spPr>
    </dgm:pt>
    <dgm:pt modelId="{6A268C0A-4D9D-44AF-9E05-24463AB3B426}" type="pres">
      <dgm:prSet presAssocID="{D967AA07-7944-497F-9F4D-974BE1DE31FE}" presName="text" presStyleLbl="node1" presStyleIdx="3" presStyleCnt="6">
        <dgm:presLayoutVars>
          <dgm:bulletEnabled val="1"/>
        </dgm:presLayoutVars>
      </dgm:prSet>
      <dgm:spPr/>
    </dgm:pt>
    <dgm:pt modelId="{755B98BF-E5C9-43AD-8BF0-D0CC7B00C352}" type="pres">
      <dgm:prSet presAssocID="{68B2A4A7-FBA2-41C4-ADA4-B66A0BEEBA07}" presName="spacer" presStyleCnt="0"/>
      <dgm:spPr/>
    </dgm:pt>
    <dgm:pt modelId="{B18FF86A-439E-44F2-A537-D91CDA914DEF}" type="pres">
      <dgm:prSet presAssocID="{1A9DE27E-BB5D-42C9-AC92-B9EA80C51A91}" presName="comp" presStyleCnt="0"/>
      <dgm:spPr/>
    </dgm:pt>
    <dgm:pt modelId="{731D7E71-A345-4BF1-A208-1229525180BC}" type="pres">
      <dgm:prSet presAssocID="{1A9DE27E-BB5D-42C9-AC92-B9EA80C51A91}" presName="box" presStyleLbl="node1" presStyleIdx="4" presStyleCnt="6"/>
      <dgm:spPr/>
    </dgm:pt>
    <dgm:pt modelId="{AD55F17B-63E0-47A3-82A5-28564C9BAD1E}" type="pres">
      <dgm:prSet presAssocID="{1A9DE27E-BB5D-42C9-AC92-B9EA80C51A91}" presName="img" presStyleLbl="fgImgPlace1" presStyleIdx="4" presStyleCnt="6"/>
      <dgm:spPr>
        <a:blipFill rotWithShape="1">
          <a:blip xmlns:r="http://schemas.openxmlformats.org/officeDocument/2006/relationships" r:embed="rId1"/>
          <a:srcRect/>
          <a:stretch>
            <a:fillRect t="-107000" b="-107000"/>
          </a:stretch>
        </a:blipFill>
      </dgm:spPr>
    </dgm:pt>
    <dgm:pt modelId="{743E511C-03E2-4EB2-A9F4-328C0CDB9C07}" type="pres">
      <dgm:prSet presAssocID="{1A9DE27E-BB5D-42C9-AC92-B9EA80C51A91}" presName="text" presStyleLbl="node1" presStyleIdx="4" presStyleCnt="6">
        <dgm:presLayoutVars>
          <dgm:bulletEnabled val="1"/>
        </dgm:presLayoutVars>
      </dgm:prSet>
      <dgm:spPr/>
    </dgm:pt>
    <dgm:pt modelId="{8329A4B0-D8D0-4C19-9688-66D785502AFE}" type="pres">
      <dgm:prSet presAssocID="{40D3BE16-5E2F-4CC8-979F-20926C4E063D}" presName="spacer" presStyleCnt="0"/>
      <dgm:spPr/>
    </dgm:pt>
    <dgm:pt modelId="{0C026A6D-DFEA-4BD5-AB68-4AB491F4E64A}" type="pres">
      <dgm:prSet presAssocID="{23A95BE7-FFE6-4DB5-83EE-BC2F56197826}" presName="comp" presStyleCnt="0"/>
      <dgm:spPr/>
    </dgm:pt>
    <dgm:pt modelId="{E059E23F-04BD-44C6-A389-6F3528A78347}" type="pres">
      <dgm:prSet presAssocID="{23A95BE7-FFE6-4DB5-83EE-BC2F56197826}" presName="box" presStyleLbl="node1" presStyleIdx="5" presStyleCnt="6"/>
      <dgm:spPr/>
    </dgm:pt>
    <dgm:pt modelId="{E972622F-50BC-47F5-83CC-37F0337CEDCA}" type="pres">
      <dgm:prSet presAssocID="{23A95BE7-FFE6-4DB5-83EE-BC2F56197826}" presName="img" presStyleLbl="fgImgPlace1" presStyleIdx="5" presStyleCnt="6"/>
      <dgm:spPr>
        <a:blipFill rotWithShape="1">
          <a:blip xmlns:r="http://schemas.openxmlformats.org/officeDocument/2006/relationships" r:embed="rId1"/>
          <a:srcRect/>
          <a:stretch>
            <a:fillRect t="-107000" b="-107000"/>
          </a:stretch>
        </a:blipFill>
      </dgm:spPr>
    </dgm:pt>
    <dgm:pt modelId="{BDD8C212-0023-4A26-8316-DFC0351B5154}" type="pres">
      <dgm:prSet presAssocID="{23A95BE7-FFE6-4DB5-83EE-BC2F56197826}" presName="text" presStyleLbl="node1" presStyleIdx="5" presStyleCnt="6">
        <dgm:presLayoutVars>
          <dgm:bulletEnabled val="1"/>
        </dgm:presLayoutVars>
      </dgm:prSet>
      <dgm:spPr/>
    </dgm:pt>
  </dgm:ptLst>
  <dgm:cxnLst>
    <dgm:cxn modelId="{CCEE2001-8F86-417B-8267-27E421A2E7B2}" type="presOf" srcId="{D967AA07-7944-497F-9F4D-974BE1DE31FE}" destId="{6A268C0A-4D9D-44AF-9E05-24463AB3B426}" srcOrd="1" destOrd="0" presId="urn:microsoft.com/office/officeart/2005/8/layout/vList4"/>
    <dgm:cxn modelId="{684A610D-A25D-4B41-8793-9948C2393E3D}" type="presOf" srcId="{44BCC5EA-89A8-4E5A-90B7-204B0767E25E}" destId="{6326A7D2-463F-474F-80BB-ED0B93829CAD}" srcOrd="0" destOrd="0" presId="urn:microsoft.com/office/officeart/2005/8/layout/vList4"/>
    <dgm:cxn modelId="{07ECDE0D-CD82-426F-81F7-D56BB0AC970E}" type="presOf" srcId="{23A95BE7-FFE6-4DB5-83EE-BC2F56197826}" destId="{BDD8C212-0023-4A26-8316-DFC0351B5154}" srcOrd="1" destOrd="0" presId="urn:microsoft.com/office/officeart/2005/8/layout/vList4"/>
    <dgm:cxn modelId="{28FAED0D-5827-4932-839B-93B2AE133A62}" type="presOf" srcId="{488E1678-C8FA-40DF-9911-D2CC3C05892F}" destId="{586BF183-883D-4587-B42A-87485755734A}" srcOrd="0" destOrd="0" presId="urn:microsoft.com/office/officeart/2005/8/layout/vList4"/>
    <dgm:cxn modelId="{ABB05D10-4734-454A-A1C3-ABAA745B9D35}" srcId="{80EC208D-63F9-4FA7-836F-07FF80897FF8}" destId="{1A9DE27E-BB5D-42C9-AC92-B9EA80C51A91}" srcOrd="4" destOrd="0" parTransId="{675D1872-8996-4C85-B9B8-DEC41AF7761D}" sibTransId="{40D3BE16-5E2F-4CC8-979F-20926C4E063D}"/>
    <dgm:cxn modelId="{AA17D521-1ABC-489D-A7BC-600C892C8C59}" srcId="{80EC208D-63F9-4FA7-836F-07FF80897FF8}" destId="{23A95BE7-FFE6-4DB5-83EE-BC2F56197826}" srcOrd="5" destOrd="0" parTransId="{B6BEB3CA-EA0E-4F16-BD3E-2DF80B4E3AE4}" sibTransId="{0C2DD97F-89A1-468A-97DC-19DFE0E86B55}"/>
    <dgm:cxn modelId="{95528063-116D-42CC-9B33-5DD59AA52B0B}" type="presOf" srcId="{D967AA07-7944-497F-9F4D-974BE1DE31FE}" destId="{840F2D6D-D9D1-4985-8875-3240AB021898}" srcOrd="0" destOrd="0" presId="urn:microsoft.com/office/officeart/2005/8/layout/vList4"/>
    <dgm:cxn modelId="{655F4C66-7A75-4D78-80A8-ECFF73C0E495}" type="presOf" srcId="{23A95BE7-FFE6-4DB5-83EE-BC2F56197826}" destId="{E059E23F-04BD-44C6-A389-6F3528A78347}" srcOrd="0" destOrd="0" presId="urn:microsoft.com/office/officeart/2005/8/layout/vList4"/>
    <dgm:cxn modelId="{E1674D46-079B-4150-8ED8-519B1B185D5A}" srcId="{80EC208D-63F9-4FA7-836F-07FF80897FF8}" destId="{488E1678-C8FA-40DF-9911-D2CC3C05892F}" srcOrd="1" destOrd="0" parTransId="{BAC369D4-32E0-4517-B192-16B91A4CFB71}" sibTransId="{01B818FF-3F84-48B0-A2A2-9A0014B55296}"/>
    <dgm:cxn modelId="{730BC248-0C7F-4582-A554-BB151CB4FB9B}" type="presOf" srcId="{663C24BB-C381-4959-8748-25F768366970}" destId="{B35854AF-9B70-405D-9AFD-D37F78DDA3BE}" srcOrd="1" destOrd="0" presId="urn:microsoft.com/office/officeart/2005/8/layout/vList4"/>
    <dgm:cxn modelId="{F20E8257-E74F-40C8-A6BC-A1480A3407B7}" srcId="{80EC208D-63F9-4FA7-836F-07FF80897FF8}" destId="{D967AA07-7944-497F-9F4D-974BE1DE31FE}" srcOrd="3" destOrd="0" parTransId="{65DF41D6-27D7-46C5-84CB-40BAD67EEC9E}" sibTransId="{68B2A4A7-FBA2-41C4-ADA4-B66A0BEEBA07}"/>
    <dgm:cxn modelId="{0AFE4098-2CE8-4FBB-82E0-1C25DF804BEE}" type="presOf" srcId="{1A9DE27E-BB5D-42C9-AC92-B9EA80C51A91}" destId="{743E511C-03E2-4EB2-A9F4-328C0CDB9C07}" srcOrd="1" destOrd="0" presId="urn:microsoft.com/office/officeart/2005/8/layout/vList4"/>
    <dgm:cxn modelId="{25E5F49C-972E-412C-9C0A-071A9EE20BC7}" type="presOf" srcId="{80EC208D-63F9-4FA7-836F-07FF80897FF8}" destId="{C82C885F-443A-43EB-947C-12A5FB6DA4C5}" srcOrd="0" destOrd="0" presId="urn:microsoft.com/office/officeart/2005/8/layout/vList4"/>
    <dgm:cxn modelId="{B6A567B9-2563-442A-B8F2-25F7169FCFE4}" type="presOf" srcId="{488E1678-C8FA-40DF-9911-D2CC3C05892F}" destId="{2DDC750A-9025-4703-A4F5-0FB706585EE8}" srcOrd="1" destOrd="0" presId="urn:microsoft.com/office/officeart/2005/8/layout/vList4"/>
    <dgm:cxn modelId="{C53A3CDC-70A9-4F6C-95A7-099F5ED2BA51}" srcId="{80EC208D-63F9-4FA7-836F-07FF80897FF8}" destId="{44BCC5EA-89A8-4E5A-90B7-204B0767E25E}" srcOrd="0" destOrd="0" parTransId="{4D2D04EE-706E-4476-9453-86229B3C333D}" sibTransId="{F606F354-C9EF-451B-918C-C32230D91370}"/>
    <dgm:cxn modelId="{B19677E3-F667-44AD-A02B-5461AA754D98}" type="presOf" srcId="{663C24BB-C381-4959-8748-25F768366970}" destId="{EBCAF59F-501C-4ECD-BF74-E80D5425CCC9}" srcOrd="0" destOrd="0" presId="urn:microsoft.com/office/officeart/2005/8/layout/vList4"/>
    <dgm:cxn modelId="{E45E73F4-B61C-4B31-8211-139C6191C260}" srcId="{80EC208D-63F9-4FA7-836F-07FF80897FF8}" destId="{663C24BB-C381-4959-8748-25F768366970}" srcOrd="2" destOrd="0" parTransId="{4C5F80CA-E720-4D4B-AA60-CF1E8B040EA1}" sibTransId="{A76BFC91-06B2-4D73-AAF3-3FF3DD792A40}"/>
    <dgm:cxn modelId="{A42FF9F4-7F97-4EA2-9BC6-006FF946A560}" type="presOf" srcId="{44BCC5EA-89A8-4E5A-90B7-204B0767E25E}" destId="{07A1FF5D-F42E-4A97-8156-D6DB8E544929}" srcOrd="1" destOrd="0" presId="urn:microsoft.com/office/officeart/2005/8/layout/vList4"/>
    <dgm:cxn modelId="{58B2DAF6-C16E-4466-9F4E-D1C4086974D7}" type="presOf" srcId="{1A9DE27E-BB5D-42C9-AC92-B9EA80C51A91}" destId="{731D7E71-A345-4BF1-A208-1229525180BC}" srcOrd="0" destOrd="0" presId="urn:microsoft.com/office/officeart/2005/8/layout/vList4"/>
    <dgm:cxn modelId="{65C863C9-6CB4-4997-938C-D11F940AEC08}" type="presParOf" srcId="{C82C885F-443A-43EB-947C-12A5FB6DA4C5}" destId="{F67C79D1-FC8B-4368-AF55-5C4760EE2522}" srcOrd="0" destOrd="0" presId="urn:microsoft.com/office/officeart/2005/8/layout/vList4"/>
    <dgm:cxn modelId="{AFD3E0B4-A0FD-4922-A78E-69E39A908778}" type="presParOf" srcId="{F67C79D1-FC8B-4368-AF55-5C4760EE2522}" destId="{6326A7D2-463F-474F-80BB-ED0B93829CAD}" srcOrd="0" destOrd="0" presId="urn:microsoft.com/office/officeart/2005/8/layout/vList4"/>
    <dgm:cxn modelId="{4AA9824D-0344-4F4D-AB0C-96D32FF0E32A}" type="presParOf" srcId="{F67C79D1-FC8B-4368-AF55-5C4760EE2522}" destId="{2FD31561-D410-4FEC-8E07-5A0EB365A1A1}" srcOrd="1" destOrd="0" presId="urn:microsoft.com/office/officeart/2005/8/layout/vList4"/>
    <dgm:cxn modelId="{D46CC96F-6FAF-4D55-B9FA-257E8817B3F2}" type="presParOf" srcId="{F67C79D1-FC8B-4368-AF55-5C4760EE2522}" destId="{07A1FF5D-F42E-4A97-8156-D6DB8E544929}" srcOrd="2" destOrd="0" presId="urn:microsoft.com/office/officeart/2005/8/layout/vList4"/>
    <dgm:cxn modelId="{F52998C5-B657-4AE1-B324-8473E50146F5}" type="presParOf" srcId="{C82C885F-443A-43EB-947C-12A5FB6DA4C5}" destId="{524E2E55-7C40-4EBB-851B-353C2B278EFA}" srcOrd="1" destOrd="0" presId="urn:microsoft.com/office/officeart/2005/8/layout/vList4"/>
    <dgm:cxn modelId="{11FEF9F9-7CC4-467B-8918-6A3B47DA5A0A}" type="presParOf" srcId="{C82C885F-443A-43EB-947C-12A5FB6DA4C5}" destId="{50484947-C3C0-4920-8AF3-9C2143D086CB}" srcOrd="2" destOrd="0" presId="urn:microsoft.com/office/officeart/2005/8/layout/vList4"/>
    <dgm:cxn modelId="{08A6613D-3CB8-40F2-8220-8F1276858B54}" type="presParOf" srcId="{50484947-C3C0-4920-8AF3-9C2143D086CB}" destId="{586BF183-883D-4587-B42A-87485755734A}" srcOrd="0" destOrd="0" presId="urn:microsoft.com/office/officeart/2005/8/layout/vList4"/>
    <dgm:cxn modelId="{84FB624A-A1A1-4807-9ACF-A5AE0B11105C}" type="presParOf" srcId="{50484947-C3C0-4920-8AF3-9C2143D086CB}" destId="{7F87F0BE-60EA-4D72-ADEC-882CDA58989F}" srcOrd="1" destOrd="0" presId="urn:microsoft.com/office/officeart/2005/8/layout/vList4"/>
    <dgm:cxn modelId="{869F976E-9D92-4933-87F0-EA0CD9DF1FF5}" type="presParOf" srcId="{50484947-C3C0-4920-8AF3-9C2143D086CB}" destId="{2DDC750A-9025-4703-A4F5-0FB706585EE8}" srcOrd="2" destOrd="0" presId="urn:microsoft.com/office/officeart/2005/8/layout/vList4"/>
    <dgm:cxn modelId="{E557AAC4-2B98-4845-B384-353E43560DD2}" type="presParOf" srcId="{C82C885F-443A-43EB-947C-12A5FB6DA4C5}" destId="{3F6FC96F-DCE0-48DB-8486-10C11BF916A8}" srcOrd="3" destOrd="0" presId="urn:microsoft.com/office/officeart/2005/8/layout/vList4"/>
    <dgm:cxn modelId="{EDA2B83A-9812-4A7E-918B-775B3D082348}" type="presParOf" srcId="{C82C885F-443A-43EB-947C-12A5FB6DA4C5}" destId="{63133EAC-721D-4190-852A-3CC34795B7FE}" srcOrd="4" destOrd="0" presId="urn:microsoft.com/office/officeart/2005/8/layout/vList4"/>
    <dgm:cxn modelId="{2BA24E17-1C70-4FFE-9E2F-A2E751679BED}" type="presParOf" srcId="{63133EAC-721D-4190-852A-3CC34795B7FE}" destId="{EBCAF59F-501C-4ECD-BF74-E80D5425CCC9}" srcOrd="0" destOrd="0" presId="urn:microsoft.com/office/officeart/2005/8/layout/vList4"/>
    <dgm:cxn modelId="{0D9206C1-4705-4CDA-A92F-D790A3FBD451}" type="presParOf" srcId="{63133EAC-721D-4190-852A-3CC34795B7FE}" destId="{93C287BA-4C3A-4894-AB78-DBDC029DA449}" srcOrd="1" destOrd="0" presId="urn:microsoft.com/office/officeart/2005/8/layout/vList4"/>
    <dgm:cxn modelId="{5022890A-0BEB-460B-ADDC-F478198A4677}" type="presParOf" srcId="{63133EAC-721D-4190-852A-3CC34795B7FE}" destId="{B35854AF-9B70-405D-9AFD-D37F78DDA3BE}" srcOrd="2" destOrd="0" presId="urn:microsoft.com/office/officeart/2005/8/layout/vList4"/>
    <dgm:cxn modelId="{E319B7F3-0381-4E41-AB30-C4FAEA098951}" type="presParOf" srcId="{C82C885F-443A-43EB-947C-12A5FB6DA4C5}" destId="{5B6617C5-926A-44CF-8B0E-57D07A7DDACA}" srcOrd="5" destOrd="0" presId="urn:microsoft.com/office/officeart/2005/8/layout/vList4"/>
    <dgm:cxn modelId="{6DA9E477-A05B-4678-860A-482366AF9728}" type="presParOf" srcId="{C82C885F-443A-43EB-947C-12A5FB6DA4C5}" destId="{1E3E40AE-3AF9-4805-823F-7B8EC083FD49}" srcOrd="6" destOrd="0" presId="urn:microsoft.com/office/officeart/2005/8/layout/vList4"/>
    <dgm:cxn modelId="{C555B12F-AC0D-4EE5-9019-CDDE69C5D93E}" type="presParOf" srcId="{1E3E40AE-3AF9-4805-823F-7B8EC083FD49}" destId="{840F2D6D-D9D1-4985-8875-3240AB021898}" srcOrd="0" destOrd="0" presId="urn:microsoft.com/office/officeart/2005/8/layout/vList4"/>
    <dgm:cxn modelId="{57B6CA6A-1392-4851-926A-1BB7F6BC998D}" type="presParOf" srcId="{1E3E40AE-3AF9-4805-823F-7B8EC083FD49}" destId="{CCD0A482-ED60-414B-AC12-22967A817AB4}" srcOrd="1" destOrd="0" presId="urn:microsoft.com/office/officeart/2005/8/layout/vList4"/>
    <dgm:cxn modelId="{3B775063-6C17-40B9-A521-98B108858C2D}" type="presParOf" srcId="{1E3E40AE-3AF9-4805-823F-7B8EC083FD49}" destId="{6A268C0A-4D9D-44AF-9E05-24463AB3B426}" srcOrd="2" destOrd="0" presId="urn:microsoft.com/office/officeart/2005/8/layout/vList4"/>
    <dgm:cxn modelId="{0B302CB9-585A-4A89-AEAA-0B6EDB78BB7E}" type="presParOf" srcId="{C82C885F-443A-43EB-947C-12A5FB6DA4C5}" destId="{755B98BF-E5C9-43AD-8BF0-D0CC7B00C352}" srcOrd="7" destOrd="0" presId="urn:microsoft.com/office/officeart/2005/8/layout/vList4"/>
    <dgm:cxn modelId="{9E3DF11C-3A0D-4B72-BFDC-D8CB02084756}" type="presParOf" srcId="{C82C885F-443A-43EB-947C-12A5FB6DA4C5}" destId="{B18FF86A-439E-44F2-A537-D91CDA914DEF}" srcOrd="8" destOrd="0" presId="urn:microsoft.com/office/officeart/2005/8/layout/vList4"/>
    <dgm:cxn modelId="{A45EE042-9E7D-498B-93CA-FA2057E59ED7}" type="presParOf" srcId="{B18FF86A-439E-44F2-A537-D91CDA914DEF}" destId="{731D7E71-A345-4BF1-A208-1229525180BC}" srcOrd="0" destOrd="0" presId="urn:microsoft.com/office/officeart/2005/8/layout/vList4"/>
    <dgm:cxn modelId="{74C64C84-C532-4FED-8E24-1DF468D20C6F}" type="presParOf" srcId="{B18FF86A-439E-44F2-A537-D91CDA914DEF}" destId="{AD55F17B-63E0-47A3-82A5-28564C9BAD1E}" srcOrd="1" destOrd="0" presId="urn:microsoft.com/office/officeart/2005/8/layout/vList4"/>
    <dgm:cxn modelId="{32AFEE2A-F32D-4EDD-834B-E725298EB71D}" type="presParOf" srcId="{B18FF86A-439E-44F2-A537-D91CDA914DEF}" destId="{743E511C-03E2-4EB2-A9F4-328C0CDB9C07}" srcOrd="2" destOrd="0" presId="urn:microsoft.com/office/officeart/2005/8/layout/vList4"/>
    <dgm:cxn modelId="{D832611D-E05D-480F-8170-C1465E040DC4}" type="presParOf" srcId="{C82C885F-443A-43EB-947C-12A5FB6DA4C5}" destId="{8329A4B0-D8D0-4C19-9688-66D785502AFE}" srcOrd="9" destOrd="0" presId="urn:microsoft.com/office/officeart/2005/8/layout/vList4"/>
    <dgm:cxn modelId="{8E95983D-7486-4C45-94B3-A3D99BE43BA5}" type="presParOf" srcId="{C82C885F-443A-43EB-947C-12A5FB6DA4C5}" destId="{0C026A6D-DFEA-4BD5-AB68-4AB491F4E64A}" srcOrd="10" destOrd="0" presId="urn:microsoft.com/office/officeart/2005/8/layout/vList4"/>
    <dgm:cxn modelId="{98934548-D916-4A9B-A998-AB6C52A710B1}" type="presParOf" srcId="{0C026A6D-DFEA-4BD5-AB68-4AB491F4E64A}" destId="{E059E23F-04BD-44C6-A389-6F3528A78347}" srcOrd="0" destOrd="0" presId="urn:microsoft.com/office/officeart/2005/8/layout/vList4"/>
    <dgm:cxn modelId="{D7F36C30-CE6A-4773-9B68-06A2034B1610}" type="presParOf" srcId="{0C026A6D-DFEA-4BD5-AB68-4AB491F4E64A}" destId="{E972622F-50BC-47F5-83CC-37F0337CEDCA}" srcOrd="1" destOrd="0" presId="urn:microsoft.com/office/officeart/2005/8/layout/vList4"/>
    <dgm:cxn modelId="{41F62F6C-9FAB-4C06-8F98-FFFB3FB04CE0}" type="presParOf" srcId="{0C026A6D-DFEA-4BD5-AB68-4AB491F4E64A}" destId="{BDD8C212-0023-4A26-8316-DFC0351B5154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BD27F6B-44D4-49D5-95CD-B85849C1F5F1}" type="doc">
      <dgm:prSet loTypeId="urn:microsoft.com/office/officeart/2018/2/layout/IconVerticalSolidList" loCatId="icon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13CDE38E-A383-4D27-91D7-AB2CAF9E8BC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Conservative cash flow forecasts: break-even in Year 2 and strong profitability by Year 3.</a:t>
          </a:r>
        </a:p>
      </dgm:t>
    </dgm:pt>
    <dgm:pt modelId="{5D6E74E6-3AD5-4E6E-A171-4C7B2825D353}" type="parTrans" cxnId="{AFF911F7-2011-40E0-B5CB-6BDD3F7374B9}">
      <dgm:prSet/>
      <dgm:spPr/>
      <dgm:t>
        <a:bodyPr/>
        <a:lstStyle/>
        <a:p>
          <a:endParaRPr lang="en-US"/>
        </a:p>
      </dgm:t>
    </dgm:pt>
    <dgm:pt modelId="{830DB2F5-5998-42B9-A747-55989B0950E3}" type="sibTrans" cxnId="{AFF911F7-2011-40E0-B5CB-6BDD3F7374B9}">
      <dgm:prSet/>
      <dgm:spPr/>
      <dgm:t>
        <a:bodyPr/>
        <a:lstStyle/>
        <a:p>
          <a:endParaRPr lang="en-US"/>
        </a:p>
      </dgm:t>
    </dgm:pt>
    <dgm:pt modelId="{34266BBC-A926-4857-B7D2-CFDE5817D85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Careful initial investments: plans to reinvest profits for sustainable scaling.</a:t>
          </a:r>
        </a:p>
      </dgm:t>
    </dgm:pt>
    <dgm:pt modelId="{8D11F77A-3E7D-4ECB-A656-FF0ED1A70C19}" type="parTrans" cxnId="{C531DA4C-0CB7-42D2-B848-DE83AED16286}">
      <dgm:prSet/>
      <dgm:spPr/>
      <dgm:t>
        <a:bodyPr/>
        <a:lstStyle/>
        <a:p>
          <a:endParaRPr lang="en-US"/>
        </a:p>
      </dgm:t>
    </dgm:pt>
    <dgm:pt modelId="{CDA0C54A-FA86-4A94-A4BE-0E780EDE9FE8}" type="sibTrans" cxnId="{C531DA4C-0CB7-42D2-B848-DE83AED16286}">
      <dgm:prSet/>
      <dgm:spPr/>
      <dgm:t>
        <a:bodyPr/>
        <a:lstStyle/>
        <a:p>
          <a:endParaRPr lang="en-US"/>
        </a:p>
      </dgm:t>
    </dgm:pt>
    <dgm:pt modelId="{68C6C20E-C60D-44AE-8058-D030E0EA615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Direct-to-consumer e-commerce plans maximizes margins and reduces intermediaries (Business of Fashion, 2020).</a:t>
          </a:r>
        </a:p>
      </dgm:t>
    </dgm:pt>
    <dgm:pt modelId="{823A9B67-DBA1-43DE-8BF3-1F11FE6B408E}" type="parTrans" cxnId="{E40CE766-7DD6-4DDD-9DC2-6EBEF57F3482}">
      <dgm:prSet/>
      <dgm:spPr/>
      <dgm:t>
        <a:bodyPr/>
        <a:lstStyle/>
        <a:p>
          <a:endParaRPr lang="en-US"/>
        </a:p>
      </dgm:t>
    </dgm:pt>
    <dgm:pt modelId="{D13F688D-51E5-4A01-83DF-CF8DE3C7C678}" type="sibTrans" cxnId="{E40CE766-7DD6-4DDD-9DC2-6EBEF57F3482}">
      <dgm:prSet/>
      <dgm:spPr/>
      <dgm:t>
        <a:bodyPr/>
        <a:lstStyle/>
        <a:p>
          <a:endParaRPr lang="en-US"/>
        </a:p>
      </dgm:t>
    </dgm:pt>
    <dgm:pt modelId="{613072B6-CEF8-4FB3-AAA9-FB396107568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Continuous monitoring and agile response to market plans supports long-term financial stability.</a:t>
          </a:r>
        </a:p>
      </dgm:t>
    </dgm:pt>
    <dgm:pt modelId="{23E4F89A-FE00-45FE-8A23-533C44E59E0D}" type="parTrans" cxnId="{2C09E704-A943-4693-BF2F-917E2B418F54}">
      <dgm:prSet/>
      <dgm:spPr/>
      <dgm:t>
        <a:bodyPr/>
        <a:lstStyle/>
        <a:p>
          <a:endParaRPr lang="en-US"/>
        </a:p>
      </dgm:t>
    </dgm:pt>
    <dgm:pt modelId="{E6DD32DE-4615-4783-B9FD-0DB8198A599D}" type="sibTrans" cxnId="{2C09E704-A943-4693-BF2F-917E2B418F54}">
      <dgm:prSet/>
      <dgm:spPr/>
      <dgm:t>
        <a:bodyPr/>
        <a:lstStyle/>
        <a:p>
          <a:endParaRPr lang="en-US"/>
        </a:p>
      </dgm:t>
    </dgm:pt>
    <dgm:pt modelId="{AD4DEAEF-99C3-4049-93A2-67E43DA7332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Diversified revenue streams: fuels growth.</a:t>
          </a:r>
        </a:p>
      </dgm:t>
    </dgm:pt>
    <dgm:pt modelId="{FD7E5190-2911-4FA9-AF86-79851BE65072}" type="parTrans" cxnId="{9496CB0D-C5D1-4438-85D9-8E29CFC0D993}">
      <dgm:prSet/>
      <dgm:spPr/>
      <dgm:t>
        <a:bodyPr/>
        <a:lstStyle/>
        <a:p>
          <a:endParaRPr lang="en-US"/>
        </a:p>
      </dgm:t>
    </dgm:pt>
    <dgm:pt modelId="{671F81CA-854B-45EC-A21E-753559E84557}" type="sibTrans" cxnId="{9496CB0D-C5D1-4438-85D9-8E29CFC0D993}">
      <dgm:prSet/>
      <dgm:spPr/>
      <dgm:t>
        <a:bodyPr/>
        <a:lstStyle/>
        <a:p>
          <a:endParaRPr lang="en-US"/>
        </a:p>
      </dgm:t>
    </dgm:pt>
    <dgm:pt modelId="{2F62E4C2-B654-40A1-9100-A72EFD8F76A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Robust contingency plans ensures resilience against supply chain disruptions, regulatory changes, and market fluctuations.</a:t>
          </a:r>
        </a:p>
      </dgm:t>
    </dgm:pt>
    <dgm:pt modelId="{A6ABDB9A-E1FB-4D97-B08F-914A965B1CC7}" type="parTrans" cxnId="{727FE4AF-D4A4-4E01-A786-59AB5B079D6F}">
      <dgm:prSet/>
      <dgm:spPr/>
      <dgm:t>
        <a:bodyPr/>
        <a:lstStyle/>
        <a:p>
          <a:endParaRPr lang="en-US"/>
        </a:p>
      </dgm:t>
    </dgm:pt>
    <dgm:pt modelId="{F4CFFF84-DF3F-4F30-BC0B-8A8FA7C31A91}" type="sibTrans" cxnId="{727FE4AF-D4A4-4E01-A786-59AB5B079D6F}">
      <dgm:prSet/>
      <dgm:spPr/>
      <dgm:t>
        <a:bodyPr/>
        <a:lstStyle/>
        <a:p>
          <a:endParaRPr lang="en-US"/>
        </a:p>
      </dgm:t>
    </dgm:pt>
    <dgm:pt modelId="{619BE711-3CDE-4318-A592-1DE4AEDC25E3}" type="pres">
      <dgm:prSet presAssocID="{FBD27F6B-44D4-49D5-95CD-B85849C1F5F1}" presName="root" presStyleCnt="0">
        <dgm:presLayoutVars>
          <dgm:dir/>
          <dgm:resizeHandles val="exact"/>
        </dgm:presLayoutVars>
      </dgm:prSet>
      <dgm:spPr/>
    </dgm:pt>
    <dgm:pt modelId="{CF52F335-1BBE-438E-BB03-24780C842A5C}" type="pres">
      <dgm:prSet presAssocID="{13CDE38E-A383-4D27-91D7-AB2CAF9E8BC5}" presName="compNode" presStyleCnt="0"/>
      <dgm:spPr/>
    </dgm:pt>
    <dgm:pt modelId="{6574B562-9CB4-44D0-982E-8946521523A4}" type="pres">
      <dgm:prSet presAssocID="{13CDE38E-A383-4D27-91D7-AB2CAF9E8BC5}" presName="bgRect" presStyleLbl="bgShp" presStyleIdx="0" presStyleCnt="6"/>
      <dgm:spPr/>
    </dgm:pt>
    <dgm:pt modelId="{9A7E24DC-8477-4564-A918-B9429D4CE9D3}" type="pres">
      <dgm:prSet presAssocID="{13CDE38E-A383-4D27-91D7-AB2CAF9E8BC5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27B6265A-6528-49C1-9BA3-79BC844D4C98}" type="pres">
      <dgm:prSet presAssocID="{13CDE38E-A383-4D27-91D7-AB2CAF9E8BC5}" presName="spaceRect" presStyleCnt="0"/>
      <dgm:spPr/>
    </dgm:pt>
    <dgm:pt modelId="{612C6104-4E65-479A-AEB5-314F17AD3FCA}" type="pres">
      <dgm:prSet presAssocID="{13CDE38E-A383-4D27-91D7-AB2CAF9E8BC5}" presName="parTx" presStyleLbl="revTx" presStyleIdx="0" presStyleCnt="6">
        <dgm:presLayoutVars>
          <dgm:chMax val="0"/>
          <dgm:chPref val="0"/>
        </dgm:presLayoutVars>
      </dgm:prSet>
      <dgm:spPr/>
    </dgm:pt>
    <dgm:pt modelId="{427A2B7B-2900-4818-96DA-FF075EBC2F72}" type="pres">
      <dgm:prSet presAssocID="{830DB2F5-5998-42B9-A747-55989B0950E3}" presName="sibTrans" presStyleCnt="0"/>
      <dgm:spPr/>
    </dgm:pt>
    <dgm:pt modelId="{5B6FA7E3-C18A-4BCD-85DE-6C13C5F2471A}" type="pres">
      <dgm:prSet presAssocID="{34266BBC-A926-4857-B7D2-CFDE5817D851}" presName="compNode" presStyleCnt="0"/>
      <dgm:spPr/>
    </dgm:pt>
    <dgm:pt modelId="{615E1868-F079-4AC3-903C-89637E7948C3}" type="pres">
      <dgm:prSet presAssocID="{34266BBC-A926-4857-B7D2-CFDE5817D851}" presName="bgRect" presStyleLbl="bgShp" presStyleIdx="1" presStyleCnt="6"/>
      <dgm:spPr/>
    </dgm:pt>
    <dgm:pt modelId="{D07E88DD-C0B7-47E3-AAB8-2915724DB2BA}" type="pres">
      <dgm:prSet presAssocID="{34266BBC-A926-4857-B7D2-CFDE5817D851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F4D0B829-A8DD-4340-BE19-AB1CFD3FC6E9}" type="pres">
      <dgm:prSet presAssocID="{34266BBC-A926-4857-B7D2-CFDE5817D851}" presName="spaceRect" presStyleCnt="0"/>
      <dgm:spPr/>
    </dgm:pt>
    <dgm:pt modelId="{5998328D-D6CD-4986-B1D3-84EB514F8B39}" type="pres">
      <dgm:prSet presAssocID="{34266BBC-A926-4857-B7D2-CFDE5817D851}" presName="parTx" presStyleLbl="revTx" presStyleIdx="1" presStyleCnt="6">
        <dgm:presLayoutVars>
          <dgm:chMax val="0"/>
          <dgm:chPref val="0"/>
        </dgm:presLayoutVars>
      </dgm:prSet>
      <dgm:spPr/>
    </dgm:pt>
    <dgm:pt modelId="{67D5BDC5-9586-4139-83C8-F89DF1A104E0}" type="pres">
      <dgm:prSet presAssocID="{CDA0C54A-FA86-4A94-A4BE-0E780EDE9FE8}" presName="sibTrans" presStyleCnt="0"/>
      <dgm:spPr/>
    </dgm:pt>
    <dgm:pt modelId="{D7CE06AD-898B-4489-AE38-2CEB681D9B52}" type="pres">
      <dgm:prSet presAssocID="{68C6C20E-C60D-44AE-8058-D030E0EA615A}" presName="compNode" presStyleCnt="0"/>
      <dgm:spPr/>
    </dgm:pt>
    <dgm:pt modelId="{7EBACF13-497E-4DC7-8CA1-CB276D3F0016}" type="pres">
      <dgm:prSet presAssocID="{68C6C20E-C60D-44AE-8058-D030E0EA615A}" presName="bgRect" presStyleLbl="bgShp" presStyleIdx="2" presStyleCnt="6"/>
      <dgm:spPr/>
    </dgm:pt>
    <dgm:pt modelId="{BFD42A8D-7C6B-49CD-B5E0-04B6EDB0DB2D}" type="pres">
      <dgm:prSet presAssocID="{68C6C20E-C60D-44AE-8058-D030E0EA615A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uble"/>
        </a:ext>
      </dgm:extLst>
    </dgm:pt>
    <dgm:pt modelId="{5494849F-39E0-4831-9A34-90C884C95F60}" type="pres">
      <dgm:prSet presAssocID="{68C6C20E-C60D-44AE-8058-D030E0EA615A}" presName="spaceRect" presStyleCnt="0"/>
      <dgm:spPr/>
    </dgm:pt>
    <dgm:pt modelId="{047EAAC8-9BAD-430D-B79E-A7DD564D3EC7}" type="pres">
      <dgm:prSet presAssocID="{68C6C20E-C60D-44AE-8058-D030E0EA615A}" presName="parTx" presStyleLbl="revTx" presStyleIdx="2" presStyleCnt="6">
        <dgm:presLayoutVars>
          <dgm:chMax val="0"/>
          <dgm:chPref val="0"/>
        </dgm:presLayoutVars>
      </dgm:prSet>
      <dgm:spPr/>
    </dgm:pt>
    <dgm:pt modelId="{2F8BBFC9-E043-4708-B5C3-F28024E0A525}" type="pres">
      <dgm:prSet presAssocID="{D13F688D-51E5-4A01-83DF-CF8DE3C7C678}" presName="sibTrans" presStyleCnt="0"/>
      <dgm:spPr/>
    </dgm:pt>
    <dgm:pt modelId="{FBC5DD3C-ADC4-453A-8A07-1009E53FAC07}" type="pres">
      <dgm:prSet presAssocID="{613072B6-CEF8-4FB3-AAA9-FB3961075688}" presName="compNode" presStyleCnt="0"/>
      <dgm:spPr/>
    </dgm:pt>
    <dgm:pt modelId="{05B9BEAB-FEB4-48F1-B405-CE69E1CBD8BD}" type="pres">
      <dgm:prSet presAssocID="{613072B6-CEF8-4FB3-AAA9-FB3961075688}" presName="bgRect" presStyleLbl="bgShp" presStyleIdx="3" presStyleCnt="6"/>
      <dgm:spPr/>
    </dgm:pt>
    <dgm:pt modelId="{0631FA07-EE69-40DC-A730-D8E3DB1CDD15}" type="pres">
      <dgm:prSet presAssocID="{613072B6-CEF8-4FB3-AAA9-FB3961075688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7B5E2C2B-6307-4294-B10A-4FF7EC329CB5}" type="pres">
      <dgm:prSet presAssocID="{613072B6-CEF8-4FB3-AAA9-FB3961075688}" presName="spaceRect" presStyleCnt="0"/>
      <dgm:spPr/>
    </dgm:pt>
    <dgm:pt modelId="{9AEF12E7-5659-467E-BD3C-79C49E68C5DB}" type="pres">
      <dgm:prSet presAssocID="{613072B6-CEF8-4FB3-AAA9-FB3961075688}" presName="parTx" presStyleLbl="revTx" presStyleIdx="3" presStyleCnt="6">
        <dgm:presLayoutVars>
          <dgm:chMax val="0"/>
          <dgm:chPref val="0"/>
        </dgm:presLayoutVars>
      </dgm:prSet>
      <dgm:spPr/>
    </dgm:pt>
    <dgm:pt modelId="{FC210D68-9D35-4FC5-A764-21CEAD3B1F45}" type="pres">
      <dgm:prSet presAssocID="{E6DD32DE-4615-4783-B9FD-0DB8198A599D}" presName="sibTrans" presStyleCnt="0"/>
      <dgm:spPr/>
    </dgm:pt>
    <dgm:pt modelId="{57FCAACF-4BF4-4C85-808C-689E9EDE884B}" type="pres">
      <dgm:prSet presAssocID="{AD4DEAEF-99C3-4049-93A2-67E43DA73323}" presName="compNode" presStyleCnt="0"/>
      <dgm:spPr/>
    </dgm:pt>
    <dgm:pt modelId="{DA9D0767-1D51-466B-B4AC-E39AE267EB61}" type="pres">
      <dgm:prSet presAssocID="{AD4DEAEF-99C3-4049-93A2-67E43DA73323}" presName="bgRect" presStyleLbl="bgShp" presStyleIdx="4" presStyleCnt="6"/>
      <dgm:spPr/>
    </dgm:pt>
    <dgm:pt modelId="{A4050786-6EC3-4D40-8784-FEC9C5C2A2FD}" type="pres">
      <dgm:prSet presAssocID="{AD4DEAEF-99C3-4049-93A2-67E43DA73323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ater"/>
        </a:ext>
      </dgm:extLst>
    </dgm:pt>
    <dgm:pt modelId="{4D1D3CA1-9F7E-4368-9394-09C1D89BA23E}" type="pres">
      <dgm:prSet presAssocID="{AD4DEAEF-99C3-4049-93A2-67E43DA73323}" presName="spaceRect" presStyleCnt="0"/>
      <dgm:spPr/>
    </dgm:pt>
    <dgm:pt modelId="{368F764F-A18E-466C-8681-80B4CEF95F67}" type="pres">
      <dgm:prSet presAssocID="{AD4DEAEF-99C3-4049-93A2-67E43DA73323}" presName="parTx" presStyleLbl="revTx" presStyleIdx="4" presStyleCnt="6">
        <dgm:presLayoutVars>
          <dgm:chMax val="0"/>
          <dgm:chPref val="0"/>
        </dgm:presLayoutVars>
      </dgm:prSet>
      <dgm:spPr/>
    </dgm:pt>
    <dgm:pt modelId="{CB3516AB-5302-4FFF-B703-78AE669CE156}" type="pres">
      <dgm:prSet presAssocID="{671F81CA-854B-45EC-A21E-753559E84557}" presName="sibTrans" presStyleCnt="0"/>
      <dgm:spPr/>
    </dgm:pt>
    <dgm:pt modelId="{373003C4-DECE-420A-AC0F-3B979BB3D908}" type="pres">
      <dgm:prSet presAssocID="{2F62E4C2-B654-40A1-9100-A72EFD8F76A3}" presName="compNode" presStyleCnt="0"/>
      <dgm:spPr/>
    </dgm:pt>
    <dgm:pt modelId="{90DBF432-48A8-463B-81ED-9FE21A934CF9}" type="pres">
      <dgm:prSet presAssocID="{2F62E4C2-B654-40A1-9100-A72EFD8F76A3}" presName="bgRect" presStyleLbl="bgShp" presStyleIdx="5" presStyleCnt="6"/>
      <dgm:spPr/>
    </dgm:pt>
    <dgm:pt modelId="{47AC2099-EDBC-49DF-82D1-7AC10FFF716C}" type="pres">
      <dgm:prSet presAssocID="{2F62E4C2-B654-40A1-9100-A72EFD8F76A3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r Graph with Upward Trend"/>
        </a:ext>
      </dgm:extLst>
    </dgm:pt>
    <dgm:pt modelId="{3E63FFAA-9690-48B5-B08D-87A66E711B2D}" type="pres">
      <dgm:prSet presAssocID="{2F62E4C2-B654-40A1-9100-A72EFD8F76A3}" presName="spaceRect" presStyleCnt="0"/>
      <dgm:spPr/>
    </dgm:pt>
    <dgm:pt modelId="{96047F8F-3986-49F8-BF23-1F88B66E7182}" type="pres">
      <dgm:prSet presAssocID="{2F62E4C2-B654-40A1-9100-A72EFD8F76A3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E3AFB800-AF43-4782-96AC-EB5191DA05A1}" type="presOf" srcId="{13CDE38E-A383-4D27-91D7-AB2CAF9E8BC5}" destId="{612C6104-4E65-479A-AEB5-314F17AD3FCA}" srcOrd="0" destOrd="0" presId="urn:microsoft.com/office/officeart/2018/2/layout/IconVerticalSolidList"/>
    <dgm:cxn modelId="{2C09E704-A943-4693-BF2F-917E2B418F54}" srcId="{FBD27F6B-44D4-49D5-95CD-B85849C1F5F1}" destId="{613072B6-CEF8-4FB3-AAA9-FB3961075688}" srcOrd="3" destOrd="0" parTransId="{23E4F89A-FE00-45FE-8A23-533C44E59E0D}" sibTransId="{E6DD32DE-4615-4783-B9FD-0DB8198A599D}"/>
    <dgm:cxn modelId="{9496CB0D-C5D1-4438-85D9-8E29CFC0D993}" srcId="{FBD27F6B-44D4-49D5-95CD-B85849C1F5F1}" destId="{AD4DEAEF-99C3-4049-93A2-67E43DA73323}" srcOrd="4" destOrd="0" parTransId="{FD7E5190-2911-4FA9-AF86-79851BE65072}" sibTransId="{671F81CA-854B-45EC-A21E-753559E84557}"/>
    <dgm:cxn modelId="{A198370F-36B6-44B7-8DAB-4D5C2195A7D7}" type="presOf" srcId="{2F62E4C2-B654-40A1-9100-A72EFD8F76A3}" destId="{96047F8F-3986-49F8-BF23-1F88B66E7182}" srcOrd="0" destOrd="0" presId="urn:microsoft.com/office/officeart/2018/2/layout/IconVerticalSolidList"/>
    <dgm:cxn modelId="{E3AF8C10-5760-4AF0-963E-02918F2C54E6}" type="presOf" srcId="{613072B6-CEF8-4FB3-AAA9-FB3961075688}" destId="{9AEF12E7-5659-467E-BD3C-79C49E68C5DB}" srcOrd="0" destOrd="0" presId="urn:microsoft.com/office/officeart/2018/2/layout/IconVerticalSolidList"/>
    <dgm:cxn modelId="{8259A223-E9E8-451C-8FC9-8E7DBAC2CDC1}" type="presOf" srcId="{FBD27F6B-44D4-49D5-95CD-B85849C1F5F1}" destId="{619BE711-3CDE-4318-A592-1DE4AEDC25E3}" srcOrd="0" destOrd="0" presId="urn:microsoft.com/office/officeart/2018/2/layout/IconVerticalSolidList"/>
    <dgm:cxn modelId="{E40CE766-7DD6-4DDD-9DC2-6EBEF57F3482}" srcId="{FBD27F6B-44D4-49D5-95CD-B85849C1F5F1}" destId="{68C6C20E-C60D-44AE-8058-D030E0EA615A}" srcOrd="2" destOrd="0" parTransId="{823A9B67-DBA1-43DE-8BF3-1F11FE6B408E}" sibTransId="{D13F688D-51E5-4A01-83DF-CF8DE3C7C678}"/>
    <dgm:cxn modelId="{DEC08748-F80B-4EDC-ADE9-FAE230A18010}" type="presOf" srcId="{34266BBC-A926-4857-B7D2-CFDE5817D851}" destId="{5998328D-D6CD-4986-B1D3-84EB514F8B39}" srcOrd="0" destOrd="0" presId="urn:microsoft.com/office/officeart/2018/2/layout/IconVerticalSolidList"/>
    <dgm:cxn modelId="{C531DA4C-0CB7-42D2-B848-DE83AED16286}" srcId="{FBD27F6B-44D4-49D5-95CD-B85849C1F5F1}" destId="{34266BBC-A926-4857-B7D2-CFDE5817D851}" srcOrd="1" destOrd="0" parTransId="{8D11F77A-3E7D-4ECB-A656-FF0ED1A70C19}" sibTransId="{CDA0C54A-FA86-4A94-A4BE-0E780EDE9FE8}"/>
    <dgm:cxn modelId="{C842748B-97FC-492B-898C-1D91C259D5B2}" type="presOf" srcId="{AD4DEAEF-99C3-4049-93A2-67E43DA73323}" destId="{368F764F-A18E-466C-8681-80B4CEF95F67}" srcOrd="0" destOrd="0" presId="urn:microsoft.com/office/officeart/2018/2/layout/IconVerticalSolidList"/>
    <dgm:cxn modelId="{727FE4AF-D4A4-4E01-A786-59AB5B079D6F}" srcId="{FBD27F6B-44D4-49D5-95CD-B85849C1F5F1}" destId="{2F62E4C2-B654-40A1-9100-A72EFD8F76A3}" srcOrd="5" destOrd="0" parTransId="{A6ABDB9A-E1FB-4D97-B08F-914A965B1CC7}" sibTransId="{F4CFFF84-DF3F-4F30-BC0B-8A8FA7C31A91}"/>
    <dgm:cxn modelId="{2CFC47DC-7ABA-4CAC-9524-241E59871601}" type="presOf" srcId="{68C6C20E-C60D-44AE-8058-D030E0EA615A}" destId="{047EAAC8-9BAD-430D-B79E-A7DD564D3EC7}" srcOrd="0" destOrd="0" presId="urn:microsoft.com/office/officeart/2018/2/layout/IconVerticalSolidList"/>
    <dgm:cxn modelId="{AFF911F7-2011-40E0-B5CB-6BDD3F7374B9}" srcId="{FBD27F6B-44D4-49D5-95CD-B85849C1F5F1}" destId="{13CDE38E-A383-4D27-91D7-AB2CAF9E8BC5}" srcOrd="0" destOrd="0" parTransId="{5D6E74E6-3AD5-4E6E-A171-4C7B2825D353}" sibTransId="{830DB2F5-5998-42B9-A747-55989B0950E3}"/>
    <dgm:cxn modelId="{CE8F51CE-A4B3-413A-8650-62730A90EF91}" type="presParOf" srcId="{619BE711-3CDE-4318-A592-1DE4AEDC25E3}" destId="{CF52F335-1BBE-438E-BB03-24780C842A5C}" srcOrd="0" destOrd="0" presId="urn:microsoft.com/office/officeart/2018/2/layout/IconVerticalSolidList"/>
    <dgm:cxn modelId="{A03EFDE4-AF7D-4F49-8FB6-15003C95FE42}" type="presParOf" srcId="{CF52F335-1BBE-438E-BB03-24780C842A5C}" destId="{6574B562-9CB4-44D0-982E-8946521523A4}" srcOrd="0" destOrd="0" presId="urn:microsoft.com/office/officeart/2018/2/layout/IconVerticalSolidList"/>
    <dgm:cxn modelId="{4B6CDBB6-E4A7-4FA9-BE2B-564A87278468}" type="presParOf" srcId="{CF52F335-1BBE-438E-BB03-24780C842A5C}" destId="{9A7E24DC-8477-4564-A918-B9429D4CE9D3}" srcOrd="1" destOrd="0" presId="urn:microsoft.com/office/officeart/2018/2/layout/IconVerticalSolidList"/>
    <dgm:cxn modelId="{84FB0546-A822-44EB-91BF-EDA82D19DB22}" type="presParOf" srcId="{CF52F335-1BBE-438E-BB03-24780C842A5C}" destId="{27B6265A-6528-49C1-9BA3-79BC844D4C98}" srcOrd="2" destOrd="0" presId="urn:microsoft.com/office/officeart/2018/2/layout/IconVerticalSolidList"/>
    <dgm:cxn modelId="{D14FD884-EA76-41DC-9FEC-9224A423E511}" type="presParOf" srcId="{CF52F335-1BBE-438E-BB03-24780C842A5C}" destId="{612C6104-4E65-479A-AEB5-314F17AD3FCA}" srcOrd="3" destOrd="0" presId="urn:microsoft.com/office/officeart/2018/2/layout/IconVerticalSolidList"/>
    <dgm:cxn modelId="{8CBB69DE-A134-4179-BDE3-5B80F8AEBA74}" type="presParOf" srcId="{619BE711-3CDE-4318-A592-1DE4AEDC25E3}" destId="{427A2B7B-2900-4818-96DA-FF075EBC2F72}" srcOrd="1" destOrd="0" presId="urn:microsoft.com/office/officeart/2018/2/layout/IconVerticalSolidList"/>
    <dgm:cxn modelId="{9C5FEB21-43CD-48B1-A2A1-0F7EBA9C3511}" type="presParOf" srcId="{619BE711-3CDE-4318-A592-1DE4AEDC25E3}" destId="{5B6FA7E3-C18A-4BCD-85DE-6C13C5F2471A}" srcOrd="2" destOrd="0" presId="urn:microsoft.com/office/officeart/2018/2/layout/IconVerticalSolidList"/>
    <dgm:cxn modelId="{74D01922-5D8D-47AE-92FB-F508C4176D67}" type="presParOf" srcId="{5B6FA7E3-C18A-4BCD-85DE-6C13C5F2471A}" destId="{615E1868-F079-4AC3-903C-89637E7948C3}" srcOrd="0" destOrd="0" presId="urn:microsoft.com/office/officeart/2018/2/layout/IconVerticalSolidList"/>
    <dgm:cxn modelId="{B269A289-2A2B-4165-92E5-44FF5F7366A6}" type="presParOf" srcId="{5B6FA7E3-C18A-4BCD-85DE-6C13C5F2471A}" destId="{D07E88DD-C0B7-47E3-AAB8-2915724DB2BA}" srcOrd="1" destOrd="0" presId="urn:microsoft.com/office/officeart/2018/2/layout/IconVerticalSolidList"/>
    <dgm:cxn modelId="{4EDAFCF0-CD8A-4DD8-AB3F-0C0C3E93340B}" type="presParOf" srcId="{5B6FA7E3-C18A-4BCD-85DE-6C13C5F2471A}" destId="{F4D0B829-A8DD-4340-BE19-AB1CFD3FC6E9}" srcOrd="2" destOrd="0" presId="urn:microsoft.com/office/officeart/2018/2/layout/IconVerticalSolidList"/>
    <dgm:cxn modelId="{0E8A7707-B723-4549-97B3-ACD29D9E2358}" type="presParOf" srcId="{5B6FA7E3-C18A-4BCD-85DE-6C13C5F2471A}" destId="{5998328D-D6CD-4986-B1D3-84EB514F8B39}" srcOrd="3" destOrd="0" presId="urn:microsoft.com/office/officeart/2018/2/layout/IconVerticalSolidList"/>
    <dgm:cxn modelId="{03D182AA-BFB1-4882-9208-F225D6DE5690}" type="presParOf" srcId="{619BE711-3CDE-4318-A592-1DE4AEDC25E3}" destId="{67D5BDC5-9586-4139-83C8-F89DF1A104E0}" srcOrd="3" destOrd="0" presId="urn:microsoft.com/office/officeart/2018/2/layout/IconVerticalSolidList"/>
    <dgm:cxn modelId="{A29DF7CD-4495-4E70-B12C-80A3071A44A1}" type="presParOf" srcId="{619BE711-3CDE-4318-A592-1DE4AEDC25E3}" destId="{D7CE06AD-898B-4489-AE38-2CEB681D9B52}" srcOrd="4" destOrd="0" presId="urn:microsoft.com/office/officeart/2018/2/layout/IconVerticalSolidList"/>
    <dgm:cxn modelId="{7CF7889A-B45D-4D82-B805-3D0482CF65D9}" type="presParOf" srcId="{D7CE06AD-898B-4489-AE38-2CEB681D9B52}" destId="{7EBACF13-497E-4DC7-8CA1-CB276D3F0016}" srcOrd="0" destOrd="0" presId="urn:microsoft.com/office/officeart/2018/2/layout/IconVerticalSolidList"/>
    <dgm:cxn modelId="{21ED8048-0AE2-4D99-8874-A8C5FB8107D9}" type="presParOf" srcId="{D7CE06AD-898B-4489-AE38-2CEB681D9B52}" destId="{BFD42A8D-7C6B-49CD-B5E0-04B6EDB0DB2D}" srcOrd="1" destOrd="0" presId="urn:microsoft.com/office/officeart/2018/2/layout/IconVerticalSolidList"/>
    <dgm:cxn modelId="{127DDC3A-55FC-46F0-824A-5B5349FBEC35}" type="presParOf" srcId="{D7CE06AD-898B-4489-AE38-2CEB681D9B52}" destId="{5494849F-39E0-4831-9A34-90C884C95F60}" srcOrd="2" destOrd="0" presId="urn:microsoft.com/office/officeart/2018/2/layout/IconVerticalSolidList"/>
    <dgm:cxn modelId="{4F0C8F48-1A1F-4B18-A342-F3772E71A436}" type="presParOf" srcId="{D7CE06AD-898B-4489-AE38-2CEB681D9B52}" destId="{047EAAC8-9BAD-430D-B79E-A7DD564D3EC7}" srcOrd="3" destOrd="0" presId="urn:microsoft.com/office/officeart/2018/2/layout/IconVerticalSolidList"/>
    <dgm:cxn modelId="{B3E2E4CA-9683-44F5-BCC9-EE99DB707FCE}" type="presParOf" srcId="{619BE711-3CDE-4318-A592-1DE4AEDC25E3}" destId="{2F8BBFC9-E043-4708-B5C3-F28024E0A525}" srcOrd="5" destOrd="0" presId="urn:microsoft.com/office/officeart/2018/2/layout/IconVerticalSolidList"/>
    <dgm:cxn modelId="{4B2268E1-4A10-479F-8487-98143D9529D2}" type="presParOf" srcId="{619BE711-3CDE-4318-A592-1DE4AEDC25E3}" destId="{FBC5DD3C-ADC4-453A-8A07-1009E53FAC07}" srcOrd="6" destOrd="0" presId="urn:microsoft.com/office/officeart/2018/2/layout/IconVerticalSolidList"/>
    <dgm:cxn modelId="{782A9EE0-4C71-4840-BDD4-AA47AC41CCBD}" type="presParOf" srcId="{FBC5DD3C-ADC4-453A-8A07-1009E53FAC07}" destId="{05B9BEAB-FEB4-48F1-B405-CE69E1CBD8BD}" srcOrd="0" destOrd="0" presId="urn:microsoft.com/office/officeart/2018/2/layout/IconVerticalSolidList"/>
    <dgm:cxn modelId="{71B801D4-636B-4888-AF26-387AB3999A68}" type="presParOf" srcId="{FBC5DD3C-ADC4-453A-8A07-1009E53FAC07}" destId="{0631FA07-EE69-40DC-A730-D8E3DB1CDD15}" srcOrd="1" destOrd="0" presId="urn:microsoft.com/office/officeart/2018/2/layout/IconVerticalSolidList"/>
    <dgm:cxn modelId="{F8ABFEFE-7477-470E-9B3B-628ECE15E028}" type="presParOf" srcId="{FBC5DD3C-ADC4-453A-8A07-1009E53FAC07}" destId="{7B5E2C2B-6307-4294-B10A-4FF7EC329CB5}" srcOrd="2" destOrd="0" presId="urn:microsoft.com/office/officeart/2018/2/layout/IconVerticalSolidList"/>
    <dgm:cxn modelId="{8E9F5581-D3C2-491E-849D-3FE6073B3A7A}" type="presParOf" srcId="{FBC5DD3C-ADC4-453A-8A07-1009E53FAC07}" destId="{9AEF12E7-5659-467E-BD3C-79C49E68C5DB}" srcOrd="3" destOrd="0" presId="urn:microsoft.com/office/officeart/2018/2/layout/IconVerticalSolidList"/>
    <dgm:cxn modelId="{463297DD-AC2B-4B98-9687-EA34EEC25243}" type="presParOf" srcId="{619BE711-3CDE-4318-A592-1DE4AEDC25E3}" destId="{FC210D68-9D35-4FC5-A764-21CEAD3B1F45}" srcOrd="7" destOrd="0" presId="urn:microsoft.com/office/officeart/2018/2/layout/IconVerticalSolidList"/>
    <dgm:cxn modelId="{84B8AA36-772D-4254-80E4-1AF7B60D40A4}" type="presParOf" srcId="{619BE711-3CDE-4318-A592-1DE4AEDC25E3}" destId="{57FCAACF-4BF4-4C85-808C-689E9EDE884B}" srcOrd="8" destOrd="0" presId="urn:microsoft.com/office/officeart/2018/2/layout/IconVerticalSolidList"/>
    <dgm:cxn modelId="{50A1F703-73D5-4707-ABFA-0657B618E3B7}" type="presParOf" srcId="{57FCAACF-4BF4-4C85-808C-689E9EDE884B}" destId="{DA9D0767-1D51-466B-B4AC-E39AE267EB61}" srcOrd="0" destOrd="0" presId="urn:microsoft.com/office/officeart/2018/2/layout/IconVerticalSolidList"/>
    <dgm:cxn modelId="{87F5E3AE-8AD9-4E1B-9E0B-8BE63C673181}" type="presParOf" srcId="{57FCAACF-4BF4-4C85-808C-689E9EDE884B}" destId="{A4050786-6EC3-4D40-8784-FEC9C5C2A2FD}" srcOrd="1" destOrd="0" presId="urn:microsoft.com/office/officeart/2018/2/layout/IconVerticalSolidList"/>
    <dgm:cxn modelId="{C2B0B531-412A-4622-94F9-BB8B29CD8240}" type="presParOf" srcId="{57FCAACF-4BF4-4C85-808C-689E9EDE884B}" destId="{4D1D3CA1-9F7E-4368-9394-09C1D89BA23E}" srcOrd="2" destOrd="0" presId="urn:microsoft.com/office/officeart/2018/2/layout/IconVerticalSolidList"/>
    <dgm:cxn modelId="{8F98EA82-2769-4BB7-9BC9-256CE4FEB27A}" type="presParOf" srcId="{57FCAACF-4BF4-4C85-808C-689E9EDE884B}" destId="{368F764F-A18E-466C-8681-80B4CEF95F67}" srcOrd="3" destOrd="0" presId="urn:microsoft.com/office/officeart/2018/2/layout/IconVerticalSolidList"/>
    <dgm:cxn modelId="{DF49EF72-C151-4F64-8006-A4118043E0EF}" type="presParOf" srcId="{619BE711-3CDE-4318-A592-1DE4AEDC25E3}" destId="{CB3516AB-5302-4FFF-B703-78AE669CE156}" srcOrd="9" destOrd="0" presId="urn:microsoft.com/office/officeart/2018/2/layout/IconVerticalSolidList"/>
    <dgm:cxn modelId="{A592A63E-2A84-4B11-93C5-9E6F0CF7C84A}" type="presParOf" srcId="{619BE711-3CDE-4318-A592-1DE4AEDC25E3}" destId="{373003C4-DECE-420A-AC0F-3B979BB3D908}" srcOrd="10" destOrd="0" presId="urn:microsoft.com/office/officeart/2018/2/layout/IconVerticalSolidList"/>
    <dgm:cxn modelId="{61C6A4B1-786D-4905-B6A2-7716366638CC}" type="presParOf" srcId="{373003C4-DECE-420A-AC0F-3B979BB3D908}" destId="{90DBF432-48A8-463B-81ED-9FE21A934CF9}" srcOrd="0" destOrd="0" presId="urn:microsoft.com/office/officeart/2018/2/layout/IconVerticalSolidList"/>
    <dgm:cxn modelId="{F62FE4E3-8C83-4DE9-85AB-0803E695FBA2}" type="presParOf" srcId="{373003C4-DECE-420A-AC0F-3B979BB3D908}" destId="{47AC2099-EDBC-49DF-82D1-7AC10FFF716C}" srcOrd="1" destOrd="0" presId="urn:microsoft.com/office/officeart/2018/2/layout/IconVerticalSolidList"/>
    <dgm:cxn modelId="{97F52931-6157-4127-AE14-EE0675F7B09E}" type="presParOf" srcId="{373003C4-DECE-420A-AC0F-3B979BB3D908}" destId="{3E63FFAA-9690-48B5-B08D-87A66E711B2D}" srcOrd="2" destOrd="0" presId="urn:microsoft.com/office/officeart/2018/2/layout/IconVerticalSolidList"/>
    <dgm:cxn modelId="{1DE23D40-354F-4F3C-A893-42D4101CA494}" type="presParOf" srcId="{373003C4-DECE-420A-AC0F-3B979BB3D908}" destId="{96047F8F-3986-49F8-BF23-1F88B66E718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16ED8B-8AD0-440D-922D-3A64C78BAE7E}">
      <dsp:nvSpPr>
        <dsp:cNvPr id="0" name=""/>
        <dsp:cNvSpPr/>
      </dsp:nvSpPr>
      <dsp:spPr>
        <a:xfrm>
          <a:off x="0" y="0"/>
          <a:ext cx="3830275" cy="61648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Over 57% of UK consumers prioritize sustainability in purchase decisions(Mintel, 2021).</a:t>
          </a:r>
          <a:endParaRPr lang="en-GB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27703" y="0"/>
        <a:ext cx="3002571" cy="616483"/>
      </dsp:txXfrm>
    </dsp:sp>
    <dsp:sp modelId="{D60D8E1F-5028-4994-9771-6816F98E81C4}">
      <dsp:nvSpPr>
        <dsp:cNvPr id="0" name=""/>
        <dsp:cNvSpPr/>
      </dsp:nvSpPr>
      <dsp:spPr>
        <a:xfrm>
          <a:off x="61648" y="61648"/>
          <a:ext cx="766055" cy="493186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/>
          <a:srcRect/>
          <a:stretch>
            <a:fillRect t="-75000" b="-75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6564A7C-4975-49D9-8581-1EE9A14217DD}">
      <dsp:nvSpPr>
        <dsp:cNvPr id="0" name=""/>
        <dsp:cNvSpPr/>
      </dsp:nvSpPr>
      <dsp:spPr>
        <a:xfrm>
          <a:off x="0" y="678131"/>
          <a:ext cx="3830275" cy="61648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Growing environmental awareness drives demand for ethical, eco-friendly products.</a:t>
          </a:r>
          <a:endParaRPr lang="en-GB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27703" y="678131"/>
        <a:ext cx="3002571" cy="616483"/>
      </dsp:txXfrm>
    </dsp:sp>
    <dsp:sp modelId="{F259D41E-018E-4BAA-BE45-F7569FE40423}">
      <dsp:nvSpPr>
        <dsp:cNvPr id="0" name=""/>
        <dsp:cNvSpPr/>
      </dsp:nvSpPr>
      <dsp:spPr>
        <a:xfrm>
          <a:off x="61648" y="739779"/>
          <a:ext cx="766055" cy="493186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/>
          <a:srcRect/>
          <a:stretch>
            <a:fillRect t="-75000" b="-75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3E32CE-B158-45C0-BAB4-B26ED3753165}">
      <dsp:nvSpPr>
        <dsp:cNvPr id="0" name=""/>
        <dsp:cNvSpPr/>
      </dsp:nvSpPr>
      <dsp:spPr>
        <a:xfrm>
          <a:off x="0" y="1356263"/>
          <a:ext cx="3830275" cy="61648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Global sustainable fashion projected to grow at 22.9% CAGR.</a:t>
          </a:r>
          <a:endParaRPr lang="en-GB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27703" y="1356263"/>
        <a:ext cx="3002571" cy="616483"/>
      </dsp:txXfrm>
    </dsp:sp>
    <dsp:sp modelId="{38928AD7-0925-4829-81C7-A370BD261CAD}">
      <dsp:nvSpPr>
        <dsp:cNvPr id="0" name=""/>
        <dsp:cNvSpPr/>
      </dsp:nvSpPr>
      <dsp:spPr>
        <a:xfrm>
          <a:off x="61648" y="1417911"/>
          <a:ext cx="766055" cy="493186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/>
          <a:srcRect/>
          <a:stretch>
            <a:fillRect t="-75000" b="-75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E772FD-461B-4B72-8A66-91CCEA46C340}">
      <dsp:nvSpPr>
        <dsp:cNvPr id="0" name=""/>
        <dsp:cNvSpPr/>
      </dsp:nvSpPr>
      <dsp:spPr>
        <a:xfrm>
          <a:off x="0" y="2034394"/>
          <a:ext cx="3830275" cy="61648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Shifting consumer behavior towards minimalism and quality offers a favorable market niche (Fashion Revolution, 2021).</a:t>
          </a:r>
          <a:endParaRPr lang="en-GB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27703" y="2034394"/>
        <a:ext cx="3002571" cy="616483"/>
      </dsp:txXfrm>
    </dsp:sp>
    <dsp:sp modelId="{609E821E-1BE4-435E-9377-A32FCC6EFCA6}">
      <dsp:nvSpPr>
        <dsp:cNvPr id="0" name=""/>
        <dsp:cNvSpPr/>
      </dsp:nvSpPr>
      <dsp:spPr>
        <a:xfrm>
          <a:off x="61648" y="2096043"/>
          <a:ext cx="766055" cy="493186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/>
          <a:srcRect/>
          <a:stretch>
            <a:fillRect t="-75000" b="-75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37123F-0A8E-4B9A-9FF3-ADD0067E24B4}">
      <dsp:nvSpPr>
        <dsp:cNvPr id="0" name=""/>
        <dsp:cNvSpPr/>
      </dsp:nvSpPr>
      <dsp:spPr>
        <a:xfrm>
          <a:off x="0" y="2712526"/>
          <a:ext cx="3830275" cy="616483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Digital channels and social media platforms target Millennials and Gen Z.</a:t>
          </a:r>
          <a:endParaRPr lang="en-GB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27703" y="2712526"/>
        <a:ext cx="3002571" cy="616483"/>
      </dsp:txXfrm>
    </dsp:sp>
    <dsp:sp modelId="{2AB8999C-5A0E-4569-9005-0FC140D246A8}">
      <dsp:nvSpPr>
        <dsp:cNvPr id="0" name=""/>
        <dsp:cNvSpPr/>
      </dsp:nvSpPr>
      <dsp:spPr>
        <a:xfrm>
          <a:off x="61648" y="2774174"/>
          <a:ext cx="766055" cy="493186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/>
          <a:srcRect/>
          <a:stretch>
            <a:fillRect t="-75000" b="-75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42414B-562E-4CAB-ACED-DB759DBA0BFD}">
      <dsp:nvSpPr>
        <dsp:cNvPr id="0" name=""/>
        <dsp:cNvSpPr/>
      </dsp:nvSpPr>
      <dsp:spPr>
        <a:xfrm>
          <a:off x="0" y="3390658"/>
          <a:ext cx="3830275" cy="61648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Post-Brexit trade reforms and government incentives support green enterprise expansion in the UK ( UK Government, 2021).</a:t>
          </a:r>
          <a:endParaRPr lang="en-GB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27703" y="3390658"/>
        <a:ext cx="3002571" cy="616483"/>
      </dsp:txXfrm>
    </dsp:sp>
    <dsp:sp modelId="{94A4D670-DDA1-46FD-A646-87F036B83CC8}">
      <dsp:nvSpPr>
        <dsp:cNvPr id="0" name=""/>
        <dsp:cNvSpPr/>
      </dsp:nvSpPr>
      <dsp:spPr>
        <a:xfrm>
          <a:off x="61648" y="3452306"/>
          <a:ext cx="766055" cy="493186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/>
          <a:srcRect/>
          <a:stretch>
            <a:fillRect t="-75000" b="-75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B13BA35-A218-4749-9B48-A355B58B96AF}">
      <dsp:nvSpPr>
        <dsp:cNvPr id="0" name=""/>
        <dsp:cNvSpPr/>
      </dsp:nvSpPr>
      <dsp:spPr>
        <a:xfrm>
          <a:off x="0" y="0"/>
          <a:ext cx="3830275" cy="53306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Combines high-fashion design with stringent sustainability standards  (Elkington, 1997).</a:t>
          </a:r>
          <a:endParaRPr lang="en-GB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19361" y="0"/>
        <a:ext cx="3010913" cy="533067"/>
      </dsp:txXfrm>
    </dsp:sp>
    <dsp:sp modelId="{76F2FB21-EABD-42CF-A452-B008DC9DD171}">
      <dsp:nvSpPr>
        <dsp:cNvPr id="0" name=""/>
        <dsp:cNvSpPr/>
      </dsp:nvSpPr>
      <dsp:spPr>
        <a:xfrm>
          <a:off x="53306" y="53306"/>
          <a:ext cx="766055" cy="426454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/>
          <a:srcRect/>
          <a:stretch>
            <a:fillRect t="-94000" b="-94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154137-B2A2-481B-A952-04FB6B599081}">
      <dsp:nvSpPr>
        <dsp:cNvPr id="0" name=""/>
        <dsp:cNvSpPr/>
      </dsp:nvSpPr>
      <dsp:spPr>
        <a:xfrm>
          <a:off x="0" y="586374"/>
          <a:ext cx="3830275" cy="53306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Commits to transparency in production for consumer trust and loyalty.</a:t>
          </a:r>
          <a:endParaRPr lang="en-GB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19361" y="586374"/>
        <a:ext cx="3010913" cy="533067"/>
      </dsp:txXfrm>
    </dsp:sp>
    <dsp:sp modelId="{671C645D-3DD9-4CCF-AE28-867F14B2B479}">
      <dsp:nvSpPr>
        <dsp:cNvPr id="0" name=""/>
        <dsp:cNvSpPr/>
      </dsp:nvSpPr>
      <dsp:spPr>
        <a:xfrm>
          <a:off x="53306" y="639681"/>
          <a:ext cx="766055" cy="426454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/>
          <a:srcRect/>
          <a:stretch>
            <a:fillRect t="-94000" b="-94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D3AAA2-4E1A-4057-9875-90FE83143DD0}">
      <dsp:nvSpPr>
        <dsp:cNvPr id="0" name=""/>
        <dsp:cNvSpPr/>
      </dsp:nvSpPr>
      <dsp:spPr>
        <a:xfrm>
          <a:off x="0" y="1172748"/>
          <a:ext cx="3830275" cy="53306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Differentiates from fast fashion alternatives with circular economy practices.</a:t>
          </a:r>
          <a:endParaRPr lang="en-GB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19361" y="1172748"/>
        <a:ext cx="3010913" cy="533067"/>
      </dsp:txXfrm>
    </dsp:sp>
    <dsp:sp modelId="{8FE696C5-0EBC-4184-8B1B-AFE3E736CD5C}">
      <dsp:nvSpPr>
        <dsp:cNvPr id="0" name=""/>
        <dsp:cNvSpPr/>
      </dsp:nvSpPr>
      <dsp:spPr>
        <a:xfrm>
          <a:off x="53306" y="1226055"/>
          <a:ext cx="766055" cy="426454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/>
          <a:srcRect/>
          <a:stretch>
            <a:fillRect t="-94000" b="-94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40BE4E0-95A1-4EB3-9DE6-75F91850600E}">
      <dsp:nvSpPr>
        <dsp:cNvPr id="0" name=""/>
        <dsp:cNvSpPr/>
      </dsp:nvSpPr>
      <dsp:spPr>
        <a:xfrm>
          <a:off x="0" y="1759123"/>
          <a:ext cx="3830275" cy="53306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Offers competitive premium with higher quality and ethical production.</a:t>
          </a:r>
          <a:endParaRPr lang="en-GB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19361" y="1759123"/>
        <a:ext cx="3010913" cy="533067"/>
      </dsp:txXfrm>
    </dsp:sp>
    <dsp:sp modelId="{3936840A-1386-44BE-81C4-B2B8BFC974E3}">
      <dsp:nvSpPr>
        <dsp:cNvPr id="0" name=""/>
        <dsp:cNvSpPr/>
      </dsp:nvSpPr>
      <dsp:spPr>
        <a:xfrm>
          <a:off x="53306" y="1812430"/>
          <a:ext cx="766055" cy="426454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/>
          <a:srcRect/>
          <a:stretch>
            <a:fillRect t="-94000" b="-94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E4D1EA-26C6-4781-BFC9-ECC25F629E6C}">
      <dsp:nvSpPr>
        <dsp:cNvPr id="0" name=""/>
        <dsp:cNvSpPr/>
      </dsp:nvSpPr>
      <dsp:spPr>
        <a:xfrm>
          <a:off x="0" y="2345497"/>
          <a:ext cx="3830275" cy="533067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Collaborates with ethical suppliers and influencers for enhanced brand credibility.</a:t>
          </a:r>
          <a:endParaRPr lang="en-GB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19361" y="2345497"/>
        <a:ext cx="3010913" cy="533067"/>
      </dsp:txXfrm>
    </dsp:sp>
    <dsp:sp modelId="{C96F20C6-3C15-47C7-B0BA-B556E88B05BB}">
      <dsp:nvSpPr>
        <dsp:cNvPr id="0" name=""/>
        <dsp:cNvSpPr/>
      </dsp:nvSpPr>
      <dsp:spPr>
        <a:xfrm>
          <a:off x="53306" y="2398804"/>
          <a:ext cx="766055" cy="426454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/>
          <a:srcRect/>
          <a:stretch>
            <a:fillRect t="-94000" b="-94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817F93-D295-4D36-A827-0DCD58BC6940}">
      <dsp:nvSpPr>
        <dsp:cNvPr id="0" name=""/>
        <dsp:cNvSpPr/>
      </dsp:nvSpPr>
      <dsp:spPr>
        <a:xfrm>
          <a:off x="0" y="2931872"/>
          <a:ext cx="3830275" cy="53306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Utilizes a digital-first distribution model for agile market responses and scalable operations (McKinsey &amp; Company, 2020).</a:t>
          </a:r>
          <a:endParaRPr lang="en-GB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19361" y="2931872"/>
        <a:ext cx="3010913" cy="533067"/>
      </dsp:txXfrm>
    </dsp:sp>
    <dsp:sp modelId="{9570366E-97C1-46C6-90A2-02AE2BD52D2C}">
      <dsp:nvSpPr>
        <dsp:cNvPr id="0" name=""/>
        <dsp:cNvSpPr/>
      </dsp:nvSpPr>
      <dsp:spPr>
        <a:xfrm>
          <a:off x="53306" y="2985178"/>
          <a:ext cx="766055" cy="426454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/>
          <a:srcRect/>
          <a:stretch>
            <a:fillRect t="-94000" b="-94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26A7D2-463F-474F-80BB-ED0B93829CAD}">
      <dsp:nvSpPr>
        <dsp:cNvPr id="0" name=""/>
        <dsp:cNvSpPr/>
      </dsp:nvSpPr>
      <dsp:spPr>
        <a:xfrm>
          <a:off x="0" y="0"/>
          <a:ext cx="3830275" cy="49078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Combines high-fashion design with stringent sustainability standards.</a:t>
          </a:r>
          <a:endParaRPr lang="en-GB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15133" y="0"/>
        <a:ext cx="3015141" cy="490785"/>
      </dsp:txXfrm>
    </dsp:sp>
    <dsp:sp modelId="{2FD31561-D410-4FEC-8E07-5A0EB365A1A1}">
      <dsp:nvSpPr>
        <dsp:cNvPr id="0" name=""/>
        <dsp:cNvSpPr/>
      </dsp:nvSpPr>
      <dsp:spPr>
        <a:xfrm>
          <a:off x="49078" y="49078"/>
          <a:ext cx="766055" cy="392628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/>
          <a:srcRect/>
          <a:stretch>
            <a:fillRect t="-107000" b="-107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86BF183-883D-4587-B42A-87485755734A}">
      <dsp:nvSpPr>
        <dsp:cNvPr id="0" name=""/>
        <dsp:cNvSpPr/>
      </dsp:nvSpPr>
      <dsp:spPr>
        <a:xfrm>
          <a:off x="0" y="539864"/>
          <a:ext cx="3830275" cy="49078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Commits to transparency in production for consumer trust and loyalty.</a:t>
          </a:r>
          <a:endParaRPr lang="en-GB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15133" y="539864"/>
        <a:ext cx="3015141" cy="490785"/>
      </dsp:txXfrm>
    </dsp:sp>
    <dsp:sp modelId="{7F87F0BE-60EA-4D72-ADEC-882CDA58989F}">
      <dsp:nvSpPr>
        <dsp:cNvPr id="0" name=""/>
        <dsp:cNvSpPr/>
      </dsp:nvSpPr>
      <dsp:spPr>
        <a:xfrm>
          <a:off x="49078" y="588943"/>
          <a:ext cx="766055" cy="392628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/>
          <a:srcRect/>
          <a:stretch>
            <a:fillRect t="-107000" b="-107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BCAF59F-501C-4ECD-BF74-E80D5425CCC9}">
      <dsp:nvSpPr>
        <dsp:cNvPr id="0" name=""/>
        <dsp:cNvSpPr/>
      </dsp:nvSpPr>
      <dsp:spPr>
        <a:xfrm>
          <a:off x="0" y="1079728"/>
          <a:ext cx="3830275" cy="49078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Differentiates from fast fashion alternatives with circular economy practices.</a:t>
          </a:r>
          <a:endParaRPr lang="en-GB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15133" y="1079728"/>
        <a:ext cx="3015141" cy="490785"/>
      </dsp:txXfrm>
    </dsp:sp>
    <dsp:sp modelId="{93C287BA-4C3A-4894-AB78-DBDC029DA449}">
      <dsp:nvSpPr>
        <dsp:cNvPr id="0" name=""/>
        <dsp:cNvSpPr/>
      </dsp:nvSpPr>
      <dsp:spPr>
        <a:xfrm>
          <a:off x="49078" y="1128807"/>
          <a:ext cx="766055" cy="392628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/>
          <a:srcRect/>
          <a:stretch>
            <a:fillRect t="-107000" b="-107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0F2D6D-D9D1-4985-8875-3240AB021898}">
      <dsp:nvSpPr>
        <dsp:cNvPr id="0" name=""/>
        <dsp:cNvSpPr/>
      </dsp:nvSpPr>
      <dsp:spPr>
        <a:xfrm>
          <a:off x="0" y="1619593"/>
          <a:ext cx="3830275" cy="490785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Offers competitive premium with higher quality and ethical production.</a:t>
          </a:r>
          <a:endParaRPr lang="en-GB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15133" y="1619593"/>
        <a:ext cx="3015141" cy="490785"/>
      </dsp:txXfrm>
    </dsp:sp>
    <dsp:sp modelId="{CCD0A482-ED60-414B-AC12-22967A817AB4}">
      <dsp:nvSpPr>
        <dsp:cNvPr id="0" name=""/>
        <dsp:cNvSpPr/>
      </dsp:nvSpPr>
      <dsp:spPr>
        <a:xfrm>
          <a:off x="49078" y="1668671"/>
          <a:ext cx="766055" cy="392628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/>
          <a:srcRect/>
          <a:stretch>
            <a:fillRect t="-107000" b="-107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31D7E71-A345-4BF1-A208-1229525180BC}">
      <dsp:nvSpPr>
        <dsp:cNvPr id="0" name=""/>
        <dsp:cNvSpPr/>
      </dsp:nvSpPr>
      <dsp:spPr>
        <a:xfrm>
          <a:off x="0" y="2159457"/>
          <a:ext cx="3830275" cy="49078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Collaborates with ethical suppliers and influencers for enhanced brand credibility.</a:t>
          </a:r>
          <a:endParaRPr lang="en-GB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15133" y="2159457"/>
        <a:ext cx="3015141" cy="490785"/>
      </dsp:txXfrm>
    </dsp:sp>
    <dsp:sp modelId="{AD55F17B-63E0-47A3-82A5-28564C9BAD1E}">
      <dsp:nvSpPr>
        <dsp:cNvPr id="0" name=""/>
        <dsp:cNvSpPr/>
      </dsp:nvSpPr>
      <dsp:spPr>
        <a:xfrm>
          <a:off x="49078" y="2208536"/>
          <a:ext cx="766055" cy="392628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/>
          <a:srcRect/>
          <a:stretch>
            <a:fillRect t="-107000" b="-107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59E23F-04BD-44C6-A389-6F3528A78347}">
      <dsp:nvSpPr>
        <dsp:cNvPr id="0" name=""/>
        <dsp:cNvSpPr/>
      </dsp:nvSpPr>
      <dsp:spPr>
        <a:xfrm>
          <a:off x="0" y="2699322"/>
          <a:ext cx="3830275" cy="49078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Utilizes a digital-first distribution model for agile market responses and scalable operations.</a:t>
          </a:r>
          <a:endParaRPr lang="en-GB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15133" y="2699322"/>
        <a:ext cx="3015141" cy="490785"/>
      </dsp:txXfrm>
    </dsp:sp>
    <dsp:sp modelId="{E972622F-50BC-47F5-83CC-37F0337CEDCA}">
      <dsp:nvSpPr>
        <dsp:cNvPr id="0" name=""/>
        <dsp:cNvSpPr/>
      </dsp:nvSpPr>
      <dsp:spPr>
        <a:xfrm>
          <a:off x="49078" y="2748400"/>
          <a:ext cx="766055" cy="392628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/>
          <a:srcRect/>
          <a:stretch>
            <a:fillRect t="-107000" b="-107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74B562-9CB4-44D0-982E-8946521523A4}">
      <dsp:nvSpPr>
        <dsp:cNvPr id="0" name=""/>
        <dsp:cNvSpPr/>
      </dsp:nvSpPr>
      <dsp:spPr>
        <a:xfrm>
          <a:off x="0" y="1218"/>
          <a:ext cx="6092978" cy="519137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7E24DC-8477-4564-A918-B9429D4CE9D3}">
      <dsp:nvSpPr>
        <dsp:cNvPr id="0" name=""/>
        <dsp:cNvSpPr/>
      </dsp:nvSpPr>
      <dsp:spPr>
        <a:xfrm>
          <a:off x="157039" y="118024"/>
          <a:ext cx="285525" cy="28552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2C6104-4E65-479A-AEB5-314F17AD3FCA}">
      <dsp:nvSpPr>
        <dsp:cNvPr id="0" name=""/>
        <dsp:cNvSpPr/>
      </dsp:nvSpPr>
      <dsp:spPr>
        <a:xfrm>
          <a:off x="599604" y="1218"/>
          <a:ext cx="5493373" cy="5191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942" tIns="54942" rIns="54942" bIns="54942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Conservative cash flow forecasts: break-even in Year 2 and strong profitability by Year 3.</a:t>
          </a:r>
        </a:p>
      </dsp:txBody>
      <dsp:txXfrm>
        <a:off x="599604" y="1218"/>
        <a:ext cx="5493373" cy="519137"/>
      </dsp:txXfrm>
    </dsp:sp>
    <dsp:sp modelId="{615E1868-F079-4AC3-903C-89637E7948C3}">
      <dsp:nvSpPr>
        <dsp:cNvPr id="0" name=""/>
        <dsp:cNvSpPr/>
      </dsp:nvSpPr>
      <dsp:spPr>
        <a:xfrm>
          <a:off x="0" y="650140"/>
          <a:ext cx="6092978" cy="519137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7E88DD-C0B7-47E3-AAB8-2915724DB2BA}">
      <dsp:nvSpPr>
        <dsp:cNvPr id="0" name=""/>
        <dsp:cNvSpPr/>
      </dsp:nvSpPr>
      <dsp:spPr>
        <a:xfrm>
          <a:off x="157039" y="766946"/>
          <a:ext cx="285525" cy="28552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98328D-D6CD-4986-B1D3-84EB514F8B39}">
      <dsp:nvSpPr>
        <dsp:cNvPr id="0" name=""/>
        <dsp:cNvSpPr/>
      </dsp:nvSpPr>
      <dsp:spPr>
        <a:xfrm>
          <a:off x="599604" y="650140"/>
          <a:ext cx="5493373" cy="5191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942" tIns="54942" rIns="54942" bIns="54942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Careful initial investments: plans to reinvest profits for sustainable scaling.</a:t>
          </a:r>
        </a:p>
      </dsp:txBody>
      <dsp:txXfrm>
        <a:off x="599604" y="650140"/>
        <a:ext cx="5493373" cy="519137"/>
      </dsp:txXfrm>
    </dsp:sp>
    <dsp:sp modelId="{7EBACF13-497E-4DC7-8CA1-CB276D3F0016}">
      <dsp:nvSpPr>
        <dsp:cNvPr id="0" name=""/>
        <dsp:cNvSpPr/>
      </dsp:nvSpPr>
      <dsp:spPr>
        <a:xfrm>
          <a:off x="0" y="1299062"/>
          <a:ext cx="6092978" cy="519137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D42A8D-7C6B-49CD-B5E0-04B6EDB0DB2D}">
      <dsp:nvSpPr>
        <dsp:cNvPr id="0" name=""/>
        <dsp:cNvSpPr/>
      </dsp:nvSpPr>
      <dsp:spPr>
        <a:xfrm>
          <a:off x="157039" y="1415868"/>
          <a:ext cx="285525" cy="28552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7EAAC8-9BAD-430D-B79E-A7DD564D3EC7}">
      <dsp:nvSpPr>
        <dsp:cNvPr id="0" name=""/>
        <dsp:cNvSpPr/>
      </dsp:nvSpPr>
      <dsp:spPr>
        <a:xfrm>
          <a:off x="599604" y="1299062"/>
          <a:ext cx="5493373" cy="5191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942" tIns="54942" rIns="54942" bIns="54942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Direct-to-consumer e-commerce plans maximizes margins and reduces intermediaries (Business of Fashion, 2020).</a:t>
          </a:r>
        </a:p>
      </dsp:txBody>
      <dsp:txXfrm>
        <a:off x="599604" y="1299062"/>
        <a:ext cx="5493373" cy="519137"/>
      </dsp:txXfrm>
    </dsp:sp>
    <dsp:sp modelId="{05B9BEAB-FEB4-48F1-B405-CE69E1CBD8BD}">
      <dsp:nvSpPr>
        <dsp:cNvPr id="0" name=""/>
        <dsp:cNvSpPr/>
      </dsp:nvSpPr>
      <dsp:spPr>
        <a:xfrm>
          <a:off x="0" y="1947984"/>
          <a:ext cx="6092978" cy="519137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631FA07-EE69-40DC-A730-D8E3DB1CDD15}">
      <dsp:nvSpPr>
        <dsp:cNvPr id="0" name=""/>
        <dsp:cNvSpPr/>
      </dsp:nvSpPr>
      <dsp:spPr>
        <a:xfrm>
          <a:off x="157039" y="2064790"/>
          <a:ext cx="285525" cy="28552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EF12E7-5659-467E-BD3C-79C49E68C5DB}">
      <dsp:nvSpPr>
        <dsp:cNvPr id="0" name=""/>
        <dsp:cNvSpPr/>
      </dsp:nvSpPr>
      <dsp:spPr>
        <a:xfrm>
          <a:off x="599604" y="1947984"/>
          <a:ext cx="5493373" cy="5191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942" tIns="54942" rIns="54942" bIns="54942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Continuous monitoring and agile response to market plans supports long-term financial stability.</a:t>
          </a:r>
        </a:p>
      </dsp:txBody>
      <dsp:txXfrm>
        <a:off x="599604" y="1947984"/>
        <a:ext cx="5493373" cy="519137"/>
      </dsp:txXfrm>
    </dsp:sp>
    <dsp:sp modelId="{DA9D0767-1D51-466B-B4AC-E39AE267EB61}">
      <dsp:nvSpPr>
        <dsp:cNvPr id="0" name=""/>
        <dsp:cNvSpPr/>
      </dsp:nvSpPr>
      <dsp:spPr>
        <a:xfrm>
          <a:off x="0" y="2596906"/>
          <a:ext cx="6092978" cy="519137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050786-6EC3-4D40-8784-FEC9C5C2A2FD}">
      <dsp:nvSpPr>
        <dsp:cNvPr id="0" name=""/>
        <dsp:cNvSpPr/>
      </dsp:nvSpPr>
      <dsp:spPr>
        <a:xfrm>
          <a:off x="157039" y="2713712"/>
          <a:ext cx="285525" cy="28552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8F764F-A18E-466C-8681-80B4CEF95F67}">
      <dsp:nvSpPr>
        <dsp:cNvPr id="0" name=""/>
        <dsp:cNvSpPr/>
      </dsp:nvSpPr>
      <dsp:spPr>
        <a:xfrm>
          <a:off x="599604" y="2596906"/>
          <a:ext cx="5493373" cy="5191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942" tIns="54942" rIns="54942" bIns="54942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Diversified revenue streams: fuels growth.</a:t>
          </a:r>
        </a:p>
      </dsp:txBody>
      <dsp:txXfrm>
        <a:off x="599604" y="2596906"/>
        <a:ext cx="5493373" cy="519137"/>
      </dsp:txXfrm>
    </dsp:sp>
    <dsp:sp modelId="{90DBF432-48A8-463B-81ED-9FE21A934CF9}">
      <dsp:nvSpPr>
        <dsp:cNvPr id="0" name=""/>
        <dsp:cNvSpPr/>
      </dsp:nvSpPr>
      <dsp:spPr>
        <a:xfrm>
          <a:off x="0" y="3245828"/>
          <a:ext cx="6092978" cy="519137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AC2099-EDBC-49DF-82D1-7AC10FFF716C}">
      <dsp:nvSpPr>
        <dsp:cNvPr id="0" name=""/>
        <dsp:cNvSpPr/>
      </dsp:nvSpPr>
      <dsp:spPr>
        <a:xfrm>
          <a:off x="157039" y="3362634"/>
          <a:ext cx="285525" cy="285525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047F8F-3986-49F8-BF23-1F88B66E7182}">
      <dsp:nvSpPr>
        <dsp:cNvPr id="0" name=""/>
        <dsp:cNvSpPr/>
      </dsp:nvSpPr>
      <dsp:spPr>
        <a:xfrm>
          <a:off x="599604" y="3245828"/>
          <a:ext cx="5493373" cy="5191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942" tIns="54942" rIns="54942" bIns="54942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Robust contingency plans ensures resilience against supply chain disruptions, regulatory changes, and market fluctuations.</a:t>
          </a:r>
        </a:p>
      </dsp:txBody>
      <dsp:txXfrm>
        <a:off x="599604" y="3245828"/>
        <a:ext cx="5493373" cy="51913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3504" y="770467"/>
            <a:ext cx="10782300" cy="3352800"/>
          </a:xfrm>
        </p:spPr>
        <p:txBody>
          <a:bodyPr anchor="b">
            <a:noAutofit/>
          </a:bodyPr>
          <a:lstStyle>
            <a:lvl1pPr algn="l">
              <a:lnSpc>
                <a:spcPct val="80000"/>
              </a:lnSpc>
              <a:defRPr sz="8800" spc="-12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7512" y="4206876"/>
            <a:ext cx="9228201" cy="1645920"/>
          </a:xfrm>
        </p:spPr>
        <p:txBody>
          <a:bodyPr>
            <a:normAutofit/>
          </a:bodyPr>
          <a:lstStyle>
            <a:lvl1pPr marL="0" indent="0" algn="l">
              <a:buNone/>
              <a:defRPr sz="320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65FC8BA1-2006-412C-9A75-828F83E38335}" type="datetimeFigureOut">
              <a:rPr lang="en-GB" smtClean="0"/>
              <a:t>09/03/2025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2D0D978A-2E49-4194-A18A-8314B81088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2420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C8BA1-2006-412C-9A75-828F83E38335}" type="datetimeFigureOut">
              <a:rPr lang="en-GB" smtClean="0"/>
              <a:t>09/03/2025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D978A-2E49-4194-A18A-8314B81088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02528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767419"/>
            <a:ext cx="10780776" cy="3355848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8800" b="0"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4204209"/>
            <a:ext cx="9226296" cy="1645920"/>
          </a:xfrm>
        </p:spPr>
        <p:txBody>
          <a:bodyPr anchor="t">
            <a:normAutofit/>
          </a:bodyPr>
          <a:lstStyle>
            <a:lvl1pPr marL="0" indent="0">
              <a:buNone/>
              <a:defRPr sz="320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C8BA1-2006-412C-9A75-828F83E38335}" type="datetimeFigureOut">
              <a:rPr lang="en-GB" smtClean="0"/>
              <a:t>09/03/2025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D978A-2E49-4194-A18A-8314B81088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33067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6656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11330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C8BA1-2006-412C-9A75-828F83E38335}" type="datetimeFigureOut">
              <a:rPr lang="en-GB" smtClean="0"/>
              <a:t>09/03/2025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D978A-2E49-4194-A18A-8314B81088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17274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40467"/>
            <a:ext cx="4663440" cy="723400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6656" y="2753084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07608" y="2038435"/>
            <a:ext cx="4663440" cy="722376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007608" y="2750990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C8BA1-2006-412C-9A75-828F83E38335}" type="datetimeFigureOut">
              <a:rPr lang="en-GB" smtClean="0"/>
              <a:t>09/03/2025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D978A-2E49-4194-A18A-8314B81088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2940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C8BA1-2006-412C-9A75-828F83E38335}" type="datetimeFigureOut">
              <a:rPr lang="en-GB" smtClean="0"/>
              <a:t>09/03/2025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D978A-2E49-4194-A18A-8314B81088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8454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C8BA1-2006-412C-9A75-828F83E38335}" type="datetimeFigureOut">
              <a:rPr lang="en-GB" smtClean="0"/>
              <a:t>09/03/2025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D978A-2E49-4194-A18A-8314B81088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91481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620000" y="0"/>
            <a:ext cx="457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8261404" y="542282"/>
            <a:ext cx="3383280" cy="1920240"/>
          </a:xfrm>
        </p:spPr>
        <p:txBody>
          <a:bodyPr anchor="b">
            <a:noAutofit/>
          </a:bodyPr>
          <a:lstStyle>
            <a:lvl1pPr>
              <a:lnSpc>
                <a:spcPct val="85000"/>
              </a:lnSpc>
              <a:defRPr sz="400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762000"/>
            <a:ext cx="60960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75982" y="2511813"/>
            <a:ext cx="3398520" cy="3126987"/>
          </a:xfrm>
        </p:spPr>
        <p:txBody>
          <a:bodyPr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C8BA1-2006-412C-9A75-828F83E38335}" type="datetimeFigureOut">
              <a:rPr lang="en-GB" smtClean="0"/>
              <a:t>09/03/2025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0000"/>
                  </a:srgbClr>
                </a:solidFill>
              </a:defRPr>
            </a:lvl1pPr>
          </a:lstStyle>
          <a:p>
            <a:fld id="{2D0D978A-2E49-4194-A18A-8314B81088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83126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224" y="5418667"/>
            <a:ext cx="10780776" cy="613283"/>
          </a:xfrm>
        </p:spPr>
        <p:txBody>
          <a:bodyPr anchor="b">
            <a:normAutofit/>
          </a:bodyPr>
          <a:lstStyle>
            <a:lvl1pPr>
              <a:defRPr sz="32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2192000" cy="5330952"/>
          </a:xfrm>
          <a:solidFill>
            <a:schemeClr val="accent1">
              <a:lumMod val="20000"/>
              <a:lumOff val="80000"/>
            </a:schemeClr>
          </a:solidFill>
        </p:spPr>
        <p:txBody>
          <a:bodyPr anchor="t"/>
          <a:lstStyle>
            <a:lvl1pPr marL="0" indent="0" algn="ctr">
              <a:spcBef>
                <a:spcPts val="800"/>
              </a:spcBef>
              <a:buNone/>
              <a:defRPr sz="3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656" y="5909735"/>
            <a:ext cx="9229344" cy="5334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buNone/>
              <a:defRPr sz="14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65FC8BA1-2006-412C-9A75-828F83E38335}" type="datetimeFigureOut">
              <a:rPr lang="en-GB" smtClean="0"/>
              <a:t>09/03/2025</a:t>
            </a:fld>
            <a:endParaRPr lang="en-GB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2D0D978A-2E49-4194-A18A-8314B81088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209721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C8BA1-2006-412C-9A75-828F83E38335}" type="datetimeFigureOut">
              <a:rPr lang="en-GB" smtClean="0"/>
              <a:t>09/03/2025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D978A-2E49-4194-A18A-8314B81088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85884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43950" y="695325"/>
            <a:ext cx="2628900" cy="48006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1525" y="714375"/>
            <a:ext cx="7734300" cy="54006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C8BA1-2006-412C-9A75-828F83E38335}" type="datetimeFigureOut">
              <a:rPr lang="en-GB" smtClean="0"/>
              <a:t>09/03/2025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D978A-2E49-4194-A18A-8314B81088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23042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57224" y="499533"/>
            <a:ext cx="10772775" cy="16581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11680"/>
            <a:ext cx="10753725" cy="37661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5800" y="6412447"/>
            <a:ext cx="4114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65FC8BA1-2006-412C-9A75-828F83E38335}" type="datetimeFigureOut">
              <a:rPr lang="en-GB" smtClean="0"/>
              <a:t>09/03/2025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554697"/>
            <a:ext cx="5029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 cap="all" baseline="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926" y="5876412"/>
            <a:ext cx="2926080" cy="139703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300" b="0">
                <a:ln>
                  <a:noFill/>
                </a:ln>
                <a:solidFill>
                  <a:schemeClr val="accent1">
                    <a:alpha val="25000"/>
                  </a:schemeClr>
                </a:solidFill>
                <a:latin typeface="+mj-lt"/>
              </a:defRPr>
            </a:lvl1pPr>
          </a:lstStyle>
          <a:p>
            <a:fld id="{2D0D978A-2E49-4194-A18A-8314B81088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61515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0" r:id="rId6"/>
    <p:sldLayoutId id="2147483721" r:id="rId7"/>
    <p:sldLayoutId id="2147483722" r:id="rId8"/>
    <p:sldLayoutId id="2147483723" r:id="rId9"/>
    <p:sldLayoutId id="2147483724" r:id="rId10"/>
    <p:sldLayoutId id="2147483725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5400" kern="1200" spc="-12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85000"/>
        </a:lnSpc>
        <a:spcBef>
          <a:spcPts val="13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347472" indent="-3429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548640" indent="-54864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0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822960" indent="-82296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097280" indent="-109728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2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4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16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18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7" Type="http://schemas.openxmlformats.org/officeDocument/2006/relationships/image" Target="../media/image22.pn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mintel.com/" TargetMode="External"/><Relationship Id="rId13" Type="http://schemas.openxmlformats.org/officeDocument/2006/relationships/hyperlink" Target="https://www.sustainable-fashion.com/" TargetMode="External"/><Relationship Id="rId3" Type="http://schemas.openxmlformats.org/officeDocument/2006/relationships/hyperlink" Target="https://www.ellenmacarthurfoundation.org/" TargetMode="External"/><Relationship Id="rId7" Type="http://schemas.openxmlformats.org/officeDocument/2006/relationships/hyperlink" Target="https://www.mckinsey.com/" TargetMode="External"/><Relationship Id="rId12" Type="http://schemas.openxmlformats.org/officeDocument/2006/relationships/hyperlink" Target="https://www.earthday.org/campaign/sustainable-fashion/" TargetMode="External"/><Relationship Id="rId2" Type="http://schemas.openxmlformats.org/officeDocument/2006/relationships/hyperlink" Target="https://www.businessoffashion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lobalfashionagenda.com/" TargetMode="External"/><Relationship Id="rId11" Type="http://schemas.openxmlformats.org/officeDocument/2006/relationships/hyperlink" Target="https://www.voguebusiness.com/sustainability" TargetMode="External"/><Relationship Id="rId5" Type="http://schemas.openxmlformats.org/officeDocument/2006/relationships/hyperlink" Target="https://www.fashionunited.com/" TargetMode="External"/><Relationship Id="rId15" Type="http://schemas.openxmlformats.org/officeDocument/2006/relationships/image" Target="../media/image1.png"/><Relationship Id="rId10" Type="http://schemas.openxmlformats.org/officeDocument/2006/relationships/hyperlink" Target="https://www.weforum.org/" TargetMode="External"/><Relationship Id="rId4" Type="http://schemas.openxmlformats.org/officeDocument/2006/relationships/hyperlink" Target="https://www.fashionrevolution.org/" TargetMode="External"/><Relationship Id="rId9" Type="http://schemas.openxmlformats.org/officeDocument/2006/relationships/hyperlink" Target="https://www.gov.uk/" TargetMode="External"/><Relationship Id="rId14" Type="http://schemas.openxmlformats.org/officeDocument/2006/relationships/hyperlink" Target="https://www.genevaenvironmentnetwork.org/resources/updates/sustainable-fashion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49F22A-F897-0C38-D333-8A282756C9C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11522" y="4190339"/>
            <a:ext cx="6173814" cy="2538435"/>
          </a:xfrm>
        </p:spPr>
        <p:txBody>
          <a:bodyPr/>
          <a:lstStyle/>
          <a:p>
            <a:pPr algn="ctr"/>
            <a:r>
              <a:rPr lang="en-GB" b="1" spc="0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  <a:latin typeface="Arial Black" panose="020B0A04020102020204" pitchFamily="34" charset="0"/>
              </a:rPr>
              <a:t>VERDANT     VOGUE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175F7D-648D-9255-75CE-F7398823432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720954" y="6261479"/>
            <a:ext cx="3626069" cy="467295"/>
          </a:xfrm>
        </p:spPr>
        <p:txBody>
          <a:bodyPr>
            <a:normAutofit fontScale="70000" lnSpcReduction="20000"/>
          </a:bodyPr>
          <a:lstStyle/>
          <a:p>
            <a:r>
              <a:rPr lang="en-US" dirty="0">
                <a:solidFill>
                  <a:srgbClr val="00B050"/>
                </a:solidFill>
                <a:latin typeface="Arial Black" panose="020B0A04020102020204" pitchFamily="34" charset="0"/>
              </a:rPr>
              <a:t>BY: CORINA DUMITRU </a:t>
            </a:r>
            <a:endParaRPr lang="en-GB" dirty="0">
              <a:solidFill>
                <a:srgbClr val="00B050"/>
              </a:solidFill>
              <a:latin typeface="Arial Black" panose="020B0A040201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833E680-6CD0-9369-D903-337BF88895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93572" y="643225"/>
            <a:ext cx="3505158" cy="557155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4CC4A6B-F0FD-2AC6-0C25-27584CEA3AF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0268" y="294155"/>
            <a:ext cx="3082031" cy="308203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26418A4-5B6E-99A5-EB11-07E038EA712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52299" y="1761027"/>
            <a:ext cx="3158266" cy="24389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76984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77F0C0-2A0E-6F4B-E4F4-218D8D86A3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59730" y="499534"/>
            <a:ext cx="3830275" cy="944588"/>
          </a:xfrm>
        </p:spPr>
        <p:txBody>
          <a:bodyPr anchor="b">
            <a:normAutofit/>
          </a:bodyPr>
          <a:lstStyle/>
          <a:p>
            <a:r>
              <a:rPr lang="en-GB" sz="2800" dirty="0">
                <a:latin typeface="Arial Black" panose="020B0A04020102020204" pitchFamily="34" charset="0"/>
              </a:rPr>
              <a:t>Market Opportunity &amp; Consumer Trends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10BBE1D-0BDB-485D-BCE2-1E3DF5545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448764" cy="6858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F37494C-CE37-489E-9C14-170A895EE2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27471" cy="394895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CF0C9D2-8D9A-F5A8-37FA-76759FB00B9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-1"/>
            <a:ext cx="4027470" cy="3948959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AA7D8EE1-5FEB-4227-90C3-D4C19E9D7F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77309" y="0"/>
            <a:ext cx="3107408" cy="2828913"/>
          </a:xfrm>
          <a:prstGeom prst="rect">
            <a:avLst/>
          </a:prstGeom>
          <a:solidFill>
            <a:schemeClr val="accent1">
              <a:lumMod val="75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F001E19-E3D2-4361-8E74-5BC42D07BD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4109826"/>
            <a:ext cx="4016442" cy="2748174"/>
          </a:xfrm>
          <a:prstGeom prst="rect">
            <a:avLst/>
          </a:prstGeom>
          <a:solidFill>
            <a:schemeClr val="accent1">
              <a:alpha val="7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6B9C2E72-A3E9-CF0F-6881-8CC3E5814D3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00854578"/>
              </p:ext>
            </p:extLst>
          </p:nvPr>
        </p:nvGraphicFramePr>
        <p:xfrm>
          <a:off x="7859729" y="2011680"/>
          <a:ext cx="3830275" cy="40081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8" name="Rectangle 17">
            <a:extLst>
              <a:ext uri="{FF2B5EF4-FFF2-40B4-BE49-F238E27FC236}">
                <a16:creationId xmlns:a16="http://schemas.microsoft.com/office/drawing/2014/main" id="{B9689E3A-6967-4EEA-A0EF-1B9A73204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91751" y="2989781"/>
            <a:ext cx="3092966" cy="386821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FB8962F-26AE-BBA4-AC2A-C8C12F18B2D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202779" y="2989781"/>
            <a:ext cx="3081937" cy="38682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22092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2C67DA-9C76-2B23-DB09-78FE706123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59730" y="499533"/>
            <a:ext cx="3830275" cy="1512147"/>
          </a:xfrm>
        </p:spPr>
        <p:txBody>
          <a:bodyPr anchor="b">
            <a:normAutofit/>
          </a:bodyPr>
          <a:lstStyle/>
          <a:p>
            <a:r>
              <a:rPr lang="en-GB" sz="2800" dirty="0">
                <a:latin typeface="Arial Black" panose="020B0A04020102020204" pitchFamily="34" charset="0"/>
              </a:rPr>
              <a:t>Unique Value Proposition &amp; Differentiation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10BBE1D-0BDB-485D-BCE2-1E3DF5545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448764" cy="6858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F37494C-CE37-489E-9C14-170A895EE2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27471" cy="394895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9BBC911-ACAC-A85D-EFF5-F3935C5D9D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1"/>
            <a:ext cx="4027470" cy="3948958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AA7D8EE1-5FEB-4227-90C3-D4C19E9D7F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77309" y="0"/>
            <a:ext cx="3107408" cy="2828913"/>
          </a:xfrm>
          <a:prstGeom prst="rect">
            <a:avLst/>
          </a:prstGeom>
          <a:solidFill>
            <a:schemeClr val="accent1">
              <a:lumMod val="75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F001E19-E3D2-4361-8E74-5BC42D07BD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4109826"/>
            <a:ext cx="4016442" cy="2748174"/>
          </a:xfrm>
          <a:prstGeom prst="rect">
            <a:avLst/>
          </a:prstGeom>
          <a:solidFill>
            <a:schemeClr val="accent1">
              <a:alpha val="7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8C1958E6-36C1-351A-C682-03293F2EFA4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75814663"/>
              </p:ext>
            </p:extLst>
          </p:nvPr>
        </p:nvGraphicFramePr>
        <p:xfrm>
          <a:off x="7859729" y="2554014"/>
          <a:ext cx="3830275" cy="34657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3" name="Rectangle 12">
            <a:extLst>
              <a:ext uri="{FF2B5EF4-FFF2-40B4-BE49-F238E27FC236}">
                <a16:creationId xmlns:a16="http://schemas.microsoft.com/office/drawing/2014/main" id="{B9689E3A-6967-4EEA-A0EF-1B9A73204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91751" y="2989781"/>
            <a:ext cx="3092966" cy="386821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5D4D825-4687-BBEB-00DE-CE31670A419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202779" y="2989779"/>
            <a:ext cx="3081937" cy="38209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87934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442552-4F51-286F-3C5A-F82A91A731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59730" y="499533"/>
            <a:ext cx="3830275" cy="1512147"/>
          </a:xfrm>
        </p:spPr>
        <p:txBody>
          <a:bodyPr anchor="b">
            <a:normAutofit/>
          </a:bodyPr>
          <a:lstStyle/>
          <a:p>
            <a:r>
              <a:rPr lang="en-GB" sz="2800" dirty="0">
                <a:latin typeface="Arial Black" panose="020B0A04020102020204" pitchFamily="34" charset="0"/>
              </a:rPr>
              <a:t>Sustainability &amp; Ethical Practices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10BBE1D-0BDB-485D-BCE2-1E3DF5545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448764" cy="6858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F37494C-CE37-489E-9C14-170A895EE2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27471" cy="394895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EA238CF-08B6-1890-08A1-97C7AA2D817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4013262" cy="3948959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AA7D8EE1-5FEB-4227-90C3-D4C19E9D7F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77309" y="0"/>
            <a:ext cx="3107408" cy="2828913"/>
          </a:xfrm>
          <a:prstGeom prst="rect">
            <a:avLst/>
          </a:prstGeom>
          <a:solidFill>
            <a:schemeClr val="accent1">
              <a:lumMod val="75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F001E19-E3D2-4361-8E74-5BC42D07BD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4109826"/>
            <a:ext cx="4016442" cy="2748174"/>
          </a:xfrm>
          <a:prstGeom prst="rect">
            <a:avLst/>
          </a:prstGeom>
          <a:solidFill>
            <a:schemeClr val="accent1">
              <a:alpha val="7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F8113E08-A364-50D1-78DE-C0A0D2D0CA4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61143257"/>
              </p:ext>
            </p:extLst>
          </p:nvPr>
        </p:nvGraphicFramePr>
        <p:xfrm>
          <a:off x="7859729" y="2828912"/>
          <a:ext cx="3830275" cy="31908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8" name="Rectangle 17">
            <a:extLst>
              <a:ext uri="{FF2B5EF4-FFF2-40B4-BE49-F238E27FC236}">
                <a16:creationId xmlns:a16="http://schemas.microsoft.com/office/drawing/2014/main" id="{B9689E3A-6967-4EEA-A0EF-1B9A73204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91751" y="2989781"/>
            <a:ext cx="3092966" cy="386821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E984A0A-8250-A5C3-1C84-901A542AAB2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256691" y="3108960"/>
            <a:ext cx="2963916" cy="36197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53291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D22C1-DBD0-47E3-3115-5FA1BB0A17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latin typeface="Arial Black" panose="020B0A04020102020204" pitchFamily="34" charset="0"/>
              </a:rPr>
              <a:t>Financial Projections &amp; Growth Strategy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C412C1CC-9E32-F4EF-7BBF-86DB785BDD5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5064326"/>
              </p:ext>
            </p:extLst>
          </p:nvPr>
        </p:nvGraphicFramePr>
        <p:xfrm>
          <a:off x="676657" y="2011680"/>
          <a:ext cx="6092978" cy="37661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4410DC64-B333-BD44-6077-FC73D8B3B07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89410321"/>
              </p:ext>
            </p:extLst>
          </p:nvPr>
        </p:nvGraphicFramePr>
        <p:xfrm>
          <a:off x="7283669" y="4534163"/>
          <a:ext cx="4685511" cy="155132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667818">
                  <a:extLst>
                    <a:ext uri="{9D8B030D-6E8A-4147-A177-3AD203B41FA5}">
                      <a16:colId xmlns:a16="http://schemas.microsoft.com/office/drawing/2014/main" val="2268141513"/>
                    </a:ext>
                  </a:extLst>
                </a:gridCol>
                <a:gridCol w="1004284">
                  <a:extLst>
                    <a:ext uri="{9D8B030D-6E8A-4147-A177-3AD203B41FA5}">
                      <a16:colId xmlns:a16="http://schemas.microsoft.com/office/drawing/2014/main" val="1852424746"/>
                    </a:ext>
                  </a:extLst>
                </a:gridCol>
                <a:gridCol w="1004284">
                  <a:extLst>
                    <a:ext uri="{9D8B030D-6E8A-4147-A177-3AD203B41FA5}">
                      <a16:colId xmlns:a16="http://schemas.microsoft.com/office/drawing/2014/main" val="819853520"/>
                    </a:ext>
                  </a:extLst>
                </a:gridCol>
                <a:gridCol w="1004284">
                  <a:extLst>
                    <a:ext uri="{9D8B030D-6E8A-4147-A177-3AD203B41FA5}">
                      <a16:colId xmlns:a16="http://schemas.microsoft.com/office/drawing/2014/main" val="4203865247"/>
                    </a:ext>
                  </a:extLst>
                </a:gridCol>
                <a:gridCol w="1004841">
                  <a:extLst>
                    <a:ext uri="{9D8B030D-6E8A-4147-A177-3AD203B41FA5}">
                      <a16:colId xmlns:a16="http://schemas.microsoft.com/office/drawing/2014/main" val="829057941"/>
                    </a:ext>
                  </a:extLst>
                </a:gridCol>
              </a:tblGrid>
              <a:tr h="7516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</a:rPr>
                        <a:t>Year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 dirty="0">
                          <a:effectLst/>
                        </a:rPr>
                        <a:t>Revenue (£)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</a:rPr>
                        <a:t>GOGS (£)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 dirty="0">
                          <a:effectLst/>
                        </a:rPr>
                        <a:t>Operating Expenses (£)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 dirty="0">
                          <a:effectLst/>
                        </a:rPr>
                        <a:t>Net Profit (£)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76598065"/>
                  </a:ext>
                </a:extLst>
              </a:tr>
              <a:tr h="26657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</a:rPr>
                        <a:t>1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</a:rPr>
                        <a:t>50,000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</a:rPr>
                        <a:t>30,000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</a:rPr>
                        <a:t>20,000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 dirty="0">
                          <a:effectLst/>
                        </a:rPr>
                        <a:t>(30,000)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341229753"/>
                  </a:ext>
                </a:extLst>
              </a:tr>
              <a:tr h="26657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</a:rPr>
                        <a:t>2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</a:rPr>
                        <a:t>110,000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</a:rPr>
                        <a:t>60,000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</a:rPr>
                        <a:t>35,000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</a:rPr>
                        <a:t>15,000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150630422"/>
                  </a:ext>
                </a:extLst>
              </a:tr>
              <a:tr h="26657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</a:rPr>
                        <a:t>3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</a:rPr>
                        <a:t>200,000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</a:rPr>
                        <a:t>100,000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</a:rPr>
                        <a:t>70,000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 dirty="0">
                          <a:effectLst/>
                        </a:rPr>
                        <a:t>30,000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558953014"/>
                  </a:ext>
                </a:extLst>
              </a:tr>
            </a:tbl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383B01E2-6999-64BE-26F2-84DC1FA06D3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83669" y="1740513"/>
            <a:ext cx="4553081" cy="23900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78327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AD6F6937-3B5A-4391-9F37-58A571B362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08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5474B2-88FF-ACB3-7B40-71A12F6676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918" y="5798797"/>
            <a:ext cx="2988265" cy="1059203"/>
          </a:xfrm>
        </p:spPr>
        <p:txBody>
          <a:bodyPr>
            <a:normAutofit/>
          </a:bodyPr>
          <a:lstStyle/>
          <a:p>
            <a:r>
              <a:rPr lang="en-US" sz="2800" dirty="0">
                <a:solidFill>
                  <a:srgbClr val="FFFFFF"/>
                </a:solidFill>
                <a:latin typeface="Arial Black" panose="020B0A04020102020204" pitchFamily="34" charset="0"/>
              </a:rPr>
              <a:t>References </a:t>
            </a:r>
            <a:endParaRPr lang="en-GB" sz="2800" dirty="0">
              <a:solidFill>
                <a:srgbClr val="FFFFFF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AA23EC-0CB8-D895-05C9-32B22A5E61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74709" y="195492"/>
            <a:ext cx="7939514" cy="6558456"/>
          </a:xfrm>
        </p:spPr>
        <p:txBody>
          <a:bodyPr anchor="ctr">
            <a:normAutofit lnSpcReduction="10000"/>
          </a:bodyPr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Business of Fashion. (2020).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The future of fashion: How digital is changing the landscape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Retrieved from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https://www.businessoffashion.com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Baumann, H., &amp; Tillman, A.-M. (2004). The sustainability imperative.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Harvard Business Review, 82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(11), 52–61.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Ellen MacArthur Foundation. (2017). A new textiles economy: Redesigning fashion’s future. Retrieved from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https://www.ellenmacarthurfoundation.org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Elkington, J. (1997).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Cannibals with forks: The triple bottom line of 21st century business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Capstone.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Fashion Revolution. (2021).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Fashion transparency index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Retrieved from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https://www.fashionrevolution.org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Fashion United. (2019).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Starting a fashion brand: A cost guide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Retrieved from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https://www.fashionunited.com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Global Fashion Agenda. (2017).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Pulse of the fashion industry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Retrieved from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https://www.globalfashionagenda.com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McKinsey &amp; Company. (2020).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The state of fashion 2020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Retrieved from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https://www.mckinsey.com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Mintel. (2021).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Sustainable fashion report UK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Retrieved from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https://www.mintel.com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Porter, M. E., &amp; Kramer, M. R. (2006). Strategy and society: The link between competitive advantage and corporate social responsibility.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Harvard Business Review, 84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(12), 78–92.</a:t>
            </a:r>
          </a:p>
          <a:p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Schaltegger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S., Hansen, E. G., &amp;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Lüdeke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-Freund, F. (2017). Business models for sustainability: Origins, present research, and future avenues.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Organization &amp; Environment, 30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(1), 3–10.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UK Government. (2021).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UK fashion and textile industry: Sustainability and trade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Retrieved from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https://www.gov.uk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United Nations. (2015).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Transforming our world: The 2030 agenda for sustainable development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United Nations.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World Economic Forum. (2020).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Sustainable value chains: The role of business in sustainability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Retrieved from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https://www.weforum.org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https://www.voguebusiness.com/sustainability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https://www.earthday.org/campaign/sustainable-fashion/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https://www.sustainable-fashion.com/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14"/>
              </a:rPr>
              <a:t>https://www.genevaenvironmentnetwork.org/resources/updates/sustainable-fashion/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sz="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9B07D21-211D-60C1-5608-321AEA43CE7B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389733" y="1103673"/>
            <a:ext cx="3249450" cy="5224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0060018"/>
      </p:ext>
    </p:extLst>
  </p:cSld>
  <p:clrMapOvr>
    <a:masterClrMapping/>
  </p:clrMapOvr>
</p:sld>
</file>

<file path=ppt/theme/theme1.xml><?xml version="1.0" encoding="utf-8"?>
<a:theme xmlns:a="http://schemas.openxmlformats.org/drawingml/2006/main" name="Metropolitan">
  <a:themeElements>
    <a:clrScheme name="Orange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Metropolitan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etropolita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00000"/>
                <a:lumMod val="110000"/>
              </a:schemeClr>
            </a:gs>
            <a:gs pos="50000">
              <a:schemeClr val="phClr">
                <a:tint val="75000"/>
                <a:satMod val="101000"/>
                <a:lumMod val="105000"/>
              </a:schemeClr>
            </a:gs>
            <a:gs pos="100000">
              <a:schemeClr val="phClr">
                <a:tint val="82000"/>
                <a:satMod val="104000"/>
                <a:lumMod val="105000"/>
              </a:schemeClr>
            </a:gs>
          </a:gsLst>
          <a:lin ang="27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80000"/>
                <a:satMod val="100000"/>
                <a:lumMod val="99000"/>
              </a:schemeClr>
            </a:gs>
          </a:gsLst>
          <a:lin ang="27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solidFill>
          <a:schemeClr val="phClr">
            <a:shade val="95000"/>
            <a:satMod val="17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tropolitan" id="{4C5440D6-04D2-4954-96CF-F251137069B2}" vid="{33ACF124-275F-44F2-8DE0-0A755069829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Metropolitan</Template>
  <TotalTime>46</TotalTime>
  <Words>757</Words>
  <Application>Microsoft Office PowerPoint</Application>
  <PresentationFormat>Widescreen</PresentationFormat>
  <Paragraphs>69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Aptos</vt:lpstr>
      <vt:lpstr>Arial</vt:lpstr>
      <vt:lpstr>Arial Black</vt:lpstr>
      <vt:lpstr>Calibri Light</vt:lpstr>
      <vt:lpstr>Metropolitan</vt:lpstr>
      <vt:lpstr>VERDANT     VOGUE</vt:lpstr>
      <vt:lpstr>Market Opportunity &amp; Consumer Trends</vt:lpstr>
      <vt:lpstr>Unique Value Proposition &amp; Differentiation</vt:lpstr>
      <vt:lpstr>Sustainability &amp; Ethical Practices</vt:lpstr>
      <vt:lpstr>Financial Projections &amp; Growth Strategy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Mirabela Voican (1907947)</cp:lastModifiedBy>
  <cp:revision>1</cp:revision>
  <dcterms:created xsi:type="dcterms:W3CDTF">2025-03-09T19:29:14Z</dcterms:created>
  <dcterms:modified xsi:type="dcterms:W3CDTF">2025-03-09T20:16:07Z</dcterms:modified>
</cp:coreProperties>
</file>