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505" r:id="rId4"/>
  </p:sldMasterIdLst>
  <p:notesMasterIdLst>
    <p:notesMasterId r:id="rId23"/>
  </p:notesMasterIdLst>
  <p:handoutMasterIdLst>
    <p:handoutMasterId r:id="rId24"/>
  </p:handoutMasterIdLst>
  <p:sldIdLst>
    <p:sldId id="268" r:id="rId5"/>
    <p:sldId id="281" r:id="rId6"/>
    <p:sldId id="264" r:id="rId7"/>
    <p:sldId id="267" r:id="rId8"/>
    <p:sldId id="265" r:id="rId9"/>
    <p:sldId id="266" r:id="rId10"/>
    <p:sldId id="260" r:id="rId11"/>
    <p:sldId id="261" r:id="rId12"/>
    <p:sldId id="263" r:id="rId13"/>
    <p:sldId id="259" r:id="rId14"/>
    <p:sldId id="262" r:id="rId15"/>
    <p:sldId id="274" r:id="rId16"/>
    <p:sldId id="275" r:id="rId17"/>
    <p:sldId id="280" r:id="rId18"/>
    <p:sldId id="278" r:id="rId19"/>
    <p:sldId id="272" r:id="rId20"/>
    <p:sldId id="273" r:id="rId21"/>
    <p:sldId id="271" r:id="rId22"/>
  </p:sldIdLst>
  <p:sldSz cx="12192000" cy="6858000"/>
  <p:notesSz cx="6858000" cy="16383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CDF3F2-C111-2154-94C2-3F6B27A31FF7}" v="15" dt="2019-11-13T15:10:04.244"/>
    <p1510:client id="{07964952-79EB-C2CE-1044-5D5ABB2339EE}" v="986" dt="2019-11-13T14:59:57.359"/>
    <p1510:client id="{0BBF76AF-BDC1-4900-A7B0-6EF83C74BE8C}" v="6" dt="2019-11-06T16:50:04.088"/>
    <p1510:client id="{1F88B46F-288B-4F9E-01F2-A049B04CEA6F}" v="74" dt="2019-11-08T14:01:11.854"/>
    <p1510:client id="{23DAF4FE-CFB4-86DB-6D97-1CFB1B42E634}" v="9" dt="2019-11-12T19:51:12.142"/>
    <p1510:client id="{3E07FF80-1643-9530-3F00-3C4753370EB3}" v="876" dt="2019-11-12T23:10:44.958"/>
    <p1510:client id="{4A176569-E118-4FFB-8737-98813E397C8F}" v="26" dt="2019-11-08T10:41:41.730"/>
    <p1510:client id="{60609D06-D2FC-0C93-5EFC-49E88FC94455}" v="1137" dt="2019-11-11T22:13:34.700"/>
    <p1510:client id="{6331C4F3-1B3D-4B85-AD59-CE3DB00AA661}" v="17" dt="2019-11-08T11:00:11.490"/>
    <p1510:client id="{64CA9397-B9BC-4A78-B6FD-89D60BEB9FEB}" v="130" dt="2019-11-08T10:52:05.136"/>
    <p1510:client id="{670D3BF9-D381-4AF5-90CC-775CDD95246A}" v="16" dt="2019-11-12T18:05:30.034"/>
    <p1510:client id="{708ED9BC-0DE2-5E31-6578-4C38F2A9A071}" v="124" dt="2019-11-06T17:43:59.604"/>
    <p1510:client id="{726E5105-E26C-89BD-9609-5D051BD19A76}" v="292" dt="2019-11-06T17:26:38.855"/>
    <p1510:client id="{8A118771-7A4A-4D6C-B651-284528615DB0}" v="13" dt="2019-11-13T13:22:28.159"/>
    <p1510:client id="{9D295C6E-6DD1-10A2-024C-C48882240E61}" v="11" dt="2019-11-08T14:48:41.940"/>
    <p1510:client id="{A1BCE2CD-2C4A-4079-80A9-D3D0C66A5F39}" v="6" dt="2019-11-13T14:59:27.435"/>
    <p1510:client id="{A54CE6C3-EEC2-4F99-9A75-FA691604EC06}" v="11" dt="2019-11-13T13:50:29.951"/>
    <p1510:client id="{AC723D57-4873-4D16-8A66-C27D8C3CB98D}" v="4" dt="2019-11-08T14:04:18.648"/>
    <p1510:client id="{B35ACF0A-EC07-4CD3-82A3-23CD8562A3D6}" v="175" dt="2019-11-06T18:24:04.991"/>
    <p1510:client id="{D406CF81-3B94-4619-19B3-DD7864EE09F9}" v="590" dt="2019-11-06T17:28:10.245"/>
    <p1510:client id="{DFB30162-9F43-49AE-8A3D-F6E3AF332CB1}" v="93" dt="2019-11-08T14:55:00.769"/>
    <p1510:client id="{F574E42D-E2C6-1A70-AB9B-0FBFA23665A0}" v="87" dt="2019-11-08T15:22:26.3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96E1276-0C3D-472D-8741-21479D79746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7F60EAE-7A63-4F61-9B11-8F635D3656AA}">
      <dgm:prSet/>
      <dgm:spPr/>
      <dgm:t>
        <a:bodyPr/>
        <a:lstStyle/>
        <a:p>
          <a:pPr>
            <a:lnSpc>
              <a:spcPct val="100000"/>
            </a:lnSpc>
          </a:pPr>
          <a:r>
            <a:rPr lang="en-GB">
              <a:latin typeface="Trebuchet MS" panose="020B0603020202020204"/>
            </a:rPr>
            <a:t>What</a:t>
          </a:r>
          <a:r>
            <a:rPr lang="en-GB"/>
            <a:t> </a:t>
          </a:r>
          <a:r>
            <a:rPr lang="en-GB">
              <a:latin typeface="Trebuchet MS" panose="020B0603020202020204"/>
            </a:rPr>
            <a:t>material is best</a:t>
          </a:r>
          <a:r>
            <a:rPr lang="en-GB"/>
            <a:t> for the structure?</a:t>
          </a:r>
          <a:r>
            <a:rPr lang="en-GB">
              <a:latin typeface="Trebuchet MS" panose="020B0603020202020204"/>
            </a:rPr>
            <a:t> And how</a:t>
          </a:r>
          <a:r>
            <a:rPr lang="en-GB"/>
            <a:t> should the gate function</a:t>
          </a:r>
          <a:r>
            <a:rPr lang="en-GB">
              <a:latin typeface="Trebuchet MS" panose="020B0603020202020204"/>
            </a:rPr>
            <a:t>?</a:t>
          </a:r>
          <a:endParaRPr lang="en-US"/>
        </a:p>
      </dgm:t>
    </dgm:pt>
    <dgm:pt modelId="{11BFA3AE-9A33-4439-9739-4FFF63C9CE08}" type="parTrans" cxnId="{80E46AC7-A094-4A23-A59E-894E1FA6DDFE}">
      <dgm:prSet/>
      <dgm:spPr/>
      <dgm:t>
        <a:bodyPr/>
        <a:lstStyle/>
        <a:p>
          <a:endParaRPr lang="en-US"/>
        </a:p>
      </dgm:t>
    </dgm:pt>
    <dgm:pt modelId="{4A1777B0-E370-4111-9C17-8647A898C324}" type="sibTrans" cxnId="{80E46AC7-A094-4A23-A59E-894E1FA6DDFE}">
      <dgm:prSet/>
      <dgm:spPr/>
      <dgm:t>
        <a:bodyPr/>
        <a:lstStyle/>
        <a:p>
          <a:endParaRPr lang="en-US"/>
        </a:p>
      </dgm:t>
    </dgm:pt>
    <dgm:pt modelId="{3CB5D8C9-DC1F-46A5-B5B5-27F35831FBF2}">
      <dgm:prSet/>
      <dgm:spPr/>
      <dgm:t>
        <a:bodyPr/>
        <a:lstStyle/>
        <a:p>
          <a:pPr>
            <a:lnSpc>
              <a:spcPct val="100000"/>
            </a:lnSpc>
          </a:pPr>
          <a:r>
            <a:rPr lang="en-GB">
              <a:latin typeface="Trebuchet MS" panose="020B0603020202020204"/>
            </a:rPr>
            <a:t>Will</a:t>
          </a:r>
          <a:r>
            <a:rPr lang="en-GB"/>
            <a:t> the gates be governed by any regulations?</a:t>
          </a:r>
          <a:r>
            <a:rPr lang="en-GB">
              <a:latin typeface="Trebuchet MS" panose="020B0603020202020204"/>
            </a:rPr>
            <a:t> And what</a:t>
          </a:r>
          <a:r>
            <a:rPr lang="en-GB"/>
            <a:t> are the train services like?</a:t>
          </a:r>
        </a:p>
      </dgm:t>
    </dgm:pt>
    <dgm:pt modelId="{BF2160F6-4A43-429E-ADD6-19D5D29ED80C}" type="parTrans" cxnId="{0C5F4FA5-1943-4AB3-B659-208A6AE4CDA3}">
      <dgm:prSet/>
      <dgm:spPr/>
      <dgm:t>
        <a:bodyPr/>
        <a:lstStyle/>
        <a:p>
          <a:endParaRPr lang="en-US"/>
        </a:p>
      </dgm:t>
    </dgm:pt>
    <dgm:pt modelId="{94610DE7-393E-4124-BC9D-4802F9FB0D49}" type="sibTrans" cxnId="{0C5F4FA5-1943-4AB3-B659-208A6AE4CDA3}">
      <dgm:prSet/>
      <dgm:spPr/>
      <dgm:t>
        <a:bodyPr/>
        <a:lstStyle/>
        <a:p>
          <a:endParaRPr lang="en-US"/>
        </a:p>
      </dgm:t>
    </dgm:pt>
    <dgm:pt modelId="{8875D130-DBA8-425A-B8D0-38D328FFB2B7}">
      <dgm:prSet/>
      <dgm:spPr/>
      <dgm:t>
        <a:bodyPr/>
        <a:lstStyle/>
        <a:p>
          <a:pPr>
            <a:lnSpc>
              <a:spcPct val="100000"/>
            </a:lnSpc>
          </a:pPr>
          <a:r>
            <a:rPr lang="en-GB">
              <a:latin typeface="Trebuchet MS" panose="020B0603020202020204"/>
            </a:rPr>
            <a:t>How will the gates be controlled?  And what devices will be used?</a:t>
          </a:r>
          <a:endParaRPr lang="en-US"/>
        </a:p>
      </dgm:t>
    </dgm:pt>
    <dgm:pt modelId="{49753121-9397-4D56-A17B-A60268174A99}" type="parTrans" cxnId="{3F32E797-80E6-42D1-8CB8-80BD6464B354}">
      <dgm:prSet/>
      <dgm:spPr/>
      <dgm:t>
        <a:bodyPr/>
        <a:lstStyle/>
        <a:p>
          <a:endParaRPr lang="en-US"/>
        </a:p>
      </dgm:t>
    </dgm:pt>
    <dgm:pt modelId="{4D86637D-BBF5-42D2-A563-408CA8276691}" type="sibTrans" cxnId="{3F32E797-80E6-42D1-8CB8-80BD6464B354}">
      <dgm:prSet/>
      <dgm:spPr/>
      <dgm:t>
        <a:bodyPr/>
        <a:lstStyle/>
        <a:p>
          <a:endParaRPr lang="en-US"/>
        </a:p>
      </dgm:t>
    </dgm:pt>
    <dgm:pt modelId="{83777DFC-06A2-4DB9-A141-CCC25C9B5547}" type="pres">
      <dgm:prSet presAssocID="{F96E1276-0C3D-472D-8741-21479D79746A}" presName="root" presStyleCnt="0">
        <dgm:presLayoutVars>
          <dgm:dir/>
          <dgm:resizeHandles val="exact"/>
        </dgm:presLayoutVars>
      </dgm:prSet>
      <dgm:spPr/>
    </dgm:pt>
    <dgm:pt modelId="{766EC73C-5BD7-4501-A3C8-AD1E89EE0625}" type="pres">
      <dgm:prSet presAssocID="{77F60EAE-7A63-4F61-9B11-8F635D3656AA}" presName="compNode" presStyleCnt="0"/>
      <dgm:spPr/>
    </dgm:pt>
    <dgm:pt modelId="{7B4C5A14-D575-4951-B955-1D2476083FF0}" type="pres">
      <dgm:prSet presAssocID="{77F60EAE-7A63-4F61-9B11-8F635D3656AA}" presName="bgRect" presStyleLbl="bgShp" presStyleIdx="0" presStyleCnt="3"/>
      <dgm:spPr/>
    </dgm:pt>
    <dgm:pt modelId="{47380690-D5F1-497B-8B53-690692AD46F6}" type="pres">
      <dgm:prSet presAssocID="{77F60EAE-7A63-4F61-9B11-8F635D3656A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dozer"/>
        </a:ext>
      </dgm:extLst>
    </dgm:pt>
    <dgm:pt modelId="{FFDB610D-FC4B-402C-980A-9182CEB067C9}" type="pres">
      <dgm:prSet presAssocID="{77F60EAE-7A63-4F61-9B11-8F635D3656AA}" presName="spaceRect" presStyleCnt="0"/>
      <dgm:spPr/>
    </dgm:pt>
    <dgm:pt modelId="{02B4EDBC-2685-4BD7-94EA-5EAA030E171E}" type="pres">
      <dgm:prSet presAssocID="{77F60EAE-7A63-4F61-9B11-8F635D3656AA}" presName="parTx" presStyleLbl="revTx" presStyleIdx="0" presStyleCnt="3">
        <dgm:presLayoutVars>
          <dgm:chMax val="0"/>
          <dgm:chPref val="0"/>
        </dgm:presLayoutVars>
      </dgm:prSet>
      <dgm:spPr/>
    </dgm:pt>
    <dgm:pt modelId="{28058406-2D4A-4AF3-AE63-9931C012DA6E}" type="pres">
      <dgm:prSet presAssocID="{4A1777B0-E370-4111-9C17-8647A898C324}" presName="sibTrans" presStyleCnt="0"/>
      <dgm:spPr/>
    </dgm:pt>
    <dgm:pt modelId="{62241D9E-2172-4247-9B05-4A2F235950AB}" type="pres">
      <dgm:prSet presAssocID="{3CB5D8C9-DC1F-46A5-B5B5-27F35831FBF2}" presName="compNode" presStyleCnt="0"/>
      <dgm:spPr/>
    </dgm:pt>
    <dgm:pt modelId="{087EB1C2-6F7E-45A4-B12C-D08C5C5F5E61}" type="pres">
      <dgm:prSet presAssocID="{3CB5D8C9-DC1F-46A5-B5B5-27F35831FBF2}" presName="bgRect" presStyleLbl="bgShp" presStyleIdx="1" presStyleCnt="3"/>
      <dgm:spPr/>
    </dgm:pt>
    <dgm:pt modelId="{AAAF5A03-7E8E-4176-97AA-A01A77BAA97A}" type="pres">
      <dgm:prSet presAssocID="{3CB5D8C9-DC1F-46A5-B5B5-27F35831FBF2}" presName="iconRect"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ler"/>
        </a:ext>
      </dgm:extLst>
    </dgm:pt>
    <dgm:pt modelId="{DDC28BEC-88B0-4373-B17B-16BBA6A4BF36}" type="pres">
      <dgm:prSet presAssocID="{3CB5D8C9-DC1F-46A5-B5B5-27F35831FBF2}" presName="spaceRect" presStyleCnt="0"/>
      <dgm:spPr/>
    </dgm:pt>
    <dgm:pt modelId="{E70CEEBE-CB84-4428-919E-88AEE26DBB9E}" type="pres">
      <dgm:prSet presAssocID="{3CB5D8C9-DC1F-46A5-B5B5-27F35831FBF2}" presName="parTx" presStyleLbl="revTx" presStyleIdx="1" presStyleCnt="3">
        <dgm:presLayoutVars>
          <dgm:chMax val="0"/>
          <dgm:chPref val="0"/>
        </dgm:presLayoutVars>
      </dgm:prSet>
      <dgm:spPr/>
    </dgm:pt>
    <dgm:pt modelId="{73B55C48-5673-4769-9E21-9DE82ADF2DEE}" type="pres">
      <dgm:prSet presAssocID="{94610DE7-393E-4124-BC9D-4802F9FB0D49}" presName="sibTrans" presStyleCnt="0"/>
      <dgm:spPr/>
    </dgm:pt>
    <dgm:pt modelId="{631B207E-376E-4D11-AC66-47A305A61A96}" type="pres">
      <dgm:prSet presAssocID="{8875D130-DBA8-425A-B8D0-38D328FFB2B7}" presName="compNode" presStyleCnt="0"/>
      <dgm:spPr/>
    </dgm:pt>
    <dgm:pt modelId="{31918188-CD5F-47AA-B09A-D08FA329D10C}" type="pres">
      <dgm:prSet presAssocID="{8875D130-DBA8-425A-B8D0-38D328FFB2B7}" presName="bgRect" presStyleLbl="bgShp" presStyleIdx="2" presStyleCnt="3"/>
      <dgm:spPr/>
    </dgm:pt>
    <dgm:pt modelId="{3F40B61E-F8A9-4AC8-B088-1AC1A671B75C}" type="pres">
      <dgm:prSet presAssocID="{8875D130-DBA8-425A-B8D0-38D328FFB2B7}"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ream"/>
        </a:ext>
      </dgm:extLst>
    </dgm:pt>
    <dgm:pt modelId="{847151BA-288C-45F8-B8C3-AA33CEDD32A2}" type="pres">
      <dgm:prSet presAssocID="{8875D130-DBA8-425A-B8D0-38D328FFB2B7}" presName="spaceRect" presStyleCnt="0"/>
      <dgm:spPr/>
    </dgm:pt>
    <dgm:pt modelId="{B665F595-B6F4-4706-92EE-553F6FC7086B}" type="pres">
      <dgm:prSet presAssocID="{8875D130-DBA8-425A-B8D0-38D328FFB2B7}" presName="parTx" presStyleLbl="revTx" presStyleIdx="2" presStyleCnt="3">
        <dgm:presLayoutVars>
          <dgm:chMax val="0"/>
          <dgm:chPref val="0"/>
        </dgm:presLayoutVars>
      </dgm:prSet>
      <dgm:spPr/>
    </dgm:pt>
  </dgm:ptLst>
  <dgm:cxnLst>
    <dgm:cxn modelId="{72CCAA0C-302D-4382-9992-72AF7C1BBDB2}" type="presOf" srcId="{77F60EAE-7A63-4F61-9B11-8F635D3656AA}" destId="{02B4EDBC-2685-4BD7-94EA-5EAA030E171E}" srcOrd="0" destOrd="0" presId="urn:microsoft.com/office/officeart/2018/2/layout/IconVerticalSolidList"/>
    <dgm:cxn modelId="{644FDF6D-3A24-4C10-A02B-A8DC79C48D44}" type="presOf" srcId="{F96E1276-0C3D-472D-8741-21479D79746A}" destId="{83777DFC-06A2-4DB9-A141-CCC25C9B5547}" srcOrd="0" destOrd="0" presId="urn:microsoft.com/office/officeart/2018/2/layout/IconVerticalSolidList"/>
    <dgm:cxn modelId="{3F32E797-80E6-42D1-8CB8-80BD6464B354}" srcId="{F96E1276-0C3D-472D-8741-21479D79746A}" destId="{8875D130-DBA8-425A-B8D0-38D328FFB2B7}" srcOrd="2" destOrd="0" parTransId="{49753121-9397-4D56-A17B-A60268174A99}" sibTransId="{4D86637D-BBF5-42D2-A563-408CA8276691}"/>
    <dgm:cxn modelId="{4967C7A3-6D87-496B-BDD8-ED47A309FF33}" type="presOf" srcId="{3CB5D8C9-DC1F-46A5-B5B5-27F35831FBF2}" destId="{E70CEEBE-CB84-4428-919E-88AEE26DBB9E}" srcOrd="0" destOrd="0" presId="urn:microsoft.com/office/officeart/2018/2/layout/IconVerticalSolidList"/>
    <dgm:cxn modelId="{0C5F4FA5-1943-4AB3-B659-208A6AE4CDA3}" srcId="{F96E1276-0C3D-472D-8741-21479D79746A}" destId="{3CB5D8C9-DC1F-46A5-B5B5-27F35831FBF2}" srcOrd="1" destOrd="0" parTransId="{BF2160F6-4A43-429E-ADD6-19D5D29ED80C}" sibTransId="{94610DE7-393E-4124-BC9D-4802F9FB0D49}"/>
    <dgm:cxn modelId="{B709F8C6-6983-4DC4-B47D-E4E3ACD80866}" type="presOf" srcId="{8875D130-DBA8-425A-B8D0-38D328FFB2B7}" destId="{B665F595-B6F4-4706-92EE-553F6FC7086B}" srcOrd="0" destOrd="0" presId="urn:microsoft.com/office/officeart/2018/2/layout/IconVerticalSolidList"/>
    <dgm:cxn modelId="{80E46AC7-A094-4A23-A59E-894E1FA6DDFE}" srcId="{F96E1276-0C3D-472D-8741-21479D79746A}" destId="{77F60EAE-7A63-4F61-9B11-8F635D3656AA}" srcOrd="0" destOrd="0" parTransId="{11BFA3AE-9A33-4439-9739-4FFF63C9CE08}" sibTransId="{4A1777B0-E370-4111-9C17-8647A898C324}"/>
    <dgm:cxn modelId="{7C370D21-FE8F-4FB6-9F6A-0BC5EBB94F17}" type="presParOf" srcId="{83777DFC-06A2-4DB9-A141-CCC25C9B5547}" destId="{766EC73C-5BD7-4501-A3C8-AD1E89EE0625}" srcOrd="0" destOrd="0" presId="urn:microsoft.com/office/officeart/2018/2/layout/IconVerticalSolidList"/>
    <dgm:cxn modelId="{745F868A-2AF7-46F9-BE40-5EB748E88923}" type="presParOf" srcId="{766EC73C-5BD7-4501-A3C8-AD1E89EE0625}" destId="{7B4C5A14-D575-4951-B955-1D2476083FF0}" srcOrd="0" destOrd="0" presId="urn:microsoft.com/office/officeart/2018/2/layout/IconVerticalSolidList"/>
    <dgm:cxn modelId="{291D06DA-C0CC-4DB2-A683-C463149ACB14}" type="presParOf" srcId="{766EC73C-5BD7-4501-A3C8-AD1E89EE0625}" destId="{47380690-D5F1-497B-8B53-690692AD46F6}" srcOrd="1" destOrd="0" presId="urn:microsoft.com/office/officeart/2018/2/layout/IconVerticalSolidList"/>
    <dgm:cxn modelId="{0A9A484B-6DD8-47BE-94F3-8B1178DEAAC4}" type="presParOf" srcId="{766EC73C-5BD7-4501-A3C8-AD1E89EE0625}" destId="{FFDB610D-FC4B-402C-980A-9182CEB067C9}" srcOrd="2" destOrd="0" presId="urn:microsoft.com/office/officeart/2018/2/layout/IconVerticalSolidList"/>
    <dgm:cxn modelId="{4C281EFA-033B-4C29-AE40-93E3A0FBBB54}" type="presParOf" srcId="{766EC73C-5BD7-4501-A3C8-AD1E89EE0625}" destId="{02B4EDBC-2685-4BD7-94EA-5EAA030E171E}" srcOrd="3" destOrd="0" presId="urn:microsoft.com/office/officeart/2018/2/layout/IconVerticalSolidList"/>
    <dgm:cxn modelId="{B5C497C0-BB93-4A48-967F-F64A76E7F2DF}" type="presParOf" srcId="{83777DFC-06A2-4DB9-A141-CCC25C9B5547}" destId="{28058406-2D4A-4AF3-AE63-9931C012DA6E}" srcOrd="1" destOrd="0" presId="urn:microsoft.com/office/officeart/2018/2/layout/IconVerticalSolidList"/>
    <dgm:cxn modelId="{51D7511F-B829-492C-A485-C903C3890584}" type="presParOf" srcId="{83777DFC-06A2-4DB9-A141-CCC25C9B5547}" destId="{62241D9E-2172-4247-9B05-4A2F235950AB}" srcOrd="2" destOrd="0" presId="urn:microsoft.com/office/officeart/2018/2/layout/IconVerticalSolidList"/>
    <dgm:cxn modelId="{61DECF10-3364-4D0A-A09A-CA8F4BD2FAD9}" type="presParOf" srcId="{62241D9E-2172-4247-9B05-4A2F235950AB}" destId="{087EB1C2-6F7E-45A4-B12C-D08C5C5F5E61}" srcOrd="0" destOrd="0" presId="urn:microsoft.com/office/officeart/2018/2/layout/IconVerticalSolidList"/>
    <dgm:cxn modelId="{883794A8-5F50-40DE-BC90-FE7D894A354D}" type="presParOf" srcId="{62241D9E-2172-4247-9B05-4A2F235950AB}" destId="{AAAF5A03-7E8E-4176-97AA-A01A77BAA97A}" srcOrd="1" destOrd="0" presId="urn:microsoft.com/office/officeart/2018/2/layout/IconVerticalSolidList"/>
    <dgm:cxn modelId="{112D93BB-6DF2-4F11-B006-8B2D35231700}" type="presParOf" srcId="{62241D9E-2172-4247-9B05-4A2F235950AB}" destId="{DDC28BEC-88B0-4373-B17B-16BBA6A4BF36}" srcOrd="2" destOrd="0" presId="urn:microsoft.com/office/officeart/2018/2/layout/IconVerticalSolidList"/>
    <dgm:cxn modelId="{7FFB1C60-D4E7-4395-AB6F-50FE5CA4DAF2}" type="presParOf" srcId="{62241D9E-2172-4247-9B05-4A2F235950AB}" destId="{E70CEEBE-CB84-4428-919E-88AEE26DBB9E}" srcOrd="3" destOrd="0" presId="urn:microsoft.com/office/officeart/2018/2/layout/IconVerticalSolidList"/>
    <dgm:cxn modelId="{9F4CDD88-3F1A-4128-BF4B-0AC03A0726F4}" type="presParOf" srcId="{83777DFC-06A2-4DB9-A141-CCC25C9B5547}" destId="{73B55C48-5673-4769-9E21-9DE82ADF2DEE}" srcOrd="3" destOrd="0" presId="urn:microsoft.com/office/officeart/2018/2/layout/IconVerticalSolidList"/>
    <dgm:cxn modelId="{3DDAB824-9C74-413D-BC7C-58684AA3BED5}" type="presParOf" srcId="{83777DFC-06A2-4DB9-A141-CCC25C9B5547}" destId="{631B207E-376E-4D11-AC66-47A305A61A96}" srcOrd="4" destOrd="0" presId="urn:microsoft.com/office/officeart/2018/2/layout/IconVerticalSolidList"/>
    <dgm:cxn modelId="{D2738067-56E0-420A-BF7B-84844368585C}" type="presParOf" srcId="{631B207E-376E-4D11-AC66-47A305A61A96}" destId="{31918188-CD5F-47AA-B09A-D08FA329D10C}" srcOrd="0" destOrd="0" presId="urn:microsoft.com/office/officeart/2018/2/layout/IconVerticalSolidList"/>
    <dgm:cxn modelId="{E9740D7D-9CF4-4FDA-BFA1-B2A0DF383D18}" type="presParOf" srcId="{631B207E-376E-4D11-AC66-47A305A61A96}" destId="{3F40B61E-F8A9-4AC8-B088-1AC1A671B75C}" srcOrd="1" destOrd="0" presId="urn:microsoft.com/office/officeart/2018/2/layout/IconVerticalSolidList"/>
    <dgm:cxn modelId="{3394AA03-8067-4980-924F-70DCF7E091B5}" type="presParOf" srcId="{631B207E-376E-4D11-AC66-47A305A61A96}" destId="{847151BA-288C-45F8-B8C3-AA33CEDD32A2}" srcOrd="2" destOrd="0" presId="urn:microsoft.com/office/officeart/2018/2/layout/IconVerticalSolidList"/>
    <dgm:cxn modelId="{5C7B2941-DCE1-4005-A88D-370742F82D3A}" type="presParOf" srcId="{631B207E-376E-4D11-AC66-47A305A61A96}" destId="{B665F595-B6F4-4706-92EE-553F6FC7086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F7F7FF-7620-439F-A20F-1BCED0D7144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A3B13C5-CF03-43AC-ABC8-66235E74E540}">
      <dgm:prSet/>
      <dgm:spPr/>
      <dgm:t>
        <a:bodyPr/>
        <a:lstStyle/>
        <a:p>
          <a:pPr>
            <a:lnSpc>
              <a:spcPct val="100000"/>
            </a:lnSpc>
          </a:pPr>
          <a:r>
            <a:rPr lang="en-GB" dirty="0"/>
            <a:t>Risk </a:t>
          </a:r>
          <a:r>
            <a:rPr lang="en-GB" dirty="0">
              <a:latin typeface="Trebuchet MS" panose="020B0603020202020204"/>
            </a:rPr>
            <a:t>assess</a:t>
          </a:r>
          <a:r>
            <a:rPr lang="en-GB" dirty="0"/>
            <a:t> the </a:t>
          </a:r>
          <a:r>
            <a:rPr lang="en-GB" dirty="0">
              <a:latin typeface="Trebuchet MS" panose="020B0603020202020204"/>
            </a:rPr>
            <a:t>outlined designs </a:t>
          </a:r>
          <a:endParaRPr lang="en-US" dirty="0"/>
        </a:p>
      </dgm:t>
    </dgm:pt>
    <dgm:pt modelId="{A15B6752-BACE-44F7-847C-E1E225E60959}" type="parTrans" cxnId="{20A80F48-12D9-4E81-B055-10017F396A39}">
      <dgm:prSet/>
      <dgm:spPr/>
      <dgm:t>
        <a:bodyPr/>
        <a:lstStyle/>
        <a:p>
          <a:endParaRPr lang="en-US"/>
        </a:p>
      </dgm:t>
    </dgm:pt>
    <dgm:pt modelId="{34F2B9CF-A4C4-41C3-B72E-E5822D40F2AD}" type="sibTrans" cxnId="{20A80F48-12D9-4E81-B055-10017F396A39}">
      <dgm:prSet/>
      <dgm:spPr/>
      <dgm:t>
        <a:bodyPr/>
        <a:lstStyle/>
        <a:p>
          <a:endParaRPr lang="en-US"/>
        </a:p>
      </dgm:t>
    </dgm:pt>
    <dgm:pt modelId="{E11E0A74-A3B8-4B70-9200-1867C0223940}">
      <dgm:prSet/>
      <dgm:spPr/>
      <dgm:t>
        <a:bodyPr/>
        <a:lstStyle/>
        <a:p>
          <a:pPr>
            <a:lnSpc>
              <a:spcPct val="100000"/>
            </a:lnSpc>
          </a:pPr>
          <a:r>
            <a:rPr lang="en-GB" dirty="0">
              <a:latin typeface="Trebuchet MS" panose="020B0603020202020204"/>
            </a:rPr>
            <a:t>Look</a:t>
          </a:r>
          <a:r>
            <a:rPr lang="en-GB" dirty="0"/>
            <a:t> for</a:t>
          </a:r>
          <a:r>
            <a:rPr lang="en-GB" dirty="0">
              <a:latin typeface="Trebuchet MS" panose="020B0603020202020204"/>
            </a:rPr>
            <a:t> cost reduction without</a:t>
          </a:r>
          <a:r>
            <a:rPr lang="en-GB" dirty="0"/>
            <a:t> losing efficiency</a:t>
          </a:r>
          <a:r>
            <a:rPr lang="en-GB" dirty="0">
              <a:latin typeface="Trebuchet MS" panose="020B0603020202020204"/>
            </a:rPr>
            <a:t> </a:t>
          </a:r>
          <a:endParaRPr lang="en-US" dirty="0"/>
        </a:p>
      </dgm:t>
    </dgm:pt>
    <dgm:pt modelId="{2F8F5DFE-5233-4560-BA47-028139132C1C}" type="parTrans" cxnId="{8D631059-CD32-4E16-AB50-532A0F4EBAD5}">
      <dgm:prSet/>
      <dgm:spPr/>
      <dgm:t>
        <a:bodyPr/>
        <a:lstStyle/>
        <a:p>
          <a:endParaRPr lang="en-US"/>
        </a:p>
      </dgm:t>
    </dgm:pt>
    <dgm:pt modelId="{7C68E836-D51B-4B01-8E97-74A3999F666D}" type="sibTrans" cxnId="{8D631059-CD32-4E16-AB50-532A0F4EBAD5}">
      <dgm:prSet/>
      <dgm:spPr/>
      <dgm:t>
        <a:bodyPr/>
        <a:lstStyle/>
        <a:p>
          <a:endParaRPr lang="en-US"/>
        </a:p>
      </dgm:t>
    </dgm:pt>
    <dgm:pt modelId="{2F22470F-A393-4F05-BE5A-9E7E5260E177}">
      <dgm:prSet/>
      <dgm:spPr/>
      <dgm:t>
        <a:bodyPr/>
        <a:lstStyle/>
        <a:p>
          <a:pPr>
            <a:lnSpc>
              <a:spcPct val="100000"/>
            </a:lnSpc>
          </a:pPr>
          <a:r>
            <a:rPr lang="en-GB" dirty="0">
              <a:latin typeface="Trebuchet MS" panose="020B0603020202020204"/>
            </a:rPr>
            <a:t>Re-evaluate decisions made </a:t>
          </a:r>
          <a:endParaRPr lang="en-US" dirty="0">
            <a:latin typeface="Trebuchet MS" panose="020B0603020202020204"/>
          </a:endParaRPr>
        </a:p>
      </dgm:t>
    </dgm:pt>
    <dgm:pt modelId="{DCAE3A0C-C097-4E9F-A1C6-8C1A8EBA1F2D}" type="parTrans" cxnId="{7571DE54-BA25-4ED9-96FF-811BA8C4A2FF}">
      <dgm:prSet/>
      <dgm:spPr/>
      <dgm:t>
        <a:bodyPr/>
        <a:lstStyle/>
        <a:p>
          <a:endParaRPr lang="en-US"/>
        </a:p>
      </dgm:t>
    </dgm:pt>
    <dgm:pt modelId="{8ABA0BCA-BAB5-43C4-B876-572B5E73F8BC}" type="sibTrans" cxnId="{7571DE54-BA25-4ED9-96FF-811BA8C4A2FF}">
      <dgm:prSet/>
      <dgm:spPr/>
      <dgm:t>
        <a:bodyPr/>
        <a:lstStyle/>
        <a:p>
          <a:endParaRPr lang="en-US"/>
        </a:p>
      </dgm:t>
    </dgm:pt>
    <dgm:pt modelId="{30939DF3-93C8-47DF-BA4E-14388BB6D61B}">
      <dgm:prSet phldr="0"/>
      <dgm:spPr/>
      <dgm:t>
        <a:bodyPr/>
        <a:lstStyle/>
        <a:p>
          <a:pPr>
            <a:lnSpc>
              <a:spcPct val="100000"/>
            </a:lnSpc>
          </a:pPr>
          <a:r>
            <a:rPr lang="en-GB" dirty="0">
              <a:latin typeface="Trebuchet MS" panose="020B0603020202020204"/>
            </a:rPr>
            <a:t>Produce and make a prototype </a:t>
          </a:r>
        </a:p>
      </dgm:t>
    </dgm:pt>
    <dgm:pt modelId="{ABD51402-FF1A-4673-9C23-8FAED2327211}" type="parTrans" cxnId="{CB1589D8-0609-4BBF-B253-E2CCED24A2C2}">
      <dgm:prSet/>
      <dgm:spPr/>
    </dgm:pt>
    <dgm:pt modelId="{D8C0D452-5B90-4F32-824B-0DCA39D3EFD6}" type="sibTrans" cxnId="{CB1589D8-0609-4BBF-B253-E2CCED24A2C2}">
      <dgm:prSet/>
      <dgm:spPr/>
      <dgm:t>
        <a:bodyPr/>
        <a:lstStyle/>
        <a:p>
          <a:endParaRPr lang="en-US"/>
        </a:p>
      </dgm:t>
    </dgm:pt>
    <dgm:pt modelId="{0B513CAA-992D-4B38-ABD5-70EBB2DC0D7B}">
      <dgm:prSet phldr="0"/>
      <dgm:spPr/>
      <dgm:t>
        <a:bodyPr/>
        <a:lstStyle/>
        <a:p>
          <a:pPr rtl="0">
            <a:lnSpc>
              <a:spcPct val="100000"/>
            </a:lnSpc>
          </a:pPr>
          <a:r>
            <a:rPr lang="en-GB" dirty="0">
              <a:latin typeface="Trebuchet MS" panose="020B0603020202020204"/>
            </a:rPr>
            <a:t>Produce a final report</a:t>
          </a:r>
        </a:p>
      </dgm:t>
    </dgm:pt>
    <dgm:pt modelId="{BBF20F01-C0CF-4402-9AA0-1BBD751831A0}" type="parTrans" cxnId="{58A1825F-2596-405D-830E-2E6F2219A9DB}">
      <dgm:prSet/>
      <dgm:spPr/>
    </dgm:pt>
    <dgm:pt modelId="{32EED8E0-B2DF-4C34-B259-07F4AD0F26B9}" type="sibTrans" cxnId="{58A1825F-2596-405D-830E-2E6F2219A9DB}">
      <dgm:prSet/>
      <dgm:spPr/>
    </dgm:pt>
    <dgm:pt modelId="{65F1FBCA-B913-4CFC-A9F0-956767DFBCA2}" type="pres">
      <dgm:prSet presAssocID="{74F7F7FF-7620-439F-A20F-1BCED0D71446}" presName="root" presStyleCnt="0">
        <dgm:presLayoutVars>
          <dgm:dir/>
          <dgm:resizeHandles val="exact"/>
        </dgm:presLayoutVars>
      </dgm:prSet>
      <dgm:spPr/>
    </dgm:pt>
    <dgm:pt modelId="{29CF9597-620B-41EE-885B-F936075E2925}" type="pres">
      <dgm:prSet presAssocID="{AA3B13C5-CF03-43AC-ABC8-66235E74E540}" presName="compNode" presStyleCnt="0"/>
      <dgm:spPr/>
    </dgm:pt>
    <dgm:pt modelId="{C4A680DD-FD13-43A1-93E1-0CECB2B94DA5}" type="pres">
      <dgm:prSet presAssocID="{AA3B13C5-CF03-43AC-ABC8-66235E74E540}" presName="bgRect" presStyleLbl="bgShp" presStyleIdx="0" presStyleCnt="5"/>
      <dgm:spPr/>
    </dgm:pt>
    <dgm:pt modelId="{CA861827-AB9B-47AD-ACB8-287B4E6B78CF}" type="pres">
      <dgm:prSet presAssocID="{AA3B13C5-CF03-43AC-ABC8-66235E74E54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9ABD914D-1632-4529-B52A-D49444E36D37}" type="pres">
      <dgm:prSet presAssocID="{AA3B13C5-CF03-43AC-ABC8-66235E74E540}" presName="spaceRect" presStyleCnt="0"/>
      <dgm:spPr/>
    </dgm:pt>
    <dgm:pt modelId="{5A372CEA-E8CD-4D08-9173-A089B1C70335}" type="pres">
      <dgm:prSet presAssocID="{AA3B13C5-CF03-43AC-ABC8-66235E74E540}" presName="parTx" presStyleLbl="revTx" presStyleIdx="0" presStyleCnt="5">
        <dgm:presLayoutVars>
          <dgm:chMax val="0"/>
          <dgm:chPref val="0"/>
        </dgm:presLayoutVars>
      </dgm:prSet>
      <dgm:spPr/>
    </dgm:pt>
    <dgm:pt modelId="{CC152D67-3BDB-4158-906C-200F3BB928E0}" type="pres">
      <dgm:prSet presAssocID="{34F2B9CF-A4C4-41C3-B72E-E5822D40F2AD}" presName="sibTrans" presStyleCnt="0"/>
      <dgm:spPr/>
    </dgm:pt>
    <dgm:pt modelId="{33F11D3F-A93C-4BD6-9320-E84DACCE67F9}" type="pres">
      <dgm:prSet presAssocID="{30939DF3-93C8-47DF-BA4E-14388BB6D61B}" presName="compNode" presStyleCnt="0"/>
      <dgm:spPr/>
    </dgm:pt>
    <dgm:pt modelId="{5A8F05CF-E77B-4746-8262-83BFAFE42C74}" type="pres">
      <dgm:prSet presAssocID="{30939DF3-93C8-47DF-BA4E-14388BB6D61B}" presName="bgRect" presStyleLbl="bgShp" presStyleIdx="1" presStyleCnt="5"/>
      <dgm:spPr/>
    </dgm:pt>
    <dgm:pt modelId="{F0FAB84E-22EB-4DBC-A0B9-3859EFE6FC36}" type="pres">
      <dgm:prSet presAssocID="{30939DF3-93C8-47DF-BA4E-14388BB6D61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AD438708-B094-44E9-AB16-79925AF77541}" type="pres">
      <dgm:prSet presAssocID="{30939DF3-93C8-47DF-BA4E-14388BB6D61B}" presName="spaceRect" presStyleCnt="0"/>
      <dgm:spPr/>
    </dgm:pt>
    <dgm:pt modelId="{8F250CC6-0FA9-4F14-9243-754207C4179E}" type="pres">
      <dgm:prSet presAssocID="{30939DF3-93C8-47DF-BA4E-14388BB6D61B}" presName="parTx" presStyleLbl="revTx" presStyleIdx="1" presStyleCnt="5">
        <dgm:presLayoutVars>
          <dgm:chMax val="0"/>
          <dgm:chPref val="0"/>
        </dgm:presLayoutVars>
      </dgm:prSet>
      <dgm:spPr/>
    </dgm:pt>
    <dgm:pt modelId="{0876BF62-EFDF-4234-BCC7-B766F53C294F}" type="pres">
      <dgm:prSet presAssocID="{D8C0D452-5B90-4F32-824B-0DCA39D3EFD6}" presName="sibTrans" presStyleCnt="0"/>
      <dgm:spPr/>
    </dgm:pt>
    <dgm:pt modelId="{DD9C1540-6C83-4F5B-B988-DE98BA0C04F0}" type="pres">
      <dgm:prSet presAssocID="{E11E0A74-A3B8-4B70-9200-1867C0223940}" presName="compNode" presStyleCnt="0"/>
      <dgm:spPr/>
    </dgm:pt>
    <dgm:pt modelId="{FEB8E612-8156-4AF8-B115-ADCF97D55CDC}" type="pres">
      <dgm:prSet presAssocID="{E11E0A74-A3B8-4B70-9200-1867C0223940}" presName="bgRect" presStyleLbl="bgShp" presStyleIdx="2" presStyleCnt="5"/>
      <dgm:spPr/>
    </dgm:pt>
    <dgm:pt modelId="{85EBB1D9-76BF-4203-AEBB-DDE2D259159D}" type="pres">
      <dgm:prSet presAssocID="{E11E0A74-A3B8-4B70-9200-1867C022394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CF08E775-0567-4DB4-A7A1-B004EEB36F3F}" type="pres">
      <dgm:prSet presAssocID="{E11E0A74-A3B8-4B70-9200-1867C0223940}" presName="spaceRect" presStyleCnt="0"/>
      <dgm:spPr/>
    </dgm:pt>
    <dgm:pt modelId="{5FAD0A02-ADA8-4BE1-9AA1-4912AE91FC75}" type="pres">
      <dgm:prSet presAssocID="{E11E0A74-A3B8-4B70-9200-1867C0223940}" presName="parTx" presStyleLbl="revTx" presStyleIdx="2" presStyleCnt="5">
        <dgm:presLayoutVars>
          <dgm:chMax val="0"/>
          <dgm:chPref val="0"/>
        </dgm:presLayoutVars>
      </dgm:prSet>
      <dgm:spPr/>
    </dgm:pt>
    <dgm:pt modelId="{6F586757-3EB6-40B7-AAF9-0B03B6CA01C0}" type="pres">
      <dgm:prSet presAssocID="{7C68E836-D51B-4B01-8E97-74A3999F666D}" presName="sibTrans" presStyleCnt="0"/>
      <dgm:spPr/>
    </dgm:pt>
    <dgm:pt modelId="{97A81524-8050-464B-A895-0490EB35A5E7}" type="pres">
      <dgm:prSet presAssocID="{2F22470F-A393-4F05-BE5A-9E7E5260E177}" presName="compNode" presStyleCnt="0"/>
      <dgm:spPr/>
    </dgm:pt>
    <dgm:pt modelId="{3432950A-77C6-419B-910B-9B4F41F62751}" type="pres">
      <dgm:prSet presAssocID="{2F22470F-A393-4F05-BE5A-9E7E5260E177}" presName="bgRect" presStyleLbl="bgShp" presStyleIdx="3" presStyleCnt="5"/>
      <dgm:spPr/>
    </dgm:pt>
    <dgm:pt modelId="{F4EC6ACF-643F-41A2-9D97-38DE4BBC8E7E}" type="pres">
      <dgm:prSet presAssocID="{2F22470F-A393-4F05-BE5A-9E7E5260E17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4BFC979E-696D-430E-9ADD-CB26FDF710D5}" type="pres">
      <dgm:prSet presAssocID="{2F22470F-A393-4F05-BE5A-9E7E5260E177}" presName="spaceRect" presStyleCnt="0"/>
      <dgm:spPr/>
    </dgm:pt>
    <dgm:pt modelId="{0701B52A-BDB7-43CE-8087-EC015E708917}" type="pres">
      <dgm:prSet presAssocID="{2F22470F-A393-4F05-BE5A-9E7E5260E177}" presName="parTx" presStyleLbl="revTx" presStyleIdx="3" presStyleCnt="5">
        <dgm:presLayoutVars>
          <dgm:chMax val="0"/>
          <dgm:chPref val="0"/>
        </dgm:presLayoutVars>
      </dgm:prSet>
      <dgm:spPr/>
    </dgm:pt>
    <dgm:pt modelId="{B06FF308-A0CC-47BB-9BDC-92BA54CBDC29}" type="pres">
      <dgm:prSet presAssocID="{8ABA0BCA-BAB5-43C4-B876-572B5E73F8BC}" presName="sibTrans" presStyleCnt="0"/>
      <dgm:spPr/>
    </dgm:pt>
    <dgm:pt modelId="{9D0AD3E4-6A1F-4451-B82B-614208E849EC}" type="pres">
      <dgm:prSet presAssocID="{0B513CAA-992D-4B38-ABD5-70EBB2DC0D7B}" presName="compNode" presStyleCnt="0"/>
      <dgm:spPr/>
    </dgm:pt>
    <dgm:pt modelId="{CF973BD4-8C9A-4D61-961D-D4C8637E82AA}" type="pres">
      <dgm:prSet presAssocID="{0B513CAA-992D-4B38-ABD5-70EBB2DC0D7B}" presName="bgRect" presStyleLbl="bgShp" presStyleIdx="4" presStyleCnt="5"/>
      <dgm:spPr/>
    </dgm:pt>
    <dgm:pt modelId="{915CCCA4-445C-4F7A-BAAA-A3F97A0C7AB4}" type="pres">
      <dgm:prSet presAssocID="{0B513CAA-992D-4B38-ABD5-70EBB2DC0D7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4CB13292-CA3D-437E-B473-19A3C27D47CF}" type="pres">
      <dgm:prSet presAssocID="{0B513CAA-992D-4B38-ABD5-70EBB2DC0D7B}" presName="spaceRect" presStyleCnt="0"/>
      <dgm:spPr/>
    </dgm:pt>
    <dgm:pt modelId="{0202F6B2-976C-48FB-953D-6A53BFDA5302}" type="pres">
      <dgm:prSet presAssocID="{0B513CAA-992D-4B38-ABD5-70EBB2DC0D7B}" presName="parTx" presStyleLbl="revTx" presStyleIdx="4" presStyleCnt="5">
        <dgm:presLayoutVars>
          <dgm:chMax val="0"/>
          <dgm:chPref val="0"/>
        </dgm:presLayoutVars>
      </dgm:prSet>
      <dgm:spPr/>
    </dgm:pt>
  </dgm:ptLst>
  <dgm:cxnLst>
    <dgm:cxn modelId="{58A1825F-2596-405D-830E-2E6F2219A9DB}" srcId="{74F7F7FF-7620-439F-A20F-1BCED0D71446}" destId="{0B513CAA-992D-4B38-ABD5-70EBB2DC0D7B}" srcOrd="4" destOrd="0" parTransId="{BBF20F01-C0CF-4402-9AA0-1BBD751831A0}" sibTransId="{32EED8E0-B2DF-4C34-B259-07F4AD0F26B9}"/>
    <dgm:cxn modelId="{540B4743-1B1D-4F3C-B168-C8A30D861DAA}" type="presOf" srcId="{0B513CAA-992D-4B38-ABD5-70EBB2DC0D7B}" destId="{0202F6B2-976C-48FB-953D-6A53BFDA5302}" srcOrd="0" destOrd="0" presId="urn:microsoft.com/office/officeart/2018/2/layout/IconVerticalSolidList"/>
    <dgm:cxn modelId="{20A80F48-12D9-4E81-B055-10017F396A39}" srcId="{74F7F7FF-7620-439F-A20F-1BCED0D71446}" destId="{AA3B13C5-CF03-43AC-ABC8-66235E74E540}" srcOrd="0" destOrd="0" parTransId="{A15B6752-BACE-44F7-847C-E1E225E60959}" sibTransId="{34F2B9CF-A4C4-41C3-B72E-E5822D40F2AD}"/>
    <dgm:cxn modelId="{BD89CF6A-7BC5-4450-BE4B-ACCA65577CD1}" type="presOf" srcId="{74F7F7FF-7620-439F-A20F-1BCED0D71446}" destId="{65F1FBCA-B913-4CFC-A9F0-956767DFBCA2}" srcOrd="0" destOrd="0" presId="urn:microsoft.com/office/officeart/2018/2/layout/IconVerticalSolidList"/>
    <dgm:cxn modelId="{C1BEA570-1C6C-41EA-BD14-E2A4E9BBE32C}" type="presOf" srcId="{AA3B13C5-CF03-43AC-ABC8-66235E74E540}" destId="{5A372CEA-E8CD-4D08-9173-A089B1C70335}" srcOrd="0" destOrd="0" presId="urn:microsoft.com/office/officeart/2018/2/layout/IconVerticalSolidList"/>
    <dgm:cxn modelId="{7571DE54-BA25-4ED9-96FF-811BA8C4A2FF}" srcId="{74F7F7FF-7620-439F-A20F-1BCED0D71446}" destId="{2F22470F-A393-4F05-BE5A-9E7E5260E177}" srcOrd="3" destOrd="0" parTransId="{DCAE3A0C-C097-4E9F-A1C6-8C1A8EBA1F2D}" sibTransId="{8ABA0BCA-BAB5-43C4-B876-572B5E73F8BC}"/>
    <dgm:cxn modelId="{8D631059-CD32-4E16-AB50-532A0F4EBAD5}" srcId="{74F7F7FF-7620-439F-A20F-1BCED0D71446}" destId="{E11E0A74-A3B8-4B70-9200-1867C0223940}" srcOrd="2" destOrd="0" parTransId="{2F8F5DFE-5233-4560-BA47-028139132C1C}" sibTransId="{7C68E836-D51B-4B01-8E97-74A3999F666D}"/>
    <dgm:cxn modelId="{27A24499-EB41-4D31-945B-83B5FBDE00B0}" type="presOf" srcId="{30939DF3-93C8-47DF-BA4E-14388BB6D61B}" destId="{8F250CC6-0FA9-4F14-9243-754207C4179E}" srcOrd="0" destOrd="0" presId="urn:microsoft.com/office/officeart/2018/2/layout/IconVerticalSolidList"/>
    <dgm:cxn modelId="{A100FAB2-F264-461A-B883-4F0937003980}" type="presOf" srcId="{E11E0A74-A3B8-4B70-9200-1867C0223940}" destId="{5FAD0A02-ADA8-4BE1-9AA1-4912AE91FC75}" srcOrd="0" destOrd="0" presId="urn:microsoft.com/office/officeart/2018/2/layout/IconVerticalSolidList"/>
    <dgm:cxn modelId="{CB1589D8-0609-4BBF-B253-E2CCED24A2C2}" srcId="{74F7F7FF-7620-439F-A20F-1BCED0D71446}" destId="{30939DF3-93C8-47DF-BA4E-14388BB6D61B}" srcOrd="1" destOrd="0" parTransId="{ABD51402-FF1A-4673-9C23-8FAED2327211}" sibTransId="{D8C0D452-5B90-4F32-824B-0DCA39D3EFD6}"/>
    <dgm:cxn modelId="{D30DF8DB-A9CF-44F5-ACA9-3027729EDA87}" type="presOf" srcId="{2F22470F-A393-4F05-BE5A-9E7E5260E177}" destId="{0701B52A-BDB7-43CE-8087-EC015E708917}" srcOrd="0" destOrd="0" presId="urn:microsoft.com/office/officeart/2018/2/layout/IconVerticalSolidList"/>
    <dgm:cxn modelId="{B81FC68F-6D47-4E19-92A1-CECF5401067A}" type="presParOf" srcId="{65F1FBCA-B913-4CFC-A9F0-956767DFBCA2}" destId="{29CF9597-620B-41EE-885B-F936075E2925}" srcOrd="0" destOrd="0" presId="urn:microsoft.com/office/officeart/2018/2/layout/IconVerticalSolidList"/>
    <dgm:cxn modelId="{07043F83-3E18-46FE-87F4-66D5ABC1EDE0}" type="presParOf" srcId="{29CF9597-620B-41EE-885B-F936075E2925}" destId="{C4A680DD-FD13-43A1-93E1-0CECB2B94DA5}" srcOrd="0" destOrd="0" presId="urn:microsoft.com/office/officeart/2018/2/layout/IconVerticalSolidList"/>
    <dgm:cxn modelId="{3887EB33-CAFD-4E3F-8911-853959A2ABDA}" type="presParOf" srcId="{29CF9597-620B-41EE-885B-F936075E2925}" destId="{CA861827-AB9B-47AD-ACB8-287B4E6B78CF}" srcOrd="1" destOrd="0" presId="urn:microsoft.com/office/officeart/2018/2/layout/IconVerticalSolidList"/>
    <dgm:cxn modelId="{00505701-1EE1-4AEE-BC14-6506DCAB83E5}" type="presParOf" srcId="{29CF9597-620B-41EE-885B-F936075E2925}" destId="{9ABD914D-1632-4529-B52A-D49444E36D37}" srcOrd="2" destOrd="0" presId="urn:microsoft.com/office/officeart/2018/2/layout/IconVerticalSolidList"/>
    <dgm:cxn modelId="{A59CB6E2-B3A2-43DE-B4D1-04F14000D55F}" type="presParOf" srcId="{29CF9597-620B-41EE-885B-F936075E2925}" destId="{5A372CEA-E8CD-4D08-9173-A089B1C70335}" srcOrd="3" destOrd="0" presId="urn:microsoft.com/office/officeart/2018/2/layout/IconVerticalSolidList"/>
    <dgm:cxn modelId="{A70521B3-165B-4F97-A570-EC46CCFA7084}" type="presParOf" srcId="{65F1FBCA-B913-4CFC-A9F0-956767DFBCA2}" destId="{CC152D67-3BDB-4158-906C-200F3BB928E0}" srcOrd="1" destOrd="0" presId="urn:microsoft.com/office/officeart/2018/2/layout/IconVerticalSolidList"/>
    <dgm:cxn modelId="{B8FC106A-5565-453A-9FC3-505649E36117}" type="presParOf" srcId="{65F1FBCA-B913-4CFC-A9F0-956767DFBCA2}" destId="{33F11D3F-A93C-4BD6-9320-E84DACCE67F9}" srcOrd="2" destOrd="0" presId="urn:microsoft.com/office/officeart/2018/2/layout/IconVerticalSolidList"/>
    <dgm:cxn modelId="{244A5ECE-D57F-466F-BF41-3427EEF5A33E}" type="presParOf" srcId="{33F11D3F-A93C-4BD6-9320-E84DACCE67F9}" destId="{5A8F05CF-E77B-4746-8262-83BFAFE42C74}" srcOrd="0" destOrd="0" presId="urn:microsoft.com/office/officeart/2018/2/layout/IconVerticalSolidList"/>
    <dgm:cxn modelId="{856E2AC3-BC15-4AB7-B5FB-949D0AD4F7B8}" type="presParOf" srcId="{33F11D3F-A93C-4BD6-9320-E84DACCE67F9}" destId="{F0FAB84E-22EB-4DBC-A0B9-3859EFE6FC36}" srcOrd="1" destOrd="0" presId="urn:microsoft.com/office/officeart/2018/2/layout/IconVerticalSolidList"/>
    <dgm:cxn modelId="{1B331967-5031-4252-B95D-1E50D98DD279}" type="presParOf" srcId="{33F11D3F-A93C-4BD6-9320-E84DACCE67F9}" destId="{AD438708-B094-44E9-AB16-79925AF77541}" srcOrd="2" destOrd="0" presId="urn:microsoft.com/office/officeart/2018/2/layout/IconVerticalSolidList"/>
    <dgm:cxn modelId="{D8638474-ED52-4178-8120-9D3989E07CDA}" type="presParOf" srcId="{33F11D3F-A93C-4BD6-9320-E84DACCE67F9}" destId="{8F250CC6-0FA9-4F14-9243-754207C4179E}" srcOrd="3" destOrd="0" presId="urn:microsoft.com/office/officeart/2018/2/layout/IconVerticalSolidList"/>
    <dgm:cxn modelId="{BDDD24DE-7EEC-4DC3-A34D-0932648271DF}" type="presParOf" srcId="{65F1FBCA-B913-4CFC-A9F0-956767DFBCA2}" destId="{0876BF62-EFDF-4234-BCC7-B766F53C294F}" srcOrd="3" destOrd="0" presId="urn:microsoft.com/office/officeart/2018/2/layout/IconVerticalSolidList"/>
    <dgm:cxn modelId="{790B6BCC-09B8-43D4-9BB6-28AF8FFE06B5}" type="presParOf" srcId="{65F1FBCA-B913-4CFC-A9F0-956767DFBCA2}" destId="{DD9C1540-6C83-4F5B-B988-DE98BA0C04F0}" srcOrd="4" destOrd="0" presId="urn:microsoft.com/office/officeart/2018/2/layout/IconVerticalSolidList"/>
    <dgm:cxn modelId="{A3D15730-ECE5-4EB9-8CAE-C51ACD4C1F86}" type="presParOf" srcId="{DD9C1540-6C83-4F5B-B988-DE98BA0C04F0}" destId="{FEB8E612-8156-4AF8-B115-ADCF97D55CDC}" srcOrd="0" destOrd="0" presId="urn:microsoft.com/office/officeart/2018/2/layout/IconVerticalSolidList"/>
    <dgm:cxn modelId="{28E30717-16EA-41BD-B9BD-0910AEC0EAB8}" type="presParOf" srcId="{DD9C1540-6C83-4F5B-B988-DE98BA0C04F0}" destId="{85EBB1D9-76BF-4203-AEBB-DDE2D259159D}" srcOrd="1" destOrd="0" presId="urn:microsoft.com/office/officeart/2018/2/layout/IconVerticalSolidList"/>
    <dgm:cxn modelId="{BEB5439E-69D3-4F5D-B684-95D83A1FCAEC}" type="presParOf" srcId="{DD9C1540-6C83-4F5B-B988-DE98BA0C04F0}" destId="{CF08E775-0567-4DB4-A7A1-B004EEB36F3F}" srcOrd="2" destOrd="0" presId="urn:microsoft.com/office/officeart/2018/2/layout/IconVerticalSolidList"/>
    <dgm:cxn modelId="{684DE06F-9B1D-4E3F-9B8E-E76437B3903A}" type="presParOf" srcId="{DD9C1540-6C83-4F5B-B988-DE98BA0C04F0}" destId="{5FAD0A02-ADA8-4BE1-9AA1-4912AE91FC75}" srcOrd="3" destOrd="0" presId="urn:microsoft.com/office/officeart/2018/2/layout/IconVerticalSolidList"/>
    <dgm:cxn modelId="{ECF031E5-20BC-4B00-8071-6EFEEFBCDD47}" type="presParOf" srcId="{65F1FBCA-B913-4CFC-A9F0-956767DFBCA2}" destId="{6F586757-3EB6-40B7-AAF9-0B03B6CA01C0}" srcOrd="5" destOrd="0" presId="urn:microsoft.com/office/officeart/2018/2/layout/IconVerticalSolidList"/>
    <dgm:cxn modelId="{D1033703-3B85-4A81-A51A-00630FC93A1A}" type="presParOf" srcId="{65F1FBCA-B913-4CFC-A9F0-956767DFBCA2}" destId="{97A81524-8050-464B-A895-0490EB35A5E7}" srcOrd="6" destOrd="0" presId="urn:microsoft.com/office/officeart/2018/2/layout/IconVerticalSolidList"/>
    <dgm:cxn modelId="{FCCF295A-D13C-44F8-8955-63B5F4DAA20C}" type="presParOf" srcId="{97A81524-8050-464B-A895-0490EB35A5E7}" destId="{3432950A-77C6-419B-910B-9B4F41F62751}" srcOrd="0" destOrd="0" presId="urn:microsoft.com/office/officeart/2018/2/layout/IconVerticalSolidList"/>
    <dgm:cxn modelId="{A91F1B98-7218-4141-80C6-B4BCA5D9B236}" type="presParOf" srcId="{97A81524-8050-464B-A895-0490EB35A5E7}" destId="{F4EC6ACF-643F-41A2-9D97-38DE4BBC8E7E}" srcOrd="1" destOrd="0" presId="urn:microsoft.com/office/officeart/2018/2/layout/IconVerticalSolidList"/>
    <dgm:cxn modelId="{831CAEEE-0387-4A07-BFA5-B15254885291}" type="presParOf" srcId="{97A81524-8050-464B-A895-0490EB35A5E7}" destId="{4BFC979E-696D-430E-9ADD-CB26FDF710D5}" srcOrd="2" destOrd="0" presId="urn:microsoft.com/office/officeart/2018/2/layout/IconVerticalSolidList"/>
    <dgm:cxn modelId="{F0A8BB97-4858-49E1-9C70-83D3DCE7A9B4}" type="presParOf" srcId="{97A81524-8050-464B-A895-0490EB35A5E7}" destId="{0701B52A-BDB7-43CE-8087-EC015E708917}" srcOrd="3" destOrd="0" presId="urn:microsoft.com/office/officeart/2018/2/layout/IconVerticalSolidList"/>
    <dgm:cxn modelId="{ECF9CF64-516C-4C15-9D8C-1FCC93BC152F}" type="presParOf" srcId="{65F1FBCA-B913-4CFC-A9F0-956767DFBCA2}" destId="{B06FF308-A0CC-47BB-9BDC-92BA54CBDC29}" srcOrd="7" destOrd="0" presId="urn:microsoft.com/office/officeart/2018/2/layout/IconVerticalSolidList"/>
    <dgm:cxn modelId="{42D0F195-0E46-4F59-9391-5C072A559D1A}" type="presParOf" srcId="{65F1FBCA-B913-4CFC-A9F0-956767DFBCA2}" destId="{9D0AD3E4-6A1F-4451-B82B-614208E849EC}" srcOrd="8" destOrd="0" presId="urn:microsoft.com/office/officeart/2018/2/layout/IconVerticalSolidList"/>
    <dgm:cxn modelId="{FC64681C-0CE4-462C-9EED-5383B3F2BBDE}" type="presParOf" srcId="{9D0AD3E4-6A1F-4451-B82B-614208E849EC}" destId="{CF973BD4-8C9A-4D61-961D-D4C8637E82AA}" srcOrd="0" destOrd="0" presId="urn:microsoft.com/office/officeart/2018/2/layout/IconVerticalSolidList"/>
    <dgm:cxn modelId="{B00900BE-1913-4719-B6A4-51C2C1B4E5DF}" type="presParOf" srcId="{9D0AD3E4-6A1F-4451-B82B-614208E849EC}" destId="{915CCCA4-445C-4F7A-BAAA-A3F97A0C7AB4}" srcOrd="1" destOrd="0" presId="urn:microsoft.com/office/officeart/2018/2/layout/IconVerticalSolidList"/>
    <dgm:cxn modelId="{A43FF764-4724-43D4-B6AF-1A573FEA972F}" type="presParOf" srcId="{9D0AD3E4-6A1F-4451-B82B-614208E849EC}" destId="{4CB13292-CA3D-437E-B473-19A3C27D47CF}" srcOrd="2" destOrd="0" presId="urn:microsoft.com/office/officeart/2018/2/layout/IconVerticalSolidList"/>
    <dgm:cxn modelId="{7B78C7C1-85CE-4A80-BE5E-F2689D4FF0AB}" type="presParOf" srcId="{9D0AD3E4-6A1F-4451-B82B-614208E849EC}" destId="{0202F6B2-976C-48FB-953D-6A53BFDA530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C5A14-D575-4951-B955-1D2476083FF0}">
      <dsp:nvSpPr>
        <dsp:cNvPr id="0" name=""/>
        <dsp:cNvSpPr/>
      </dsp:nvSpPr>
      <dsp:spPr>
        <a:xfrm>
          <a:off x="0" y="607"/>
          <a:ext cx="7660503" cy="14223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380690-D5F1-497B-8B53-690692AD46F6}">
      <dsp:nvSpPr>
        <dsp:cNvPr id="0" name=""/>
        <dsp:cNvSpPr/>
      </dsp:nvSpPr>
      <dsp:spPr>
        <a:xfrm>
          <a:off x="430272" y="320645"/>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B4EDBC-2685-4BD7-94EA-5EAA030E171E}">
      <dsp:nvSpPr>
        <dsp:cNvPr id="0" name=""/>
        <dsp:cNvSpPr/>
      </dsp:nvSpPr>
      <dsp:spPr>
        <a:xfrm>
          <a:off x="1642860" y="607"/>
          <a:ext cx="6017642"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100000"/>
            </a:lnSpc>
            <a:spcBef>
              <a:spcPct val="0"/>
            </a:spcBef>
            <a:spcAft>
              <a:spcPct val="35000"/>
            </a:spcAft>
            <a:buNone/>
          </a:pPr>
          <a:r>
            <a:rPr lang="en-GB" sz="2500" kern="1200">
              <a:latin typeface="Trebuchet MS" panose="020B0603020202020204"/>
            </a:rPr>
            <a:t>What</a:t>
          </a:r>
          <a:r>
            <a:rPr lang="en-GB" sz="2500" kern="1200"/>
            <a:t> </a:t>
          </a:r>
          <a:r>
            <a:rPr lang="en-GB" sz="2500" kern="1200">
              <a:latin typeface="Trebuchet MS" panose="020B0603020202020204"/>
            </a:rPr>
            <a:t>material is best</a:t>
          </a:r>
          <a:r>
            <a:rPr lang="en-GB" sz="2500" kern="1200"/>
            <a:t> for the structure?</a:t>
          </a:r>
          <a:r>
            <a:rPr lang="en-GB" sz="2500" kern="1200">
              <a:latin typeface="Trebuchet MS" panose="020B0603020202020204"/>
            </a:rPr>
            <a:t> And how</a:t>
          </a:r>
          <a:r>
            <a:rPr lang="en-GB" sz="2500" kern="1200"/>
            <a:t> should the gate function</a:t>
          </a:r>
          <a:r>
            <a:rPr lang="en-GB" sz="2500" kern="1200">
              <a:latin typeface="Trebuchet MS" panose="020B0603020202020204"/>
            </a:rPr>
            <a:t>?</a:t>
          </a:r>
          <a:endParaRPr lang="en-US" sz="2500" kern="1200"/>
        </a:p>
      </dsp:txBody>
      <dsp:txXfrm>
        <a:off x="1642860" y="607"/>
        <a:ext cx="6017642" cy="1422390"/>
      </dsp:txXfrm>
    </dsp:sp>
    <dsp:sp modelId="{087EB1C2-6F7E-45A4-B12C-D08C5C5F5E61}">
      <dsp:nvSpPr>
        <dsp:cNvPr id="0" name=""/>
        <dsp:cNvSpPr/>
      </dsp:nvSpPr>
      <dsp:spPr>
        <a:xfrm>
          <a:off x="0" y="1778595"/>
          <a:ext cx="7660503" cy="142239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AF5A03-7E8E-4176-97AA-A01A77BAA97A}">
      <dsp:nvSpPr>
        <dsp:cNvPr id="0" name=""/>
        <dsp:cNvSpPr/>
      </dsp:nvSpPr>
      <dsp:spPr>
        <a:xfrm>
          <a:off x="430272" y="2098633"/>
          <a:ext cx="782314" cy="782314"/>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0CEEBE-CB84-4428-919E-88AEE26DBB9E}">
      <dsp:nvSpPr>
        <dsp:cNvPr id="0" name=""/>
        <dsp:cNvSpPr/>
      </dsp:nvSpPr>
      <dsp:spPr>
        <a:xfrm>
          <a:off x="1642860" y="1778595"/>
          <a:ext cx="6017642"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100000"/>
            </a:lnSpc>
            <a:spcBef>
              <a:spcPct val="0"/>
            </a:spcBef>
            <a:spcAft>
              <a:spcPct val="35000"/>
            </a:spcAft>
            <a:buNone/>
          </a:pPr>
          <a:r>
            <a:rPr lang="en-GB" sz="2500" kern="1200">
              <a:latin typeface="Trebuchet MS" panose="020B0603020202020204"/>
            </a:rPr>
            <a:t>Will</a:t>
          </a:r>
          <a:r>
            <a:rPr lang="en-GB" sz="2500" kern="1200"/>
            <a:t> the gates be governed by any regulations?</a:t>
          </a:r>
          <a:r>
            <a:rPr lang="en-GB" sz="2500" kern="1200">
              <a:latin typeface="Trebuchet MS" panose="020B0603020202020204"/>
            </a:rPr>
            <a:t> And what</a:t>
          </a:r>
          <a:r>
            <a:rPr lang="en-GB" sz="2500" kern="1200"/>
            <a:t> are the train services like?</a:t>
          </a:r>
        </a:p>
      </dsp:txBody>
      <dsp:txXfrm>
        <a:off x="1642860" y="1778595"/>
        <a:ext cx="6017642" cy="1422390"/>
      </dsp:txXfrm>
    </dsp:sp>
    <dsp:sp modelId="{31918188-CD5F-47AA-B09A-D08FA329D10C}">
      <dsp:nvSpPr>
        <dsp:cNvPr id="0" name=""/>
        <dsp:cNvSpPr/>
      </dsp:nvSpPr>
      <dsp:spPr>
        <a:xfrm>
          <a:off x="0" y="3556583"/>
          <a:ext cx="7660503" cy="142239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40B61E-F8A9-4AC8-B088-1AC1A671B75C}">
      <dsp:nvSpPr>
        <dsp:cNvPr id="0" name=""/>
        <dsp:cNvSpPr/>
      </dsp:nvSpPr>
      <dsp:spPr>
        <a:xfrm>
          <a:off x="430272" y="3876620"/>
          <a:ext cx="782314" cy="782314"/>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65F595-B6F4-4706-92EE-553F6FC7086B}">
      <dsp:nvSpPr>
        <dsp:cNvPr id="0" name=""/>
        <dsp:cNvSpPr/>
      </dsp:nvSpPr>
      <dsp:spPr>
        <a:xfrm>
          <a:off x="1642860" y="3556583"/>
          <a:ext cx="6017642"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100000"/>
            </a:lnSpc>
            <a:spcBef>
              <a:spcPct val="0"/>
            </a:spcBef>
            <a:spcAft>
              <a:spcPct val="35000"/>
            </a:spcAft>
            <a:buNone/>
          </a:pPr>
          <a:r>
            <a:rPr lang="en-GB" sz="2500" kern="1200">
              <a:latin typeface="Trebuchet MS" panose="020B0603020202020204"/>
            </a:rPr>
            <a:t>How will the gates be controlled?  And what devices will be used?</a:t>
          </a:r>
          <a:endParaRPr lang="en-US" sz="2500" kern="1200"/>
        </a:p>
      </dsp:txBody>
      <dsp:txXfrm>
        <a:off x="1642860" y="3556583"/>
        <a:ext cx="6017642" cy="14223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680DD-FD13-43A1-93E1-0CECB2B94DA5}">
      <dsp:nvSpPr>
        <dsp:cNvPr id="0" name=""/>
        <dsp:cNvSpPr/>
      </dsp:nvSpPr>
      <dsp:spPr>
        <a:xfrm>
          <a:off x="0" y="3890"/>
          <a:ext cx="6628804" cy="82863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861827-AB9B-47AD-ACB8-287B4E6B78CF}">
      <dsp:nvSpPr>
        <dsp:cNvPr id="0" name=""/>
        <dsp:cNvSpPr/>
      </dsp:nvSpPr>
      <dsp:spPr>
        <a:xfrm>
          <a:off x="250661" y="190332"/>
          <a:ext cx="455748" cy="45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372CEA-E8CD-4D08-9173-A089B1C70335}">
      <dsp:nvSpPr>
        <dsp:cNvPr id="0" name=""/>
        <dsp:cNvSpPr/>
      </dsp:nvSpPr>
      <dsp:spPr>
        <a:xfrm>
          <a:off x="957071" y="3890"/>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dirty="0"/>
            <a:t>Risk </a:t>
          </a:r>
          <a:r>
            <a:rPr lang="en-GB" sz="1900" kern="1200" dirty="0">
              <a:latin typeface="Trebuchet MS" panose="020B0603020202020204"/>
            </a:rPr>
            <a:t>assess</a:t>
          </a:r>
          <a:r>
            <a:rPr lang="en-GB" sz="1900" kern="1200" dirty="0"/>
            <a:t> the </a:t>
          </a:r>
          <a:r>
            <a:rPr lang="en-GB" sz="1900" kern="1200" dirty="0">
              <a:latin typeface="Trebuchet MS" panose="020B0603020202020204"/>
            </a:rPr>
            <a:t>outlined designs </a:t>
          </a:r>
          <a:endParaRPr lang="en-US" sz="1900" kern="1200" dirty="0"/>
        </a:p>
      </dsp:txBody>
      <dsp:txXfrm>
        <a:off x="957071" y="3890"/>
        <a:ext cx="5671732" cy="828633"/>
      </dsp:txXfrm>
    </dsp:sp>
    <dsp:sp modelId="{5A8F05CF-E77B-4746-8262-83BFAFE42C74}">
      <dsp:nvSpPr>
        <dsp:cNvPr id="0" name=""/>
        <dsp:cNvSpPr/>
      </dsp:nvSpPr>
      <dsp:spPr>
        <a:xfrm>
          <a:off x="0" y="1039682"/>
          <a:ext cx="6628804" cy="82863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AB84E-22EB-4DBC-A0B9-3859EFE6FC36}">
      <dsp:nvSpPr>
        <dsp:cNvPr id="0" name=""/>
        <dsp:cNvSpPr/>
      </dsp:nvSpPr>
      <dsp:spPr>
        <a:xfrm>
          <a:off x="250661" y="1226124"/>
          <a:ext cx="455748" cy="45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250CC6-0FA9-4F14-9243-754207C4179E}">
      <dsp:nvSpPr>
        <dsp:cNvPr id="0" name=""/>
        <dsp:cNvSpPr/>
      </dsp:nvSpPr>
      <dsp:spPr>
        <a:xfrm>
          <a:off x="957071" y="1039682"/>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Trebuchet MS" panose="020B0603020202020204"/>
            </a:rPr>
            <a:t>Produce and make a prototype </a:t>
          </a:r>
        </a:p>
      </dsp:txBody>
      <dsp:txXfrm>
        <a:off x="957071" y="1039682"/>
        <a:ext cx="5671732" cy="828633"/>
      </dsp:txXfrm>
    </dsp:sp>
    <dsp:sp modelId="{FEB8E612-8156-4AF8-B115-ADCF97D55CDC}">
      <dsp:nvSpPr>
        <dsp:cNvPr id="0" name=""/>
        <dsp:cNvSpPr/>
      </dsp:nvSpPr>
      <dsp:spPr>
        <a:xfrm>
          <a:off x="0" y="2075473"/>
          <a:ext cx="6628804" cy="82863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EBB1D9-76BF-4203-AEBB-DDE2D259159D}">
      <dsp:nvSpPr>
        <dsp:cNvPr id="0" name=""/>
        <dsp:cNvSpPr/>
      </dsp:nvSpPr>
      <dsp:spPr>
        <a:xfrm>
          <a:off x="250661" y="2261916"/>
          <a:ext cx="455748" cy="45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AD0A02-ADA8-4BE1-9AA1-4912AE91FC75}">
      <dsp:nvSpPr>
        <dsp:cNvPr id="0" name=""/>
        <dsp:cNvSpPr/>
      </dsp:nvSpPr>
      <dsp:spPr>
        <a:xfrm>
          <a:off x="957071" y="2075473"/>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Trebuchet MS" panose="020B0603020202020204"/>
            </a:rPr>
            <a:t>Look</a:t>
          </a:r>
          <a:r>
            <a:rPr lang="en-GB" sz="1900" kern="1200" dirty="0"/>
            <a:t> for</a:t>
          </a:r>
          <a:r>
            <a:rPr lang="en-GB" sz="1900" kern="1200" dirty="0">
              <a:latin typeface="Trebuchet MS" panose="020B0603020202020204"/>
            </a:rPr>
            <a:t> cost reduction without</a:t>
          </a:r>
          <a:r>
            <a:rPr lang="en-GB" sz="1900" kern="1200" dirty="0"/>
            <a:t> losing efficiency</a:t>
          </a:r>
          <a:r>
            <a:rPr lang="en-GB" sz="1900" kern="1200" dirty="0">
              <a:latin typeface="Trebuchet MS" panose="020B0603020202020204"/>
            </a:rPr>
            <a:t> </a:t>
          </a:r>
          <a:endParaRPr lang="en-US" sz="1900" kern="1200" dirty="0"/>
        </a:p>
      </dsp:txBody>
      <dsp:txXfrm>
        <a:off x="957071" y="2075473"/>
        <a:ext cx="5671732" cy="828633"/>
      </dsp:txXfrm>
    </dsp:sp>
    <dsp:sp modelId="{3432950A-77C6-419B-910B-9B4F41F62751}">
      <dsp:nvSpPr>
        <dsp:cNvPr id="0" name=""/>
        <dsp:cNvSpPr/>
      </dsp:nvSpPr>
      <dsp:spPr>
        <a:xfrm>
          <a:off x="0" y="3111265"/>
          <a:ext cx="6628804" cy="82863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EC6ACF-643F-41A2-9D97-38DE4BBC8E7E}">
      <dsp:nvSpPr>
        <dsp:cNvPr id="0" name=""/>
        <dsp:cNvSpPr/>
      </dsp:nvSpPr>
      <dsp:spPr>
        <a:xfrm>
          <a:off x="250661" y="3297708"/>
          <a:ext cx="455748" cy="45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701B52A-BDB7-43CE-8087-EC015E708917}">
      <dsp:nvSpPr>
        <dsp:cNvPr id="0" name=""/>
        <dsp:cNvSpPr/>
      </dsp:nvSpPr>
      <dsp:spPr>
        <a:xfrm>
          <a:off x="957071" y="3111265"/>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Trebuchet MS" panose="020B0603020202020204"/>
            </a:rPr>
            <a:t>Re-evaluate decisions made </a:t>
          </a:r>
          <a:endParaRPr lang="en-US" sz="1900" kern="1200" dirty="0">
            <a:latin typeface="Trebuchet MS" panose="020B0603020202020204"/>
          </a:endParaRPr>
        </a:p>
      </dsp:txBody>
      <dsp:txXfrm>
        <a:off x="957071" y="3111265"/>
        <a:ext cx="5671732" cy="828633"/>
      </dsp:txXfrm>
    </dsp:sp>
    <dsp:sp modelId="{CF973BD4-8C9A-4D61-961D-D4C8637E82AA}">
      <dsp:nvSpPr>
        <dsp:cNvPr id="0" name=""/>
        <dsp:cNvSpPr/>
      </dsp:nvSpPr>
      <dsp:spPr>
        <a:xfrm>
          <a:off x="0" y="4147057"/>
          <a:ext cx="6628804" cy="82863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5CCCA4-445C-4F7A-BAAA-A3F97A0C7AB4}">
      <dsp:nvSpPr>
        <dsp:cNvPr id="0" name=""/>
        <dsp:cNvSpPr/>
      </dsp:nvSpPr>
      <dsp:spPr>
        <a:xfrm>
          <a:off x="250661" y="4333499"/>
          <a:ext cx="455748" cy="45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02F6B2-976C-48FB-953D-6A53BFDA5302}">
      <dsp:nvSpPr>
        <dsp:cNvPr id="0" name=""/>
        <dsp:cNvSpPr/>
      </dsp:nvSpPr>
      <dsp:spPr>
        <a:xfrm>
          <a:off x="957071" y="4147057"/>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rtl="0">
            <a:lnSpc>
              <a:spcPct val="100000"/>
            </a:lnSpc>
            <a:spcBef>
              <a:spcPct val="0"/>
            </a:spcBef>
            <a:spcAft>
              <a:spcPct val="35000"/>
            </a:spcAft>
            <a:buNone/>
          </a:pPr>
          <a:r>
            <a:rPr lang="en-GB" sz="1900" kern="1200" dirty="0">
              <a:latin typeface="Trebuchet MS" panose="020B0603020202020204"/>
            </a:rPr>
            <a:t>Produce a final report</a:t>
          </a:r>
        </a:p>
      </dsp:txBody>
      <dsp:txXfrm>
        <a:off x="957071" y="4147057"/>
        <a:ext cx="5671732" cy="8286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B6F786D-919B-4EF5-BD44-C01ABFF51C6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C3CE706-A491-407B-8A3C-1E1B38E3BE5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F7A0F81-FBC8-4AE5-8CBE-265D82D4F40A}" type="datetimeFigureOut">
              <a:rPr lang="en-US" smtClean="0"/>
              <a:t>11/13/2019</a:t>
            </a:fld>
            <a:endParaRPr lang="en-US"/>
          </a:p>
        </p:txBody>
      </p:sp>
      <p:sp>
        <p:nvSpPr>
          <p:cNvPr id="4" name="Footer Placeholder 3">
            <a:extLst>
              <a:ext uri="{FF2B5EF4-FFF2-40B4-BE49-F238E27FC236}">
                <a16:creationId xmlns:a16="http://schemas.microsoft.com/office/drawing/2014/main" id="{49EB2EC7-06AC-483D-9F0F-8513034635F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7165677-A8C6-4167-BD6B-72F4BE86DEC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D49346E-4525-4E9D-8817-A0F329044F37}" type="slidenum">
              <a:rPr lang="en-US" smtClean="0"/>
              <a:t>‹#›</a:t>
            </a:fld>
            <a:endParaRPr lang="en-US"/>
          </a:p>
        </p:txBody>
      </p:sp>
    </p:spTree>
    <p:extLst>
      <p:ext uri="{BB962C8B-B14F-4D97-AF65-F5344CB8AC3E}">
        <p14:creationId xmlns:p14="http://schemas.microsoft.com/office/powerpoint/2010/main" val="33180882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42931C-6CBC-4F64-81B6-81620EA33E74}" type="datetimeFigureOut">
              <a:rPr lang="en-US" smtClean="0"/>
              <a:t>11/13/2019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180B81-AA4E-4B75-A7A4-FD12E7A9A81B}" type="slidenum">
              <a:rPr lang="en-US" smtClean="0"/>
              <a:t>‹#›</a:t>
            </a:fld>
            <a:endParaRPr lang="en-US"/>
          </a:p>
        </p:txBody>
      </p:sp>
    </p:spTree>
    <p:extLst>
      <p:ext uri="{BB962C8B-B14F-4D97-AF65-F5344CB8AC3E}">
        <p14:creationId xmlns:p14="http://schemas.microsoft.com/office/powerpoint/2010/main" val="2516289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PLG are a small bespoke business who design and create smart gates.</a:t>
            </a:r>
            <a:endParaRPr lang="en-US">
              <a:cs typeface="Calibri"/>
            </a:endParaRPr>
          </a:p>
          <a:p>
            <a:r>
              <a:rPr lang="en-US"/>
              <a:t>We are a small team; this gives us the advantage of no middlemen between our customers and us. </a:t>
            </a:r>
          </a:p>
          <a:p>
            <a:r>
              <a:rPr lang="en-US"/>
              <a:t>Being small also enables us to tailor make our designs to all unique situations and circumstances.</a:t>
            </a:r>
          </a:p>
        </p:txBody>
      </p:sp>
      <p:sp>
        <p:nvSpPr>
          <p:cNvPr id="4" name="Slide Number Placeholder 3"/>
          <p:cNvSpPr>
            <a:spLocks noGrp="1"/>
          </p:cNvSpPr>
          <p:nvPr>
            <p:ph type="sldNum" sz="quarter" idx="5"/>
          </p:nvPr>
        </p:nvSpPr>
        <p:spPr/>
        <p:txBody>
          <a:bodyPr/>
          <a:lstStyle/>
          <a:p>
            <a:fld id="{1A180B81-AA4E-4B75-A7A4-FD12E7A9A81B}" type="slidenum">
              <a:rPr lang="en-US" smtClean="0"/>
              <a:t>1</a:t>
            </a:fld>
            <a:endParaRPr lang="en-US"/>
          </a:p>
        </p:txBody>
      </p:sp>
    </p:spTree>
    <p:extLst>
      <p:ext uri="{BB962C8B-B14F-4D97-AF65-F5344CB8AC3E}">
        <p14:creationId xmlns:p14="http://schemas.microsoft.com/office/powerpoint/2010/main" val="1153675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000"/>
              </a:spcBef>
            </a:pPr>
            <a:r>
              <a:rPr lang="en-GB"/>
              <a:t>PLG limited has been contacted by Mr Cook from </a:t>
            </a:r>
            <a:r>
              <a:rPr lang="en-GB" err="1"/>
              <a:t>Ganswllt</a:t>
            </a:r>
            <a:r>
              <a:rPr lang="en-GB"/>
              <a:t> farm. Mr Cook has land just outside </a:t>
            </a:r>
            <a:r>
              <a:rPr lang="en-GB" err="1"/>
              <a:t>Pentrebach</a:t>
            </a:r>
            <a:r>
              <a:rPr lang="en-GB"/>
              <a:t> which has a single train track running through it. Currently there is a dirt track which intersects the train track, Mr Cook uses the dirt track crossing to move livestock to different fields either side of the track and as a main route to drive across in his agricultural vehicles. Mr cook has requested an automatic double gate system to allow safe access to either side of the tracks.</a:t>
            </a:r>
            <a:endParaRPr lang="en-US">
              <a:cs typeface="Calibri" panose="020F0502020204030204"/>
            </a:endParaRPr>
          </a:p>
          <a:p>
            <a:pPr marL="285750" indent="-285750">
              <a:spcBef>
                <a:spcPts val="1000"/>
              </a:spcBef>
              <a:buFont typeface="Arial"/>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1A180B81-AA4E-4B75-A7A4-FD12E7A9A81B}" type="slidenum">
              <a:rPr lang="en-US" smtClean="0"/>
              <a:t>2</a:t>
            </a:fld>
            <a:endParaRPr lang="en-US"/>
          </a:p>
        </p:txBody>
      </p:sp>
    </p:spTree>
    <p:extLst>
      <p:ext uri="{BB962C8B-B14F-4D97-AF65-F5344CB8AC3E}">
        <p14:creationId xmlns:p14="http://schemas.microsoft.com/office/powerpoint/2010/main" val="3228723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a team we split the project into 3 sections</a:t>
            </a:r>
            <a:endParaRPr lang="en-US"/>
          </a:p>
          <a:p>
            <a:pPr>
              <a:lnSpc>
                <a:spcPct val="90000"/>
              </a:lnSpc>
              <a:spcBef>
                <a:spcPct val="0"/>
              </a:spcBef>
              <a:spcAft>
                <a:spcPct val="35000"/>
              </a:spcAft>
            </a:pPr>
            <a:r>
              <a:rPr lang="en-US" b="1"/>
              <a:t>Mechanical operation and materials used for the gates.</a:t>
            </a:r>
            <a:endParaRPr lang="en-US">
              <a:cs typeface="Calibri" panose="020F0502020204030204"/>
            </a:endParaRPr>
          </a:p>
          <a:p>
            <a:pPr>
              <a:lnSpc>
                <a:spcPct val="90000"/>
              </a:lnSpc>
              <a:spcBef>
                <a:spcPct val="0"/>
              </a:spcBef>
              <a:spcAft>
                <a:spcPct val="35000"/>
              </a:spcAft>
            </a:pPr>
            <a:endParaRPr lang="en-US" b="1"/>
          </a:p>
          <a:p>
            <a:pPr>
              <a:lnSpc>
                <a:spcPct val="90000"/>
              </a:lnSpc>
              <a:spcBef>
                <a:spcPct val="0"/>
              </a:spcBef>
              <a:spcAft>
                <a:spcPct val="35000"/>
              </a:spcAft>
            </a:pPr>
            <a:r>
              <a:rPr lang="en-US" b="1"/>
              <a:t>Services, Rules &amp; Regs for the rail tracks</a:t>
            </a:r>
            <a:endParaRPr lang="en-US">
              <a:cs typeface="Calibri" panose="020F0502020204030204"/>
            </a:endParaRPr>
          </a:p>
          <a:p>
            <a:pPr>
              <a:lnSpc>
                <a:spcPct val="90000"/>
              </a:lnSpc>
              <a:spcBef>
                <a:spcPct val="0"/>
              </a:spcBef>
              <a:spcAft>
                <a:spcPct val="35000"/>
              </a:spcAft>
            </a:pPr>
            <a:endParaRPr lang="en-US" b="1"/>
          </a:p>
          <a:p>
            <a:pPr>
              <a:lnSpc>
                <a:spcPct val="90000"/>
              </a:lnSpc>
              <a:spcBef>
                <a:spcPct val="0"/>
              </a:spcBef>
              <a:spcAft>
                <a:spcPct val="35000"/>
              </a:spcAft>
            </a:pPr>
            <a:r>
              <a:rPr lang="en-US" b="1"/>
              <a:t>Software control and components for the system </a:t>
            </a:r>
            <a:endParaRPr lang="en-US"/>
          </a:p>
          <a:p>
            <a:endParaRPr lang="en-US"/>
          </a:p>
        </p:txBody>
      </p:sp>
      <p:sp>
        <p:nvSpPr>
          <p:cNvPr id="4" name="Slide Number Placeholder 3"/>
          <p:cNvSpPr>
            <a:spLocks noGrp="1"/>
          </p:cNvSpPr>
          <p:nvPr>
            <p:ph type="sldNum" sz="quarter" idx="5"/>
          </p:nvPr>
        </p:nvSpPr>
        <p:spPr/>
        <p:txBody>
          <a:bodyPr/>
          <a:lstStyle/>
          <a:p>
            <a:fld id="{1A180B81-AA4E-4B75-A7A4-FD12E7A9A81B}" type="slidenum">
              <a:rPr lang="en-US" smtClean="0"/>
              <a:t>3</a:t>
            </a:fld>
            <a:endParaRPr lang="en-US"/>
          </a:p>
        </p:txBody>
      </p:sp>
    </p:spTree>
    <p:extLst>
      <p:ext uri="{BB962C8B-B14F-4D97-AF65-F5344CB8AC3E}">
        <p14:creationId xmlns:p14="http://schemas.microsoft.com/office/powerpoint/2010/main" val="1721712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 we will work on risk assessing the given project to spot any faults we can do this by prototypes or even more research </a:t>
            </a:r>
          </a:p>
          <a:p>
            <a:endParaRPr lang="en-US">
              <a:cs typeface="Calibri"/>
            </a:endParaRPr>
          </a:p>
          <a:p>
            <a:r>
              <a:rPr lang="en-US">
                <a:cs typeface="Calibri"/>
              </a:rPr>
              <a:t>Cost can also be a another thing to look back into as maybe we could find a cheaper place to find a similar gate or even find different materials that will give the same reliability and make the gate at less of a cost </a:t>
            </a:r>
          </a:p>
          <a:p>
            <a:endParaRPr lang="en-US">
              <a:cs typeface="Calibri"/>
            </a:endParaRPr>
          </a:p>
          <a:p>
            <a:r>
              <a:rPr lang="en-US">
                <a:cs typeface="Calibri"/>
              </a:rPr>
              <a:t>We will then discuss whether we have not taken anything into consideration and if there is anything fix asap </a:t>
            </a:r>
          </a:p>
          <a:p>
            <a:endParaRPr lang="en-US">
              <a:cs typeface="Calibri"/>
            </a:endParaRPr>
          </a:p>
          <a:p>
            <a:r>
              <a:rPr lang="en-US">
                <a:cs typeface="Calibri"/>
              </a:rPr>
              <a:t>We can then maybe make a start to the initial report as we would have the basic research and information needed to start this task </a:t>
            </a:r>
            <a:r>
              <a:rPr lang="en-US" err="1">
                <a:cs typeface="Calibri"/>
              </a:rPr>
              <a:t>aslong</a:t>
            </a:r>
            <a:r>
              <a:rPr lang="en-US">
                <a:cs typeface="Calibri"/>
              </a:rPr>
              <a:t> as we don’t find anything we </a:t>
            </a:r>
            <a:r>
              <a:rPr lang="en-US" err="1">
                <a:cs typeface="Calibri"/>
              </a:rPr>
              <a:t>havent</a:t>
            </a:r>
            <a:r>
              <a:rPr lang="en-US">
                <a:cs typeface="Calibri"/>
              </a:rPr>
              <a:t> taken into consideration </a:t>
            </a:r>
          </a:p>
        </p:txBody>
      </p:sp>
      <p:sp>
        <p:nvSpPr>
          <p:cNvPr id="4" name="Slide Number Placeholder 3"/>
          <p:cNvSpPr>
            <a:spLocks noGrp="1"/>
          </p:cNvSpPr>
          <p:nvPr>
            <p:ph type="sldNum" sz="quarter" idx="5"/>
          </p:nvPr>
        </p:nvSpPr>
        <p:spPr/>
        <p:txBody>
          <a:bodyPr/>
          <a:lstStyle/>
          <a:p>
            <a:fld id="{1A180B81-AA4E-4B75-A7A4-FD12E7A9A81B}" type="slidenum">
              <a:rPr lang="en-US" smtClean="0"/>
              <a:t>4</a:t>
            </a:fld>
            <a:endParaRPr lang="en-US"/>
          </a:p>
        </p:txBody>
      </p:sp>
    </p:spTree>
    <p:extLst>
      <p:ext uri="{BB962C8B-B14F-4D97-AF65-F5344CB8AC3E}">
        <p14:creationId xmlns:p14="http://schemas.microsoft.com/office/powerpoint/2010/main" val="11693780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Move onto next slide after talking about how this was our original </a:t>
            </a:r>
            <a:r>
              <a:rPr lang="en-US" err="1">
                <a:cs typeface="Calibri"/>
              </a:rPr>
              <a:t>ghant</a:t>
            </a:r>
            <a:r>
              <a:rPr lang="en-US">
                <a:cs typeface="Calibri"/>
              </a:rPr>
              <a:t> chart </a:t>
            </a:r>
          </a:p>
        </p:txBody>
      </p:sp>
      <p:sp>
        <p:nvSpPr>
          <p:cNvPr id="4" name="Slide Number Placeholder 3"/>
          <p:cNvSpPr>
            <a:spLocks noGrp="1"/>
          </p:cNvSpPr>
          <p:nvPr>
            <p:ph type="sldNum" sz="quarter" idx="5"/>
          </p:nvPr>
        </p:nvSpPr>
        <p:spPr/>
        <p:txBody>
          <a:bodyPr/>
          <a:lstStyle/>
          <a:p>
            <a:fld id="{1A180B81-AA4E-4B75-A7A4-FD12E7A9A81B}" type="slidenum">
              <a:rPr lang="en-US" smtClean="0"/>
              <a:t>5</a:t>
            </a:fld>
            <a:endParaRPr lang="en-US"/>
          </a:p>
        </p:txBody>
      </p:sp>
    </p:spTree>
    <p:extLst>
      <p:ext uri="{BB962C8B-B14F-4D97-AF65-F5344CB8AC3E}">
        <p14:creationId xmlns:p14="http://schemas.microsoft.com/office/powerpoint/2010/main" val="814336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is the updated one where I feel if we complete these in order or near </a:t>
            </a:r>
            <a:r>
              <a:rPr lang="en-US" err="1">
                <a:cs typeface="Calibri"/>
              </a:rPr>
              <a:t>abouts</a:t>
            </a:r>
            <a:r>
              <a:rPr lang="en-US">
                <a:cs typeface="Calibri"/>
              </a:rPr>
              <a:t> it should have a outcome of being successful </a:t>
            </a:r>
            <a:endParaRPr lang="en-US"/>
          </a:p>
          <a:p>
            <a:endParaRPr lang="en-US">
              <a:cs typeface="Calibri"/>
            </a:endParaRPr>
          </a:p>
          <a:p>
            <a:r>
              <a:rPr lang="en-US">
                <a:cs typeface="Calibri"/>
              </a:rPr>
              <a:t>Talk about </a:t>
            </a:r>
            <a:r>
              <a:rPr lang="en-US" err="1">
                <a:cs typeface="Calibri"/>
              </a:rPr>
              <a:t>critial</a:t>
            </a:r>
            <a:r>
              <a:rPr lang="en-US">
                <a:cs typeface="Calibri"/>
              </a:rPr>
              <a:t> pathing and how we cannot start another task before the other </a:t>
            </a:r>
          </a:p>
          <a:p>
            <a:endParaRPr lang="en-US">
              <a:cs typeface="Calibri"/>
            </a:endParaRPr>
          </a:p>
          <a:p>
            <a:r>
              <a:rPr lang="en-US">
                <a:cs typeface="Calibri"/>
              </a:rPr>
              <a:t>This allows us to know that a certain task may be able to be completed ahead of the tasks </a:t>
            </a:r>
            <a:r>
              <a:rPr lang="en-US" err="1">
                <a:cs typeface="Calibri"/>
              </a:rPr>
              <a:t>infront</a:t>
            </a:r>
            <a:r>
              <a:rPr lang="en-US">
                <a:cs typeface="Calibri"/>
              </a:rPr>
              <a:t> but some tasks will not allow you to as you would need to complete them as </a:t>
            </a:r>
            <a:r>
              <a:rPr lang="en-US" err="1">
                <a:cs typeface="Calibri"/>
              </a:rPr>
              <a:t>itll</a:t>
            </a:r>
            <a:r>
              <a:rPr lang="en-US">
                <a:cs typeface="Calibri"/>
              </a:rPr>
              <a:t> benefit you maybe with the knowledge from said task </a:t>
            </a:r>
          </a:p>
        </p:txBody>
      </p:sp>
      <p:sp>
        <p:nvSpPr>
          <p:cNvPr id="4" name="Slide Number Placeholder 3"/>
          <p:cNvSpPr>
            <a:spLocks noGrp="1"/>
          </p:cNvSpPr>
          <p:nvPr>
            <p:ph type="sldNum" sz="quarter" idx="5"/>
          </p:nvPr>
        </p:nvSpPr>
        <p:spPr/>
        <p:txBody>
          <a:bodyPr/>
          <a:lstStyle/>
          <a:p>
            <a:fld id="{1A180B81-AA4E-4B75-A7A4-FD12E7A9A81B}" type="slidenum">
              <a:rPr lang="en-US" smtClean="0"/>
              <a:t>6</a:t>
            </a:fld>
            <a:endParaRPr lang="en-US"/>
          </a:p>
        </p:txBody>
      </p:sp>
    </p:spTree>
    <p:extLst>
      <p:ext uri="{BB962C8B-B14F-4D97-AF65-F5344CB8AC3E}">
        <p14:creationId xmlns:p14="http://schemas.microsoft.com/office/powerpoint/2010/main" val="2190643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coating is both different so for the steel it stops rusting while aluminum doesn’t rust anyway , but for the aluminum its to keep it durable for longer the expectancy out of the both the coated iron is more reliable and has more durability , could expect it to last around 5-15 years longer than the </a:t>
            </a:r>
            <a:r>
              <a:rPr lang="en-US" err="1">
                <a:cs typeface="Calibri"/>
              </a:rPr>
              <a:t>aluminium</a:t>
            </a:r>
            <a:r>
              <a:rPr lang="en-US">
                <a:cs typeface="Calibri"/>
              </a:rPr>
              <a:t> even though we are based near </a:t>
            </a:r>
            <a:r>
              <a:rPr lang="en-US" err="1">
                <a:cs typeface="Calibri"/>
              </a:rPr>
              <a:t>traintracks</a:t>
            </a:r>
            <a:r>
              <a:rPr lang="en-US">
                <a:cs typeface="Calibri"/>
              </a:rPr>
              <a:t> for our gates the </a:t>
            </a:r>
            <a:r>
              <a:rPr lang="en-US" err="1">
                <a:cs typeface="Calibri"/>
              </a:rPr>
              <a:t>colour</a:t>
            </a:r>
            <a:r>
              <a:rPr lang="en-US">
                <a:cs typeface="Calibri"/>
              </a:rPr>
              <a:t> is not really that essential usually to farmers </a:t>
            </a:r>
          </a:p>
          <a:p>
            <a:endParaRPr lang="en-US">
              <a:cs typeface="Calibri"/>
            </a:endParaRPr>
          </a:p>
          <a:p>
            <a:r>
              <a:rPr lang="en-US">
                <a:cs typeface="Calibri"/>
              </a:rPr>
              <a:t>But this option is for someone who maybe lives near the train track and doesn’t have a farm and wants it for the design and not just the technology behind it.</a:t>
            </a:r>
          </a:p>
          <a:p>
            <a:endParaRPr lang="en-US">
              <a:cs typeface="Calibri"/>
            </a:endParaRPr>
          </a:p>
          <a:p>
            <a:r>
              <a:rPr lang="en-US">
                <a:cs typeface="Calibri"/>
              </a:rPr>
              <a:t>As all the places we could possibly work would need different size gates we will either come out and survey the area , taking measurements  we could then either build the gate or look for one that would suit the given specification</a:t>
            </a:r>
          </a:p>
        </p:txBody>
      </p:sp>
      <p:sp>
        <p:nvSpPr>
          <p:cNvPr id="4" name="Slide Number Placeholder 3"/>
          <p:cNvSpPr>
            <a:spLocks noGrp="1"/>
          </p:cNvSpPr>
          <p:nvPr>
            <p:ph type="sldNum" sz="quarter" idx="5"/>
          </p:nvPr>
        </p:nvSpPr>
        <p:spPr/>
        <p:txBody>
          <a:bodyPr/>
          <a:lstStyle/>
          <a:p>
            <a:fld id="{1A180B81-AA4E-4B75-A7A4-FD12E7A9A81B}" type="slidenum">
              <a:rPr lang="en-US" smtClean="0"/>
              <a:t>7</a:t>
            </a:fld>
            <a:endParaRPr lang="en-US"/>
          </a:p>
        </p:txBody>
      </p:sp>
    </p:spTree>
    <p:extLst>
      <p:ext uri="{BB962C8B-B14F-4D97-AF65-F5344CB8AC3E}">
        <p14:creationId xmlns:p14="http://schemas.microsoft.com/office/powerpoint/2010/main" val="6651938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 we are using a 24v dc motor to insure that </a:t>
            </a:r>
            <a:r>
              <a:rPr lang="en-US" err="1">
                <a:cs typeface="Calibri"/>
              </a:rPr>
              <a:t>itll</a:t>
            </a:r>
            <a:r>
              <a:rPr lang="en-US">
                <a:cs typeface="Calibri"/>
              </a:rPr>
              <a:t> drive both iron and </a:t>
            </a:r>
            <a:r>
              <a:rPr lang="en-US" err="1">
                <a:cs typeface="Calibri"/>
              </a:rPr>
              <a:t>alluminium</a:t>
            </a:r>
            <a:r>
              <a:rPr lang="en-US">
                <a:cs typeface="Calibri"/>
              </a:rPr>
              <a:t> gates the gates will be different sizes due to the task we have been given .</a:t>
            </a:r>
          </a:p>
          <a:p>
            <a:endParaRPr lang="en-US">
              <a:cs typeface="Calibri"/>
            </a:endParaRPr>
          </a:p>
          <a:p>
            <a:r>
              <a:rPr lang="en-US">
                <a:cs typeface="Calibri"/>
              </a:rPr>
              <a:t>The operation of the gate will be that the motor will turn a cog that will sit on the moving it back </a:t>
            </a:r>
            <a:r>
              <a:rPr lang="en-US" err="1">
                <a:cs typeface="Calibri"/>
              </a:rPr>
              <a:t>onitself</a:t>
            </a:r>
            <a:r>
              <a:rPr lang="en-US">
                <a:cs typeface="Calibri"/>
              </a:rPr>
              <a:t> or when closing  back to </a:t>
            </a:r>
            <a:r>
              <a:rPr lang="en-US" err="1">
                <a:cs typeface="Calibri"/>
              </a:rPr>
              <a:t>itse</a:t>
            </a:r>
            <a:r>
              <a:rPr lang="en-US">
                <a:cs typeface="Calibri"/>
              </a:rPr>
              <a:t> original state </a:t>
            </a:r>
          </a:p>
          <a:p>
            <a:r>
              <a:rPr lang="en-US">
                <a:cs typeface="Calibri"/>
              </a:rPr>
              <a:t>There will be a rollers for the gate to move across keeping accuracy high , </a:t>
            </a:r>
            <a:r>
              <a:rPr lang="en-US" err="1">
                <a:cs typeface="Calibri"/>
              </a:rPr>
              <a:t>thete</a:t>
            </a:r>
            <a:r>
              <a:rPr lang="en-US">
                <a:cs typeface="Calibri"/>
              </a:rPr>
              <a:t> will be a track around 50mm into the group for where the wheels will sit , if dropped it down 50mm just so you wouldn’t have to set over it each time or if needed for a car to get across it could </a:t>
            </a:r>
          </a:p>
          <a:p>
            <a:endParaRPr lang="en-US">
              <a:cs typeface="Calibri"/>
            </a:endParaRPr>
          </a:p>
          <a:p>
            <a:r>
              <a:rPr lang="en-US">
                <a:cs typeface="Calibri"/>
              </a:rPr>
              <a:t>At the bottom of the gate we will add a rack with wheels to take the stress of some places of the gate , </a:t>
            </a:r>
            <a:r>
              <a:rPr lang="en-US" err="1">
                <a:cs typeface="Calibri"/>
              </a:rPr>
              <a:t>itll</a:t>
            </a:r>
            <a:r>
              <a:rPr lang="en-US">
                <a:cs typeface="Calibri"/>
              </a:rPr>
              <a:t> also move a lot more smoothly the rack is where we will put the cog and how </a:t>
            </a:r>
            <a:r>
              <a:rPr lang="en-US" err="1">
                <a:cs typeface="Calibri"/>
              </a:rPr>
              <a:t>itll</a:t>
            </a:r>
            <a:r>
              <a:rPr lang="en-US">
                <a:cs typeface="Calibri"/>
              </a:rPr>
              <a:t> move back and fourth , the bottom rail will need to be extended slightly so when its closed it will be able to reopen</a:t>
            </a:r>
          </a:p>
        </p:txBody>
      </p:sp>
      <p:sp>
        <p:nvSpPr>
          <p:cNvPr id="4" name="Slide Number Placeholder 3"/>
          <p:cNvSpPr>
            <a:spLocks noGrp="1"/>
          </p:cNvSpPr>
          <p:nvPr>
            <p:ph type="sldNum" sz="quarter" idx="5"/>
          </p:nvPr>
        </p:nvSpPr>
        <p:spPr/>
        <p:txBody>
          <a:bodyPr/>
          <a:lstStyle/>
          <a:p>
            <a:fld id="{1A180B81-AA4E-4B75-A7A4-FD12E7A9A81B}" type="slidenum">
              <a:rPr lang="en-US" smtClean="0"/>
              <a:t>8</a:t>
            </a:fld>
            <a:endParaRPr lang="en-US"/>
          </a:p>
        </p:txBody>
      </p:sp>
    </p:spTree>
    <p:extLst>
      <p:ext uri="{BB962C8B-B14F-4D97-AF65-F5344CB8AC3E}">
        <p14:creationId xmlns:p14="http://schemas.microsoft.com/office/powerpoint/2010/main" val="9244227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pin pointed to explain it a little better  to make this a success and have less or no failure I think the gate needed these </a:t>
            </a:r>
          </a:p>
          <a:p>
            <a:r>
              <a:rPr lang="en-US">
                <a:cs typeface="Calibri"/>
              </a:rPr>
              <a:t>We are going to use2 sensors (</a:t>
            </a:r>
            <a:r>
              <a:rPr lang="en-US" err="1">
                <a:cs typeface="Calibri"/>
              </a:rPr>
              <a:t>havent</a:t>
            </a:r>
            <a:r>
              <a:rPr lang="en-US">
                <a:cs typeface="Calibri"/>
              </a:rPr>
              <a:t> quite thought of what we would like yet, maybe a optical or </a:t>
            </a:r>
            <a:r>
              <a:rPr lang="en-US" err="1">
                <a:cs typeface="Calibri"/>
              </a:rPr>
              <a:t>proxmity</a:t>
            </a:r>
            <a:r>
              <a:rPr lang="en-US">
                <a:cs typeface="Calibri"/>
              </a:rPr>
              <a:t> ) this is we on the gate opening and where the gate will end when fully opened this way , the button or remote cannot be pressed until it is fully open or fully closed , also another safety precaution we added is that if a train is near the gate will not open using either the remote or button </a:t>
            </a:r>
          </a:p>
          <a:p>
            <a:endParaRPr lang="en-US">
              <a:cs typeface="Calibri"/>
            </a:endParaRPr>
          </a:p>
          <a:p>
            <a:r>
              <a:rPr lang="en-US">
                <a:cs typeface="Calibri"/>
              </a:rPr>
              <a:t>Gate stops and rollers  are in place just to take off a little stress from the movement of the gate </a:t>
            </a:r>
          </a:p>
        </p:txBody>
      </p:sp>
      <p:sp>
        <p:nvSpPr>
          <p:cNvPr id="4" name="Slide Number Placeholder 3"/>
          <p:cNvSpPr>
            <a:spLocks noGrp="1"/>
          </p:cNvSpPr>
          <p:nvPr>
            <p:ph type="sldNum" sz="quarter" idx="5"/>
          </p:nvPr>
        </p:nvSpPr>
        <p:spPr/>
        <p:txBody>
          <a:bodyPr/>
          <a:lstStyle/>
          <a:p>
            <a:fld id="{1A180B81-AA4E-4B75-A7A4-FD12E7A9A81B}" type="slidenum">
              <a:rPr lang="en-US" smtClean="0"/>
              <a:t>10</a:t>
            </a:fld>
            <a:endParaRPr lang="en-US"/>
          </a:p>
        </p:txBody>
      </p:sp>
    </p:spTree>
    <p:extLst>
      <p:ext uri="{BB962C8B-B14F-4D97-AF65-F5344CB8AC3E}">
        <p14:creationId xmlns:p14="http://schemas.microsoft.com/office/powerpoint/2010/main" val="33559227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It was </a:t>
            </a:r>
            <a:r>
              <a:rPr lang="en-US" err="1">
                <a:cs typeface="Calibri"/>
              </a:rPr>
              <a:t>abit</a:t>
            </a:r>
            <a:r>
              <a:rPr lang="en-US">
                <a:cs typeface="Calibri"/>
              </a:rPr>
              <a:t> hard to find a cost for the gate as we are going to be a bespoke company so we have done 4 different gates 2 being basic and 2 being expensive </a:t>
            </a:r>
          </a:p>
          <a:p>
            <a:r>
              <a:rPr lang="en-US">
                <a:cs typeface="Calibri"/>
              </a:rPr>
              <a:t>All the given components as you can see will not very between the two gates it'll be the actual gate itself </a:t>
            </a:r>
          </a:p>
          <a:p>
            <a:endParaRPr lang="en-US">
              <a:cs typeface="Calibri"/>
            </a:endParaRPr>
          </a:p>
          <a:p>
            <a:r>
              <a:rPr lang="en-US">
                <a:cs typeface="Calibri"/>
              </a:rPr>
              <a:t>We would then go back to see </a:t>
            </a:r>
            <a:r>
              <a:rPr lang="en-US" err="1">
                <a:cs typeface="Calibri"/>
              </a:rPr>
              <a:t>wether</a:t>
            </a:r>
            <a:r>
              <a:rPr lang="en-US">
                <a:cs typeface="Calibri"/>
              </a:rPr>
              <a:t> there would be a nice option that’s suitable for the area given if not we would then create the gate </a:t>
            </a:r>
            <a:r>
              <a:rPr lang="en-US" err="1">
                <a:cs typeface="Calibri"/>
              </a:rPr>
              <a:t>outself</a:t>
            </a:r>
            <a:r>
              <a:rPr lang="en-US">
                <a:cs typeface="Calibri"/>
              </a:rPr>
              <a:t> and charge cost price and </a:t>
            </a:r>
            <a:r>
              <a:rPr lang="en-US" err="1">
                <a:cs typeface="Calibri"/>
              </a:rPr>
              <a:t>labour</a:t>
            </a:r>
            <a:r>
              <a:rPr lang="en-US">
                <a:cs typeface="Calibri"/>
              </a:rPr>
              <a:t> charge </a:t>
            </a:r>
          </a:p>
        </p:txBody>
      </p:sp>
      <p:sp>
        <p:nvSpPr>
          <p:cNvPr id="4" name="Slide Number Placeholder 3"/>
          <p:cNvSpPr>
            <a:spLocks noGrp="1"/>
          </p:cNvSpPr>
          <p:nvPr>
            <p:ph type="sldNum" sz="quarter" idx="5"/>
          </p:nvPr>
        </p:nvSpPr>
        <p:spPr/>
        <p:txBody>
          <a:bodyPr/>
          <a:lstStyle/>
          <a:p>
            <a:fld id="{1A180B81-AA4E-4B75-A7A4-FD12E7A9A81B}" type="slidenum">
              <a:rPr lang="en-US" smtClean="0"/>
              <a:t>11</a:t>
            </a:fld>
            <a:endParaRPr lang="en-US"/>
          </a:p>
        </p:txBody>
      </p:sp>
    </p:spTree>
    <p:extLst>
      <p:ext uri="{BB962C8B-B14F-4D97-AF65-F5344CB8AC3E}">
        <p14:creationId xmlns:p14="http://schemas.microsoft.com/office/powerpoint/2010/main" val="2631260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Good afternoon Ladies and Gentlemen!</a:t>
            </a:r>
          </a:p>
          <a:p>
            <a:r>
              <a:rPr lang="en-US"/>
              <a:t>Today I am going to talk about Heart of wales line....</a:t>
            </a:r>
            <a:endParaRPr lang="en-US">
              <a:cs typeface="Calibri"/>
            </a:endParaRPr>
          </a:p>
          <a:p>
            <a:r>
              <a:rPr lang="en-US"/>
              <a:t>This is a railway line in Wales and running from Craven Arms in </a:t>
            </a:r>
            <a:r>
              <a:rPr lang="en-US" err="1"/>
              <a:t>Shropshire</a:t>
            </a:r>
            <a:r>
              <a:rPr lang="en-US"/>
              <a:t> to </a:t>
            </a:r>
            <a:r>
              <a:rPr lang="en-US" err="1"/>
              <a:t>Llanelli</a:t>
            </a:r>
            <a:r>
              <a:rPr lang="en-US"/>
              <a:t> in Southwest wales. It run through some of the heartlands of Wales.</a:t>
            </a:r>
            <a:endParaRPr lang="en-US">
              <a:cs typeface="Calibri"/>
            </a:endParaRPr>
          </a:p>
          <a:p>
            <a:r>
              <a:rPr lang="en-US"/>
              <a:t>This line was opened in 1868 and it is a single track.</a:t>
            </a:r>
            <a:endParaRPr lang="en-US">
              <a:cs typeface="Calibri"/>
            </a:endParaRPr>
          </a:p>
          <a:p>
            <a:r>
              <a:rPr lang="en-US"/>
              <a:t>This line includes </a:t>
            </a:r>
            <a:r>
              <a:rPr lang="en-US" err="1"/>
              <a:t>Pontarddulais</a:t>
            </a:r>
            <a:r>
              <a:rPr lang="en-US"/>
              <a:t> and </a:t>
            </a:r>
            <a:r>
              <a:rPr lang="en-US" err="1"/>
              <a:t>Pantyffynnon</a:t>
            </a:r>
            <a:r>
              <a:rPr lang="en-US"/>
              <a:t> stops and where our project will be held.</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A180B81-AA4E-4B75-A7A4-FD12E7A9A81B}" type="slidenum">
              <a:rPr lang="en-US" smtClean="0"/>
              <a:t>12</a:t>
            </a:fld>
            <a:endParaRPr lang="en-US"/>
          </a:p>
        </p:txBody>
      </p:sp>
    </p:spTree>
    <p:extLst>
      <p:ext uri="{BB962C8B-B14F-4D97-AF65-F5344CB8AC3E}">
        <p14:creationId xmlns:p14="http://schemas.microsoft.com/office/powerpoint/2010/main" val="15220066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some train services running through...</a:t>
            </a:r>
          </a:p>
          <a:p>
            <a:r>
              <a:rPr lang="en-US"/>
              <a:t>7 minutes run between these two </a:t>
            </a:r>
            <a:r>
              <a:rPr lang="en-US" err="1"/>
              <a:t>Pontarddulais</a:t>
            </a:r>
            <a:r>
              <a:rPr lang="en-US"/>
              <a:t> and </a:t>
            </a:r>
            <a:r>
              <a:rPr lang="en-US" err="1"/>
              <a:t>Pantyffynnon</a:t>
            </a:r>
            <a:r>
              <a:rPr lang="en-US"/>
              <a:t> stops.</a:t>
            </a:r>
            <a:endParaRPr lang="en-US">
              <a:cs typeface="Calibri"/>
            </a:endParaRPr>
          </a:p>
          <a:p>
            <a:endParaRPr lang="en-US"/>
          </a:p>
          <a:p>
            <a:endParaRPr lang="en-US"/>
          </a:p>
          <a:p>
            <a:r>
              <a:rPr lang="en-US"/>
              <a:t>The passenger trains that will use the track are the </a:t>
            </a:r>
            <a:r>
              <a:rPr lang="en"/>
              <a:t>British Rail Class 153 these trains are 23m in length</a:t>
            </a:r>
            <a:r>
              <a:rPr lang="en-US"/>
              <a:t> </a:t>
            </a:r>
          </a:p>
          <a:p>
            <a:r>
              <a:rPr lang="en-US">
                <a:cs typeface="Calibri"/>
              </a:rPr>
              <a:t>All other trains that use this track are longer</a:t>
            </a:r>
          </a:p>
        </p:txBody>
      </p:sp>
      <p:sp>
        <p:nvSpPr>
          <p:cNvPr id="4" name="Slide Number Placeholder 3"/>
          <p:cNvSpPr>
            <a:spLocks noGrp="1"/>
          </p:cNvSpPr>
          <p:nvPr>
            <p:ph type="sldNum" sz="quarter" idx="5"/>
          </p:nvPr>
        </p:nvSpPr>
        <p:spPr/>
        <p:txBody>
          <a:bodyPr/>
          <a:lstStyle/>
          <a:p>
            <a:fld id="{1A180B81-AA4E-4B75-A7A4-FD12E7A9A81B}" type="slidenum">
              <a:rPr lang="en-US" smtClean="0"/>
              <a:t>13</a:t>
            </a:fld>
            <a:endParaRPr lang="en-US"/>
          </a:p>
        </p:txBody>
      </p:sp>
    </p:spTree>
    <p:extLst>
      <p:ext uri="{BB962C8B-B14F-4D97-AF65-F5344CB8AC3E}">
        <p14:creationId xmlns:p14="http://schemas.microsoft.com/office/powerpoint/2010/main" val="41158904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times on weekdays in each direction.</a:t>
            </a:r>
          </a:p>
          <a:p>
            <a:r>
              <a:rPr lang="en-US"/>
              <a:t>4 times on Saturdays in each direction.</a:t>
            </a:r>
            <a:endParaRPr lang="en-US">
              <a:cs typeface="Calibri"/>
            </a:endParaRPr>
          </a:p>
          <a:p>
            <a:r>
              <a:rPr lang="en-US"/>
              <a:t>2 times on Sunday in each direction.</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A180B81-AA4E-4B75-A7A4-FD12E7A9A81B}" type="slidenum">
              <a:rPr lang="en-US" smtClean="0"/>
              <a:t>14</a:t>
            </a:fld>
            <a:endParaRPr lang="en-US"/>
          </a:p>
        </p:txBody>
      </p:sp>
    </p:spTree>
    <p:extLst>
      <p:ext uri="{BB962C8B-B14F-4D97-AF65-F5344CB8AC3E}">
        <p14:creationId xmlns:p14="http://schemas.microsoft.com/office/powerpoint/2010/main" val="30032971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u="sng"/>
              <a:t>Safety Rules and Regulations</a:t>
            </a:r>
            <a:endParaRPr lang="en-US"/>
          </a:p>
          <a:p>
            <a:pPr marL="285750" indent="-285750">
              <a:buFont typeface="Arial"/>
              <a:buChar char="•"/>
            </a:pPr>
            <a:r>
              <a:rPr lang="en-US"/>
              <a:t>There are no fixed times for freight trains, but the passenger trains run according to schedule times, also we need to that, Trains have rights to run at any time.</a:t>
            </a:r>
            <a:endParaRPr lang="en-US">
              <a:cs typeface="Calibri"/>
            </a:endParaRPr>
          </a:p>
          <a:p>
            <a:pPr marL="285750" indent="-285750">
              <a:buFont typeface="Arial"/>
              <a:buChar char="•"/>
            </a:pPr>
            <a:r>
              <a:rPr lang="en-US"/>
              <a:t>Always expect a train at road-rail intersection.</a:t>
            </a:r>
            <a:endParaRPr lang="en-US">
              <a:cs typeface="Calibri"/>
            </a:endParaRPr>
          </a:p>
          <a:p>
            <a:pPr marL="285750" indent="-285750">
              <a:buFont typeface="Arial"/>
              <a:buChar char="•"/>
            </a:pPr>
            <a:r>
              <a:rPr lang="en-US"/>
              <a:t>Don’t walk on railway tracks. It is illegal trespass and highly dangerous.</a:t>
            </a:r>
            <a:endParaRPr lang="en-US">
              <a:cs typeface="Calibri"/>
            </a:endParaRPr>
          </a:p>
          <a:p>
            <a:pPr marL="285750" indent="-285750">
              <a:buFont typeface="Arial"/>
              <a:buChar char="•"/>
            </a:pPr>
            <a:r>
              <a:rPr lang="en-US"/>
              <a:t>Trains are normally 3 foot wider than the tracks, so mind the gap when you closer.</a:t>
            </a:r>
            <a:endParaRPr lang="en-US">
              <a:cs typeface="Calibri"/>
            </a:endParaRPr>
          </a:p>
          <a:p>
            <a:pPr marL="285750" indent="-285750">
              <a:buFont typeface="Arial"/>
              <a:buChar char="•"/>
            </a:pPr>
            <a:r>
              <a:rPr lang="en-US"/>
              <a:t>If there is rail on the railroad ties, it means the truck in use. Even there are weeds or truck looks unused.</a:t>
            </a:r>
            <a:endParaRPr lang="en-US">
              <a:cs typeface="Calibri"/>
            </a:endParaRPr>
          </a:p>
          <a:p>
            <a:pPr marL="285750" indent="-285750">
              <a:buFont typeface="Arial"/>
              <a:buChar char="•"/>
            </a:pPr>
            <a:r>
              <a:rPr lang="en-US"/>
              <a:t>Trains can move at any time in any direction. So, we must careful when we cross the level crossing.</a:t>
            </a:r>
            <a:endParaRPr lang="en-US">
              <a:cs typeface="Calibri"/>
            </a:endParaRPr>
          </a:p>
          <a:p>
            <a:pPr marL="285750" indent="-285750">
              <a:buFont typeface="Arial"/>
              <a:buChar char="•"/>
            </a:pPr>
            <a:r>
              <a:rPr lang="en-US"/>
              <a:t>Now a day trains don’t make loud noise, so approaching train would be too close and fast than we think. So Stay alert around railroad tracks. Don’t use mobile phones, headphones or other distractions that would prevent from hearing an approaching train; never mix rails and recreation.</a:t>
            </a:r>
            <a:endParaRPr lang="en-US">
              <a:cs typeface="Calibri"/>
            </a:endParaRPr>
          </a:p>
          <a:p>
            <a:pPr marL="285750" indent="-285750">
              <a:buFont typeface="Arial"/>
              <a:buChar char="•"/>
            </a:pPr>
            <a:r>
              <a:rPr lang="en-US"/>
              <a:t>Always use designated pedestrian or roadway crossings to cross the train tracks, also obey signals and warning signs.</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A180B81-AA4E-4B75-A7A4-FD12E7A9A81B}" type="slidenum">
              <a:rPr lang="en-US" smtClean="0"/>
              <a:t>15</a:t>
            </a:fld>
            <a:endParaRPr lang="en-US"/>
          </a:p>
        </p:txBody>
      </p:sp>
    </p:spTree>
    <p:extLst>
      <p:ext uri="{BB962C8B-B14F-4D97-AF65-F5344CB8AC3E}">
        <p14:creationId xmlns:p14="http://schemas.microsoft.com/office/powerpoint/2010/main" val="21541119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My first job was to find a suitable microcontroller.</a:t>
            </a:r>
            <a:endParaRPr lang="en-GB"/>
          </a:p>
          <a:p>
            <a:r>
              <a:rPr lang="en-GB">
                <a:cs typeface="Calibri"/>
              </a:rPr>
              <a:t>I decided to compare both the Arduino Uno rev 3 and Siemens PLC</a:t>
            </a:r>
            <a:endParaRPr lang="en-GB"/>
          </a:p>
          <a:p>
            <a:r>
              <a:rPr lang="en-GB">
                <a:cs typeface="Calibri"/>
              </a:rPr>
              <a:t>Overall both devices can perform the tasks as needed, however</a:t>
            </a:r>
            <a:endParaRPr lang="en-GB"/>
          </a:p>
          <a:p>
            <a:r>
              <a:rPr lang="en-GB">
                <a:cs typeface="Calibri"/>
              </a:rPr>
              <a:t>Under the microscope the two devices differ vastly.</a:t>
            </a:r>
            <a:endParaRPr lang="en-GB"/>
          </a:p>
          <a:p>
            <a:r>
              <a:rPr lang="en-GB">
                <a:cs typeface="Calibri"/>
              </a:rPr>
              <a:t>The Arduino is extremely cheap at only £20, where as the PLC costs over £400</a:t>
            </a:r>
          </a:p>
          <a:p>
            <a:r>
              <a:rPr lang="en-GB"/>
              <a:t>Whilst the PLC is considerably more expensive, the longevity of the device is worth the cost.</a:t>
            </a:r>
            <a:endParaRPr lang="en-GB">
              <a:cs typeface="Calibri"/>
            </a:endParaRPr>
          </a:p>
          <a:p>
            <a:r>
              <a:rPr lang="en-GB"/>
              <a:t>Due to the nature of the system that these devices will run, the microcontroller will always be in a live and active state.</a:t>
            </a:r>
            <a:endParaRPr lang="en-US"/>
          </a:p>
          <a:p>
            <a:r>
              <a:rPr lang="en-GB"/>
              <a:t>This constant use could eventually cause the Arduino to burn out, where as the PLC is built to withstand 24/7 use.</a:t>
            </a:r>
            <a:endParaRPr lang="en-GB">
              <a:cs typeface="Calibri"/>
            </a:endParaRPr>
          </a:p>
          <a:p>
            <a:r>
              <a:rPr lang="en-GB"/>
              <a:t>The PLC is also tested to a higher standard which ensures that every PLC performs perfectly. Additional testing would have to be carried out on the Arduino to ensure it was fit for usage. This would take up valuable time in the testing process.</a:t>
            </a:r>
            <a:endParaRPr lang="en-GB">
              <a:cs typeface="Calibri"/>
            </a:endParaRPr>
          </a:p>
          <a:p>
            <a:endParaRPr lang="en-GB">
              <a:cs typeface="Calibri"/>
            </a:endParaRPr>
          </a:p>
          <a:p>
            <a:r>
              <a:rPr lang="en-GB">
                <a:cs typeface="Calibri"/>
              </a:rPr>
              <a:t>Due to the results of the research into these devices I have decided to choose the Siemens PLC.</a:t>
            </a:r>
          </a:p>
        </p:txBody>
      </p:sp>
      <p:sp>
        <p:nvSpPr>
          <p:cNvPr id="4" name="Slide Number Placeholder 3"/>
          <p:cNvSpPr>
            <a:spLocks noGrp="1"/>
          </p:cNvSpPr>
          <p:nvPr>
            <p:ph type="sldNum" sz="quarter" idx="5"/>
          </p:nvPr>
        </p:nvSpPr>
        <p:spPr/>
        <p:txBody>
          <a:bodyPr/>
          <a:lstStyle/>
          <a:p>
            <a:fld id="{1A180B81-AA4E-4B75-A7A4-FD12E7A9A81B}" type="slidenum">
              <a:rPr lang="en-US" smtClean="0"/>
              <a:t>16</a:t>
            </a:fld>
            <a:endParaRPr lang="en-US"/>
          </a:p>
        </p:txBody>
      </p:sp>
    </p:spTree>
    <p:extLst>
      <p:ext uri="{BB962C8B-B14F-4D97-AF65-F5344CB8AC3E}">
        <p14:creationId xmlns:p14="http://schemas.microsoft.com/office/powerpoint/2010/main" val="40659909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 have decided to use optical sensors to detect passing trains.</a:t>
            </a:r>
            <a:endParaRPr lang="en-US"/>
          </a:p>
          <a:p>
            <a:r>
              <a:rPr lang="en-US">
                <a:cs typeface="Calibri"/>
              </a:rPr>
              <a:t>The system will need 6 pairs of sensors, 6 emitters and 6 receivers split into 3 sets of 2 pairs</a:t>
            </a:r>
          </a:p>
          <a:p>
            <a:r>
              <a:rPr lang="en-US">
                <a:cs typeface="Calibri"/>
              </a:rPr>
              <a:t> Each pair within sets 1 and 3 will be 10m apart, this is to detect the 23m passenger trains and any larger trains that pass. </a:t>
            </a:r>
          </a:p>
          <a:p>
            <a:r>
              <a:rPr lang="en-US">
                <a:cs typeface="Calibri"/>
              </a:rPr>
              <a:t>Both pairs of sensors within the sets will have to be triggered together to confirm that there is a train approaching the gates </a:t>
            </a:r>
            <a:endParaRPr lang="en-US"/>
          </a:p>
          <a:p>
            <a:r>
              <a:rPr lang="en-US">
                <a:cs typeface="Calibri"/>
              </a:rPr>
              <a:t>Both sets 1 and 3 will be 12.5miles from the gates in each direction. This will allow for a minimum of 10 minutes before the train reaches the gates</a:t>
            </a:r>
            <a:endParaRPr lang="en-US"/>
          </a:p>
          <a:p>
            <a:r>
              <a:rPr lang="en-US">
                <a:cs typeface="Calibri"/>
              </a:rPr>
              <a:t>The 2nd set of sensors will notify when the train is clear of the gates and allow the gates to open.</a:t>
            </a:r>
          </a:p>
          <a:p>
            <a:r>
              <a:rPr lang="en-US">
                <a:cs typeface="Calibri"/>
              </a:rPr>
              <a:t>As there is only a single track the sensor must be effective over a minimum of 9m</a:t>
            </a:r>
          </a:p>
          <a:p>
            <a:endParaRPr lang="en-US">
              <a:cs typeface="Calibri"/>
            </a:endParaRPr>
          </a:p>
          <a:p>
            <a:r>
              <a:rPr lang="en-US">
                <a:cs typeface="Calibri"/>
              </a:rPr>
              <a:t>I've found 3</a:t>
            </a:r>
            <a:r>
              <a:rPr lang="en-US"/>
              <a:t> different types</a:t>
            </a:r>
            <a:r>
              <a:rPr lang="en-US">
                <a:cs typeface="Calibri"/>
              </a:rPr>
              <a:t> of optical sensors</a:t>
            </a:r>
            <a:endParaRPr lang="en-US"/>
          </a:p>
          <a:p>
            <a:r>
              <a:rPr lang="en-US" b="1"/>
              <a:t>Diffuse-reflective Sensors</a:t>
            </a:r>
          </a:p>
          <a:p>
            <a:r>
              <a:rPr lang="en-US" b="1"/>
              <a:t>Retro-reflective Sensors</a:t>
            </a:r>
            <a:endParaRPr lang="en-US" b="1">
              <a:cs typeface="Calibri" panose="020F0502020204030204"/>
            </a:endParaRPr>
          </a:p>
          <a:p>
            <a:r>
              <a:rPr lang="en-US">
                <a:cs typeface="Calibri"/>
              </a:rPr>
              <a:t>And</a:t>
            </a:r>
            <a:endParaRPr lang="en-US" b="1"/>
          </a:p>
          <a:p>
            <a:r>
              <a:rPr lang="en-US" b="1"/>
              <a:t>Through-beam Sensors</a:t>
            </a:r>
          </a:p>
          <a:p>
            <a:r>
              <a:rPr lang="en-US">
                <a:cs typeface="Calibri"/>
              </a:rPr>
              <a:t> </a:t>
            </a:r>
          </a:p>
          <a:p>
            <a:r>
              <a:rPr lang="en-US">
                <a:cs typeface="Calibri"/>
              </a:rPr>
              <a:t>When comparing the different types of sensors I found that the through beam sensor is most suited to this scenario as it has </a:t>
            </a:r>
          </a:p>
          <a:p>
            <a:r>
              <a:rPr lang="en-US">
                <a:cs typeface="Calibri"/>
              </a:rPr>
              <a:t>The greatest sensing distance</a:t>
            </a:r>
          </a:p>
          <a:p>
            <a:r>
              <a:rPr lang="en-US"/>
              <a:t>virtually no restrictions when sensing object</a:t>
            </a:r>
            <a:endParaRPr lang="en-US">
              <a:cs typeface="Calibri"/>
            </a:endParaRPr>
          </a:p>
          <a:p>
            <a:r>
              <a:rPr lang="en-US">
                <a:cs typeface="Calibri"/>
              </a:rPr>
              <a:t>The fastest response time </a:t>
            </a:r>
          </a:p>
          <a:p>
            <a:r>
              <a:rPr lang="en-US">
                <a:cs typeface="Calibri"/>
              </a:rPr>
              <a:t>And</a:t>
            </a:r>
          </a:p>
          <a:p>
            <a:r>
              <a:rPr lang="en-US">
                <a:cs typeface="Calibri"/>
              </a:rPr>
              <a:t>The highest resolution </a:t>
            </a:r>
          </a:p>
          <a:p>
            <a:r>
              <a:rPr lang="en-US">
                <a:cs typeface="Calibri"/>
              </a:rPr>
              <a:t>All four of these factors are crucial</a:t>
            </a:r>
          </a:p>
          <a:p>
            <a:endParaRPr lang="en-US">
              <a:cs typeface="Calibri"/>
            </a:endParaRPr>
          </a:p>
          <a:p>
            <a:r>
              <a:rPr lang="en-US">
                <a:cs typeface="Calibri"/>
              </a:rPr>
              <a:t>The through beam sensor that I will be using is the Sick W260 as it exceeds the ness ass </a:t>
            </a:r>
            <a:r>
              <a:rPr lang="en-US" err="1">
                <a:cs typeface="Calibri"/>
              </a:rPr>
              <a:t>sary</a:t>
            </a:r>
            <a:r>
              <a:rPr lang="en-US">
                <a:cs typeface="Calibri"/>
              </a:rPr>
              <a:t> necessary criteria</a:t>
            </a:r>
          </a:p>
          <a:p>
            <a:r>
              <a:rPr lang="en-US">
                <a:cs typeface="Calibri"/>
              </a:rPr>
              <a:t> </a:t>
            </a:r>
          </a:p>
        </p:txBody>
      </p:sp>
      <p:sp>
        <p:nvSpPr>
          <p:cNvPr id="4" name="Slide Number Placeholder 3"/>
          <p:cNvSpPr>
            <a:spLocks noGrp="1"/>
          </p:cNvSpPr>
          <p:nvPr>
            <p:ph type="sldNum" sz="quarter" idx="5"/>
          </p:nvPr>
        </p:nvSpPr>
        <p:spPr/>
        <p:txBody>
          <a:bodyPr/>
          <a:lstStyle/>
          <a:p>
            <a:fld id="{1A180B81-AA4E-4B75-A7A4-FD12E7A9A81B}" type="slidenum">
              <a:rPr lang="en-US" smtClean="0"/>
              <a:t>17</a:t>
            </a:fld>
            <a:endParaRPr lang="en-US"/>
          </a:p>
        </p:txBody>
      </p:sp>
    </p:spTree>
    <p:extLst>
      <p:ext uri="{BB962C8B-B14F-4D97-AF65-F5344CB8AC3E}">
        <p14:creationId xmlns:p14="http://schemas.microsoft.com/office/powerpoint/2010/main" val="2104921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is an initial design of our HMI, it is basic but represents all of the vital parts which include two human inputs - the open and close buttons. The open button can only be activated when the correct conditions are met. For example, if either sets of sensors 1 or 3 have been triggered then the open button will not perform the gates opening sequence. However, if the tracks are clear, the open button will cause the gates to open. </a:t>
            </a:r>
          </a:p>
          <a:p>
            <a:r>
              <a:rPr lang="en-US">
                <a:cs typeface="Calibri"/>
              </a:rPr>
              <a:t>The close button must be held for a minimum of 3 seconds to initiate the gates closing sequence - this is to ensure that the gates do not accidentally close due to a false press. As this is an automated system, if the correct sensors are triggered then the gates closing sequence will begin. This starts with an announcement on the speaker and is then followed by subsequent beacon alerts and notices on the LCD screen.  After 8 minutes have passed, the gates will close. Once set 2 of the sensors have been triggered in the correct sequence, the gates will then be able to open again if requested. </a:t>
            </a:r>
          </a:p>
          <a:p>
            <a:r>
              <a:rPr lang="en-US">
                <a:cs typeface="Calibri"/>
              </a:rPr>
              <a:t>There will be a HMI on either side of the tracks in order to allow gate control from both sides. </a:t>
            </a:r>
          </a:p>
          <a:p>
            <a:endParaRPr lang="en-US">
              <a:cs typeface="Calibri"/>
            </a:endParaRPr>
          </a:p>
        </p:txBody>
      </p:sp>
      <p:sp>
        <p:nvSpPr>
          <p:cNvPr id="4" name="Slide Number Placeholder 3"/>
          <p:cNvSpPr>
            <a:spLocks noGrp="1"/>
          </p:cNvSpPr>
          <p:nvPr>
            <p:ph type="sldNum" sz="quarter" idx="5"/>
          </p:nvPr>
        </p:nvSpPr>
        <p:spPr/>
        <p:txBody>
          <a:bodyPr/>
          <a:lstStyle/>
          <a:p>
            <a:fld id="{1A180B81-AA4E-4B75-A7A4-FD12E7A9A81B}" type="slidenum">
              <a:rPr lang="en-US" smtClean="0"/>
              <a:t>18</a:t>
            </a:fld>
            <a:endParaRPr lang="en-US"/>
          </a:p>
        </p:txBody>
      </p:sp>
    </p:spTree>
    <p:extLst>
      <p:ext uri="{BB962C8B-B14F-4D97-AF65-F5344CB8AC3E}">
        <p14:creationId xmlns:p14="http://schemas.microsoft.com/office/powerpoint/2010/main" val="28571810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4929172-4BF7-429F-BA25-7E9D1A4215EE}" type="datetimeFigureOut">
              <a:rPr lang="en-US" noProof="0" smtClean="0"/>
              <a:t>11/13/2019</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7966EA62-41C5-4F9A-A915-5B0BC739C923}" type="slidenum">
              <a:rPr lang="en-US" noProof="0" smtClean="0"/>
              <a:t>‹#›</a:t>
            </a:fld>
            <a:endParaRPr lang="en-US" noProof="0"/>
          </a:p>
        </p:txBody>
      </p:sp>
    </p:spTree>
    <p:extLst>
      <p:ext uri="{BB962C8B-B14F-4D97-AF65-F5344CB8AC3E}">
        <p14:creationId xmlns:p14="http://schemas.microsoft.com/office/powerpoint/2010/main" val="157181438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4929172-4BF7-429F-BA25-7E9D1A4215EE}" type="datetimeFigureOut">
              <a:rPr lang="en-US" smtClean="0"/>
              <a:t>11/13/2019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66EA62-41C5-4F9A-A915-5B0BC739C923}" type="slidenum">
              <a:rPr lang="en-US" smtClean="0"/>
              <a:t>‹#›</a:t>
            </a:fld>
            <a:endParaRPr lang="en-US"/>
          </a:p>
        </p:txBody>
      </p:sp>
    </p:spTree>
    <p:extLst>
      <p:ext uri="{BB962C8B-B14F-4D97-AF65-F5344CB8AC3E}">
        <p14:creationId xmlns:p14="http://schemas.microsoft.com/office/powerpoint/2010/main" val="610396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4929172-4BF7-429F-BA25-7E9D1A4215EE}" type="datetimeFigureOut">
              <a:rPr lang="en-US" smtClean="0"/>
              <a:t>11/13/2019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66EA62-41C5-4F9A-A915-5B0BC739C923}" type="slidenum">
              <a:rPr lang="en-US" smtClean="0"/>
              <a:t>‹#›</a:t>
            </a:fld>
            <a:endParaRPr lang="en-US"/>
          </a:p>
        </p:txBody>
      </p:sp>
    </p:spTree>
    <p:extLst>
      <p:ext uri="{BB962C8B-B14F-4D97-AF65-F5344CB8AC3E}">
        <p14:creationId xmlns:p14="http://schemas.microsoft.com/office/powerpoint/2010/main" val="430395475"/>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4929172-4BF7-429F-BA25-7E9D1A4215EE}" type="datetimeFigureOut">
              <a:rPr lang="en-US" noProof="0" smtClean="0"/>
              <a:t>11/13/2019</a:t>
            </a:fld>
            <a:endParaRPr lang="en-US" noProof="0"/>
          </a:p>
        </p:txBody>
      </p:sp>
      <p:sp>
        <p:nvSpPr>
          <p:cNvPr id="6" name="Footer Placeholder 5"/>
          <p:cNvSpPr>
            <a:spLocks noGrp="1"/>
          </p:cNvSpPr>
          <p:nvPr>
            <p:ph type="ftr" sz="quarter" idx="11"/>
          </p:nvPr>
        </p:nvSpPr>
        <p:spPr/>
        <p:txBody>
          <a:bodyPr/>
          <a:lstStyle/>
          <a:p>
            <a:endParaRPr lang="en-US" noProof="0"/>
          </a:p>
        </p:txBody>
      </p:sp>
      <p:sp>
        <p:nvSpPr>
          <p:cNvPr id="7" name="Slide Number Placeholder 6"/>
          <p:cNvSpPr>
            <a:spLocks noGrp="1"/>
          </p:cNvSpPr>
          <p:nvPr>
            <p:ph type="sldNum" sz="quarter" idx="12"/>
          </p:nvPr>
        </p:nvSpPr>
        <p:spPr/>
        <p:txBody>
          <a:bodyPr/>
          <a:lstStyle/>
          <a:p>
            <a:fld id="{7966EA62-41C5-4F9A-A915-5B0BC739C923}" type="slidenum">
              <a:rPr lang="en-US" noProof="0" smtClean="0"/>
              <a:t>‹#›</a:t>
            </a:fld>
            <a:endParaRPr lang="en-US" noProof="0"/>
          </a:p>
        </p:txBody>
      </p:sp>
    </p:spTree>
    <p:extLst>
      <p:ext uri="{BB962C8B-B14F-4D97-AF65-F5344CB8AC3E}">
        <p14:creationId xmlns:p14="http://schemas.microsoft.com/office/powerpoint/2010/main" val="3744633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4929172-4BF7-429F-BA25-7E9D1A4215EE}" type="datetimeFigureOut">
              <a:rPr lang="en-US" smtClean="0"/>
              <a:t>11/13/2019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966EA62-41C5-4F9A-A915-5B0BC739C923}" type="slidenum">
              <a:rPr lang="en-US" smtClean="0"/>
              <a:t>‹#›</a:t>
            </a:fld>
            <a:endParaRPr lang="en-US"/>
          </a:p>
        </p:txBody>
      </p:sp>
    </p:spTree>
    <p:extLst>
      <p:ext uri="{BB962C8B-B14F-4D97-AF65-F5344CB8AC3E}">
        <p14:creationId xmlns:p14="http://schemas.microsoft.com/office/powerpoint/2010/main" val="4115001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74929172-4BF7-429F-BA25-7E9D1A4215EE}" type="datetimeFigureOut">
              <a:rPr lang="en-US" smtClean="0"/>
              <a:t>11/13/2019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966EA62-41C5-4F9A-A915-5B0BC739C923}" type="slidenum">
              <a:rPr lang="en-US" smtClean="0"/>
              <a:t>‹#›</a:t>
            </a:fld>
            <a:endParaRPr lang="en-US"/>
          </a:p>
        </p:txBody>
      </p:sp>
    </p:spTree>
    <p:extLst>
      <p:ext uri="{BB962C8B-B14F-4D97-AF65-F5344CB8AC3E}">
        <p14:creationId xmlns:p14="http://schemas.microsoft.com/office/powerpoint/2010/main" val="4703041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929172-4BF7-429F-BA25-7E9D1A4215EE}" type="datetimeFigureOut">
              <a:rPr lang="en-US" smtClean="0"/>
              <a:t>11/13/2019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966EA62-41C5-4F9A-A915-5B0BC739C923}" type="slidenum">
              <a:rPr lang="en-US" smtClean="0"/>
              <a:t>‹#›</a:t>
            </a:fld>
            <a:endParaRPr lang="en-US"/>
          </a:p>
        </p:txBody>
      </p:sp>
    </p:spTree>
    <p:extLst>
      <p:ext uri="{BB962C8B-B14F-4D97-AF65-F5344CB8AC3E}">
        <p14:creationId xmlns:p14="http://schemas.microsoft.com/office/powerpoint/2010/main" val="227646414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4929172-4BF7-429F-BA25-7E9D1A4215EE}" type="datetimeFigureOut">
              <a:rPr lang="en-US" smtClean="0"/>
              <a:t>11/13/2019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966EA62-41C5-4F9A-A915-5B0BC739C923}" type="slidenum">
              <a:rPr lang="en-US" smtClean="0"/>
              <a:t>‹#›</a:t>
            </a:fld>
            <a:endParaRPr lang="en-US"/>
          </a:p>
        </p:txBody>
      </p:sp>
    </p:spTree>
    <p:extLst>
      <p:ext uri="{BB962C8B-B14F-4D97-AF65-F5344CB8AC3E}">
        <p14:creationId xmlns:p14="http://schemas.microsoft.com/office/powerpoint/2010/main" val="351615824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4929172-4BF7-429F-BA25-7E9D1A4215EE}" type="datetimeFigureOut">
              <a:rPr lang="en-US" smtClean="0"/>
              <a:t>11/13/2019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966EA62-41C5-4F9A-A915-5B0BC739C923}" type="slidenum">
              <a:rPr lang="en-US" smtClean="0"/>
              <a:t>‹#›</a:t>
            </a:fld>
            <a:endParaRPr lang="en-US"/>
          </a:p>
        </p:txBody>
      </p:sp>
    </p:spTree>
    <p:extLst>
      <p:ext uri="{BB962C8B-B14F-4D97-AF65-F5344CB8AC3E}">
        <p14:creationId xmlns:p14="http://schemas.microsoft.com/office/powerpoint/2010/main" val="3406542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4929172-4BF7-429F-BA25-7E9D1A4215EE}" type="datetimeFigureOut">
              <a:rPr lang="en-US" smtClean="0"/>
              <a:t>11/13/2019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66EA62-41C5-4F9A-A915-5B0BC739C923}" type="slidenum">
              <a:rPr lang="en-US" smtClean="0"/>
              <a:t>‹#›</a:t>
            </a:fld>
            <a:endParaRPr lang="en-US"/>
          </a:p>
        </p:txBody>
      </p:sp>
    </p:spTree>
    <p:extLst>
      <p:ext uri="{BB962C8B-B14F-4D97-AF65-F5344CB8AC3E}">
        <p14:creationId xmlns:p14="http://schemas.microsoft.com/office/powerpoint/2010/main" val="2932008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4929172-4BF7-429F-BA25-7E9D1A4215EE}" type="datetimeFigureOut">
              <a:rPr lang="en-US" smtClean="0"/>
              <a:t>11/13/2019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66EA62-41C5-4F9A-A915-5B0BC739C923}"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0863424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4929172-4BF7-429F-BA25-7E9D1A4215EE}" type="datetimeFigureOut">
              <a:rPr lang="en-US" smtClean="0"/>
              <a:t>11/13/2019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66EA62-41C5-4F9A-A915-5B0BC739C923}" type="slidenum">
              <a:rPr lang="en-US" smtClean="0"/>
              <a:t>‹#›</a:t>
            </a:fld>
            <a:endParaRPr lang="en-US"/>
          </a:p>
        </p:txBody>
      </p:sp>
    </p:spTree>
    <p:extLst>
      <p:ext uri="{BB962C8B-B14F-4D97-AF65-F5344CB8AC3E}">
        <p14:creationId xmlns:p14="http://schemas.microsoft.com/office/powerpoint/2010/main" val="886189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4929172-4BF7-429F-BA25-7E9D1A4215EE}" type="datetimeFigureOut">
              <a:rPr lang="en-US" smtClean="0"/>
              <a:t>11/13/2019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66EA62-41C5-4F9A-A915-5B0BC739C92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38225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4929172-4BF7-429F-BA25-7E9D1A4215EE}" type="datetimeFigureOut">
              <a:rPr lang="en-US" smtClean="0"/>
              <a:t>11/13/2019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66EA62-41C5-4F9A-A915-5B0BC739C923}" type="slidenum">
              <a:rPr lang="en-US" smtClean="0"/>
              <a:t>‹#›</a:t>
            </a:fld>
            <a:endParaRPr lang="en-US"/>
          </a:p>
        </p:txBody>
      </p:sp>
    </p:spTree>
    <p:extLst>
      <p:ext uri="{BB962C8B-B14F-4D97-AF65-F5344CB8AC3E}">
        <p14:creationId xmlns:p14="http://schemas.microsoft.com/office/powerpoint/2010/main" val="31343693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4929172-4BF7-429F-BA25-7E9D1A4215EE}" type="datetimeFigureOut">
              <a:rPr lang="en-US" smtClean="0"/>
              <a:t>11/13/2019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66EA62-41C5-4F9A-A915-5B0BC739C923}" type="slidenum">
              <a:rPr lang="en-US" smtClean="0"/>
              <a:t>‹#›</a:t>
            </a:fld>
            <a:endParaRPr lang="en-US"/>
          </a:p>
        </p:txBody>
      </p:sp>
    </p:spTree>
    <p:extLst>
      <p:ext uri="{BB962C8B-B14F-4D97-AF65-F5344CB8AC3E}">
        <p14:creationId xmlns:p14="http://schemas.microsoft.com/office/powerpoint/2010/main" val="14224397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4929172-4BF7-429F-BA25-7E9D1A4215EE}" type="datetimeFigureOut">
              <a:rPr lang="en-US" smtClean="0"/>
              <a:t>11/13/2019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66EA62-41C5-4F9A-A915-5B0BC739C923}" type="slidenum">
              <a:rPr lang="en-US" smtClean="0"/>
              <a:t>‹#›</a:t>
            </a:fld>
            <a:endParaRPr lang="en-US"/>
          </a:p>
        </p:txBody>
      </p:sp>
    </p:spTree>
    <p:extLst>
      <p:ext uri="{BB962C8B-B14F-4D97-AF65-F5344CB8AC3E}">
        <p14:creationId xmlns:p14="http://schemas.microsoft.com/office/powerpoint/2010/main" val="1550832552"/>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4929172-4BF7-429F-BA25-7E9D1A4215EE}" type="datetimeFigureOut">
              <a:rPr lang="en-US" smtClean="0"/>
              <a:t>11/13/2019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966EA62-41C5-4F9A-A915-5B0BC739C923}" type="slidenum">
              <a:rPr lang="en-US" smtClean="0"/>
              <a:t>‹#›</a:t>
            </a:fld>
            <a:endParaRPr lang="en-US"/>
          </a:p>
        </p:txBody>
      </p:sp>
    </p:spTree>
    <p:extLst>
      <p:ext uri="{BB962C8B-B14F-4D97-AF65-F5344CB8AC3E}">
        <p14:creationId xmlns:p14="http://schemas.microsoft.com/office/powerpoint/2010/main" val="2954939272"/>
      </p:ext>
    </p:extLst>
  </p:cSld>
  <p:clrMap bg1="lt1" tx1="dk1" bg2="lt2" tx2="dk2" accent1="accent1" accent2="accent2" accent3="accent3" accent4="accent4" accent5="accent5" accent6="accent6" hlink="hlink" folHlink="folHlink"/>
  <p:sldLayoutIdLst>
    <p:sldLayoutId id="2147484506" r:id="rId1"/>
    <p:sldLayoutId id="2147484507" r:id="rId2"/>
    <p:sldLayoutId id="2147484508" r:id="rId3"/>
    <p:sldLayoutId id="2147484509" r:id="rId4"/>
    <p:sldLayoutId id="2147484510" r:id="rId5"/>
    <p:sldLayoutId id="2147484511" r:id="rId6"/>
    <p:sldLayoutId id="2147484512" r:id="rId7"/>
    <p:sldLayoutId id="2147484513" r:id="rId8"/>
    <p:sldLayoutId id="2147484514" r:id="rId9"/>
    <p:sldLayoutId id="2147484515" r:id="rId10"/>
    <p:sldLayoutId id="2147484516" r:id="rId11"/>
    <p:sldLayoutId id="2147484517" r:id="rId12"/>
    <p:sldLayoutId id="2147484518" r:id="rId13"/>
    <p:sldLayoutId id="2147484519" r:id="rId14"/>
    <p:sldLayoutId id="2147484520" r:id="rId15"/>
    <p:sldLayoutId id="214748452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17.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48.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47.jpeg"/><Relationship Id="rId5" Type="http://schemas.openxmlformats.org/officeDocument/2006/relationships/image" Target="../media/image46.jpeg"/><Relationship Id="rId4" Type="http://schemas.openxmlformats.org/officeDocument/2006/relationships/image" Target="../media/image45.png"/></Relationships>
</file>

<file path=ppt/slides/_rels/slide1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5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86263" y="89627"/>
            <a:ext cx="3702092" cy="3428839"/>
          </a:xfrm>
        </p:spPr>
        <p:txBody>
          <a:bodyPr lIns="0" tIns="0" rIns="0" bIns="0">
            <a:noAutofit/>
          </a:bodyPr>
          <a:lstStyle/>
          <a:p>
            <a:pPr algn="ctr"/>
            <a:r>
              <a:rPr lang="en-US" sz="4400" spc="-150"/>
              <a:t>PLG </a:t>
            </a:r>
            <a:br>
              <a:rPr lang="en-US" sz="4400" spc="-150"/>
            </a:br>
            <a:br>
              <a:rPr lang="en-US" sz="4400" spc="-150"/>
            </a:br>
            <a:r>
              <a:rPr lang="en-US" sz="4400" spc="-150"/>
              <a:t>“Programmable</a:t>
            </a:r>
            <a:br>
              <a:rPr lang="en-US" sz="4400" spc="-150"/>
            </a:br>
            <a:r>
              <a:rPr lang="en-US" sz="4400" spc="-150"/>
              <a:t>Logic </a:t>
            </a:r>
            <a:br>
              <a:rPr lang="en-US" sz="4400" spc="-150"/>
            </a:br>
            <a:r>
              <a:rPr lang="en-US" sz="4400" spc="-150"/>
              <a:t>Gates”</a:t>
            </a:r>
            <a:br>
              <a:rPr lang="en-US" sz="4400" spc="-150"/>
            </a:br>
            <a:endParaRPr lang="en-US" sz="4400" spc="-150"/>
          </a:p>
        </p:txBody>
      </p:sp>
      <p:sp>
        <p:nvSpPr>
          <p:cNvPr id="20" name="Rectangle 19" descr="Hierarchy Level 2 Item 1">
            <a:extLst>
              <a:ext uri="{FF2B5EF4-FFF2-40B4-BE49-F238E27FC236}">
                <a16:creationId xmlns:a16="http://schemas.microsoft.com/office/drawing/2014/main" id="{E27E376D-AE9F-46B0-AA66-A3D22FC5623A}"/>
              </a:ext>
            </a:extLst>
          </p:cNvPr>
          <p:cNvSpPr/>
          <p:nvPr/>
        </p:nvSpPr>
        <p:spPr>
          <a:xfrm>
            <a:off x="2713966" y="3968019"/>
            <a:ext cx="1473750" cy="1095864"/>
          </a:xfrm>
          <a:prstGeom prst="rect">
            <a:avLst/>
          </a:prstGeom>
          <a:solidFill>
            <a:schemeClr val="accent1"/>
          </a:solidFill>
          <a:scene3d>
            <a:camera prst="orthographicFront"/>
            <a:lightRig rig="flat" dir="t"/>
          </a:scene3d>
          <a:sp3d prstMaterial="dkEdge"/>
        </p:spPr>
        <p:style>
          <a:lnRef idx="0">
            <a:schemeClr val="lt2">
              <a:hueOff val="0"/>
              <a:satOff val="0"/>
              <a:lumOff val="0"/>
              <a:alphaOff val="0"/>
            </a:schemeClr>
          </a:lnRef>
          <a:fillRef idx="2">
            <a:scrgbClr r="0" g="0" b="0"/>
          </a:fillRef>
          <a:effectRef idx="1">
            <a:schemeClr val="dk2">
              <a:hueOff val="0"/>
              <a:satOff val="0"/>
              <a:lumOff val="0"/>
              <a:alphaOff val="0"/>
            </a:schemeClr>
          </a:effectRef>
          <a:fontRef idx="minor">
            <a:schemeClr val="dk1"/>
          </a:fontRef>
        </p:style>
        <p:txBody>
          <a:bodyPr spcFirstLastPara="0" vert="horz" wrap="square" lIns="72000" tIns="108000" rIns="72000" bIns="0" numCol="1" spcCol="1270" anchor="t" anchorCtr="0">
            <a:noAutofit/>
          </a:bodyPr>
          <a:lstStyle/>
          <a:p>
            <a:pPr algn="ctr" defTabSz="577850">
              <a:lnSpc>
                <a:spcPct val="90000"/>
              </a:lnSpc>
              <a:spcBef>
                <a:spcPct val="0"/>
              </a:spcBef>
              <a:spcAft>
                <a:spcPct val="35000"/>
              </a:spcAft>
            </a:pPr>
            <a:r>
              <a:rPr lang="en-US" sz="1600" b="1"/>
              <a:t>Gates:</a:t>
            </a:r>
          </a:p>
          <a:p>
            <a:pPr algn="ctr" defTabSz="577850">
              <a:lnSpc>
                <a:spcPct val="90000"/>
              </a:lnSpc>
              <a:spcBef>
                <a:spcPct val="0"/>
              </a:spcBef>
              <a:spcAft>
                <a:spcPct val="35000"/>
              </a:spcAft>
            </a:pPr>
            <a:r>
              <a:rPr lang="en-US" sz="1400" b="1"/>
              <a:t>Mechanical operation and materials used </a:t>
            </a:r>
          </a:p>
        </p:txBody>
      </p:sp>
      <p:sp>
        <p:nvSpPr>
          <p:cNvPr id="22" name="Rectangle 21" descr="Hierarchy Level 2 Item 2">
            <a:extLst>
              <a:ext uri="{FF2B5EF4-FFF2-40B4-BE49-F238E27FC236}">
                <a16:creationId xmlns:a16="http://schemas.microsoft.com/office/drawing/2014/main" id="{FAC2903E-5B1B-456C-94C2-FC7E867D4F53}"/>
              </a:ext>
            </a:extLst>
          </p:cNvPr>
          <p:cNvSpPr/>
          <p:nvPr/>
        </p:nvSpPr>
        <p:spPr>
          <a:xfrm>
            <a:off x="4341771" y="3968018"/>
            <a:ext cx="1467400" cy="1095865"/>
          </a:xfrm>
          <a:prstGeom prst="rect">
            <a:avLst/>
          </a:prstGeom>
          <a:solidFill>
            <a:schemeClr val="accent1"/>
          </a:solidFill>
          <a:scene3d>
            <a:camera prst="orthographicFront"/>
            <a:lightRig rig="flat" dir="t"/>
          </a:scene3d>
          <a:sp3d prstMaterial="dkEdge"/>
        </p:spPr>
        <p:style>
          <a:lnRef idx="0">
            <a:schemeClr val="lt2">
              <a:hueOff val="0"/>
              <a:satOff val="0"/>
              <a:lumOff val="0"/>
              <a:alphaOff val="0"/>
            </a:schemeClr>
          </a:lnRef>
          <a:fillRef idx="2">
            <a:scrgbClr r="0" g="0" b="0"/>
          </a:fillRef>
          <a:effectRef idx="1">
            <a:schemeClr val="dk2">
              <a:hueOff val="0"/>
              <a:satOff val="0"/>
              <a:lumOff val="0"/>
              <a:alphaOff val="0"/>
            </a:schemeClr>
          </a:effectRef>
          <a:fontRef idx="minor">
            <a:schemeClr val="dk1"/>
          </a:fontRef>
        </p:style>
        <p:txBody>
          <a:bodyPr spcFirstLastPara="0" vert="horz" wrap="square" lIns="72000" tIns="108000" rIns="72000" bIns="0" numCol="1" spcCol="1270" anchor="t" anchorCtr="0">
            <a:noAutofit/>
          </a:bodyPr>
          <a:lstStyle/>
          <a:p>
            <a:pPr algn="ctr" defTabSz="577850">
              <a:lnSpc>
                <a:spcPct val="90000"/>
              </a:lnSpc>
              <a:spcBef>
                <a:spcPct val="0"/>
              </a:spcBef>
              <a:spcAft>
                <a:spcPct val="35000"/>
              </a:spcAft>
            </a:pPr>
            <a:r>
              <a:rPr lang="en-US" sz="1600" b="1">
                <a:latin typeface="Trebuchet MS"/>
                <a:cs typeface="Calibri"/>
              </a:rPr>
              <a:t>Rail tracks:</a:t>
            </a:r>
          </a:p>
          <a:p>
            <a:pPr algn="ctr" defTabSz="577850">
              <a:lnSpc>
                <a:spcPct val="90000"/>
              </a:lnSpc>
              <a:spcBef>
                <a:spcPct val="0"/>
              </a:spcBef>
              <a:spcAft>
                <a:spcPct val="35000"/>
              </a:spcAft>
            </a:pPr>
            <a:r>
              <a:rPr lang="en-US" sz="1400" b="1">
                <a:latin typeface="Trebuchet MS"/>
                <a:cs typeface="Calibri"/>
              </a:rPr>
              <a:t> Services, Rules &amp; Regs </a:t>
            </a:r>
          </a:p>
        </p:txBody>
      </p:sp>
      <p:sp>
        <p:nvSpPr>
          <p:cNvPr id="24" name="Rectangle 23" descr="Hierarchy Level 2 Item 3">
            <a:extLst>
              <a:ext uri="{FF2B5EF4-FFF2-40B4-BE49-F238E27FC236}">
                <a16:creationId xmlns:a16="http://schemas.microsoft.com/office/drawing/2014/main" id="{E229E048-A3A7-4692-842F-3C90638B8575}"/>
              </a:ext>
            </a:extLst>
          </p:cNvPr>
          <p:cNvSpPr/>
          <p:nvPr/>
        </p:nvSpPr>
        <p:spPr>
          <a:xfrm>
            <a:off x="5985167" y="3968019"/>
            <a:ext cx="1473750" cy="1095864"/>
          </a:xfrm>
          <a:prstGeom prst="rect">
            <a:avLst/>
          </a:prstGeom>
          <a:solidFill>
            <a:schemeClr val="accent1"/>
          </a:solidFill>
          <a:scene3d>
            <a:camera prst="orthographicFront"/>
            <a:lightRig rig="flat" dir="t"/>
          </a:scene3d>
          <a:sp3d prstMaterial="dkEdge"/>
        </p:spPr>
        <p:style>
          <a:lnRef idx="0">
            <a:schemeClr val="lt2">
              <a:hueOff val="0"/>
              <a:satOff val="0"/>
              <a:lumOff val="0"/>
              <a:alphaOff val="0"/>
            </a:schemeClr>
          </a:lnRef>
          <a:fillRef idx="2">
            <a:scrgbClr r="0" g="0" b="0"/>
          </a:fillRef>
          <a:effectRef idx="1">
            <a:schemeClr val="dk2">
              <a:hueOff val="0"/>
              <a:satOff val="0"/>
              <a:lumOff val="0"/>
              <a:alphaOff val="0"/>
            </a:schemeClr>
          </a:effectRef>
          <a:fontRef idx="minor">
            <a:schemeClr val="dk1"/>
          </a:fontRef>
        </p:style>
        <p:txBody>
          <a:bodyPr spcFirstLastPara="0" vert="horz" wrap="square" lIns="72000" tIns="108000" rIns="72000" bIns="0" numCol="1" spcCol="1270" anchor="t" anchorCtr="0">
            <a:noAutofit/>
          </a:bodyPr>
          <a:lstStyle/>
          <a:p>
            <a:pPr algn="ctr" defTabSz="577850">
              <a:lnSpc>
                <a:spcPct val="90000"/>
              </a:lnSpc>
              <a:spcBef>
                <a:spcPct val="0"/>
              </a:spcBef>
              <a:spcAft>
                <a:spcPct val="35000"/>
              </a:spcAft>
            </a:pPr>
            <a:r>
              <a:rPr lang="en-US" sz="1600" b="1">
                <a:ea typeface="+mn-lt"/>
                <a:cs typeface="+mn-lt"/>
              </a:rPr>
              <a:t>PLC:</a:t>
            </a:r>
            <a:r>
              <a:rPr lang="en-US" sz="1400" b="1">
                <a:ea typeface="+mn-lt"/>
                <a:cs typeface="+mn-lt"/>
              </a:rPr>
              <a:t> Microcontroller, Optical sensor and HMI </a:t>
            </a:r>
            <a:endParaRPr lang="en-US" sz="1400" b="1"/>
          </a:p>
        </p:txBody>
      </p:sp>
      <p:cxnSp>
        <p:nvCxnSpPr>
          <p:cNvPr id="104" name="Straight Connector 103" descr="Connector Line">
            <a:extLst>
              <a:ext uri="{FF2B5EF4-FFF2-40B4-BE49-F238E27FC236}">
                <a16:creationId xmlns:a16="http://schemas.microsoft.com/office/drawing/2014/main" id="{21A1A5B2-BDF8-4C24-8AF8-C28C03D465D2}"/>
              </a:ext>
            </a:extLst>
          </p:cNvPr>
          <p:cNvCxnSpPr>
            <a:cxnSpLocks/>
          </p:cNvCxnSpPr>
          <p:nvPr/>
        </p:nvCxnSpPr>
        <p:spPr>
          <a:xfrm>
            <a:off x="3925548" y="6297425"/>
            <a:ext cx="0" cy="119664"/>
          </a:xfrm>
          <a:prstGeom prst="line">
            <a:avLst/>
          </a:prstGeom>
          <a:ln w="31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descr="Connector Line">
            <a:extLst>
              <a:ext uri="{FF2B5EF4-FFF2-40B4-BE49-F238E27FC236}">
                <a16:creationId xmlns:a16="http://schemas.microsoft.com/office/drawing/2014/main" id="{AB784302-7954-4871-A66D-7F70FFD346C2}"/>
              </a:ext>
            </a:extLst>
          </p:cNvPr>
          <p:cNvCxnSpPr>
            <a:cxnSpLocks/>
          </p:cNvCxnSpPr>
          <p:nvPr/>
        </p:nvCxnSpPr>
        <p:spPr>
          <a:xfrm>
            <a:off x="5206795" y="6297425"/>
            <a:ext cx="0" cy="119664"/>
          </a:xfrm>
          <a:prstGeom prst="line">
            <a:avLst/>
          </a:prstGeom>
          <a:ln w="31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descr="Connector Line">
            <a:extLst>
              <a:ext uri="{FF2B5EF4-FFF2-40B4-BE49-F238E27FC236}">
                <a16:creationId xmlns:a16="http://schemas.microsoft.com/office/drawing/2014/main" id="{F3CC1BD9-74A7-4241-AB01-433AF19DE974}"/>
              </a:ext>
            </a:extLst>
          </p:cNvPr>
          <p:cNvCxnSpPr>
            <a:cxnSpLocks/>
          </p:cNvCxnSpPr>
          <p:nvPr/>
        </p:nvCxnSpPr>
        <p:spPr>
          <a:xfrm>
            <a:off x="6488040" y="6297425"/>
            <a:ext cx="0" cy="119664"/>
          </a:xfrm>
          <a:prstGeom prst="line">
            <a:avLst/>
          </a:prstGeom>
          <a:ln w="31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pic>
        <p:nvPicPr>
          <p:cNvPr id="38" name="Picture 37"/>
          <p:cNvPicPr/>
          <p:nvPr/>
        </p:nvPicPr>
        <p:blipFill>
          <a:blip r:embed="rId3">
            <a:extLst>
              <a:ext uri="{28A0092B-C50C-407E-A947-70E740481C1C}">
                <a14:useLocalDpi xmlns:a14="http://schemas.microsoft.com/office/drawing/2010/main" val="0"/>
              </a:ext>
            </a:extLst>
          </a:blip>
          <a:stretch>
            <a:fillRect/>
          </a:stretch>
        </p:blipFill>
        <p:spPr>
          <a:xfrm>
            <a:off x="6557583" y="178851"/>
            <a:ext cx="5281161" cy="3067050"/>
          </a:xfrm>
          <a:prstGeom prst="rect">
            <a:avLst/>
          </a:prstGeom>
        </p:spPr>
      </p:pic>
      <p:sp>
        <p:nvSpPr>
          <p:cNvPr id="48" name="TextBox 47"/>
          <p:cNvSpPr txBox="1"/>
          <p:nvPr/>
        </p:nvSpPr>
        <p:spPr>
          <a:xfrm>
            <a:off x="3039440" y="5747555"/>
            <a:ext cx="826050" cy="646331"/>
          </a:xfrm>
          <a:prstGeom prst="rect">
            <a:avLst/>
          </a:prstGeom>
          <a:noFill/>
        </p:spPr>
        <p:txBody>
          <a:bodyPr wrap="square" rtlCol="0" anchor="t">
            <a:spAutoFit/>
          </a:bodyPr>
          <a:lstStyle/>
          <a:p>
            <a:r>
              <a:rPr lang="en-GB" err="1">
                <a:ea typeface="+mn-lt"/>
                <a:cs typeface="+mn-lt"/>
              </a:rPr>
              <a:t>Tomos</a:t>
            </a:r>
            <a:endParaRPr lang="en-US" err="1">
              <a:ea typeface="+mn-lt"/>
              <a:cs typeface="+mn-lt"/>
            </a:endParaRPr>
          </a:p>
          <a:p>
            <a:r>
              <a:rPr lang="en-GB">
                <a:ea typeface="+mn-lt"/>
                <a:cs typeface="+mn-lt"/>
              </a:rPr>
              <a:t>Day</a:t>
            </a:r>
            <a:endParaRPr lang="en-US">
              <a:ea typeface="+mn-lt"/>
              <a:cs typeface="+mn-lt"/>
            </a:endParaRPr>
          </a:p>
        </p:txBody>
      </p:sp>
      <p:sp>
        <p:nvSpPr>
          <p:cNvPr id="50" name="TextBox 49"/>
          <p:cNvSpPr txBox="1"/>
          <p:nvPr/>
        </p:nvSpPr>
        <p:spPr>
          <a:xfrm>
            <a:off x="6219443" y="5768280"/>
            <a:ext cx="978450" cy="646331"/>
          </a:xfrm>
          <a:prstGeom prst="rect">
            <a:avLst/>
          </a:prstGeom>
          <a:noFill/>
        </p:spPr>
        <p:txBody>
          <a:bodyPr wrap="square" rtlCol="0" anchor="t">
            <a:spAutoFit/>
          </a:bodyPr>
          <a:lstStyle/>
          <a:p>
            <a:r>
              <a:rPr lang="en-GB"/>
              <a:t>Aneurin</a:t>
            </a:r>
          </a:p>
          <a:p>
            <a:r>
              <a:rPr lang="en-GB"/>
              <a:t>Creed</a:t>
            </a:r>
          </a:p>
        </p:txBody>
      </p:sp>
      <p:pic>
        <p:nvPicPr>
          <p:cNvPr id="7" name="Picture 7">
            <a:extLst>
              <a:ext uri="{FF2B5EF4-FFF2-40B4-BE49-F238E27FC236}">
                <a16:creationId xmlns:a16="http://schemas.microsoft.com/office/drawing/2014/main" id="{9D3554DC-0B05-4B02-872C-26721EF2ECE7}"/>
              </a:ext>
            </a:extLst>
          </p:cNvPr>
          <p:cNvPicPr>
            <a:picLocks noChangeAspect="1"/>
          </p:cNvPicPr>
          <p:nvPr/>
        </p:nvPicPr>
        <p:blipFill>
          <a:blip r:embed="rId4"/>
          <a:stretch>
            <a:fillRect/>
          </a:stretch>
        </p:blipFill>
        <p:spPr>
          <a:xfrm>
            <a:off x="3361996" y="5105550"/>
            <a:ext cx="180975" cy="657225"/>
          </a:xfrm>
          <a:prstGeom prst="rect">
            <a:avLst/>
          </a:prstGeom>
        </p:spPr>
      </p:pic>
      <p:sp>
        <p:nvSpPr>
          <p:cNvPr id="23" name="TextBox 22">
            <a:extLst>
              <a:ext uri="{FF2B5EF4-FFF2-40B4-BE49-F238E27FC236}">
                <a16:creationId xmlns:a16="http://schemas.microsoft.com/office/drawing/2014/main" id="{95E372F3-5926-4F65-9667-4B0661D1F8B2}"/>
              </a:ext>
            </a:extLst>
          </p:cNvPr>
          <p:cNvSpPr txBox="1"/>
          <p:nvPr/>
        </p:nvSpPr>
        <p:spPr>
          <a:xfrm>
            <a:off x="4633289" y="5747554"/>
            <a:ext cx="889550" cy="646331"/>
          </a:xfrm>
          <a:prstGeom prst="rect">
            <a:avLst/>
          </a:prstGeom>
          <a:noFill/>
        </p:spPr>
        <p:txBody>
          <a:bodyPr wrap="square" rtlCol="0" anchor="t">
            <a:spAutoFit/>
          </a:bodyPr>
          <a:lstStyle/>
          <a:p>
            <a:r>
              <a:rPr lang="en-GB"/>
              <a:t>Farlin</a:t>
            </a:r>
          </a:p>
          <a:p>
            <a:r>
              <a:rPr lang="en-GB"/>
              <a:t>Farook</a:t>
            </a:r>
          </a:p>
        </p:txBody>
      </p:sp>
      <p:pic>
        <p:nvPicPr>
          <p:cNvPr id="25" name="Picture 7">
            <a:extLst>
              <a:ext uri="{FF2B5EF4-FFF2-40B4-BE49-F238E27FC236}">
                <a16:creationId xmlns:a16="http://schemas.microsoft.com/office/drawing/2014/main" id="{8C41DE5F-847A-4A91-8F54-D7F352EF1187}"/>
              </a:ext>
            </a:extLst>
          </p:cNvPr>
          <p:cNvPicPr>
            <a:picLocks noChangeAspect="1"/>
          </p:cNvPicPr>
          <p:nvPr/>
        </p:nvPicPr>
        <p:blipFill>
          <a:blip r:embed="rId4"/>
          <a:stretch>
            <a:fillRect/>
          </a:stretch>
        </p:blipFill>
        <p:spPr>
          <a:xfrm>
            <a:off x="4987595" y="5105550"/>
            <a:ext cx="180975" cy="657225"/>
          </a:xfrm>
          <a:prstGeom prst="rect">
            <a:avLst/>
          </a:prstGeom>
        </p:spPr>
      </p:pic>
      <p:pic>
        <p:nvPicPr>
          <p:cNvPr id="26" name="Picture 7">
            <a:extLst>
              <a:ext uri="{FF2B5EF4-FFF2-40B4-BE49-F238E27FC236}">
                <a16:creationId xmlns:a16="http://schemas.microsoft.com/office/drawing/2014/main" id="{D95812DD-9BB7-4F31-B68E-B2AEE03DE580}"/>
              </a:ext>
            </a:extLst>
          </p:cNvPr>
          <p:cNvPicPr>
            <a:picLocks noChangeAspect="1"/>
          </p:cNvPicPr>
          <p:nvPr/>
        </p:nvPicPr>
        <p:blipFill>
          <a:blip r:embed="rId4"/>
          <a:stretch>
            <a:fillRect/>
          </a:stretch>
        </p:blipFill>
        <p:spPr>
          <a:xfrm>
            <a:off x="6632244" y="5105550"/>
            <a:ext cx="180975" cy="657225"/>
          </a:xfrm>
          <a:prstGeom prst="rect">
            <a:avLst/>
          </a:prstGeom>
        </p:spPr>
      </p:pic>
    </p:spTree>
    <p:extLst>
      <p:ext uri="{BB962C8B-B14F-4D97-AF65-F5344CB8AC3E}">
        <p14:creationId xmlns:p14="http://schemas.microsoft.com/office/powerpoint/2010/main" val="98791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5A237-F46F-4900-AC27-6B89ECB2DDD2}"/>
              </a:ext>
            </a:extLst>
          </p:cNvPr>
          <p:cNvSpPr>
            <a:spLocks noGrp="1"/>
          </p:cNvSpPr>
          <p:nvPr>
            <p:ph type="title"/>
          </p:nvPr>
        </p:nvSpPr>
        <p:spPr/>
        <p:txBody>
          <a:bodyPr/>
          <a:lstStyle/>
          <a:p>
            <a:r>
              <a:rPr lang="en-US"/>
              <a:t>Project proposal</a:t>
            </a:r>
          </a:p>
        </p:txBody>
      </p:sp>
      <p:sp>
        <p:nvSpPr>
          <p:cNvPr id="3" name="Content Placeholder 2">
            <a:extLst>
              <a:ext uri="{FF2B5EF4-FFF2-40B4-BE49-F238E27FC236}">
                <a16:creationId xmlns:a16="http://schemas.microsoft.com/office/drawing/2014/main" id="{1E4A5A08-ACF0-4C22-96B2-CB35F3A26CF9}"/>
              </a:ext>
            </a:extLst>
          </p:cNvPr>
          <p:cNvSpPr>
            <a:spLocks noGrp="1"/>
          </p:cNvSpPr>
          <p:nvPr>
            <p:ph idx="1"/>
          </p:nvPr>
        </p:nvSpPr>
        <p:spPr>
          <a:xfrm>
            <a:off x="1554353" y="1628626"/>
            <a:ext cx="8596668" cy="2054849"/>
          </a:xfrm>
        </p:spPr>
        <p:txBody>
          <a:bodyPr vert="horz" lIns="91440" tIns="45720" rIns="91440" bIns="45720" rtlCol="0" anchor="t">
            <a:normAutofit/>
          </a:bodyPr>
          <a:lstStyle/>
          <a:p>
            <a:r>
              <a:rPr lang="en-GB">
                <a:latin typeface="Calibri"/>
                <a:ea typeface="+mn-lt"/>
                <a:cs typeface="Calibri"/>
              </a:rPr>
              <a:t>Client: Mr cook</a:t>
            </a:r>
          </a:p>
          <a:p>
            <a:r>
              <a:rPr lang="en-GB">
                <a:latin typeface="Calibri"/>
                <a:ea typeface="+mn-lt"/>
                <a:cs typeface="Calibri"/>
              </a:rPr>
              <a:t>Location </a:t>
            </a:r>
            <a:r>
              <a:rPr lang="en-GB" err="1">
                <a:latin typeface="Calibri"/>
                <a:ea typeface="+mn-lt"/>
                <a:cs typeface="Calibri"/>
              </a:rPr>
              <a:t>Ganswllt</a:t>
            </a:r>
            <a:r>
              <a:rPr lang="en-GB">
                <a:latin typeface="Calibri"/>
                <a:ea typeface="+mn-lt"/>
                <a:cs typeface="Calibri"/>
              </a:rPr>
              <a:t> Farm, single track</a:t>
            </a:r>
          </a:p>
          <a:p>
            <a:r>
              <a:rPr lang="en-GB">
                <a:latin typeface="Calibri"/>
                <a:ea typeface="+mn-lt"/>
                <a:cs typeface="Calibri"/>
              </a:rPr>
              <a:t>Use: Livestock, Machine crossing and Foot path</a:t>
            </a:r>
          </a:p>
          <a:p>
            <a:r>
              <a:rPr lang="en-GB">
                <a:latin typeface="Calibri"/>
                <a:ea typeface="+mn-lt"/>
                <a:cs typeface="Calibri"/>
              </a:rPr>
              <a:t>Specs: Twin Automatic gates </a:t>
            </a:r>
          </a:p>
        </p:txBody>
      </p:sp>
      <p:sp>
        <p:nvSpPr>
          <p:cNvPr id="5" name="Content Placeholder 2">
            <a:extLst>
              <a:ext uri="{FF2B5EF4-FFF2-40B4-BE49-F238E27FC236}">
                <a16:creationId xmlns:a16="http://schemas.microsoft.com/office/drawing/2014/main" id="{13E79893-15DD-43F1-B1E8-9BC0FCFD2756}"/>
              </a:ext>
            </a:extLst>
          </p:cNvPr>
          <p:cNvSpPr txBox="1">
            <a:spLocks/>
          </p:cNvSpPr>
          <p:nvPr/>
        </p:nvSpPr>
        <p:spPr>
          <a:xfrm>
            <a:off x="513432" y="3865743"/>
            <a:ext cx="8596668" cy="192545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a:latin typeface="Calibri"/>
              <a:cs typeface="Calibri"/>
            </a:endParaRPr>
          </a:p>
        </p:txBody>
      </p:sp>
      <p:pic>
        <p:nvPicPr>
          <p:cNvPr id="7" name="Picture 7" descr="A close up of some grass&#10;&#10;Description generated with high confidence">
            <a:extLst>
              <a:ext uri="{FF2B5EF4-FFF2-40B4-BE49-F238E27FC236}">
                <a16:creationId xmlns:a16="http://schemas.microsoft.com/office/drawing/2014/main" id="{881A7F0F-37D2-4BDB-81FB-E6D60F384A79}"/>
              </a:ext>
            </a:extLst>
          </p:cNvPr>
          <p:cNvPicPr>
            <a:picLocks noChangeAspect="1"/>
          </p:cNvPicPr>
          <p:nvPr/>
        </p:nvPicPr>
        <p:blipFill rotWithShape="1">
          <a:blip r:embed="rId3"/>
          <a:srcRect l="24304" t="23371" r="30506" b="33483"/>
          <a:stretch/>
        </p:blipFill>
        <p:spPr>
          <a:xfrm>
            <a:off x="1618890" y="3433853"/>
            <a:ext cx="6080337" cy="3136289"/>
          </a:xfrm>
          <a:prstGeom prst="rect">
            <a:avLst/>
          </a:prstGeom>
        </p:spPr>
      </p:pic>
    </p:spTree>
    <p:extLst>
      <p:ext uri="{BB962C8B-B14F-4D97-AF65-F5344CB8AC3E}">
        <p14:creationId xmlns:p14="http://schemas.microsoft.com/office/powerpoint/2010/main" val="2013668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2481" y="1382486"/>
            <a:ext cx="3547581" cy="4093028"/>
          </a:xfrm>
        </p:spPr>
        <p:txBody>
          <a:bodyPr anchor="ctr">
            <a:normAutofit/>
          </a:bodyPr>
          <a:lstStyle/>
          <a:p>
            <a:r>
              <a:rPr lang="en-GB" sz="4400"/>
              <a:t>The research undertaken </a:t>
            </a:r>
          </a:p>
        </p:txBody>
      </p:sp>
      <p:grpSp>
        <p:nvGrpSpPr>
          <p:cNvPr id="35" name="Group 34">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36" name="Straight Connector 35">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6" name="Rectangle 45">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24" name="Content Placeholder 2">
            <a:extLst>
              <a:ext uri="{FF2B5EF4-FFF2-40B4-BE49-F238E27FC236}">
                <a16:creationId xmlns:a16="http://schemas.microsoft.com/office/drawing/2014/main" id="{0E7767C3-066B-4F31-B396-5E2A7A9FE539}"/>
              </a:ext>
            </a:extLst>
          </p:cNvPr>
          <p:cNvGraphicFramePr>
            <a:graphicFrameLocks/>
          </p:cNvGraphicFramePr>
          <p:nvPr>
            <p:extLst>
              <p:ext uri="{D42A27DB-BD31-4B8C-83A1-F6EECF244321}">
                <p14:modId xmlns:p14="http://schemas.microsoft.com/office/powerpoint/2010/main" val="1603795901"/>
              </p:ext>
            </p:extLst>
          </p:nvPr>
        </p:nvGraphicFramePr>
        <p:xfrm>
          <a:off x="4416918" y="809416"/>
          <a:ext cx="7660503"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0057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27">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2481" y="1382486"/>
            <a:ext cx="3547581" cy="4093028"/>
          </a:xfrm>
        </p:spPr>
        <p:txBody>
          <a:bodyPr anchor="ctr">
            <a:normAutofit/>
          </a:bodyPr>
          <a:lstStyle/>
          <a:p>
            <a:r>
              <a:rPr lang="en-GB" sz="4400"/>
              <a:t>What's next?</a:t>
            </a:r>
          </a:p>
        </p:txBody>
      </p:sp>
      <p:grpSp>
        <p:nvGrpSpPr>
          <p:cNvPr id="44" name="Group 29">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46" name="Straight Connector 30">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47" name="Straight Connector 31">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8" name="Rectangle 40">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3E90D7A-D755-46A3-AD8D-847E42CFA611}"/>
              </a:ext>
            </a:extLst>
          </p:cNvPr>
          <p:cNvGraphicFramePr>
            <a:graphicFrameLocks noGrp="1"/>
          </p:cNvGraphicFramePr>
          <p:nvPr>
            <p:ph idx="1"/>
            <p:extLst>
              <p:ext uri="{D42A27DB-BD31-4B8C-83A1-F6EECF244321}">
                <p14:modId xmlns:p14="http://schemas.microsoft.com/office/powerpoint/2010/main" val="2797545927"/>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2734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Time management </a:t>
            </a:r>
          </a:p>
        </p:txBody>
      </p:sp>
      <p:pic>
        <p:nvPicPr>
          <p:cNvPr id="9" name="Content Placeholder 8"/>
          <p:cNvPicPr>
            <a:picLocks noGrp="1" noChangeAspect="1"/>
          </p:cNvPicPr>
          <p:nvPr>
            <p:ph idx="1"/>
          </p:nvPr>
        </p:nvPicPr>
        <p:blipFill rotWithShape="1">
          <a:blip r:embed="rId3"/>
          <a:srcRect t="19079" r="29352" b="31876"/>
          <a:stretch/>
        </p:blipFill>
        <p:spPr>
          <a:xfrm>
            <a:off x="1151159" y="2786132"/>
            <a:ext cx="5382645" cy="331125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295026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Time management </a:t>
            </a:r>
          </a:p>
        </p:txBody>
      </p:sp>
      <p:pic>
        <p:nvPicPr>
          <p:cNvPr id="6" name="Picture 5"/>
          <p:cNvPicPr>
            <a:picLocks noChangeAspect="1"/>
          </p:cNvPicPr>
          <p:nvPr/>
        </p:nvPicPr>
        <p:blipFill rotWithShape="1">
          <a:blip r:embed="rId3"/>
          <a:srcRect l="-602" t="17966" r="58393" b="36693"/>
          <a:stretch/>
        </p:blipFill>
        <p:spPr>
          <a:xfrm>
            <a:off x="677334" y="2175466"/>
            <a:ext cx="3899753" cy="3335874"/>
          </a:xfrm>
          <a:prstGeom prst="rect">
            <a:avLst/>
          </a:prstGeom>
          <a:ln w="228600" cap="sq" cmpd="thickThin">
            <a:solidFill>
              <a:srgbClr val="000000"/>
            </a:solidFill>
            <a:prstDash val="solid"/>
            <a:miter lim="800000"/>
          </a:ln>
          <a:effectLst>
            <a:innerShdw blurRad="76200">
              <a:srgbClr val="000000"/>
            </a:innerShdw>
          </a:effectLst>
        </p:spPr>
      </p:pic>
      <p:sp>
        <p:nvSpPr>
          <p:cNvPr id="4" name="TextBox 3"/>
          <p:cNvSpPr txBox="1"/>
          <p:nvPr/>
        </p:nvSpPr>
        <p:spPr>
          <a:xfrm>
            <a:off x="5336771" y="1845425"/>
            <a:ext cx="3765665" cy="4247317"/>
          </a:xfrm>
          <a:prstGeom prst="rect">
            <a:avLst/>
          </a:prstGeom>
          <a:noFill/>
        </p:spPr>
        <p:txBody>
          <a:bodyPr wrap="square" rtlCol="0" anchor="t">
            <a:spAutoFit/>
          </a:bodyPr>
          <a:lstStyle/>
          <a:p>
            <a:r>
              <a:rPr lang="en-GB">
                <a:solidFill>
                  <a:srgbClr val="92D050"/>
                </a:solidFill>
              </a:rPr>
              <a:t>Critical pathing </a:t>
            </a:r>
          </a:p>
          <a:p>
            <a:endParaRPr lang="en-GB"/>
          </a:p>
          <a:p>
            <a:r>
              <a:rPr lang="en-GB"/>
              <a:t>For us we needed to complete :</a:t>
            </a:r>
          </a:p>
          <a:p>
            <a:endParaRPr lang="en-GB"/>
          </a:p>
          <a:p>
            <a:pPr marL="285750" indent="-285750">
              <a:buFont typeface="Arial" panose="020B0604020202020204" pitchFamily="34" charset="0"/>
              <a:buChar char="•"/>
            </a:pPr>
            <a:r>
              <a:rPr lang="en-GB"/>
              <a:t> think of the idea before we could think about naming or looking for a location it would be practical for</a:t>
            </a:r>
          </a:p>
          <a:p>
            <a:endParaRPr lang="en-GB"/>
          </a:p>
          <a:p>
            <a:pPr marL="285750" indent="-285750">
              <a:buFont typeface="Arial" panose="020B0604020202020204" pitchFamily="34" charset="0"/>
              <a:buChar char="•"/>
            </a:pPr>
            <a:r>
              <a:rPr lang="en-GB"/>
              <a:t>The research for each tasks to move onto the PowerPoint</a:t>
            </a:r>
          </a:p>
          <a:p>
            <a:endParaRPr lang="en-GB"/>
          </a:p>
          <a:p>
            <a:pPr marL="285750" indent="-285750">
              <a:buFont typeface="Arial" panose="020B0604020202020204" pitchFamily="34" charset="0"/>
              <a:buChar char="•"/>
            </a:pPr>
            <a:r>
              <a:rPr lang="en-GB"/>
              <a:t> project planning also needed to be done before cost can be started </a:t>
            </a:r>
          </a:p>
        </p:txBody>
      </p:sp>
    </p:spTree>
    <p:extLst>
      <p:ext uri="{BB962C8B-B14F-4D97-AF65-F5344CB8AC3E}">
        <p14:creationId xmlns:p14="http://schemas.microsoft.com/office/powerpoint/2010/main" val="841184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gate being used for our project</a:t>
            </a:r>
          </a:p>
        </p:txBody>
      </p:sp>
      <p:sp>
        <p:nvSpPr>
          <p:cNvPr id="3" name="Content Placeholder 2"/>
          <p:cNvSpPr>
            <a:spLocks noGrp="1"/>
          </p:cNvSpPr>
          <p:nvPr>
            <p:ph idx="1"/>
          </p:nvPr>
        </p:nvSpPr>
        <p:spPr>
          <a:xfrm>
            <a:off x="585894" y="1546168"/>
            <a:ext cx="4185611" cy="4721628"/>
          </a:xfrm>
        </p:spPr>
        <p:txBody>
          <a:bodyPr/>
          <a:lstStyle/>
          <a:p>
            <a:pPr marL="0" indent="0">
              <a:buNone/>
            </a:pPr>
            <a:r>
              <a:rPr lang="en-GB"/>
              <a:t>2 options available:</a:t>
            </a:r>
          </a:p>
          <a:p>
            <a:r>
              <a:rPr lang="en-GB"/>
              <a:t>coated aluminium –</a:t>
            </a:r>
          </a:p>
          <a:p>
            <a:pPr marL="0" indent="0">
              <a:buNone/>
            </a:pPr>
            <a:r>
              <a:rPr lang="en-GB"/>
              <a:t>Cheaper option </a:t>
            </a:r>
          </a:p>
          <a:p>
            <a:pPr marL="0" indent="0">
              <a:buNone/>
            </a:pPr>
            <a:r>
              <a:rPr lang="en-GB"/>
              <a:t>More options for colours</a:t>
            </a:r>
          </a:p>
          <a:p>
            <a:pPr marL="0" indent="0">
              <a:buNone/>
            </a:pPr>
            <a:r>
              <a:rPr lang="en-GB"/>
              <a:t>Weaker of the two </a:t>
            </a:r>
          </a:p>
          <a:p>
            <a:endParaRPr lang="en-GB"/>
          </a:p>
          <a:p>
            <a:endParaRPr lang="en-GB"/>
          </a:p>
          <a:p>
            <a:pPr marL="0" indent="0">
              <a:buNone/>
            </a:pPr>
            <a:endParaRPr lang="en-GB"/>
          </a:p>
          <a:p>
            <a:r>
              <a:rPr lang="en-GB"/>
              <a:t>Coated iron –</a:t>
            </a:r>
          </a:p>
          <a:p>
            <a:pPr marL="0" indent="0">
              <a:buNone/>
            </a:pPr>
            <a:r>
              <a:rPr lang="en-GB"/>
              <a:t>Expensive but higher quality </a:t>
            </a:r>
          </a:p>
          <a:p>
            <a:pPr marL="0" indent="0">
              <a:buNone/>
            </a:pPr>
            <a:r>
              <a:rPr lang="en-GB"/>
              <a:t>Lack of colours will come with coated making it rust free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4689762" y="4116185"/>
            <a:ext cx="2468880" cy="3014749"/>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84228" y="1655790"/>
            <a:ext cx="2143125" cy="2143125"/>
          </a:xfrm>
          <a:prstGeom prst="rect">
            <a:avLst/>
          </a:prstGeom>
        </p:spPr>
      </p:pic>
      <p:sp>
        <p:nvSpPr>
          <p:cNvPr id="7" name="TextBox 6">
            <a:extLst>
              <a:ext uri="{FF2B5EF4-FFF2-40B4-BE49-F238E27FC236}">
                <a16:creationId xmlns:a16="http://schemas.microsoft.com/office/drawing/2014/main" id="{47D6633B-6B13-4242-A21C-2645515028C4}"/>
              </a:ext>
            </a:extLst>
          </p:cNvPr>
          <p:cNvSpPr txBox="1"/>
          <p:nvPr/>
        </p:nvSpPr>
        <p:spPr>
          <a:xfrm>
            <a:off x="10446589" y="6363419"/>
            <a:ext cx="1693653"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Tomos</a:t>
            </a:r>
            <a:r>
              <a:rPr lang="en-US"/>
              <a:t> Day</a:t>
            </a:r>
          </a:p>
        </p:txBody>
      </p:sp>
    </p:spTree>
    <p:extLst>
      <p:ext uri="{BB962C8B-B14F-4D97-AF65-F5344CB8AC3E}">
        <p14:creationId xmlns:p14="http://schemas.microsoft.com/office/powerpoint/2010/main" val="360692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92D050"/>
                </a:solidFill>
              </a:rPr>
              <a:t>operations of the gate</a:t>
            </a:r>
            <a:br>
              <a:rPr lang="en-GB">
                <a:solidFill>
                  <a:srgbClr val="92D050"/>
                </a:solidFill>
              </a:rPr>
            </a:br>
            <a:endParaRPr lang="en-GB"/>
          </a:p>
        </p:txBody>
      </p:sp>
      <p:sp>
        <p:nvSpPr>
          <p:cNvPr id="4" name="AutoShape 2" descr="Image result for gate rail"/>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577" t="2797" r="577" b="10490"/>
          <a:stretch/>
        </p:blipFill>
        <p:spPr>
          <a:xfrm>
            <a:off x="569269" y="2046779"/>
            <a:ext cx="5761990" cy="2061557"/>
          </a:xfrm>
          <a:prstGeom prst="rect">
            <a:avLst/>
          </a:prstGeom>
        </p:spPr>
      </p:pic>
      <p:sp>
        <p:nvSpPr>
          <p:cNvPr id="7" name="TextBox 6"/>
          <p:cNvSpPr txBox="1"/>
          <p:nvPr/>
        </p:nvSpPr>
        <p:spPr>
          <a:xfrm>
            <a:off x="1172095" y="4422371"/>
            <a:ext cx="6018414" cy="2031325"/>
          </a:xfrm>
          <a:prstGeom prst="rect">
            <a:avLst/>
          </a:prstGeom>
          <a:noFill/>
        </p:spPr>
        <p:txBody>
          <a:bodyPr wrap="square" rtlCol="0">
            <a:spAutoFit/>
          </a:bodyPr>
          <a:lstStyle/>
          <a:p>
            <a:r>
              <a:rPr lang="en-GB"/>
              <a:t>The gate will be powered by a 24v dc motor</a:t>
            </a:r>
          </a:p>
          <a:p>
            <a:endParaRPr lang="en-GB"/>
          </a:p>
          <a:p>
            <a:r>
              <a:rPr lang="en-GB"/>
              <a:t> which will turn a cog allowing the gate to come back on itself thus opening the gate ,</a:t>
            </a:r>
          </a:p>
          <a:p>
            <a:endParaRPr lang="en-GB"/>
          </a:p>
          <a:p>
            <a:r>
              <a:rPr lang="en-GB"/>
              <a:t>the button of the gate and remote will not work until the gate is fully open or fully closed  </a:t>
            </a:r>
          </a:p>
        </p:txBody>
      </p:sp>
      <p:sp>
        <p:nvSpPr>
          <p:cNvPr id="3" name="TextBox 2">
            <a:extLst>
              <a:ext uri="{FF2B5EF4-FFF2-40B4-BE49-F238E27FC236}">
                <a16:creationId xmlns:a16="http://schemas.microsoft.com/office/drawing/2014/main" id="{EB7EE9BB-A4C4-4124-B008-169FB1CB2DCA}"/>
              </a:ext>
            </a:extLst>
          </p:cNvPr>
          <p:cNvSpPr txBox="1"/>
          <p:nvPr/>
        </p:nvSpPr>
        <p:spPr>
          <a:xfrm>
            <a:off x="10446589" y="6363419"/>
            <a:ext cx="1693653"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Tomos</a:t>
            </a:r>
            <a:r>
              <a:rPr lang="en-US"/>
              <a:t> Day</a:t>
            </a:r>
          </a:p>
        </p:txBody>
      </p:sp>
      <p:sp>
        <p:nvSpPr>
          <p:cNvPr id="6" name="TextBox 5">
            <a:extLst>
              <a:ext uri="{FF2B5EF4-FFF2-40B4-BE49-F238E27FC236}">
                <a16:creationId xmlns:a16="http://schemas.microsoft.com/office/drawing/2014/main" id="{4794D010-703A-4A21-9BE3-65B82AD4DC6C}"/>
              </a:ext>
            </a:extLst>
          </p:cNvPr>
          <p:cNvSpPr txBox="1"/>
          <p:nvPr/>
        </p:nvSpPr>
        <p:spPr>
          <a:xfrm>
            <a:off x="6809117" y="299911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Direction of opening </a:t>
            </a:r>
          </a:p>
        </p:txBody>
      </p:sp>
      <p:cxnSp>
        <p:nvCxnSpPr>
          <p:cNvPr id="8" name="Straight Arrow Connector 7">
            <a:extLst>
              <a:ext uri="{FF2B5EF4-FFF2-40B4-BE49-F238E27FC236}">
                <a16:creationId xmlns:a16="http://schemas.microsoft.com/office/drawing/2014/main" id="{69E6712B-9C7D-44E2-8AE2-12EF38E39070}"/>
              </a:ext>
            </a:extLst>
          </p:cNvPr>
          <p:cNvCxnSpPr/>
          <p:nvPr/>
        </p:nvCxnSpPr>
        <p:spPr>
          <a:xfrm>
            <a:off x="7262542" y="2927770"/>
            <a:ext cx="1273834" cy="862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21100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Design for the gate </a:t>
            </a:r>
          </a:p>
        </p:txBody>
      </p:sp>
      <p:sp>
        <p:nvSpPr>
          <p:cNvPr id="5" name="TextBox 4">
            <a:extLst>
              <a:ext uri="{FF2B5EF4-FFF2-40B4-BE49-F238E27FC236}">
                <a16:creationId xmlns:a16="http://schemas.microsoft.com/office/drawing/2014/main" id="{F8C9AEA8-FCF6-4DF7-96DB-D4C68E700A62}"/>
              </a:ext>
            </a:extLst>
          </p:cNvPr>
          <p:cNvSpPr txBox="1"/>
          <p:nvPr/>
        </p:nvSpPr>
        <p:spPr>
          <a:xfrm>
            <a:off x="10446589" y="6363419"/>
            <a:ext cx="1693653"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Tomos</a:t>
            </a:r>
            <a:r>
              <a:rPr lang="en-US"/>
              <a:t> Day</a:t>
            </a:r>
          </a:p>
        </p:txBody>
      </p:sp>
      <p:pic>
        <p:nvPicPr>
          <p:cNvPr id="3" name="Picture 3" descr="A screenshot of a map&#10;&#10;Description generated with high confidence">
            <a:extLst>
              <a:ext uri="{FF2B5EF4-FFF2-40B4-BE49-F238E27FC236}">
                <a16:creationId xmlns:a16="http://schemas.microsoft.com/office/drawing/2014/main" id="{364CF118-7495-4547-A7A8-64E42BBE6F52}"/>
              </a:ext>
            </a:extLst>
          </p:cNvPr>
          <p:cNvPicPr>
            <a:picLocks noGrp="1" noChangeAspect="1"/>
          </p:cNvPicPr>
          <p:nvPr>
            <p:ph idx="1"/>
          </p:nvPr>
        </p:nvPicPr>
        <p:blipFill rotWithShape="1">
          <a:blip r:embed="rId2"/>
          <a:srcRect l="9767" t="12585" r="14884" b="3520"/>
          <a:stretch/>
        </p:blipFill>
        <p:spPr>
          <a:xfrm>
            <a:off x="1569224" y="2162908"/>
            <a:ext cx="6333291" cy="396209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395006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35858" y="648393"/>
            <a:ext cx="3803138" cy="923330"/>
          </a:xfrm>
          <a:prstGeom prst="rect">
            <a:avLst/>
          </a:prstGeom>
          <a:noFill/>
          <a:ln>
            <a:noFill/>
          </a:ln>
        </p:spPr>
        <p:txBody>
          <a:bodyPr wrap="square" rtlCol="0">
            <a:spAutoFit/>
          </a:bodyPr>
          <a:lstStyle/>
          <a:p>
            <a:r>
              <a:rPr lang="en-GB">
                <a:solidFill>
                  <a:srgbClr val="92D050"/>
                </a:solidFill>
              </a:rPr>
              <a:t>Precautions needed to be taken for the operation of the gate to be a success</a:t>
            </a: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t="4008" b="7783"/>
          <a:stretch/>
        </p:blipFill>
        <p:spPr>
          <a:xfrm>
            <a:off x="1271848" y="2111432"/>
            <a:ext cx="4083740" cy="3458095"/>
          </a:xfrm>
          <a:prstGeom prst="rect">
            <a:avLst/>
          </a:prstGeom>
        </p:spPr>
      </p:pic>
      <p:cxnSp>
        <p:nvCxnSpPr>
          <p:cNvPr id="6" name="Straight Arrow Connector 5"/>
          <p:cNvCxnSpPr/>
          <p:nvPr/>
        </p:nvCxnSpPr>
        <p:spPr>
          <a:xfrm flipV="1">
            <a:off x="4305993" y="1745671"/>
            <a:ext cx="290945" cy="3657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a:endCxn id="36" idx="0"/>
          </p:cNvCxnSpPr>
          <p:nvPr/>
        </p:nvCxnSpPr>
        <p:spPr>
          <a:xfrm flipH="1">
            <a:off x="2966808" y="5488353"/>
            <a:ext cx="346910" cy="5007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4884600" y="5187143"/>
            <a:ext cx="161225" cy="3437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endCxn id="31" idx="3"/>
          </p:cNvCxnSpPr>
          <p:nvPr/>
        </p:nvCxnSpPr>
        <p:spPr>
          <a:xfrm flipH="1" flipV="1">
            <a:off x="1985833" y="1900155"/>
            <a:ext cx="635990" cy="2323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5774285" y="3082480"/>
            <a:ext cx="3750900" cy="1200329"/>
          </a:xfrm>
          <a:prstGeom prst="rect">
            <a:avLst/>
          </a:prstGeom>
          <a:noFill/>
          <a:ln>
            <a:solidFill>
              <a:schemeClr val="tx1"/>
            </a:solidFill>
          </a:ln>
        </p:spPr>
        <p:txBody>
          <a:bodyPr wrap="square" rtlCol="0">
            <a:spAutoFit/>
          </a:bodyPr>
          <a:lstStyle/>
          <a:p>
            <a:pPr marL="742950" lvl="1" indent="-285750">
              <a:buFont typeface="Arial" panose="020B0604020202020204" pitchFamily="34" charset="0"/>
              <a:buChar char="•"/>
            </a:pPr>
            <a:r>
              <a:rPr lang="en-GB"/>
              <a:t>The gate will operate either with the input of a remote or by the button on the gate </a:t>
            </a:r>
          </a:p>
        </p:txBody>
      </p:sp>
      <p:sp>
        <p:nvSpPr>
          <p:cNvPr id="30" name="TextBox 29"/>
          <p:cNvSpPr txBox="1"/>
          <p:nvPr/>
        </p:nvSpPr>
        <p:spPr>
          <a:xfrm>
            <a:off x="4204420" y="1278452"/>
            <a:ext cx="1569865" cy="430887"/>
          </a:xfrm>
          <a:prstGeom prst="rect">
            <a:avLst/>
          </a:prstGeom>
          <a:noFill/>
        </p:spPr>
        <p:txBody>
          <a:bodyPr wrap="square" rtlCol="0">
            <a:spAutoFit/>
          </a:bodyPr>
          <a:lstStyle/>
          <a:p>
            <a:r>
              <a:rPr lang="en-GB" sz="1100"/>
              <a:t>Sensor to tell the plc that is it fully closed</a:t>
            </a:r>
          </a:p>
        </p:txBody>
      </p:sp>
      <p:sp>
        <p:nvSpPr>
          <p:cNvPr id="31" name="TextBox 30"/>
          <p:cNvSpPr txBox="1"/>
          <p:nvPr/>
        </p:nvSpPr>
        <p:spPr>
          <a:xfrm>
            <a:off x="415968" y="1684711"/>
            <a:ext cx="1569865" cy="430887"/>
          </a:xfrm>
          <a:prstGeom prst="rect">
            <a:avLst/>
          </a:prstGeom>
          <a:noFill/>
        </p:spPr>
        <p:txBody>
          <a:bodyPr wrap="square" rtlCol="0">
            <a:spAutoFit/>
          </a:bodyPr>
          <a:lstStyle/>
          <a:p>
            <a:r>
              <a:rPr lang="en-GB" sz="1100"/>
              <a:t>Roller for the accuracy to be high </a:t>
            </a:r>
          </a:p>
        </p:txBody>
      </p:sp>
      <p:sp>
        <p:nvSpPr>
          <p:cNvPr id="36" name="TextBox 35"/>
          <p:cNvSpPr txBox="1"/>
          <p:nvPr/>
        </p:nvSpPr>
        <p:spPr>
          <a:xfrm>
            <a:off x="2181875" y="5989053"/>
            <a:ext cx="1569865" cy="938719"/>
          </a:xfrm>
          <a:prstGeom prst="rect">
            <a:avLst/>
          </a:prstGeom>
          <a:noFill/>
        </p:spPr>
        <p:txBody>
          <a:bodyPr wrap="square" rtlCol="0">
            <a:spAutoFit/>
          </a:bodyPr>
          <a:lstStyle/>
          <a:p>
            <a:r>
              <a:rPr lang="en-GB" sz="1100"/>
              <a:t>Main operation the dc motor will power it effectively making the gate open or close </a:t>
            </a:r>
          </a:p>
        </p:txBody>
      </p:sp>
      <p:cxnSp>
        <p:nvCxnSpPr>
          <p:cNvPr id="37" name="Straight Arrow Connector 36"/>
          <p:cNvCxnSpPr/>
          <p:nvPr/>
        </p:nvCxnSpPr>
        <p:spPr>
          <a:xfrm>
            <a:off x="2181875" y="5437149"/>
            <a:ext cx="519761" cy="488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1" name="TextBox 40"/>
          <p:cNvSpPr txBox="1"/>
          <p:nvPr/>
        </p:nvSpPr>
        <p:spPr>
          <a:xfrm>
            <a:off x="4661767" y="5655951"/>
            <a:ext cx="1569865" cy="600164"/>
          </a:xfrm>
          <a:prstGeom prst="rect">
            <a:avLst/>
          </a:prstGeom>
          <a:noFill/>
        </p:spPr>
        <p:txBody>
          <a:bodyPr wrap="square" rtlCol="0" anchor="t">
            <a:spAutoFit/>
          </a:bodyPr>
          <a:lstStyle/>
          <a:p>
            <a:r>
              <a:rPr lang="en-GB" sz="1100"/>
              <a:t>Gate stop, taking pressure off the sensor</a:t>
            </a:r>
          </a:p>
        </p:txBody>
      </p:sp>
      <p:sp>
        <p:nvSpPr>
          <p:cNvPr id="3" name="TextBox 2">
            <a:extLst>
              <a:ext uri="{FF2B5EF4-FFF2-40B4-BE49-F238E27FC236}">
                <a16:creationId xmlns:a16="http://schemas.microsoft.com/office/drawing/2014/main" id="{198441E2-97A9-4438-B28B-62BFE8E6994D}"/>
              </a:ext>
            </a:extLst>
          </p:cNvPr>
          <p:cNvSpPr txBox="1"/>
          <p:nvPr/>
        </p:nvSpPr>
        <p:spPr>
          <a:xfrm>
            <a:off x="10446589" y="6363419"/>
            <a:ext cx="1693653"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Tomos</a:t>
            </a:r>
            <a:r>
              <a:rPr lang="en-US"/>
              <a:t> Day</a:t>
            </a:r>
          </a:p>
        </p:txBody>
      </p:sp>
    </p:spTree>
    <p:extLst>
      <p:ext uri="{BB962C8B-B14F-4D97-AF65-F5344CB8AC3E}">
        <p14:creationId xmlns:p14="http://schemas.microsoft.com/office/powerpoint/2010/main" val="30287139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cost</a:t>
            </a:r>
          </a:p>
        </p:txBody>
      </p:sp>
      <p:sp>
        <p:nvSpPr>
          <p:cNvPr id="3" name="Content Placeholder 2"/>
          <p:cNvSpPr>
            <a:spLocks noGrp="1"/>
          </p:cNvSpPr>
          <p:nvPr>
            <p:ph idx="1"/>
          </p:nvPr>
        </p:nvSpPr>
        <p:spPr>
          <a:xfrm>
            <a:off x="417561" y="1320657"/>
            <a:ext cx="8596668" cy="3880773"/>
          </a:xfrm>
        </p:spPr>
        <p:txBody>
          <a:bodyPr vert="horz" lIns="91440" tIns="45720" rIns="91440" bIns="45720" rtlCol="0" anchor="t">
            <a:normAutofit/>
          </a:bodyPr>
          <a:lstStyle/>
          <a:p>
            <a:pPr marL="0" indent="0">
              <a:buNone/>
            </a:pPr>
            <a:r>
              <a:rPr lang="en-US"/>
              <a:t>Firstly come inspect the area to have the customers input and what size and type gate he would want or if the customer is unsure offer the best for the given situation </a:t>
            </a:r>
          </a:p>
          <a:p>
            <a:pPr marL="0" indent="0">
              <a:buNone/>
            </a:pPr>
            <a:endParaRPr lang="en-US"/>
          </a:p>
        </p:txBody>
      </p:sp>
      <p:pic>
        <p:nvPicPr>
          <p:cNvPr id="8" name="Picture 8" descr="A screenshot of text&#10;&#10;Description generated with high confidence">
            <a:extLst>
              <a:ext uri="{FF2B5EF4-FFF2-40B4-BE49-F238E27FC236}">
                <a16:creationId xmlns:a16="http://schemas.microsoft.com/office/drawing/2014/main" id="{7BBC6AC3-3603-40A3-809B-5DE312553353}"/>
              </a:ext>
            </a:extLst>
          </p:cNvPr>
          <p:cNvPicPr>
            <a:picLocks noChangeAspect="1"/>
          </p:cNvPicPr>
          <p:nvPr/>
        </p:nvPicPr>
        <p:blipFill rotWithShape="1">
          <a:blip r:embed="rId3"/>
          <a:srcRect r="38665" b="49724"/>
          <a:stretch/>
        </p:blipFill>
        <p:spPr>
          <a:xfrm>
            <a:off x="1031705" y="2750953"/>
            <a:ext cx="6841159" cy="3153800"/>
          </a:xfrm>
          <a:prstGeom prst="rect">
            <a:avLst/>
          </a:prstGeom>
          <a:ln w="228600" cap="sq" cmpd="thickThin">
            <a:solidFill>
              <a:srgbClr val="000000"/>
            </a:solidFill>
            <a:prstDash val="solid"/>
            <a:miter lim="800000"/>
          </a:ln>
          <a:effectLst>
            <a:innerShdw blurRad="76200">
              <a:srgbClr val="000000"/>
            </a:innerShdw>
          </a:effectLst>
        </p:spPr>
      </p:pic>
      <p:sp>
        <p:nvSpPr>
          <p:cNvPr id="7" name="TextBox 6">
            <a:extLst>
              <a:ext uri="{FF2B5EF4-FFF2-40B4-BE49-F238E27FC236}">
                <a16:creationId xmlns:a16="http://schemas.microsoft.com/office/drawing/2014/main" id="{29234F98-DC1E-4DB9-8EC7-A07D0F471C4E}"/>
              </a:ext>
            </a:extLst>
          </p:cNvPr>
          <p:cNvSpPr txBox="1"/>
          <p:nvPr/>
        </p:nvSpPr>
        <p:spPr>
          <a:xfrm>
            <a:off x="10446589" y="6363419"/>
            <a:ext cx="1693653"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Tomos</a:t>
            </a:r>
            <a:r>
              <a:rPr lang="en-US"/>
              <a:t> Day</a:t>
            </a:r>
          </a:p>
        </p:txBody>
      </p:sp>
    </p:spTree>
    <p:extLst>
      <p:ext uri="{BB962C8B-B14F-4D97-AF65-F5344CB8AC3E}">
        <p14:creationId xmlns:p14="http://schemas.microsoft.com/office/powerpoint/2010/main" val="12913643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0" descr="A close up of a map&#10;&#10;Description generated with high confidence">
            <a:extLst>
              <a:ext uri="{FF2B5EF4-FFF2-40B4-BE49-F238E27FC236}">
                <a16:creationId xmlns:a16="http://schemas.microsoft.com/office/drawing/2014/main" id="{1CE20BE2-5F86-4FEA-9450-CF49DA43107F}"/>
              </a:ext>
            </a:extLst>
          </p:cNvPr>
          <p:cNvPicPr>
            <a:picLocks noGrp="1" noChangeAspect="1"/>
          </p:cNvPicPr>
          <p:nvPr>
            <p:ph idx="1"/>
          </p:nvPr>
        </p:nvPicPr>
        <p:blipFill>
          <a:blip r:embed="rId3"/>
          <a:stretch>
            <a:fillRect/>
          </a:stretch>
        </p:blipFill>
        <p:spPr>
          <a:xfrm>
            <a:off x="664526" y="1269193"/>
            <a:ext cx="9873113" cy="4714659"/>
          </a:xfrm>
        </p:spPr>
      </p:pic>
      <p:sp>
        <p:nvSpPr>
          <p:cNvPr id="5" name="TextBox 4">
            <a:extLst>
              <a:ext uri="{FF2B5EF4-FFF2-40B4-BE49-F238E27FC236}">
                <a16:creationId xmlns:a16="http://schemas.microsoft.com/office/drawing/2014/main" id="{B8B8ABC3-B966-40EC-85C4-DFC6F5678420}"/>
              </a:ext>
            </a:extLst>
          </p:cNvPr>
          <p:cNvSpPr txBox="1"/>
          <p:nvPr/>
        </p:nvSpPr>
        <p:spPr>
          <a:xfrm>
            <a:off x="10446589" y="6363419"/>
            <a:ext cx="1693653"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Falin Farook</a:t>
            </a:r>
          </a:p>
        </p:txBody>
      </p:sp>
      <p:sp>
        <p:nvSpPr>
          <p:cNvPr id="7" name="Title 1">
            <a:extLst>
              <a:ext uri="{FF2B5EF4-FFF2-40B4-BE49-F238E27FC236}">
                <a16:creationId xmlns:a16="http://schemas.microsoft.com/office/drawing/2014/main" id="{271DA6C9-E1BF-4E53-90E6-1838240453E0}"/>
              </a:ext>
            </a:extLst>
          </p:cNvPr>
          <p:cNvSpPr txBox="1">
            <a:spLocks/>
          </p:cNvSpPr>
          <p:nvPr/>
        </p:nvSpPr>
        <p:spPr>
          <a:xfrm>
            <a:off x="671583" y="603849"/>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solidFill>
                  <a:schemeClr val="accent5"/>
                </a:solidFill>
                <a:latin typeface="Trebuchet MS"/>
                <a:cs typeface="Calibri Light"/>
              </a:rPr>
              <a:t>Heart of Wales Line</a:t>
            </a:r>
          </a:p>
        </p:txBody>
      </p:sp>
    </p:spTree>
    <p:extLst>
      <p:ext uri="{BB962C8B-B14F-4D97-AF65-F5344CB8AC3E}">
        <p14:creationId xmlns:p14="http://schemas.microsoft.com/office/powerpoint/2010/main" val="4251526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680D9-A2A2-44DC-A74D-B51CB73D25AD}"/>
              </a:ext>
            </a:extLst>
          </p:cNvPr>
          <p:cNvSpPr>
            <a:spLocks noGrp="1"/>
          </p:cNvSpPr>
          <p:nvPr>
            <p:ph type="title"/>
          </p:nvPr>
        </p:nvSpPr>
        <p:spPr/>
        <p:txBody>
          <a:bodyPr/>
          <a:lstStyle/>
          <a:p>
            <a:r>
              <a:rPr lang="en-US">
                <a:solidFill>
                  <a:srgbClr val="002060"/>
                </a:solidFill>
              </a:rPr>
              <a:t>Train Services</a:t>
            </a:r>
          </a:p>
        </p:txBody>
      </p:sp>
      <p:sp>
        <p:nvSpPr>
          <p:cNvPr id="3" name="Content Placeholder 2">
            <a:extLst>
              <a:ext uri="{FF2B5EF4-FFF2-40B4-BE49-F238E27FC236}">
                <a16:creationId xmlns:a16="http://schemas.microsoft.com/office/drawing/2014/main" id="{3E5E9DC3-79AD-46C4-A66A-083B177B3270}"/>
              </a:ext>
            </a:extLst>
          </p:cNvPr>
          <p:cNvSpPr>
            <a:spLocks noGrp="1"/>
          </p:cNvSpPr>
          <p:nvPr>
            <p:ph idx="1"/>
          </p:nvPr>
        </p:nvSpPr>
        <p:spPr>
          <a:xfrm>
            <a:off x="100061" y="1721862"/>
            <a:ext cx="8596668" cy="4596591"/>
          </a:xfrm>
        </p:spPr>
        <p:txBody>
          <a:bodyPr vert="horz" lIns="91440" tIns="45720" rIns="91440" bIns="45720" rtlCol="0" anchor="t">
            <a:normAutofit/>
          </a:bodyPr>
          <a:lstStyle/>
          <a:p>
            <a:pPr>
              <a:lnSpc>
                <a:spcPct val="90000"/>
              </a:lnSpc>
            </a:pPr>
            <a:r>
              <a:rPr lang="en-GB" sz="2400" b="1">
                <a:solidFill>
                  <a:schemeClr val="accent5">
                    <a:lumMod val="50000"/>
                  </a:schemeClr>
                </a:solidFill>
                <a:ea typeface="+mn-lt"/>
                <a:cs typeface="+mn-lt"/>
              </a:rPr>
              <a:t>5 times a day each direction on </a:t>
            </a:r>
            <a:endParaRPr lang="en-US" sz="2400">
              <a:solidFill>
                <a:schemeClr val="accent5">
                  <a:lumMod val="50000"/>
                </a:schemeClr>
              </a:solidFill>
              <a:ea typeface="+mn-lt"/>
              <a:cs typeface="+mn-lt"/>
            </a:endParaRPr>
          </a:p>
          <a:p>
            <a:pPr marL="0" indent="0">
              <a:lnSpc>
                <a:spcPct val="90000"/>
              </a:lnSpc>
              <a:buNone/>
            </a:pPr>
            <a:r>
              <a:rPr lang="en-GB" sz="2400" b="1">
                <a:solidFill>
                  <a:schemeClr val="accent5">
                    <a:lumMod val="50000"/>
                  </a:schemeClr>
                </a:solidFill>
                <a:ea typeface="+mn-lt"/>
                <a:cs typeface="+mn-lt"/>
              </a:rPr>
              <a:t>    weekdays</a:t>
            </a:r>
            <a:endParaRPr lang="en-US" sz="2400">
              <a:solidFill>
                <a:schemeClr val="accent5">
                  <a:lumMod val="50000"/>
                </a:schemeClr>
              </a:solidFill>
              <a:ea typeface="+mn-lt"/>
              <a:cs typeface="+mn-lt"/>
            </a:endParaRPr>
          </a:p>
          <a:p>
            <a:pPr>
              <a:lnSpc>
                <a:spcPct val="90000"/>
              </a:lnSpc>
            </a:pPr>
            <a:endParaRPr lang="en-GB" sz="2400">
              <a:solidFill>
                <a:schemeClr val="accent5">
                  <a:lumMod val="50000"/>
                </a:schemeClr>
              </a:solidFill>
              <a:ea typeface="+mn-lt"/>
              <a:cs typeface="+mn-lt"/>
            </a:endParaRPr>
          </a:p>
          <a:p>
            <a:pPr>
              <a:lnSpc>
                <a:spcPct val="90000"/>
              </a:lnSpc>
            </a:pPr>
            <a:r>
              <a:rPr lang="en-GB" sz="2400" b="1">
                <a:solidFill>
                  <a:schemeClr val="accent5">
                    <a:lumMod val="50000"/>
                  </a:schemeClr>
                </a:solidFill>
                <a:ea typeface="+mn-lt"/>
                <a:cs typeface="+mn-lt"/>
              </a:rPr>
              <a:t>4 times on Saturday</a:t>
            </a:r>
            <a:endParaRPr lang="en-US" sz="2400">
              <a:solidFill>
                <a:schemeClr val="accent5">
                  <a:lumMod val="50000"/>
                </a:schemeClr>
              </a:solidFill>
              <a:ea typeface="+mn-lt"/>
              <a:cs typeface="+mn-lt"/>
            </a:endParaRPr>
          </a:p>
          <a:p>
            <a:pPr>
              <a:lnSpc>
                <a:spcPct val="90000"/>
              </a:lnSpc>
            </a:pPr>
            <a:endParaRPr lang="en-GB" sz="2400">
              <a:solidFill>
                <a:schemeClr val="accent5">
                  <a:lumMod val="50000"/>
                </a:schemeClr>
              </a:solidFill>
              <a:ea typeface="+mn-lt"/>
              <a:cs typeface="+mn-lt"/>
            </a:endParaRPr>
          </a:p>
          <a:p>
            <a:pPr>
              <a:lnSpc>
                <a:spcPct val="90000"/>
              </a:lnSpc>
            </a:pPr>
            <a:r>
              <a:rPr lang="en-GB" sz="2400" b="1">
                <a:solidFill>
                  <a:schemeClr val="accent5">
                    <a:lumMod val="50000"/>
                  </a:schemeClr>
                </a:solidFill>
                <a:ea typeface="+mn-lt"/>
                <a:cs typeface="+mn-lt"/>
              </a:rPr>
              <a:t>2 times on Sunday</a:t>
            </a:r>
            <a:endParaRPr lang="en-US" sz="2400">
              <a:solidFill>
                <a:schemeClr val="accent5">
                  <a:lumMod val="50000"/>
                </a:schemeClr>
              </a:solidFill>
              <a:ea typeface="+mn-lt"/>
              <a:cs typeface="+mn-lt"/>
            </a:endParaRPr>
          </a:p>
          <a:p>
            <a:endParaRPr lang="en-US" sz="2400">
              <a:solidFill>
                <a:schemeClr val="accent1"/>
              </a:solidFill>
            </a:endParaRPr>
          </a:p>
          <a:p>
            <a:pPr marL="0" indent="0">
              <a:buNone/>
            </a:pPr>
            <a:endParaRPr lang="en-US" sz="2000">
              <a:solidFill>
                <a:schemeClr val="accent1"/>
              </a:solidFill>
            </a:endParaRPr>
          </a:p>
          <a:p>
            <a:pPr marL="0" indent="0">
              <a:buNone/>
            </a:pPr>
            <a:r>
              <a:rPr lang="en-US" sz="2400" b="1">
                <a:solidFill>
                  <a:srgbClr val="002060"/>
                </a:solidFill>
                <a:latin typeface="Algerian"/>
              </a:rPr>
              <a:t>   </a:t>
            </a:r>
            <a:r>
              <a:rPr lang="en-US" sz="4800" b="1">
                <a:solidFill>
                  <a:srgbClr val="002060"/>
                </a:solidFill>
                <a:latin typeface="Algerian"/>
              </a:rPr>
              <a:t>               </a:t>
            </a:r>
            <a:r>
              <a:rPr lang="en-US" sz="4800" b="1">
                <a:solidFill>
                  <a:srgbClr val="002060"/>
                </a:solidFill>
                <a:latin typeface="Abadi"/>
                <a:ea typeface="STXingkai"/>
              </a:rPr>
              <a:t>7</a:t>
            </a:r>
            <a:r>
              <a:rPr lang="en-US" sz="2000">
                <a:solidFill>
                  <a:schemeClr val="accent1"/>
                </a:solidFill>
              </a:rPr>
              <a:t> </a:t>
            </a:r>
            <a:r>
              <a:rPr lang="en-US" sz="2000">
                <a:solidFill>
                  <a:srgbClr val="FF0000"/>
                </a:solidFill>
              </a:rPr>
              <a:t>minutes running time</a:t>
            </a:r>
            <a:endParaRPr lang="en-US">
              <a:solidFill>
                <a:srgbClr val="FF0000"/>
              </a:solidFill>
            </a:endParaRPr>
          </a:p>
        </p:txBody>
      </p:sp>
      <p:sp>
        <p:nvSpPr>
          <p:cNvPr id="5" name="TextBox 4">
            <a:extLst>
              <a:ext uri="{FF2B5EF4-FFF2-40B4-BE49-F238E27FC236}">
                <a16:creationId xmlns:a16="http://schemas.microsoft.com/office/drawing/2014/main" id="{8A89EF0A-6542-4890-88B5-C47C8C7EF528}"/>
              </a:ext>
            </a:extLst>
          </p:cNvPr>
          <p:cNvSpPr txBox="1"/>
          <p:nvPr/>
        </p:nvSpPr>
        <p:spPr>
          <a:xfrm>
            <a:off x="10446589" y="6363419"/>
            <a:ext cx="1693653"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Falin Farook</a:t>
            </a:r>
          </a:p>
        </p:txBody>
      </p:sp>
      <p:pic>
        <p:nvPicPr>
          <p:cNvPr id="6" name="Picture 6" descr="A close up of a computer&#10;&#10;Description generated with high confidence">
            <a:extLst>
              <a:ext uri="{FF2B5EF4-FFF2-40B4-BE49-F238E27FC236}">
                <a16:creationId xmlns:a16="http://schemas.microsoft.com/office/drawing/2014/main" id="{DB415136-E094-41F4-8CA7-1EC240C01891}"/>
              </a:ext>
            </a:extLst>
          </p:cNvPr>
          <p:cNvPicPr>
            <a:picLocks noChangeAspect="1"/>
          </p:cNvPicPr>
          <p:nvPr/>
        </p:nvPicPr>
        <p:blipFill>
          <a:blip r:embed="rId3"/>
          <a:stretch>
            <a:fillRect/>
          </a:stretch>
        </p:blipFill>
        <p:spPr>
          <a:xfrm>
            <a:off x="5420612" y="-5698"/>
            <a:ext cx="5132455" cy="5313591"/>
          </a:xfrm>
          <a:prstGeom prst="rect">
            <a:avLst/>
          </a:prstGeom>
        </p:spPr>
      </p:pic>
    </p:spTree>
    <p:extLst>
      <p:ext uri="{BB962C8B-B14F-4D97-AF65-F5344CB8AC3E}">
        <p14:creationId xmlns:p14="http://schemas.microsoft.com/office/powerpoint/2010/main" val="3080527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3D4C35CE-E2BF-44AA-A1B2-994107B35389}"/>
              </a:ext>
            </a:extLst>
          </p:cNvPr>
          <p:cNvSpPr txBox="1">
            <a:spLocks/>
          </p:cNvSpPr>
          <p:nvPr/>
        </p:nvSpPr>
        <p:spPr>
          <a:xfrm>
            <a:off x="677334" y="178279"/>
            <a:ext cx="8596668" cy="587555"/>
          </a:xfrm>
          <a:prstGeom prst="rect">
            <a:avLst/>
          </a:prstGeom>
        </p:spPr>
        <p:txBody>
          <a:bodyPr anchor="t"/>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a:t> </a:t>
            </a:r>
            <a:r>
              <a:rPr lang="en-US" sz="3200">
                <a:solidFill>
                  <a:srgbClr val="002060"/>
                </a:solidFill>
              </a:rPr>
              <a:t>Timetable</a:t>
            </a:r>
          </a:p>
        </p:txBody>
      </p:sp>
      <p:sp>
        <p:nvSpPr>
          <p:cNvPr id="21" name="TextBox 20">
            <a:extLst>
              <a:ext uri="{FF2B5EF4-FFF2-40B4-BE49-F238E27FC236}">
                <a16:creationId xmlns:a16="http://schemas.microsoft.com/office/drawing/2014/main" id="{3E32A4D8-B426-44C8-899A-7EDC22533AEE}"/>
              </a:ext>
            </a:extLst>
          </p:cNvPr>
          <p:cNvSpPr txBox="1"/>
          <p:nvPr/>
        </p:nvSpPr>
        <p:spPr>
          <a:xfrm>
            <a:off x="10446589" y="6363419"/>
            <a:ext cx="1693653"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Falin Farook</a:t>
            </a:r>
          </a:p>
        </p:txBody>
      </p:sp>
      <p:sp>
        <p:nvSpPr>
          <p:cNvPr id="23" name="Text Placeholder 3">
            <a:extLst>
              <a:ext uri="{FF2B5EF4-FFF2-40B4-BE49-F238E27FC236}">
                <a16:creationId xmlns:a16="http://schemas.microsoft.com/office/drawing/2014/main" id="{6713F182-FD2E-4311-9C49-057A139F042C}"/>
              </a:ext>
            </a:extLst>
          </p:cNvPr>
          <p:cNvSpPr>
            <a:spLocks noGrp="1"/>
          </p:cNvSpPr>
          <p:nvPr/>
        </p:nvSpPr>
        <p:spPr>
          <a:xfrm>
            <a:off x="-64243" y="761011"/>
            <a:ext cx="5186541" cy="536365"/>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b="0">
                <a:highlight>
                  <a:srgbClr val="FFFF00"/>
                </a:highlight>
                <a:ea typeface="+mn-lt"/>
                <a:cs typeface="+mn-lt"/>
              </a:rPr>
              <a:t>From </a:t>
            </a:r>
            <a:r>
              <a:rPr lang="en-GB" b="0" err="1">
                <a:highlight>
                  <a:srgbClr val="FFFF00"/>
                </a:highlight>
                <a:ea typeface="+mn-lt"/>
                <a:cs typeface="+mn-lt"/>
              </a:rPr>
              <a:t>Pontarddulais</a:t>
            </a:r>
            <a:r>
              <a:rPr lang="en-GB" b="0">
                <a:highlight>
                  <a:srgbClr val="FFFF00"/>
                </a:highlight>
                <a:ea typeface="+mn-lt"/>
                <a:cs typeface="+mn-lt"/>
              </a:rPr>
              <a:t> to </a:t>
            </a:r>
            <a:r>
              <a:rPr lang="en-GB" b="0" err="1">
                <a:highlight>
                  <a:srgbClr val="FFFF00"/>
                </a:highlight>
                <a:ea typeface="+mn-lt"/>
                <a:cs typeface="+mn-lt"/>
              </a:rPr>
              <a:t>Pantyffynnon</a:t>
            </a:r>
            <a:endParaRPr lang="en-US" b="0">
              <a:highlight>
                <a:srgbClr val="FFFF00"/>
              </a:highlight>
              <a:cs typeface="Calibri"/>
            </a:endParaRPr>
          </a:p>
        </p:txBody>
      </p:sp>
      <p:pic>
        <p:nvPicPr>
          <p:cNvPr id="25" name="Picture 24" descr="A close up of a logo&#10;&#10;Description generated with very high confidence">
            <a:extLst>
              <a:ext uri="{FF2B5EF4-FFF2-40B4-BE49-F238E27FC236}">
                <a16:creationId xmlns:a16="http://schemas.microsoft.com/office/drawing/2014/main" id="{5FAD91F8-996C-47BB-AF9C-8F459D317032}"/>
              </a:ext>
            </a:extLst>
          </p:cNvPr>
          <p:cNvPicPr>
            <a:picLocks noGrp="1" noChangeAspect="1"/>
          </p:cNvPicPr>
          <p:nvPr/>
        </p:nvPicPr>
        <p:blipFill>
          <a:blip r:embed="rId3"/>
          <a:stretch>
            <a:fillRect/>
          </a:stretch>
        </p:blipFill>
        <p:spPr>
          <a:xfrm>
            <a:off x="148011" y="1359842"/>
            <a:ext cx="4758547" cy="1891882"/>
          </a:xfrm>
          <a:prstGeom prst="rect">
            <a:avLst/>
          </a:prstGeom>
        </p:spPr>
      </p:pic>
      <p:pic>
        <p:nvPicPr>
          <p:cNvPr id="27" name="Picture 26" descr="A close up of a logo&#10;&#10;Description generated with very high confidence">
            <a:extLst>
              <a:ext uri="{FF2B5EF4-FFF2-40B4-BE49-F238E27FC236}">
                <a16:creationId xmlns:a16="http://schemas.microsoft.com/office/drawing/2014/main" id="{37C488F6-8656-483D-BC34-D7EB3802E9E5}"/>
              </a:ext>
            </a:extLst>
          </p:cNvPr>
          <p:cNvPicPr>
            <a:picLocks noGrp="1" noChangeAspect="1"/>
          </p:cNvPicPr>
          <p:nvPr/>
        </p:nvPicPr>
        <p:blipFill>
          <a:blip r:embed="rId4"/>
          <a:stretch>
            <a:fillRect/>
          </a:stretch>
        </p:blipFill>
        <p:spPr>
          <a:xfrm>
            <a:off x="5116444" y="1359843"/>
            <a:ext cx="4844450" cy="1891880"/>
          </a:xfrm>
          <a:prstGeom prst="rect">
            <a:avLst/>
          </a:prstGeom>
        </p:spPr>
      </p:pic>
      <p:sp>
        <p:nvSpPr>
          <p:cNvPr id="29" name="Text Placeholder 4">
            <a:extLst>
              <a:ext uri="{FF2B5EF4-FFF2-40B4-BE49-F238E27FC236}">
                <a16:creationId xmlns:a16="http://schemas.microsoft.com/office/drawing/2014/main" id="{8FC172F5-8C87-4814-AF64-B7E8EE4B65C0}"/>
              </a:ext>
            </a:extLst>
          </p:cNvPr>
          <p:cNvSpPr>
            <a:spLocks noGrp="1"/>
          </p:cNvSpPr>
          <p:nvPr/>
        </p:nvSpPr>
        <p:spPr>
          <a:xfrm>
            <a:off x="4969294" y="717880"/>
            <a:ext cx="5183188" cy="579497"/>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b="0">
                <a:highlight>
                  <a:srgbClr val="FFFF00"/>
                </a:highlight>
                <a:ea typeface="+mn-lt"/>
                <a:cs typeface="+mn-lt"/>
              </a:rPr>
              <a:t>From </a:t>
            </a:r>
            <a:r>
              <a:rPr lang="en-GB" b="0" err="1">
                <a:highlight>
                  <a:srgbClr val="FFFF00"/>
                </a:highlight>
                <a:ea typeface="+mn-lt"/>
                <a:cs typeface="+mn-lt"/>
              </a:rPr>
              <a:t>Pantyffynnon</a:t>
            </a:r>
            <a:r>
              <a:rPr lang="en-GB" b="0">
                <a:highlight>
                  <a:srgbClr val="FFFF00"/>
                </a:highlight>
                <a:ea typeface="+mn-lt"/>
                <a:cs typeface="+mn-lt"/>
              </a:rPr>
              <a:t> to </a:t>
            </a:r>
            <a:r>
              <a:rPr lang="en-GB" b="0" err="1">
                <a:highlight>
                  <a:srgbClr val="FFFF00"/>
                </a:highlight>
                <a:ea typeface="+mn-lt"/>
                <a:cs typeface="+mn-lt"/>
              </a:rPr>
              <a:t>Pontarddulais</a:t>
            </a:r>
            <a:endParaRPr lang="en-US" b="0">
              <a:highlight>
                <a:srgbClr val="FFFF00"/>
              </a:highlight>
              <a:ea typeface="+mn-lt"/>
              <a:cs typeface="+mn-lt"/>
            </a:endParaRPr>
          </a:p>
        </p:txBody>
      </p:sp>
      <p:pic>
        <p:nvPicPr>
          <p:cNvPr id="33" name="Picture 32" descr="A close up of a logo&#10;&#10;Description generated with very high confidence">
            <a:extLst>
              <a:ext uri="{FF2B5EF4-FFF2-40B4-BE49-F238E27FC236}">
                <a16:creationId xmlns:a16="http://schemas.microsoft.com/office/drawing/2014/main" id="{DB35300A-DC26-4705-9B7E-3288F5920792}"/>
              </a:ext>
            </a:extLst>
          </p:cNvPr>
          <p:cNvPicPr>
            <a:picLocks noChangeAspect="1"/>
          </p:cNvPicPr>
          <p:nvPr/>
        </p:nvPicPr>
        <p:blipFill>
          <a:blip r:embed="rId5"/>
          <a:stretch>
            <a:fillRect/>
          </a:stretch>
        </p:blipFill>
        <p:spPr>
          <a:xfrm>
            <a:off x="151321" y="3594339"/>
            <a:ext cx="4772563" cy="1538376"/>
          </a:xfrm>
          <a:prstGeom prst="rect">
            <a:avLst/>
          </a:prstGeom>
        </p:spPr>
      </p:pic>
      <p:pic>
        <p:nvPicPr>
          <p:cNvPr id="35" name="Picture 34" descr="A close up of a logo&#10;&#10;Description generated with very high confidence">
            <a:extLst>
              <a:ext uri="{FF2B5EF4-FFF2-40B4-BE49-F238E27FC236}">
                <a16:creationId xmlns:a16="http://schemas.microsoft.com/office/drawing/2014/main" id="{EE110F55-0877-4BBE-ACD0-7E2D512108E8}"/>
              </a:ext>
            </a:extLst>
          </p:cNvPr>
          <p:cNvPicPr>
            <a:picLocks noChangeAspect="1"/>
          </p:cNvPicPr>
          <p:nvPr/>
        </p:nvPicPr>
        <p:blipFill>
          <a:blip r:embed="rId6"/>
          <a:stretch>
            <a:fillRect/>
          </a:stretch>
        </p:blipFill>
        <p:spPr>
          <a:xfrm>
            <a:off x="5111509" y="3594341"/>
            <a:ext cx="4858827" cy="1552753"/>
          </a:xfrm>
          <a:prstGeom prst="rect">
            <a:avLst/>
          </a:prstGeom>
        </p:spPr>
      </p:pic>
      <p:pic>
        <p:nvPicPr>
          <p:cNvPr id="37" name="Picture 36">
            <a:extLst>
              <a:ext uri="{FF2B5EF4-FFF2-40B4-BE49-F238E27FC236}">
                <a16:creationId xmlns:a16="http://schemas.microsoft.com/office/drawing/2014/main" id="{D3E32A2A-74D8-49DB-9646-E626AF0585B2}"/>
              </a:ext>
            </a:extLst>
          </p:cNvPr>
          <p:cNvPicPr>
            <a:picLocks noChangeAspect="1"/>
          </p:cNvPicPr>
          <p:nvPr/>
        </p:nvPicPr>
        <p:blipFill>
          <a:blip r:embed="rId7"/>
          <a:stretch>
            <a:fillRect/>
          </a:stretch>
        </p:blipFill>
        <p:spPr>
          <a:xfrm>
            <a:off x="146650" y="5634758"/>
            <a:ext cx="4753154" cy="749957"/>
          </a:xfrm>
          <a:prstGeom prst="rect">
            <a:avLst/>
          </a:prstGeom>
        </p:spPr>
      </p:pic>
      <p:pic>
        <p:nvPicPr>
          <p:cNvPr id="39" name="Picture 38" descr="A close up of a logo&#10;&#10;Description generated with very high confidence">
            <a:extLst>
              <a:ext uri="{FF2B5EF4-FFF2-40B4-BE49-F238E27FC236}">
                <a16:creationId xmlns:a16="http://schemas.microsoft.com/office/drawing/2014/main" id="{2E4576BC-5485-4319-85CC-D09325634B6F}"/>
              </a:ext>
            </a:extLst>
          </p:cNvPr>
          <p:cNvPicPr>
            <a:picLocks noChangeAspect="1"/>
          </p:cNvPicPr>
          <p:nvPr/>
        </p:nvPicPr>
        <p:blipFill>
          <a:blip r:embed="rId8"/>
          <a:stretch>
            <a:fillRect/>
          </a:stretch>
        </p:blipFill>
        <p:spPr>
          <a:xfrm>
            <a:off x="5106838" y="5634757"/>
            <a:ext cx="4839418" cy="749958"/>
          </a:xfrm>
          <a:prstGeom prst="rect">
            <a:avLst/>
          </a:prstGeom>
        </p:spPr>
      </p:pic>
    </p:spTree>
    <p:extLst>
      <p:ext uri="{BB962C8B-B14F-4D97-AF65-F5344CB8AC3E}">
        <p14:creationId xmlns:p14="http://schemas.microsoft.com/office/powerpoint/2010/main" val="3848163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98C65-BD13-4A7D-8112-568FB0C8375C}"/>
              </a:ext>
            </a:extLst>
          </p:cNvPr>
          <p:cNvSpPr>
            <a:spLocks noGrp="1"/>
          </p:cNvSpPr>
          <p:nvPr>
            <p:ph type="title"/>
          </p:nvPr>
        </p:nvSpPr>
        <p:spPr/>
        <p:txBody>
          <a:bodyPr/>
          <a:lstStyle/>
          <a:p>
            <a:pPr algn="ctr"/>
            <a:r>
              <a:rPr lang="en-US">
                <a:solidFill>
                  <a:srgbClr val="002060"/>
                </a:solidFill>
              </a:rPr>
              <a:t>Safety rules and regulations </a:t>
            </a:r>
          </a:p>
        </p:txBody>
      </p:sp>
      <p:pic>
        <p:nvPicPr>
          <p:cNvPr id="4" name="Picture 5" descr="A close up of a newspaper&#10;&#10;Description generated with high confidence">
            <a:extLst>
              <a:ext uri="{FF2B5EF4-FFF2-40B4-BE49-F238E27FC236}">
                <a16:creationId xmlns:a16="http://schemas.microsoft.com/office/drawing/2014/main" id="{26C93C67-1CB1-42E8-9C4D-003F302E70E9}"/>
              </a:ext>
            </a:extLst>
          </p:cNvPr>
          <p:cNvPicPr>
            <a:picLocks noGrp="1" noChangeAspect="1"/>
          </p:cNvPicPr>
          <p:nvPr>
            <p:ph idx="1"/>
          </p:nvPr>
        </p:nvPicPr>
        <p:blipFill>
          <a:blip r:embed="rId3"/>
          <a:stretch>
            <a:fillRect/>
          </a:stretch>
        </p:blipFill>
        <p:spPr>
          <a:xfrm>
            <a:off x="618859" y="3491211"/>
            <a:ext cx="1790699" cy="2552700"/>
          </a:xfrm>
        </p:spPr>
      </p:pic>
      <p:sp>
        <p:nvSpPr>
          <p:cNvPr id="5" name="TextBox 4">
            <a:extLst>
              <a:ext uri="{FF2B5EF4-FFF2-40B4-BE49-F238E27FC236}">
                <a16:creationId xmlns:a16="http://schemas.microsoft.com/office/drawing/2014/main" id="{D684BEAF-2598-43CB-B31F-9BAC7FFAD332}"/>
              </a:ext>
            </a:extLst>
          </p:cNvPr>
          <p:cNvSpPr txBox="1"/>
          <p:nvPr/>
        </p:nvSpPr>
        <p:spPr>
          <a:xfrm>
            <a:off x="10446589" y="6363419"/>
            <a:ext cx="1693653"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Falin Farook</a:t>
            </a:r>
          </a:p>
        </p:txBody>
      </p:sp>
      <p:pic>
        <p:nvPicPr>
          <p:cNvPr id="11" name="Picture 11" descr="A sign on the side of a road&#10;&#10;Description generated with very high confidence">
            <a:extLst>
              <a:ext uri="{FF2B5EF4-FFF2-40B4-BE49-F238E27FC236}">
                <a16:creationId xmlns:a16="http://schemas.microsoft.com/office/drawing/2014/main" id="{41826F7A-F8AA-4AFF-B2F7-6A9411C98446}"/>
              </a:ext>
            </a:extLst>
          </p:cNvPr>
          <p:cNvPicPr>
            <a:picLocks noChangeAspect="1"/>
          </p:cNvPicPr>
          <p:nvPr/>
        </p:nvPicPr>
        <p:blipFill rotWithShape="1">
          <a:blip r:embed="rId4"/>
          <a:srcRect t="25657" r="74345" b="1000"/>
          <a:stretch/>
        </p:blipFill>
        <p:spPr>
          <a:xfrm>
            <a:off x="2529458" y="3350270"/>
            <a:ext cx="1796433" cy="2687038"/>
          </a:xfrm>
          <a:prstGeom prst="rect">
            <a:avLst/>
          </a:prstGeom>
        </p:spPr>
      </p:pic>
      <p:pic>
        <p:nvPicPr>
          <p:cNvPr id="13" name="Picture 13" descr="A picture containing sign, table, road&#10;&#10;Description generated with very high confidence">
            <a:extLst>
              <a:ext uri="{FF2B5EF4-FFF2-40B4-BE49-F238E27FC236}">
                <a16:creationId xmlns:a16="http://schemas.microsoft.com/office/drawing/2014/main" id="{94C3CB51-E95C-4FEB-8547-C572F151358E}"/>
              </a:ext>
            </a:extLst>
          </p:cNvPr>
          <p:cNvPicPr>
            <a:picLocks noChangeAspect="1"/>
          </p:cNvPicPr>
          <p:nvPr/>
        </p:nvPicPr>
        <p:blipFill>
          <a:blip r:embed="rId5"/>
          <a:stretch>
            <a:fillRect/>
          </a:stretch>
        </p:blipFill>
        <p:spPr>
          <a:xfrm>
            <a:off x="615089" y="1394114"/>
            <a:ext cx="3059501" cy="1656554"/>
          </a:xfrm>
          <a:prstGeom prst="rect">
            <a:avLst/>
          </a:prstGeom>
        </p:spPr>
      </p:pic>
      <p:pic>
        <p:nvPicPr>
          <p:cNvPr id="15" name="Picture 15" descr="A train on a steel track&#10;&#10;Description generated with high confidence">
            <a:extLst>
              <a:ext uri="{FF2B5EF4-FFF2-40B4-BE49-F238E27FC236}">
                <a16:creationId xmlns:a16="http://schemas.microsoft.com/office/drawing/2014/main" id="{7ACAB282-7D49-4CA0-B359-D469040F7258}"/>
              </a:ext>
            </a:extLst>
          </p:cNvPr>
          <p:cNvPicPr>
            <a:picLocks noChangeAspect="1"/>
          </p:cNvPicPr>
          <p:nvPr/>
        </p:nvPicPr>
        <p:blipFill>
          <a:blip r:embed="rId6"/>
          <a:stretch>
            <a:fillRect/>
          </a:stretch>
        </p:blipFill>
        <p:spPr>
          <a:xfrm>
            <a:off x="3836271" y="1391993"/>
            <a:ext cx="3059501" cy="1694342"/>
          </a:xfrm>
          <a:prstGeom prst="rect">
            <a:avLst/>
          </a:prstGeom>
        </p:spPr>
      </p:pic>
      <p:pic>
        <p:nvPicPr>
          <p:cNvPr id="3" name="Picture 5" descr="A picture containing grass, outdoor, fence, track&#10;&#10;Description generated with very high confidence">
            <a:extLst>
              <a:ext uri="{FF2B5EF4-FFF2-40B4-BE49-F238E27FC236}">
                <a16:creationId xmlns:a16="http://schemas.microsoft.com/office/drawing/2014/main" id="{F0B23F33-02A5-4F8D-9A33-8DA5D4BF5683}"/>
              </a:ext>
            </a:extLst>
          </p:cNvPr>
          <p:cNvPicPr>
            <a:picLocks noChangeAspect="1"/>
          </p:cNvPicPr>
          <p:nvPr/>
        </p:nvPicPr>
        <p:blipFill>
          <a:blip r:embed="rId7"/>
          <a:stretch>
            <a:fillRect/>
          </a:stretch>
        </p:blipFill>
        <p:spPr>
          <a:xfrm>
            <a:off x="4458854" y="3497118"/>
            <a:ext cx="3828473" cy="2865582"/>
          </a:xfrm>
          <a:prstGeom prst="rect">
            <a:avLst/>
          </a:prstGeom>
        </p:spPr>
      </p:pic>
      <p:pic>
        <p:nvPicPr>
          <p:cNvPr id="6" name="Picture 6" descr="A person standing in front of a sign&#10;&#10;Description generated with very high confidence">
            <a:extLst>
              <a:ext uri="{FF2B5EF4-FFF2-40B4-BE49-F238E27FC236}">
                <a16:creationId xmlns:a16="http://schemas.microsoft.com/office/drawing/2014/main" id="{7D63257E-AFCB-4BB1-A181-C3D9B8933272}"/>
              </a:ext>
            </a:extLst>
          </p:cNvPr>
          <p:cNvPicPr>
            <a:picLocks noChangeAspect="1"/>
          </p:cNvPicPr>
          <p:nvPr/>
        </p:nvPicPr>
        <p:blipFill>
          <a:blip r:embed="rId8"/>
          <a:stretch>
            <a:fillRect/>
          </a:stretch>
        </p:blipFill>
        <p:spPr>
          <a:xfrm>
            <a:off x="7148513" y="1283000"/>
            <a:ext cx="2596371" cy="1876604"/>
          </a:xfrm>
          <a:prstGeom prst="rect">
            <a:avLst/>
          </a:prstGeom>
        </p:spPr>
      </p:pic>
    </p:spTree>
    <p:extLst>
      <p:ext uri="{BB962C8B-B14F-4D97-AF65-F5344CB8AC3E}">
        <p14:creationId xmlns:p14="http://schemas.microsoft.com/office/powerpoint/2010/main" val="1688783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0AC65-C2B0-4D28-B025-26725816A271}"/>
              </a:ext>
            </a:extLst>
          </p:cNvPr>
          <p:cNvSpPr>
            <a:spLocks noGrp="1"/>
          </p:cNvSpPr>
          <p:nvPr>
            <p:ph type="title"/>
          </p:nvPr>
        </p:nvSpPr>
        <p:spPr/>
        <p:txBody>
          <a:bodyPr/>
          <a:lstStyle/>
          <a:p>
            <a:r>
              <a:rPr lang="en-GB">
                <a:latin typeface="Trebuchet MS"/>
                <a:cs typeface="Calibri Light"/>
              </a:rPr>
              <a:t>Microcontroller</a:t>
            </a:r>
            <a:endParaRPr lang="en-US">
              <a:latin typeface="Trebuchet MS"/>
            </a:endParaRPr>
          </a:p>
        </p:txBody>
      </p:sp>
      <p:sp>
        <p:nvSpPr>
          <p:cNvPr id="5" name="TextBox 4">
            <a:extLst>
              <a:ext uri="{FF2B5EF4-FFF2-40B4-BE49-F238E27FC236}">
                <a16:creationId xmlns:a16="http://schemas.microsoft.com/office/drawing/2014/main" id="{2A765122-0089-4A1B-8715-899AD488CE31}"/>
              </a:ext>
            </a:extLst>
          </p:cNvPr>
          <p:cNvSpPr txBox="1"/>
          <p:nvPr/>
        </p:nvSpPr>
        <p:spPr>
          <a:xfrm>
            <a:off x="10446589" y="6363419"/>
            <a:ext cx="1693653"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Aneurin Creed</a:t>
            </a:r>
          </a:p>
        </p:txBody>
      </p:sp>
      <p:pic>
        <p:nvPicPr>
          <p:cNvPr id="7" name="Picture 7" descr="A circuit board&#10;&#10;Description generated with very high confidence">
            <a:extLst>
              <a:ext uri="{FF2B5EF4-FFF2-40B4-BE49-F238E27FC236}">
                <a16:creationId xmlns:a16="http://schemas.microsoft.com/office/drawing/2014/main" id="{3E7505B5-1C3B-433F-A82E-8D5449EEB74D}"/>
              </a:ext>
            </a:extLst>
          </p:cNvPr>
          <p:cNvPicPr>
            <a:picLocks noChangeAspect="1"/>
          </p:cNvPicPr>
          <p:nvPr/>
        </p:nvPicPr>
        <p:blipFill>
          <a:blip r:embed="rId3"/>
          <a:stretch>
            <a:fillRect/>
          </a:stretch>
        </p:blipFill>
        <p:spPr>
          <a:xfrm>
            <a:off x="949412" y="2082226"/>
            <a:ext cx="3439243" cy="2581275"/>
          </a:xfrm>
          <a:prstGeom prst="rect">
            <a:avLst/>
          </a:prstGeom>
        </p:spPr>
      </p:pic>
      <p:pic>
        <p:nvPicPr>
          <p:cNvPr id="9" name="Picture 9" descr="A close up of a device&#10;&#10;Description generated with very high confidence">
            <a:extLst>
              <a:ext uri="{FF2B5EF4-FFF2-40B4-BE49-F238E27FC236}">
                <a16:creationId xmlns:a16="http://schemas.microsoft.com/office/drawing/2014/main" id="{D2360098-08A9-4B94-B187-3665B08AF518}"/>
              </a:ext>
            </a:extLst>
          </p:cNvPr>
          <p:cNvPicPr>
            <a:picLocks noChangeAspect="1"/>
          </p:cNvPicPr>
          <p:nvPr/>
        </p:nvPicPr>
        <p:blipFill>
          <a:blip r:embed="rId4"/>
          <a:stretch>
            <a:fillRect/>
          </a:stretch>
        </p:blipFill>
        <p:spPr>
          <a:xfrm>
            <a:off x="5506641" y="2081835"/>
            <a:ext cx="3437805" cy="2581275"/>
          </a:xfrm>
          <a:prstGeom prst="rect">
            <a:avLst/>
          </a:prstGeom>
        </p:spPr>
      </p:pic>
      <p:sp>
        <p:nvSpPr>
          <p:cNvPr id="3" name="TextBox 2">
            <a:extLst>
              <a:ext uri="{FF2B5EF4-FFF2-40B4-BE49-F238E27FC236}">
                <a16:creationId xmlns:a16="http://schemas.microsoft.com/office/drawing/2014/main" id="{B9577C9E-1D74-4E33-8772-0F70C02F2523}"/>
              </a:ext>
            </a:extLst>
          </p:cNvPr>
          <p:cNvSpPr txBox="1"/>
          <p:nvPr/>
        </p:nvSpPr>
        <p:spPr>
          <a:xfrm>
            <a:off x="1604514" y="1532626"/>
            <a:ext cx="2209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cap="all">
                <a:ea typeface="+mn-lt"/>
                <a:cs typeface="+mn-lt"/>
              </a:rPr>
              <a:t>ARDUINO UNO REV3</a:t>
            </a:r>
            <a:endParaRPr lang="en-US"/>
          </a:p>
        </p:txBody>
      </p:sp>
      <p:sp>
        <p:nvSpPr>
          <p:cNvPr id="4" name="TextBox 3">
            <a:extLst>
              <a:ext uri="{FF2B5EF4-FFF2-40B4-BE49-F238E27FC236}">
                <a16:creationId xmlns:a16="http://schemas.microsoft.com/office/drawing/2014/main" id="{027B275D-5DC1-43D5-B439-409011CD78B1}"/>
              </a:ext>
            </a:extLst>
          </p:cNvPr>
          <p:cNvSpPr txBox="1"/>
          <p:nvPr/>
        </p:nvSpPr>
        <p:spPr>
          <a:xfrm>
            <a:off x="6089351" y="1531728"/>
            <a:ext cx="2209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cap="all">
                <a:ea typeface="+mn-lt"/>
                <a:cs typeface="+mn-lt"/>
              </a:rPr>
              <a:t>SIEMENS PLC</a:t>
            </a:r>
            <a:endParaRPr lang="en-US"/>
          </a:p>
        </p:txBody>
      </p:sp>
      <p:sp>
        <p:nvSpPr>
          <p:cNvPr id="8" name="Content Placeholder 2">
            <a:extLst>
              <a:ext uri="{FF2B5EF4-FFF2-40B4-BE49-F238E27FC236}">
                <a16:creationId xmlns:a16="http://schemas.microsoft.com/office/drawing/2014/main" id="{F4BA5902-E38B-4F2B-B5F7-EBB7F09EDEA0}"/>
              </a:ext>
            </a:extLst>
          </p:cNvPr>
          <p:cNvSpPr>
            <a:spLocks noGrp="1"/>
          </p:cNvSpPr>
          <p:nvPr/>
        </p:nvSpPr>
        <p:spPr>
          <a:xfrm>
            <a:off x="950504" y="4921042"/>
            <a:ext cx="8596668"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a:t>Cost</a:t>
            </a:r>
          </a:p>
        </p:txBody>
      </p:sp>
      <p:sp>
        <p:nvSpPr>
          <p:cNvPr id="10" name="Content Placeholder 2">
            <a:extLst>
              <a:ext uri="{FF2B5EF4-FFF2-40B4-BE49-F238E27FC236}">
                <a16:creationId xmlns:a16="http://schemas.microsoft.com/office/drawing/2014/main" id="{F4BA5902-E38B-4F2B-B5F7-EBB7F09EDEA0}"/>
              </a:ext>
            </a:extLst>
          </p:cNvPr>
          <p:cNvSpPr>
            <a:spLocks noGrp="1"/>
          </p:cNvSpPr>
          <p:nvPr/>
        </p:nvSpPr>
        <p:spPr>
          <a:xfrm>
            <a:off x="5507228" y="4920144"/>
            <a:ext cx="8596668"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a:t>Quality</a:t>
            </a:r>
          </a:p>
          <a:p>
            <a:r>
              <a:rPr lang="en-GB"/>
              <a:t>Design standard</a:t>
            </a:r>
          </a:p>
          <a:p>
            <a:r>
              <a:rPr lang="en-GB"/>
              <a:t>Components</a:t>
            </a:r>
          </a:p>
          <a:p>
            <a:endParaRPr lang="en-GB"/>
          </a:p>
          <a:p>
            <a:endParaRPr lang="en-GB"/>
          </a:p>
        </p:txBody>
      </p:sp>
    </p:spTree>
    <p:extLst>
      <p:ext uri="{BB962C8B-B14F-4D97-AF65-F5344CB8AC3E}">
        <p14:creationId xmlns:p14="http://schemas.microsoft.com/office/powerpoint/2010/main" val="17887696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0" descr="A picture containing grass, outdoor, traffic, sitting&#10;&#10;Description generated with very high confidence">
            <a:extLst>
              <a:ext uri="{FF2B5EF4-FFF2-40B4-BE49-F238E27FC236}">
                <a16:creationId xmlns:a16="http://schemas.microsoft.com/office/drawing/2014/main" id="{355A612E-0800-4E0C-8A09-785031DA36C3}"/>
              </a:ext>
            </a:extLst>
          </p:cNvPr>
          <p:cNvPicPr>
            <a:picLocks noChangeAspect="1"/>
          </p:cNvPicPr>
          <p:nvPr/>
        </p:nvPicPr>
        <p:blipFill>
          <a:blip r:embed="rId3"/>
          <a:stretch>
            <a:fillRect/>
          </a:stretch>
        </p:blipFill>
        <p:spPr>
          <a:xfrm>
            <a:off x="3732362" y="260397"/>
            <a:ext cx="5273615" cy="1908978"/>
          </a:xfrm>
          <a:prstGeom prst="rect">
            <a:avLst/>
          </a:prstGeom>
        </p:spPr>
      </p:pic>
      <p:sp>
        <p:nvSpPr>
          <p:cNvPr id="2" name="Title 1">
            <a:extLst>
              <a:ext uri="{FF2B5EF4-FFF2-40B4-BE49-F238E27FC236}">
                <a16:creationId xmlns:a16="http://schemas.microsoft.com/office/drawing/2014/main" id="{62AF306F-077F-4975-9530-AF086AEC8628}"/>
              </a:ext>
            </a:extLst>
          </p:cNvPr>
          <p:cNvSpPr>
            <a:spLocks noGrp="1"/>
          </p:cNvSpPr>
          <p:nvPr>
            <p:ph type="title"/>
          </p:nvPr>
        </p:nvSpPr>
        <p:spPr>
          <a:xfrm>
            <a:off x="303523" y="422694"/>
            <a:ext cx="8596668" cy="1320800"/>
          </a:xfrm>
        </p:spPr>
        <p:txBody>
          <a:bodyPr/>
          <a:lstStyle/>
          <a:p>
            <a:r>
              <a:rPr lang="en-US">
                <a:ea typeface="+mj-lt"/>
                <a:cs typeface="+mj-lt"/>
              </a:rPr>
              <a:t>Optical </a:t>
            </a:r>
            <a:r>
              <a:rPr lang="en-GB">
                <a:latin typeface="Trebuchet MS"/>
                <a:cs typeface="Calibri Light"/>
              </a:rPr>
              <a:t>Sensors</a:t>
            </a:r>
            <a:endParaRPr lang="en-US">
              <a:latin typeface="Trebuchet MS"/>
            </a:endParaRPr>
          </a:p>
        </p:txBody>
      </p:sp>
      <p:sp>
        <p:nvSpPr>
          <p:cNvPr id="7" name="TextBox 6">
            <a:extLst>
              <a:ext uri="{FF2B5EF4-FFF2-40B4-BE49-F238E27FC236}">
                <a16:creationId xmlns:a16="http://schemas.microsoft.com/office/drawing/2014/main" id="{85FD1E81-F4AA-433D-ADC2-F554BFFFFE6B}"/>
              </a:ext>
            </a:extLst>
          </p:cNvPr>
          <p:cNvSpPr txBox="1"/>
          <p:nvPr/>
        </p:nvSpPr>
        <p:spPr>
          <a:xfrm>
            <a:off x="10446589" y="6363419"/>
            <a:ext cx="1693653"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Aneurin Creed</a:t>
            </a:r>
          </a:p>
        </p:txBody>
      </p:sp>
      <p:pic>
        <p:nvPicPr>
          <p:cNvPr id="14" name="Picture 14" descr="A picture containing building, grass, cake, sitting&#10;&#10;Description generated with very high confidence">
            <a:extLst>
              <a:ext uri="{FF2B5EF4-FFF2-40B4-BE49-F238E27FC236}">
                <a16:creationId xmlns:a16="http://schemas.microsoft.com/office/drawing/2014/main" id="{0BB57275-A2D1-4B6A-AF35-FFB61F7C1031}"/>
              </a:ext>
            </a:extLst>
          </p:cNvPr>
          <p:cNvPicPr>
            <a:picLocks noChangeAspect="1"/>
          </p:cNvPicPr>
          <p:nvPr/>
        </p:nvPicPr>
        <p:blipFill rotWithShape="1">
          <a:blip r:embed="rId4"/>
          <a:srcRect l="10320" r="14235" b="8181"/>
          <a:stretch/>
        </p:blipFill>
        <p:spPr>
          <a:xfrm>
            <a:off x="6047117" y="2330038"/>
            <a:ext cx="3045837" cy="2018119"/>
          </a:xfrm>
          <a:prstGeom prst="rect">
            <a:avLst/>
          </a:prstGeom>
        </p:spPr>
      </p:pic>
      <p:pic>
        <p:nvPicPr>
          <p:cNvPr id="4" name="Picture 4" descr="A group of people at a train station&#10;&#10;Description generated with very high confidence">
            <a:extLst>
              <a:ext uri="{FF2B5EF4-FFF2-40B4-BE49-F238E27FC236}">
                <a16:creationId xmlns:a16="http://schemas.microsoft.com/office/drawing/2014/main" id="{ED42F604-17A7-4F2C-8901-D8B6CAC222AD}"/>
              </a:ext>
            </a:extLst>
          </p:cNvPr>
          <p:cNvPicPr>
            <a:picLocks noChangeAspect="1"/>
          </p:cNvPicPr>
          <p:nvPr/>
        </p:nvPicPr>
        <p:blipFill>
          <a:blip r:embed="rId5"/>
          <a:stretch>
            <a:fillRect/>
          </a:stretch>
        </p:blipFill>
        <p:spPr>
          <a:xfrm>
            <a:off x="3027873" y="2327247"/>
            <a:ext cx="2743200" cy="2016599"/>
          </a:xfrm>
          <a:prstGeom prst="rect">
            <a:avLst/>
          </a:prstGeom>
        </p:spPr>
      </p:pic>
      <p:sp>
        <p:nvSpPr>
          <p:cNvPr id="3" name="Content Placeholder 2">
            <a:extLst>
              <a:ext uri="{FF2B5EF4-FFF2-40B4-BE49-F238E27FC236}">
                <a16:creationId xmlns:a16="http://schemas.microsoft.com/office/drawing/2014/main" id="{7F5EA5A5-9A7A-4B6A-820B-26C6C9021FD1}"/>
              </a:ext>
            </a:extLst>
          </p:cNvPr>
          <p:cNvSpPr>
            <a:spLocks noGrp="1"/>
          </p:cNvSpPr>
          <p:nvPr>
            <p:ph idx="1"/>
          </p:nvPr>
        </p:nvSpPr>
        <p:spPr>
          <a:xfrm>
            <a:off x="130994" y="1628625"/>
            <a:ext cx="2917612" cy="3593226"/>
          </a:xfrm>
        </p:spPr>
        <p:txBody>
          <a:bodyPr vert="horz" lIns="91440" tIns="45720" rIns="91440" bIns="45720" rtlCol="0" anchor="t">
            <a:normAutofit/>
          </a:bodyPr>
          <a:lstStyle/>
          <a:p>
            <a:r>
              <a:rPr lang="en-US" sz="2000"/>
              <a:t>6 pairs of sensors</a:t>
            </a:r>
          </a:p>
          <a:p>
            <a:r>
              <a:rPr lang="en-US" sz="2000">
                <a:ea typeface="+mn-lt"/>
                <a:cs typeface="+mn-lt"/>
              </a:rPr>
              <a:t>3 sets of 2 pairs</a:t>
            </a:r>
          </a:p>
          <a:p>
            <a:r>
              <a:rPr lang="en-US" sz="2000">
                <a:ea typeface="+mn-lt"/>
                <a:cs typeface="+mn-lt"/>
              </a:rPr>
              <a:t>10m apart</a:t>
            </a:r>
          </a:p>
          <a:p>
            <a:r>
              <a:rPr lang="en-US" sz="2000">
                <a:ea typeface="+mn-lt"/>
                <a:cs typeface="+mn-lt"/>
              </a:rPr>
              <a:t>12.5 miles from gate</a:t>
            </a:r>
            <a:endParaRPr lang="en-US" sz="2000"/>
          </a:p>
          <a:p>
            <a:r>
              <a:rPr lang="en-US" sz="2000">
                <a:ea typeface="+mn-lt"/>
                <a:cs typeface="+mn-lt"/>
              </a:rPr>
              <a:t>10 mins</a:t>
            </a:r>
            <a:endParaRPr lang="en-US" sz="2000"/>
          </a:p>
          <a:p>
            <a:r>
              <a:rPr lang="en-US" sz="2000">
                <a:ea typeface="+mn-lt"/>
                <a:cs typeface="+mn-lt"/>
              </a:rPr>
              <a:t>Rail gap </a:t>
            </a:r>
            <a:r>
              <a:rPr lang="en-US" sz="2000" err="1">
                <a:ea typeface="+mn-lt"/>
                <a:cs typeface="+mn-lt"/>
              </a:rPr>
              <a:t>approx</a:t>
            </a:r>
            <a:r>
              <a:rPr lang="en-US" sz="2000">
                <a:ea typeface="+mn-lt"/>
                <a:cs typeface="+mn-lt"/>
              </a:rPr>
              <a:t> 9m</a:t>
            </a:r>
            <a:endParaRPr lang="en-US"/>
          </a:p>
          <a:p>
            <a:r>
              <a:rPr lang="en-US" sz="2000"/>
              <a:t>Sick W260</a:t>
            </a:r>
            <a:endParaRPr lang="en-US"/>
          </a:p>
          <a:p>
            <a:endParaRPr lang="en-US" sz="2000"/>
          </a:p>
          <a:p>
            <a:endParaRPr lang="en-US" sz="2000"/>
          </a:p>
          <a:p>
            <a:endParaRPr lang="en-US" sz="2000"/>
          </a:p>
        </p:txBody>
      </p:sp>
      <p:pic>
        <p:nvPicPr>
          <p:cNvPr id="13" name="Picture 14" descr="A screenshot of a cell phone&#10;&#10;Description generated with high confidence">
            <a:extLst>
              <a:ext uri="{FF2B5EF4-FFF2-40B4-BE49-F238E27FC236}">
                <a16:creationId xmlns:a16="http://schemas.microsoft.com/office/drawing/2014/main" id="{ED7BC8A1-A18C-4D6C-B753-B7104743B036}"/>
              </a:ext>
            </a:extLst>
          </p:cNvPr>
          <p:cNvPicPr>
            <a:picLocks noChangeAspect="1"/>
          </p:cNvPicPr>
          <p:nvPr/>
        </p:nvPicPr>
        <p:blipFill>
          <a:blip r:embed="rId6"/>
          <a:stretch>
            <a:fillRect/>
          </a:stretch>
        </p:blipFill>
        <p:spPr>
          <a:xfrm>
            <a:off x="9133149" y="638354"/>
            <a:ext cx="2954684" cy="4761781"/>
          </a:xfrm>
          <a:prstGeom prst="rect">
            <a:avLst/>
          </a:prstGeom>
        </p:spPr>
      </p:pic>
      <p:pic>
        <p:nvPicPr>
          <p:cNvPr id="17" name="Picture 17" descr="A screenshot of a cell phone&#10;&#10;Description generated with very high confidence">
            <a:extLst>
              <a:ext uri="{FF2B5EF4-FFF2-40B4-BE49-F238E27FC236}">
                <a16:creationId xmlns:a16="http://schemas.microsoft.com/office/drawing/2014/main" id="{1EE4DF1D-1106-423B-8F4D-CB6CB09C174D}"/>
              </a:ext>
            </a:extLst>
          </p:cNvPr>
          <p:cNvPicPr>
            <a:picLocks noChangeAspect="1"/>
          </p:cNvPicPr>
          <p:nvPr/>
        </p:nvPicPr>
        <p:blipFill>
          <a:blip r:embed="rId7"/>
          <a:stretch>
            <a:fillRect/>
          </a:stretch>
        </p:blipFill>
        <p:spPr>
          <a:xfrm>
            <a:off x="3272287" y="4441297"/>
            <a:ext cx="5201727" cy="2302989"/>
          </a:xfrm>
          <a:prstGeom prst="rect">
            <a:avLst/>
          </a:prstGeom>
        </p:spPr>
      </p:pic>
    </p:spTree>
    <p:extLst>
      <p:ext uri="{BB962C8B-B14F-4D97-AF65-F5344CB8AC3E}">
        <p14:creationId xmlns:p14="http://schemas.microsoft.com/office/powerpoint/2010/main" val="36190356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21F95-3BF2-41BD-84E1-7A8C242A86B6}"/>
              </a:ext>
            </a:extLst>
          </p:cNvPr>
          <p:cNvSpPr>
            <a:spLocks noGrp="1"/>
          </p:cNvSpPr>
          <p:nvPr>
            <p:ph type="title"/>
          </p:nvPr>
        </p:nvSpPr>
        <p:spPr/>
        <p:txBody>
          <a:bodyPr/>
          <a:lstStyle/>
          <a:p>
            <a:r>
              <a:rPr lang="en-GB">
                <a:latin typeface="Trebuchet MS"/>
                <a:cs typeface="Calibri Light"/>
              </a:rPr>
              <a:t>Human Machine Interface</a:t>
            </a:r>
            <a:endParaRPr lang="en-US">
              <a:latin typeface="Trebuchet MS"/>
            </a:endParaRPr>
          </a:p>
        </p:txBody>
      </p:sp>
      <p:pic>
        <p:nvPicPr>
          <p:cNvPr id="5" name="Picture 5" descr="A close up of a sign&#10;&#10;Description generated with high confidence">
            <a:extLst>
              <a:ext uri="{FF2B5EF4-FFF2-40B4-BE49-F238E27FC236}">
                <a16:creationId xmlns:a16="http://schemas.microsoft.com/office/drawing/2014/main" id="{30BD983B-C615-47FC-A61B-6D4165F466F4}"/>
              </a:ext>
            </a:extLst>
          </p:cNvPr>
          <p:cNvPicPr>
            <a:picLocks noGrp="1" noChangeAspect="1"/>
          </p:cNvPicPr>
          <p:nvPr>
            <p:ph idx="1"/>
          </p:nvPr>
        </p:nvPicPr>
        <p:blipFill>
          <a:blip r:embed="rId3"/>
          <a:stretch>
            <a:fillRect/>
          </a:stretch>
        </p:blipFill>
        <p:spPr>
          <a:xfrm>
            <a:off x="671965" y="2146212"/>
            <a:ext cx="6738349" cy="3880773"/>
          </a:xfrm>
        </p:spPr>
      </p:pic>
      <p:sp>
        <p:nvSpPr>
          <p:cNvPr id="4" name="TextBox 3">
            <a:extLst>
              <a:ext uri="{FF2B5EF4-FFF2-40B4-BE49-F238E27FC236}">
                <a16:creationId xmlns:a16="http://schemas.microsoft.com/office/drawing/2014/main" id="{63D9939F-4268-4A46-BBE3-9C4CA4F65AE9}"/>
              </a:ext>
            </a:extLst>
          </p:cNvPr>
          <p:cNvSpPr txBox="1"/>
          <p:nvPr/>
        </p:nvSpPr>
        <p:spPr>
          <a:xfrm>
            <a:off x="10446589" y="6363419"/>
            <a:ext cx="1693653"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Aneurin Creed</a:t>
            </a:r>
          </a:p>
        </p:txBody>
      </p:sp>
      <p:cxnSp>
        <p:nvCxnSpPr>
          <p:cNvPr id="10" name="Straight Arrow Connector 9">
            <a:extLst>
              <a:ext uri="{FF2B5EF4-FFF2-40B4-BE49-F238E27FC236}">
                <a16:creationId xmlns:a16="http://schemas.microsoft.com/office/drawing/2014/main" id="{9999EE6A-FAD9-4AC8-BD38-5EB3CE6A0B3D}"/>
              </a:ext>
            </a:extLst>
          </p:cNvPr>
          <p:cNvCxnSpPr/>
          <p:nvPr/>
        </p:nvCxnSpPr>
        <p:spPr>
          <a:xfrm>
            <a:off x="8498996" y="3114675"/>
            <a:ext cx="43132" cy="2861093"/>
          </a:xfrm>
          <a:prstGeom prst="straightConnector1">
            <a:avLst/>
          </a:prstGeom>
          <a:ln w="57150"/>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2E918D42-54C0-49E8-9187-EA79700B434C}"/>
              </a:ext>
            </a:extLst>
          </p:cNvPr>
          <p:cNvCxnSpPr>
            <a:cxnSpLocks/>
          </p:cNvCxnSpPr>
          <p:nvPr/>
        </p:nvCxnSpPr>
        <p:spPr>
          <a:xfrm>
            <a:off x="8685901" y="3114674"/>
            <a:ext cx="43132" cy="2861093"/>
          </a:xfrm>
          <a:prstGeom prst="straightConnector1">
            <a:avLst/>
          </a:prstGeom>
          <a:ln w="57150"/>
        </p:spPr>
        <p:style>
          <a:lnRef idx="1">
            <a:schemeClr val="dk1"/>
          </a:lnRef>
          <a:fillRef idx="0">
            <a:schemeClr val="dk1"/>
          </a:fillRef>
          <a:effectRef idx="0">
            <a:schemeClr val="dk1"/>
          </a:effectRef>
          <a:fontRef idx="minor">
            <a:schemeClr val="tx1"/>
          </a:fontRef>
        </p:style>
      </p:cxnSp>
      <p:pic>
        <p:nvPicPr>
          <p:cNvPr id="7" name="Picture 7" descr="A picture containing sitting, light, blender&#10;&#10;Description generated with very high confidence">
            <a:extLst>
              <a:ext uri="{FF2B5EF4-FFF2-40B4-BE49-F238E27FC236}">
                <a16:creationId xmlns:a16="http://schemas.microsoft.com/office/drawing/2014/main" id="{3DF6F5DA-0B91-42A1-8C89-B3DE6FEE85A2}"/>
              </a:ext>
            </a:extLst>
          </p:cNvPr>
          <p:cNvPicPr>
            <a:picLocks noChangeAspect="1"/>
          </p:cNvPicPr>
          <p:nvPr/>
        </p:nvPicPr>
        <p:blipFill>
          <a:blip r:embed="rId4"/>
          <a:stretch>
            <a:fillRect/>
          </a:stretch>
        </p:blipFill>
        <p:spPr>
          <a:xfrm>
            <a:off x="7664301" y="839099"/>
            <a:ext cx="1895475" cy="2419350"/>
          </a:xfrm>
          <a:prstGeom prst="rect">
            <a:avLst/>
          </a:prstGeom>
        </p:spPr>
      </p:pic>
    </p:spTree>
    <p:extLst>
      <p:ext uri="{BB962C8B-B14F-4D97-AF65-F5344CB8AC3E}">
        <p14:creationId xmlns:p14="http://schemas.microsoft.com/office/powerpoint/2010/main" val="218015604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7063C4C3481A64BABE7BA28B290A2D0" ma:contentTypeVersion="5" ma:contentTypeDescription="Create a new document." ma:contentTypeScope="" ma:versionID="d7e0f2f4e6bd7fac2bb6997c1045ecdc">
  <xsd:schema xmlns:xsd="http://www.w3.org/2001/XMLSchema" xmlns:xs="http://www.w3.org/2001/XMLSchema" xmlns:p="http://schemas.microsoft.com/office/2006/metadata/properties" xmlns:ns2="3f271693-650c-4ac7-ae4b-34de83af843c" targetNamespace="http://schemas.microsoft.com/office/2006/metadata/properties" ma:root="true" ma:fieldsID="4e2bd50ef739785b5ffe82e32d2bf161" ns2:_="">
    <xsd:import namespace="3f271693-650c-4ac7-ae4b-34de83af843c"/>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f271693-650c-4ac7-ae4b-34de83af843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94299E3-214B-4E80-8D30-578D4C972569}">
  <ds:schemaRefs>
    <ds:schemaRef ds:uri="http://schemas.microsoft.com/sharepoint/v3/contenttype/forms"/>
  </ds:schemaRefs>
</ds:datastoreItem>
</file>

<file path=customXml/itemProps2.xml><?xml version="1.0" encoding="utf-8"?>
<ds:datastoreItem xmlns:ds="http://schemas.openxmlformats.org/officeDocument/2006/customXml" ds:itemID="{2A8D97F7-B797-462C-A211-7417181FCC12}">
  <ds:schemaRefs>
    <ds:schemaRef ds:uri="16c05727-aa75-4e4a-9b5f-8a80a1165891"/>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33EFD68-6AB6-4DB4-AA11-86C052246C5A}">
  <ds:schemaRefs>
    <ds:schemaRef ds:uri="3f271693-650c-4ac7-ae4b-34de83af843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18</Slides>
  <Notes>17</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PLG   “Programmable Logic  Gates” </vt:lpstr>
      <vt:lpstr>Project proposal</vt:lpstr>
      <vt:lpstr>The research undertaken </vt:lpstr>
      <vt:lpstr>What's next?</vt:lpstr>
      <vt:lpstr>Time management </vt:lpstr>
      <vt:lpstr>Time management </vt:lpstr>
      <vt:lpstr>The gate being used for our project</vt:lpstr>
      <vt:lpstr>operations of the gate </vt:lpstr>
      <vt:lpstr>Design for the gate </vt:lpstr>
      <vt:lpstr>PowerPoint Presentation</vt:lpstr>
      <vt:lpstr>The cost</vt:lpstr>
      <vt:lpstr>PowerPoint Presentation</vt:lpstr>
      <vt:lpstr>Train Services</vt:lpstr>
      <vt:lpstr>PowerPoint Presentation</vt:lpstr>
      <vt:lpstr>Safety rules and regulations </vt:lpstr>
      <vt:lpstr>Microcontroller</vt:lpstr>
      <vt:lpstr>Optical Sensors</vt:lpstr>
      <vt:lpstr>Human Machine Interface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PLG    “programmable logic  gates”</dc:title>
  <dc:creator/>
  <cp:revision>6</cp:revision>
  <dcterms:created xsi:type="dcterms:W3CDTF">2019-10-23T14:40:24Z</dcterms:created>
  <dcterms:modified xsi:type="dcterms:W3CDTF">2019-11-13T15:10:08Z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0x01010037063C4C3481A64BABE7BA28B290A2D0</vt:lpwstr>
  </property>
</Properties>
</file>