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98" r:id="rId4"/>
  </p:sldMasterIdLst>
  <p:notesMasterIdLst>
    <p:notesMasterId r:id="rId30"/>
  </p:notesMasterIdLst>
  <p:handoutMasterIdLst>
    <p:handoutMasterId r:id="rId31"/>
  </p:handoutMasterIdLst>
  <p:sldIdLst>
    <p:sldId id="308" r:id="rId5"/>
    <p:sldId id="347" r:id="rId6"/>
    <p:sldId id="346" r:id="rId7"/>
    <p:sldId id="309" r:id="rId8"/>
    <p:sldId id="392" r:id="rId9"/>
    <p:sldId id="367" r:id="rId10"/>
    <p:sldId id="393" r:id="rId11"/>
    <p:sldId id="298" r:id="rId12"/>
    <p:sldId id="395" r:id="rId13"/>
    <p:sldId id="396" r:id="rId14"/>
    <p:sldId id="319" r:id="rId15"/>
    <p:sldId id="391" r:id="rId16"/>
    <p:sldId id="376" r:id="rId17"/>
    <p:sldId id="305" r:id="rId18"/>
    <p:sldId id="368" r:id="rId19"/>
    <p:sldId id="397" r:id="rId20"/>
    <p:sldId id="372" r:id="rId21"/>
    <p:sldId id="394" r:id="rId22"/>
    <p:sldId id="370" r:id="rId23"/>
    <p:sldId id="369" r:id="rId24"/>
    <p:sldId id="373" r:id="rId25"/>
    <p:sldId id="398" r:id="rId26"/>
    <p:sldId id="399" r:id="rId27"/>
    <p:sldId id="374" r:id="rId28"/>
    <p:sldId id="389" r:id="rId2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0165" autoAdjust="0"/>
  </p:normalViewPr>
  <p:slideViewPr>
    <p:cSldViewPr>
      <p:cViewPr varScale="1">
        <p:scale>
          <a:sx n="43" d="100"/>
          <a:sy n="43" d="100"/>
        </p:scale>
        <p:origin x="1296" y="4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777606" y="0"/>
            <a:ext cx="2889939" cy="487680"/>
          </a:xfrm>
          <a:prstGeom prst="rect">
            <a:avLst/>
          </a:prstGeom>
        </p:spPr>
        <p:txBody>
          <a:bodyPr vert="horz" lIns="96616" tIns="48308" rIns="96616" bIns="48308" rtlCol="0"/>
          <a:lstStyle>
            <a:lvl1pPr algn="r">
              <a:defRPr sz="1300"/>
            </a:lvl1pPr>
          </a:lstStyle>
          <a:p>
            <a:fld id="{9268CE63-93B5-4A0E-9687-1D23E2691DE2}" type="datetimeFigureOut">
              <a:rPr lang="en-GB" smtClean="0"/>
              <a:t>04/10/2021</a:t>
            </a:fld>
            <a:endParaRPr lang="en-GB"/>
          </a:p>
        </p:txBody>
      </p:sp>
      <p:sp>
        <p:nvSpPr>
          <p:cNvPr id="4" name="Footer Placeholder 3"/>
          <p:cNvSpPr>
            <a:spLocks noGrp="1"/>
          </p:cNvSpPr>
          <p:nvPr>
            <p:ph type="ftr" sz="quarter" idx="2"/>
          </p:nvPr>
        </p:nvSpPr>
        <p:spPr>
          <a:xfrm>
            <a:off x="0" y="9264228"/>
            <a:ext cx="2889939" cy="487680"/>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777606" y="9264228"/>
            <a:ext cx="2889939" cy="487680"/>
          </a:xfrm>
          <a:prstGeom prst="rect">
            <a:avLst/>
          </a:prstGeom>
        </p:spPr>
        <p:txBody>
          <a:bodyPr vert="horz" lIns="96616" tIns="48308" rIns="96616" bIns="48308" rtlCol="0" anchor="b"/>
          <a:lstStyle>
            <a:lvl1pPr algn="r">
              <a:defRPr sz="1300"/>
            </a:lvl1pPr>
          </a:lstStyle>
          <a:p>
            <a:fld id="{935D78F3-4890-4CE0-82A4-384C2F80B47C}" type="slidenum">
              <a:rPr lang="en-GB" smtClean="0"/>
              <a:t>‹#›</a:t>
            </a:fld>
            <a:endParaRPr lang="en-GB"/>
          </a:p>
        </p:txBody>
      </p:sp>
    </p:spTree>
    <p:extLst>
      <p:ext uri="{BB962C8B-B14F-4D97-AF65-F5344CB8AC3E}">
        <p14:creationId xmlns:p14="http://schemas.microsoft.com/office/powerpoint/2010/main" val="2702573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777606" y="0"/>
            <a:ext cx="2889939" cy="487680"/>
          </a:xfrm>
          <a:prstGeom prst="rect">
            <a:avLst/>
          </a:prstGeom>
        </p:spPr>
        <p:txBody>
          <a:bodyPr vert="horz" lIns="96616" tIns="48308" rIns="96616" bIns="48308" rtlCol="0"/>
          <a:lstStyle>
            <a:lvl1pPr algn="r" fontAlgn="auto">
              <a:spcBef>
                <a:spcPts val="0"/>
              </a:spcBef>
              <a:spcAft>
                <a:spcPts val="0"/>
              </a:spcAft>
              <a:defRPr sz="1300">
                <a:latin typeface="+mn-lt"/>
                <a:cs typeface="+mn-cs"/>
              </a:defRPr>
            </a:lvl1pPr>
          </a:lstStyle>
          <a:p>
            <a:pPr>
              <a:defRPr/>
            </a:pPr>
            <a:fld id="{E4A052A0-E82E-4199-89B4-0C139E974277}" type="datetimeFigureOut">
              <a:rPr lang="en-GB"/>
              <a:pPr>
                <a:defRPr/>
              </a:pPr>
              <a:t>04/10/2021</a:t>
            </a:fld>
            <a:endParaRPr lang="en-GB"/>
          </a:p>
        </p:txBody>
      </p:sp>
      <p:sp>
        <p:nvSpPr>
          <p:cNvPr id="4" name="Slide Image Placeholder 3"/>
          <p:cNvSpPr>
            <a:spLocks noGrp="1" noRot="1" noChangeAspect="1"/>
          </p:cNvSpPr>
          <p:nvPr>
            <p:ph type="sldImg" idx="2"/>
          </p:nvPr>
        </p:nvSpPr>
        <p:spPr>
          <a:xfrm>
            <a:off x="896938" y="730250"/>
            <a:ext cx="4875212" cy="3657600"/>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8"/>
            <a:ext cx="2889939" cy="487680"/>
          </a:xfrm>
          <a:prstGeom prst="rect">
            <a:avLst/>
          </a:prstGeom>
        </p:spPr>
        <p:txBody>
          <a:bodyPr vert="horz" lIns="96616" tIns="48308" rIns="96616" bIns="48308" rtlCol="0" anchor="b"/>
          <a:lstStyle>
            <a:lvl1pPr algn="l" fontAlgn="auto">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7606" y="9264228"/>
            <a:ext cx="2889939" cy="487680"/>
          </a:xfrm>
          <a:prstGeom prst="rect">
            <a:avLst/>
          </a:prstGeom>
        </p:spPr>
        <p:txBody>
          <a:bodyPr vert="horz" lIns="96616" tIns="48308" rIns="96616" bIns="48308" rtlCol="0" anchor="b"/>
          <a:lstStyle>
            <a:lvl1pPr algn="r" fontAlgn="auto">
              <a:spcBef>
                <a:spcPts val="0"/>
              </a:spcBef>
              <a:spcAft>
                <a:spcPts val="0"/>
              </a:spcAft>
              <a:defRPr sz="1300">
                <a:latin typeface="+mn-lt"/>
                <a:cs typeface="+mn-cs"/>
              </a:defRPr>
            </a:lvl1pPr>
          </a:lstStyle>
          <a:p>
            <a:pPr>
              <a:defRPr/>
            </a:pPr>
            <a:fld id="{8EDFB633-A503-47DB-85BC-BA8EEE9BDCD5}" type="slidenum">
              <a:rPr lang="en-GB"/>
              <a:pPr>
                <a:defRPr/>
              </a:pPr>
              <a:t>‹#›</a:t>
            </a:fld>
            <a:endParaRPr lang="en-GB"/>
          </a:p>
        </p:txBody>
      </p:sp>
    </p:spTree>
    <p:extLst>
      <p:ext uri="{BB962C8B-B14F-4D97-AF65-F5344CB8AC3E}">
        <p14:creationId xmlns:p14="http://schemas.microsoft.com/office/powerpoint/2010/main" val="23711236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89DBE19-9333-45F3-A49D-72C5B05E2418}" type="slidenum">
              <a:rPr lang="en-GB" smtClean="0"/>
              <a:pPr fontAlgn="base">
                <a:spcBef>
                  <a:spcPct val="0"/>
                </a:spcBef>
                <a:spcAft>
                  <a:spcPct val="0"/>
                </a:spcAft>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828481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6CF158D-2F15-48F2-A7E3-7ADEEE0EEEFF}" type="slidenum">
              <a:rPr lang="en-GB" smtClean="0"/>
              <a:pPr>
                <a:defRPr/>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critical thinking is?</a:t>
            </a:r>
          </a:p>
          <a:p>
            <a:endParaRPr lang="en-GB" dirty="0"/>
          </a:p>
          <a:p>
            <a:r>
              <a:rPr lang="en-GB" dirty="0"/>
              <a:t>Does not mean to criticise in a negative manner, rather its about questioning the information and opinions by understanding the topic in different </a:t>
            </a:r>
          </a:p>
          <a:p>
            <a:r>
              <a:rPr lang="en-GB" dirty="0"/>
              <a:t>It means not taking what you hear </a:t>
            </a:r>
            <a:r>
              <a:rPr lang="en-GB" b="1" dirty="0"/>
              <a:t>or </a:t>
            </a:r>
            <a:r>
              <a:rPr lang="en-GB" b="1" dirty="0">
                <a:solidFill>
                  <a:srgbClr val="FF0000"/>
                </a:solidFill>
              </a:rPr>
              <a:t>read at face value</a:t>
            </a:r>
            <a:r>
              <a:rPr lang="en-GB" dirty="0"/>
              <a:t>, but using your </a:t>
            </a:r>
            <a:r>
              <a:rPr lang="en-GB" b="1" dirty="0"/>
              <a:t>critical faculties to weigh up the evidence</a:t>
            </a:r>
            <a:r>
              <a:rPr lang="en-GB" dirty="0"/>
              <a:t>, and considering the </a:t>
            </a:r>
            <a:r>
              <a:rPr lang="en-GB" b="1" dirty="0"/>
              <a:t>implications</a:t>
            </a:r>
            <a:r>
              <a:rPr lang="en-GB" dirty="0"/>
              <a:t> and </a:t>
            </a:r>
            <a:r>
              <a:rPr lang="en-GB" b="1" dirty="0"/>
              <a:t>conclusions</a:t>
            </a:r>
            <a:r>
              <a:rPr lang="en-GB" dirty="0"/>
              <a:t> of what the writer is saying.</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Critical thinking applies analytical skills and will be explored in great detail in this module. </a:t>
            </a:r>
            <a:r>
              <a:rPr lang="en-GB" sz="1200" kern="1200" dirty="0">
                <a:solidFill>
                  <a:schemeClr val="tx1"/>
                </a:solidFill>
                <a:effectLst/>
                <a:latin typeface="+mn-lt"/>
                <a:ea typeface="+mn-ea"/>
                <a:cs typeface="+mn-cs"/>
              </a:rPr>
              <a:t>Critical and analytical thinking should be applied at all points in academic study - from selecting information, reading, writing, speaking and listening. Of these, </a:t>
            </a:r>
            <a:r>
              <a:rPr lang="en-GB" sz="1200" b="1" kern="1200" dirty="0">
                <a:solidFill>
                  <a:schemeClr val="tx1"/>
                </a:solidFill>
                <a:effectLst/>
                <a:latin typeface="+mn-lt"/>
                <a:ea typeface="+mn-ea"/>
                <a:cs typeface="+mn-cs"/>
              </a:rPr>
              <a:t>learning to read and evaluate information critically is perhaps the most important skill</a:t>
            </a:r>
            <a:r>
              <a:rPr lang="en-GB" sz="1200" kern="1200" dirty="0">
                <a:solidFill>
                  <a:schemeClr val="tx1"/>
                </a:solidFill>
                <a:effectLst/>
                <a:latin typeface="+mn-lt"/>
                <a:ea typeface="+mn-ea"/>
                <a:cs typeface="+mn-cs"/>
              </a:rPr>
              <a:t>, which if acquired can then be applied to other areas.</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6</a:t>
            </a:fld>
            <a:endParaRPr lang="en-GB"/>
          </a:p>
        </p:txBody>
      </p:sp>
    </p:spTree>
    <p:extLst>
      <p:ext uri="{BB962C8B-B14F-4D97-AF65-F5344CB8AC3E}">
        <p14:creationId xmlns:p14="http://schemas.microsoft.com/office/powerpoint/2010/main" val="249924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is also linked very closely to evaluating skills which means – </a:t>
            </a:r>
          </a:p>
          <a:p>
            <a:r>
              <a:rPr lang="en-GB" dirty="0"/>
              <a:t>Paying attention to details/ evidence/ sources/ authenticity/ reliability </a:t>
            </a:r>
            <a:r>
              <a:rPr lang="en-GB" dirty="0" err="1"/>
              <a:t>etc</a:t>
            </a:r>
            <a:endParaRPr lang="en-GB" dirty="0"/>
          </a:p>
          <a:p>
            <a:r>
              <a:rPr lang="en-GB" dirty="0"/>
              <a:t>Categorisation – level of importance-</a:t>
            </a:r>
            <a:r>
              <a:rPr lang="en-GB" baseline="0" dirty="0"/>
              <a:t> based on what its being researched for</a:t>
            </a:r>
          </a:p>
          <a:p>
            <a:r>
              <a:rPr lang="en-GB" baseline="0" dirty="0"/>
              <a:t>Selection – based on relevance to the research</a:t>
            </a:r>
          </a:p>
          <a:p>
            <a:r>
              <a:rPr lang="en-GB" baseline="0" dirty="0"/>
              <a:t>Judgement – based on weighing up all the evidence based on all the factors mentioned previously and coming to your own sound judgement which you should be able to justify. Here you decide the strengths and weakness of text. This is based on specific criteria.</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7</a:t>
            </a:fld>
            <a:endParaRPr lang="en-GB"/>
          </a:p>
        </p:txBody>
      </p:sp>
    </p:spTree>
    <p:extLst>
      <p:ext uri="{BB962C8B-B14F-4D97-AF65-F5344CB8AC3E}">
        <p14:creationId xmlns:p14="http://schemas.microsoft.com/office/powerpoint/2010/main" val="1591517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Who – who said it –</a:t>
            </a:r>
            <a:r>
              <a:rPr lang="en-GB" altLang="en-US" baseline="0" dirty="0"/>
              <a:t> Some one who has authority on the subject? Scholar/ academic/ expert in the field example – with current pandemic whose authority do we believe when it comes to taking health warnings?</a:t>
            </a:r>
          </a:p>
          <a:p>
            <a:r>
              <a:rPr lang="en-GB" altLang="en-US" baseline="0" dirty="0"/>
              <a:t>What – the content – facts? Opinions?</a:t>
            </a:r>
          </a:p>
          <a:p>
            <a:r>
              <a:rPr lang="en-GB" altLang="en-US" baseline="0" dirty="0"/>
              <a:t>Where- the platform they are using, many politicians use social media as their plans form of communication.. Is it an appropriate means to convey message?</a:t>
            </a:r>
          </a:p>
          <a:p>
            <a:r>
              <a:rPr lang="en-GB" altLang="en-US" baseline="0" dirty="0"/>
              <a:t>When – how dated is it? How current is it?</a:t>
            </a:r>
          </a:p>
          <a:p>
            <a:r>
              <a:rPr lang="en-GB" altLang="en-US" baseline="0" dirty="0"/>
              <a:t>Why – what's the motive? Are they influencing us for a gain?</a:t>
            </a:r>
          </a:p>
          <a:p>
            <a:r>
              <a:rPr lang="en-GB" altLang="en-US" baseline="0" dirty="0"/>
              <a:t>How – the tone of the content- is it persuasive, does it require a change in behaviour/ attitudes?</a:t>
            </a:r>
          </a:p>
          <a:p>
            <a:endParaRPr lang="en-GB" altLang="en-US" dirty="0"/>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Currency – date,  is it latest information or outdated</a:t>
            </a:r>
          </a:p>
          <a:p>
            <a:r>
              <a:rPr lang="en-GB" dirty="0"/>
              <a:t>Relevance</a:t>
            </a:r>
            <a:r>
              <a:rPr lang="en-GB" baseline="0" dirty="0"/>
              <a:t> – to the topic directly linked or not</a:t>
            </a:r>
          </a:p>
          <a:p>
            <a:r>
              <a:rPr lang="en-GB" baseline="0" dirty="0"/>
              <a:t>Authority – experts, is this person known on this topic</a:t>
            </a:r>
          </a:p>
          <a:p>
            <a:r>
              <a:rPr lang="en-GB" baseline="0" dirty="0"/>
              <a:t>Accuracy – facts? Supported by other sources, cited?</a:t>
            </a:r>
          </a:p>
          <a:p>
            <a:r>
              <a:rPr lang="en-GB" baseline="0" dirty="0"/>
              <a:t>Purpose – why is it created? Source of information? Providing an argument? Is it one sided?</a:t>
            </a:r>
            <a:r>
              <a:rPr lang="en-GB" dirty="0"/>
              <a:t> </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9</a:t>
            </a:fld>
            <a:endParaRPr lang="en-GB"/>
          </a:p>
        </p:txBody>
      </p:sp>
    </p:spTree>
    <p:extLst>
      <p:ext uri="{BB962C8B-B14F-4D97-AF65-F5344CB8AC3E}">
        <p14:creationId xmlns:p14="http://schemas.microsoft.com/office/powerpoint/2010/main" val="448701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They key to critical thinking is the ability to pose challenging and provocative questions to yourself. To think critically is to delve deeper into those hidden layers of meaning and dissect the message in a comprehensive way by asking relevant questions.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a:t>
            </a:r>
            <a:r>
              <a:rPr lang="en-GB" sz="1200" b="0" i="0" kern="1200" baseline="0" dirty="0">
                <a:solidFill>
                  <a:schemeClr val="tx1"/>
                </a:solidFill>
                <a:effectLst/>
                <a:latin typeface="+mn-lt"/>
                <a:ea typeface="+mn-ea"/>
                <a:cs typeface="+mn-cs"/>
              </a:rPr>
              <a:t> we are living in an age where we have an overflow of information, it is vital to swift through the information, critically and evaluate particular sources using these questions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10</a:t>
            </a:fld>
            <a:endParaRPr lang="en-GB"/>
          </a:p>
        </p:txBody>
      </p:sp>
    </p:spTree>
    <p:extLst>
      <p:ext uri="{BB962C8B-B14F-4D97-AF65-F5344CB8AC3E}">
        <p14:creationId xmlns:p14="http://schemas.microsoft.com/office/powerpoint/2010/main" val="3302848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Critical thinking is the attempt to ask and answer questions systematically. This means asking the most useful questions in the most productive sequence . Instead of accepting ‘at face value’ what you read or hear, critical thinkers look for evidence and for good reasons before believing something to be true. This is at the heart of what it means to be a scientist, researcher, scholar or professional in any field. Whatever you are studying, critical thinking is the key to learning and to making progress</a:t>
            </a:r>
            <a:endParaRPr lang="en-GB" altLang="en-US" dirty="0"/>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common question words: what, who, where, when, how,</a:t>
            </a:r>
          </a:p>
          <a:p>
            <a:r>
              <a:rPr lang="en-GB" dirty="0"/>
              <a:t>and why will help you to get started; along with the phrases:</a:t>
            </a:r>
          </a:p>
          <a:p>
            <a:r>
              <a:rPr lang="en-GB" dirty="0"/>
              <a:t>what if, what next, and so what. Attempting to answer these</a:t>
            </a:r>
          </a:p>
          <a:p>
            <a:r>
              <a:rPr lang="en-GB" dirty="0"/>
              <a:t>questions systematically helps fulfil three vital functions for any</a:t>
            </a:r>
          </a:p>
          <a:p>
            <a:r>
              <a:rPr lang="en-GB" dirty="0"/>
              <a:t>serious study – description, analysis and evaluation</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15</a:t>
            </a:fld>
            <a:endParaRPr lang="en-GB"/>
          </a:p>
        </p:txBody>
      </p:sp>
    </p:spTree>
    <p:extLst>
      <p:ext uri="{BB962C8B-B14F-4D97-AF65-F5344CB8AC3E}">
        <p14:creationId xmlns:p14="http://schemas.microsoft.com/office/powerpoint/2010/main" val="227730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is a cognitive activity (conscious mental</a:t>
            </a:r>
            <a:r>
              <a:rPr lang="en-GB" baseline="0" dirty="0"/>
              <a:t> activity) associated with using mind reasoning . Learning to think critically analytically examining and explaining reasons and evaluating to judge success or failure or implications and ways processing with attention, categorisation, selection being applied and hence being able to solve problems and ensure decision making is done based on sound judgement.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17</a:t>
            </a:fld>
            <a:endParaRPr lang="en-GB"/>
          </a:p>
        </p:txBody>
      </p:sp>
    </p:spTree>
    <p:extLst>
      <p:ext uri="{BB962C8B-B14F-4D97-AF65-F5344CB8AC3E}">
        <p14:creationId xmlns:p14="http://schemas.microsoft.com/office/powerpoint/2010/main" val="477373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19</a:t>
            </a:fld>
            <a:endParaRPr lang="en-GB"/>
          </a:p>
        </p:txBody>
      </p:sp>
    </p:spTree>
    <p:extLst>
      <p:ext uri="{BB962C8B-B14F-4D97-AF65-F5344CB8AC3E}">
        <p14:creationId xmlns:p14="http://schemas.microsoft.com/office/powerpoint/2010/main" val="2059878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sequence of cognitive skills was Knowledge, Comprehension, Application, Analysis, Synthesis, and Evaluation. The framework was revised in 2001 by </a:t>
            </a:r>
            <a:r>
              <a:rPr lang="en-GB" dirty="0" err="1"/>
              <a:t>Lorin</a:t>
            </a:r>
            <a:r>
              <a:rPr lang="en-GB" dirty="0"/>
              <a:t> Anderson and David </a:t>
            </a:r>
            <a:r>
              <a:rPr lang="en-GB" dirty="0" err="1"/>
              <a:t>Krathwohl</a:t>
            </a:r>
            <a:r>
              <a:rPr lang="en-GB" dirty="0"/>
              <a:t>,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20</a:t>
            </a:fld>
            <a:endParaRPr lang="en-GB"/>
          </a:p>
        </p:txBody>
      </p:sp>
    </p:spTree>
    <p:extLst>
      <p:ext uri="{BB962C8B-B14F-4D97-AF65-F5344CB8AC3E}">
        <p14:creationId xmlns:p14="http://schemas.microsoft.com/office/powerpoint/2010/main" val="1901667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thinking - Speed in itself is necessary but not sufficient it must be supplemented with creative and or analytical.</a:t>
            </a:r>
            <a:r>
              <a:rPr lang="en-GB" baseline="0" dirty="0"/>
              <a:t> Practice being quick on ones feet </a:t>
            </a:r>
            <a:endParaRPr lang="en-GB" dirty="0"/>
          </a:p>
          <a:p>
            <a:r>
              <a:rPr lang="en-GB" dirty="0"/>
              <a:t>Creative</a:t>
            </a:r>
            <a:r>
              <a:rPr lang="en-GB" baseline="0" dirty="0"/>
              <a:t> thinking – creative thinkers are able to leave behind logical answers and instead of trying to force a square peg through a round hole be willing to explore different approaches. Many people declare they are not but truth is we are all potentially creative and need to strip away layers of self doubt and rediscover our creative side</a:t>
            </a:r>
          </a:p>
          <a:p>
            <a:r>
              <a:rPr lang="en-GB" baseline="0" dirty="0"/>
              <a:t>Logical/ analytical  – scientific approach, defining the problem, generating solutions selecting most suitable and then implementing, evaluating and making adjustments where needed – results oriented action.</a:t>
            </a:r>
          </a:p>
          <a:p>
            <a:endParaRPr lang="en-GB" baseline="0" dirty="0"/>
          </a:p>
          <a:p>
            <a:r>
              <a:rPr lang="en-GB" baseline="0" dirty="0"/>
              <a:t>We need to develop all three skills to be comprehensive in critical thinking</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21</a:t>
            </a:fld>
            <a:endParaRPr lang="en-GB"/>
          </a:p>
        </p:txBody>
      </p:sp>
    </p:spTree>
    <p:extLst>
      <p:ext uri="{BB962C8B-B14F-4D97-AF65-F5344CB8AC3E}">
        <p14:creationId xmlns:p14="http://schemas.microsoft.com/office/powerpoint/2010/main" val="2926585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model to start one</a:t>
            </a:r>
            <a:r>
              <a:rPr lang="en-GB" baseline="0" dirty="0"/>
              <a:t> to critically think is to asking the right questions in a systematic way, this will develop a coherent structure by using the key functions </a:t>
            </a:r>
          </a:p>
          <a:p>
            <a:r>
              <a:rPr lang="en-GB" baseline="0" dirty="0"/>
              <a:t>Description – the what/when/who and where will give us descriptive information, </a:t>
            </a:r>
          </a:p>
          <a:p>
            <a:r>
              <a:rPr lang="en-GB" baseline="0" dirty="0"/>
              <a:t>What – introduction to the to the issues</a:t>
            </a:r>
          </a:p>
          <a:p>
            <a:r>
              <a:rPr lang="en-GB" baseline="0" dirty="0"/>
              <a:t>Who, when and where - these provide the context/ the background useful for the introduction</a:t>
            </a:r>
          </a:p>
          <a:p>
            <a:endParaRPr lang="en-GB" baseline="0" dirty="0"/>
          </a:p>
          <a:p>
            <a:r>
              <a:rPr lang="en-GB" baseline="0" dirty="0"/>
              <a:t>Analysis – to begin the analysis and start to examine and explain we need to look at how. How requires consideration looking at procedures/ processed attempting to from descriptive into analytical side </a:t>
            </a:r>
          </a:p>
          <a:p>
            <a:endParaRPr lang="en-GB" baseline="0" dirty="0"/>
          </a:p>
          <a:p>
            <a:r>
              <a:rPr lang="en-GB" baseline="0" dirty="0"/>
              <a:t>why? Moves deeper into analysis? begins to look at reason/ explanations or causes moving into further research to analyse further </a:t>
            </a:r>
          </a:p>
          <a:p>
            <a:endParaRPr lang="en-GB" baseline="0" dirty="0"/>
          </a:p>
          <a:p>
            <a:r>
              <a:rPr lang="en-GB" baseline="0" dirty="0"/>
              <a:t>Evaluation –is where we are forming our judgement and identifying the implications/ actions and so we look at what if? And so what? And what's next?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22</a:t>
            </a:fld>
            <a:endParaRPr lang="en-GB"/>
          </a:p>
        </p:txBody>
      </p:sp>
    </p:spTree>
    <p:extLst>
      <p:ext uri="{BB962C8B-B14F-4D97-AF65-F5344CB8AC3E}">
        <p14:creationId xmlns:p14="http://schemas.microsoft.com/office/powerpoint/2010/main" val="375626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Linear Model </a:t>
            </a:r>
          </a:p>
          <a:p>
            <a:r>
              <a:rPr lang="en-GB" dirty="0"/>
              <a:t>Description – what is about? Context? Main points?</a:t>
            </a:r>
          </a:p>
          <a:p>
            <a:r>
              <a:rPr lang="en-GB" dirty="0"/>
              <a:t>Where – does it take place?</a:t>
            </a:r>
          </a:p>
          <a:p>
            <a:r>
              <a:rPr lang="en-GB" dirty="0"/>
              <a:t>Who – who is involved?</a:t>
            </a:r>
            <a:r>
              <a:rPr lang="en-GB" baseline="0" dirty="0"/>
              <a:t> Effected? Might be interested?</a:t>
            </a:r>
          </a:p>
          <a:p>
            <a:r>
              <a:rPr lang="en-GB" baseline="0" dirty="0"/>
              <a:t>When did it occur?</a:t>
            </a:r>
          </a:p>
          <a:p>
            <a:endParaRPr lang="en-GB" baseline="0" dirty="0"/>
          </a:p>
          <a:p>
            <a:r>
              <a:rPr lang="en-GB" baseline="0" dirty="0"/>
              <a:t>Analysis when we look to explore in relation to the whole problem How – question how did it occur? Or how does it work? Beginning to move form descriptive into understanding. </a:t>
            </a:r>
          </a:p>
          <a:p>
            <a:r>
              <a:rPr lang="en-GB" baseline="0" dirty="0"/>
              <a:t>Why? Looking for solution, why it happens?</a:t>
            </a:r>
          </a:p>
          <a:p>
            <a:r>
              <a:rPr lang="en-GB" baseline="0" dirty="0"/>
              <a:t>And looking for alternatives by moving towards evaluation and asking what ifs</a:t>
            </a:r>
          </a:p>
          <a:p>
            <a:endParaRPr lang="en-GB" baseline="0" dirty="0"/>
          </a:p>
          <a:p>
            <a:r>
              <a:rPr lang="en-GB" baseline="0" dirty="0"/>
              <a:t>Evaluation- the implications/ conclusions and recommendations  – so what does it show? Why does this matter</a:t>
            </a:r>
          </a:p>
          <a:p>
            <a:r>
              <a:rPr lang="en-GB" baseline="0" dirty="0"/>
              <a:t>What makes it successful?</a:t>
            </a:r>
          </a:p>
          <a:p>
            <a:r>
              <a:rPr lang="en-GB" baseline="0" dirty="0"/>
              <a:t>And finally what does it mean for us.. What's next? How can we take this information and use it to benefit us?</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23</a:t>
            </a:fld>
            <a:endParaRPr lang="en-GB"/>
          </a:p>
        </p:txBody>
      </p:sp>
    </p:spTree>
    <p:extLst>
      <p:ext uri="{BB962C8B-B14F-4D97-AF65-F5344CB8AC3E}">
        <p14:creationId xmlns:p14="http://schemas.microsoft.com/office/powerpoint/2010/main" val="4232084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Letter</a:t>
            </a:r>
            <a:r>
              <a:rPr lang="en-GB" baseline="0" dirty="0"/>
              <a:t> T = different font, different size, different colour</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24</a:t>
            </a:fld>
            <a:endParaRPr lang="en-GB"/>
          </a:p>
        </p:txBody>
      </p:sp>
    </p:spTree>
    <p:extLst>
      <p:ext uri="{BB962C8B-B14F-4D97-AF65-F5344CB8AC3E}">
        <p14:creationId xmlns:p14="http://schemas.microsoft.com/office/powerpoint/2010/main" val="1829747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C39DD5-92B3-4FBD-86CE-33760657D74E}"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E19F5433-BC26-46AF-8216-A3A7D166D30C}" type="slidenum">
              <a:rPr lang="en-GB" smtClean="0"/>
              <a:pPr>
                <a:defRPr/>
              </a:pPr>
              <a:t>‹#›</a:t>
            </a:fld>
            <a:endParaRPr lang="en-GB"/>
          </a:p>
        </p:txBody>
      </p:sp>
    </p:spTree>
    <p:extLst>
      <p:ext uri="{BB962C8B-B14F-4D97-AF65-F5344CB8AC3E}">
        <p14:creationId xmlns:p14="http://schemas.microsoft.com/office/powerpoint/2010/main" val="2173172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4541BC17-1F50-45FC-875C-1BD8D7F41D4F}"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53EA6BA6-A53F-4E90-B1FA-0FC7F4298048}" type="slidenum">
              <a:rPr lang="en-GB" smtClean="0"/>
              <a:pPr>
                <a:defRPr/>
              </a:pPr>
              <a:t>‹#›</a:t>
            </a:fld>
            <a:endParaRPr lang="en-GB"/>
          </a:p>
        </p:txBody>
      </p:sp>
    </p:spTree>
    <p:extLst>
      <p:ext uri="{BB962C8B-B14F-4D97-AF65-F5344CB8AC3E}">
        <p14:creationId xmlns:p14="http://schemas.microsoft.com/office/powerpoint/2010/main" val="409623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B0F6BED-F80C-424F-B29C-8BC6DF3DC0DF}"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2EFB80A1-E80F-4B57-9342-1B173A13AF13}" type="slidenum">
              <a:rPr lang="en-GB" smtClean="0"/>
              <a:pPr>
                <a:defRPr/>
              </a:pPr>
              <a:t>‹#›</a:t>
            </a:fld>
            <a:endParaRPr lang="en-GB"/>
          </a:p>
        </p:txBody>
      </p:sp>
    </p:spTree>
    <p:extLst>
      <p:ext uri="{BB962C8B-B14F-4D97-AF65-F5344CB8AC3E}">
        <p14:creationId xmlns:p14="http://schemas.microsoft.com/office/powerpoint/2010/main" val="458172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D10D16E-F6BC-4A05-9F9D-3417B2A8F8AF}" type="datetime5">
              <a:rPr lang="en-GB" smtClean="0"/>
              <a:t>4-Oct-21</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B3CCAD6-160C-4D01-8B88-6304D30867DA}" type="slidenum">
              <a:rPr lang="en-GB" smtClean="0"/>
              <a:pPr>
                <a:defRPr/>
              </a:pPr>
              <a:t>‹#›</a:t>
            </a:fld>
            <a:endParaRPr lang="en-GB"/>
          </a:p>
        </p:txBody>
      </p:sp>
    </p:spTree>
    <p:extLst>
      <p:ext uri="{BB962C8B-B14F-4D97-AF65-F5344CB8AC3E}">
        <p14:creationId xmlns:p14="http://schemas.microsoft.com/office/powerpoint/2010/main" val="3715820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C1C2606-BF23-4028-B52C-7658F1B0677D}" type="datetime5">
              <a:rPr lang="en-GB" smtClean="0"/>
              <a:t>4-Oct-21</a:t>
            </a:fld>
            <a:endParaRPr lang="en-GB"/>
          </a:p>
        </p:txBody>
      </p:sp>
      <p:sp>
        <p:nvSpPr>
          <p:cNvPr id="8" name="Footer Placeholder 7"/>
          <p:cNvSpPr>
            <a:spLocks noGrp="1"/>
          </p:cNvSpPr>
          <p:nvPr>
            <p:ph type="ftr" sz="quarter" idx="11"/>
          </p:nvPr>
        </p:nvSpPr>
        <p:spPr/>
        <p:txBody>
          <a:bodyPr/>
          <a:lstStyle/>
          <a:p>
            <a:pPr>
              <a:defRPr/>
            </a:pPr>
            <a:r>
              <a:rPr lang="en-GB"/>
              <a:t>                             </a:t>
            </a:r>
          </a:p>
        </p:txBody>
      </p:sp>
      <p:sp>
        <p:nvSpPr>
          <p:cNvPr id="9" name="Slide Number Placeholder 8"/>
          <p:cNvSpPr>
            <a:spLocks noGrp="1"/>
          </p:cNvSpPr>
          <p:nvPr>
            <p:ph type="sldNum" sz="quarter" idx="12"/>
          </p:nvPr>
        </p:nvSpPr>
        <p:spPr/>
        <p:txBody>
          <a:bodyPr/>
          <a:lstStyle/>
          <a:p>
            <a:pPr>
              <a:defRPr/>
            </a:pPr>
            <a:fld id="{AABF9B37-B947-47B3-98D8-2A429E173693}" type="slidenum">
              <a:rPr lang="en-GB" smtClean="0"/>
              <a:pPr>
                <a:defRPr/>
              </a:pPr>
              <a:t>‹#›</a:t>
            </a:fld>
            <a:endParaRPr lang="en-GB"/>
          </a:p>
        </p:txBody>
      </p:sp>
    </p:spTree>
    <p:extLst>
      <p:ext uri="{BB962C8B-B14F-4D97-AF65-F5344CB8AC3E}">
        <p14:creationId xmlns:p14="http://schemas.microsoft.com/office/powerpoint/2010/main" val="102394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001369D6-0D20-499F-9382-4FF02E80C38F}" type="datetime5">
              <a:rPr lang="en-GB" smtClean="0"/>
              <a:t>4-Oct-21</a:t>
            </a:fld>
            <a:endParaRPr lang="en-GB"/>
          </a:p>
        </p:txBody>
      </p:sp>
      <p:sp>
        <p:nvSpPr>
          <p:cNvPr id="5" name="Footer Placeholder 3"/>
          <p:cNvSpPr>
            <a:spLocks noGrp="1"/>
          </p:cNvSpPr>
          <p:nvPr>
            <p:ph type="ftr" sz="quarter" idx="11"/>
          </p:nvPr>
        </p:nvSpPr>
        <p:spPr/>
        <p:txBody>
          <a:bodyPr/>
          <a:lstStyle/>
          <a:p>
            <a:pPr>
              <a:defRPr/>
            </a:pPr>
            <a:r>
              <a:rPr lang="en-GB"/>
              <a:t>                             </a:t>
            </a:r>
          </a:p>
        </p:txBody>
      </p:sp>
      <p:sp>
        <p:nvSpPr>
          <p:cNvPr id="6" name="Slide Number Placeholder 4"/>
          <p:cNvSpPr>
            <a:spLocks noGrp="1"/>
          </p:cNvSpPr>
          <p:nvPr>
            <p:ph type="sldNum" sz="quarter" idx="12"/>
          </p:nvPr>
        </p:nvSpPr>
        <p:spPr/>
        <p:txBody>
          <a:bodyPr/>
          <a:lstStyle/>
          <a:p>
            <a:pPr>
              <a:defRPr/>
            </a:pPr>
            <a:fld id="{E6C18EA3-4B74-4B4E-A1F0-E9F705AFB54B}" type="slidenum">
              <a:rPr lang="en-GB" smtClean="0"/>
              <a:pPr>
                <a:defRPr/>
              </a:pPr>
              <a:t>‹#›</a:t>
            </a:fld>
            <a:endParaRPr lang="en-GB"/>
          </a:p>
        </p:txBody>
      </p:sp>
    </p:spTree>
    <p:extLst>
      <p:ext uri="{BB962C8B-B14F-4D97-AF65-F5344CB8AC3E}">
        <p14:creationId xmlns:p14="http://schemas.microsoft.com/office/powerpoint/2010/main" val="60893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05A79762-2CBF-4CAB-B039-CB4159F27A39}" type="datetime5">
              <a:rPr lang="en-GB" smtClean="0"/>
              <a:t>4-Oct-21</a:t>
            </a:fld>
            <a:endParaRPr lang="en-GB"/>
          </a:p>
        </p:txBody>
      </p:sp>
      <p:sp>
        <p:nvSpPr>
          <p:cNvPr id="5" name="Footer Placeholder 2"/>
          <p:cNvSpPr>
            <a:spLocks noGrp="1"/>
          </p:cNvSpPr>
          <p:nvPr>
            <p:ph type="ftr" sz="quarter" idx="11"/>
          </p:nvPr>
        </p:nvSpPr>
        <p:spPr/>
        <p:txBody>
          <a:bodyPr/>
          <a:lstStyle/>
          <a:p>
            <a:pPr>
              <a:defRPr/>
            </a:pPr>
            <a:r>
              <a:rPr lang="en-GB"/>
              <a:t>                             </a:t>
            </a:r>
          </a:p>
        </p:txBody>
      </p:sp>
      <p:sp>
        <p:nvSpPr>
          <p:cNvPr id="6" name="Slide Number Placeholder 3"/>
          <p:cNvSpPr>
            <a:spLocks noGrp="1"/>
          </p:cNvSpPr>
          <p:nvPr>
            <p:ph type="sldNum" sz="quarter" idx="12"/>
          </p:nvPr>
        </p:nvSpPr>
        <p:spPr/>
        <p:txBody>
          <a:bodyPr/>
          <a:lstStyle/>
          <a:p>
            <a:pPr>
              <a:defRPr/>
            </a:pPr>
            <a:fld id="{CC0842F6-C286-47A9-BC88-DB3FECCA32F1}" type="slidenum">
              <a:rPr lang="en-GB" smtClean="0"/>
              <a:pPr>
                <a:defRPr/>
              </a:pPr>
              <a:t>‹#›</a:t>
            </a:fld>
            <a:endParaRPr lang="en-GB"/>
          </a:p>
        </p:txBody>
      </p:sp>
    </p:spTree>
    <p:extLst>
      <p:ext uri="{BB962C8B-B14F-4D97-AF65-F5344CB8AC3E}">
        <p14:creationId xmlns:p14="http://schemas.microsoft.com/office/powerpoint/2010/main" val="2849381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fld id="{28308EB4-2106-46FA-8FCC-5E1C4A9EC67E}" type="datetime5">
              <a:rPr lang="en-GB" smtClean="0"/>
              <a:t>4-Oct-21</a:t>
            </a:fld>
            <a:endParaRPr lang="en-GB"/>
          </a:p>
        </p:txBody>
      </p:sp>
      <p:sp>
        <p:nvSpPr>
          <p:cNvPr id="5" name="Footer Placeholder 5"/>
          <p:cNvSpPr>
            <a:spLocks noGrp="1"/>
          </p:cNvSpPr>
          <p:nvPr>
            <p:ph type="ftr" sz="quarter" idx="11"/>
          </p:nvPr>
        </p:nvSpPr>
        <p:spPr/>
        <p:txBody>
          <a:bodyPr/>
          <a:lstStyle/>
          <a:p>
            <a:pPr>
              <a:defRPr/>
            </a:pPr>
            <a:r>
              <a:rPr lang="en-GB"/>
              <a:t>                             </a:t>
            </a:r>
          </a:p>
        </p:txBody>
      </p:sp>
      <p:sp>
        <p:nvSpPr>
          <p:cNvPr id="6" name="Slide Number Placeholder 6"/>
          <p:cNvSpPr>
            <a:spLocks noGrp="1"/>
          </p:cNvSpPr>
          <p:nvPr>
            <p:ph type="sldNum" sz="quarter" idx="12"/>
          </p:nvPr>
        </p:nvSpPr>
        <p:spPr/>
        <p:txBody>
          <a:bodyPr/>
          <a:lstStyle/>
          <a:p>
            <a:pPr>
              <a:defRPr/>
            </a:pPr>
            <a:fld id="{D2481BE2-30E2-442C-A164-EE1FBE4A9561}" type="slidenum">
              <a:rPr lang="en-GB" smtClean="0"/>
              <a:pPr>
                <a:defRPr/>
              </a:pPr>
              <a:t>‹#›</a:t>
            </a:fld>
            <a:endParaRPr lang="en-GB"/>
          </a:p>
        </p:txBody>
      </p:sp>
    </p:spTree>
    <p:extLst>
      <p:ext uri="{BB962C8B-B14F-4D97-AF65-F5344CB8AC3E}">
        <p14:creationId xmlns:p14="http://schemas.microsoft.com/office/powerpoint/2010/main" val="1310342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FB1698C-6BBB-4020-BA11-276D8D3E9E6F}" type="datetime5">
              <a:rPr lang="en-GB" smtClean="0"/>
              <a:t>4-Oct-21</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6866D51-BFFB-474A-A860-A70E97B0E38E}" type="slidenum">
              <a:rPr lang="en-GB" smtClean="0"/>
              <a:pPr>
                <a:defRPr/>
              </a:pPr>
              <a:t>‹#›</a:t>
            </a:fld>
            <a:endParaRPr lang="en-GB"/>
          </a:p>
        </p:txBody>
      </p:sp>
    </p:spTree>
    <p:extLst>
      <p:ext uri="{BB962C8B-B14F-4D97-AF65-F5344CB8AC3E}">
        <p14:creationId xmlns:p14="http://schemas.microsoft.com/office/powerpoint/2010/main" val="415733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18680592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6934423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4116219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62584209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7011652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4-Oct-21</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205814760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71B3C8B-7ED9-4493-8A6B-D76E746B111A}"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7C2B4EF3-4ED3-4506-9AA5-259B16A34643}" type="slidenum">
              <a:rPr lang="en-GB" smtClean="0"/>
              <a:pPr>
                <a:defRPr/>
              </a:pPr>
              <a:t>‹#›</a:t>
            </a:fld>
            <a:endParaRPr lang="en-GB"/>
          </a:p>
        </p:txBody>
      </p:sp>
    </p:spTree>
    <p:extLst>
      <p:ext uri="{BB962C8B-B14F-4D97-AF65-F5344CB8AC3E}">
        <p14:creationId xmlns:p14="http://schemas.microsoft.com/office/powerpoint/2010/main" val="1990855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4C7EBF1-574C-46DB-928B-87DE1B51D72F}" type="datetime5">
              <a:rPr lang="en-GB" smtClean="0"/>
              <a:t>4-Oct-21</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63F5B32A-5322-434F-903C-011312C1860D}" type="slidenum">
              <a:rPr lang="en-GB" smtClean="0"/>
              <a:pPr>
                <a:defRPr/>
              </a:pPr>
              <a:t>‹#›</a:t>
            </a:fld>
            <a:endParaRPr lang="en-GB"/>
          </a:p>
        </p:txBody>
      </p:sp>
    </p:spTree>
    <p:extLst>
      <p:ext uri="{BB962C8B-B14F-4D97-AF65-F5344CB8AC3E}">
        <p14:creationId xmlns:p14="http://schemas.microsoft.com/office/powerpoint/2010/main" val="3727719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40000"/>
                <a:lumOff val="60000"/>
              </a:schemeClr>
            </a:gs>
            <a:gs pos="74000">
              <a:schemeClr val="accent1">
                <a:lumMod val="45000"/>
                <a:lumOff val="55000"/>
              </a:schemeClr>
            </a:gs>
            <a:gs pos="83000">
              <a:schemeClr val="accent1">
                <a:lumMod val="45000"/>
                <a:lumOff val="55000"/>
              </a:schemeClr>
            </a:gs>
            <a:gs pos="100000">
              <a:schemeClr val="accent6">
                <a:lumMod val="50000"/>
              </a:schemeClr>
            </a:gs>
          </a:gsLst>
          <a:lin ang="5400000" scaled="1"/>
          <a:tileRect/>
        </a:gra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CE4FD5-3B9E-46B8-AC2B-E00E5C003A76}" type="datetime5">
              <a:rPr lang="en-GB" smtClean="0"/>
              <a:t>4-Oct-21</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r>
              <a:rPr lang="en-GB"/>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697111910"/>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hd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95536" y="2564904"/>
            <a:ext cx="6624736" cy="3816350"/>
          </a:xfrm>
        </p:spPr>
        <p:txBody>
          <a:bodyPr>
            <a:normAutofit fontScale="90000"/>
          </a:bodyPr>
          <a:lstStyle/>
          <a:p>
            <a:pPr algn="ctr" eaLnBrk="1" hangingPunct="1">
              <a:defRPr/>
            </a:pPr>
            <a:br>
              <a:rPr lang="en-GB" altLang="en-US" sz="4000" b="1" i="1" dirty="0"/>
            </a:br>
            <a:br>
              <a:rPr lang="en-GB" altLang="en-US" sz="4000" i="1" dirty="0"/>
            </a:br>
            <a:r>
              <a:rPr lang="en-GB" altLang="en-US" sz="4000" b="1" i="1" dirty="0"/>
              <a:t>BA Leadership &amp; Management Skills for the Workplace</a:t>
            </a:r>
            <a:br>
              <a:rPr lang="en-GB" altLang="en-US" sz="4000" dirty="0"/>
            </a:br>
            <a:br>
              <a:rPr lang="en-GB" altLang="en-US" sz="4000" dirty="0"/>
            </a:br>
            <a:r>
              <a:rPr lang="en-GB" altLang="en-US" sz="4000" b="1" dirty="0">
                <a:solidFill>
                  <a:srgbClr val="0070C0"/>
                </a:solidFill>
              </a:rPr>
              <a:t>Module: BMSW5101 </a:t>
            </a:r>
            <a:br>
              <a:rPr lang="en-GB" altLang="en-US" sz="4000" b="1" dirty="0">
                <a:solidFill>
                  <a:srgbClr val="0070C0"/>
                </a:solidFill>
              </a:rPr>
            </a:br>
            <a:br>
              <a:rPr lang="en-GB" altLang="en-US" sz="4000" dirty="0"/>
            </a:br>
            <a:r>
              <a:rPr lang="en-GB" sz="4000" b="1" dirty="0">
                <a:solidFill>
                  <a:schemeClr val="tx1">
                    <a:lumMod val="65000"/>
                    <a:lumOff val="35000"/>
                  </a:schemeClr>
                </a:solidFill>
              </a:rPr>
              <a:t>Developing Workplace Critical Thinking</a:t>
            </a:r>
            <a:br>
              <a:rPr lang="en-GB" sz="4000" b="1" dirty="0">
                <a:solidFill>
                  <a:schemeClr val="tx1">
                    <a:lumMod val="65000"/>
                    <a:lumOff val="35000"/>
                  </a:schemeClr>
                </a:solidFill>
              </a:rPr>
            </a:br>
            <a:r>
              <a:rPr lang="en-GB" sz="3100" b="1" dirty="0">
                <a:solidFill>
                  <a:schemeClr val="tx1">
                    <a:lumMod val="65000"/>
                    <a:lumOff val="35000"/>
                  </a:schemeClr>
                </a:solidFill>
              </a:rPr>
              <a:t>Week1</a:t>
            </a:r>
            <a:br>
              <a:rPr lang="en-GB" sz="3100" b="1" dirty="0">
                <a:solidFill>
                  <a:schemeClr val="tx1">
                    <a:lumMod val="65000"/>
                    <a:lumOff val="35000"/>
                  </a:schemeClr>
                </a:solidFill>
              </a:rPr>
            </a:br>
            <a:br>
              <a:rPr lang="en-GB" altLang="en-US" sz="2000" dirty="0"/>
            </a:br>
            <a:br>
              <a:rPr lang="en-GB" altLang="en-US" sz="4000" dirty="0"/>
            </a:br>
            <a:endParaRPr lang="en-GB" altLang="en-US" sz="2800" dirty="0"/>
          </a:p>
        </p:txBody>
      </p:sp>
    </p:spTree>
    <p:extLst>
      <p:ext uri="{BB962C8B-B14F-4D97-AF65-F5344CB8AC3E}">
        <p14:creationId xmlns:p14="http://schemas.microsoft.com/office/powerpoint/2010/main" val="270338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Aim</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8219256" cy="4525963"/>
          </a:xfrm>
        </p:spPr>
        <p:txBody>
          <a:bodyPr/>
          <a:lstStyle/>
          <a:p>
            <a:pPr marL="0" indent="0" algn="ctr">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To Develop a Critical approach to workplace thinking, based on established theoretical models. </a:t>
            </a:r>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7B3CCAD6-160C-4D01-8B88-6304D30867DA}" type="slidenum">
              <a:rPr lang="en-GB" smtClean="0"/>
              <a:pPr>
                <a:defRPr/>
              </a:pPr>
              <a:t>2</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stretch>
            <a:fillRect/>
          </a:stretch>
        </p:blipFill>
        <p:spPr>
          <a:xfrm>
            <a:off x="2063383" y="3212976"/>
            <a:ext cx="4883561" cy="2747003"/>
          </a:xfrm>
          <a:prstGeom prst="rect">
            <a:avLst/>
          </a:prstGeom>
        </p:spPr>
      </p:pic>
    </p:spTree>
    <p:extLst>
      <p:ext uri="{BB962C8B-B14F-4D97-AF65-F5344CB8AC3E}">
        <p14:creationId xmlns:p14="http://schemas.microsoft.com/office/powerpoint/2010/main" val="214868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77" y="0"/>
            <a:ext cx="8229600" cy="1143000"/>
          </a:xfrm>
        </p:spPr>
        <p:txBody>
          <a:bodyPr/>
          <a:lstStyle/>
          <a:p>
            <a:r>
              <a:rPr lang="en-GB" sz="3600" b="1" dirty="0">
                <a:latin typeface="Arial" panose="020B0604020202020204" pitchFamily="34" charset="0"/>
                <a:cs typeface="Arial" panose="020B0604020202020204" pitchFamily="34" charset="0"/>
              </a:rPr>
              <a:t>Module Objectives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66153" y="1218985"/>
            <a:ext cx="8147248" cy="639762"/>
          </a:xfrm>
        </p:spPr>
        <p:txBody>
          <a:bodyPr>
            <a:normAutofit fontScale="85000" lnSpcReduction="10000"/>
          </a:bodyPr>
          <a:lstStyle/>
          <a:p>
            <a:r>
              <a:rPr lang="en-GB" sz="2800" b="1" dirty="0">
                <a:solidFill>
                  <a:srgbClr val="FF0000"/>
                </a:solidFill>
              </a:rPr>
              <a:t>At the end of the module the learner will be able to:</a:t>
            </a:r>
          </a:p>
        </p:txBody>
      </p:sp>
      <p:sp>
        <p:nvSpPr>
          <p:cNvPr id="4" name="Content Placeholder 3"/>
          <p:cNvSpPr>
            <a:spLocks noGrp="1"/>
          </p:cNvSpPr>
          <p:nvPr>
            <p:ph sz="half" idx="2"/>
          </p:nvPr>
        </p:nvSpPr>
        <p:spPr>
          <a:xfrm>
            <a:off x="224977" y="1972143"/>
            <a:ext cx="8280920" cy="3951288"/>
          </a:xfrm>
        </p:spPr>
        <p:txBody>
          <a:bodyPr>
            <a:noAutofit/>
          </a:bodyPr>
          <a:lstStyle/>
          <a:p>
            <a:r>
              <a:rPr lang="en-GB" sz="2400" b="1" dirty="0">
                <a:solidFill>
                  <a:srgbClr val="0070C0"/>
                </a:solidFill>
              </a:rPr>
              <a:t>Distinguish and Analyse the difference between beliefs, attitudes and values within a workplace context</a:t>
            </a:r>
          </a:p>
          <a:p>
            <a:r>
              <a:rPr lang="en-GB" sz="2400" b="1" dirty="0">
                <a:solidFill>
                  <a:srgbClr val="7030A0"/>
                </a:solidFill>
              </a:rPr>
              <a:t>Critically assess their own beliefs, attitudes and value systems and their impact on workplace behaviour</a:t>
            </a:r>
          </a:p>
          <a:p>
            <a:r>
              <a:rPr lang="en-GB" sz="2400" b="1" dirty="0">
                <a:solidFill>
                  <a:srgbClr val="002060"/>
                </a:solidFill>
              </a:rPr>
              <a:t>Apply the critical assessment of an appropriate management theory</a:t>
            </a:r>
          </a:p>
        </p:txBody>
      </p:sp>
      <p:sp>
        <p:nvSpPr>
          <p:cNvPr id="7" name="Footer Placeholder 6"/>
          <p:cNvSpPr>
            <a:spLocks noGrp="1"/>
          </p:cNvSpPr>
          <p:nvPr>
            <p:ph type="ftr" sz="quarter" idx="11"/>
          </p:nvPr>
        </p:nvSpPr>
        <p:spPr/>
        <p:txBody>
          <a:bodyPr/>
          <a:lstStyle/>
          <a:p>
            <a:pPr>
              <a:defRPr/>
            </a:pPr>
            <a:r>
              <a:rPr lang="en-GB"/>
              <a:t>                             </a:t>
            </a:r>
            <a:endParaRPr lang="en-GB" dirty="0"/>
          </a:p>
        </p:txBody>
      </p:sp>
      <p:sp>
        <p:nvSpPr>
          <p:cNvPr id="8" name="Slide Number Placeholder 7"/>
          <p:cNvSpPr>
            <a:spLocks noGrp="1"/>
          </p:cNvSpPr>
          <p:nvPr>
            <p:ph type="sldNum" sz="quarter" idx="12"/>
          </p:nvPr>
        </p:nvSpPr>
        <p:spPr/>
        <p:txBody>
          <a:bodyPr/>
          <a:lstStyle/>
          <a:p>
            <a:pPr>
              <a:defRPr/>
            </a:pPr>
            <a:fld id="{AABF9B37-B947-47B3-98D8-2A429E173693}" type="slidenum">
              <a:rPr lang="en-GB" smtClean="0"/>
              <a:pPr>
                <a:defRPr/>
              </a:pPr>
              <a:t>3</a:t>
            </a:fld>
            <a:endParaRPr lang="en-GB" dirty="0"/>
          </a:p>
        </p:txBody>
      </p:sp>
      <p:pic>
        <p:nvPicPr>
          <p:cNvPr id="9"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75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50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a:latin typeface="Arial" panose="020B0604020202020204" pitchFamily="34" charset="0"/>
                <a:cs typeface="Arial" panose="020B0604020202020204" pitchFamily="34" charset="0"/>
              </a:rPr>
              <a:t>Introduction</a:t>
            </a:r>
          </a:p>
        </p:txBody>
      </p:sp>
      <p:sp>
        <p:nvSpPr>
          <p:cNvPr id="35843" name="Content Placeholder 2"/>
          <p:cNvSpPr>
            <a:spLocks noGrp="1"/>
          </p:cNvSpPr>
          <p:nvPr>
            <p:ph idx="1"/>
          </p:nvPr>
        </p:nvSpPr>
        <p:spPr>
          <a:xfrm>
            <a:off x="899592" y="1367011"/>
            <a:ext cx="7993062" cy="4510261"/>
          </a:xfrm>
        </p:spPr>
        <p:txBody>
          <a:bodyPr>
            <a:normAutofit/>
          </a:bodyPr>
          <a:lstStyle/>
          <a:p>
            <a:pPr marL="0" indent="0">
              <a:buFont typeface="Arial" pitchFamily="34" charset="0"/>
              <a:buNone/>
            </a:pPr>
            <a:endParaRPr lang="en-GB" altLang="en-US" sz="800" dirty="0">
              <a:latin typeface="Arial" pitchFamily="34" charset="0"/>
              <a:cs typeface="Arial" pitchFamily="34" charset="0"/>
            </a:endParaRPr>
          </a:p>
          <a:p>
            <a:r>
              <a:rPr lang="en-GB" altLang="en-US" sz="2800" dirty="0">
                <a:latin typeface="Arial" pitchFamily="34" charset="0"/>
                <a:cs typeface="Arial" pitchFamily="34" charset="0"/>
              </a:rPr>
              <a:t>BMSW5101</a:t>
            </a:r>
          </a:p>
          <a:p>
            <a:r>
              <a:rPr lang="en-GB" altLang="en-US" sz="2800" dirty="0">
                <a:latin typeface="Arial" pitchFamily="34" charset="0"/>
                <a:cs typeface="Arial" pitchFamily="34" charset="0"/>
              </a:rPr>
              <a:t>Assessment</a:t>
            </a:r>
          </a:p>
          <a:p>
            <a:r>
              <a:rPr lang="en-GB" altLang="en-US" sz="2800" dirty="0">
                <a:latin typeface="Arial" pitchFamily="34" charset="0"/>
                <a:cs typeface="Arial" pitchFamily="34" charset="0"/>
              </a:rPr>
              <a:t>Critical Thinking</a:t>
            </a:r>
          </a:p>
          <a:p>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pPr>
              <a:defRPr/>
            </a:pPr>
            <a:r>
              <a:rPr lang="en-GB"/>
              <a:t>                             </a:t>
            </a:r>
          </a:p>
        </p:txBody>
      </p:sp>
      <p:sp>
        <p:nvSpPr>
          <p:cNvPr id="8" name="Slide Number Placeholder 3"/>
          <p:cNvSpPr>
            <a:spLocks noGrp="1"/>
          </p:cNvSpPr>
          <p:nvPr>
            <p:ph type="sldNum" sz="quarter" idx="12"/>
          </p:nvPr>
        </p:nvSpPr>
        <p:spPr>
          <a:xfrm>
            <a:off x="6932935" y="6482928"/>
            <a:ext cx="2133600" cy="365125"/>
          </a:xfrm>
        </p:spPr>
        <p:txBody>
          <a:bodyPr/>
          <a:lstStyle/>
          <a:p>
            <a:pPr>
              <a:defRPr/>
            </a:pPr>
            <a:fld id="{701E4ED2-F075-4DBA-96E2-AA9991AAAD39}" type="slidenum">
              <a:rPr lang="en-GB" smtClean="0">
                <a:solidFill>
                  <a:schemeClr val="bg1"/>
                </a:solidFill>
              </a:rPr>
              <a:pPr>
                <a:defRPr/>
              </a:pPr>
              <a:t>4</a:t>
            </a:fld>
            <a:endParaRPr lang="en-GB" dirty="0">
              <a:solidFill>
                <a:schemeClr val="bg1"/>
              </a:solidFill>
            </a:endParaRPr>
          </a:p>
        </p:txBody>
      </p:sp>
      <p:pic>
        <p:nvPicPr>
          <p:cNvPr id="3074" name="Picture 2" descr="http://irevolution.files.wordpress.com/2013/03/screen-shot-2013-03-30-at-3-37-40-pm.png?w=500&amp;h=31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682699" y="3626073"/>
            <a:ext cx="3583097" cy="22511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1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6CA5-C0DD-4D88-AB72-67586BA30DED}"/>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C27BFA1D-6574-4E7D-85D2-D1DE64B2E5A9}"/>
              </a:ext>
            </a:extLst>
          </p:cNvPr>
          <p:cNvSpPr>
            <a:spLocks noGrp="1"/>
          </p:cNvSpPr>
          <p:nvPr>
            <p:ph idx="1"/>
          </p:nvPr>
        </p:nvSpPr>
        <p:spPr>
          <a:xfrm>
            <a:off x="827700" y="1853249"/>
            <a:ext cx="6711654" cy="4395158"/>
          </a:xfrm>
        </p:spPr>
        <p:txBody>
          <a:bodyPr>
            <a:normAutofit/>
          </a:bodyPr>
          <a:lstStyle/>
          <a:p>
            <a:r>
              <a:rPr lang="en-GB" sz="2800" dirty="0"/>
              <a:t>Design a video presentation as a group – uploaded with transcript on 7th Nov 21 (5 minute each and 1000 words transcript/speaker notes) 18</a:t>
            </a:r>
            <a:r>
              <a:rPr lang="en-GB" sz="2800" baseline="30000" dirty="0"/>
              <a:t>th</a:t>
            </a:r>
            <a:r>
              <a:rPr lang="en-GB" sz="2800" dirty="0"/>
              <a:t> Nov 21</a:t>
            </a:r>
          </a:p>
          <a:p>
            <a:r>
              <a:rPr lang="en-GB" sz="2800" dirty="0"/>
              <a:t>2500 word report due </a:t>
            </a:r>
            <a:r>
              <a:rPr lang="en-GB" sz="2800"/>
              <a:t>on 10</a:t>
            </a:r>
            <a:r>
              <a:rPr lang="en-GB" sz="2800" baseline="30000"/>
              <a:t>th</a:t>
            </a:r>
            <a:r>
              <a:rPr lang="en-GB" sz="2800"/>
              <a:t> Dec 21 </a:t>
            </a:r>
            <a:r>
              <a:rPr lang="en-GB" sz="2800" dirty="0"/>
              <a:t>@ 3pm</a:t>
            </a:r>
          </a:p>
        </p:txBody>
      </p:sp>
      <p:sp>
        <p:nvSpPr>
          <p:cNvPr id="4" name="Footer Placeholder 3">
            <a:extLst>
              <a:ext uri="{FF2B5EF4-FFF2-40B4-BE49-F238E27FC236}">
                <a16:creationId xmlns:a16="http://schemas.microsoft.com/office/drawing/2014/main" id="{C10B2CBF-9D0B-407C-932C-DD35B3A0A9B3}"/>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575503A-C07F-48AE-8CA6-F122E3909B77}"/>
              </a:ext>
            </a:extLst>
          </p:cNvPr>
          <p:cNvSpPr>
            <a:spLocks noGrp="1"/>
          </p:cNvSpPr>
          <p:nvPr>
            <p:ph type="sldNum" sz="quarter" idx="12"/>
          </p:nvPr>
        </p:nvSpPr>
        <p:spPr/>
        <p:txBody>
          <a:bodyPr/>
          <a:lstStyle/>
          <a:p>
            <a:pPr>
              <a:defRPr/>
            </a:pPr>
            <a:fld id="{53EA6BA6-A53F-4E90-B1FA-0FC7F4298048}" type="slidenum">
              <a:rPr lang="en-GB" smtClean="0"/>
              <a:pPr>
                <a:defRPr/>
              </a:pPr>
              <a:t>5</a:t>
            </a:fld>
            <a:endParaRPr lang="en-GB"/>
          </a:p>
        </p:txBody>
      </p:sp>
    </p:spTree>
    <p:extLst>
      <p:ext uri="{BB962C8B-B14F-4D97-AF65-F5344CB8AC3E}">
        <p14:creationId xmlns:p14="http://schemas.microsoft.com/office/powerpoint/2010/main" val="2883193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1907704" y="908720"/>
            <a:ext cx="4439959" cy="4195762"/>
          </a:xfrm>
          <a:prstGeom prst="rect">
            <a:avLst/>
          </a:prstGeom>
        </p:spPr>
      </p:pic>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spTree>
    <p:extLst>
      <p:ext uri="{BB962C8B-B14F-4D97-AF65-F5344CB8AC3E}">
        <p14:creationId xmlns:p14="http://schemas.microsoft.com/office/powerpoint/2010/main" val="2384015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8CDD-9406-4FF5-B732-96AE00F85805}"/>
              </a:ext>
            </a:extLst>
          </p:cNvPr>
          <p:cNvSpPr>
            <a:spLocks noGrp="1"/>
          </p:cNvSpPr>
          <p:nvPr>
            <p:ph type="title"/>
          </p:nvPr>
        </p:nvSpPr>
        <p:spPr/>
        <p:txBody>
          <a:bodyPr/>
          <a:lstStyle/>
          <a:p>
            <a:r>
              <a:rPr lang="en-GB" dirty="0"/>
              <a:t>What is critical thinking?</a:t>
            </a:r>
          </a:p>
        </p:txBody>
      </p:sp>
      <p:sp>
        <p:nvSpPr>
          <p:cNvPr id="3" name="Content Placeholder 2">
            <a:extLst>
              <a:ext uri="{FF2B5EF4-FFF2-40B4-BE49-F238E27FC236}">
                <a16:creationId xmlns:a16="http://schemas.microsoft.com/office/drawing/2014/main" id="{E9ECE861-16A8-4F19-9B07-F0FEB645F17B}"/>
              </a:ext>
            </a:extLst>
          </p:cNvPr>
          <p:cNvSpPr>
            <a:spLocks noGrp="1"/>
          </p:cNvSpPr>
          <p:nvPr>
            <p:ph idx="1"/>
          </p:nvPr>
        </p:nvSpPr>
        <p:spPr>
          <a:xfrm>
            <a:off x="827700" y="1447803"/>
            <a:ext cx="7567544" cy="4957479"/>
          </a:xfrm>
        </p:spPr>
        <p:txBody>
          <a:bodyPr>
            <a:normAutofit/>
          </a:bodyPr>
          <a:lstStyle/>
          <a:p>
            <a:r>
              <a:rPr lang="en-GB" sz="2400" dirty="0"/>
              <a:t>A cognitive activity, associated with using the mind. Learning to think in a critically analytical and evaluative ways means using mental processes such as</a:t>
            </a:r>
          </a:p>
          <a:p>
            <a:r>
              <a:rPr lang="en-GB" sz="2400" dirty="0"/>
              <a:t>Attention</a:t>
            </a:r>
          </a:p>
          <a:p>
            <a:r>
              <a:rPr lang="en-GB" sz="2400" dirty="0"/>
              <a:t>Categorisation</a:t>
            </a:r>
          </a:p>
          <a:p>
            <a:r>
              <a:rPr lang="en-GB" sz="2400" dirty="0"/>
              <a:t>Selection</a:t>
            </a:r>
          </a:p>
          <a:p>
            <a:r>
              <a:rPr lang="en-GB" sz="2400" dirty="0"/>
              <a:t>Judgement</a:t>
            </a:r>
          </a:p>
          <a:p>
            <a:pPr marL="0" indent="0">
              <a:buNone/>
            </a:pPr>
            <a:r>
              <a:rPr lang="en-GB" sz="2400" dirty="0"/>
              <a:t>(Cottrell, 2011)</a:t>
            </a:r>
          </a:p>
        </p:txBody>
      </p:sp>
      <p:sp>
        <p:nvSpPr>
          <p:cNvPr id="4" name="Footer Placeholder 3">
            <a:extLst>
              <a:ext uri="{FF2B5EF4-FFF2-40B4-BE49-F238E27FC236}">
                <a16:creationId xmlns:a16="http://schemas.microsoft.com/office/drawing/2014/main" id="{982BFB3A-4D02-4CBE-8856-C72C9A65CAD2}"/>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A09D916B-6F3A-46E9-A2BD-4C6C58426773}"/>
              </a:ext>
            </a:extLst>
          </p:cNvPr>
          <p:cNvSpPr>
            <a:spLocks noGrp="1"/>
          </p:cNvSpPr>
          <p:nvPr>
            <p:ph type="sldNum" sz="quarter" idx="12"/>
          </p:nvPr>
        </p:nvSpPr>
        <p:spPr/>
        <p:txBody>
          <a:bodyPr/>
          <a:lstStyle/>
          <a:p>
            <a:pPr>
              <a:defRPr/>
            </a:pPr>
            <a:fld id="{53EA6BA6-A53F-4E90-B1FA-0FC7F4298048}" type="slidenum">
              <a:rPr lang="en-GB" smtClean="0"/>
              <a:pPr>
                <a:defRPr/>
              </a:pPr>
              <a:t>7</a:t>
            </a:fld>
            <a:endParaRPr lang="en-GB"/>
          </a:p>
        </p:txBody>
      </p:sp>
    </p:spTree>
    <p:extLst>
      <p:ext uri="{BB962C8B-B14F-4D97-AF65-F5344CB8AC3E}">
        <p14:creationId xmlns:p14="http://schemas.microsoft.com/office/powerpoint/2010/main" val="337050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447" y="432357"/>
            <a:ext cx="7055380" cy="1400530"/>
          </a:xfrm>
        </p:spPr>
        <p:txBody>
          <a:bodyPr>
            <a:normAutofit/>
          </a:bodyPr>
          <a:lstStyle/>
          <a:p>
            <a:pPr>
              <a:defRPr/>
            </a:pPr>
            <a:r>
              <a:rPr lang="en-GB" sz="3600" b="1" dirty="0">
                <a:latin typeface="Arial" panose="020B0604020202020204" pitchFamily="34" charset="0"/>
                <a:cs typeface="Arial" panose="020B0604020202020204" pitchFamily="34" charset="0"/>
              </a:rPr>
              <a:t>What is Critical Thinking?</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8</a:t>
            </a:fld>
            <a:endParaRPr lang="en-GB"/>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206184"/>
            <a:ext cx="8928992" cy="6445632"/>
          </a:xfrm>
          <a:prstGeom prst="rect">
            <a:avLst/>
          </a:prstGeom>
        </p:spPr>
      </p:pic>
      <p:sp>
        <p:nvSpPr>
          <p:cNvPr id="4" name="Content Placeholder 3"/>
          <p:cNvSpPr>
            <a:spLocks noGrp="1"/>
          </p:cNvSpPr>
          <p:nvPr>
            <p:ph idx="1"/>
          </p:nvPr>
        </p:nvSpPr>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CRAAP test </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9</a:t>
            </a:fld>
            <a:endParaRPr lang="en-GB"/>
          </a:p>
        </p:txBody>
      </p:sp>
      <p:pic>
        <p:nvPicPr>
          <p:cNvPr id="2050" name="Picture 2" descr="Evaluating - BC3 Library - BC3 Library at Butler County Community Colle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8856984" cy="662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796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10</a:t>
            </a:fld>
            <a:endParaRPr lang="en-GB"/>
          </a:p>
        </p:txBody>
      </p:sp>
      <p:pic>
        <p:nvPicPr>
          <p:cNvPr id="1026" name="Picture 2" descr="http://selectedreads.com/wp-content/uploads/2014/11/Critical_Thinking_Infographic-e134513934341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0"/>
            <a:ext cx="4608512" cy="64087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79512" y="764704"/>
            <a:ext cx="2160240" cy="646331"/>
          </a:xfrm>
          <a:prstGeom prst="rect">
            <a:avLst/>
          </a:prstGeom>
          <a:noFill/>
        </p:spPr>
        <p:txBody>
          <a:bodyPr wrap="square" rtlCol="0">
            <a:spAutoFit/>
          </a:bodyPr>
          <a:lstStyle/>
          <a:p>
            <a:pPr algn="ctr"/>
            <a:r>
              <a:rPr lang="en-GB" b="1" dirty="0"/>
              <a:t>Gather information</a:t>
            </a:r>
          </a:p>
        </p:txBody>
      </p:sp>
      <p:sp>
        <p:nvSpPr>
          <p:cNvPr id="7" name="TextBox 6"/>
          <p:cNvSpPr txBox="1"/>
          <p:nvPr/>
        </p:nvSpPr>
        <p:spPr>
          <a:xfrm>
            <a:off x="6804248" y="1772816"/>
            <a:ext cx="1872208" cy="646331"/>
          </a:xfrm>
          <a:prstGeom prst="rect">
            <a:avLst/>
          </a:prstGeom>
          <a:noFill/>
        </p:spPr>
        <p:txBody>
          <a:bodyPr wrap="square" rtlCol="0">
            <a:spAutoFit/>
          </a:bodyPr>
          <a:lstStyle/>
          <a:p>
            <a:pPr algn="ctr"/>
            <a:r>
              <a:rPr lang="en-GB" b="1" dirty="0"/>
              <a:t>Why is it important </a:t>
            </a:r>
          </a:p>
        </p:txBody>
      </p:sp>
      <p:sp>
        <p:nvSpPr>
          <p:cNvPr id="8" name="TextBox 7"/>
          <p:cNvSpPr txBox="1"/>
          <p:nvPr/>
        </p:nvSpPr>
        <p:spPr>
          <a:xfrm>
            <a:off x="0" y="2419147"/>
            <a:ext cx="2339752" cy="646331"/>
          </a:xfrm>
          <a:prstGeom prst="rect">
            <a:avLst/>
          </a:prstGeom>
          <a:noFill/>
        </p:spPr>
        <p:txBody>
          <a:bodyPr wrap="square" rtlCol="0">
            <a:spAutoFit/>
          </a:bodyPr>
          <a:lstStyle/>
          <a:p>
            <a:pPr algn="ctr"/>
            <a:r>
              <a:rPr lang="en-GB" b="1" dirty="0"/>
              <a:t>Are we missing any information</a:t>
            </a:r>
          </a:p>
        </p:txBody>
      </p:sp>
      <p:sp>
        <p:nvSpPr>
          <p:cNvPr id="9" name="TextBox 8"/>
          <p:cNvSpPr txBox="1"/>
          <p:nvPr/>
        </p:nvSpPr>
        <p:spPr>
          <a:xfrm>
            <a:off x="7092280" y="3284984"/>
            <a:ext cx="1907704" cy="646331"/>
          </a:xfrm>
          <a:prstGeom prst="rect">
            <a:avLst/>
          </a:prstGeom>
          <a:noFill/>
        </p:spPr>
        <p:txBody>
          <a:bodyPr wrap="square" rtlCol="0">
            <a:spAutoFit/>
          </a:bodyPr>
          <a:lstStyle/>
          <a:p>
            <a:pPr algn="ctr"/>
            <a:r>
              <a:rPr lang="en-GB" b="1" dirty="0"/>
              <a:t>Source of information</a:t>
            </a:r>
          </a:p>
        </p:txBody>
      </p:sp>
      <p:sp>
        <p:nvSpPr>
          <p:cNvPr id="10" name="TextBox 9"/>
          <p:cNvSpPr txBox="1"/>
          <p:nvPr/>
        </p:nvSpPr>
        <p:spPr>
          <a:xfrm>
            <a:off x="179512" y="4293096"/>
            <a:ext cx="1872208" cy="1200329"/>
          </a:xfrm>
          <a:prstGeom prst="rect">
            <a:avLst/>
          </a:prstGeom>
          <a:noFill/>
        </p:spPr>
        <p:txBody>
          <a:bodyPr wrap="square" rtlCol="0">
            <a:spAutoFit/>
          </a:bodyPr>
          <a:lstStyle/>
          <a:p>
            <a:pPr algn="ctr"/>
            <a:r>
              <a:rPr lang="en-GB" b="1" dirty="0"/>
              <a:t>What is the position of the person saying it?</a:t>
            </a:r>
          </a:p>
        </p:txBody>
      </p:sp>
      <p:sp>
        <p:nvSpPr>
          <p:cNvPr id="11" name="TextBox 10"/>
          <p:cNvSpPr txBox="1"/>
          <p:nvPr/>
        </p:nvSpPr>
        <p:spPr>
          <a:xfrm>
            <a:off x="7092280" y="5157192"/>
            <a:ext cx="1728192" cy="1200329"/>
          </a:xfrm>
          <a:prstGeom prst="rect">
            <a:avLst/>
          </a:prstGeom>
          <a:noFill/>
        </p:spPr>
        <p:txBody>
          <a:bodyPr wrap="square" rtlCol="0">
            <a:spAutoFit/>
          </a:bodyPr>
          <a:lstStyle/>
          <a:p>
            <a:pPr algn="ctr"/>
            <a:r>
              <a:rPr lang="en-GB" b="1" dirty="0"/>
              <a:t>Are there any other opinions out there?</a:t>
            </a:r>
          </a:p>
        </p:txBody>
      </p:sp>
    </p:spTree>
    <p:extLst>
      <p:ext uri="{BB962C8B-B14F-4D97-AF65-F5344CB8AC3E}">
        <p14:creationId xmlns:p14="http://schemas.microsoft.com/office/powerpoint/2010/main" val="278795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600" b="1" dirty="0">
                <a:latin typeface="Arial" panose="020B0604020202020204" pitchFamily="34" charset="0"/>
                <a:cs typeface="Arial" panose="020B0604020202020204" pitchFamily="34" charset="0"/>
              </a:rPr>
              <a:t>Critical Thinking is being :</a:t>
            </a:r>
          </a:p>
        </p:txBody>
      </p:sp>
      <p:sp>
        <p:nvSpPr>
          <p:cNvPr id="16387" name="Content Placeholder 2"/>
          <p:cNvSpPr>
            <a:spLocks noGrp="1"/>
          </p:cNvSpPr>
          <p:nvPr>
            <p:ph idx="1"/>
          </p:nvPr>
        </p:nvSpPr>
        <p:spPr>
          <a:xfrm>
            <a:off x="611560" y="1600200"/>
            <a:ext cx="8075240" cy="4525963"/>
          </a:xfrm>
        </p:spPr>
        <p:txBody>
          <a:bodyPr>
            <a:noAutofit/>
          </a:bodyPr>
          <a:lstStyle/>
          <a:p>
            <a:r>
              <a:rPr lang="en-GB" altLang="en-US" sz="2800" dirty="0">
                <a:solidFill>
                  <a:srgbClr val="0070C0"/>
                </a:solidFill>
                <a:latin typeface="Arial" panose="020B0604020202020204" pitchFamily="34" charset="0"/>
                <a:cs typeface="Arial" panose="020B0604020202020204" pitchFamily="34" charset="0"/>
              </a:rPr>
              <a:t>“Be wary and ask </a:t>
            </a:r>
            <a:r>
              <a:rPr lang="en-GB" altLang="en-US" sz="2800" dirty="0">
                <a:solidFill>
                  <a:srgbClr val="FF0000"/>
                </a:solidFill>
                <a:latin typeface="Arial" panose="020B0604020202020204" pitchFamily="34" charset="0"/>
                <a:cs typeface="Arial" panose="020B0604020202020204" pitchFamily="34" charset="0"/>
              </a:rPr>
              <a:t>questions</a:t>
            </a:r>
            <a:r>
              <a:rPr lang="en-GB" altLang="en-US" sz="2800" dirty="0">
                <a:solidFill>
                  <a:srgbClr val="0070C0"/>
                </a:solidFill>
                <a:latin typeface="Arial" panose="020B0604020202020204" pitchFamily="34" charset="0"/>
                <a:cs typeface="Arial" panose="020B0604020202020204" pitchFamily="34" charset="0"/>
              </a:rPr>
              <a:t> about why the information says what it says”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“Looking at what something does/</a:t>
            </a:r>
            <a:r>
              <a:rPr lang="en-GB" altLang="en-US" sz="2800" dirty="0">
                <a:solidFill>
                  <a:srgbClr val="FF0000"/>
                </a:solidFill>
                <a:latin typeface="Arial" panose="020B0604020202020204" pitchFamily="34" charset="0"/>
                <a:cs typeface="Arial" panose="020B0604020202020204" pitchFamily="34" charset="0"/>
              </a:rPr>
              <a:t>how it works </a:t>
            </a:r>
            <a:r>
              <a:rPr lang="en-GB" altLang="en-US" sz="2800" dirty="0">
                <a:solidFill>
                  <a:srgbClr val="002060"/>
                </a:solidFill>
                <a:latin typeface="Arial" panose="020B0604020202020204" pitchFamily="34" charset="0"/>
                <a:cs typeface="Arial" panose="020B0604020202020204" pitchFamily="34" charset="0"/>
              </a:rPr>
              <a:t>and how </a:t>
            </a:r>
            <a:r>
              <a:rPr lang="en-GB" altLang="en-US" sz="2800" dirty="0">
                <a:solidFill>
                  <a:srgbClr val="FF0000"/>
                </a:solidFill>
                <a:latin typeface="Arial" panose="020B0604020202020204" pitchFamily="34" charset="0"/>
                <a:cs typeface="Arial" panose="020B0604020202020204" pitchFamily="34" charset="0"/>
              </a:rPr>
              <a:t>does it achieve </a:t>
            </a:r>
            <a:r>
              <a:rPr lang="en-GB" altLang="en-US" sz="2800" dirty="0">
                <a:solidFill>
                  <a:srgbClr val="002060"/>
                </a:solidFill>
                <a:latin typeface="Arial" panose="020B0604020202020204" pitchFamily="34" charset="0"/>
                <a:cs typeface="Arial" panose="020B0604020202020204" pitchFamily="34" charset="0"/>
              </a:rPr>
              <a:t>this. What if it was built </a:t>
            </a:r>
            <a:r>
              <a:rPr lang="en-GB" altLang="en-US" sz="2800" dirty="0">
                <a:solidFill>
                  <a:srgbClr val="FF0000"/>
                </a:solidFill>
                <a:latin typeface="Arial" panose="020B0604020202020204" pitchFamily="34" charset="0"/>
                <a:cs typeface="Arial" panose="020B0604020202020204" pitchFamily="34" charset="0"/>
              </a:rPr>
              <a:t>another way/used </a:t>
            </a:r>
            <a:r>
              <a:rPr lang="en-GB" altLang="en-US" sz="2800" dirty="0">
                <a:solidFill>
                  <a:srgbClr val="002060"/>
                </a:solidFill>
                <a:latin typeface="Arial" panose="020B0604020202020204" pitchFamily="34" charset="0"/>
                <a:cs typeface="Arial" panose="020B0604020202020204" pitchFamily="34" charset="0"/>
              </a:rPr>
              <a:t>different elements”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‘It’s not enough to just use the research, you have to </a:t>
            </a:r>
            <a:r>
              <a:rPr lang="en-GB" altLang="en-US" sz="2800" dirty="0">
                <a:solidFill>
                  <a:srgbClr val="FF0000"/>
                </a:solidFill>
                <a:latin typeface="Arial" panose="020B0604020202020204" pitchFamily="34" charset="0"/>
                <a:cs typeface="Arial" panose="020B0604020202020204" pitchFamily="34" charset="0"/>
              </a:rPr>
              <a:t>analyse</a:t>
            </a:r>
            <a:r>
              <a:rPr lang="en-GB" altLang="en-US" sz="2800" dirty="0">
                <a:solidFill>
                  <a:srgbClr val="7030A0"/>
                </a:solidFill>
                <a:latin typeface="Arial" panose="020B0604020202020204" pitchFamily="34" charset="0"/>
                <a:cs typeface="Arial" panose="020B0604020202020204" pitchFamily="34" charset="0"/>
              </a:rPr>
              <a:t> it and present </a:t>
            </a:r>
            <a:r>
              <a:rPr lang="en-GB" altLang="en-US" sz="2800" dirty="0">
                <a:solidFill>
                  <a:srgbClr val="FF0000"/>
                </a:solidFill>
                <a:latin typeface="Arial" panose="020B0604020202020204" pitchFamily="34" charset="0"/>
                <a:cs typeface="Arial" panose="020B0604020202020204" pitchFamily="34" charset="0"/>
              </a:rPr>
              <a:t>your point of view”</a:t>
            </a:r>
          </a:p>
          <a:p>
            <a:pPr marL="0" indent="0">
              <a:buNone/>
            </a:pPr>
            <a:endParaRPr lang="en-GB" altLang="en-US" sz="2800" dirty="0">
              <a:latin typeface="Arial" panose="020B0604020202020204" pitchFamily="34" charset="0"/>
              <a:cs typeface="Arial" panose="020B0604020202020204" pitchFamily="34" charset="0"/>
            </a:endParaRPr>
          </a:p>
        </p:txBody>
      </p:sp>
      <p:sp>
        <p:nvSpPr>
          <p:cNvPr id="6" name="Footer Placeholder 5"/>
          <p:cNvSpPr>
            <a:spLocks noGrp="1"/>
          </p:cNvSpPr>
          <p:nvPr>
            <p:ph type="ftr" sz="quarter" idx="11"/>
          </p:nvPr>
        </p:nvSpPr>
        <p:spPr>
          <a:xfrm>
            <a:off x="250825" y="6477000"/>
            <a:ext cx="7897813" cy="274638"/>
          </a:xfrm>
        </p:spPr>
        <p:txBody>
          <a:bodyPr/>
          <a:lstStyle/>
          <a:p>
            <a:pPr>
              <a:defRPr/>
            </a:pPr>
            <a:r>
              <a:rPr lang="en-GB" dirty="0"/>
              <a:t>                             </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11</a:t>
            </a:fld>
            <a:endParaRPr lang="en-GB"/>
          </a:p>
        </p:txBody>
      </p:sp>
    </p:spTree>
    <p:extLst>
      <p:ext uri="{BB962C8B-B14F-4D97-AF65-F5344CB8AC3E}">
        <p14:creationId xmlns:p14="http://schemas.microsoft.com/office/powerpoint/2010/main" val="220485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B092-1A28-46D5-A846-84720E89CEFC}"/>
              </a:ext>
            </a:extLst>
          </p:cNvPr>
          <p:cNvSpPr>
            <a:spLocks noGrp="1"/>
          </p:cNvSpPr>
          <p:nvPr>
            <p:ph type="title"/>
          </p:nvPr>
        </p:nvSpPr>
        <p:spPr/>
        <p:txBody>
          <a:bodyPr/>
          <a:lstStyle/>
          <a:p>
            <a:pPr algn="ctr"/>
            <a:r>
              <a:rPr lang="en-GB" dirty="0"/>
              <a:t>Example: taking things at face values - Fake News/Interpretation</a:t>
            </a:r>
          </a:p>
        </p:txBody>
      </p:sp>
      <p:sp>
        <p:nvSpPr>
          <p:cNvPr id="3" name="Content Placeholder 2">
            <a:extLst>
              <a:ext uri="{FF2B5EF4-FFF2-40B4-BE49-F238E27FC236}">
                <a16:creationId xmlns:a16="http://schemas.microsoft.com/office/drawing/2014/main" id="{9700AF49-F2FD-4B7F-8D0A-5088C7540843}"/>
              </a:ext>
            </a:extLst>
          </p:cNvPr>
          <p:cNvSpPr>
            <a:spLocks noGrp="1"/>
          </p:cNvSpPr>
          <p:nvPr>
            <p:ph idx="1"/>
          </p:nvPr>
        </p:nvSpPr>
        <p:spPr>
          <a:xfrm>
            <a:off x="367029" y="2492896"/>
            <a:ext cx="7910534" cy="2922678"/>
          </a:xfrm>
        </p:spPr>
        <p:txBody>
          <a:bodyPr>
            <a:normAutofit/>
          </a:bodyPr>
          <a:lstStyle/>
          <a:p>
            <a:r>
              <a:rPr lang="en-GB" dirty="0"/>
              <a:t>Newspapers can choose which areas of the research to highlight/ What is their source/ Who wrote the article/ purpose</a:t>
            </a:r>
          </a:p>
          <a:p>
            <a:pPr marL="0" indent="0">
              <a:buNone/>
            </a:pPr>
            <a:endParaRPr lang="en-GB" dirty="0"/>
          </a:p>
        </p:txBody>
      </p:sp>
      <p:sp>
        <p:nvSpPr>
          <p:cNvPr id="4" name="Footer Placeholder 3">
            <a:extLst>
              <a:ext uri="{FF2B5EF4-FFF2-40B4-BE49-F238E27FC236}">
                <a16:creationId xmlns:a16="http://schemas.microsoft.com/office/drawing/2014/main" id="{AD874EC9-6342-4260-B9B5-2890567072F9}"/>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50033B3-BD9B-4F73-B008-7FE1A9FB0D31}"/>
              </a:ext>
            </a:extLst>
          </p:cNvPr>
          <p:cNvSpPr>
            <a:spLocks noGrp="1"/>
          </p:cNvSpPr>
          <p:nvPr>
            <p:ph type="sldNum" sz="quarter" idx="12"/>
          </p:nvPr>
        </p:nvSpPr>
        <p:spPr/>
        <p:txBody>
          <a:bodyPr/>
          <a:lstStyle/>
          <a:p>
            <a:pPr>
              <a:defRPr/>
            </a:pPr>
            <a:fld id="{53EA6BA6-A53F-4E90-B1FA-0FC7F4298048}" type="slidenum">
              <a:rPr lang="en-GB" smtClean="0"/>
              <a:pPr>
                <a:defRPr/>
              </a:pPr>
              <a:t>12</a:t>
            </a:fld>
            <a:endParaRPr lang="en-GB"/>
          </a:p>
        </p:txBody>
      </p:sp>
      <p:pic>
        <p:nvPicPr>
          <p:cNvPr id="3074" name="Picture 2" descr="The problem with fake news on Facebook - and how to spot it - BBC Newsbeat"/>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9643" b="22862"/>
          <a:stretch/>
        </p:blipFill>
        <p:spPr bwMode="auto">
          <a:xfrm>
            <a:off x="299192" y="3766349"/>
            <a:ext cx="2409071" cy="257205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arnings may help flag fake news, but they also backfire | Science News for  Students"/>
          <p:cNvPicPr>
            <a:picLocks noChangeAspect="1" noChangeArrowheads="1"/>
          </p:cNvPicPr>
          <p:nvPr/>
        </p:nvPicPr>
        <p:blipFill rotWithShape="1">
          <a:blip r:embed="rId3">
            <a:extLst>
              <a:ext uri="{28A0092B-C50C-407E-A947-70E740481C1C}">
                <a14:useLocalDpi xmlns:a14="http://schemas.microsoft.com/office/drawing/2010/main" val="0"/>
              </a:ext>
            </a:extLst>
          </a:blip>
          <a:srcRect b="14241"/>
          <a:stretch/>
        </p:blipFill>
        <p:spPr bwMode="auto">
          <a:xfrm>
            <a:off x="2962669" y="3769925"/>
            <a:ext cx="2826521" cy="25649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4"/>
          <a:srcRect l="3638" t="18770" r="4583" b="17693"/>
          <a:stretch/>
        </p:blipFill>
        <p:spPr>
          <a:xfrm>
            <a:off x="6024552" y="3766349"/>
            <a:ext cx="2370692" cy="2621989"/>
          </a:xfrm>
          <a:prstGeom prst="rect">
            <a:avLst/>
          </a:prstGeom>
        </p:spPr>
      </p:pic>
    </p:spTree>
    <p:extLst>
      <p:ext uri="{BB962C8B-B14F-4D97-AF65-F5344CB8AC3E}">
        <p14:creationId xmlns:p14="http://schemas.microsoft.com/office/powerpoint/2010/main" val="1490746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744" y="980728"/>
            <a:ext cx="7055380" cy="1400530"/>
          </a:xfrm>
        </p:spPr>
        <p:txBody>
          <a:bodyPr/>
          <a:lstStyle/>
          <a:p>
            <a:pPr algn="ctr"/>
            <a:r>
              <a:rPr lang="en-GB" b="1" dirty="0">
                <a:solidFill>
                  <a:srgbClr val="FFC000"/>
                </a:solidFill>
              </a:rPr>
              <a:t>Critical Thinking </a:t>
            </a:r>
            <a:r>
              <a:rPr lang="en-GB" sz="3600" b="1" dirty="0">
                <a:solidFill>
                  <a:srgbClr val="FFC000"/>
                </a:solidFill>
              </a:rPr>
              <a:t> </a:t>
            </a:r>
            <a:br>
              <a:rPr lang="en-GB" sz="3600" b="1" dirty="0">
                <a:solidFill>
                  <a:srgbClr val="FFC000"/>
                </a:solidFill>
              </a:rPr>
            </a:br>
            <a:r>
              <a:rPr lang="en-GB" sz="3600" b="1" dirty="0">
                <a:solidFill>
                  <a:srgbClr val="FFC000"/>
                </a:solidFill>
              </a:rPr>
              <a:t>Setting out </a:t>
            </a:r>
            <a:r>
              <a:rPr lang="en-GB" sz="3600" b="1" dirty="0">
                <a:solidFill>
                  <a:srgbClr val="FF0000"/>
                </a:solidFill>
              </a:rPr>
              <a:t>actively</a:t>
            </a:r>
            <a:r>
              <a:rPr lang="en-GB" sz="3600" b="1" dirty="0">
                <a:solidFill>
                  <a:srgbClr val="FFC000"/>
                </a:solidFill>
              </a:rPr>
              <a:t> to </a:t>
            </a:r>
            <a:r>
              <a:rPr lang="en-GB" sz="3600" b="1" dirty="0">
                <a:solidFill>
                  <a:srgbClr val="FF0000"/>
                </a:solidFill>
              </a:rPr>
              <a:t>understand</a:t>
            </a:r>
            <a:r>
              <a:rPr lang="en-GB" sz="3600" b="1" dirty="0">
                <a:solidFill>
                  <a:srgbClr val="FFC000"/>
                </a:solidFill>
              </a:rPr>
              <a:t> what is really going on using </a:t>
            </a:r>
            <a:r>
              <a:rPr lang="en-GB" sz="3600" b="1" dirty="0">
                <a:solidFill>
                  <a:srgbClr val="FF0000"/>
                </a:solidFill>
              </a:rPr>
              <a:t>reasoning</a:t>
            </a:r>
            <a:r>
              <a:rPr lang="en-GB" sz="3600" b="1" dirty="0">
                <a:solidFill>
                  <a:srgbClr val="FFC000"/>
                </a:solidFill>
              </a:rPr>
              <a:t>, </a:t>
            </a:r>
            <a:r>
              <a:rPr lang="en-GB" sz="3600" b="1" dirty="0">
                <a:solidFill>
                  <a:srgbClr val="FF0000"/>
                </a:solidFill>
              </a:rPr>
              <a:t>evaluating</a:t>
            </a:r>
            <a:r>
              <a:rPr lang="en-GB" sz="3600" b="1" dirty="0">
                <a:solidFill>
                  <a:srgbClr val="FFC000"/>
                </a:solidFill>
              </a:rPr>
              <a:t>, and thinking carefully about the </a:t>
            </a:r>
            <a:r>
              <a:rPr lang="en-GB" sz="3600" b="1" dirty="0">
                <a:solidFill>
                  <a:srgbClr val="FF0000"/>
                </a:solidFill>
              </a:rPr>
              <a:t>process</a:t>
            </a:r>
            <a:r>
              <a:rPr lang="en-GB" sz="3600" b="1" dirty="0">
                <a:solidFill>
                  <a:srgbClr val="FFC000"/>
                </a:solidFill>
              </a:rPr>
              <a:t> of thinking itself.</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13</a:t>
            </a:fld>
            <a:endParaRPr lang="en-GB"/>
          </a:p>
        </p:txBody>
      </p:sp>
      <p:pic>
        <p:nvPicPr>
          <p:cNvPr id="6" name="Picture 5"/>
          <p:cNvPicPr>
            <a:picLocks noChangeAspect="1"/>
          </p:cNvPicPr>
          <p:nvPr/>
        </p:nvPicPr>
        <p:blipFill>
          <a:blip r:embed="rId2"/>
          <a:stretch>
            <a:fillRect/>
          </a:stretch>
        </p:blipFill>
        <p:spPr>
          <a:xfrm>
            <a:off x="3779912" y="5013176"/>
            <a:ext cx="1965187" cy="1525910"/>
          </a:xfrm>
          <a:prstGeom prst="rect">
            <a:avLst/>
          </a:prstGeom>
        </p:spPr>
      </p:pic>
    </p:spTree>
    <p:extLst>
      <p:ext uri="{BB962C8B-B14F-4D97-AF65-F5344CB8AC3E}">
        <p14:creationId xmlns:p14="http://schemas.microsoft.com/office/powerpoint/2010/main" val="687231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Critical Thinking by </a:t>
            </a:r>
            <a:r>
              <a:rPr lang="en-GB" sz="3600" b="1" dirty="0" err="1">
                <a:latin typeface="Arial" panose="020B0604020202020204" pitchFamily="34" charset="0"/>
                <a:cs typeface="Arial" panose="020B0604020202020204" pitchFamily="34" charset="0"/>
              </a:rPr>
              <a:t>QualiaSoup</a:t>
            </a:r>
            <a:endParaRPr lang="en-GB" sz="3600" b="1"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14</a:t>
            </a:fld>
            <a:endParaRPr lang="en-GB"/>
          </a:p>
        </p:txBody>
      </p:sp>
      <p:pic>
        <p:nvPicPr>
          <p:cNvPr id="6" name="Critical Thin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2750" y="1700808"/>
            <a:ext cx="8892988" cy="5040560"/>
          </a:xfrm>
          <a:prstGeom prst="rect">
            <a:avLst/>
          </a:prstGeom>
        </p:spPr>
      </p:pic>
    </p:spTree>
    <p:extLst>
      <p:ext uri="{BB962C8B-B14F-4D97-AF65-F5344CB8AC3E}">
        <p14:creationId xmlns:p14="http://schemas.microsoft.com/office/powerpoint/2010/main" val="3147207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696" y="55872"/>
            <a:ext cx="4032332" cy="4195481"/>
          </a:xfrm>
        </p:spPr>
        <p:txBody>
          <a:bodyPr/>
          <a:lstStyle/>
          <a:p>
            <a:r>
              <a:rPr lang="en-GB" dirty="0">
                <a:solidFill>
                  <a:srgbClr val="7030A0"/>
                </a:solidFill>
              </a:rPr>
              <a:t>“To understand something  fully in different contexts when you argue for and against the case from your own perspective”</a:t>
            </a:r>
          </a:p>
          <a:p>
            <a:endParaRPr lang="en-GB" dirty="0">
              <a:solidFill>
                <a:srgbClr val="7030A0"/>
              </a:solidFill>
            </a:endParaRPr>
          </a:p>
          <a:p>
            <a:r>
              <a:rPr lang="en-GB" dirty="0">
                <a:solidFill>
                  <a:srgbClr val="0070C0"/>
                </a:solidFill>
              </a:rPr>
              <a:t>“Evaluating things and looking outside the box and look at things from a different angles”</a:t>
            </a:r>
          </a:p>
          <a:p>
            <a:endParaRPr lang="en-GB" dirty="0">
              <a:solidFill>
                <a:srgbClr val="7030A0"/>
              </a:solidFill>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15</a:t>
            </a:fld>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3" y="1556792"/>
            <a:ext cx="2671217"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Picture 1"/>
          <p:cNvPicPr>
            <a:picLocks noChangeAspect="1"/>
          </p:cNvPicPr>
          <p:nvPr/>
        </p:nvPicPr>
        <p:blipFill>
          <a:blip r:embed="rId4"/>
          <a:stretch>
            <a:fillRect/>
          </a:stretch>
        </p:blipFill>
        <p:spPr>
          <a:xfrm>
            <a:off x="683568" y="4005064"/>
            <a:ext cx="3273836" cy="4743099"/>
          </a:xfrm>
          <a:prstGeom prst="rect">
            <a:avLst/>
          </a:prstGeom>
        </p:spPr>
      </p:pic>
    </p:spTree>
    <p:extLst>
      <p:ext uri="{BB962C8B-B14F-4D97-AF65-F5344CB8AC3E}">
        <p14:creationId xmlns:p14="http://schemas.microsoft.com/office/powerpoint/2010/main" val="101216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16</a:t>
            </a:fld>
            <a:endParaRPr lang="en-GB"/>
          </a:p>
        </p:txBody>
      </p:sp>
      <p:sp>
        <p:nvSpPr>
          <p:cNvPr id="6" name="Rectangle 5"/>
          <p:cNvSpPr/>
          <p:nvPr/>
        </p:nvSpPr>
        <p:spPr>
          <a:xfrm>
            <a:off x="359532" y="1043731"/>
            <a:ext cx="8424936" cy="4770537"/>
          </a:xfrm>
          <a:prstGeom prst="rect">
            <a:avLst/>
          </a:prstGeom>
        </p:spPr>
        <p:txBody>
          <a:bodyPr wrap="square">
            <a:spAutoFit/>
          </a:bodyPr>
          <a:lstStyle/>
          <a:p>
            <a:r>
              <a:rPr lang="en-GB" sz="2000" b="1" dirty="0">
                <a:solidFill>
                  <a:srgbClr val="FF0000"/>
                </a:solidFill>
              </a:rPr>
              <a:t>Describe</a:t>
            </a:r>
            <a:r>
              <a:rPr lang="en-GB" sz="2000" dirty="0"/>
              <a:t> </a:t>
            </a:r>
            <a:r>
              <a:rPr lang="en-GB" sz="2000" b="1" dirty="0"/>
              <a:t>...  To define clearly what you are talking about, say</a:t>
            </a:r>
          </a:p>
          <a:p>
            <a:r>
              <a:rPr lang="en-GB" sz="2000" b="1" dirty="0"/>
              <a:t>exactly what is involved, where it takes place, or under what</a:t>
            </a:r>
          </a:p>
          <a:p>
            <a:r>
              <a:rPr lang="en-GB" sz="2000" b="1" dirty="0"/>
              <a:t>circumstances. Fulfilling this function helps you to introduce a</a:t>
            </a:r>
          </a:p>
          <a:p>
            <a:r>
              <a:rPr lang="en-GB" sz="2000" b="1" dirty="0"/>
              <a:t>topic. More complex description will become analysis.</a:t>
            </a:r>
          </a:p>
          <a:p>
            <a:endParaRPr lang="en-GB" sz="2000" b="1" dirty="0"/>
          </a:p>
          <a:p>
            <a:r>
              <a:rPr lang="en-GB" sz="2000" b="1" dirty="0">
                <a:solidFill>
                  <a:srgbClr val="0070C0"/>
                </a:solidFill>
              </a:rPr>
              <a:t>Analyse</a:t>
            </a:r>
            <a:r>
              <a:rPr lang="en-GB" sz="2000" b="1" dirty="0"/>
              <a:t> ... To examine and explain how parts fit into a whole;</a:t>
            </a:r>
          </a:p>
          <a:p>
            <a:r>
              <a:rPr lang="en-GB" sz="2000" b="1" dirty="0"/>
              <a:t>give reasons; compare and contrast different elements; show</a:t>
            </a:r>
          </a:p>
          <a:p>
            <a:r>
              <a:rPr lang="en-GB" sz="2000" b="1" dirty="0"/>
              <a:t>Critical thinking, your understanding of relationships. In this way analysis forms</a:t>
            </a:r>
          </a:p>
          <a:p>
            <a:r>
              <a:rPr lang="en-GB" sz="2000" b="1" dirty="0"/>
              <a:t>the main part of any in-depth study.</a:t>
            </a:r>
          </a:p>
          <a:p>
            <a:endParaRPr lang="en-GB" sz="2000" b="1" dirty="0"/>
          </a:p>
          <a:p>
            <a:r>
              <a:rPr lang="en-GB" sz="2000" b="1" dirty="0">
                <a:solidFill>
                  <a:srgbClr val="7030A0"/>
                </a:solidFill>
              </a:rPr>
              <a:t>Evaluate</a:t>
            </a:r>
            <a:r>
              <a:rPr lang="en-GB" sz="2000" b="1" dirty="0"/>
              <a:t> ... To judge the success or failure of something, its</a:t>
            </a:r>
          </a:p>
          <a:p>
            <a:r>
              <a:rPr lang="en-GB" sz="2000" b="1" dirty="0"/>
              <a:t>implications and/ or value. Evaluations lead us to conclusions or</a:t>
            </a:r>
          </a:p>
          <a:p>
            <a:r>
              <a:rPr lang="en-GB" sz="2000" b="1" dirty="0"/>
              <a:t>recommendations and are usually found at the end of a piece of</a:t>
            </a:r>
          </a:p>
          <a:p>
            <a:r>
              <a:rPr lang="en-GB" sz="2000" b="1" dirty="0"/>
              <a:t>academic work, a paper, chapter or other text. </a:t>
            </a:r>
          </a:p>
        </p:txBody>
      </p:sp>
    </p:spTree>
    <p:extLst>
      <p:ext uri="{BB962C8B-B14F-4D97-AF65-F5344CB8AC3E}">
        <p14:creationId xmlns:p14="http://schemas.microsoft.com/office/powerpoint/2010/main" val="1024757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17</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188640"/>
            <a:ext cx="6093296" cy="6093296"/>
          </a:xfrm>
          <a:prstGeom prst="ellipse">
            <a:avLst/>
          </a:prstGeom>
          <a:ln>
            <a:noFill/>
          </a:ln>
          <a:effectLst>
            <a:softEdge rad="112500"/>
          </a:effectLst>
        </p:spPr>
      </p:pic>
    </p:spTree>
    <p:extLst>
      <p:ext uri="{BB962C8B-B14F-4D97-AF65-F5344CB8AC3E}">
        <p14:creationId xmlns:p14="http://schemas.microsoft.com/office/powerpoint/2010/main" val="3123814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F162-BC5F-4E05-A1D7-A80118B28D74}"/>
              </a:ext>
            </a:extLst>
          </p:cNvPr>
          <p:cNvSpPr>
            <a:spLocks noGrp="1"/>
          </p:cNvSpPr>
          <p:nvPr>
            <p:ph type="title"/>
          </p:nvPr>
        </p:nvSpPr>
        <p:spPr/>
        <p:txBody>
          <a:bodyPr/>
          <a:lstStyle/>
          <a:p>
            <a:r>
              <a:rPr lang="en-GB" dirty="0"/>
              <a:t>Critical thinking is</a:t>
            </a:r>
          </a:p>
        </p:txBody>
      </p:sp>
      <p:sp>
        <p:nvSpPr>
          <p:cNvPr id="3" name="Content Placeholder 2">
            <a:extLst>
              <a:ext uri="{FF2B5EF4-FFF2-40B4-BE49-F238E27FC236}">
                <a16:creationId xmlns:a16="http://schemas.microsoft.com/office/drawing/2014/main" id="{6C6C3619-DCB5-4E70-B47E-FB46233CDE0B}"/>
              </a:ext>
            </a:extLst>
          </p:cNvPr>
          <p:cNvSpPr>
            <a:spLocks noGrp="1"/>
          </p:cNvSpPr>
          <p:nvPr>
            <p:ph idx="1"/>
          </p:nvPr>
        </p:nvSpPr>
        <p:spPr>
          <a:xfrm>
            <a:off x="827700" y="1628801"/>
            <a:ext cx="6711654" cy="4619606"/>
          </a:xfrm>
        </p:spPr>
        <p:txBody>
          <a:bodyPr>
            <a:normAutofit fontScale="92500" lnSpcReduction="10000"/>
          </a:bodyPr>
          <a:lstStyle/>
          <a:p>
            <a:r>
              <a:rPr lang="en-GB" dirty="0"/>
              <a:t>A </a:t>
            </a:r>
            <a:r>
              <a:rPr lang="en-GB" dirty="0">
                <a:solidFill>
                  <a:srgbClr val="7030A0"/>
                </a:solidFill>
              </a:rPr>
              <a:t>process</a:t>
            </a:r>
            <a:r>
              <a:rPr lang="en-GB" dirty="0"/>
              <a:t> involving skills and attitudes</a:t>
            </a:r>
          </a:p>
          <a:p>
            <a:r>
              <a:rPr lang="en-GB" dirty="0">
                <a:solidFill>
                  <a:srgbClr val="7030A0"/>
                </a:solidFill>
              </a:rPr>
              <a:t>Identifying</a:t>
            </a:r>
            <a:r>
              <a:rPr lang="en-GB" dirty="0"/>
              <a:t> other people’s </a:t>
            </a:r>
            <a:r>
              <a:rPr lang="en-GB" dirty="0">
                <a:solidFill>
                  <a:srgbClr val="7030A0"/>
                </a:solidFill>
              </a:rPr>
              <a:t>arguments</a:t>
            </a:r>
            <a:r>
              <a:rPr lang="en-GB" dirty="0"/>
              <a:t> and conclusions</a:t>
            </a:r>
          </a:p>
          <a:p>
            <a:r>
              <a:rPr lang="en-GB" dirty="0">
                <a:solidFill>
                  <a:srgbClr val="7030A0"/>
                </a:solidFill>
              </a:rPr>
              <a:t>Evaluating</a:t>
            </a:r>
            <a:r>
              <a:rPr lang="en-GB" dirty="0"/>
              <a:t> the </a:t>
            </a:r>
            <a:r>
              <a:rPr lang="en-GB" dirty="0">
                <a:solidFill>
                  <a:srgbClr val="7030A0"/>
                </a:solidFill>
              </a:rPr>
              <a:t>evidence</a:t>
            </a:r>
            <a:r>
              <a:rPr lang="en-GB" dirty="0"/>
              <a:t> of </a:t>
            </a:r>
            <a:r>
              <a:rPr lang="en-GB" dirty="0">
                <a:solidFill>
                  <a:srgbClr val="7030A0"/>
                </a:solidFill>
              </a:rPr>
              <a:t>alternative</a:t>
            </a:r>
            <a:r>
              <a:rPr lang="en-GB" dirty="0"/>
              <a:t> </a:t>
            </a:r>
            <a:r>
              <a:rPr lang="en-GB" dirty="0">
                <a:solidFill>
                  <a:srgbClr val="7030A0"/>
                </a:solidFill>
              </a:rPr>
              <a:t>points</a:t>
            </a:r>
            <a:r>
              <a:rPr lang="en-GB" dirty="0"/>
              <a:t> of view</a:t>
            </a:r>
          </a:p>
          <a:p>
            <a:r>
              <a:rPr lang="en-GB" dirty="0"/>
              <a:t>Being able to </a:t>
            </a:r>
            <a:r>
              <a:rPr lang="en-GB" dirty="0">
                <a:solidFill>
                  <a:srgbClr val="7030A0"/>
                </a:solidFill>
              </a:rPr>
              <a:t>read between the </a:t>
            </a:r>
            <a:r>
              <a:rPr lang="en-GB" dirty="0"/>
              <a:t>lines and </a:t>
            </a:r>
            <a:r>
              <a:rPr lang="en-GB" dirty="0">
                <a:solidFill>
                  <a:srgbClr val="7030A0"/>
                </a:solidFill>
              </a:rPr>
              <a:t>seeing false </a:t>
            </a:r>
            <a:r>
              <a:rPr lang="en-GB" dirty="0"/>
              <a:t>and unfair assumptions</a:t>
            </a:r>
          </a:p>
          <a:p>
            <a:r>
              <a:rPr lang="en-GB" dirty="0">
                <a:solidFill>
                  <a:srgbClr val="7030A0"/>
                </a:solidFill>
              </a:rPr>
              <a:t>Recognise</a:t>
            </a:r>
            <a:r>
              <a:rPr lang="en-GB" dirty="0"/>
              <a:t> techniques to make certain positions and </a:t>
            </a:r>
            <a:r>
              <a:rPr lang="en-GB" dirty="0">
                <a:solidFill>
                  <a:srgbClr val="7030A0"/>
                </a:solidFill>
              </a:rPr>
              <a:t>false logic </a:t>
            </a:r>
            <a:r>
              <a:rPr lang="en-GB" dirty="0"/>
              <a:t>and persuasive devises</a:t>
            </a:r>
          </a:p>
          <a:p>
            <a:r>
              <a:rPr lang="en-GB" dirty="0">
                <a:solidFill>
                  <a:srgbClr val="7030A0"/>
                </a:solidFill>
              </a:rPr>
              <a:t>Reflecting</a:t>
            </a:r>
            <a:r>
              <a:rPr lang="en-GB" dirty="0"/>
              <a:t> on issues</a:t>
            </a:r>
          </a:p>
          <a:p>
            <a:r>
              <a:rPr lang="en-GB" dirty="0">
                <a:solidFill>
                  <a:srgbClr val="7030A0"/>
                </a:solidFill>
              </a:rPr>
              <a:t>Drawing conclusions </a:t>
            </a:r>
            <a:r>
              <a:rPr lang="en-GB" dirty="0"/>
              <a:t>justifiable </a:t>
            </a:r>
          </a:p>
          <a:p>
            <a:r>
              <a:rPr lang="en-GB" dirty="0">
                <a:solidFill>
                  <a:srgbClr val="7030A0"/>
                </a:solidFill>
              </a:rPr>
              <a:t>Synthesise</a:t>
            </a:r>
            <a:r>
              <a:rPr lang="en-GB" dirty="0"/>
              <a:t> information </a:t>
            </a:r>
          </a:p>
          <a:p>
            <a:r>
              <a:rPr lang="en-GB" dirty="0">
                <a:solidFill>
                  <a:srgbClr val="7030A0"/>
                </a:solidFill>
              </a:rPr>
              <a:t>Present own structured clear </a:t>
            </a:r>
            <a:r>
              <a:rPr lang="en-GB" dirty="0"/>
              <a:t>view to convince others</a:t>
            </a:r>
          </a:p>
          <a:p>
            <a:endParaRPr lang="en-GB" dirty="0"/>
          </a:p>
        </p:txBody>
      </p:sp>
      <p:sp>
        <p:nvSpPr>
          <p:cNvPr id="4" name="Footer Placeholder 3">
            <a:extLst>
              <a:ext uri="{FF2B5EF4-FFF2-40B4-BE49-F238E27FC236}">
                <a16:creationId xmlns:a16="http://schemas.microsoft.com/office/drawing/2014/main" id="{24853A1B-8762-478C-9D90-A521048C021E}"/>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a16="http://schemas.microsoft.com/office/drawing/2014/main" id="{DB45F02E-C1A6-4BB7-BFB4-21A9A4B01EA1}"/>
              </a:ext>
            </a:extLst>
          </p:cNvPr>
          <p:cNvSpPr>
            <a:spLocks noGrp="1"/>
          </p:cNvSpPr>
          <p:nvPr>
            <p:ph type="sldNum" sz="quarter" idx="12"/>
          </p:nvPr>
        </p:nvSpPr>
        <p:spPr/>
        <p:txBody>
          <a:bodyPr/>
          <a:lstStyle/>
          <a:p>
            <a:pPr>
              <a:defRPr/>
            </a:pPr>
            <a:fld id="{53EA6BA6-A53F-4E90-B1FA-0FC7F4298048}" type="slidenum">
              <a:rPr lang="en-GB" smtClean="0"/>
              <a:pPr>
                <a:defRPr/>
              </a:pPr>
              <a:t>18</a:t>
            </a:fld>
            <a:endParaRPr lang="en-GB"/>
          </a:p>
        </p:txBody>
      </p:sp>
    </p:spTree>
    <p:extLst>
      <p:ext uri="{BB962C8B-B14F-4D97-AF65-F5344CB8AC3E}">
        <p14:creationId xmlns:p14="http://schemas.microsoft.com/office/powerpoint/2010/main" val="3968365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19</a:t>
            </a:fld>
            <a:endParaRPr lang="en-GB"/>
          </a:p>
        </p:txBody>
      </p:sp>
      <p:pic>
        <p:nvPicPr>
          <p:cNvPr id="6" name="Picture 5"/>
          <p:cNvPicPr>
            <a:picLocks noChangeAspect="1"/>
          </p:cNvPicPr>
          <p:nvPr/>
        </p:nvPicPr>
        <p:blipFill>
          <a:blip r:embed="rId3"/>
          <a:stretch>
            <a:fillRect/>
          </a:stretch>
        </p:blipFill>
        <p:spPr>
          <a:xfrm>
            <a:off x="563067" y="404664"/>
            <a:ext cx="8138562" cy="5826882"/>
          </a:xfrm>
          <a:prstGeom prst="rect">
            <a:avLst/>
          </a:prstGeom>
        </p:spPr>
      </p:pic>
    </p:spTree>
    <p:extLst>
      <p:ext uri="{BB962C8B-B14F-4D97-AF65-F5344CB8AC3E}">
        <p14:creationId xmlns:p14="http://schemas.microsoft.com/office/powerpoint/2010/main" val="1659017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20</a:t>
            </a:fld>
            <a:endParaRPr lang="en-GB"/>
          </a:p>
        </p:txBody>
      </p:sp>
      <p:pic>
        <p:nvPicPr>
          <p:cNvPr id="6" name="Picture 5"/>
          <p:cNvPicPr>
            <a:picLocks noChangeAspect="1"/>
          </p:cNvPicPr>
          <p:nvPr/>
        </p:nvPicPr>
        <p:blipFill>
          <a:blip r:embed="rId3"/>
          <a:stretch>
            <a:fillRect/>
          </a:stretch>
        </p:blipFill>
        <p:spPr>
          <a:xfrm>
            <a:off x="395536" y="295736"/>
            <a:ext cx="8317057" cy="6229608"/>
          </a:xfrm>
          <a:prstGeom prst="rect">
            <a:avLst/>
          </a:prstGeom>
        </p:spPr>
      </p:pic>
    </p:spTree>
    <p:extLst>
      <p:ext uri="{BB962C8B-B14F-4D97-AF65-F5344CB8AC3E}">
        <p14:creationId xmlns:p14="http://schemas.microsoft.com/office/powerpoint/2010/main" val="224300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338" y="4015037"/>
            <a:ext cx="7055380" cy="1400530"/>
          </a:xfrm>
        </p:spPr>
        <p:txBody>
          <a:bodyPr/>
          <a:lstStyle/>
          <a:p>
            <a:pPr algn="ctr"/>
            <a:r>
              <a:rPr lang="en-GB" dirty="0"/>
              <a:t>Critical thinkers</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21</a:t>
            </a:fld>
            <a:endParaRPr lang="en-GB"/>
          </a:p>
        </p:txBody>
      </p:sp>
      <p:sp>
        <p:nvSpPr>
          <p:cNvPr id="6" name="TextBox 5"/>
          <p:cNvSpPr txBox="1"/>
          <p:nvPr/>
        </p:nvSpPr>
        <p:spPr>
          <a:xfrm>
            <a:off x="251520" y="1977976"/>
            <a:ext cx="2448272" cy="923330"/>
          </a:xfrm>
          <a:prstGeom prst="rect">
            <a:avLst/>
          </a:prstGeom>
          <a:noFill/>
        </p:spPr>
        <p:txBody>
          <a:bodyPr wrap="square" rtlCol="0">
            <a:spAutoFit/>
          </a:bodyPr>
          <a:lstStyle/>
          <a:p>
            <a:pPr algn="ctr"/>
            <a:r>
              <a:rPr lang="en-GB" b="1" dirty="0"/>
              <a:t>Creative thinking</a:t>
            </a:r>
          </a:p>
          <a:p>
            <a:pPr algn="ctr"/>
            <a:r>
              <a:rPr lang="en-GB" dirty="0"/>
              <a:t>Allow the potential to be submerged</a:t>
            </a:r>
          </a:p>
        </p:txBody>
      </p:sp>
      <p:sp>
        <p:nvSpPr>
          <p:cNvPr id="7" name="TextBox 6"/>
          <p:cNvSpPr txBox="1"/>
          <p:nvPr/>
        </p:nvSpPr>
        <p:spPr>
          <a:xfrm>
            <a:off x="6884916" y="1961129"/>
            <a:ext cx="2259084" cy="1200329"/>
          </a:xfrm>
          <a:prstGeom prst="rect">
            <a:avLst/>
          </a:prstGeom>
          <a:noFill/>
        </p:spPr>
        <p:txBody>
          <a:bodyPr wrap="square" rtlCol="0">
            <a:spAutoFit/>
          </a:bodyPr>
          <a:lstStyle/>
          <a:p>
            <a:pPr algn="ctr"/>
            <a:r>
              <a:rPr lang="en-GB" b="1" dirty="0"/>
              <a:t>Analytical thinking</a:t>
            </a:r>
          </a:p>
          <a:p>
            <a:pPr algn="ctr"/>
            <a:r>
              <a:rPr lang="en-GB" dirty="0"/>
              <a:t>Employ tools to solve problems logically</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382" y="3207975"/>
            <a:ext cx="1963563" cy="2188104"/>
          </a:xfrm>
          <a:prstGeom prst="rect">
            <a:avLst/>
          </a:prstGeom>
        </p:spPr>
      </p:pic>
      <p:sp>
        <p:nvSpPr>
          <p:cNvPr id="10" name="TextBox 9"/>
          <p:cNvSpPr txBox="1"/>
          <p:nvPr/>
        </p:nvSpPr>
        <p:spPr>
          <a:xfrm>
            <a:off x="3563888" y="679579"/>
            <a:ext cx="2520280" cy="1107996"/>
          </a:xfrm>
          <a:prstGeom prst="rect">
            <a:avLst/>
          </a:prstGeom>
          <a:noFill/>
        </p:spPr>
        <p:txBody>
          <a:bodyPr wrap="square" rtlCol="0">
            <a:spAutoFit/>
          </a:bodyPr>
          <a:lstStyle/>
          <a:p>
            <a:pPr algn="ctr"/>
            <a:r>
              <a:rPr lang="en-GB" b="1" dirty="0"/>
              <a:t>Quick Thinking</a:t>
            </a:r>
          </a:p>
          <a:p>
            <a:pPr algn="ctr"/>
            <a:r>
              <a:rPr lang="en-GB" sz="1600" dirty="0"/>
              <a:t>Respond to unexpected prompt fluidly and flawlessly</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5807" y="1834973"/>
            <a:ext cx="1292297" cy="1916860"/>
          </a:xfrm>
          <a:prstGeom prst="rect">
            <a:avLst/>
          </a:prstGeom>
        </p:spPr>
      </p:pic>
      <p:pic>
        <p:nvPicPr>
          <p:cNvPr id="13" name="Picture 12"/>
          <p:cNvPicPr>
            <a:picLocks noChangeAspect="1"/>
          </p:cNvPicPr>
          <p:nvPr/>
        </p:nvPicPr>
        <p:blipFill>
          <a:blip r:embed="rId5"/>
          <a:stretch>
            <a:fillRect/>
          </a:stretch>
        </p:blipFill>
        <p:spPr>
          <a:xfrm>
            <a:off x="539552" y="3163079"/>
            <a:ext cx="1699608" cy="2233000"/>
          </a:xfrm>
          <a:prstGeom prst="rect">
            <a:avLst/>
          </a:prstGeom>
        </p:spPr>
      </p:pic>
    </p:spTree>
    <p:extLst>
      <p:ext uri="{BB962C8B-B14F-4D97-AF65-F5344CB8AC3E}">
        <p14:creationId xmlns:p14="http://schemas.microsoft.com/office/powerpoint/2010/main" val="2380014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22</a:t>
            </a:fld>
            <a:endParaRPr lang="en-GB"/>
          </a:p>
        </p:txBody>
      </p:sp>
      <p:pic>
        <p:nvPicPr>
          <p:cNvPr id="6" name="Picture 5"/>
          <p:cNvPicPr>
            <a:picLocks noChangeAspect="1"/>
          </p:cNvPicPr>
          <p:nvPr/>
        </p:nvPicPr>
        <p:blipFill rotWithShape="1">
          <a:blip r:embed="rId3"/>
          <a:srcRect l="55516" t="22872" r="15463" b="20336"/>
          <a:stretch/>
        </p:blipFill>
        <p:spPr>
          <a:xfrm>
            <a:off x="179512" y="116632"/>
            <a:ext cx="8568952" cy="6480720"/>
          </a:xfrm>
          <a:prstGeom prst="rect">
            <a:avLst/>
          </a:prstGeom>
        </p:spPr>
      </p:pic>
    </p:spTree>
    <p:extLst>
      <p:ext uri="{BB962C8B-B14F-4D97-AF65-F5344CB8AC3E}">
        <p14:creationId xmlns:p14="http://schemas.microsoft.com/office/powerpoint/2010/main" val="2221049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5414" r="3644" b="1098"/>
          <a:stretch/>
        </p:blipFill>
        <p:spPr>
          <a:xfrm>
            <a:off x="251520" y="54481"/>
            <a:ext cx="8640960" cy="6686887"/>
          </a:xfrm>
          <a:prstGeom prst="rect">
            <a:avLst/>
          </a:prstGeom>
        </p:spPr>
      </p:pic>
      <p:sp>
        <p:nvSpPr>
          <p:cNvPr id="4" name="Footer Placeholder 3"/>
          <p:cNvSpPr>
            <a:spLocks noGrp="1"/>
          </p:cNvSpPr>
          <p:nvPr>
            <p:ph type="ftr" sz="quarter" idx="11"/>
          </p:nvPr>
        </p:nvSpPr>
        <p:spPr/>
        <p:txBody>
          <a:bodyPr/>
          <a:lstStyle/>
          <a:p>
            <a:pPr>
              <a:defRPr/>
            </a:pPr>
            <a:r>
              <a:rPr lang="en-GB"/>
              <a:t>                             </a:t>
            </a:r>
          </a:p>
        </p:txBody>
      </p:sp>
    </p:spTree>
    <p:extLst>
      <p:ext uri="{BB962C8B-B14F-4D97-AF65-F5344CB8AC3E}">
        <p14:creationId xmlns:p14="http://schemas.microsoft.com/office/powerpoint/2010/main" val="4254979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Which letter doesn’t belong</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24</a:t>
            </a:fld>
            <a:endParaRPr lang="en-GB"/>
          </a:p>
        </p:txBody>
      </p:sp>
      <p:sp>
        <p:nvSpPr>
          <p:cNvPr id="6" name="TextBox 5"/>
          <p:cNvSpPr txBox="1"/>
          <p:nvPr/>
        </p:nvSpPr>
        <p:spPr>
          <a:xfrm>
            <a:off x="1564128" y="2492896"/>
            <a:ext cx="4896544" cy="2185214"/>
          </a:xfrm>
          <a:prstGeom prst="rect">
            <a:avLst/>
          </a:prstGeom>
          <a:noFill/>
        </p:spPr>
        <p:txBody>
          <a:bodyPr wrap="square" rtlCol="0">
            <a:spAutoFit/>
          </a:bodyPr>
          <a:lstStyle/>
          <a:p>
            <a:pPr algn="ctr"/>
            <a:r>
              <a:rPr lang="en-GB" sz="4800" dirty="0"/>
              <a:t>K		M</a:t>
            </a:r>
          </a:p>
          <a:p>
            <a:pPr algn="ctr"/>
            <a:endParaRPr lang="en-GB" sz="4400" dirty="0"/>
          </a:p>
          <a:p>
            <a:pPr algn="ctr"/>
            <a:r>
              <a:rPr lang="en-GB" sz="4400" dirty="0"/>
              <a:t>Q	W</a:t>
            </a:r>
          </a:p>
        </p:txBody>
      </p:sp>
      <p:cxnSp>
        <p:nvCxnSpPr>
          <p:cNvPr id="8" name="Straight Connector 7"/>
          <p:cNvCxnSpPr>
            <a:stCxn id="6" idx="0"/>
          </p:cNvCxnSpPr>
          <p:nvPr/>
        </p:nvCxnSpPr>
        <p:spPr>
          <a:xfrm>
            <a:off x="4012400" y="2492896"/>
            <a:ext cx="0" cy="2520280"/>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p:cNvCxnSpPr/>
          <p:nvPr/>
        </p:nvCxnSpPr>
        <p:spPr>
          <a:xfrm flipV="1">
            <a:off x="2987824" y="3377701"/>
            <a:ext cx="1998712" cy="5129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40178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a:xfrm>
            <a:off x="827700" y="2052925"/>
            <a:ext cx="6711654" cy="2312179"/>
          </a:xfrm>
        </p:spPr>
        <p:txBody>
          <a:bodyPr/>
          <a:lstStyle/>
          <a:p>
            <a:r>
              <a:rPr lang="en-GB" dirty="0"/>
              <a:t>Watch the critical thinking video – you tube link provided </a:t>
            </a:r>
          </a:p>
          <a:p>
            <a:r>
              <a:rPr lang="en-GB" dirty="0"/>
              <a:t>Read the article Critical thinking with Plymouth University</a:t>
            </a:r>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25</a:t>
            </a:fld>
            <a:endParaRPr lang="en-GB"/>
          </a:p>
        </p:txBody>
      </p:sp>
    </p:spTree>
    <p:extLst>
      <p:ext uri="{BB962C8B-B14F-4D97-AF65-F5344CB8AC3E}">
        <p14:creationId xmlns:p14="http://schemas.microsoft.com/office/powerpoint/2010/main" val="2444287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ed679f39509a7adcc0cac580448d3d5c">
  <xsd:schema xmlns:xsd="http://www.w3.org/2001/XMLSchema" xmlns:xs="http://www.w3.org/2001/XMLSchema" xmlns:p="http://schemas.microsoft.com/office/2006/metadata/properties" xmlns:ns2="f66716c4-314f-46c1-b01e-5a44c61897d8" targetNamespace="http://schemas.microsoft.com/office/2006/metadata/properties" ma:root="true" ma:fieldsID="7fd1c64eb9243e4a462c715769c7733d"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ECDC8F-C2E6-49EE-BBE1-0F8AD7C4F812}">
  <ds:schemaRefs>
    <ds:schemaRef ds:uri="http://schemas.microsoft.com/office/2006/metadata/properties"/>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BE1EC172-3120-4EB2-B736-9E4BBD2E1E33}">
  <ds:schemaRefs>
    <ds:schemaRef ds:uri="http://schemas.microsoft.com/sharepoint/v3/contenttype/forms"/>
  </ds:schemaRefs>
</ds:datastoreItem>
</file>

<file path=customXml/itemProps3.xml><?xml version="1.0" encoding="utf-8"?>
<ds:datastoreItem xmlns:ds="http://schemas.openxmlformats.org/officeDocument/2006/customXml" ds:itemID="{D358F284-B4B6-41B1-BAD4-0CB9DA467A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13903</TotalTime>
  <Words>2020</Words>
  <Application>Microsoft Office PowerPoint</Application>
  <PresentationFormat>On-screen Show (4:3)</PresentationFormat>
  <Paragraphs>215</Paragraphs>
  <Slides>25</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vt:lpstr>
      <vt:lpstr>  BA Leadership &amp; Management Skills for the Workplace  Module: BMSW5101   Developing Workplace Critical Thinking Week1   </vt:lpstr>
      <vt:lpstr>Aim</vt:lpstr>
      <vt:lpstr>Module Objectives</vt:lpstr>
      <vt:lpstr>Introduction</vt:lpstr>
      <vt:lpstr>Assessments</vt:lpstr>
      <vt:lpstr>PowerPoint Presentation</vt:lpstr>
      <vt:lpstr>What is critical thinking?</vt:lpstr>
      <vt:lpstr>What is Critical Thinking?</vt:lpstr>
      <vt:lpstr>CRAAP test </vt:lpstr>
      <vt:lpstr>PowerPoint Presentation</vt:lpstr>
      <vt:lpstr>Critical Thinking is being :</vt:lpstr>
      <vt:lpstr>Example: taking things at face values - Fake News/Interpretation</vt:lpstr>
      <vt:lpstr>Critical Thinking   Setting out actively to understand what is really going on using reasoning, evaluating, and thinking carefully about the process of thinking itself.</vt:lpstr>
      <vt:lpstr>Critical Thinking by QualiaSoup</vt:lpstr>
      <vt:lpstr>PowerPoint Presentation</vt:lpstr>
      <vt:lpstr>PowerPoint Presentation</vt:lpstr>
      <vt:lpstr>PowerPoint Presentation</vt:lpstr>
      <vt:lpstr>Critical thinking is</vt:lpstr>
      <vt:lpstr>PowerPoint Presentation</vt:lpstr>
      <vt:lpstr>PowerPoint Presentation</vt:lpstr>
      <vt:lpstr>Critical thinkers</vt:lpstr>
      <vt:lpstr>PowerPoint Presentation</vt:lpstr>
      <vt:lpstr>PowerPoint Presentation</vt:lpstr>
      <vt:lpstr>Which letter doesn’t belong</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&amp; research skill in Management</dc:title>
  <dc:creator>Andrew Maund</dc:creator>
  <cp:lastModifiedBy>Maria Heffernan</cp:lastModifiedBy>
  <cp:revision>185</cp:revision>
  <cp:lastPrinted>2018-10-01T14:55:34Z</cp:lastPrinted>
  <dcterms:created xsi:type="dcterms:W3CDTF">2011-03-28T16:21:55Z</dcterms:created>
  <dcterms:modified xsi:type="dcterms:W3CDTF">2021-10-04T10:41:13Z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