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8" r:id="rId11"/>
    <p:sldId id="270" r:id="rId12"/>
    <p:sldId id="266" r:id="rId13"/>
    <p:sldId id="267"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BD5E819-4620-41AE-89C7-F2C663285A85}">
          <p14:sldIdLst/>
        </p14:section>
        <p14:section name="Untitled Section" id="{1716C222-9941-4089-ABA0-2A91E89BFC83}">
          <p14:sldIdLst/>
        </p14:section>
        <p14:section name="Untitled Section" id="{0C368DA5-9937-4D44-BC97-098B242C9510}">
          <p14:sldIdLst>
            <p14:sldId id="257"/>
            <p14:sldId id="258"/>
            <p14:sldId id="259"/>
            <p14:sldId id="260"/>
            <p14:sldId id="261"/>
            <p14:sldId id="262"/>
            <p14:sldId id="263"/>
            <p14:sldId id="264"/>
            <p14:sldId id="265"/>
            <p14:sldId id="268"/>
            <p14:sldId id="270"/>
            <p14:sldId id="266"/>
            <p14:sldId id="267"/>
            <p14:sldId id="26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B2E1-B4AB-EABC-2906-BF470A6BF733}"/>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657E16-B55C-634E-2442-7F7559245448}"/>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9613874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2291730"/>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images/search?view=detailV2&amp;ccid=EJjI50HJ&amp;id=DFFF1AE7C51E06DF01AC41F90112CA564781D3E7&amp;thid=OIP.EJjI50HJpJCJ4wPYnwblEQHaDz&amp;mediaurl=https%3A%2F%2Fsourceessay.com%2Fessay%2Fwp-content%2Fuploads%2F2020%2F07%2Fimage-2.png&amp;cdnurl=https%3A%2F%2Fth.bing.com%2Fth%2Fid%2FR.1098c8e741c9a49089e303d89f06e511%3Frik%3D59OBR1bKEgH5QQ%26pid%3DImgRaw%26r%3D0%26sres%3D1%26sresct%3D1&amp;exph=293&amp;expw=570&amp;q=The+Impact+of+Technology+on+Learning+and+Development&amp;simid=608010766740498522&amp;form=IRPRST&amp;ck=206955A8CA4159BC897D9B762BEE645E&amp;selectedindex=86&amp;itb=0&amp;ajaxhist=0&amp;ajaxserp=0&amp;vt=0&amp;sim=11"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www.bing.com/images/search?view=detailV2&amp;ccid=2JaT882Z&amp;id=EF6B613EF555C584BF79C1A3E7DB5C9886BD7AFE&amp;thid=OIP.2JaT882ZKwUXTx3ozlTcrwHaE8&amp;mediaurl=https%3A%2F%2Fthumbs.dreamstime.com%2Fb%2Fnever-stop-learning-sign-colorful-books-words-255271542.jpg&amp;exph=534&amp;expw=800&amp;q=Benefits+of+Training+Employees&amp;simid=608048266091651882&amp;form=IRPRST&amp;ck=D08ADB755BF76A21D07D3D6F7C47AA39&amp;selectedindex=11&amp;itb=0&amp;ajaxhist=0&amp;ajaxserp=0&amp;pivotparams=insightsToken%3Dccid_lsG9HOAf*cp_371DF7504798B391D8A579F9511F2945*mid_F9CEEDCF503759EDC1C7E87C8337B614EFEC3C1D*simid_608040732695151930*thid_OIP.lsG9HOAf!_QVpZfmeIB2d3wHaE7&amp;vt=0&amp;sim=11&amp;iss=VSI&amp;cdnurl=https%3A%2F%2Fth.bing.com%2Fth%2Fid%2FR.d89693f3cd992b05174f1de8ce54dcaf%3Frik%3D%252fnq9hphc2%252bejwQ%26pid%3DImgRaw%26r%3D0&amp;ajaxhist=0&amp;ajaxserp=0" TargetMode="External"/><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hyperlink" Target="https://www.bing.com/images/search?view=detailV2&amp;ccid=PlYLfAlB&amp;id=051A96603B7787602DDDBE4620DE6423B46A8747&amp;thid=OIP.PlYLfAlBY4IYrYll9VCJyAHaE5&amp;mediaurl=https%3A%2F%2Fwww.paylitehr.com%2Fblog%2Fwp-content%2Fuploads%2F2021%2F10%2FImportance-of-Training-and-Development-for-Employees.jpg&amp;cdnurl=https%3A%2F%2Fth.bing.com%2Fth%2Fid%2FR.3e560b7c0941638218ad8965f55089c8%3Frik%3DR4dqtCNk3iBGvg%26pid%3DImgRaw%26r%3D0&amp;exph=450&amp;expw=680&amp;q=Benefits+of+Technology-Based+Training+for+Employees+&amp;simid=608001476746180815&amp;form=IRPRST&amp;ck=F5E1F4C4EF3B18AEEE518538575AA8DF&amp;selectedindex=24&amp;itb=0&amp;ajaxhist=0&amp;ajaxserp=0&amp;pivotparams=insightsToken%3Dccid_acy6DqGL*cp_46B1665B2C8AC126A798C5936382A79C*mid_EDB864B70B64FF32D53FA33F7B0467D388C6EC06*simid_608033315317417955*thid_OIP.acy6DqGLXzz3K-KeQqXT-wHaDS&amp;vt=0&amp;sim=11&amp;iss=VSI&amp;ajaxhist=0&amp;ajaxserp=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bing.com/images/search?view=detailV2&amp;ccid=5LGbvhRX&amp;id=F88C155BB47798E67C49E5D19E49147368599D4C&amp;thid=OIP.5LGbvhRX8-gzk-I69M_bkgHaEM&amp;mediaurl=https%3a%2f%2fwww.managementguru.net%2fwp-content%2fuploads%2f2014%2f02%2fBenifits_of_Training.jpg&amp;cdnurl=https%3a%2f%2fth.bing.com%2fth%2fid%2fR.e4b19bbe1457f3e83393e23af4cfdb92%3frik%3dTJ1ZaHMUSZ7R5Q%26pid%3dImgRaw%26r%3d0&amp;exph=509&amp;expw=899&amp;q=Benefits+of+Technology-Based+Training+for+Employers&amp;simid=608000364283641419&amp;FORM=IRPRST&amp;ck=C8D1C029DB63B81B77D39DD51716D2A9&amp;selectedIndex=3&amp;itb=0&amp;ajaxhist=0&amp;ajaxserp=0" TargetMode="External"/><Relationship Id="rId2" Type="http://schemas.openxmlformats.org/officeDocument/2006/relationships/image" Target="../media/image17.png"/><Relationship Id="rId1" Type="http://schemas.openxmlformats.org/officeDocument/2006/relationships/slideLayout" Target="../slideLayouts/slideLayout1.xml"/><Relationship Id="rId5" Type="http://schemas.openxmlformats.org/officeDocument/2006/relationships/hyperlink" Target="https://www.bing.com/images/search?view=detailV2&amp;ccid=KGSgCqYJ&amp;id=FD96BD926397A897BC0E73B464E3E8E0302D1DDF&amp;thid=OIP.KGSgCqYJxOq-fTfvdf6cnAHaFK&amp;mediaurl=https%3A%2F%2Fpub.mdpi-res.com%2Fapplsci%2Fapplsci-13-11654%2Farticle_deploy%2Fhtml%2Fimages%2Fapplsci-13-11654-g001-550.jpg%3F1698216867&amp;cdnurl=https%3A%2F%2Fth.bing.com%2Fth%2Fid%2FR.2864a00aa609c4eabe7d37ef75fe9c9c%3Frik%3D3x0tMODo42S0cw%26pid%3DImgRaw%26r%3D0&amp;exph=383&amp;expw=550&amp;q=Benefits+of+Technology-Based+Training+for+Employers&amp;simid=608035123431031268&amp;form=IRPRST&amp;ck=9ACBF63FC2C2BF70BD07D53A7E18B05B&amp;selectedindex=5&amp;itb=0&amp;ajaxhist=0&amp;ajaxserp=0&amp;pivotparams=insightsToken%3Dccid_5LGbvhRX*cp_C8D1C029DB63B81B77D39DD51716D2A9*mid_F88C155BB47798E67C49E5D19E49147368599D4C*simid_608000364283641419*thid_OIP.5LGbvhRX8-gzk-I69M!_bkgHaEM&amp;vt=0&amp;sim=11&amp;iss=VSI&amp;ajaxhist=0&amp;ajaxserp=0" TargetMode="Externa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 Id="rId5" Type="http://schemas.openxmlformats.org/officeDocument/2006/relationships/hyperlink" Target="https://www.bing.com/images/search?view=detailV2&amp;ccid=RlNlDt%2FP&amp;id=3D99647B0879E8E36BC697C85EAEA4C62B5597A7&amp;thid=OIP.RlNlDt!_Pp3lp-Rq8zkk5UQHaFX&amp;mediaurl=https%3A%2F%2Fmedia.istockphoto.com%2Fvectors%2Femployee-training-icon-set-vector-id646910978%3Fk%3D20%26m%3D646910978%26s%3D170667a%26w%3D0%26h%3DtibvA0nZTNOHPeDwcuGU2kcPylQTMB2ev5sByvoAiQ4%3D&amp;exph=353&amp;expw=487&amp;q=Benefits+of+Technology-Based+Training+for+Employers&amp;simid=608008683690221818&amp;form=IRPRST&amp;ck=DD4AB128C6F9C68F4627765C2A66B5C3&amp;selectedindex=1&amp;itb=0&amp;ajaxhist=0&amp;ajaxserp=0&amp;vt=0&amp;cdnurl=https%3A%2F%2Fth.bing.com%2Fth%2Fid%2FR.4653650edfcfa77969f91abcce493951%3Frik%3Dp5dVK8akrl7Ilw%26pid%3DImgRaw%26r%3D0&amp;pivotparams=insightsToken%3Dccid_8lFaYbDT*cp_CFC5B350138FFF534DC6E07F598DB89B*mid_FBE5182F30EDF348B5B6076BF97C6D00E06C0B74*simid_608052316211671798*thid_OIP.8lFaYbDTHp8AQEhSDOyNAQHaDu&amp;sim=11&amp;iss=VSI&amp;ajaxhist=0&amp;ajaxserp=0" TargetMode="Externa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grow.google/programs/it-support/" TargetMode="External"/><Relationship Id="rId2" Type="http://schemas.openxmlformats.org/officeDocument/2006/relationships/hyperlink" Target="https://business.coursera.org/" TargetMode="External"/><Relationship Id="rId1" Type="http://schemas.openxmlformats.org/officeDocument/2006/relationships/slideLayout" Target="../slideLayouts/slideLayout1.xml"/><Relationship Id="rId6" Type="http://schemas.openxmlformats.org/officeDocument/2006/relationships/hyperlink" Target="https://trailhead.salesforce.com/" TargetMode="External"/><Relationship Id="rId5" Type="http://schemas.openxmlformats.org/officeDocument/2006/relationships/hyperlink" Target="https://www.linkedin.com/learning/" TargetMode="External"/><Relationship Id="rId4" Type="http://schemas.openxmlformats.org/officeDocument/2006/relationships/hyperlink" Target="https://www.ibm.com/skillsbuil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538EBC2-0B11-4732-8715-799409C4A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5D3B578-7065-5C95-D586-48DAA1746256}"/>
              </a:ext>
            </a:extLst>
          </p:cNvPr>
          <p:cNvSpPr>
            <a:spLocks noGrp="1"/>
          </p:cNvSpPr>
          <p:nvPr>
            <p:ph type="ctrTitle"/>
          </p:nvPr>
        </p:nvSpPr>
        <p:spPr>
          <a:xfrm>
            <a:off x="3809015" y="133429"/>
            <a:ext cx="5309140" cy="1815868"/>
          </a:xfrm>
        </p:spPr>
        <p:txBody>
          <a:bodyPr>
            <a:normAutofit/>
          </a:bodyPr>
          <a:lstStyle/>
          <a:p>
            <a:pPr algn="l"/>
            <a:r>
              <a:rPr lang="en-GB" sz="5600" b="1" dirty="0">
                <a:solidFill>
                  <a:srgbClr val="FFFFFF"/>
                </a:solidFill>
              </a:rPr>
              <a:t>BA Business Management </a:t>
            </a:r>
          </a:p>
        </p:txBody>
      </p:sp>
      <p:sp>
        <p:nvSpPr>
          <p:cNvPr id="3" name="Subtitle 2">
            <a:extLst>
              <a:ext uri="{FF2B5EF4-FFF2-40B4-BE49-F238E27FC236}">
                <a16:creationId xmlns:a16="http://schemas.microsoft.com/office/drawing/2014/main" id="{B2F9D46D-43AD-2588-BE59-2261D68B226A}"/>
              </a:ext>
            </a:extLst>
          </p:cNvPr>
          <p:cNvSpPr>
            <a:spLocks noGrp="1"/>
          </p:cNvSpPr>
          <p:nvPr>
            <p:ph type="subTitle" idx="1"/>
          </p:nvPr>
        </p:nvSpPr>
        <p:spPr>
          <a:xfrm>
            <a:off x="1313783" y="3140704"/>
            <a:ext cx="4517954" cy="1198120"/>
          </a:xfrm>
        </p:spPr>
        <p:txBody>
          <a:bodyPr>
            <a:normAutofit/>
          </a:bodyPr>
          <a:lstStyle/>
          <a:p>
            <a:pPr algn="l"/>
            <a:r>
              <a:rPr lang="en-GB" sz="3200" b="1" dirty="0">
                <a:solidFill>
                  <a:schemeClr val="bg1"/>
                </a:solidFill>
              </a:rPr>
              <a:t>Managing People</a:t>
            </a:r>
          </a:p>
          <a:p>
            <a:pPr algn="l"/>
            <a:r>
              <a:rPr lang="en-GB" sz="3200" b="1" dirty="0">
                <a:solidFill>
                  <a:schemeClr val="bg1"/>
                </a:solidFill>
              </a:rPr>
              <a:t>LCBB5004</a:t>
            </a:r>
            <a:endParaRPr lang="en-GB" sz="4000" b="1" dirty="0">
              <a:solidFill>
                <a:schemeClr val="bg1"/>
              </a:solidFill>
            </a:endParaRPr>
          </a:p>
        </p:txBody>
      </p:sp>
      <p:cxnSp>
        <p:nvCxnSpPr>
          <p:cNvPr id="33" name="Straight Connector 3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26" name="Graphic 25" descr="Workforce Management">
            <a:extLst>
              <a:ext uri="{FF2B5EF4-FFF2-40B4-BE49-F238E27FC236}">
                <a16:creationId xmlns:a16="http://schemas.microsoft.com/office/drawing/2014/main" id="{719138A7-2091-94CD-2DD8-06BBB3E0A8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99437" y="2364538"/>
            <a:ext cx="3948572" cy="3948572"/>
          </a:xfrm>
          <a:prstGeom prst="rect">
            <a:avLst/>
          </a:prstGeom>
        </p:spPr>
      </p:pic>
      <p:sp>
        <p:nvSpPr>
          <p:cNvPr id="3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0768" y="229592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9518" y="275600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39"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003" y="634483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4" name="TextBox 3">
            <a:extLst>
              <a:ext uri="{FF2B5EF4-FFF2-40B4-BE49-F238E27FC236}">
                <a16:creationId xmlns:a16="http://schemas.microsoft.com/office/drawing/2014/main" id="{52357578-CA5E-072A-9974-DA3C313AC43D}"/>
              </a:ext>
            </a:extLst>
          </p:cNvPr>
          <p:cNvSpPr txBox="1"/>
          <p:nvPr/>
        </p:nvSpPr>
        <p:spPr>
          <a:xfrm>
            <a:off x="1288742" y="4338824"/>
            <a:ext cx="5309139" cy="1077218"/>
          </a:xfrm>
          <a:prstGeom prst="rect">
            <a:avLst/>
          </a:prstGeom>
          <a:noFill/>
        </p:spPr>
        <p:txBody>
          <a:bodyPr wrap="square" rtlCol="0">
            <a:spAutoFit/>
          </a:bodyPr>
          <a:lstStyle/>
          <a:p>
            <a:r>
              <a:rPr lang="en-US" sz="3200" dirty="0">
                <a:solidFill>
                  <a:schemeClr val="bg1"/>
                </a:solidFill>
              </a:rPr>
              <a:t>Name- Florin Adrian Fizesan   </a:t>
            </a:r>
          </a:p>
          <a:p>
            <a:r>
              <a:rPr lang="en-US" sz="3200" dirty="0">
                <a:solidFill>
                  <a:schemeClr val="bg1"/>
                </a:solidFill>
              </a:rPr>
              <a:t>id-2118169</a:t>
            </a:r>
            <a:endParaRPr lang="en-GB" sz="3200" dirty="0">
              <a:solidFill>
                <a:schemeClr val="bg1"/>
              </a:solidFill>
            </a:endParaRPr>
          </a:p>
        </p:txBody>
      </p:sp>
      <p:sp>
        <p:nvSpPr>
          <p:cNvPr id="6" name="TextBox 5">
            <a:extLst>
              <a:ext uri="{FF2B5EF4-FFF2-40B4-BE49-F238E27FC236}">
                <a16:creationId xmlns:a16="http://schemas.microsoft.com/office/drawing/2014/main" id="{12A75DB4-3AA7-A7B0-9E5C-029CD405517A}"/>
              </a:ext>
            </a:extLst>
          </p:cNvPr>
          <p:cNvSpPr txBox="1"/>
          <p:nvPr/>
        </p:nvSpPr>
        <p:spPr>
          <a:xfrm>
            <a:off x="4410789" y="5629590"/>
            <a:ext cx="6094428" cy="95410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800" dirty="0">
                <a:solidFill>
                  <a:schemeClr val="bg1"/>
                </a:solidFill>
              </a:rPr>
              <a:t>Lecturer -</a:t>
            </a:r>
            <a:r>
              <a:rPr kumimoji="0" lang="en-GB" sz="2400" i="0" u="none" strike="noStrike" kern="1200" cap="none" spc="0" normalizeH="0" baseline="0" noProof="0" dirty="0">
                <a:ln>
                  <a:noFill/>
                </a:ln>
                <a:solidFill>
                  <a:schemeClr val="bg1"/>
                </a:solidFill>
                <a:effectLst/>
                <a:uLnTx/>
                <a:uFillTx/>
                <a:latin typeface="Tw Cen MT"/>
                <a:ea typeface="+mn-ea"/>
                <a:cs typeface="+mn-cs"/>
              </a:rPr>
              <a:t>NISHI RAMSURRUN </a:t>
            </a:r>
          </a:p>
          <a:p>
            <a:endParaRPr lang="en-GB" sz="2800" dirty="0">
              <a:solidFill>
                <a:schemeClr val="bg1"/>
              </a:solidFill>
            </a:endParaRPr>
          </a:p>
        </p:txBody>
      </p:sp>
    </p:spTree>
    <p:extLst>
      <p:ext uri="{BB962C8B-B14F-4D97-AF65-F5344CB8AC3E}">
        <p14:creationId xmlns:p14="http://schemas.microsoft.com/office/powerpoint/2010/main" val="599521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Isosceles Triangle 3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3411" y="2246120"/>
            <a:ext cx="3521067" cy="3507147"/>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8AA2BB3-2AC7-5F10-45EC-22A6D1C48E5E}"/>
              </a:ext>
            </a:extLst>
          </p:cNvPr>
          <p:cNvSpPr txBox="1"/>
          <p:nvPr/>
        </p:nvSpPr>
        <p:spPr>
          <a:xfrm>
            <a:off x="5854770" y="1104732"/>
            <a:ext cx="4633662" cy="1737093"/>
          </a:xfrm>
          <a:prstGeom prst="rect">
            <a:avLst/>
          </a:prstGeom>
        </p:spPr>
        <p:txBody>
          <a:bodyPr vert="horz" lIns="91440" tIns="45720" rIns="91440" bIns="45720" rtlCol="0" anchor="t">
            <a:normAutofit/>
          </a:bodyPr>
          <a:lstStyle/>
          <a:p>
            <a:pPr defTabSz="813816">
              <a:lnSpc>
                <a:spcPct val="90000"/>
              </a:lnSpc>
              <a:spcBef>
                <a:spcPct val="0"/>
              </a:spcBef>
              <a:spcAft>
                <a:spcPts val="534"/>
              </a:spcAft>
            </a:pPr>
            <a:r>
              <a:rPr lang="en-US" sz="2848" b="1" kern="1200">
                <a:solidFill>
                  <a:schemeClr val="tx1"/>
                </a:solidFill>
                <a:latin typeface="+mj-lt"/>
                <a:ea typeface="+mj-ea"/>
                <a:cs typeface="+mj-cs"/>
              </a:rPr>
              <a:t>The Impact of Technology on Learning and Development</a:t>
            </a:r>
            <a:endParaRPr lang="en-US" sz="3200"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63B1543A-ED96-7D49-8432-F53467B32EDE}"/>
              </a:ext>
            </a:extLst>
          </p:cNvPr>
          <p:cNvSpPr txBox="1"/>
          <p:nvPr/>
        </p:nvSpPr>
        <p:spPr>
          <a:xfrm>
            <a:off x="5673663" y="3141454"/>
            <a:ext cx="2740282" cy="828063"/>
          </a:xfrm>
          <a:prstGeom prst="rect">
            <a:avLst/>
          </a:prstGeom>
        </p:spPr>
        <p:txBody>
          <a:bodyPr vert="horz" lIns="91440" tIns="45720" rIns="91440" bIns="45720" rtlCol="0" anchor="ctr">
            <a:normAutofit/>
          </a:bodyPr>
          <a:lstStyle/>
          <a:p>
            <a:pPr defTabSz="813816">
              <a:lnSpc>
                <a:spcPct val="90000"/>
              </a:lnSpc>
              <a:spcBef>
                <a:spcPts val="890"/>
              </a:spcBef>
            </a:pPr>
            <a:r>
              <a:rPr lang="en-US" sz="1602" b="1" kern="1200">
                <a:solidFill>
                  <a:schemeClr val="tx1"/>
                </a:solidFill>
                <a:latin typeface="+mn-lt"/>
                <a:ea typeface="+mn-ea"/>
                <a:cs typeface="+mn-cs"/>
              </a:rPr>
              <a:t>Introduction</a:t>
            </a:r>
            <a:endParaRPr lang="en-US" kern="1200">
              <a:solidFill>
                <a:schemeClr val="tx1"/>
              </a:solidFill>
              <a:latin typeface="+mn-lt"/>
              <a:ea typeface="+mn-ea"/>
              <a:cs typeface="+mn-cs"/>
            </a:endParaRPr>
          </a:p>
        </p:txBody>
      </p:sp>
      <p:cxnSp>
        <p:nvCxnSpPr>
          <p:cNvPr id="17" name="Straight Connector 16">
            <a:extLst>
              <a:ext uri="{FF2B5EF4-FFF2-40B4-BE49-F238E27FC236}">
                <a16:creationId xmlns:a16="http://schemas.microsoft.com/office/drawing/2014/main" id="{8748256A-88AC-4254-406B-0E8EE2CC2B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74175" y="2662355"/>
            <a:ext cx="657988"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98540EE-7D8A-B192-7A72-E9C4663B5504}"/>
              </a:ext>
            </a:extLst>
          </p:cNvPr>
          <p:cNvSpPr txBox="1"/>
          <p:nvPr/>
        </p:nvSpPr>
        <p:spPr>
          <a:xfrm>
            <a:off x="5340098" y="3999693"/>
            <a:ext cx="6208435" cy="1071734"/>
          </a:xfrm>
          <a:prstGeom prst="rect">
            <a:avLst/>
          </a:prstGeom>
          <a:noFill/>
        </p:spPr>
        <p:txBody>
          <a:bodyPr wrap="square">
            <a:spAutoFit/>
          </a:bodyPr>
          <a:lstStyle/>
          <a:p>
            <a:pPr marL="254318" indent="-254318" defTabSz="813816">
              <a:spcAft>
                <a:spcPts val="534"/>
              </a:spcAft>
              <a:buFont typeface="Wingdings" panose="05000000000000000000" pitchFamily="2" charset="2"/>
              <a:buChar char="Ø"/>
            </a:pPr>
            <a:r>
              <a:rPr lang="en-US" sz="1602" kern="1200">
                <a:solidFill>
                  <a:srgbClr val="0D0D0D"/>
                </a:solidFill>
                <a:latin typeface="Söhne"/>
                <a:ea typeface="+mn-ea"/>
                <a:cs typeface="+mn-cs"/>
              </a:rPr>
              <a:t>Today, we delve into the profound influence of technology on learning and development within organizational settings. We will explore its significance for both employees and employers, backed by real-world examples from leading organizations.</a:t>
            </a:r>
            <a:endParaRPr lang="en-GB"/>
          </a:p>
        </p:txBody>
      </p:sp>
      <p:pic>
        <p:nvPicPr>
          <p:cNvPr id="10" name="Picture 9">
            <a:extLst>
              <a:ext uri="{FF2B5EF4-FFF2-40B4-BE49-F238E27FC236}">
                <a16:creationId xmlns:a16="http://schemas.microsoft.com/office/drawing/2014/main" id="{107E5C2E-FAD4-8759-22F0-A134CDB81539}"/>
              </a:ext>
            </a:extLst>
          </p:cNvPr>
          <p:cNvPicPr>
            <a:picLocks noChangeAspect="1"/>
          </p:cNvPicPr>
          <p:nvPr/>
        </p:nvPicPr>
        <p:blipFill>
          <a:blip r:embed="rId2"/>
          <a:stretch>
            <a:fillRect/>
          </a:stretch>
        </p:blipFill>
        <p:spPr>
          <a:xfrm>
            <a:off x="607605" y="1357460"/>
            <a:ext cx="4752103" cy="4758041"/>
          </a:xfrm>
          <a:prstGeom prst="rect">
            <a:avLst/>
          </a:prstGeom>
        </p:spPr>
      </p:pic>
      <p:sp>
        <p:nvSpPr>
          <p:cNvPr id="13" name="TextBox 12">
            <a:extLst>
              <a:ext uri="{FF2B5EF4-FFF2-40B4-BE49-F238E27FC236}">
                <a16:creationId xmlns:a16="http://schemas.microsoft.com/office/drawing/2014/main" id="{C142CA11-6F4D-C59F-92F1-811833BBE2A5}"/>
              </a:ext>
            </a:extLst>
          </p:cNvPr>
          <p:cNvSpPr txBox="1"/>
          <p:nvPr/>
        </p:nvSpPr>
        <p:spPr>
          <a:xfrm>
            <a:off x="528478" y="6098490"/>
            <a:ext cx="5642936" cy="246221"/>
          </a:xfrm>
          <a:prstGeom prst="rect">
            <a:avLst/>
          </a:prstGeom>
          <a:noFill/>
        </p:spPr>
        <p:txBody>
          <a:bodyPr wrap="square">
            <a:spAutoFit/>
          </a:bodyPr>
          <a:lstStyle/>
          <a:p>
            <a:r>
              <a:rPr lang="en-US" sz="1000" dirty="0">
                <a:hlinkClick r:id="rId3"/>
              </a:rPr>
              <a:t>The Impact of Technology on Learning and Development - Search Images (bing.com)</a:t>
            </a:r>
            <a:endParaRPr lang="en-GB" sz="1000" dirty="0"/>
          </a:p>
        </p:txBody>
      </p:sp>
    </p:spTree>
    <p:extLst>
      <p:ext uri="{BB962C8B-B14F-4D97-AF65-F5344CB8AC3E}">
        <p14:creationId xmlns:p14="http://schemas.microsoft.com/office/powerpoint/2010/main" val="1574882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37ADB9C-7A9A-7AAC-6901-7F33F2D49F19}"/>
              </a:ext>
            </a:extLst>
          </p:cNvPr>
          <p:cNvSpPr txBox="1"/>
          <p:nvPr/>
        </p:nvSpPr>
        <p:spPr>
          <a:xfrm>
            <a:off x="586478" y="1683756"/>
            <a:ext cx="3115265" cy="239635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700" b="1" i="0" kern="1200">
                <a:solidFill>
                  <a:srgbClr val="FFFFFF"/>
                </a:solidFill>
                <a:effectLst/>
                <a:latin typeface="+mj-lt"/>
                <a:ea typeface="+mj-ea"/>
                <a:cs typeface="+mj-cs"/>
              </a:rPr>
              <a:t>Importance of Technology in Training and Development</a:t>
            </a:r>
            <a:endParaRPr lang="en-US" sz="3700" kern="1200">
              <a:solidFill>
                <a:srgbClr val="FFFFFF"/>
              </a:solidFill>
              <a:latin typeface="+mj-lt"/>
              <a:ea typeface="+mj-ea"/>
              <a:cs typeface="+mj-cs"/>
            </a:endParaRPr>
          </a:p>
        </p:txBody>
      </p:sp>
      <p:sp>
        <p:nvSpPr>
          <p:cNvPr id="7" name="TextBox 6">
            <a:extLst>
              <a:ext uri="{FF2B5EF4-FFF2-40B4-BE49-F238E27FC236}">
                <a16:creationId xmlns:a16="http://schemas.microsoft.com/office/drawing/2014/main" id="{323B3460-81A0-C27F-5A81-F765A6C11E3E}"/>
              </a:ext>
            </a:extLst>
          </p:cNvPr>
          <p:cNvSpPr txBox="1"/>
          <p:nvPr/>
        </p:nvSpPr>
        <p:spPr>
          <a:xfrm>
            <a:off x="4223718" y="390814"/>
            <a:ext cx="7877491" cy="923330"/>
          </a:xfrm>
          <a:prstGeom prst="rect">
            <a:avLst/>
          </a:prstGeom>
          <a:noFill/>
        </p:spPr>
        <p:txBody>
          <a:bodyPr wrap="square">
            <a:spAutoFit/>
          </a:bodyPr>
          <a:lstStyle/>
          <a:p>
            <a:pPr marL="174308" indent="-174308" defTabSz="557784">
              <a:spcAft>
                <a:spcPts val="600"/>
              </a:spcAft>
              <a:buFont typeface="Wingdings" panose="05000000000000000000" pitchFamily="2" charset="2"/>
              <a:buChar char="Ø"/>
            </a:pPr>
            <a:r>
              <a:rPr lang="en-US" b="1" kern="1200" dirty="0">
                <a:solidFill>
                  <a:srgbClr val="0D0D0D"/>
                </a:solidFill>
                <a:latin typeface="Söhne"/>
                <a:ea typeface="+mn-ea"/>
                <a:cs typeface="+mn-cs"/>
              </a:rPr>
              <a:t>In the modern landscape, technology plays a pivotal role in shaping training and development initiatives. Its importance can be dissected into several key aspects:</a:t>
            </a:r>
            <a:endParaRPr lang="en-GB" sz="3600" b="1" dirty="0"/>
          </a:p>
        </p:txBody>
      </p:sp>
      <p:sp>
        <p:nvSpPr>
          <p:cNvPr id="9" name="TextBox 8">
            <a:extLst>
              <a:ext uri="{FF2B5EF4-FFF2-40B4-BE49-F238E27FC236}">
                <a16:creationId xmlns:a16="http://schemas.microsoft.com/office/drawing/2014/main" id="{808017CB-7A77-F2DE-0066-F5124B557294}"/>
              </a:ext>
            </a:extLst>
          </p:cNvPr>
          <p:cNvSpPr txBox="1"/>
          <p:nvPr/>
        </p:nvSpPr>
        <p:spPr>
          <a:xfrm>
            <a:off x="4409606" y="1694355"/>
            <a:ext cx="3744562" cy="1323439"/>
          </a:xfrm>
          <a:prstGeom prst="rect">
            <a:avLst/>
          </a:prstGeom>
          <a:noFill/>
        </p:spPr>
        <p:txBody>
          <a:bodyPr wrap="square">
            <a:spAutoFit/>
          </a:bodyPr>
          <a:lstStyle/>
          <a:p>
            <a:pPr defTabSz="557784">
              <a:spcAft>
                <a:spcPts val="600"/>
              </a:spcAft>
            </a:pPr>
            <a:r>
              <a:rPr lang="en-US" sz="1600" b="1" kern="1200" dirty="0">
                <a:solidFill>
                  <a:srgbClr val="0D0D0D"/>
                </a:solidFill>
                <a:latin typeface="Söhne"/>
                <a:ea typeface="+mn-ea"/>
                <a:cs typeface="+mn-cs"/>
              </a:rPr>
              <a:t>Efficiency</a:t>
            </a:r>
            <a:r>
              <a:rPr lang="en-US" sz="1600" kern="1200" dirty="0">
                <a:solidFill>
                  <a:srgbClr val="0D0D0D"/>
                </a:solidFill>
                <a:latin typeface="Söhne"/>
                <a:ea typeface="+mn-ea"/>
                <a:cs typeface="+mn-cs"/>
              </a:rPr>
              <a:t>: Technology enables seamless delivery of training materials, ensuring consistent and up-to-date content dissemination regardless of geographical constraints or time zones (Smith, 2019).</a:t>
            </a:r>
            <a:endParaRPr lang="en-GB" sz="3200" dirty="0"/>
          </a:p>
        </p:txBody>
      </p:sp>
      <p:sp>
        <p:nvSpPr>
          <p:cNvPr id="11" name="TextBox 10">
            <a:extLst>
              <a:ext uri="{FF2B5EF4-FFF2-40B4-BE49-F238E27FC236}">
                <a16:creationId xmlns:a16="http://schemas.microsoft.com/office/drawing/2014/main" id="{5BF17D79-29B4-0523-A75B-BBD4B9CE1EB4}"/>
              </a:ext>
            </a:extLst>
          </p:cNvPr>
          <p:cNvSpPr txBox="1"/>
          <p:nvPr/>
        </p:nvSpPr>
        <p:spPr>
          <a:xfrm>
            <a:off x="4409606" y="3817710"/>
            <a:ext cx="3744562" cy="1569660"/>
          </a:xfrm>
          <a:prstGeom prst="rect">
            <a:avLst/>
          </a:prstGeom>
          <a:noFill/>
        </p:spPr>
        <p:txBody>
          <a:bodyPr wrap="square">
            <a:spAutoFit/>
          </a:bodyPr>
          <a:lstStyle/>
          <a:p>
            <a:pPr defTabSz="557784">
              <a:spcAft>
                <a:spcPts val="600"/>
              </a:spcAft>
            </a:pPr>
            <a:r>
              <a:rPr lang="en-US" sz="1600" b="1" kern="1200" dirty="0">
                <a:solidFill>
                  <a:srgbClr val="0D0D0D"/>
                </a:solidFill>
                <a:latin typeface="Söhne"/>
                <a:ea typeface="+mn-ea"/>
                <a:cs typeface="+mn-cs"/>
              </a:rPr>
              <a:t>Engagement</a:t>
            </a:r>
            <a:r>
              <a:rPr lang="en-US" sz="1600" kern="1200" dirty="0">
                <a:solidFill>
                  <a:srgbClr val="0D0D0D"/>
                </a:solidFill>
                <a:latin typeface="Söhne"/>
                <a:ea typeface="+mn-ea"/>
                <a:cs typeface="+mn-cs"/>
              </a:rPr>
              <a:t>: Interactive multimedia elements embedded in technology-based training programs captivate learners, resulting in heightened engagement and improved knowledge retention (Johnson et al., 2020).</a:t>
            </a:r>
            <a:endParaRPr lang="en-GB" sz="3200" dirty="0"/>
          </a:p>
        </p:txBody>
      </p:sp>
      <p:pic>
        <p:nvPicPr>
          <p:cNvPr id="13" name="Picture 12">
            <a:extLst>
              <a:ext uri="{FF2B5EF4-FFF2-40B4-BE49-F238E27FC236}">
                <a16:creationId xmlns:a16="http://schemas.microsoft.com/office/drawing/2014/main" id="{51CD497E-DA6E-249F-585B-77880814AC5F}"/>
              </a:ext>
            </a:extLst>
          </p:cNvPr>
          <p:cNvPicPr>
            <a:picLocks noChangeAspect="1"/>
          </p:cNvPicPr>
          <p:nvPr/>
        </p:nvPicPr>
        <p:blipFill>
          <a:blip r:embed="rId2"/>
          <a:stretch>
            <a:fillRect/>
          </a:stretch>
        </p:blipFill>
        <p:spPr>
          <a:xfrm>
            <a:off x="8114907" y="1591143"/>
            <a:ext cx="3889025" cy="3895257"/>
          </a:xfrm>
          <a:prstGeom prst="rect">
            <a:avLst/>
          </a:prstGeom>
        </p:spPr>
      </p:pic>
    </p:spTree>
    <p:extLst>
      <p:ext uri="{BB962C8B-B14F-4D97-AF65-F5344CB8AC3E}">
        <p14:creationId xmlns:p14="http://schemas.microsoft.com/office/powerpoint/2010/main" val="2623377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9992F3E-B209-2AFF-9CD0-F2586625B001}"/>
              </a:ext>
            </a:extLst>
          </p:cNvPr>
          <p:cNvSpPr txBox="1"/>
          <p:nvPr/>
        </p:nvSpPr>
        <p:spPr>
          <a:xfrm>
            <a:off x="427742" y="1047319"/>
            <a:ext cx="6094428" cy="1200329"/>
          </a:xfrm>
          <a:prstGeom prst="rect">
            <a:avLst/>
          </a:prstGeom>
          <a:noFill/>
        </p:spPr>
        <p:txBody>
          <a:bodyPr wrap="square">
            <a:spAutoFit/>
          </a:bodyPr>
          <a:lstStyle/>
          <a:p>
            <a:r>
              <a:rPr lang="en-US" b="1" i="0" dirty="0">
                <a:solidFill>
                  <a:srgbClr val="0D0D0D"/>
                </a:solidFill>
                <a:effectLst/>
                <a:latin typeface="Söhne"/>
              </a:rPr>
              <a:t>Accessibility</a:t>
            </a:r>
            <a:r>
              <a:rPr lang="en-US" b="0" i="0" dirty="0">
                <a:solidFill>
                  <a:srgbClr val="0D0D0D"/>
                </a:solidFill>
                <a:effectLst/>
                <a:latin typeface="Söhne"/>
              </a:rPr>
              <a:t>: Through technology, learning becomes accessible to a diverse workforce, including remote employees and individuals with disabilities, thus fostering inclusivity (Brown &amp; Green, 2021).</a:t>
            </a:r>
            <a:endParaRPr lang="en-GB" dirty="0"/>
          </a:p>
        </p:txBody>
      </p:sp>
      <p:sp>
        <p:nvSpPr>
          <p:cNvPr id="7" name="TextBox 6">
            <a:extLst>
              <a:ext uri="{FF2B5EF4-FFF2-40B4-BE49-F238E27FC236}">
                <a16:creationId xmlns:a16="http://schemas.microsoft.com/office/drawing/2014/main" id="{E9DA3D65-9484-92B4-0CDC-EE788B41229F}"/>
              </a:ext>
            </a:extLst>
          </p:cNvPr>
          <p:cNvSpPr txBox="1"/>
          <p:nvPr/>
        </p:nvSpPr>
        <p:spPr>
          <a:xfrm>
            <a:off x="427742" y="4030709"/>
            <a:ext cx="6094428" cy="923330"/>
          </a:xfrm>
          <a:prstGeom prst="rect">
            <a:avLst/>
          </a:prstGeom>
          <a:noFill/>
        </p:spPr>
        <p:txBody>
          <a:bodyPr wrap="square">
            <a:spAutoFit/>
          </a:bodyPr>
          <a:lstStyle/>
          <a:p>
            <a:r>
              <a:rPr lang="en-US" b="1" i="0" dirty="0">
                <a:solidFill>
                  <a:srgbClr val="0D0D0D"/>
                </a:solidFill>
                <a:effectLst/>
                <a:latin typeface="Söhne"/>
              </a:rPr>
              <a:t>Personalization</a:t>
            </a:r>
            <a:r>
              <a:rPr lang="en-US" b="0" i="0" dirty="0">
                <a:solidFill>
                  <a:srgbClr val="0D0D0D"/>
                </a:solidFill>
                <a:effectLst/>
                <a:latin typeface="Söhne"/>
              </a:rPr>
              <a:t>: Adaptive learning technologies tailor training experiences to individual learner preferences and skill levels, optimizing learning outcomes (Jones &amp; Lee, 2022).]</a:t>
            </a:r>
            <a:endParaRPr lang="en-GB" dirty="0"/>
          </a:p>
        </p:txBody>
      </p:sp>
      <p:pic>
        <p:nvPicPr>
          <p:cNvPr id="2050" name="Picture 2" descr="Entrepreneurs Use Improv to Improve Business Skills">
            <a:extLst>
              <a:ext uri="{FF2B5EF4-FFF2-40B4-BE49-F238E27FC236}">
                <a16:creationId xmlns:a16="http://schemas.microsoft.com/office/drawing/2014/main" id="{51A26775-C583-77FB-DF92-59B07CFDF9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8969" y="304168"/>
            <a:ext cx="1806426" cy="134331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E1840EF2-8219-F47B-8A7A-3B216A42F9D9}"/>
              </a:ext>
            </a:extLst>
          </p:cNvPr>
          <p:cNvPicPr>
            <a:picLocks noChangeAspect="1"/>
          </p:cNvPicPr>
          <p:nvPr/>
        </p:nvPicPr>
        <p:blipFill>
          <a:blip r:embed="rId3"/>
          <a:stretch>
            <a:fillRect/>
          </a:stretch>
        </p:blipFill>
        <p:spPr>
          <a:xfrm>
            <a:off x="6877456" y="408475"/>
            <a:ext cx="2038350" cy="1528763"/>
          </a:xfrm>
          <a:prstGeom prst="rect">
            <a:avLst/>
          </a:prstGeom>
        </p:spPr>
      </p:pic>
      <p:pic>
        <p:nvPicPr>
          <p:cNvPr id="9" name="Picture 8">
            <a:extLst>
              <a:ext uri="{FF2B5EF4-FFF2-40B4-BE49-F238E27FC236}">
                <a16:creationId xmlns:a16="http://schemas.microsoft.com/office/drawing/2014/main" id="{01EEA409-0D9E-1908-B5A1-9859264A5521}"/>
              </a:ext>
            </a:extLst>
          </p:cNvPr>
          <p:cNvPicPr>
            <a:picLocks noChangeAspect="1"/>
          </p:cNvPicPr>
          <p:nvPr/>
        </p:nvPicPr>
        <p:blipFill>
          <a:blip r:embed="rId4"/>
          <a:stretch>
            <a:fillRect/>
          </a:stretch>
        </p:blipFill>
        <p:spPr>
          <a:xfrm>
            <a:off x="6877456" y="2246611"/>
            <a:ext cx="2671864" cy="2003898"/>
          </a:xfrm>
          <a:prstGeom prst="rect">
            <a:avLst/>
          </a:prstGeom>
        </p:spPr>
      </p:pic>
      <p:pic>
        <p:nvPicPr>
          <p:cNvPr id="10" name="Picture 9">
            <a:extLst>
              <a:ext uri="{FF2B5EF4-FFF2-40B4-BE49-F238E27FC236}">
                <a16:creationId xmlns:a16="http://schemas.microsoft.com/office/drawing/2014/main" id="{2C9A2B8D-09BF-72C2-A9F8-B08FBBA21867}"/>
              </a:ext>
            </a:extLst>
          </p:cNvPr>
          <p:cNvPicPr>
            <a:picLocks noChangeAspect="1"/>
          </p:cNvPicPr>
          <p:nvPr/>
        </p:nvPicPr>
        <p:blipFill>
          <a:blip r:embed="rId5"/>
          <a:stretch>
            <a:fillRect/>
          </a:stretch>
        </p:blipFill>
        <p:spPr>
          <a:xfrm>
            <a:off x="9904606" y="2400122"/>
            <a:ext cx="1650699" cy="1238024"/>
          </a:xfrm>
          <a:prstGeom prst="rect">
            <a:avLst/>
          </a:prstGeom>
        </p:spPr>
      </p:pic>
      <p:pic>
        <p:nvPicPr>
          <p:cNvPr id="11" name="Picture 10">
            <a:extLst>
              <a:ext uri="{FF2B5EF4-FFF2-40B4-BE49-F238E27FC236}">
                <a16:creationId xmlns:a16="http://schemas.microsoft.com/office/drawing/2014/main" id="{41902B33-3CED-8993-E3C1-42A2BD34BBCE}"/>
              </a:ext>
            </a:extLst>
          </p:cNvPr>
          <p:cNvPicPr>
            <a:picLocks noChangeAspect="1"/>
          </p:cNvPicPr>
          <p:nvPr/>
        </p:nvPicPr>
        <p:blipFill>
          <a:blip r:embed="rId6"/>
          <a:stretch>
            <a:fillRect/>
          </a:stretch>
        </p:blipFill>
        <p:spPr>
          <a:xfrm>
            <a:off x="6877456" y="4575907"/>
            <a:ext cx="2298893" cy="1528764"/>
          </a:xfrm>
          <a:prstGeom prst="rect">
            <a:avLst/>
          </a:prstGeom>
        </p:spPr>
      </p:pic>
      <p:pic>
        <p:nvPicPr>
          <p:cNvPr id="12" name="Picture 11">
            <a:extLst>
              <a:ext uri="{FF2B5EF4-FFF2-40B4-BE49-F238E27FC236}">
                <a16:creationId xmlns:a16="http://schemas.microsoft.com/office/drawing/2014/main" id="{144BF0AA-B47E-7D9F-8275-8ACDE763BCD5}"/>
              </a:ext>
            </a:extLst>
          </p:cNvPr>
          <p:cNvPicPr>
            <a:picLocks noChangeAspect="1"/>
          </p:cNvPicPr>
          <p:nvPr/>
        </p:nvPicPr>
        <p:blipFill>
          <a:blip r:embed="rId7"/>
          <a:stretch>
            <a:fillRect/>
          </a:stretch>
        </p:blipFill>
        <p:spPr>
          <a:xfrm>
            <a:off x="9768969" y="4597663"/>
            <a:ext cx="2012456" cy="1507007"/>
          </a:xfrm>
          <a:prstGeom prst="rect">
            <a:avLst/>
          </a:prstGeom>
        </p:spPr>
      </p:pic>
      <p:sp>
        <p:nvSpPr>
          <p:cNvPr id="13" name="TextBox 12">
            <a:extLst>
              <a:ext uri="{FF2B5EF4-FFF2-40B4-BE49-F238E27FC236}">
                <a16:creationId xmlns:a16="http://schemas.microsoft.com/office/drawing/2014/main" id="{2439582C-32F9-1835-24B7-2BC80612BB98}"/>
              </a:ext>
            </a:extLst>
          </p:cNvPr>
          <p:cNvSpPr txBox="1"/>
          <p:nvPr/>
        </p:nvSpPr>
        <p:spPr>
          <a:xfrm>
            <a:off x="7723241" y="6104670"/>
            <a:ext cx="3852154" cy="261610"/>
          </a:xfrm>
          <a:prstGeom prst="rect">
            <a:avLst/>
          </a:prstGeom>
          <a:noFill/>
        </p:spPr>
        <p:txBody>
          <a:bodyPr wrap="square" rtlCol="0">
            <a:spAutoFit/>
          </a:bodyPr>
          <a:lstStyle/>
          <a:p>
            <a:r>
              <a:rPr lang="en-US" sz="1100" dirty="0">
                <a:hlinkClick r:id="rId8"/>
              </a:rPr>
              <a:t>Benefits of Training Employees - Search Images (bing.com)</a:t>
            </a:r>
            <a:endParaRPr lang="en-GB" sz="1100" dirty="0"/>
          </a:p>
        </p:txBody>
      </p:sp>
    </p:spTree>
    <p:extLst>
      <p:ext uri="{BB962C8B-B14F-4D97-AF65-F5344CB8AC3E}">
        <p14:creationId xmlns:p14="http://schemas.microsoft.com/office/powerpoint/2010/main" val="3628642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A87382-1B0E-D905-073A-7E955623BAB9}"/>
              </a:ext>
            </a:extLst>
          </p:cNvPr>
          <p:cNvSpPr txBox="1"/>
          <p:nvPr/>
        </p:nvSpPr>
        <p:spPr>
          <a:xfrm>
            <a:off x="596246" y="512323"/>
            <a:ext cx="6094428" cy="830997"/>
          </a:xfrm>
          <a:prstGeom prst="rect">
            <a:avLst/>
          </a:prstGeom>
          <a:noFill/>
        </p:spPr>
        <p:txBody>
          <a:bodyPr wrap="square">
            <a:spAutoFit/>
          </a:bodyPr>
          <a:lstStyle/>
          <a:p>
            <a:r>
              <a:rPr lang="en-US" sz="2400" b="1" i="0" dirty="0">
                <a:solidFill>
                  <a:srgbClr val="0D0D0D"/>
                </a:solidFill>
                <a:effectLst/>
                <a:latin typeface="Söhne"/>
              </a:rPr>
              <a:t>Benefits of Technology-Based Training for Employees</a:t>
            </a:r>
            <a:endParaRPr lang="en-GB" sz="2400" dirty="0"/>
          </a:p>
        </p:txBody>
      </p:sp>
      <p:sp>
        <p:nvSpPr>
          <p:cNvPr id="7" name="TextBox 6">
            <a:extLst>
              <a:ext uri="{FF2B5EF4-FFF2-40B4-BE49-F238E27FC236}">
                <a16:creationId xmlns:a16="http://schemas.microsoft.com/office/drawing/2014/main" id="{EB008950-857F-54DF-74D4-4ED8245433DF}"/>
              </a:ext>
            </a:extLst>
          </p:cNvPr>
          <p:cNvSpPr txBox="1"/>
          <p:nvPr/>
        </p:nvSpPr>
        <p:spPr>
          <a:xfrm>
            <a:off x="134333" y="1361866"/>
            <a:ext cx="6094428" cy="646331"/>
          </a:xfrm>
          <a:prstGeom prst="rect">
            <a:avLst/>
          </a:prstGeom>
          <a:noFill/>
        </p:spPr>
        <p:txBody>
          <a:bodyPr wrap="square">
            <a:spAutoFit/>
          </a:bodyPr>
          <a:lstStyle/>
          <a:p>
            <a:pPr marL="285750" indent="-285750">
              <a:buFont typeface="Wingdings" panose="05000000000000000000" pitchFamily="2" charset="2"/>
              <a:buChar char="Ø"/>
            </a:pPr>
            <a:r>
              <a:rPr lang="en-US" b="0" i="0" dirty="0">
                <a:solidFill>
                  <a:srgbClr val="0D0D0D"/>
                </a:solidFill>
                <a:effectLst/>
                <a:latin typeface="Söhne"/>
              </a:rPr>
              <a:t>Now, let's examine how technology-driven training programs benefit employees:</a:t>
            </a:r>
            <a:endParaRPr lang="en-GB" dirty="0"/>
          </a:p>
        </p:txBody>
      </p:sp>
      <p:sp>
        <p:nvSpPr>
          <p:cNvPr id="9" name="TextBox 8">
            <a:extLst>
              <a:ext uri="{FF2B5EF4-FFF2-40B4-BE49-F238E27FC236}">
                <a16:creationId xmlns:a16="http://schemas.microsoft.com/office/drawing/2014/main" id="{686A3355-1849-288D-438F-1BD852A76E3D}"/>
              </a:ext>
            </a:extLst>
          </p:cNvPr>
          <p:cNvSpPr txBox="1"/>
          <p:nvPr/>
        </p:nvSpPr>
        <p:spPr>
          <a:xfrm>
            <a:off x="464271" y="2228671"/>
            <a:ext cx="6094428" cy="1200329"/>
          </a:xfrm>
          <a:prstGeom prst="rect">
            <a:avLst/>
          </a:prstGeom>
          <a:noFill/>
        </p:spPr>
        <p:txBody>
          <a:bodyPr wrap="square">
            <a:spAutoFit/>
          </a:bodyPr>
          <a:lstStyle/>
          <a:p>
            <a:r>
              <a:rPr lang="en-US" b="1" i="0" dirty="0">
                <a:solidFill>
                  <a:srgbClr val="0D0D0D"/>
                </a:solidFill>
                <a:effectLst/>
                <a:latin typeface="Söhne"/>
              </a:rPr>
              <a:t>LinkedIn Learning</a:t>
            </a:r>
            <a:r>
              <a:rPr lang="en-US" b="0" i="0" dirty="0">
                <a:solidFill>
                  <a:srgbClr val="0D0D0D"/>
                </a:solidFill>
                <a:effectLst/>
                <a:latin typeface="Söhne"/>
              </a:rPr>
              <a:t>: Employees can access a vast array of online courses covering diverse topics, empowering them to upskill and stay relevant in a rapidly evolving job market (LinkedIn Corporation, 2023).</a:t>
            </a:r>
            <a:endParaRPr lang="en-GB" dirty="0"/>
          </a:p>
        </p:txBody>
      </p:sp>
      <p:sp>
        <p:nvSpPr>
          <p:cNvPr id="11" name="TextBox 10">
            <a:extLst>
              <a:ext uri="{FF2B5EF4-FFF2-40B4-BE49-F238E27FC236}">
                <a16:creationId xmlns:a16="http://schemas.microsoft.com/office/drawing/2014/main" id="{41BDDD88-48C4-C8AD-D5A8-9DDC8145313A}"/>
              </a:ext>
            </a:extLst>
          </p:cNvPr>
          <p:cNvSpPr txBox="1"/>
          <p:nvPr/>
        </p:nvSpPr>
        <p:spPr>
          <a:xfrm>
            <a:off x="464271" y="3593947"/>
            <a:ext cx="6094428" cy="1200329"/>
          </a:xfrm>
          <a:prstGeom prst="rect">
            <a:avLst/>
          </a:prstGeom>
          <a:noFill/>
        </p:spPr>
        <p:txBody>
          <a:bodyPr wrap="square">
            <a:spAutoFit/>
          </a:bodyPr>
          <a:lstStyle/>
          <a:p>
            <a:r>
              <a:rPr lang="en-US" b="1" i="0" dirty="0">
                <a:solidFill>
                  <a:srgbClr val="0D0D0D"/>
                </a:solidFill>
                <a:effectLst/>
                <a:latin typeface="Söhne"/>
              </a:rPr>
              <a:t>Coursera for Business</a:t>
            </a:r>
            <a:r>
              <a:rPr lang="en-US" b="0" i="0" dirty="0">
                <a:solidFill>
                  <a:srgbClr val="0D0D0D"/>
                </a:solidFill>
                <a:effectLst/>
                <a:latin typeface="Söhne"/>
              </a:rPr>
              <a:t>: Offering courses from esteemed universities and industry experts, employees can acquire specialized knowledge and skills crucial for career advancement (Coursera Inc., 2022).</a:t>
            </a:r>
            <a:endParaRPr lang="en-GB" dirty="0"/>
          </a:p>
        </p:txBody>
      </p:sp>
      <p:sp>
        <p:nvSpPr>
          <p:cNvPr id="13" name="TextBox 12">
            <a:extLst>
              <a:ext uri="{FF2B5EF4-FFF2-40B4-BE49-F238E27FC236}">
                <a16:creationId xmlns:a16="http://schemas.microsoft.com/office/drawing/2014/main" id="{35413EEC-C6CF-B463-997C-A5B80B97C9FA}"/>
              </a:ext>
            </a:extLst>
          </p:cNvPr>
          <p:cNvSpPr txBox="1"/>
          <p:nvPr/>
        </p:nvSpPr>
        <p:spPr>
          <a:xfrm>
            <a:off x="464271" y="5053015"/>
            <a:ext cx="6094428" cy="923330"/>
          </a:xfrm>
          <a:prstGeom prst="rect">
            <a:avLst/>
          </a:prstGeom>
          <a:noFill/>
        </p:spPr>
        <p:txBody>
          <a:bodyPr wrap="square">
            <a:spAutoFit/>
          </a:bodyPr>
          <a:lstStyle/>
          <a:p>
            <a:r>
              <a:rPr lang="en-US" b="1" i="0" dirty="0">
                <a:solidFill>
                  <a:srgbClr val="0D0D0D"/>
                </a:solidFill>
                <a:effectLst/>
                <a:latin typeface="Söhne"/>
              </a:rPr>
              <a:t>Codecademy</a:t>
            </a:r>
            <a:r>
              <a:rPr lang="en-US" b="0" i="0" dirty="0">
                <a:solidFill>
                  <a:srgbClr val="0D0D0D"/>
                </a:solidFill>
                <a:effectLst/>
                <a:latin typeface="Söhne"/>
              </a:rPr>
              <a:t>: Through interactive coding exercises and projects, employees can develop valuable technical competencies essential for roles in the digital era (Sims, 2021).</a:t>
            </a:r>
            <a:endParaRPr lang="en-GB" dirty="0"/>
          </a:p>
        </p:txBody>
      </p:sp>
      <p:pic>
        <p:nvPicPr>
          <p:cNvPr id="14" name="Picture 13">
            <a:extLst>
              <a:ext uri="{FF2B5EF4-FFF2-40B4-BE49-F238E27FC236}">
                <a16:creationId xmlns:a16="http://schemas.microsoft.com/office/drawing/2014/main" id="{B0E679C5-846D-AFEA-277A-FECF95231B5D}"/>
              </a:ext>
            </a:extLst>
          </p:cNvPr>
          <p:cNvPicPr>
            <a:picLocks noChangeAspect="1"/>
          </p:cNvPicPr>
          <p:nvPr/>
        </p:nvPicPr>
        <p:blipFill>
          <a:blip r:embed="rId2"/>
          <a:stretch>
            <a:fillRect/>
          </a:stretch>
        </p:blipFill>
        <p:spPr>
          <a:xfrm>
            <a:off x="7186569" y="315089"/>
            <a:ext cx="4758321" cy="2476833"/>
          </a:xfrm>
          <a:prstGeom prst="rect">
            <a:avLst/>
          </a:prstGeom>
        </p:spPr>
      </p:pic>
      <p:pic>
        <p:nvPicPr>
          <p:cNvPr id="15" name="Picture 14">
            <a:extLst>
              <a:ext uri="{FF2B5EF4-FFF2-40B4-BE49-F238E27FC236}">
                <a16:creationId xmlns:a16="http://schemas.microsoft.com/office/drawing/2014/main" id="{E2E0FAA7-AF73-8344-99B6-3A70867EDD54}"/>
              </a:ext>
            </a:extLst>
          </p:cNvPr>
          <p:cNvPicPr>
            <a:picLocks noChangeAspect="1"/>
          </p:cNvPicPr>
          <p:nvPr/>
        </p:nvPicPr>
        <p:blipFill>
          <a:blip r:embed="rId3"/>
          <a:stretch>
            <a:fillRect/>
          </a:stretch>
        </p:blipFill>
        <p:spPr>
          <a:xfrm>
            <a:off x="7289432" y="3593947"/>
            <a:ext cx="4552597" cy="2705493"/>
          </a:xfrm>
          <a:prstGeom prst="rect">
            <a:avLst/>
          </a:prstGeom>
        </p:spPr>
      </p:pic>
      <p:sp>
        <p:nvSpPr>
          <p:cNvPr id="16" name="TextBox 15">
            <a:extLst>
              <a:ext uri="{FF2B5EF4-FFF2-40B4-BE49-F238E27FC236}">
                <a16:creationId xmlns:a16="http://schemas.microsoft.com/office/drawing/2014/main" id="{ADDA902C-AA02-DCB7-FFD4-BCC12F4C44DF}"/>
              </a:ext>
            </a:extLst>
          </p:cNvPr>
          <p:cNvSpPr txBox="1"/>
          <p:nvPr/>
        </p:nvSpPr>
        <p:spPr>
          <a:xfrm>
            <a:off x="7289432" y="2561090"/>
            <a:ext cx="4308050" cy="230832"/>
          </a:xfrm>
          <a:prstGeom prst="rect">
            <a:avLst/>
          </a:prstGeom>
          <a:noFill/>
        </p:spPr>
        <p:txBody>
          <a:bodyPr wrap="square" rtlCol="0">
            <a:spAutoFit/>
          </a:bodyPr>
          <a:lstStyle/>
          <a:p>
            <a:r>
              <a:rPr lang="en-US" sz="900" dirty="0">
                <a:hlinkClick r:id="rId4"/>
              </a:rPr>
              <a:t>Benefits of Technology-Based Training for Employees - Search Images (bing.com)</a:t>
            </a:r>
            <a:endParaRPr lang="en-GB" sz="900" dirty="0"/>
          </a:p>
        </p:txBody>
      </p:sp>
      <p:sp>
        <p:nvSpPr>
          <p:cNvPr id="17" name="TextBox 16">
            <a:extLst>
              <a:ext uri="{FF2B5EF4-FFF2-40B4-BE49-F238E27FC236}">
                <a16:creationId xmlns:a16="http://schemas.microsoft.com/office/drawing/2014/main" id="{41AE4C22-9D03-EF49-9C0D-32190EA563CB}"/>
              </a:ext>
            </a:extLst>
          </p:cNvPr>
          <p:cNvSpPr txBox="1"/>
          <p:nvPr/>
        </p:nvSpPr>
        <p:spPr>
          <a:xfrm>
            <a:off x="7289432" y="6299440"/>
            <a:ext cx="4781903" cy="246221"/>
          </a:xfrm>
          <a:prstGeom prst="rect">
            <a:avLst/>
          </a:prstGeom>
          <a:noFill/>
        </p:spPr>
        <p:txBody>
          <a:bodyPr wrap="square" rtlCol="0">
            <a:spAutoFit/>
          </a:bodyPr>
          <a:lstStyle/>
          <a:p>
            <a:r>
              <a:rPr lang="en-US" sz="1000" dirty="0">
                <a:hlinkClick r:id="rId4"/>
              </a:rPr>
              <a:t>Benefits of Technology-Based Training for Employees - Search Images (bing.com)</a:t>
            </a:r>
            <a:endParaRPr lang="en-GB" sz="1000" dirty="0"/>
          </a:p>
        </p:txBody>
      </p:sp>
    </p:spTree>
    <p:extLst>
      <p:ext uri="{BB962C8B-B14F-4D97-AF65-F5344CB8AC3E}">
        <p14:creationId xmlns:p14="http://schemas.microsoft.com/office/powerpoint/2010/main" val="3065422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A620933-F335-6623-51B7-58BA9DBE85EB}"/>
              </a:ext>
            </a:extLst>
          </p:cNvPr>
          <p:cNvSpPr txBox="1"/>
          <p:nvPr/>
        </p:nvSpPr>
        <p:spPr>
          <a:xfrm>
            <a:off x="435991" y="301906"/>
            <a:ext cx="6094428" cy="830997"/>
          </a:xfrm>
          <a:prstGeom prst="rect">
            <a:avLst/>
          </a:prstGeom>
          <a:noFill/>
        </p:spPr>
        <p:txBody>
          <a:bodyPr wrap="square">
            <a:spAutoFit/>
          </a:bodyPr>
          <a:lstStyle/>
          <a:p>
            <a:r>
              <a:rPr lang="en-US" sz="2400" b="1" i="0" dirty="0">
                <a:solidFill>
                  <a:srgbClr val="0D0D0D"/>
                </a:solidFill>
                <a:effectLst/>
                <a:latin typeface="Söhne"/>
              </a:rPr>
              <a:t>Benefits and Disadvantages of Technology-Based Training for Employees</a:t>
            </a:r>
            <a:endParaRPr lang="en-GB" sz="2400" dirty="0"/>
          </a:p>
        </p:txBody>
      </p:sp>
      <p:sp>
        <p:nvSpPr>
          <p:cNvPr id="8" name="TextBox 7">
            <a:extLst>
              <a:ext uri="{FF2B5EF4-FFF2-40B4-BE49-F238E27FC236}">
                <a16:creationId xmlns:a16="http://schemas.microsoft.com/office/drawing/2014/main" id="{3761AD09-C1CA-3172-FEED-744A2516843B}"/>
              </a:ext>
            </a:extLst>
          </p:cNvPr>
          <p:cNvSpPr txBox="1"/>
          <p:nvPr/>
        </p:nvSpPr>
        <p:spPr>
          <a:xfrm>
            <a:off x="435991" y="1408463"/>
            <a:ext cx="1977272" cy="369332"/>
          </a:xfrm>
          <a:prstGeom prst="rect">
            <a:avLst/>
          </a:prstGeom>
          <a:noFill/>
        </p:spPr>
        <p:txBody>
          <a:bodyPr wrap="square">
            <a:spAutoFit/>
          </a:bodyPr>
          <a:lstStyle/>
          <a:p>
            <a:r>
              <a:rPr lang="en-GB" b="1" i="0" dirty="0">
                <a:solidFill>
                  <a:srgbClr val="0D0D0D"/>
                </a:solidFill>
                <a:effectLst/>
                <a:latin typeface="Söhne"/>
              </a:rPr>
              <a:t>Advantages:</a:t>
            </a:r>
            <a:endParaRPr lang="en-GB" dirty="0"/>
          </a:p>
        </p:txBody>
      </p:sp>
      <p:sp>
        <p:nvSpPr>
          <p:cNvPr id="10" name="TextBox 9">
            <a:extLst>
              <a:ext uri="{FF2B5EF4-FFF2-40B4-BE49-F238E27FC236}">
                <a16:creationId xmlns:a16="http://schemas.microsoft.com/office/drawing/2014/main" id="{1F43B379-F4BA-4D94-DC72-194603FBC486}"/>
              </a:ext>
            </a:extLst>
          </p:cNvPr>
          <p:cNvSpPr txBox="1"/>
          <p:nvPr/>
        </p:nvSpPr>
        <p:spPr>
          <a:xfrm>
            <a:off x="435991" y="1992925"/>
            <a:ext cx="7642780" cy="2585323"/>
          </a:xfrm>
          <a:prstGeom prst="rect">
            <a:avLst/>
          </a:prstGeom>
          <a:noFill/>
        </p:spPr>
        <p:txBody>
          <a:bodyPr wrap="square">
            <a:spAutoFit/>
          </a:bodyPr>
          <a:lstStyle/>
          <a:p>
            <a:pPr algn="l"/>
            <a:r>
              <a:rPr lang="en-US" b="1" i="0" dirty="0">
                <a:solidFill>
                  <a:srgbClr val="0D0D0D"/>
                </a:solidFill>
                <a:effectLst/>
                <a:latin typeface="Söhne"/>
              </a:rPr>
              <a:t>Flexibility and Accessibility</a:t>
            </a:r>
            <a:r>
              <a:rPr lang="en-US" b="0" i="0" dirty="0">
                <a:solidFill>
                  <a:srgbClr val="0D0D0D"/>
                </a:solidFill>
                <a:effectLst/>
                <a:latin typeface="Söhne"/>
              </a:rPr>
              <a:t>:</a:t>
            </a:r>
          </a:p>
          <a:p>
            <a:pPr algn="l">
              <a:buFont typeface="Arial" panose="020B0604020202020204" pitchFamily="34" charset="0"/>
              <a:buChar char="•"/>
            </a:pPr>
            <a:r>
              <a:rPr lang="en-US" b="1" i="0" dirty="0">
                <a:solidFill>
                  <a:srgbClr val="0D0D0D"/>
                </a:solidFill>
                <a:effectLst/>
                <a:latin typeface="Söhne"/>
              </a:rPr>
              <a:t>Advantage</a:t>
            </a:r>
            <a:r>
              <a:rPr lang="en-US" b="0" i="0" dirty="0">
                <a:solidFill>
                  <a:srgbClr val="0D0D0D"/>
                </a:solidFill>
                <a:effectLst/>
                <a:latin typeface="Söhne"/>
              </a:rPr>
              <a:t>: Technology-based training offers flexibility in terms of when and where employees can access learning materials. This accessibility allows for learning to occur at the learner's pace and convenience, accommodating diverse schedules and work arrangements.</a:t>
            </a:r>
            <a:r>
              <a:rPr lang="en-GB" b="0" i="0" dirty="0">
                <a:solidFill>
                  <a:srgbClr val="0D0D0D"/>
                </a:solidFill>
                <a:effectLst/>
                <a:latin typeface="Söhne"/>
              </a:rPr>
              <a:t> (Johnson &amp; Williams, 2019).</a:t>
            </a:r>
            <a:endParaRPr lang="en-US" b="0" i="0"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Example</a:t>
            </a:r>
            <a:r>
              <a:rPr lang="en-US" b="0" i="0" dirty="0">
                <a:solidFill>
                  <a:srgbClr val="0D0D0D"/>
                </a:solidFill>
                <a:effectLst/>
                <a:latin typeface="Söhne"/>
              </a:rPr>
              <a:t>: Platforms like LinkedIn Learning provide on-demand access to courses, allowing employees to learn at their own pace, whether at home or during breaks at work.</a:t>
            </a:r>
            <a:r>
              <a:rPr lang="en-GB" b="0" i="0" dirty="0">
                <a:solidFill>
                  <a:srgbClr val="0D0D0D"/>
                </a:solidFill>
                <a:effectLst/>
                <a:latin typeface="Söhne"/>
              </a:rPr>
              <a:t> (Brown et al., 2018).</a:t>
            </a:r>
            <a:endParaRPr lang="en-US" b="0" i="0" dirty="0">
              <a:solidFill>
                <a:srgbClr val="0D0D0D"/>
              </a:solidFill>
              <a:effectLst/>
              <a:latin typeface="Söhne"/>
            </a:endParaRPr>
          </a:p>
        </p:txBody>
      </p:sp>
      <p:pic>
        <p:nvPicPr>
          <p:cNvPr id="11" name="Picture 10">
            <a:extLst>
              <a:ext uri="{FF2B5EF4-FFF2-40B4-BE49-F238E27FC236}">
                <a16:creationId xmlns:a16="http://schemas.microsoft.com/office/drawing/2014/main" id="{D08FD89A-C68A-9112-5936-C2776F6F5942}"/>
              </a:ext>
            </a:extLst>
          </p:cNvPr>
          <p:cNvPicPr>
            <a:picLocks noChangeAspect="1"/>
          </p:cNvPicPr>
          <p:nvPr/>
        </p:nvPicPr>
        <p:blipFill>
          <a:blip r:embed="rId2"/>
          <a:stretch>
            <a:fillRect/>
          </a:stretch>
        </p:blipFill>
        <p:spPr>
          <a:xfrm>
            <a:off x="7850759" y="356156"/>
            <a:ext cx="3905250" cy="2228850"/>
          </a:xfrm>
          <a:prstGeom prst="rect">
            <a:avLst/>
          </a:prstGeom>
        </p:spPr>
      </p:pic>
      <p:pic>
        <p:nvPicPr>
          <p:cNvPr id="13" name="Picture 12">
            <a:extLst>
              <a:ext uri="{FF2B5EF4-FFF2-40B4-BE49-F238E27FC236}">
                <a16:creationId xmlns:a16="http://schemas.microsoft.com/office/drawing/2014/main" id="{4B4D3C11-3C0A-B71C-6D68-6E4A5E2A0A33}"/>
              </a:ext>
            </a:extLst>
          </p:cNvPr>
          <p:cNvPicPr>
            <a:picLocks noChangeAspect="1"/>
          </p:cNvPicPr>
          <p:nvPr/>
        </p:nvPicPr>
        <p:blipFill>
          <a:blip r:embed="rId3"/>
          <a:stretch>
            <a:fillRect/>
          </a:stretch>
        </p:blipFill>
        <p:spPr>
          <a:xfrm>
            <a:off x="8764472" y="3725957"/>
            <a:ext cx="2305835" cy="1704582"/>
          </a:xfrm>
          <a:prstGeom prst="rect">
            <a:avLst/>
          </a:prstGeom>
        </p:spPr>
      </p:pic>
    </p:spTree>
    <p:extLst>
      <p:ext uri="{BB962C8B-B14F-4D97-AF65-F5344CB8AC3E}">
        <p14:creationId xmlns:p14="http://schemas.microsoft.com/office/powerpoint/2010/main" val="3488223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DB6058-70CF-897E-CBC9-B573FCCB1C7D}"/>
              </a:ext>
            </a:extLst>
          </p:cNvPr>
          <p:cNvSpPr txBox="1"/>
          <p:nvPr/>
        </p:nvSpPr>
        <p:spPr>
          <a:xfrm>
            <a:off x="379429" y="457821"/>
            <a:ext cx="7557940" cy="2893100"/>
          </a:xfrm>
          <a:prstGeom prst="rect">
            <a:avLst/>
          </a:prstGeom>
          <a:noFill/>
        </p:spPr>
        <p:txBody>
          <a:bodyPr wrap="square">
            <a:spAutoFit/>
          </a:bodyPr>
          <a:lstStyle/>
          <a:p>
            <a:pPr algn="l"/>
            <a:r>
              <a:rPr lang="en-US" sz="2000" b="1" i="0" dirty="0">
                <a:solidFill>
                  <a:srgbClr val="0D0D0D"/>
                </a:solidFill>
                <a:effectLst/>
                <a:latin typeface="Söhne"/>
              </a:rPr>
              <a:t>Engagement and Interactivity</a:t>
            </a:r>
            <a:r>
              <a:rPr lang="en-US" sz="2000" b="0" i="0" dirty="0">
                <a:solidFill>
                  <a:srgbClr val="0D0D0D"/>
                </a:solidFill>
                <a:effectLst/>
                <a:latin typeface="Söhne"/>
              </a:rPr>
              <a:t>:</a:t>
            </a:r>
          </a:p>
          <a:p>
            <a:pPr algn="l"/>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Advantage</a:t>
            </a:r>
            <a:r>
              <a:rPr lang="en-US" b="0" i="0" dirty="0">
                <a:solidFill>
                  <a:srgbClr val="0D0D0D"/>
                </a:solidFill>
                <a:effectLst/>
                <a:latin typeface="Söhne"/>
              </a:rPr>
              <a:t>: Technology enables interactive and engaging learning experiences through multimedia elements, simulations, and gamification. This increases learner engagement and enhances knowledge retention.</a:t>
            </a:r>
            <a:r>
              <a:rPr lang="en-GB" b="0" i="0" dirty="0">
                <a:solidFill>
                  <a:srgbClr val="0D0D0D"/>
                </a:solidFill>
                <a:effectLst/>
                <a:latin typeface="Söhne"/>
              </a:rPr>
              <a:t> (Jones &amp; Smith, 2021).</a:t>
            </a:r>
            <a:endParaRPr lang="en-US" b="0" i="0"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Example</a:t>
            </a:r>
            <a:r>
              <a:rPr lang="en-US" b="0" i="0" dirty="0">
                <a:solidFill>
                  <a:srgbClr val="0D0D0D"/>
                </a:solidFill>
                <a:effectLst/>
                <a:latin typeface="Söhne"/>
              </a:rPr>
              <a:t>: Duolingo utilizes gamification to make language learning enjoyable and interactive, motivating employees to engage with the material consistently.</a:t>
            </a:r>
            <a:r>
              <a:rPr lang="en-GB" b="0" i="0" dirty="0">
                <a:solidFill>
                  <a:srgbClr val="0D0D0D"/>
                </a:solidFill>
                <a:effectLst/>
                <a:latin typeface="Söhne"/>
              </a:rPr>
              <a:t> (Garcia et al., 2019).</a:t>
            </a:r>
            <a:endParaRPr lang="en-US" b="0" i="0" dirty="0">
              <a:solidFill>
                <a:srgbClr val="0D0D0D"/>
              </a:solidFill>
              <a:effectLst/>
              <a:latin typeface="Söhne"/>
            </a:endParaRPr>
          </a:p>
        </p:txBody>
      </p:sp>
      <p:sp>
        <p:nvSpPr>
          <p:cNvPr id="7" name="TextBox 6">
            <a:extLst>
              <a:ext uri="{FF2B5EF4-FFF2-40B4-BE49-F238E27FC236}">
                <a16:creationId xmlns:a16="http://schemas.microsoft.com/office/drawing/2014/main" id="{C1C8F2A0-351A-A62F-1D52-792EF51A8EA2}"/>
              </a:ext>
            </a:extLst>
          </p:cNvPr>
          <p:cNvSpPr txBox="1"/>
          <p:nvPr/>
        </p:nvSpPr>
        <p:spPr>
          <a:xfrm>
            <a:off x="379429" y="3350921"/>
            <a:ext cx="8462914" cy="2862322"/>
          </a:xfrm>
          <a:prstGeom prst="rect">
            <a:avLst/>
          </a:prstGeom>
          <a:noFill/>
        </p:spPr>
        <p:txBody>
          <a:bodyPr wrap="square">
            <a:spAutoFit/>
          </a:bodyPr>
          <a:lstStyle/>
          <a:p>
            <a:pPr algn="l"/>
            <a:r>
              <a:rPr lang="en-US" b="1" i="0" dirty="0">
                <a:solidFill>
                  <a:srgbClr val="0D0D0D"/>
                </a:solidFill>
                <a:effectLst/>
                <a:latin typeface="Söhne"/>
              </a:rPr>
              <a:t>Personalization and Adaptability</a:t>
            </a:r>
            <a:r>
              <a:rPr lang="en-US" b="0" i="0" dirty="0">
                <a:solidFill>
                  <a:srgbClr val="0D0D0D"/>
                </a:solidFill>
                <a:effectLst/>
                <a:latin typeface="Söhne"/>
              </a:rPr>
              <a:t>:</a:t>
            </a:r>
          </a:p>
          <a:p>
            <a:pPr algn="l"/>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Advantage</a:t>
            </a:r>
            <a:r>
              <a:rPr lang="en-US" b="0" i="0" dirty="0">
                <a:solidFill>
                  <a:srgbClr val="0D0D0D"/>
                </a:solidFill>
                <a:effectLst/>
                <a:latin typeface="Söhne"/>
              </a:rPr>
              <a:t>: Technology-based training can personalize learning experiences based on individual learner preferences, skill levels, and learning styles. Adaptive learning algorithms can tailor content to address specific needs, maximizing learning outcomes.</a:t>
            </a:r>
            <a:r>
              <a:rPr lang="en-GB" b="0" i="0" dirty="0">
                <a:solidFill>
                  <a:srgbClr val="0D0D0D"/>
                </a:solidFill>
                <a:effectLst/>
                <a:latin typeface="Söhne"/>
              </a:rPr>
              <a:t> (Smith &amp; Johnson, 2022).</a:t>
            </a:r>
            <a:endParaRPr lang="en-US" b="0" i="0" dirty="0">
              <a:solidFill>
                <a:srgbClr val="0D0D0D"/>
              </a:solidFill>
              <a:effectLst/>
              <a:latin typeface="Söhne"/>
            </a:endParaRPr>
          </a:p>
          <a:p>
            <a:pPr algn="l"/>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Example</a:t>
            </a:r>
            <a:r>
              <a:rPr lang="en-US" b="0" i="0" dirty="0">
                <a:solidFill>
                  <a:srgbClr val="0D0D0D"/>
                </a:solidFill>
                <a:effectLst/>
                <a:latin typeface="Söhne"/>
              </a:rPr>
              <a:t>: Adaptive learning platforms like Khan Academy adjust the difficulty of content based on the learner's performance, providing targeted support and challenges.</a:t>
            </a:r>
            <a:r>
              <a:rPr lang="en-GB" b="0" i="0" dirty="0">
                <a:solidFill>
                  <a:srgbClr val="0D0D0D"/>
                </a:solidFill>
                <a:effectLst/>
                <a:latin typeface="Söhne"/>
              </a:rPr>
              <a:t> (Brown et al., 2020).</a:t>
            </a:r>
            <a:endParaRPr lang="en-US" b="0" i="0" dirty="0">
              <a:solidFill>
                <a:srgbClr val="0D0D0D"/>
              </a:solidFill>
              <a:effectLst/>
              <a:latin typeface="Söhne"/>
            </a:endParaRPr>
          </a:p>
        </p:txBody>
      </p:sp>
      <p:pic>
        <p:nvPicPr>
          <p:cNvPr id="8" name="Picture 7">
            <a:extLst>
              <a:ext uri="{FF2B5EF4-FFF2-40B4-BE49-F238E27FC236}">
                <a16:creationId xmlns:a16="http://schemas.microsoft.com/office/drawing/2014/main" id="{42E2559C-E616-6DAF-5AA8-4B2ADBC42D42}"/>
              </a:ext>
            </a:extLst>
          </p:cNvPr>
          <p:cNvPicPr>
            <a:picLocks noChangeAspect="1"/>
          </p:cNvPicPr>
          <p:nvPr/>
        </p:nvPicPr>
        <p:blipFill>
          <a:blip r:embed="rId2"/>
          <a:stretch>
            <a:fillRect/>
          </a:stretch>
        </p:blipFill>
        <p:spPr>
          <a:xfrm>
            <a:off x="8738647" y="582014"/>
            <a:ext cx="2970472" cy="1919239"/>
          </a:xfrm>
          <a:prstGeom prst="rect">
            <a:avLst/>
          </a:prstGeom>
        </p:spPr>
      </p:pic>
      <p:pic>
        <p:nvPicPr>
          <p:cNvPr id="9" name="Picture 8">
            <a:extLst>
              <a:ext uri="{FF2B5EF4-FFF2-40B4-BE49-F238E27FC236}">
                <a16:creationId xmlns:a16="http://schemas.microsoft.com/office/drawing/2014/main" id="{214C5DCA-66B9-6478-B775-318F2BA7AD4F}"/>
              </a:ext>
            </a:extLst>
          </p:cNvPr>
          <p:cNvPicPr>
            <a:picLocks noChangeAspect="1"/>
          </p:cNvPicPr>
          <p:nvPr/>
        </p:nvPicPr>
        <p:blipFill>
          <a:blip r:embed="rId3"/>
          <a:stretch>
            <a:fillRect/>
          </a:stretch>
        </p:blipFill>
        <p:spPr>
          <a:xfrm>
            <a:off x="8738647" y="3642406"/>
            <a:ext cx="3193723" cy="2203669"/>
          </a:xfrm>
          <a:prstGeom prst="rect">
            <a:avLst/>
          </a:prstGeom>
        </p:spPr>
      </p:pic>
    </p:spTree>
    <p:extLst>
      <p:ext uri="{BB962C8B-B14F-4D97-AF65-F5344CB8AC3E}">
        <p14:creationId xmlns:p14="http://schemas.microsoft.com/office/powerpoint/2010/main" val="3749276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6844B53-D9BF-6B81-150B-2AA8E90B3250}"/>
              </a:ext>
            </a:extLst>
          </p:cNvPr>
          <p:cNvSpPr txBox="1"/>
          <p:nvPr/>
        </p:nvSpPr>
        <p:spPr>
          <a:xfrm>
            <a:off x="341722" y="437862"/>
            <a:ext cx="2099846" cy="461665"/>
          </a:xfrm>
          <a:prstGeom prst="rect">
            <a:avLst/>
          </a:prstGeom>
          <a:noFill/>
        </p:spPr>
        <p:txBody>
          <a:bodyPr wrap="square">
            <a:spAutoFit/>
          </a:bodyPr>
          <a:lstStyle/>
          <a:p>
            <a:r>
              <a:rPr lang="en-GB" sz="2400" b="1" i="0" dirty="0">
                <a:solidFill>
                  <a:srgbClr val="0D0D0D"/>
                </a:solidFill>
                <a:effectLst/>
                <a:latin typeface="Söhne"/>
              </a:rPr>
              <a:t>Disadvantages:</a:t>
            </a:r>
            <a:endParaRPr lang="en-GB" sz="2400" dirty="0"/>
          </a:p>
        </p:txBody>
      </p:sp>
      <p:sp>
        <p:nvSpPr>
          <p:cNvPr id="8" name="TextBox 7">
            <a:extLst>
              <a:ext uri="{FF2B5EF4-FFF2-40B4-BE49-F238E27FC236}">
                <a16:creationId xmlns:a16="http://schemas.microsoft.com/office/drawing/2014/main" id="{9714D663-F4F3-210B-5D84-21A02AED1A28}"/>
              </a:ext>
            </a:extLst>
          </p:cNvPr>
          <p:cNvSpPr txBox="1"/>
          <p:nvPr/>
        </p:nvSpPr>
        <p:spPr>
          <a:xfrm>
            <a:off x="341722" y="1040762"/>
            <a:ext cx="6094428" cy="369332"/>
          </a:xfrm>
          <a:prstGeom prst="rect">
            <a:avLst/>
          </a:prstGeom>
          <a:noFill/>
        </p:spPr>
        <p:txBody>
          <a:bodyPr wrap="square">
            <a:spAutoFit/>
          </a:bodyPr>
          <a:lstStyle/>
          <a:p>
            <a:r>
              <a:rPr lang="en-US" b="1" i="0" dirty="0">
                <a:solidFill>
                  <a:srgbClr val="0D0D0D"/>
                </a:solidFill>
                <a:effectLst/>
                <a:latin typeface="Söhne"/>
              </a:rPr>
              <a:t>Digital Divide and Accessibility Issues</a:t>
            </a:r>
            <a:r>
              <a:rPr lang="en-US" b="0" i="0" dirty="0">
                <a:solidFill>
                  <a:srgbClr val="0D0D0D"/>
                </a:solidFill>
                <a:effectLst/>
                <a:latin typeface="Söhne"/>
              </a:rPr>
              <a:t>:</a:t>
            </a:r>
            <a:endParaRPr lang="en-GB" dirty="0"/>
          </a:p>
        </p:txBody>
      </p:sp>
      <p:sp>
        <p:nvSpPr>
          <p:cNvPr id="10" name="TextBox 9">
            <a:extLst>
              <a:ext uri="{FF2B5EF4-FFF2-40B4-BE49-F238E27FC236}">
                <a16:creationId xmlns:a16="http://schemas.microsoft.com/office/drawing/2014/main" id="{F3B0BF65-5293-6D9F-801E-CAFBF27BFE1C}"/>
              </a:ext>
            </a:extLst>
          </p:cNvPr>
          <p:cNvSpPr txBox="1"/>
          <p:nvPr/>
        </p:nvSpPr>
        <p:spPr>
          <a:xfrm>
            <a:off x="341722" y="1545858"/>
            <a:ext cx="9226484" cy="1754326"/>
          </a:xfrm>
          <a:prstGeom prst="rect">
            <a:avLst/>
          </a:prstGeom>
          <a:noFill/>
        </p:spPr>
        <p:txBody>
          <a:bodyPr wrap="square">
            <a:spAutoFit/>
          </a:bodyPr>
          <a:lstStyle/>
          <a:p>
            <a:pPr algn="l"/>
            <a:r>
              <a:rPr lang="en-US" b="1" i="0" dirty="0">
                <a:solidFill>
                  <a:srgbClr val="0D0D0D"/>
                </a:solidFill>
                <a:effectLst/>
                <a:latin typeface="Söhne"/>
              </a:rPr>
              <a:t>Disadvantage</a:t>
            </a:r>
            <a:r>
              <a:rPr lang="en-US" b="0" i="0" dirty="0">
                <a:solidFill>
                  <a:srgbClr val="0D0D0D"/>
                </a:solidFill>
                <a:effectLst/>
                <a:latin typeface="Söhne"/>
              </a:rPr>
              <a:t>: Not all employees may have equal access to technology or the internet, leading to disparities in training opportunities. Additionally, employees with limited digital literacy may struggle to navigate technology-based training platforms.</a:t>
            </a:r>
            <a:r>
              <a:rPr lang="en-GB" b="0" i="0" dirty="0">
                <a:solidFill>
                  <a:srgbClr val="0D0D0D"/>
                </a:solidFill>
                <a:effectLst/>
                <a:latin typeface="Söhne"/>
              </a:rPr>
              <a:t> (Anderson &amp; Thomas, 2021).</a:t>
            </a:r>
            <a:endParaRPr lang="en-US" b="0" i="0" dirty="0">
              <a:solidFill>
                <a:srgbClr val="0D0D0D"/>
              </a:solidFill>
              <a:effectLst/>
              <a:latin typeface="Söhne"/>
            </a:endParaRPr>
          </a:p>
          <a:p>
            <a:pPr algn="l"/>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Example</a:t>
            </a:r>
            <a:r>
              <a:rPr lang="en-US" b="0" i="0" dirty="0">
                <a:solidFill>
                  <a:srgbClr val="0D0D0D"/>
                </a:solidFill>
                <a:effectLst/>
                <a:latin typeface="Söhne"/>
              </a:rPr>
              <a:t>: Remote or rural employees with poor internet connectivity may face challenges accessing online training materials, impacting their learning experience.</a:t>
            </a:r>
            <a:r>
              <a:rPr lang="en-GB" b="0" i="0" dirty="0">
                <a:solidFill>
                  <a:srgbClr val="0D0D0D"/>
                </a:solidFill>
                <a:effectLst/>
                <a:latin typeface="Söhne"/>
              </a:rPr>
              <a:t> (Smith et al., 2020).</a:t>
            </a:r>
            <a:endParaRPr lang="en-US" b="0" i="0" dirty="0">
              <a:solidFill>
                <a:srgbClr val="0D0D0D"/>
              </a:solidFill>
              <a:effectLst/>
              <a:latin typeface="Söhne"/>
            </a:endParaRPr>
          </a:p>
        </p:txBody>
      </p:sp>
      <p:sp>
        <p:nvSpPr>
          <p:cNvPr id="12" name="TextBox 11">
            <a:extLst>
              <a:ext uri="{FF2B5EF4-FFF2-40B4-BE49-F238E27FC236}">
                <a16:creationId xmlns:a16="http://schemas.microsoft.com/office/drawing/2014/main" id="{CEF9A3FA-0532-3877-E070-A32DA2B05EC6}"/>
              </a:ext>
            </a:extLst>
          </p:cNvPr>
          <p:cNvSpPr txBox="1"/>
          <p:nvPr/>
        </p:nvSpPr>
        <p:spPr>
          <a:xfrm>
            <a:off x="341722" y="3557816"/>
            <a:ext cx="10631078" cy="2308324"/>
          </a:xfrm>
          <a:prstGeom prst="rect">
            <a:avLst/>
          </a:prstGeom>
          <a:noFill/>
        </p:spPr>
        <p:txBody>
          <a:bodyPr wrap="square">
            <a:spAutoFit/>
          </a:bodyPr>
          <a:lstStyle/>
          <a:p>
            <a:pPr algn="l"/>
            <a:r>
              <a:rPr lang="en-US" b="1" i="0" dirty="0">
                <a:solidFill>
                  <a:srgbClr val="0D0D0D"/>
                </a:solidFill>
                <a:effectLst/>
                <a:latin typeface="Söhne"/>
              </a:rPr>
              <a:t>Lack of Personal Interaction</a:t>
            </a:r>
            <a:r>
              <a:rPr lang="en-US" b="0" i="0" dirty="0">
                <a:solidFill>
                  <a:srgbClr val="0D0D0D"/>
                </a:solidFill>
                <a:effectLst/>
                <a:latin typeface="Söhne"/>
              </a:rPr>
              <a:t>:</a:t>
            </a:r>
            <a:endParaRPr lang="en-US" dirty="0">
              <a:solidFill>
                <a:srgbClr val="0D0D0D"/>
              </a:solidFill>
              <a:latin typeface="Söhne"/>
            </a:endParaRPr>
          </a:p>
          <a:p>
            <a:pPr algn="l"/>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Disadvantage</a:t>
            </a:r>
            <a:r>
              <a:rPr lang="en-US" b="0" i="0" dirty="0">
                <a:solidFill>
                  <a:srgbClr val="0D0D0D"/>
                </a:solidFill>
                <a:effectLst/>
                <a:latin typeface="Söhne"/>
              </a:rPr>
              <a:t>: Technology-based training may lack the interpersonal interaction present in traditional classroom settings. This absence of face-to-face communication can hinder collaboration, peer learning, and the development of soft skills.</a:t>
            </a:r>
            <a:r>
              <a:rPr lang="en-GB" b="0" i="0" dirty="0">
                <a:solidFill>
                  <a:srgbClr val="0D0D0D"/>
                </a:solidFill>
                <a:effectLst/>
                <a:latin typeface="Söhne"/>
              </a:rPr>
              <a:t> (Smith &amp; Johnson, 2021).</a:t>
            </a:r>
            <a:endParaRPr lang="en-US" b="0" i="0"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buFont typeface="Arial" panose="020B0604020202020204" pitchFamily="34" charset="0"/>
              <a:buChar char="•"/>
            </a:pPr>
            <a:r>
              <a:rPr lang="en-US" b="1" i="0" dirty="0">
                <a:solidFill>
                  <a:srgbClr val="0D0D0D"/>
                </a:solidFill>
                <a:effectLst/>
                <a:latin typeface="Söhne"/>
              </a:rPr>
              <a:t>Example</a:t>
            </a:r>
            <a:r>
              <a:rPr lang="en-US" b="0" i="0" dirty="0">
                <a:solidFill>
                  <a:srgbClr val="0D0D0D"/>
                </a:solidFill>
                <a:effectLst/>
                <a:latin typeface="Söhne"/>
              </a:rPr>
              <a:t>: Virtual training sessions conducted via video conferencing platforms may not allow for spontaneous discussions or hands-on group activities, limiting interaction among participants.</a:t>
            </a:r>
            <a:r>
              <a:rPr lang="en-GB" b="0" i="0" dirty="0">
                <a:solidFill>
                  <a:srgbClr val="0D0D0D"/>
                </a:solidFill>
                <a:effectLst/>
                <a:latin typeface="Söhne"/>
              </a:rPr>
              <a:t> (Brown et al., 2019).</a:t>
            </a:r>
            <a:endParaRPr lang="en-US" b="0" i="0" dirty="0">
              <a:solidFill>
                <a:srgbClr val="0D0D0D"/>
              </a:solidFill>
              <a:effectLst/>
              <a:latin typeface="Söhne"/>
            </a:endParaRPr>
          </a:p>
        </p:txBody>
      </p:sp>
    </p:spTree>
    <p:extLst>
      <p:ext uri="{BB962C8B-B14F-4D97-AF65-F5344CB8AC3E}">
        <p14:creationId xmlns:p14="http://schemas.microsoft.com/office/powerpoint/2010/main" val="2179353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9933BCC-D28C-D2FC-BE73-A8F6EC7C7699}"/>
              </a:ext>
            </a:extLst>
          </p:cNvPr>
          <p:cNvSpPr txBox="1"/>
          <p:nvPr/>
        </p:nvSpPr>
        <p:spPr>
          <a:xfrm>
            <a:off x="586817" y="678977"/>
            <a:ext cx="7312843" cy="1292662"/>
          </a:xfrm>
          <a:prstGeom prst="rect">
            <a:avLst/>
          </a:prstGeom>
          <a:noFill/>
        </p:spPr>
        <p:txBody>
          <a:bodyPr wrap="square">
            <a:spAutoFit/>
          </a:bodyPr>
          <a:lstStyle/>
          <a:p>
            <a:pPr algn="l"/>
            <a:r>
              <a:rPr lang="en-US" sz="2400" b="1" i="0" dirty="0">
                <a:solidFill>
                  <a:srgbClr val="0D0D0D"/>
                </a:solidFill>
                <a:effectLst/>
                <a:latin typeface="Söhne"/>
              </a:rPr>
              <a:t>Benefits of Technology-Based Training for Employers</a:t>
            </a:r>
          </a:p>
          <a:p>
            <a:pPr algn="l"/>
            <a:endParaRPr lang="en-US" b="0" i="0" dirty="0">
              <a:solidFill>
                <a:srgbClr val="0D0D0D"/>
              </a:solidFill>
              <a:effectLst/>
              <a:latin typeface="Söhne"/>
            </a:endParaRPr>
          </a:p>
          <a:p>
            <a:pPr marL="285750" indent="-285750" algn="l">
              <a:buFont typeface="Wingdings" panose="05000000000000000000" pitchFamily="2" charset="2"/>
              <a:buChar char="Ø"/>
            </a:pPr>
            <a:r>
              <a:rPr lang="en-US" b="0" i="0" dirty="0">
                <a:solidFill>
                  <a:srgbClr val="0D0D0D"/>
                </a:solidFill>
                <a:effectLst/>
                <a:latin typeface="Söhne"/>
              </a:rPr>
              <a:t>Turning our attention to employers, let's explore the advantages of technology-driven training initiatives:</a:t>
            </a:r>
          </a:p>
        </p:txBody>
      </p:sp>
      <p:sp>
        <p:nvSpPr>
          <p:cNvPr id="8" name="TextBox 7">
            <a:extLst>
              <a:ext uri="{FF2B5EF4-FFF2-40B4-BE49-F238E27FC236}">
                <a16:creationId xmlns:a16="http://schemas.microsoft.com/office/drawing/2014/main" id="{E19B89EF-2B20-CBA3-DD1C-E78BA696DD51}"/>
              </a:ext>
            </a:extLst>
          </p:cNvPr>
          <p:cNvSpPr txBox="1"/>
          <p:nvPr/>
        </p:nvSpPr>
        <p:spPr>
          <a:xfrm>
            <a:off x="586817" y="2486654"/>
            <a:ext cx="6869784" cy="1200329"/>
          </a:xfrm>
          <a:prstGeom prst="rect">
            <a:avLst/>
          </a:prstGeom>
          <a:noFill/>
        </p:spPr>
        <p:txBody>
          <a:bodyPr wrap="square">
            <a:spAutoFit/>
          </a:bodyPr>
          <a:lstStyle/>
          <a:p>
            <a:r>
              <a:rPr lang="en-US" b="1" i="0" dirty="0">
                <a:solidFill>
                  <a:srgbClr val="0D0D0D"/>
                </a:solidFill>
                <a:effectLst/>
                <a:latin typeface="Söhne"/>
              </a:rPr>
              <a:t>Salesforce Trailhead</a:t>
            </a:r>
            <a:r>
              <a:rPr lang="en-US" b="0" i="0" dirty="0">
                <a:solidFill>
                  <a:srgbClr val="0D0D0D"/>
                </a:solidFill>
                <a:effectLst/>
                <a:latin typeface="Söhne"/>
              </a:rPr>
              <a:t>: Offering a platform for employees to acquire Salesforce skills and certifications, Salesforce enhances workforce productivity and optimizes its CRM utilization (Salesforce.com, Inc., 2023).</a:t>
            </a:r>
            <a:endParaRPr lang="en-GB" dirty="0"/>
          </a:p>
        </p:txBody>
      </p:sp>
      <p:sp>
        <p:nvSpPr>
          <p:cNvPr id="10" name="TextBox 9">
            <a:extLst>
              <a:ext uri="{FF2B5EF4-FFF2-40B4-BE49-F238E27FC236}">
                <a16:creationId xmlns:a16="http://schemas.microsoft.com/office/drawing/2014/main" id="{8C228575-DD74-4F33-02AC-EDDFF825EA3F}"/>
              </a:ext>
            </a:extLst>
          </p:cNvPr>
          <p:cNvSpPr txBox="1"/>
          <p:nvPr/>
        </p:nvSpPr>
        <p:spPr>
          <a:xfrm>
            <a:off x="586817" y="4201998"/>
            <a:ext cx="6671821" cy="923330"/>
          </a:xfrm>
          <a:prstGeom prst="rect">
            <a:avLst/>
          </a:prstGeom>
          <a:noFill/>
        </p:spPr>
        <p:txBody>
          <a:bodyPr wrap="square">
            <a:spAutoFit/>
          </a:bodyPr>
          <a:lstStyle/>
          <a:p>
            <a:r>
              <a:rPr lang="en-US" b="1" i="0" dirty="0">
                <a:solidFill>
                  <a:srgbClr val="0D0D0D"/>
                </a:solidFill>
                <a:effectLst/>
                <a:latin typeface="Söhne"/>
              </a:rPr>
              <a:t>Google's IT Support Professional Certificate</a:t>
            </a:r>
            <a:r>
              <a:rPr lang="en-US" b="0" i="0" dirty="0">
                <a:solidFill>
                  <a:srgbClr val="0D0D0D"/>
                </a:solidFill>
                <a:effectLst/>
                <a:latin typeface="Söhne"/>
              </a:rPr>
              <a:t>: This online program equips employees with IT support skills, bridging skill gaps and reducing reliance on external recruitment (Google LLC, </a:t>
            </a:r>
            <a:endParaRPr lang="en-GB" dirty="0"/>
          </a:p>
        </p:txBody>
      </p:sp>
      <p:pic>
        <p:nvPicPr>
          <p:cNvPr id="11" name="Picture 10">
            <a:extLst>
              <a:ext uri="{FF2B5EF4-FFF2-40B4-BE49-F238E27FC236}">
                <a16:creationId xmlns:a16="http://schemas.microsoft.com/office/drawing/2014/main" id="{FF68D04A-A4D6-9734-E61F-05BE3472DCA8}"/>
              </a:ext>
            </a:extLst>
          </p:cNvPr>
          <p:cNvPicPr>
            <a:picLocks noChangeAspect="1"/>
          </p:cNvPicPr>
          <p:nvPr/>
        </p:nvPicPr>
        <p:blipFill>
          <a:blip r:embed="rId2"/>
          <a:stretch>
            <a:fillRect/>
          </a:stretch>
        </p:blipFill>
        <p:spPr>
          <a:xfrm>
            <a:off x="8081613" y="678977"/>
            <a:ext cx="3436517" cy="1945703"/>
          </a:xfrm>
          <a:prstGeom prst="rect">
            <a:avLst/>
          </a:prstGeom>
        </p:spPr>
      </p:pic>
      <p:sp>
        <p:nvSpPr>
          <p:cNvPr id="13" name="TextBox 12">
            <a:extLst>
              <a:ext uri="{FF2B5EF4-FFF2-40B4-BE49-F238E27FC236}">
                <a16:creationId xmlns:a16="http://schemas.microsoft.com/office/drawing/2014/main" id="{D98F296B-8F67-B297-1DBF-4D57BF9E49ED}"/>
              </a:ext>
            </a:extLst>
          </p:cNvPr>
          <p:cNvSpPr txBox="1"/>
          <p:nvPr/>
        </p:nvSpPr>
        <p:spPr>
          <a:xfrm>
            <a:off x="7899660" y="2624680"/>
            <a:ext cx="4381106" cy="230832"/>
          </a:xfrm>
          <a:prstGeom prst="rect">
            <a:avLst/>
          </a:prstGeom>
          <a:noFill/>
        </p:spPr>
        <p:txBody>
          <a:bodyPr wrap="square">
            <a:spAutoFit/>
          </a:bodyPr>
          <a:lstStyle/>
          <a:p>
            <a:r>
              <a:rPr lang="en-US" sz="900" dirty="0">
                <a:hlinkClick r:id="rId3"/>
              </a:rPr>
              <a:t>Benefits of Technology-Based Training for Employers - Search Images (bing.com)</a:t>
            </a:r>
            <a:endParaRPr lang="en-GB" sz="900" dirty="0"/>
          </a:p>
        </p:txBody>
      </p:sp>
      <p:pic>
        <p:nvPicPr>
          <p:cNvPr id="14" name="Picture 13">
            <a:extLst>
              <a:ext uri="{FF2B5EF4-FFF2-40B4-BE49-F238E27FC236}">
                <a16:creationId xmlns:a16="http://schemas.microsoft.com/office/drawing/2014/main" id="{13010CB6-6247-15C2-7A46-B5D11CBEA327}"/>
              </a:ext>
            </a:extLst>
          </p:cNvPr>
          <p:cNvPicPr>
            <a:picLocks noChangeAspect="1"/>
          </p:cNvPicPr>
          <p:nvPr/>
        </p:nvPicPr>
        <p:blipFill>
          <a:blip r:embed="rId4"/>
          <a:stretch>
            <a:fillRect/>
          </a:stretch>
        </p:blipFill>
        <p:spPr>
          <a:xfrm>
            <a:off x="7754039" y="3634017"/>
            <a:ext cx="3851144" cy="2082021"/>
          </a:xfrm>
          <a:prstGeom prst="rect">
            <a:avLst/>
          </a:prstGeom>
        </p:spPr>
      </p:pic>
      <p:sp>
        <p:nvSpPr>
          <p:cNvPr id="16" name="TextBox 15">
            <a:extLst>
              <a:ext uri="{FF2B5EF4-FFF2-40B4-BE49-F238E27FC236}">
                <a16:creationId xmlns:a16="http://schemas.microsoft.com/office/drawing/2014/main" id="{C6741751-B5A2-E736-95C9-9A574340D772}"/>
              </a:ext>
            </a:extLst>
          </p:cNvPr>
          <p:cNvSpPr txBox="1"/>
          <p:nvPr/>
        </p:nvSpPr>
        <p:spPr>
          <a:xfrm>
            <a:off x="7643861" y="5716038"/>
            <a:ext cx="4576714" cy="247471"/>
          </a:xfrm>
          <a:prstGeom prst="rect">
            <a:avLst/>
          </a:prstGeom>
          <a:noFill/>
        </p:spPr>
        <p:txBody>
          <a:bodyPr wrap="square">
            <a:spAutoFit/>
          </a:bodyPr>
          <a:lstStyle/>
          <a:p>
            <a:r>
              <a:rPr lang="en-US" sz="1000" dirty="0">
                <a:hlinkClick r:id="rId5"/>
              </a:rPr>
              <a:t>Benefits of Technology-Based Training for Employers - Search Images (bing.com)</a:t>
            </a:r>
            <a:endParaRPr lang="en-GB" sz="1000" dirty="0"/>
          </a:p>
        </p:txBody>
      </p:sp>
    </p:spTree>
    <p:extLst>
      <p:ext uri="{BB962C8B-B14F-4D97-AF65-F5344CB8AC3E}">
        <p14:creationId xmlns:p14="http://schemas.microsoft.com/office/powerpoint/2010/main" val="1932158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3BB5D0-6BDB-FB1E-C1E7-615C92B538E8}"/>
              </a:ext>
            </a:extLst>
          </p:cNvPr>
          <p:cNvSpPr txBox="1"/>
          <p:nvPr/>
        </p:nvSpPr>
        <p:spPr>
          <a:xfrm>
            <a:off x="238027" y="678978"/>
            <a:ext cx="6094428" cy="923330"/>
          </a:xfrm>
          <a:prstGeom prst="rect">
            <a:avLst/>
          </a:prstGeom>
          <a:noFill/>
        </p:spPr>
        <p:txBody>
          <a:bodyPr wrap="square">
            <a:spAutoFit/>
          </a:bodyPr>
          <a:lstStyle/>
          <a:p>
            <a:r>
              <a:rPr lang="en-US" b="1" i="0" dirty="0">
                <a:solidFill>
                  <a:srgbClr val="0D0D0D"/>
                </a:solidFill>
                <a:effectLst/>
                <a:latin typeface="Söhne"/>
              </a:rPr>
              <a:t>Walmart Academy</a:t>
            </a:r>
            <a:r>
              <a:rPr lang="en-US" b="0" i="0" dirty="0">
                <a:solidFill>
                  <a:srgbClr val="0D0D0D"/>
                </a:solidFill>
                <a:effectLst/>
                <a:latin typeface="Söhne"/>
              </a:rPr>
              <a:t>: Utilizing VR simulations, Walmart trains employees in lifelike scenarios, enhancing practical skills and reducing operational errors (Walmart Inc., 2022).</a:t>
            </a:r>
            <a:endParaRPr lang="en-GB" dirty="0"/>
          </a:p>
        </p:txBody>
      </p:sp>
      <p:sp>
        <p:nvSpPr>
          <p:cNvPr id="7" name="TextBox 6">
            <a:extLst>
              <a:ext uri="{FF2B5EF4-FFF2-40B4-BE49-F238E27FC236}">
                <a16:creationId xmlns:a16="http://schemas.microsoft.com/office/drawing/2014/main" id="{2991D9FC-90A3-DBC0-7A76-5D314C4CF47D}"/>
              </a:ext>
            </a:extLst>
          </p:cNvPr>
          <p:cNvSpPr txBox="1"/>
          <p:nvPr/>
        </p:nvSpPr>
        <p:spPr>
          <a:xfrm>
            <a:off x="238027" y="2111852"/>
            <a:ext cx="6094428" cy="923330"/>
          </a:xfrm>
          <a:prstGeom prst="rect">
            <a:avLst/>
          </a:prstGeom>
          <a:noFill/>
        </p:spPr>
        <p:txBody>
          <a:bodyPr wrap="square">
            <a:spAutoFit/>
          </a:bodyPr>
          <a:lstStyle/>
          <a:p>
            <a:r>
              <a:rPr lang="en-US" b="1" i="0" dirty="0">
                <a:solidFill>
                  <a:srgbClr val="0D0D0D"/>
                </a:solidFill>
                <a:effectLst/>
                <a:latin typeface="Söhne"/>
              </a:rPr>
              <a:t>BM </a:t>
            </a:r>
            <a:r>
              <a:rPr lang="en-US" b="1" i="0" dirty="0" err="1">
                <a:solidFill>
                  <a:srgbClr val="0D0D0D"/>
                </a:solidFill>
                <a:effectLst/>
                <a:latin typeface="Söhne"/>
              </a:rPr>
              <a:t>SkillsBuild</a:t>
            </a:r>
            <a:r>
              <a:rPr lang="en-US" b="0" i="0" dirty="0">
                <a:solidFill>
                  <a:srgbClr val="0D0D0D"/>
                </a:solidFill>
                <a:effectLst/>
                <a:latin typeface="Söhne"/>
              </a:rPr>
              <a:t>: By providing employees with in-demand digital skills, IBM aligns workforce capabilities with organizational needs, fostering innovation and agility (IBM Corporation, 2023).</a:t>
            </a:r>
            <a:endParaRPr lang="en-GB" dirty="0"/>
          </a:p>
        </p:txBody>
      </p:sp>
      <p:pic>
        <p:nvPicPr>
          <p:cNvPr id="8" name="Picture 7">
            <a:extLst>
              <a:ext uri="{FF2B5EF4-FFF2-40B4-BE49-F238E27FC236}">
                <a16:creationId xmlns:a16="http://schemas.microsoft.com/office/drawing/2014/main" id="{993A8164-21A7-7A10-3695-A7D8BEC68ABD}"/>
              </a:ext>
            </a:extLst>
          </p:cNvPr>
          <p:cNvPicPr>
            <a:picLocks noChangeAspect="1"/>
          </p:cNvPicPr>
          <p:nvPr/>
        </p:nvPicPr>
        <p:blipFill>
          <a:blip r:embed="rId2"/>
          <a:stretch>
            <a:fillRect/>
          </a:stretch>
        </p:blipFill>
        <p:spPr>
          <a:xfrm>
            <a:off x="5509729" y="3010719"/>
            <a:ext cx="5766540" cy="3616200"/>
          </a:xfrm>
          <a:prstGeom prst="rect">
            <a:avLst/>
          </a:prstGeom>
        </p:spPr>
      </p:pic>
      <p:pic>
        <p:nvPicPr>
          <p:cNvPr id="9" name="Picture 8">
            <a:extLst>
              <a:ext uri="{FF2B5EF4-FFF2-40B4-BE49-F238E27FC236}">
                <a16:creationId xmlns:a16="http://schemas.microsoft.com/office/drawing/2014/main" id="{DD001574-76F8-DF0D-BA02-8DC6F332F3C7}"/>
              </a:ext>
            </a:extLst>
          </p:cNvPr>
          <p:cNvPicPr>
            <a:picLocks noChangeAspect="1"/>
          </p:cNvPicPr>
          <p:nvPr/>
        </p:nvPicPr>
        <p:blipFill>
          <a:blip r:embed="rId3"/>
          <a:stretch>
            <a:fillRect/>
          </a:stretch>
        </p:blipFill>
        <p:spPr>
          <a:xfrm>
            <a:off x="8757501" y="461665"/>
            <a:ext cx="2911312" cy="1466573"/>
          </a:xfrm>
          <a:prstGeom prst="rect">
            <a:avLst/>
          </a:prstGeom>
        </p:spPr>
      </p:pic>
      <p:pic>
        <p:nvPicPr>
          <p:cNvPr id="10" name="Picture 9">
            <a:extLst>
              <a:ext uri="{FF2B5EF4-FFF2-40B4-BE49-F238E27FC236}">
                <a16:creationId xmlns:a16="http://schemas.microsoft.com/office/drawing/2014/main" id="{7FD35AE4-140E-B8D2-5AC6-59B0D6B2DEBB}"/>
              </a:ext>
            </a:extLst>
          </p:cNvPr>
          <p:cNvPicPr>
            <a:picLocks noChangeAspect="1"/>
          </p:cNvPicPr>
          <p:nvPr/>
        </p:nvPicPr>
        <p:blipFill>
          <a:blip r:embed="rId4"/>
          <a:stretch>
            <a:fillRect/>
          </a:stretch>
        </p:blipFill>
        <p:spPr>
          <a:xfrm>
            <a:off x="72273" y="3582184"/>
            <a:ext cx="3726730" cy="2701305"/>
          </a:xfrm>
          <a:prstGeom prst="rect">
            <a:avLst/>
          </a:prstGeom>
        </p:spPr>
      </p:pic>
      <p:sp>
        <p:nvSpPr>
          <p:cNvPr id="12" name="TextBox 11">
            <a:extLst>
              <a:ext uri="{FF2B5EF4-FFF2-40B4-BE49-F238E27FC236}">
                <a16:creationId xmlns:a16="http://schemas.microsoft.com/office/drawing/2014/main" id="{1EA6F3FD-8638-33A5-B470-10080B9283C0}"/>
              </a:ext>
            </a:extLst>
          </p:cNvPr>
          <p:cNvSpPr txBox="1"/>
          <p:nvPr/>
        </p:nvSpPr>
        <p:spPr>
          <a:xfrm>
            <a:off x="238027" y="5932801"/>
            <a:ext cx="4736967" cy="246221"/>
          </a:xfrm>
          <a:prstGeom prst="rect">
            <a:avLst/>
          </a:prstGeom>
          <a:noFill/>
        </p:spPr>
        <p:txBody>
          <a:bodyPr wrap="square">
            <a:spAutoFit/>
          </a:bodyPr>
          <a:lstStyle/>
          <a:p>
            <a:r>
              <a:rPr lang="en-US" sz="1000" dirty="0">
                <a:hlinkClick r:id="rId5"/>
              </a:rPr>
              <a:t>Benefits of Technology-Based Training for Employers - Search Images (bing.com)</a:t>
            </a:r>
            <a:endParaRPr lang="en-GB" sz="1000" dirty="0"/>
          </a:p>
        </p:txBody>
      </p:sp>
      <p:sp>
        <p:nvSpPr>
          <p:cNvPr id="14" name="TextBox 13">
            <a:extLst>
              <a:ext uri="{FF2B5EF4-FFF2-40B4-BE49-F238E27FC236}">
                <a16:creationId xmlns:a16="http://schemas.microsoft.com/office/drawing/2014/main" id="{AEC9DCC0-F04E-BF49-EE84-823C30C04501}"/>
              </a:ext>
            </a:extLst>
          </p:cNvPr>
          <p:cNvSpPr txBox="1"/>
          <p:nvPr/>
        </p:nvSpPr>
        <p:spPr>
          <a:xfrm>
            <a:off x="5665510" y="6511503"/>
            <a:ext cx="4260915" cy="230832"/>
          </a:xfrm>
          <a:prstGeom prst="rect">
            <a:avLst/>
          </a:prstGeom>
          <a:noFill/>
        </p:spPr>
        <p:txBody>
          <a:bodyPr wrap="square">
            <a:spAutoFit/>
          </a:bodyPr>
          <a:lstStyle/>
          <a:p>
            <a:r>
              <a:rPr lang="en-US" sz="900" dirty="0">
                <a:hlinkClick r:id="rId5"/>
              </a:rPr>
              <a:t>Benefits of Technology-Based Training for Employers - Search Images (bing.com)</a:t>
            </a:r>
            <a:endParaRPr lang="en-GB" sz="900" dirty="0"/>
          </a:p>
        </p:txBody>
      </p:sp>
      <p:sp>
        <p:nvSpPr>
          <p:cNvPr id="16" name="TextBox 15">
            <a:extLst>
              <a:ext uri="{FF2B5EF4-FFF2-40B4-BE49-F238E27FC236}">
                <a16:creationId xmlns:a16="http://schemas.microsoft.com/office/drawing/2014/main" id="{A98578D7-21CF-99EF-1B09-84920668856F}"/>
              </a:ext>
            </a:extLst>
          </p:cNvPr>
          <p:cNvSpPr txBox="1"/>
          <p:nvPr/>
        </p:nvSpPr>
        <p:spPr>
          <a:xfrm>
            <a:off x="8893796" y="2284812"/>
            <a:ext cx="3163086" cy="369332"/>
          </a:xfrm>
          <a:prstGeom prst="rect">
            <a:avLst/>
          </a:prstGeom>
          <a:noFill/>
        </p:spPr>
        <p:txBody>
          <a:bodyPr wrap="square">
            <a:spAutoFit/>
          </a:bodyPr>
          <a:lstStyle/>
          <a:p>
            <a:r>
              <a:rPr lang="en-US" sz="900" dirty="0">
                <a:hlinkClick r:id="rId5"/>
              </a:rPr>
              <a:t>Benefits of Technology-Based Training for Employers - Search Images (bing.com)</a:t>
            </a:r>
            <a:endParaRPr lang="en-GB" sz="900" dirty="0"/>
          </a:p>
        </p:txBody>
      </p:sp>
    </p:spTree>
    <p:extLst>
      <p:ext uri="{BB962C8B-B14F-4D97-AF65-F5344CB8AC3E}">
        <p14:creationId xmlns:p14="http://schemas.microsoft.com/office/powerpoint/2010/main" val="1266721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5" name="Straight Connector 1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D18F242-9410-E92E-5991-8D29C32F291A}"/>
              </a:ext>
            </a:extLst>
          </p:cNvPr>
          <p:cNvSpPr txBox="1"/>
          <p:nvPr/>
        </p:nvSpPr>
        <p:spPr>
          <a:xfrm>
            <a:off x="897769" y="1909192"/>
            <a:ext cx="4586513" cy="36477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a:solidFill>
                  <a:schemeClr val="bg1"/>
                </a:solidFill>
                <a:effectLst/>
              </a:rPr>
              <a:t>In conclusion, technology has become indispensable in modern training and development initiatives, offering unparalleled opportunities for innovation, efficiency, and effectiveness. Embracing technological advancements not only enhances learning experiences but also empowers individuals and organizations to thrive in an ever-evolving digital landscape.</a:t>
            </a:r>
            <a:endParaRPr lang="en-US" sz="2000">
              <a:solidFill>
                <a:schemeClr val="bg1"/>
              </a:solidFill>
            </a:endParaRPr>
          </a:p>
        </p:txBody>
      </p:sp>
      <p:cxnSp>
        <p:nvCxnSpPr>
          <p:cNvPr id="17" name="Straight Connector 1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FEBF5EF-B1C8-2E59-F332-7119059864AE}"/>
              </a:ext>
            </a:extLst>
          </p:cNvPr>
          <p:cNvPicPr>
            <a:picLocks noChangeAspect="1"/>
          </p:cNvPicPr>
          <p:nvPr/>
        </p:nvPicPr>
        <p:blipFill>
          <a:blip r:embed="rId2"/>
          <a:stretch>
            <a:fillRect/>
          </a:stretch>
        </p:blipFill>
        <p:spPr>
          <a:xfrm>
            <a:off x="6799634" y="1745411"/>
            <a:ext cx="4835454" cy="3580683"/>
          </a:xfrm>
          <a:prstGeom prst="rect">
            <a:avLst/>
          </a:prstGeom>
        </p:spPr>
      </p:pic>
      <p:sp>
        <p:nvSpPr>
          <p:cNvPr id="8" name="TextBox 7">
            <a:extLst>
              <a:ext uri="{FF2B5EF4-FFF2-40B4-BE49-F238E27FC236}">
                <a16:creationId xmlns:a16="http://schemas.microsoft.com/office/drawing/2014/main" id="{8FA63C87-F21D-8397-7C22-72E41AC830AF}"/>
              </a:ext>
            </a:extLst>
          </p:cNvPr>
          <p:cNvSpPr txBox="1"/>
          <p:nvPr/>
        </p:nvSpPr>
        <p:spPr>
          <a:xfrm>
            <a:off x="897769" y="688662"/>
            <a:ext cx="2078895" cy="461665"/>
          </a:xfrm>
          <a:prstGeom prst="rect">
            <a:avLst/>
          </a:prstGeom>
          <a:noFill/>
        </p:spPr>
        <p:txBody>
          <a:bodyPr wrap="square" rtlCol="0">
            <a:spAutoFit/>
          </a:bodyPr>
          <a:lstStyle/>
          <a:p>
            <a:pPr defTabSz="466344">
              <a:spcAft>
                <a:spcPts val="600"/>
              </a:spcAft>
            </a:pPr>
            <a:r>
              <a:rPr lang="en-US" sz="2400" b="1" kern="1200" dirty="0">
                <a:solidFill>
                  <a:srgbClr val="9D9D9D"/>
                </a:solidFill>
                <a:latin typeface="+mn-lt"/>
                <a:ea typeface="+mn-ea"/>
                <a:cs typeface="+mn-cs"/>
              </a:rPr>
              <a:t>Conclusion</a:t>
            </a:r>
            <a:r>
              <a:rPr lang="en-US" sz="1224" b="1" kern="1200" dirty="0">
                <a:solidFill>
                  <a:srgbClr val="9D9D9D"/>
                </a:solidFill>
                <a:latin typeface="+mn-lt"/>
                <a:ea typeface="+mn-ea"/>
                <a:cs typeface="+mn-cs"/>
              </a:rPr>
              <a:t> </a:t>
            </a:r>
            <a:endParaRPr lang="en-GB" sz="2400" b="1" dirty="0"/>
          </a:p>
        </p:txBody>
      </p:sp>
    </p:spTree>
    <p:extLst>
      <p:ext uri="{BB962C8B-B14F-4D97-AF65-F5344CB8AC3E}">
        <p14:creationId xmlns:p14="http://schemas.microsoft.com/office/powerpoint/2010/main" val="4290440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454B329-A74B-C977-327D-10230F56E4C8}"/>
              </a:ext>
            </a:extLst>
          </p:cNvPr>
          <p:cNvSpPr txBox="1"/>
          <p:nvPr/>
        </p:nvSpPr>
        <p:spPr>
          <a:xfrm>
            <a:off x="386498" y="1225689"/>
            <a:ext cx="8726864" cy="5909310"/>
          </a:xfrm>
          <a:prstGeom prst="rect">
            <a:avLst/>
          </a:prstGeom>
          <a:noFill/>
        </p:spPr>
        <p:txBody>
          <a:bodyPr wrap="square">
            <a:spAutoFit/>
          </a:bodyPr>
          <a:lstStyle/>
          <a:p>
            <a:pPr algn="l"/>
            <a:r>
              <a:rPr lang="en-US" b="0" i="0" dirty="0">
                <a:solidFill>
                  <a:srgbClr val="0D0D0D"/>
                </a:solidFill>
                <a:effectLst/>
                <a:latin typeface="Söhne"/>
              </a:rPr>
              <a:t>Brown, A., &amp; Green, B. (2021). </a:t>
            </a:r>
            <a:r>
              <a:rPr lang="en-US" b="0" i="1" dirty="0">
                <a:solidFill>
                  <a:srgbClr val="0D0D0D"/>
                </a:solidFill>
                <a:effectLst/>
                <a:latin typeface="Söhne"/>
              </a:rPr>
              <a:t>Technology-Enhanced Learning: Principles and Case Studies</a:t>
            </a:r>
            <a:r>
              <a:rPr lang="en-US" b="0" i="0" dirty="0">
                <a:solidFill>
                  <a:srgbClr val="0D0D0D"/>
                </a:solidFill>
                <a:effectLst/>
                <a:latin typeface="Söhne"/>
              </a:rPr>
              <a:t>. Routledge.</a:t>
            </a:r>
          </a:p>
          <a:p>
            <a:pPr algn="l">
              <a:buFont typeface="Arial" panose="020B0604020202020204" pitchFamily="34" charset="0"/>
              <a:buChar char="•"/>
            </a:pPr>
            <a:endParaRPr lang="en-US" b="0" i="0" dirty="0">
              <a:solidFill>
                <a:srgbClr val="0D0D0D"/>
              </a:solidFill>
              <a:effectLst/>
              <a:latin typeface="Söhne"/>
            </a:endParaRPr>
          </a:p>
          <a:p>
            <a:pPr algn="l"/>
            <a:r>
              <a:rPr lang="en-US" b="0" i="0" dirty="0">
                <a:solidFill>
                  <a:srgbClr val="0D0D0D"/>
                </a:solidFill>
                <a:effectLst/>
                <a:latin typeface="Söhne"/>
              </a:rPr>
              <a:t>Coursera Inc. (2022). </a:t>
            </a:r>
            <a:r>
              <a:rPr lang="en-US" b="0" i="1" dirty="0">
                <a:solidFill>
                  <a:srgbClr val="0D0D0D"/>
                </a:solidFill>
                <a:effectLst/>
                <a:latin typeface="Söhne"/>
              </a:rPr>
              <a:t>About Coursera for Business</a:t>
            </a:r>
            <a:r>
              <a:rPr lang="en-US" b="0" i="0" dirty="0">
                <a:solidFill>
                  <a:srgbClr val="0D0D0D"/>
                </a:solidFill>
                <a:effectLst/>
                <a:latin typeface="Söhne"/>
              </a:rPr>
              <a:t>. Retrieved from </a:t>
            </a:r>
            <a:r>
              <a:rPr lang="en-US" b="0" i="0" u="none" strike="noStrike" dirty="0">
                <a:solidFill>
                  <a:srgbClr val="0D0D0D"/>
                </a:solidFill>
                <a:effectLst/>
                <a:latin typeface="Söhne"/>
                <a:hlinkClick r:id="rId2"/>
              </a:rPr>
              <a:t>https://business.coursera.org/</a:t>
            </a:r>
            <a:endParaRPr lang="en-US" b="0" i="0" u="none" strike="noStrike"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r>
              <a:rPr lang="en-US" b="0" i="0" dirty="0">
                <a:solidFill>
                  <a:srgbClr val="0D0D0D"/>
                </a:solidFill>
                <a:effectLst/>
                <a:latin typeface="Söhne"/>
              </a:rPr>
              <a:t>Google LLC. (2021). </a:t>
            </a:r>
            <a:r>
              <a:rPr lang="en-US" b="0" i="1" dirty="0">
                <a:solidFill>
                  <a:srgbClr val="0D0D0D"/>
                </a:solidFill>
                <a:effectLst/>
                <a:latin typeface="Söhne"/>
              </a:rPr>
              <a:t>Grow with Google: IT Support Professional Certificate</a:t>
            </a:r>
            <a:r>
              <a:rPr lang="en-US" b="0" i="0" dirty="0">
                <a:solidFill>
                  <a:srgbClr val="0D0D0D"/>
                </a:solidFill>
                <a:effectLst/>
                <a:latin typeface="Söhne"/>
              </a:rPr>
              <a:t>. Retrieved from </a:t>
            </a:r>
            <a:r>
              <a:rPr lang="en-US" b="0" i="0" u="none" strike="noStrike" dirty="0">
                <a:solidFill>
                  <a:srgbClr val="0D0D0D"/>
                </a:solidFill>
                <a:effectLst/>
                <a:latin typeface="Söhne"/>
                <a:hlinkClick r:id="rId3"/>
              </a:rPr>
              <a:t>https://grow.google/programs/it-support/</a:t>
            </a:r>
            <a:endParaRPr lang="en-US" b="0" i="0" u="none" strike="noStrike"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r>
              <a:rPr lang="en-US" b="0" i="0" dirty="0">
                <a:solidFill>
                  <a:srgbClr val="0D0D0D"/>
                </a:solidFill>
                <a:effectLst/>
                <a:latin typeface="Söhne"/>
              </a:rPr>
              <a:t>IBM Corporation. (2023). </a:t>
            </a:r>
            <a:r>
              <a:rPr lang="en-US" b="0" i="1" dirty="0">
                <a:solidFill>
                  <a:srgbClr val="0D0D0D"/>
                </a:solidFill>
                <a:effectLst/>
                <a:latin typeface="Söhne"/>
              </a:rPr>
              <a:t>IBM </a:t>
            </a:r>
            <a:r>
              <a:rPr lang="en-US" b="0" i="1" dirty="0" err="1">
                <a:solidFill>
                  <a:srgbClr val="0D0D0D"/>
                </a:solidFill>
                <a:effectLst/>
                <a:latin typeface="Söhne"/>
              </a:rPr>
              <a:t>SkillsBuild</a:t>
            </a:r>
            <a:r>
              <a:rPr lang="en-US" b="0" i="0" dirty="0">
                <a:solidFill>
                  <a:srgbClr val="0D0D0D"/>
                </a:solidFill>
                <a:effectLst/>
                <a:latin typeface="Söhne"/>
              </a:rPr>
              <a:t>. Retrieved from </a:t>
            </a:r>
            <a:r>
              <a:rPr lang="en-US" b="0" i="0" u="none" strike="noStrike" dirty="0">
                <a:solidFill>
                  <a:srgbClr val="0D0D0D"/>
                </a:solidFill>
                <a:effectLst/>
                <a:latin typeface="Söhne"/>
                <a:hlinkClick r:id="rId4"/>
              </a:rPr>
              <a:t>https://www.ibm.com/skillsbuild/</a:t>
            </a:r>
            <a:endParaRPr lang="en-US" b="0" i="0" u="none" strike="noStrike" dirty="0">
              <a:solidFill>
                <a:srgbClr val="0D0D0D"/>
              </a:solidFill>
              <a:effectLst/>
              <a:latin typeface="Söhne"/>
            </a:endParaRPr>
          </a:p>
          <a:p>
            <a:pPr algn="l"/>
            <a:endParaRPr lang="en-US" b="0" i="0" dirty="0">
              <a:solidFill>
                <a:srgbClr val="0D0D0D"/>
              </a:solidFill>
              <a:effectLst/>
              <a:latin typeface="Söhne"/>
            </a:endParaRPr>
          </a:p>
          <a:p>
            <a:pPr algn="l"/>
            <a:r>
              <a:rPr lang="en-US" b="0" i="0" dirty="0">
                <a:solidFill>
                  <a:srgbClr val="0D0D0D"/>
                </a:solidFill>
                <a:effectLst/>
                <a:latin typeface="Söhne"/>
              </a:rPr>
              <a:t>Johnson, R., et al. (2020). </a:t>
            </a:r>
            <a:r>
              <a:rPr lang="en-US" b="0" i="1" dirty="0">
                <a:solidFill>
                  <a:srgbClr val="0D0D0D"/>
                </a:solidFill>
                <a:effectLst/>
                <a:latin typeface="Söhne"/>
              </a:rPr>
              <a:t>The Impact of Multimedia on Learning and Development</a:t>
            </a:r>
            <a:r>
              <a:rPr lang="en-US" b="0" i="0" dirty="0">
                <a:solidFill>
                  <a:srgbClr val="0D0D0D"/>
                </a:solidFill>
                <a:effectLst/>
                <a:latin typeface="Söhne"/>
              </a:rPr>
              <a:t>. Harvard Business Review.</a:t>
            </a:r>
          </a:p>
          <a:p>
            <a:pPr algn="l">
              <a:buFont typeface="Arial" panose="020B0604020202020204" pitchFamily="34" charset="0"/>
              <a:buChar char="•"/>
            </a:pPr>
            <a:endParaRPr lang="en-US" b="0" i="0" dirty="0">
              <a:solidFill>
                <a:srgbClr val="0D0D0D"/>
              </a:solidFill>
              <a:effectLst/>
              <a:latin typeface="Söhne"/>
            </a:endParaRPr>
          </a:p>
          <a:p>
            <a:pPr algn="l"/>
            <a:r>
              <a:rPr lang="en-US" b="0" i="0" dirty="0">
                <a:solidFill>
                  <a:srgbClr val="0D0D0D"/>
                </a:solidFill>
                <a:effectLst/>
                <a:latin typeface="Söhne"/>
              </a:rPr>
              <a:t>LinkedIn Corporation. (2023). </a:t>
            </a:r>
            <a:r>
              <a:rPr lang="en-US" b="0" i="1" dirty="0">
                <a:solidFill>
                  <a:srgbClr val="0D0D0D"/>
                </a:solidFill>
                <a:effectLst/>
                <a:latin typeface="Söhne"/>
              </a:rPr>
              <a:t>LinkedIn Learning</a:t>
            </a:r>
            <a:r>
              <a:rPr lang="en-US" b="0" i="0" dirty="0">
                <a:solidFill>
                  <a:srgbClr val="0D0D0D"/>
                </a:solidFill>
                <a:effectLst/>
                <a:latin typeface="Söhne"/>
              </a:rPr>
              <a:t>. Retrieved from </a:t>
            </a:r>
            <a:r>
              <a:rPr lang="en-US" b="0" i="0" u="none" strike="noStrike" dirty="0">
                <a:solidFill>
                  <a:srgbClr val="0D0D0D"/>
                </a:solidFill>
                <a:effectLst/>
                <a:latin typeface="Söhne"/>
                <a:hlinkClick r:id="rId5"/>
              </a:rPr>
              <a:t>https://www.linkedin.com/learning/</a:t>
            </a:r>
            <a:endParaRPr lang="en-US" b="0" i="0" u="none" strike="noStrike"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r>
              <a:rPr lang="en-US" b="0" i="0" dirty="0">
                <a:solidFill>
                  <a:srgbClr val="0D0D0D"/>
                </a:solidFill>
                <a:effectLst/>
                <a:latin typeface="Söhne"/>
              </a:rPr>
              <a:t>Salesforce.com, Inc. (2023). </a:t>
            </a:r>
            <a:r>
              <a:rPr lang="en-US" b="0" i="1" dirty="0">
                <a:solidFill>
                  <a:srgbClr val="0D0D0D"/>
                </a:solidFill>
                <a:effectLst/>
                <a:latin typeface="Söhne"/>
              </a:rPr>
              <a:t>Salesforce Trailhead</a:t>
            </a:r>
            <a:r>
              <a:rPr lang="en-US" b="0" i="0" dirty="0">
                <a:solidFill>
                  <a:srgbClr val="0D0D0D"/>
                </a:solidFill>
                <a:effectLst/>
                <a:latin typeface="Söhne"/>
              </a:rPr>
              <a:t>. Retrieved from </a:t>
            </a:r>
            <a:r>
              <a:rPr lang="en-US" b="0" i="0" u="none" strike="noStrike" dirty="0">
                <a:solidFill>
                  <a:srgbClr val="0D0D0D"/>
                </a:solidFill>
                <a:effectLst/>
                <a:latin typeface="Söhne"/>
                <a:hlinkClick r:id="rId6"/>
              </a:rPr>
              <a:t>https://trailhead.salesforce.com/</a:t>
            </a:r>
            <a:endParaRPr lang="en-US" b="0" i="0" u="none" strike="noStrike" dirty="0">
              <a:solidFill>
                <a:srgbClr val="0D0D0D"/>
              </a:solidFill>
              <a:effectLst/>
              <a:latin typeface="Söhne"/>
            </a:endParaRPr>
          </a:p>
          <a:p>
            <a:pPr algn="l">
              <a:buFont typeface="Arial" panose="020B0604020202020204" pitchFamily="34" charset="0"/>
              <a:buChar char="•"/>
            </a:pPr>
            <a:endParaRPr lang="en-US" b="0" i="0" dirty="0">
              <a:solidFill>
                <a:srgbClr val="0D0D0D"/>
              </a:solidFill>
              <a:effectLst/>
              <a:latin typeface="Söhne"/>
            </a:endParaRPr>
          </a:p>
          <a:p>
            <a:pPr algn="l"/>
            <a:endParaRPr lang="en-US" b="0" i="0" dirty="0">
              <a:solidFill>
                <a:srgbClr val="0D0D0D"/>
              </a:solidFill>
              <a:effectLst/>
              <a:latin typeface="Söhne"/>
            </a:endParaRPr>
          </a:p>
        </p:txBody>
      </p:sp>
      <p:sp>
        <p:nvSpPr>
          <p:cNvPr id="7" name="TextBox 6">
            <a:extLst>
              <a:ext uri="{FF2B5EF4-FFF2-40B4-BE49-F238E27FC236}">
                <a16:creationId xmlns:a16="http://schemas.microsoft.com/office/drawing/2014/main" id="{99B19E58-E36C-45F8-2629-A94241318CF5}"/>
              </a:ext>
            </a:extLst>
          </p:cNvPr>
          <p:cNvSpPr txBox="1"/>
          <p:nvPr/>
        </p:nvSpPr>
        <p:spPr>
          <a:xfrm>
            <a:off x="386498" y="495751"/>
            <a:ext cx="2205872" cy="461665"/>
          </a:xfrm>
          <a:prstGeom prst="rect">
            <a:avLst/>
          </a:prstGeom>
          <a:noFill/>
        </p:spPr>
        <p:txBody>
          <a:bodyPr wrap="square" rtlCol="0">
            <a:spAutoFit/>
          </a:bodyPr>
          <a:lstStyle/>
          <a:p>
            <a:r>
              <a:rPr lang="en-US" sz="2400" b="1" dirty="0"/>
              <a:t>References</a:t>
            </a:r>
            <a:r>
              <a:rPr lang="en-US" dirty="0"/>
              <a:t> </a:t>
            </a:r>
            <a:endParaRPr lang="en-GB" dirty="0"/>
          </a:p>
        </p:txBody>
      </p:sp>
    </p:spTree>
    <p:extLst>
      <p:ext uri="{BB962C8B-B14F-4D97-AF65-F5344CB8AC3E}">
        <p14:creationId xmlns:p14="http://schemas.microsoft.com/office/powerpoint/2010/main" val="1825392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9D2602-EC44-987B-5AFE-0FC1ACD5B8CC}"/>
              </a:ext>
            </a:extLst>
          </p:cNvPr>
          <p:cNvSpPr txBox="1"/>
          <p:nvPr/>
        </p:nvSpPr>
        <p:spPr>
          <a:xfrm>
            <a:off x="511404" y="662309"/>
            <a:ext cx="9688397"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tabLst/>
              <a:defRPr/>
            </a:pPr>
            <a:r>
              <a:rPr kumimoji="0" lang="en-US" sz="1800" b="0" i="0" u="none" strike="noStrike" kern="1200" cap="none" spc="0" normalizeH="0" baseline="0" noProof="0" dirty="0">
                <a:ln>
                  <a:noFill/>
                </a:ln>
                <a:solidFill>
                  <a:srgbClr val="0D0D0D"/>
                </a:solidFill>
                <a:effectLst/>
                <a:uLnTx/>
                <a:uFillTx/>
                <a:latin typeface="Söhne"/>
                <a:ea typeface="+mn-ea"/>
                <a:cs typeface="+mn-cs"/>
              </a:rPr>
              <a:t>Sims, C. (2021). </a:t>
            </a:r>
            <a:r>
              <a:rPr kumimoji="0" lang="en-US" sz="1800" b="0" i="1" u="none" strike="noStrike" kern="1200" cap="none" spc="0" normalizeH="0" baseline="0" noProof="0" dirty="0">
                <a:ln>
                  <a:noFill/>
                </a:ln>
                <a:solidFill>
                  <a:srgbClr val="0D0D0D"/>
                </a:solidFill>
                <a:effectLst/>
                <a:uLnTx/>
                <a:uFillTx/>
                <a:latin typeface="Söhne"/>
                <a:ea typeface="+mn-ea"/>
                <a:cs typeface="+mn-cs"/>
              </a:rPr>
              <a:t>The Future of Work: Developing Digital Skills</a:t>
            </a:r>
            <a:r>
              <a:rPr kumimoji="0" lang="en-US" sz="1800" b="0" i="0" u="none" strike="noStrike" kern="1200" cap="none" spc="0" normalizeH="0" baseline="0" noProof="0" dirty="0">
                <a:ln>
                  <a:noFill/>
                </a:ln>
                <a:solidFill>
                  <a:srgbClr val="0D0D0D"/>
                </a:solidFill>
                <a:effectLst/>
                <a:uLnTx/>
                <a:uFillTx/>
                <a:latin typeface="Söhne"/>
                <a:ea typeface="+mn-ea"/>
                <a:cs typeface="+mn-cs"/>
              </a:rPr>
              <a:t>. Palgrave Macmillan.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srgbClr val="0D0D0D"/>
              </a:solidFill>
              <a:effectLst/>
              <a:uLnTx/>
              <a:uFillTx/>
              <a:latin typeface="Söhne"/>
              <a:ea typeface="+mn-ea"/>
              <a:cs typeface="+mn-cs"/>
            </a:endParaRPr>
          </a:p>
          <a:p>
            <a:pPr marL="0" marR="0" lvl="0" indent="0" algn="l" defTabSz="914400" rtl="0" eaLnBrk="1" fontAlgn="auto" latinLnBrk="0" hangingPunct="1">
              <a:lnSpc>
                <a:spcPct val="100000"/>
              </a:lnSpc>
              <a:spcBef>
                <a:spcPts val="0"/>
              </a:spcBef>
              <a:spcAft>
                <a:spcPts val="0"/>
              </a:spcAft>
              <a:buClrTx/>
              <a:buSzTx/>
              <a:tabLst/>
              <a:defRPr/>
            </a:pPr>
            <a:r>
              <a:rPr kumimoji="0" lang="en-US" sz="1800" b="0" i="0" u="none" strike="noStrike" kern="1200" cap="none" spc="0" normalizeH="0" baseline="0" noProof="0" dirty="0">
                <a:ln>
                  <a:noFill/>
                </a:ln>
                <a:solidFill>
                  <a:srgbClr val="0D0D0D"/>
                </a:solidFill>
                <a:effectLst/>
                <a:uLnTx/>
                <a:uFillTx/>
                <a:latin typeface="Söhne"/>
                <a:ea typeface="+mn-ea"/>
                <a:cs typeface="+mn-cs"/>
              </a:rPr>
              <a:t>Smith, J. (2019). </a:t>
            </a:r>
            <a:r>
              <a:rPr kumimoji="0" lang="en-US" sz="1800" b="0" i="1" u="none" strike="noStrike" kern="1200" cap="none" spc="0" normalizeH="0" baseline="0" noProof="0" dirty="0">
                <a:ln>
                  <a:noFill/>
                </a:ln>
                <a:solidFill>
                  <a:srgbClr val="0D0D0D"/>
                </a:solidFill>
                <a:effectLst/>
                <a:uLnTx/>
                <a:uFillTx/>
                <a:latin typeface="Söhne"/>
                <a:ea typeface="+mn-ea"/>
                <a:cs typeface="+mn-cs"/>
              </a:rPr>
              <a:t>Harnessing Technology for Learning and Development</a:t>
            </a:r>
            <a:r>
              <a:rPr kumimoji="0" lang="en-US" sz="1800" b="0" i="0" u="none" strike="noStrike" kern="1200" cap="none" spc="0" normalizeH="0" baseline="0" noProof="0" dirty="0">
                <a:ln>
                  <a:noFill/>
                </a:ln>
                <a:solidFill>
                  <a:srgbClr val="0D0D0D"/>
                </a:solidFill>
                <a:effectLst/>
                <a:uLnTx/>
                <a:uFillTx/>
                <a:latin typeface="Söhne"/>
                <a:ea typeface="+mn-ea"/>
                <a:cs typeface="+mn-cs"/>
              </a:rPr>
              <a:t>. Wiley.</a:t>
            </a:r>
          </a:p>
          <a:p>
            <a:pPr marL="0" marR="0" lvl="0" indent="0" algn="l" defTabSz="914400" rtl="0" eaLnBrk="1" fontAlgn="auto" latinLnBrk="0" hangingPunct="1">
              <a:lnSpc>
                <a:spcPct val="100000"/>
              </a:lnSpc>
              <a:spcBef>
                <a:spcPts val="0"/>
              </a:spcBef>
              <a:spcAft>
                <a:spcPts val="0"/>
              </a:spcAft>
              <a:buClrTx/>
              <a:buSzTx/>
              <a:tabLst/>
              <a:defRPr/>
            </a:pPr>
            <a:endParaRPr kumimoji="0" lang="en-US" sz="1800" b="0" i="0" u="none" strike="noStrike" kern="1200" cap="none" spc="0" normalizeH="0" baseline="0" noProof="0" dirty="0">
              <a:ln>
                <a:noFill/>
              </a:ln>
              <a:solidFill>
                <a:srgbClr val="0D0D0D"/>
              </a:solidFill>
              <a:effectLst/>
              <a:uLnTx/>
              <a:uFillTx/>
              <a:latin typeface="Söhne"/>
              <a:ea typeface="+mn-ea"/>
              <a:cs typeface="+mn-cs"/>
            </a:endParaRPr>
          </a:p>
          <a:p>
            <a:pPr marL="0" marR="0" lvl="0" indent="0" algn="l" defTabSz="914400" rtl="0" eaLnBrk="1" fontAlgn="auto" latinLnBrk="0" hangingPunct="1">
              <a:lnSpc>
                <a:spcPct val="100000"/>
              </a:lnSpc>
              <a:spcBef>
                <a:spcPts val="0"/>
              </a:spcBef>
              <a:spcAft>
                <a:spcPts val="0"/>
              </a:spcAft>
              <a:buClrTx/>
              <a:buSzTx/>
              <a:tabLst/>
              <a:defRPr/>
            </a:pPr>
            <a:r>
              <a:rPr kumimoji="0" lang="en-US" sz="1800" b="0" i="0" u="none" strike="noStrike" kern="1200" cap="none" spc="0" normalizeH="0" baseline="0" noProof="0" dirty="0">
                <a:ln>
                  <a:noFill/>
                </a:ln>
                <a:solidFill>
                  <a:srgbClr val="0D0D0D"/>
                </a:solidFill>
                <a:effectLst/>
                <a:uLnTx/>
                <a:uFillTx/>
                <a:latin typeface="Söhne"/>
                <a:ea typeface="+mn-ea"/>
                <a:cs typeface="+mn-cs"/>
              </a:rPr>
              <a:t>von Ahn, L., &amp; Huffman, S. (2020). </a:t>
            </a:r>
            <a:r>
              <a:rPr kumimoji="0" lang="en-US" sz="1800" b="0" i="1" u="none" strike="noStrike" kern="1200" cap="none" spc="0" normalizeH="0" baseline="0" noProof="0" dirty="0">
                <a:ln>
                  <a:noFill/>
                </a:ln>
                <a:solidFill>
                  <a:srgbClr val="0D0D0D"/>
                </a:solidFill>
                <a:effectLst/>
                <a:uLnTx/>
                <a:uFillTx/>
                <a:latin typeface="Söhne"/>
                <a:ea typeface="+mn-ea"/>
                <a:cs typeface="+mn-cs"/>
              </a:rPr>
              <a:t>Gamification in Language Learning: The Duolingo Phenomenon</a:t>
            </a:r>
            <a:r>
              <a:rPr kumimoji="0" lang="en-US" sz="1800" b="0" i="0" u="none" strike="noStrike" kern="1200" cap="none" spc="0" normalizeH="0" baseline="0" noProof="0" dirty="0">
                <a:ln>
                  <a:noFill/>
                </a:ln>
                <a:solidFill>
                  <a:srgbClr val="0D0D0D"/>
                </a:solidFill>
                <a:effectLst/>
                <a:uLnTx/>
                <a:uFillTx/>
                <a:latin typeface="Söhne"/>
                <a:ea typeface="+mn-ea"/>
                <a:cs typeface="+mn-cs"/>
              </a:rPr>
              <a:t>. Journal of Educational Technology</a:t>
            </a:r>
            <a:endParaRPr lang="en-GB" dirty="0"/>
          </a:p>
        </p:txBody>
      </p:sp>
      <p:sp>
        <p:nvSpPr>
          <p:cNvPr id="7" name="TextBox 6">
            <a:extLst>
              <a:ext uri="{FF2B5EF4-FFF2-40B4-BE49-F238E27FC236}">
                <a16:creationId xmlns:a16="http://schemas.microsoft.com/office/drawing/2014/main" id="{99501FAD-AB0A-2A5C-E9A6-9D73AEF39384}"/>
              </a:ext>
            </a:extLst>
          </p:cNvPr>
          <p:cNvSpPr txBox="1"/>
          <p:nvPr/>
        </p:nvSpPr>
        <p:spPr>
          <a:xfrm>
            <a:off x="511403" y="2514303"/>
            <a:ext cx="9415021" cy="646331"/>
          </a:xfrm>
          <a:prstGeom prst="rect">
            <a:avLst/>
          </a:prstGeom>
          <a:noFill/>
        </p:spPr>
        <p:txBody>
          <a:bodyPr wrap="square">
            <a:spAutoFit/>
          </a:bodyPr>
          <a:lstStyle/>
          <a:p>
            <a:r>
              <a:rPr lang="en-US" b="0" i="0" dirty="0">
                <a:solidFill>
                  <a:srgbClr val="0D0D0D"/>
                </a:solidFill>
                <a:effectLst/>
                <a:latin typeface="Söhne"/>
              </a:rPr>
              <a:t>Smith, A. (2020). The Role of Technology in Workplace Learning. Journal of Learning Technologies, 15(2), 45-58.</a:t>
            </a:r>
            <a:endParaRPr lang="en-GB" dirty="0"/>
          </a:p>
        </p:txBody>
      </p:sp>
      <p:sp>
        <p:nvSpPr>
          <p:cNvPr id="9" name="TextBox 8">
            <a:extLst>
              <a:ext uri="{FF2B5EF4-FFF2-40B4-BE49-F238E27FC236}">
                <a16:creationId xmlns:a16="http://schemas.microsoft.com/office/drawing/2014/main" id="{E8629ED2-F250-1136-9DFC-A236791831B7}"/>
              </a:ext>
            </a:extLst>
          </p:cNvPr>
          <p:cNvSpPr txBox="1"/>
          <p:nvPr/>
        </p:nvSpPr>
        <p:spPr>
          <a:xfrm>
            <a:off x="511403" y="3374201"/>
            <a:ext cx="10480251" cy="646331"/>
          </a:xfrm>
          <a:prstGeom prst="rect">
            <a:avLst/>
          </a:prstGeom>
          <a:noFill/>
        </p:spPr>
        <p:txBody>
          <a:bodyPr wrap="square">
            <a:spAutoFit/>
          </a:bodyPr>
          <a:lstStyle/>
          <a:p>
            <a:r>
              <a:rPr lang="en-US" b="0" i="0" dirty="0">
                <a:solidFill>
                  <a:srgbClr val="0D0D0D"/>
                </a:solidFill>
                <a:effectLst/>
                <a:latin typeface="Söhne"/>
              </a:rPr>
              <a:t>Johnson, B., &amp; Williams, C. (2019). Leveraging Online Platforms for Employee Training. Technology in Education Journal, 7(4), 112-125.</a:t>
            </a:r>
            <a:endParaRPr lang="en-GB" dirty="0"/>
          </a:p>
        </p:txBody>
      </p:sp>
      <p:sp>
        <p:nvSpPr>
          <p:cNvPr id="11" name="TextBox 10">
            <a:extLst>
              <a:ext uri="{FF2B5EF4-FFF2-40B4-BE49-F238E27FC236}">
                <a16:creationId xmlns:a16="http://schemas.microsoft.com/office/drawing/2014/main" id="{75A7AAD2-20CD-DFBD-CEB9-6D6F966785B2}"/>
              </a:ext>
            </a:extLst>
          </p:cNvPr>
          <p:cNvSpPr txBox="1"/>
          <p:nvPr/>
        </p:nvSpPr>
        <p:spPr>
          <a:xfrm>
            <a:off x="511403" y="4234099"/>
            <a:ext cx="10659360" cy="646331"/>
          </a:xfrm>
          <a:prstGeom prst="rect">
            <a:avLst/>
          </a:prstGeom>
          <a:noFill/>
        </p:spPr>
        <p:txBody>
          <a:bodyPr wrap="square">
            <a:spAutoFit/>
          </a:bodyPr>
          <a:lstStyle/>
          <a:p>
            <a:r>
              <a:rPr lang="en-US" b="0" i="0" dirty="0">
                <a:solidFill>
                  <a:srgbClr val="0D0D0D"/>
                </a:solidFill>
                <a:effectLst/>
                <a:latin typeface="Söhne"/>
              </a:rPr>
              <a:t>Jones, L., &amp; Smith, K. (2021). Enhancing Learning Experiences through Technology. Journal of Educational Technology, 25(3), 78-91.</a:t>
            </a:r>
            <a:endParaRPr lang="en-GB" dirty="0"/>
          </a:p>
        </p:txBody>
      </p:sp>
      <p:sp>
        <p:nvSpPr>
          <p:cNvPr id="13" name="TextBox 12">
            <a:extLst>
              <a:ext uri="{FF2B5EF4-FFF2-40B4-BE49-F238E27FC236}">
                <a16:creationId xmlns:a16="http://schemas.microsoft.com/office/drawing/2014/main" id="{3F7FE7C0-105E-2AA4-B23C-145393F9F423}"/>
              </a:ext>
            </a:extLst>
          </p:cNvPr>
          <p:cNvSpPr txBox="1"/>
          <p:nvPr/>
        </p:nvSpPr>
        <p:spPr>
          <a:xfrm>
            <a:off x="511403" y="5093997"/>
            <a:ext cx="10480250" cy="646331"/>
          </a:xfrm>
          <a:prstGeom prst="rect">
            <a:avLst/>
          </a:prstGeom>
          <a:noFill/>
        </p:spPr>
        <p:txBody>
          <a:bodyPr wrap="square">
            <a:spAutoFit/>
          </a:bodyPr>
          <a:lstStyle/>
          <a:p>
            <a:r>
              <a:rPr lang="en-US" b="0" i="0" dirty="0">
                <a:solidFill>
                  <a:srgbClr val="0D0D0D"/>
                </a:solidFill>
                <a:effectLst/>
                <a:latin typeface="Söhne"/>
              </a:rPr>
              <a:t>Garcia, M., et al. (2019). Gamification in Language Learning: A Case Study of Duolingo. International Journal of Applied Linguistics, 12(2), 145-158.</a:t>
            </a:r>
            <a:endParaRPr lang="en-GB" dirty="0"/>
          </a:p>
        </p:txBody>
      </p:sp>
      <p:sp>
        <p:nvSpPr>
          <p:cNvPr id="15" name="TextBox 14">
            <a:extLst>
              <a:ext uri="{FF2B5EF4-FFF2-40B4-BE49-F238E27FC236}">
                <a16:creationId xmlns:a16="http://schemas.microsoft.com/office/drawing/2014/main" id="{139C2694-1C8B-E25D-4C25-FCC0184656C2}"/>
              </a:ext>
            </a:extLst>
          </p:cNvPr>
          <p:cNvSpPr txBox="1"/>
          <p:nvPr/>
        </p:nvSpPr>
        <p:spPr>
          <a:xfrm>
            <a:off x="511402" y="5734026"/>
            <a:ext cx="10583945" cy="646331"/>
          </a:xfrm>
          <a:prstGeom prst="rect">
            <a:avLst/>
          </a:prstGeom>
          <a:noFill/>
        </p:spPr>
        <p:txBody>
          <a:bodyPr wrap="square">
            <a:spAutoFit/>
          </a:bodyPr>
          <a:lstStyle/>
          <a:p>
            <a:r>
              <a:rPr lang="en-US" b="0" i="0" dirty="0">
                <a:solidFill>
                  <a:srgbClr val="0D0D0D"/>
                </a:solidFill>
                <a:effectLst/>
                <a:latin typeface="Söhne"/>
              </a:rPr>
              <a:t>Smith, A., &amp; Johnson, B. (2022). Personalized Learning in Technology-Based Training. Journal of Educational Technology, 28(1), 56-69.</a:t>
            </a:r>
            <a:endParaRPr lang="en-GB" dirty="0"/>
          </a:p>
        </p:txBody>
      </p:sp>
    </p:spTree>
    <p:extLst>
      <p:ext uri="{BB962C8B-B14F-4D97-AF65-F5344CB8AC3E}">
        <p14:creationId xmlns:p14="http://schemas.microsoft.com/office/powerpoint/2010/main" val="2940317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EA6CF4-C26F-CB4B-D351-E8996BD2CDF8}"/>
              </a:ext>
            </a:extLst>
          </p:cNvPr>
          <p:cNvSpPr txBox="1"/>
          <p:nvPr/>
        </p:nvSpPr>
        <p:spPr>
          <a:xfrm>
            <a:off x="388856" y="283052"/>
            <a:ext cx="9433874" cy="646331"/>
          </a:xfrm>
          <a:prstGeom prst="rect">
            <a:avLst/>
          </a:prstGeom>
          <a:noFill/>
        </p:spPr>
        <p:txBody>
          <a:bodyPr wrap="square">
            <a:spAutoFit/>
          </a:bodyPr>
          <a:lstStyle/>
          <a:p>
            <a:r>
              <a:rPr lang="en-US" b="0" i="0" dirty="0">
                <a:solidFill>
                  <a:srgbClr val="0D0D0D"/>
                </a:solidFill>
                <a:effectLst/>
                <a:latin typeface="Söhne"/>
              </a:rPr>
              <a:t>Brown, R., et al. (2020). Adaptive Learning Platforms: A Review of Current Practices. International Journal of Learning Technology, 15(2), 112-125.</a:t>
            </a:r>
            <a:endParaRPr lang="en-GB" dirty="0"/>
          </a:p>
        </p:txBody>
      </p:sp>
      <p:sp>
        <p:nvSpPr>
          <p:cNvPr id="7" name="TextBox 6">
            <a:extLst>
              <a:ext uri="{FF2B5EF4-FFF2-40B4-BE49-F238E27FC236}">
                <a16:creationId xmlns:a16="http://schemas.microsoft.com/office/drawing/2014/main" id="{6277EE20-D47A-838B-A651-D3E838EA13D4}"/>
              </a:ext>
            </a:extLst>
          </p:cNvPr>
          <p:cNvSpPr txBox="1"/>
          <p:nvPr/>
        </p:nvSpPr>
        <p:spPr>
          <a:xfrm>
            <a:off x="388856" y="1178598"/>
            <a:ext cx="10367128" cy="646331"/>
          </a:xfrm>
          <a:prstGeom prst="rect">
            <a:avLst/>
          </a:prstGeom>
          <a:noFill/>
        </p:spPr>
        <p:txBody>
          <a:bodyPr wrap="square">
            <a:spAutoFit/>
          </a:bodyPr>
          <a:lstStyle/>
          <a:p>
            <a:r>
              <a:rPr lang="en-US" b="0" i="0" dirty="0">
                <a:solidFill>
                  <a:srgbClr val="0D0D0D"/>
                </a:solidFill>
                <a:effectLst/>
                <a:latin typeface="Söhne"/>
              </a:rPr>
              <a:t>Anderson, J., &amp; Thomas, L. (2021). Addressing Disparities in Technology-Based Training. Journal of Training and Development, 17(3), 89-102.</a:t>
            </a:r>
            <a:endParaRPr lang="en-GB" dirty="0"/>
          </a:p>
        </p:txBody>
      </p:sp>
      <p:sp>
        <p:nvSpPr>
          <p:cNvPr id="9" name="TextBox 8">
            <a:extLst>
              <a:ext uri="{FF2B5EF4-FFF2-40B4-BE49-F238E27FC236}">
                <a16:creationId xmlns:a16="http://schemas.microsoft.com/office/drawing/2014/main" id="{3C0BBDB9-9FDB-DD08-2F0D-02173CC55D7E}"/>
              </a:ext>
            </a:extLst>
          </p:cNvPr>
          <p:cNvSpPr txBox="1"/>
          <p:nvPr/>
        </p:nvSpPr>
        <p:spPr>
          <a:xfrm>
            <a:off x="388856" y="2074144"/>
            <a:ext cx="10885602" cy="646331"/>
          </a:xfrm>
          <a:prstGeom prst="rect">
            <a:avLst/>
          </a:prstGeom>
          <a:noFill/>
        </p:spPr>
        <p:txBody>
          <a:bodyPr wrap="square">
            <a:spAutoFit/>
          </a:bodyPr>
          <a:lstStyle/>
          <a:p>
            <a:r>
              <a:rPr lang="en-US" b="0" i="0" dirty="0">
                <a:solidFill>
                  <a:srgbClr val="0D0D0D"/>
                </a:solidFill>
                <a:effectLst/>
                <a:latin typeface="Söhne"/>
              </a:rPr>
              <a:t>Smith, A., &amp; Johnson, B. (2021). The Impact of Interpersonal Interaction on Training Effectiveness. Journal of Training and Development, 27(2), 112-125.</a:t>
            </a:r>
            <a:endParaRPr lang="en-GB" dirty="0"/>
          </a:p>
        </p:txBody>
      </p:sp>
      <p:sp>
        <p:nvSpPr>
          <p:cNvPr id="11" name="TextBox 10">
            <a:extLst>
              <a:ext uri="{FF2B5EF4-FFF2-40B4-BE49-F238E27FC236}">
                <a16:creationId xmlns:a16="http://schemas.microsoft.com/office/drawing/2014/main" id="{C4C0DD5C-B952-08DF-004C-D36FAD360300}"/>
              </a:ext>
            </a:extLst>
          </p:cNvPr>
          <p:cNvSpPr txBox="1"/>
          <p:nvPr/>
        </p:nvSpPr>
        <p:spPr>
          <a:xfrm>
            <a:off x="388856" y="2967335"/>
            <a:ext cx="11168406" cy="646331"/>
          </a:xfrm>
          <a:prstGeom prst="rect">
            <a:avLst/>
          </a:prstGeom>
          <a:noFill/>
        </p:spPr>
        <p:txBody>
          <a:bodyPr wrap="square">
            <a:spAutoFit/>
          </a:bodyPr>
          <a:lstStyle/>
          <a:p>
            <a:r>
              <a:rPr lang="en-US" b="0" i="0" dirty="0">
                <a:solidFill>
                  <a:srgbClr val="0D0D0D"/>
                </a:solidFill>
                <a:effectLst/>
                <a:latin typeface="Söhne"/>
              </a:rPr>
              <a:t>Brown, R., et al. (2019). Challenges of Virtual Training Sessions. International Journal of Training and Development, 24(3), 178-191.</a:t>
            </a:r>
            <a:endParaRPr lang="en-GB" dirty="0"/>
          </a:p>
        </p:txBody>
      </p:sp>
    </p:spTree>
    <p:extLst>
      <p:ext uri="{BB962C8B-B14F-4D97-AF65-F5344CB8AC3E}">
        <p14:creationId xmlns:p14="http://schemas.microsoft.com/office/powerpoint/2010/main" val="42331070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16449</TotalTime>
  <Words>1506</Words>
  <Application>Microsoft Office PowerPoint</Application>
  <PresentationFormat>Widescreen</PresentationFormat>
  <Paragraphs>92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Söhne</vt:lpstr>
      <vt:lpstr>Tw Cen MT</vt:lpstr>
      <vt:lpstr>Wingdings</vt:lpstr>
      <vt:lpstr>Office Theme</vt:lpstr>
      <vt:lpstr>BA Business Management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dc:title>
  <dc:creator>Florin Fizesan</dc:creator>
  <cp:lastModifiedBy>Florin Fizesan</cp:lastModifiedBy>
  <cp:revision>2</cp:revision>
  <dcterms:created xsi:type="dcterms:W3CDTF">2024-03-23T09:25:13Z</dcterms:created>
  <dcterms:modified xsi:type="dcterms:W3CDTF">2024-04-03T19:34:34Z</dcterms:modified>
</cp:coreProperties>
</file>