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33"/>
  </p:notesMasterIdLst>
  <p:handoutMasterIdLst>
    <p:handoutMasterId r:id="rId34"/>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357" r:id="rId18"/>
    <p:sldId id="269" r:id="rId19"/>
    <p:sldId id="270" r:id="rId20"/>
    <p:sldId id="278" r:id="rId21"/>
    <p:sldId id="356" r:id="rId22"/>
    <p:sldId id="272" r:id="rId23"/>
    <p:sldId id="284" r:id="rId24"/>
    <p:sldId id="353" r:id="rId25"/>
    <p:sldId id="346" r:id="rId26"/>
    <p:sldId id="348" r:id="rId27"/>
    <p:sldId id="355" r:id="rId28"/>
    <p:sldId id="350" r:id="rId29"/>
    <p:sldId id="349" r:id="rId30"/>
    <p:sldId id="351" r:id="rId31"/>
    <p:sldId id="352"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2899" autoAdjust="0"/>
  </p:normalViewPr>
  <p:slideViewPr>
    <p:cSldViewPr>
      <p:cViewPr varScale="1">
        <p:scale>
          <a:sx n="58" d="100"/>
          <a:sy n="58" d="100"/>
        </p:scale>
        <p:origin x="1740" y="69"/>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2A5D83-CE76-4353-BBB1-A8D8DC9637EC}" type="doc">
      <dgm:prSet loTypeId="urn:microsoft.com/office/officeart/2005/8/layout/venn1" loCatId="relationship" qsTypeId="urn:microsoft.com/office/officeart/2005/8/quickstyle/simple1" qsCatId="simple" csTypeId="urn:microsoft.com/office/officeart/2005/8/colors/colorful1" csCatId="colorful" phldr="1"/>
      <dgm:spPr/>
    </dgm:pt>
    <dgm:pt modelId="{A2892AC3-1E25-4E25-96F1-F4884CB87469}">
      <dgm:prSet phldrT="[Text]" custT="1"/>
      <dgm:spPr/>
      <dgm:t>
        <a:bodyPr/>
        <a:lstStyle/>
        <a:p>
          <a:r>
            <a:rPr lang="en-GB" sz="2600" dirty="0"/>
            <a:t>Task </a:t>
          </a:r>
        </a:p>
        <a:p>
          <a:r>
            <a:rPr lang="en-GB" sz="1800" dirty="0"/>
            <a:t>(achieving tasks)</a:t>
          </a:r>
        </a:p>
      </dgm:t>
    </dgm:pt>
    <dgm:pt modelId="{89752997-C6B5-40F5-AD1A-A5E16E3164C6}" type="parTrans" cxnId="{558E94DA-B7CC-4EEA-BF17-550AA1AB6593}">
      <dgm:prSet/>
      <dgm:spPr/>
      <dgm:t>
        <a:bodyPr/>
        <a:lstStyle/>
        <a:p>
          <a:endParaRPr lang="en-GB"/>
        </a:p>
      </dgm:t>
    </dgm:pt>
    <dgm:pt modelId="{B5AB1CCB-D7E9-4975-9543-97DD0A543E56}" type="sibTrans" cxnId="{558E94DA-B7CC-4EEA-BF17-550AA1AB6593}">
      <dgm:prSet/>
      <dgm:spPr/>
      <dgm:t>
        <a:bodyPr/>
        <a:lstStyle/>
        <a:p>
          <a:endParaRPr lang="en-GB"/>
        </a:p>
      </dgm:t>
    </dgm:pt>
    <dgm:pt modelId="{D28C38E9-920A-4CE7-8696-B09934A0C772}">
      <dgm:prSet phldrT="[Text]" custT="1"/>
      <dgm:spPr/>
      <dgm:t>
        <a:bodyPr/>
        <a:lstStyle/>
        <a:p>
          <a:r>
            <a:rPr lang="en-GB" sz="2600" dirty="0"/>
            <a:t>Team </a:t>
          </a:r>
          <a:r>
            <a:rPr lang="en-GB" sz="1800" dirty="0"/>
            <a:t>(Managing team)</a:t>
          </a:r>
        </a:p>
      </dgm:t>
    </dgm:pt>
    <dgm:pt modelId="{B0DCA739-ED77-447D-86D4-DC0267B0372E}" type="parTrans" cxnId="{F572FB21-5E5B-4E76-80B2-F84962C0CF0E}">
      <dgm:prSet/>
      <dgm:spPr/>
      <dgm:t>
        <a:bodyPr/>
        <a:lstStyle/>
        <a:p>
          <a:endParaRPr lang="en-GB"/>
        </a:p>
      </dgm:t>
    </dgm:pt>
    <dgm:pt modelId="{BD85666F-E3EF-4531-A50A-A201E89BE937}" type="sibTrans" cxnId="{F572FB21-5E5B-4E76-80B2-F84962C0CF0E}">
      <dgm:prSet/>
      <dgm:spPr/>
      <dgm:t>
        <a:bodyPr/>
        <a:lstStyle/>
        <a:p>
          <a:endParaRPr lang="en-GB"/>
        </a:p>
      </dgm:t>
    </dgm:pt>
    <dgm:pt modelId="{99A88FAB-0A8E-45AD-B269-3E368C7A313E}">
      <dgm:prSet phldrT="[Text]" custT="1"/>
      <dgm:spPr/>
      <dgm:t>
        <a:bodyPr/>
        <a:lstStyle/>
        <a:p>
          <a:r>
            <a:rPr lang="en-GB" sz="2000" dirty="0"/>
            <a:t>Individual</a:t>
          </a:r>
        </a:p>
        <a:p>
          <a:r>
            <a:rPr lang="en-GB" sz="1800" dirty="0"/>
            <a:t>(</a:t>
          </a:r>
          <a:r>
            <a:rPr lang="en-GB" sz="1600" dirty="0"/>
            <a:t>Managing Individuals)</a:t>
          </a:r>
        </a:p>
      </dgm:t>
    </dgm:pt>
    <dgm:pt modelId="{A5AFFA0B-977F-48E4-816D-B690A712C17C}" type="parTrans" cxnId="{BBF9FFDF-1663-4311-8D34-6C538FC881CF}">
      <dgm:prSet/>
      <dgm:spPr/>
      <dgm:t>
        <a:bodyPr/>
        <a:lstStyle/>
        <a:p>
          <a:endParaRPr lang="en-GB"/>
        </a:p>
      </dgm:t>
    </dgm:pt>
    <dgm:pt modelId="{E7359785-5C24-48DC-87E2-F1493B36D193}" type="sibTrans" cxnId="{BBF9FFDF-1663-4311-8D34-6C538FC881CF}">
      <dgm:prSet/>
      <dgm:spPr/>
      <dgm:t>
        <a:bodyPr/>
        <a:lstStyle/>
        <a:p>
          <a:endParaRPr lang="en-GB"/>
        </a:p>
      </dgm:t>
    </dgm:pt>
    <dgm:pt modelId="{AFF5120C-86A0-448C-92C6-18E95A61630C}" type="pres">
      <dgm:prSet presAssocID="{362A5D83-CE76-4353-BBB1-A8D8DC9637EC}" presName="compositeShape" presStyleCnt="0">
        <dgm:presLayoutVars>
          <dgm:chMax val="7"/>
          <dgm:dir/>
          <dgm:resizeHandles val="exact"/>
        </dgm:presLayoutVars>
      </dgm:prSet>
      <dgm:spPr/>
    </dgm:pt>
    <dgm:pt modelId="{4303D581-79E5-43B8-AB29-695A244CD81F}" type="pres">
      <dgm:prSet presAssocID="{A2892AC3-1E25-4E25-96F1-F4884CB87469}" presName="circ1" presStyleLbl="vennNode1" presStyleIdx="0" presStyleCnt="3"/>
      <dgm:spPr/>
    </dgm:pt>
    <dgm:pt modelId="{2EE999E7-6A45-4245-A7E1-5A9A50C5EE2B}" type="pres">
      <dgm:prSet presAssocID="{A2892AC3-1E25-4E25-96F1-F4884CB87469}" presName="circ1Tx" presStyleLbl="revTx" presStyleIdx="0" presStyleCnt="0">
        <dgm:presLayoutVars>
          <dgm:chMax val="0"/>
          <dgm:chPref val="0"/>
          <dgm:bulletEnabled val="1"/>
        </dgm:presLayoutVars>
      </dgm:prSet>
      <dgm:spPr/>
    </dgm:pt>
    <dgm:pt modelId="{50E5D843-F85C-42D5-88B9-D2A3970D2701}" type="pres">
      <dgm:prSet presAssocID="{D28C38E9-920A-4CE7-8696-B09934A0C772}" presName="circ2" presStyleLbl="vennNode1" presStyleIdx="1" presStyleCnt="3"/>
      <dgm:spPr/>
    </dgm:pt>
    <dgm:pt modelId="{E03752C2-CAB2-4918-A5F4-902DC2689FD5}" type="pres">
      <dgm:prSet presAssocID="{D28C38E9-920A-4CE7-8696-B09934A0C772}" presName="circ2Tx" presStyleLbl="revTx" presStyleIdx="0" presStyleCnt="0">
        <dgm:presLayoutVars>
          <dgm:chMax val="0"/>
          <dgm:chPref val="0"/>
          <dgm:bulletEnabled val="1"/>
        </dgm:presLayoutVars>
      </dgm:prSet>
      <dgm:spPr/>
    </dgm:pt>
    <dgm:pt modelId="{F21BE558-696F-4F27-85DE-4EF4E6D7378C}" type="pres">
      <dgm:prSet presAssocID="{99A88FAB-0A8E-45AD-B269-3E368C7A313E}" presName="circ3" presStyleLbl="vennNode1" presStyleIdx="2" presStyleCnt="3"/>
      <dgm:spPr/>
    </dgm:pt>
    <dgm:pt modelId="{F5C7D35E-996F-4A46-8AC7-2A0CAFBB3176}" type="pres">
      <dgm:prSet presAssocID="{99A88FAB-0A8E-45AD-B269-3E368C7A313E}" presName="circ3Tx" presStyleLbl="revTx" presStyleIdx="0" presStyleCnt="0">
        <dgm:presLayoutVars>
          <dgm:chMax val="0"/>
          <dgm:chPref val="0"/>
          <dgm:bulletEnabled val="1"/>
        </dgm:presLayoutVars>
      </dgm:prSet>
      <dgm:spPr/>
    </dgm:pt>
  </dgm:ptLst>
  <dgm:cxnLst>
    <dgm:cxn modelId="{564C4521-E254-4C71-8211-FBE8332518C5}" type="presOf" srcId="{D28C38E9-920A-4CE7-8696-B09934A0C772}" destId="{E03752C2-CAB2-4918-A5F4-902DC2689FD5}" srcOrd="1" destOrd="0" presId="urn:microsoft.com/office/officeart/2005/8/layout/venn1"/>
    <dgm:cxn modelId="{F572FB21-5E5B-4E76-80B2-F84962C0CF0E}" srcId="{362A5D83-CE76-4353-BBB1-A8D8DC9637EC}" destId="{D28C38E9-920A-4CE7-8696-B09934A0C772}" srcOrd="1" destOrd="0" parTransId="{B0DCA739-ED77-447D-86D4-DC0267B0372E}" sibTransId="{BD85666F-E3EF-4531-A50A-A201E89BE937}"/>
    <dgm:cxn modelId="{943E2689-4B9F-4EDD-9554-3D6E5781FFF3}" type="presOf" srcId="{99A88FAB-0A8E-45AD-B269-3E368C7A313E}" destId="{F21BE558-696F-4F27-85DE-4EF4E6D7378C}" srcOrd="0" destOrd="0" presId="urn:microsoft.com/office/officeart/2005/8/layout/venn1"/>
    <dgm:cxn modelId="{1ABD598A-18B4-4EEE-9F0C-F167F508F10A}" type="presOf" srcId="{A2892AC3-1E25-4E25-96F1-F4884CB87469}" destId="{2EE999E7-6A45-4245-A7E1-5A9A50C5EE2B}" srcOrd="1" destOrd="0" presId="urn:microsoft.com/office/officeart/2005/8/layout/venn1"/>
    <dgm:cxn modelId="{26205A8E-F976-49DB-A77D-83F723E5E1C1}" type="presOf" srcId="{362A5D83-CE76-4353-BBB1-A8D8DC9637EC}" destId="{AFF5120C-86A0-448C-92C6-18E95A61630C}" srcOrd="0" destOrd="0" presId="urn:microsoft.com/office/officeart/2005/8/layout/venn1"/>
    <dgm:cxn modelId="{108D51B8-5D91-489B-A59D-0C2015667892}" type="presOf" srcId="{D28C38E9-920A-4CE7-8696-B09934A0C772}" destId="{50E5D843-F85C-42D5-88B9-D2A3970D2701}" srcOrd="0" destOrd="0" presId="urn:microsoft.com/office/officeart/2005/8/layout/venn1"/>
    <dgm:cxn modelId="{CECFBFD6-DF63-42BB-951B-DC3E169AA56F}" type="presOf" srcId="{99A88FAB-0A8E-45AD-B269-3E368C7A313E}" destId="{F5C7D35E-996F-4A46-8AC7-2A0CAFBB3176}" srcOrd="1" destOrd="0" presId="urn:microsoft.com/office/officeart/2005/8/layout/venn1"/>
    <dgm:cxn modelId="{558E94DA-B7CC-4EEA-BF17-550AA1AB6593}" srcId="{362A5D83-CE76-4353-BBB1-A8D8DC9637EC}" destId="{A2892AC3-1E25-4E25-96F1-F4884CB87469}" srcOrd="0" destOrd="0" parTransId="{89752997-C6B5-40F5-AD1A-A5E16E3164C6}" sibTransId="{B5AB1CCB-D7E9-4975-9543-97DD0A543E56}"/>
    <dgm:cxn modelId="{BBF9FFDF-1663-4311-8D34-6C538FC881CF}" srcId="{362A5D83-CE76-4353-BBB1-A8D8DC9637EC}" destId="{99A88FAB-0A8E-45AD-B269-3E368C7A313E}" srcOrd="2" destOrd="0" parTransId="{A5AFFA0B-977F-48E4-816D-B690A712C17C}" sibTransId="{E7359785-5C24-48DC-87E2-F1493B36D193}"/>
    <dgm:cxn modelId="{303C4BF2-F882-4AA0-BC4D-28BB93741682}" type="presOf" srcId="{A2892AC3-1E25-4E25-96F1-F4884CB87469}" destId="{4303D581-79E5-43B8-AB29-695A244CD81F}" srcOrd="0" destOrd="0" presId="urn:microsoft.com/office/officeart/2005/8/layout/venn1"/>
    <dgm:cxn modelId="{92B3A2F7-200E-4A1A-BBBD-9E9E12ABE079}" type="presParOf" srcId="{AFF5120C-86A0-448C-92C6-18E95A61630C}" destId="{4303D581-79E5-43B8-AB29-695A244CD81F}" srcOrd="0" destOrd="0" presId="urn:microsoft.com/office/officeart/2005/8/layout/venn1"/>
    <dgm:cxn modelId="{2DCAB96E-336F-483A-989C-F82C86C54D8B}" type="presParOf" srcId="{AFF5120C-86A0-448C-92C6-18E95A61630C}" destId="{2EE999E7-6A45-4245-A7E1-5A9A50C5EE2B}" srcOrd="1" destOrd="0" presId="urn:microsoft.com/office/officeart/2005/8/layout/venn1"/>
    <dgm:cxn modelId="{A5A5C8A0-34D8-4778-B895-D85451DCFE0E}" type="presParOf" srcId="{AFF5120C-86A0-448C-92C6-18E95A61630C}" destId="{50E5D843-F85C-42D5-88B9-D2A3970D2701}" srcOrd="2" destOrd="0" presId="urn:microsoft.com/office/officeart/2005/8/layout/venn1"/>
    <dgm:cxn modelId="{C37A5D25-948B-4A20-985A-7BE5F457F258}" type="presParOf" srcId="{AFF5120C-86A0-448C-92C6-18E95A61630C}" destId="{E03752C2-CAB2-4918-A5F4-902DC2689FD5}" srcOrd="3" destOrd="0" presId="urn:microsoft.com/office/officeart/2005/8/layout/venn1"/>
    <dgm:cxn modelId="{4E9A32E4-CEC2-45EB-90C7-2CA1BB44A48E}" type="presParOf" srcId="{AFF5120C-86A0-448C-92C6-18E95A61630C}" destId="{F21BE558-696F-4F27-85DE-4EF4E6D7378C}" srcOrd="4" destOrd="0" presId="urn:microsoft.com/office/officeart/2005/8/layout/venn1"/>
    <dgm:cxn modelId="{EDFAB862-C243-4AE0-AD53-3F1961B737BC}" type="presParOf" srcId="{AFF5120C-86A0-448C-92C6-18E95A61630C}" destId="{F5C7D35E-996F-4A46-8AC7-2A0CAFBB3176}"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03D581-79E5-43B8-AB29-695A244CD81F}">
      <dsp:nvSpPr>
        <dsp:cNvPr id="0" name=""/>
        <dsp:cNvSpPr/>
      </dsp:nvSpPr>
      <dsp:spPr>
        <a:xfrm>
          <a:off x="1095239" y="85156"/>
          <a:ext cx="1761849" cy="1761849"/>
        </a:xfrm>
        <a:prstGeom prst="ellipse">
          <a:avLst/>
        </a:prstGeom>
        <a:solidFill>
          <a:schemeClr val="accent2">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Task </a:t>
          </a:r>
        </a:p>
        <a:p>
          <a:pPr marL="0" lvl="0" indent="0" algn="ctr" defTabSz="1155700">
            <a:lnSpc>
              <a:spcPct val="90000"/>
            </a:lnSpc>
            <a:spcBef>
              <a:spcPct val="0"/>
            </a:spcBef>
            <a:spcAft>
              <a:spcPct val="35000"/>
            </a:spcAft>
            <a:buNone/>
          </a:pPr>
          <a:r>
            <a:rPr lang="en-GB" sz="1800" kern="1200" dirty="0"/>
            <a:t>(achieving tasks)</a:t>
          </a:r>
        </a:p>
      </dsp:txBody>
      <dsp:txXfrm>
        <a:off x="1330152" y="393479"/>
        <a:ext cx="1292022" cy="792832"/>
      </dsp:txXfrm>
    </dsp:sp>
    <dsp:sp modelId="{50E5D843-F85C-42D5-88B9-D2A3970D2701}">
      <dsp:nvSpPr>
        <dsp:cNvPr id="0" name=""/>
        <dsp:cNvSpPr/>
      </dsp:nvSpPr>
      <dsp:spPr>
        <a:xfrm>
          <a:off x="1730973" y="1186311"/>
          <a:ext cx="1761849" cy="1761849"/>
        </a:xfrm>
        <a:prstGeom prst="ellipse">
          <a:avLst/>
        </a:prstGeom>
        <a:solidFill>
          <a:schemeClr val="accent3">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Team </a:t>
          </a:r>
          <a:r>
            <a:rPr lang="en-GB" sz="1800" kern="1200" dirty="0"/>
            <a:t>(Managing team)</a:t>
          </a:r>
        </a:p>
      </dsp:txBody>
      <dsp:txXfrm>
        <a:off x="2269805" y="1641456"/>
        <a:ext cx="1057109" cy="969017"/>
      </dsp:txXfrm>
    </dsp:sp>
    <dsp:sp modelId="{F21BE558-696F-4F27-85DE-4EF4E6D7378C}">
      <dsp:nvSpPr>
        <dsp:cNvPr id="0" name=""/>
        <dsp:cNvSpPr/>
      </dsp:nvSpPr>
      <dsp:spPr>
        <a:xfrm>
          <a:off x="459505" y="1186311"/>
          <a:ext cx="1761849" cy="1761849"/>
        </a:xfrm>
        <a:prstGeom prst="ellipse">
          <a:avLst/>
        </a:prstGeom>
        <a:solidFill>
          <a:schemeClr val="accent4">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Individual</a:t>
          </a:r>
        </a:p>
        <a:p>
          <a:pPr marL="0" lvl="0" indent="0" algn="ctr" defTabSz="889000">
            <a:lnSpc>
              <a:spcPct val="90000"/>
            </a:lnSpc>
            <a:spcBef>
              <a:spcPct val="0"/>
            </a:spcBef>
            <a:spcAft>
              <a:spcPct val="35000"/>
            </a:spcAft>
            <a:buNone/>
          </a:pPr>
          <a:r>
            <a:rPr lang="en-GB" sz="1800" kern="1200" dirty="0"/>
            <a:t>(</a:t>
          </a:r>
          <a:r>
            <a:rPr lang="en-GB" sz="1600" kern="1200" dirty="0"/>
            <a:t>Managing Individuals)</a:t>
          </a:r>
        </a:p>
      </dsp:txBody>
      <dsp:txXfrm>
        <a:off x="625412" y="1641456"/>
        <a:ext cx="1057109" cy="96901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23/01/2023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D8225B-4867-4036-9B90-A81E11DFD561}" type="datetimeFigureOut">
              <a:rPr lang="en-GB" smtClean="0"/>
              <a:pPr/>
              <a:t>23/01/2023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5D0D52-B7B8-4C70-AE2E-EA49A1FAC794}" type="slidenum">
              <a:rPr lang="en-GB" smtClean="0"/>
              <a:pPr/>
              <a:t>‹#›</a:t>
            </a:fld>
            <a:endParaRPr lang="en-GB"/>
          </a:p>
        </p:txBody>
      </p:sp>
    </p:spTree>
    <p:extLst>
      <p:ext uri="{BB962C8B-B14F-4D97-AF65-F5344CB8AC3E}">
        <p14:creationId xmlns:p14="http://schemas.microsoft.com/office/powerpoint/2010/main" val="2397727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group for a rough poll of how many of each role are present in the room – how many shapers?  Coordinators?  And so on.  Make a mental note, so that you can ask them about whether they recognise the traits for each role as they are discussed.  </a:t>
            </a:r>
          </a:p>
        </p:txBody>
      </p:sp>
      <p:sp>
        <p:nvSpPr>
          <p:cNvPr id="4" name="Slide Number Placeholder 3"/>
          <p:cNvSpPr>
            <a:spLocks noGrp="1"/>
          </p:cNvSpPr>
          <p:nvPr>
            <p:ph type="sldNum" sz="quarter" idx="10"/>
          </p:nvPr>
        </p:nvSpPr>
        <p:spPr/>
        <p:txBody>
          <a:bodyPr/>
          <a:lstStyle/>
          <a:p>
            <a:fld id="{535D0D52-B7B8-4C70-AE2E-EA49A1FAC794}" type="slidenum">
              <a:rPr lang="en-GB" smtClean="0"/>
              <a:pPr/>
              <a:t>5</a:t>
            </a:fld>
            <a:endParaRPr lang="en-GB"/>
          </a:p>
        </p:txBody>
      </p:sp>
    </p:spTree>
    <p:extLst>
      <p:ext uri="{BB962C8B-B14F-4D97-AF65-F5344CB8AC3E}">
        <p14:creationId xmlns:p14="http://schemas.microsoft.com/office/powerpoint/2010/main" val="1114470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is a Coordinator?   Draw out examples of how they behave in work or in groups – can they see this in themselves?  Is there a down-side to this preferred role?  Discuss with the whole group.  Pull out the learning…..these are summarised </a:t>
            </a:r>
            <a:r>
              <a:rPr lang="en-GB" dirty="0" err="1"/>
              <a:t>ina</a:t>
            </a:r>
            <a:r>
              <a:rPr lang="en-GB" dirty="0"/>
              <a:t> later slide.</a:t>
            </a:r>
          </a:p>
          <a:p>
            <a:r>
              <a:rPr lang="en-GB" b="1" dirty="0"/>
              <a:t>Now, go through each role and take the same approach.</a:t>
            </a:r>
          </a:p>
        </p:txBody>
      </p:sp>
      <p:sp>
        <p:nvSpPr>
          <p:cNvPr id="4" name="Slide Number Placeholder 3"/>
          <p:cNvSpPr>
            <a:spLocks noGrp="1"/>
          </p:cNvSpPr>
          <p:nvPr>
            <p:ph type="sldNum" sz="quarter" idx="10"/>
          </p:nvPr>
        </p:nvSpPr>
        <p:spPr/>
        <p:txBody>
          <a:bodyPr/>
          <a:lstStyle/>
          <a:p>
            <a:fld id="{535D0D52-B7B8-4C70-AE2E-EA49A1FAC794}" type="slidenum">
              <a:rPr lang="en-GB" smtClean="0"/>
              <a:pPr/>
              <a:t>6</a:t>
            </a:fld>
            <a:endParaRPr lang="en-GB"/>
          </a:p>
        </p:txBody>
      </p:sp>
    </p:spTree>
    <p:extLst>
      <p:ext uri="{BB962C8B-B14F-4D97-AF65-F5344CB8AC3E}">
        <p14:creationId xmlns:p14="http://schemas.microsoft.com/office/powerpoint/2010/main" val="3620426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base"/>
            <a:r>
              <a:rPr lang="en-GB" sz="1200" b="0" i="0" kern="1200" dirty="0">
                <a:solidFill>
                  <a:schemeClr val="tx1"/>
                </a:solidFill>
                <a:latin typeface="+mn-lt"/>
                <a:ea typeface="+mn-ea"/>
                <a:cs typeface="+mn-cs"/>
              </a:rPr>
              <a:t>Team leaders and team development practitioners often use the </a:t>
            </a:r>
            <a:r>
              <a:rPr lang="en-GB" sz="1200" b="0" i="0" kern="1200" dirty="0" err="1">
                <a:solidFill>
                  <a:schemeClr val="tx1"/>
                </a:solidFill>
                <a:latin typeface="+mn-lt"/>
                <a:ea typeface="+mn-ea"/>
                <a:cs typeface="+mn-cs"/>
              </a:rPr>
              <a:t>Belbin</a:t>
            </a:r>
            <a:r>
              <a:rPr lang="en-GB" sz="1200" b="0" i="0" kern="1200" dirty="0">
                <a:solidFill>
                  <a:schemeClr val="tx1"/>
                </a:solidFill>
                <a:latin typeface="+mn-lt"/>
                <a:ea typeface="+mn-ea"/>
                <a:cs typeface="+mn-cs"/>
              </a:rPr>
              <a:t> model to help create more balanced teams.</a:t>
            </a:r>
          </a:p>
          <a:p>
            <a:pPr fontAlgn="base"/>
            <a:r>
              <a:rPr lang="en-GB" sz="1200" b="0" i="0" kern="1200" dirty="0">
                <a:solidFill>
                  <a:schemeClr val="tx1"/>
                </a:solidFill>
                <a:latin typeface="+mn-lt"/>
                <a:ea typeface="+mn-ea"/>
                <a:cs typeface="+mn-cs"/>
              </a:rPr>
              <a:t>Teams can become unbalanced if all team members have similar styles of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or team roles. If team members have similar weaknesses, the team as a whole may tend to have that weakness. If team members have similar team-work strengths, they may tend to compete (rather than cooperate) for the team tasks and responsibilities that best suit their natural styles.</a:t>
            </a:r>
          </a:p>
          <a:p>
            <a:pPr fontAlgn="base"/>
            <a:endParaRPr lang="en-GB" sz="1200" b="0" i="0" kern="1200" dirty="0">
              <a:solidFill>
                <a:schemeClr val="tx1"/>
              </a:solidFill>
              <a:latin typeface="+mn-lt"/>
              <a:ea typeface="+mn-ea"/>
              <a:cs typeface="+mn-cs"/>
            </a:endParaRPr>
          </a:p>
          <a:p>
            <a:pPr fontAlgn="base"/>
            <a:r>
              <a:rPr lang="en-GB" sz="1200" b="0" i="0" kern="1200" dirty="0">
                <a:solidFill>
                  <a:schemeClr val="tx1"/>
                </a:solidFill>
                <a:latin typeface="+mn-lt"/>
                <a:ea typeface="+mn-ea"/>
                <a:cs typeface="+mn-cs"/>
              </a:rPr>
              <a:t>Knowing this, you can use the model with your team to help ensure that necessary team roles are covered, and that potential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tensions or weaknesses among the team member are addressed.</a:t>
            </a:r>
          </a:p>
          <a:p>
            <a:endParaRPr lang="en-GB" dirty="0"/>
          </a:p>
        </p:txBody>
      </p:sp>
      <p:sp>
        <p:nvSpPr>
          <p:cNvPr id="4" name="Slide Number Placeholder 3"/>
          <p:cNvSpPr>
            <a:spLocks noGrp="1"/>
          </p:cNvSpPr>
          <p:nvPr>
            <p:ph type="sldNum" sz="quarter" idx="10"/>
          </p:nvPr>
        </p:nvSpPr>
        <p:spPr/>
        <p:txBody>
          <a:bodyPr/>
          <a:lstStyle/>
          <a:p>
            <a:fld id="{535D0D52-B7B8-4C70-AE2E-EA49A1FAC794}" type="slidenum">
              <a:rPr lang="en-GB" smtClean="0"/>
              <a:pPr/>
              <a:t>17</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John Adair, born in 1934, British, developed his Action Centred Leadership model while lecturing at Sandhurst Royal Military Academy and as assistant director and head of leadership department at The Industrial Society. This would have been during the 1960s and 70s, so in terms of management theories, Adair's work is relatively recent.</a:t>
            </a:r>
          </a:p>
          <a:p>
            <a:endParaRPr lang="en-GB" dirty="0"/>
          </a:p>
          <a:p>
            <a:r>
              <a:rPr lang="en-GB" dirty="0"/>
              <a:t>His work certainly encompasses and endorses much of the previous thinking on human needs and motivation by Maslow, Herzberg and Fayol, and his theory adds an elegant and simple additional organisational dimension to these earlier works. </a:t>
            </a:r>
          </a:p>
          <a:p>
            <a:r>
              <a:rPr lang="en-GB" dirty="0"/>
              <a:t>Very importantly, Adair was probably the first to demonstrate that leadership is a trainable, transferable skill, rather than it being an exclusively inborn ability.</a:t>
            </a:r>
          </a:p>
          <a:p>
            <a:endParaRPr lang="en-GB" dirty="0"/>
          </a:p>
          <a:p>
            <a:r>
              <a:rPr lang="en-GB" dirty="0"/>
              <a:t>Task – identifying aims/ purpose/ direction/ activity</a:t>
            </a:r>
          </a:p>
          <a:p>
            <a:r>
              <a:rPr lang="en-GB" dirty="0"/>
              <a:t>Identify resources/ people/ systems</a:t>
            </a:r>
          </a:p>
          <a:p>
            <a:r>
              <a:rPr lang="en-GB" dirty="0"/>
              <a:t>Create plans (measurable)</a:t>
            </a:r>
          </a:p>
          <a:p>
            <a:r>
              <a:rPr lang="en-GB" dirty="0"/>
              <a:t>Establish responsibilities</a:t>
            </a:r>
          </a:p>
          <a:p>
            <a:r>
              <a:rPr lang="en-GB" dirty="0"/>
              <a:t>Set standards/ quality</a:t>
            </a:r>
          </a:p>
          <a:p>
            <a:r>
              <a:rPr lang="en-GB" dirty="0"/>
              <a:t>Monitor and manage performance</a:t>
            </a:r>
          </a:p>
          <a:p>
            <a:r>
              <a:rPr lang="en-GB" dirty="0"/>
              <a:t>Report on progress</a:t>
            </a:r>
          </a:p>
          <a:p>
            <a:r>
              <a:rPr lang="en-GB" dirty="0"/>
              <a:t>Review/ adjust plans</a:t>
            </a:r>
          </a:p>
          <a:p>
            <a:endParaRPr lang="en-GB" dirty="0"/>
          </a:p>
          <a:p>
            <a:r>
              <a:rPr lang="en-GB" dirty="0"/>
              <a:t>Teams- establish team members (Belbin)/ culture/ communications</a:t>
            </a:r>
          </a:p>
          <a:p>
            <a:r>
              <a:rPr lang="en-GB" dirty="0"/>
              <a:t>Monitor and maintain discipline/ ethics/ focus/ objectives</a:t>
            </a:r>
          </a:p>
          <a:p>
            <a:r>
              <a:rPr lang="en-GB" dirty="0"/>
              <a:t>Resolve conflicts/ disagreements</a:t>
            </a:r>
          </a:p>
          <a:p>
            <a:r>
              <a:rPr lang="en-GB" dirty="0"/>
              <a:t>Develop teamworking (TUCKMAN)</a:t>
            </a:r>
          </a:p>
          <a:p>
            <a:r>
              <a:rPr lang="en-GB" dirty="0"/>
              <a:t>Facilitate/ lead</a:t>
            </a:r>
          </a:p>
          <a:p>
            <a:r>
              <a:rPr lang="en-GB" dirty="0"/>
              <a:t>Identify training needs</a:t>
            </a:r>
          </a:p>
          <a:p>
            <a:r>
              <a:rPr lang="en-GB" dirty="0"/>
              <a:t>Give feedback</a:t>
            </a:r>
          </a:p>
          <a:p>
            <a:endParaRPr lang="en-GB" dirty="0"/>
          </a:p>
          <a:p>
            <a:r>
              <a:rPr lang="en-GB" dirty="0"/>
              <a:t>Individual – understand personalities (identify each individual skills </a:t>
            </a:r>
            <a:r>
              <a:rPr lang="en-GB" dirty="0" err="1"/>
              <a:t>stregnths</a:t>
            </a:r>
            <a:r>
              <a:rPr lang="en-GB" dirty="0"/>
              <a:t> (Belbin role)</a:t>
            </a:r>
          </a:p>
          <a:p>
            <a:r>
              <a:rPr lang="en-GB" dirty="0"/>
              <a:t>Assist and support</a:t>
            </a:r>
          </a:p>
          <a:p>
            <a:r>
              <a:rPr lang="en-GB" dirty="0"/>
              <a:t>Give recognition and praise</a:t>
            </a:r>
          </a:p>
          <a:p>
            <a:r>
              <a:rPr lang="en-GB" dirty="0"/>
              <a:t>Reward</a:t>
            </a:r>
          </a:p>
          <a:p>
            <a:r>
              <a:rPr lang="en-GB" dirty="0"/>
              <a:t>Train and develop</a:t>
            </a:r>
          </a:p>
        </p:txBody>
      </p:sp>
      <p:sp>
        <p:nvSpPr>
          <p:cNvPr id="4" name="Slide Number Placeholder 3"/>
          <p:cNvSpPr>
            <a:spLocks noGrp="1"/>
          </p:cNvSpPr>
          <p:nvPr>
            <p:ph type="sldNum" sz="quarter" idx="5"/>
          </p:nvPr>
        </p:nvSpPr>
        <p:spPr/>
        <p:txBody>
          <a:bodyPr/>
          <a:lstStyle/>
          <a:p>
            <a:fld id="{535D0D52-B7B8-4C70-AE2E-EA49A1FAC794}" type="slidenum">
              <a:rPr lang="en-GB" smtClean="0"/>
              <a:pPr/>
              <a:t>21</a:t>
            </a:fld>
            <a:endParaRPr lang="en-GB"/>
          </a:p>
        </p:txBody>
      </p:sp>
    </p:spTree>
    <p:extLst>
      <p:ext uri="{BB962C8B-B14F-4D97-AF65-F5344CB8AC3E}">
        <p14:creationId xmlns:p14="http://schemas.microsoft.com/office/powerpoint/2010/main" val="365580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71B1ABB-E222-4BE5-99F1-9FD156E85AC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874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71B1ABB-E222-4BE5-99F1-9FD156E85AC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0029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71B1ABB-E222-4BE5-99F1-9FD156E85AC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8541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48138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276194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24712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pPr/>
              <a:t>23/01/2023</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39133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349305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6977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99608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C64F3F4-CE19-49F8-9EF4-FF4EE52031C2}" type="datetimeFigureOut">
              <a:rPr lang="en-GB" smtClean="0"/>
              <a:t>23/01/2023</a:t>
            </a:fld>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032602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23/01/2023</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323166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881444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398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23/01/2023</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07953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C64F3F4-CE19-49F8-9EF4-FF4EE52031C2}" type="datetimeFigureOut">
              <a:rPr lang="en-GB" smtClean="0"/>
              <a:pPr/>
              <a:t>23/01/2023</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82685A-BD3A-4230-8D85-804689F67293}" type="slidenum">
              <a:rPr lang="en-GB" smtClean="0"/>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845910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br>
              <a:rPr lang="en-GB" altLang="en-US" dirty="0"/>
            </a:br>
            <a:r>
              <a:rPr lang="en-GB" altLang="en-US" dirty="0"/>
              <a:t>Module: BMSW4002</a:t>
            </a:r>
            <a:endParaRPr lang="en-GB" dirty="0"/>
          </a:p>
        </p:txBody>
      </p:sp>
      <p:sp>
        <p:nvSpPr>
          <p:cNvPr id="3" name="Subtitle 2"/>
          <p:cNvSpPr>
            <a:spLocks noGrp="1"/>
          </p:cNvSpPr>
          <p:nvPr>
            <p:ph type="subTitle" idx="1"/>
          </p:nvPr>
        </p:nvSpPr>
        <p:spPr/>
        <p:txBody>
          <a:bodyPr>
            <a:normAutofit lnSpcReduction="10000"/>
          </a:bodyPr>
          <a:lstStyle/>
          <a:p>
            <a:r>
              <a:rPr lang="en-GB" b="1" dirty="0"/>
              <a:t>Effective Team Working and Communication</a:t>
            </a:r>
            <a:br>
              <a:rPr lang="en-GB" b="1" dirty="0"/>
            </a:br>
            <a:br>
              <a:rPr lang="en-GB" altLang="en-US" sz="1600" dirty="0"/>
            </a:br>
            <a:r>
              <a:rPr lang="en-GB" altLang="en-US" sz="2000" b="1" dirty="0"/>
              <a:t>Week 3</a:t>
            </a:r>
            <a:br>
              <a:rPr lang="en-GB" altLang="en-US" dirty="0"/>
            </a:br>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normAutofit/>
          </a:bodyPr>
          <a:lstStyle/>
          <a:p>
            <a:pPr marL="34290" indent="0">
              <a:buNone/>
              <a:defRPr/>
            </a:pPr>
            <a:endParaRPr lang="en-GB" altLang="en-US" dirty="0">
              <a:latin typeface="Arial" panose="020B0604020202020204" pitchFamily="34" charset="0"/>
              <a:cs typeface="Arial" panose="020B0604020202020204" pitchFamily="34" charset="0"/>
            </a:endParaRPr>
          </a:p>
          <a:p>
            <a:pPr>
              <a:defRPr/>
            </a:pPr>
            <a:r>
              <a:rPr lang="en-GB" altLang="en-US" dirty="0">
                <a:latin typeface="Arial" panose="020B0604020202020204" pitchFamily="34" charset="0"/>
                <a:cs typeface="Arial" panose="020B0604020202020204" pitchFamily="34" charset="0"/>
              </a:rPr>
              <a:t>Belbin’s Team Roles</a:t>
            </a:r>
          </a:p>
          <a:p>
            <a:pPr>
              <a:defRPr/>
            </a:pPr>
            <a:r>
              <a:rPr lang="en-GB" altLang="en-US" dirty="0">
                <a:latin typeface="Arial" panose="020B0604020202020204" pitchFamily="34" charset="0"/>
                <a:cs typeface="Arial" panose="020B0604020202020204" pitchFamily="34" charset="0"/>
              </a:rPr>
              <a:t>Adair’s action centred Leadership</a:t>
            </a:r>
          </a:p>
          <a:p>
            <a:pPr marL="0" indent="0">
              <a:buNone/>
              <a:defRPr/>
            </a:pPr>
            <a:endParaRPr lang="en-GB" altLang="en-US" sz="1400" dirty="0">
              <a:latin typeface="Arial" panose="020B0604020202020204" pitchFamily="34" charset="0"/>
              <a:cs typeface="Arial" panose="020B0604020202020204" pitchFamily="34" charset="0"/>
            </a:endParaRPr>
          </a:p>
          <a:p>
            <a:pPr>
              <a:defRPr/>
            </a:pPr>
            <a:r>
              <a:rPr lang="en-GB" altLang="en-US" dirty="0">
                <a:latin typeface="Arial" panose="020B0604020202020204" pitchFamily="34" charset="0"/>
                <a:cs typeface="Arial" panose="020B0604020202020204" pitchFamily="34" charset="0"/>
              </a:rPr>
              <a:t>Reward &amp; Recognition</a:t>
            </a:r>
          </a:p>
          <a:p>
            <a:pPr>
              <a:defRPr/>
            </a:pPr>
            <a:r>
              <a:rPr lang="en-GB" altLang="en-US" dirty="0">
                <a:latin typeface="Arial" panose="020B0604020202020204" pitchFamily="34" charset="0"/>
                <a:cs typeface="Arial" panose="020B0604020202020204" pitchFamily="34" charset="0"/>
              </a:rPr>
              <a:t>Herzberg Motivational theory</a:t>
            </a:r>
          </a:p>
          <a:p>
            <a:endParaRPr lang="en-GB" dirty="0"/>
          </a:p>
        </p:txBody>
      </p:sp>
      <p:pic>
        <p:nvPicPr>
          <p:cNvPr id="4" name="Picture 3"/>
          <p:cNvPicPr>
            <a:picLocks noChangeAspect="1"/>
          </p:cNvPicPr>
          <p:nvPr/>
        </p:nvPicPr>
        <p:blipFill>
          <a:blip r:embed="rId2"/>
          <a:stretch>
            <a:fillRect/>
          </a:stretch>
        </p:blipFill>
        <p:spPr>
          <a:xfrm>
            <a:off x="5940151" y="2024435"/>
            <a:ext cx="2460963" cy="3132757"/>
          </a:xfrm>
          <a:prstGeom prst="rect">
            <a:avLst/>
          </a:prstGeom>
        </p:spPr>
      </p:pic>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99C92-2E84-46FA-A7EB-97FE5988D143}"/>
              </a:ext>
            </a:extLst>
          </p:cNvPr>
          <p:cNvSpPr>
            <a:spLocks noGrp="1"/>
          </p:cNvSpPr>
          <p:nvPr>
            <p:ph type="title"/>
          </p:nvPr>
        </p:nvSpPr>
        <p:spPr/>
        <p:txBody>
          <a:bodyPr/>
          <a:lstStyle/>
          <a:p>
            <a:r>
              <a:rPr lang="en-GB" dirty="0"/>
              <a:t>Group/Team Development</a:t>
            </a:r>
          </a:p>
        </p:txBody>
      </p:sp>
      <p:sp>
        <p:nvSpPr>
          <p:cNvPr id="4" name="Rectangle 3">
            <a:extLst>
              <a:ext uri="{FF2B5EF4-FFF2-40B4-BE49-F238E27FC236}">
                <a16:creationId xmlns:a16="http://schemas.microsoft.com/office/drawing/2014/main" id="{B7C59DDA-337C-4167-93F8-737B048E45AF}"/>
              </a:ext>
            </a:extLst>
          </p:cNvPr>
          <p:cNvSpPr/>
          <p:nvPr/>
        </p:nvSpPr>
        <p:spPr>
          <a:xfrm>
            <a:off x="971600" y="1700808"/>
            <a:ext cx="4536504" cy="3816429"/>
          </a:xfrm>
          <a:prstGeom prst="rect">
            <a:avLst/>
          </a:prstGeom>
        </p:spPr>
        <p:txBody>
          <a:bodyPr wrap="square">
            <a:spAutoFit/>
          </a:bodyPr>
          <a:lstStyle/>
          <a:p>
            <a:r>
              <a:rPr lang="en-GB" altLang="en-US" sz="3200" b="1" dirty="0">
                <a:cs typeface="Times New Roman" pitchFamily="18" charset="0"/>
              </a:rPr>
              <a:t>R. Meredith Belbin</a:t>
            </a:r>
          </a:p>
          <a:p>
            <a:endParaRPr lang="en-GB" altLang="en-US" b="1" dirty="0">
              <a:cs typeface="Times New Roman" pitchFamily="18" charset="0"/>
            </a:endParaRPr>
          </a:p>
          <a:p>
            <a:r>
              <a:rPr lang="en-GB" altLang="en-US" sz="3200" dirty="0">
                <a:cs typeface="Times New Roman" pitchFamily="18" charset="0"/>
              </a:rPr>
              <a:t>Father of Team Role Theory</a:t>
            </a:r>
          </a:p>
          <a:p>
            <a:endParaRPr lang="en-GB" altLang="en-US" sz="3200" dirty="0">
              <a:cs typeface="Times New Roman" pitchFamily="18" charset="0"/>
            </a:endParaRPr>
          </a:p>
          <a:p>
            <a:r>
              <a:rPr lang="en-GB" altLang="en-US" sz="1600" i="1" dirty="0">
                <a:cs typeface="Times New Roman" pitchFamily="18" charset="0"/>
              </a:rPr>
              <a:t>Management Teams: Why They Succeed or Fail</a:t>
            </a:r>
            <a:r>
              <a:rPr lang="en-GB" altLang="en-US" sz="1600" dirty="0">
                <a:cs typeface="Times New Roman" pitchFamily="18" charset="0"/>
              </a:rPr>
              <a:t> (</a:t>
            </a:r>
            <a:r>
              <a:rPr lang="en-GB" altLang="en-US" sz="1600" dirty="0">
                <a:cs typeface="Courier New" pitchFamily="49" charset="0"/>
              </a:rPr>
              <a:t>1981), </a:t>
            </a:r>
            <a:r>
              <a:rPr lang="en-GB" altLang="en-US" sz="1600" i="1" dirty="0">
                <a:cs typeface="Times New Roman" pitchFamily="18" charset="0"/>
              </a:rPr>
              <a:t>The Job Promoters: A Journey to a New Profession</a:t>
            </a:r>
            <a:r>
              <a:rPr lang="en-GB" altLang="en-US" sz="1600" dirty="0">
                <a:cs typeface="Times New Roman" pitchFamily="18" charset="0"/>
              </a:rPr>
              <a:t> (</a:t>
            </a:r>
            <a:r>
              <a:rPr lang="en-GB" altLang="en-US" sz="1600" dirty="0">
                <a:cs typeface="Courier New" pitchFamily="49" charset="0"/>
              </a:rPr>
              <a:t>1990</a:t>
            </a:r>
            <a:r>
              <a:rPr lang="en-GB" altLang="en-US" sz="1600" dirty="0">
                <a:cs typeface="Times New Roman" pitchFamily="18" charset="0"/>
              </a:rPr>
              <a:t>), </a:t>
            </a:r>
            <a:r>
              <a:rPr lang="en-GB" altLang="en-US" sz="1600" i="1" dirty="0">
                <a:cs typeface="Times New Roman" pitchFamily="18" charset="0"/>
              </a:rPr>
              <a:t>Team Roles at Work</a:t>
            </a:r>
            <a:r>
              <a:rPr lang="en-GB" altLang="en-US" sz="1600" dirty="0">
                <a:cs typeface="Times New Roman" pitchFamily="18" charset="0"/>
              </a:rPr>
              <a:t> (</a:t>
            </a:r>
            <a:r>
              <a:rPr lang="en-GB" altLang="en-US" sz="1600" dirty="0">
                <a:cs typeface="Courier New" pitchFamily="49" charset="0"/>
              </a:rPr>
              <a:t>1993</a:t>
            </a:r>
            <a:r>
              <a:rPr lang="en-GB" altLang="en-US" sz="1600" dirty="0">
                <a:cs typeface="Times New Roman" pitchFamily="18" charset="0"/>
              </a:rPr>
              <a:t>),  </a:t>
            </a:r>
            <a:r>
              <a:rPr lang="en-GB" altLang="en-US" sz="1600" i="1" dirty="0">
                <a:cs typeface="Times New Roman" pitchFamily="18" charset="0"/>
              </a:rPr>
              <a:t>The Coming Shape of Organization</a:t>
            </a:r>
            <a:r>
              <a:rPr lang="en-GB" altLang="en-US" sz="1600" dirty="0">
                <a:cs typeface="Times New Roman" pitchFamily="18" charset="0"/>
              </a:rPr>
              <a:t> (</a:t>
            </a:r>
            <a:r>
              <a:rPr lang="en-GB" altLang="en-US" sz="1600" dirty="0">
                <a:cs typeface="Courier New" pitchFamily="49" charset="0"/>
              </a:rPr>
              <a:t>1996</a:t>
            </a:r>
            <a:r>
              <a:rPr lang="en-GB" altLang="en-US" sz="1600" dirty="0">
                <a:cs typeface="Times New Roman" pitchFamily="18" charset="0"/>
              </a:rPr>
              <a:t>), </a:t>
            </a:r>
            <a:r>
              <a:rPr lang="en-GB" altLang="en-US" sz="1600" i="1" dirty="0">
                <a:cs typeface="Times New Roman" pitchFamily="18" charset="0"/>
              </a:rPr>
              <a:t>Changing the Way We Work</a:t>
            </a:r>
            <a:r>
              <a:rPr lang="en-GB" altLang="en-US" sz="1600" dirty="0">
                <a:cs typeface="Times New Roman" pitchFamily="18" charset="0"/>
              </a:rPr>
              <a:t> (</a:t>
            </a:r>
            <a:r>
              <a:rPr lang="en-GB" altLang="en-US" sz="1600" dirty="0">
                <a:cs typeface="Courier New" pitchFamily="49" charset="0"/>
              </a:rPr>
              <a:t>1997</a:t>
            </a:r>
            <a:r>
              <a:rPr lang="en-GB" altLang="en-US" sz="1600" dirty="0">
                <a:cs typeface="Times New Roman" pitchFamily="18" charset="0"/>
              </a:rPr>
              <a:t>), </a:t>
            </a:r>
            <a:r>
              <a:rPr lang="en-GB" altLang="en-US" sz="1600" i="1" dirty="0">
                <a:cs typeface="Times New Roman" pitchFamily="18" charset="0"/>
              </a:rPr>
              <a:t>Beyond the Team</a:t>
            </a:r>
            <a:r>
              <a:rPr lang="en-GB" altLang="en-US" sz="1600" dirty="0">
                <a:cs typeface="Times New Roman" pitchFamily="18" charset="0"/>
              </a:rPr>
              <a:t> (</a:t>
            </a:r>
            <a:r>
              <a:rPr lang="en-GB" altLang="en-US" sz="1600" dirty="0">
                <a:cs typeface="Courier New" pitchFamily="49" charset="0"/>
              </a:rPr>
              <a:t>2000</a:t>
            </a:r>
            <a:r>
              <a:rPr lang="en-GB" altLang="en-US" sz="1600" dirty="0">
                <a:cs typeface="Times New Roman" pitchFamily="18" charset="0"/>
              </a:rPr>
              <a:t>), </a:t>
            </a:r>
            <a:r>
              <a:rPr lang="en-GB" altLang="en-US" sz="1600" i="1" dirty="0">
                <a:cs typeface="Times New Roman" pitchFamily="18" charset="0"/>
              </a:rPr>
              <a:t>Managing without Power</a:t>
            </a:r>
            <a:r>
              <a:rPr lang="en-GB" altLang="en-US" sz="1600" dirty="0">
                <a:cs typeface="Times New Roman" pitchFamily="18" charset="0"/>
              </a:rPr>
              <a:t> (</a:t>
            </a:r>
            <a:r>
              <a:rPr lang="en-GB" altLang="en-US" sz="1600" dirty="0">
                <a:cs typeface="Courier New" pitchFamily="49" charset="0"/>
              </a:rPr>
              <a:t>2002</a:t>
            </a:r>
            <a:r>
              <a:rPr lang="en-GB" altLang="en-US" sz="1600" dirty="0">
                <a:cs typeface="Times New Roman" pitchFamily="18" charset="0"/>
              </a:rPr>
              <a:t>)</a:t>
            </a:r>
          </a:p>
        </p:txBody>
      </p:sp>
      <p:pic>
        <p:nvPicPr>
          <p:cNvPr id="3" name="Picture 2"/>
          <p:cNvPicPr>
            <a:picLocks noChangeAspect="1"/>
          </p:cNvPicPr>
          <p:nvPr/>
        </p:nvPicPr>
        <p:blipFill>
          <a:blip r:embed="rId2"/>
          <a:stretch>
            <a:fillRect/>
          </a:stretch>
        </p:blipFill>
        <p:spPr>
          <a:xfrm>
            <a:off x="5796136" y="1680140"/>
            <a:ext cx="2664296" cy="2664296"/>
          </a:xfrm>
          <a:prstGeom prst="rect">
            <a:avLst/>
          </a:prstGeom>
        </p:spPr>
      </p:pic>
    </p:spTree>
    <p:extLst>
      <p:ext uri="{BB962C8B-B14F-4D97-AF65-F5344CB8AC3E}">
        <p14:creationId xmlns:p14="http://schemas.microsoft.com/office/powerpoint/2010/main" val="687063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92C5A-DC42-4E43-A78A-BF8046208D6E}"/>
              </a:ext>
            </a:extLst>
          </p:cNvPr>
          <p:cNvSpPr>
            <a:spLocks noGrp="1"/>
          </p:cNvSpPr>
          <p:nvPr>
            <p:ph type="title"/>
          </p:nvPr>
        </p:nvSpPr>
        <p:spPr/>
        <p:txBody>
          <a:bodyPr/>
          <a:lstStyle/>
          <a:p>
            <a:r>
              <a:rPr lang="en-US" altLang="en-US" dirty="0">
                <a:cs typeface="Arial" pitchFamily="34" charset="0"/>
              </a:rPr>
              <a:t>Belbin’s Team Roles</a:t>
            </a:r>
            <a:endParaRPr lang="en-GB" dirty="0"/>
          </a:p>
        </p:txBody>
      </p:sp>
      <p:sp>
        <p:nvSpPr>
          <p:cNvPr id="3" name="Content Placeholder 2">
            <a:extLst>
              <a:ext uri="{FF2B5EF4-FFF2-40B4-BE49-F238E27FC236}">
                <a16:creationId xmlns:a16="http://schemas.microsoft.com/office/drawing/2014/main" id="{088A23BE-BF4B-41BD-A944-2DBCFF304D1E}"/>
              </a:ext>
            </a:extLst>
          </p:cNvPr>
          <p:cNvSpPr>
            <a:spLocks noGrp="1"/>
          </p:cNvSpPr>
          <p:nvPr>
            <p:ph idx="1"/>
          </p:nvPr>
        </p:nvSpPr>
        <p:spPr/>
        <p:txBody>
          <a:bodyPr>
            <a:normAutofit/>
          </a:bodyPr>
          <a:lstStyle/>
          <a:p>
            <a:pPr marL="0">
              <a:buFont typeface="Arial" charset="0"/>
              <a:buNone/>
              <a:defRPr/>
            </a:pPr>
            <a:r>
              <a:rPr lang="en-GB" dirty="0">
                <a:cs typeface="Arial" pitchFamily="34" charset="0"/>
              </a:rPr>
              <a:t>Belbin considered that any individual’s potential contribution to a team could be assessed according to the following traits:</a:t>
            </a:r>
          </a:p>
          <a:p>
            <a:pPr>
              <a:buFont typeface="Arial" charset="0"/>
              <a:buNone/>
              <a:defRPr/>
            </a:pPr>
            <a:endParaRPr lang="en-GB" sz="1400" dirty="0">
              <a:cs typeface="Arial" pitchFamily="34" charset="0"/>
            </a:endParaRPr>
          </a:p>
          <a:p>
            <a:pPr>
              <a:defRPr/>
            </a:pPr>
            <a:r>
              <a:rPr lang="en-GB" dirty="0">
                <a:cs typeface="Arial" pitchFamily="34" charset="0"/>
              </a:rPr>
              <a:t>Intelligence</a:t>
            </a:r>
          </a:p>
          <a:p>
            <a:pPr>
              <a:defRPr/>
            </a:pPr>
            <a:r>
              <a:rPr lang="en-GB" dirty="0">
                <a:cs typeface="Arial" pitchFamily="34" charset="0"/>
              </a:rPr>
              <a:t>Dominance</a:t>
            </a:r>
          </a:p>
          <a:p>
            <a:pPr>
              <a:defRPr/>
            </a:pPr>
            <a:r>
              <a:rPr lang="en-GB" dirty="0">
                <a:cs typeface="Arial" pitchFamily="34" charset="0"/>
              </a:rPr>
              <a:t>Extroversion / Introversion</a:t>
            </a:r>
          </a:p>
          <a:p>
            <a:pPr>
              <a:defRPr/>
            </a:pPr>
            <a:r>
              <a:rPr lang="en-GB" dirty="0">
                <a:cs typeface="Arial" pitchFamily="34" charset="0"/>
              </a:rPr>
              <a:t>Stability / Anxiety</a:t>
            </a:r>
          </a:p>
          <a:p>
            <a:pPr>
              <a:buFont typeface="Arial" charset="0"/>
              <a:buNone/>
              <a:defRPr/>
            </a:pPr>
            <a:endParaRPr lang="en-GB" sz="1400" dirty="0">
              <a:cs typeface="Arial" pitchFamily="34" charset="0"/>
            </a:endParaRPr>
          </a:p>
          <a:p>
            <a:pPr marL="0">
              <a:buFont typeface="Arial" charset="0"/>
              <a:buNone/>
              <a:defRPr/>
            </a:pPr>
            <a:r>
              <a:rPr lang="en-GB" dirty="0">
                <a:cs typeface="Arial" pitchFamily="34" charset="0"/>
              </a:rPr>
              <a:t>Based on these traits he identified 9 distinct team roles:</a:t>
            </a:r>
            <a:endParaRPr lang="en-US" dirty="0">
              <a:cs typeface="Arial" pitchFamily="34" charset="0"/>
            </a:endParaRPr>
          </a:p>
          <a:p>
            <a:endParaRPr lang="en-GB" dirty="0"/>
          </a:p>
        </p:txBody>
      </p:sp>
    </p:spTree>
    <p:extLst>
      <p:ext uri="{BB962C8B-B14F-4D97-AF65-F5344CB8AC3E}">
        <p14:creationId xmlns:p14="http://schemas.microsoft.com/office/powerpoint/2010/main" val="1988963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59829" y="218181"/>
            <a:ext cx="8072611" cy="5795721"/>
          </a:xfrm>
          <a:prstGeom prst="rect">
            <a:avLst/>
          </a:prstGeom>
        </p:spPr>
      </p:pic>
    </p:spTree>
    <p:extLst>
      <p:ext uri="{BB962C8B-B14F-4D97-AF65-F5344CB8AC3E}">
        <p14:creationId xmlns:p14="http://schemas.microsoft.com/office/powerpoint/2010/main" val="4207981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FE05C-56BD-4A3E-A790-044DF2D7C9AD}"/>
              </a:ext>
            </a:extLst>
          </p:cNvPr>
          <p:cNvSpPr>
            <a:spLocks noGrp="1"/>
          </p:cNvSpPr>
          <p:nvPr>
            <p:ph type="title"/>
          </p:nvPr>
        </p:nvSpPr>
        <p:spPr>
          <a:xfrm>
            <a:off x="1048519" y="1245545"/>
            <a:ext cx="7406640" cy="1356360"/>
          </a:xfrm>
        </p:spPr>
        <p:txBody>
          <a:bodyPr/>
          <a:lstStyle/>
          <a:p>
            <a:r>
              <a:rPr lang="en-US" altLang="en-US" dirty="0">
                <a:cs typeface="Arial" pitchFamily="34" charset="0"/>
              </a:rPr>
              <a:t>Coordinator (CO)</a:t>
            </a:r>
            <a:endParaRPr lang="en-GB" dirty="0"/>
          </a:p>
        </p:txBody>
      </p:sp>
      <p:sp>
        <p:nvSpPr>
          <p:cNvPr id="3" name="Content Placeholder 2">
            <a:extLst>
              <a:ext uri="{FF2B5EF4-FFF2-40B4-BE49-F238E27FC236}">
                <a16:creationId xmlns:a16="http://schemas.microsoft.com/office/drawing/2014/main" id="{88E32E1F-791F-45D6-A73F-8BEE7FBFBB21}"/>
              </a:ext>
            </a:extLst>
          </p:cNvPr>
          <p:cNvSpPr>
            <a:spLocks noGrp="1"/>
          </p:cNvSpPr>
          <p:nvPr>
            <p:ph idx="1"/>
          </p:nvPr>
        </p:nvSpPr>
        <p:spPr>
          <a:xfrm>
            <a:off x="637039" y="2507297"/>
            <a:ext cx="8229600" cy="3917032"/>
          </a:xfrm>
        </p:spPr>
        <p:txBody>
          <a:bodyPr>
            <a:normAutofit/>
          </a:bodyPr>
          <a:lstStyle/>
          <a:p>
            <a:r>
              <a:rPr lang="en-GB" altLang="en-US" dirty="0">
                <a:cs typeface="Arial" charset="0"/>
              </a:rPr>
              <a:t>Presides over the team and coordinates efforts to meet targets.</a:t>
            </a:r>
          </a:p>
          <a:p>
            <a:r>
              <a:rPr lang="en-GB" altLang="en-US" dirty="0">
                <a:cs typeface="Arial" charset="0"/>
              </a:rPr>
              <a:t>Intelligent rather than brilliant; not really an ‘ideas’ person. </a:t>
            </a:r>
          </a:p>
          <a:p>
            <a:r>
              <a:rPr lang="en-GB" altLang="en-US" dirty="0">
                <a:cs typeface="Arial" charset="0"/>
              </a:rPr>
              <a:t>Establishes roles/work boundaries according to individual abilities and focuses people on what they do best. </a:t>
            </a:r>
          </a:p>
          <a:p>
            <a:r>
              <a:rPr lang="en-GB" altLang="en-US" dirty="0">
                <a:cs typeface="Arial" charset="0"/>
              </a:rPr>
              <a:t>A good two-way communicator and self-disciplined in approach. </a:t>
            </a:r>
          </a:p>
          <a:p>
            <a:pPr marL="0" indent="0">
              <a:buNone/>
            </a:pPr>
            <a:r>
              <a:rPr lang="en-GB" altLang="en-US" i="1" dirty="0">
                <a:cs typeface="Arial" charset="0"/>
              </a:rPr>
              <a:t>If a decision is necessary, it is taken firmly after everyone has had a say.</a:t>
            </a:r>
          </a:p>
          <a:p>
            <a:endParaRPr lang="en-GB" dirty="0"/>
          </a:p>
        </p:txBody>
      </p:sp>
      <p:pic>
        <p:nvPicPr>
          <p:cNvPr id="4" name="Picture 6" descr="Belbin Character - Coordinator">
            <a:extLst>
              <a:ext uri="{FF2B5EF4-FFF2-40B4-BE49-F238E27FC236}">
                <a16:creationId xmlns:a16="http://schemas.microsoft.com/office/drawing/2014/main" id="{98FC0A2E-D986-4F19-AA92-C51FD18405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1279" y="191101"/>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9CF18A7D-F2E0-4EED-AE87-AE961FB874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1746" y="332656"/>
            <a:ext cx="1814893" cy="1276097"/>
          </a:xfrm>
          <a:prstGeom prst="rect">
            <a:avLst/>
          </a:prstGeom>
        </p:spPr>
      </p:pic>
    </p:spTree>
    <p:extLst>
      <p:ext uri="{BB962C8B-B14F-4D97-AF65-F5344CB8AC3E}">
        <p14:creationId xmlns:p14="http://schemas.microsoft.com/office/powerpoint/2010/main" val="2779060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9D27-E21F-406E-8A46-20E400EC6FE1}"/>
              </a:ext>
            </a:extLst>
          </p:cNvPr>
          <p:cNvSpPr>
            <a:spLocks noGrp="1"/>
          </p:cNvSpPr>
          <p:nvPr>
            <p:ph type="title"/>
          </p:nvPr>
        </p:nvSpPr>
        <p:spPr>
          <a:xfrm>
            <a:off x="1547664" y="531495"/>
            <a:ext cx="7406640" cy="1356360"/>
          </a:xfrm>
        </p:spPr>
        <p:txBody>
          <a:bodyPr/>
          <a:lstStyle/>
          <a:p>
            <a:r>
              <a:rPr lang="en-GB" altLang="en-US" dirty="0">
                <a:latin typeface="+mn-lt"/>
                <a:cs typeface="Arial" pitchFamily="34" charset="0"/>
              </a:rPr>
              <a:t>Implementer (IMP)</a:t>
            </a:r>
            <a:endParaRPr lang="en-GB" dirty="0">
              <a:latin typeface="+mn-lt"/>
            </a:endParaRPr>
          </a:p>
        </p:txBody>
      </p:sp>
      <p:sp>
        <p:nvSpPr>
          <p:cNvPr id="3" name="Content Placeholder 2">
            <a:extLst>
              <a:ext uri="{FF2B5EF4-FFF2-40B4-BE49-F238E27FC236}">
                <a16:creationId xmlns:a16="http://schemas.microsoft.com/office/drawing/2014/main" id="{852C9E3B-F88E-412D-BE3A-D34344D88BA3}"/>
              </a:ext>
            </a:extLst>
          </p:cNvPr>
          <p:cNvSpPr>
            <a:spLocks noGrp="1"/>
          </p:cNvSpPr>
          <p:nvPr>
            <p:ph idx="1"/>
          </p:nvPr>
        </p:nvSpPr>
        <p:spPr/>
        <p:txBody>
          <a:bodyPr>
            <a:normAutofit lnSpcReduction="10000"/>
          </a:bodyPr>
          <a:lstStyle/>
          <a:p>
            <a:pPr>
              <a:defRPr/>
            </a:pPr>
            <a:r>
              <a:rPr lang="en-GB" dirty="0">
                <a:cs typeface="Arial" pitchFamily="34" charset="0"/>
              </a:rPr>
              <a:t>The practical organiser, concerned with what is feasible. </a:t>
            </a:r>
          </a:p>
          <a:p>
            <a:pPr>
              <a:defRPr/>
            </a:pPr>
            <a:endParaRPr lang="en-GB" sz="1000" dirty="0">
              <a:cs typeface="Arial" pitchFamily="34" charset="0"/>
            </a:endParaRPr>
          </a:p>
          <a:p>
            <a:pPr>
              <a:defRPr/>
            </a:pPr>
            <a:r>
              <a:rPr lang="en-GB" dirty="0">
                <a:cs typeface="Arial" pitchFamily="34" charset="0"/>
              </a:rPr>
              <a:t>Turns decisions into defined and manageable tasks that people can actually get on with. </a:t>
            </a:r>
          </a:p>
          <a:p>
            <a:pPr>
              <a:defRPr/>
            </a:pPr>
            <a:endParaRPr lang="en-GB" sz="1000" dirty="0">
              <a:cs typeface="Arial" pitchFamily="34" charset="0"/>
            </a:endParaRPr>
          </a:p>
          <a:p>
            <a:pPr>
              <a:defRPr/>
            </a:pPr>
            <a:r>
              <a:rPr lang="en-GB" dirty="0">
                <a:cs typeface="Arial" pitchFamily="34" charset="0"/>
              </a:rPr>
              <a:t>Not easily discouraged, though will not do so well in unstable, quickly changing situations. </a:t>
            </a:r>
          </a:p>
          <a:p>
            <a:pPr>
              <a:defRPr/>
            </a:pPr>
            <a:endParaRPr lang="en-GB" sz="1050" dirty="0">
              <a:cs typeface="Arial" pitchFamily="34" charset="0"/>
            </a:endParaRPr>
          </a:p>
          <a:p>
            <a:pPr>
              <a:defRPr/>
            </a:pPr>
            <a:r>
              <a:rPr lang="en-GB" dirty="0">
                <a:cs typeface="Arial" pitchFamily="34" charset="0"/>
              </a:rPr>
              <a:t>Efficient, systematic, methodical, but can be inflexible. </a:t>
            </a:r>
          </a:p>
          <a:p>
            <a:pPr>
              <a:defRPr/>
            </a:pPr>
            <a:endParaRPr lang="en-GB" sz="1000" dirty="0">
              <a:cs typeface="Arial" pitchFamily="34" charset="0"/>
            </a:endParaRPr>
          </a:p>
          <a:p>
            <a:pPr marL="0" indent="0">
              <a:buNone/>
              <a:defRPr/>
            </a:pPr>
            <a:r>
              <a:rPr lang="en-GB" i="1" dirty="0">
                <a:cs typeface="Arial" pitchFamily="34" charset="0"/>
              </a:rPr>
              <a:t>If you need to know what was decided, or what needs to be done, the implementer is the one to see.</a:t>
            </a:r>
          </a:p>
          <a:p>
            <a:endParaRPr lang="en-GB" dirty="0"/>
          </a:p>
        </p:txBody>
      </p:sp>
      <p:pic>
        <p:nvPicPr>
          <p:cNvPr id="4" name="Picture 6" descr="Belbin Character - Implementer">
            <a:extLst>
              <a:ext uri="{FF2B5EF4-FFF2-40B4-BE49-F238E27FC236}">
                <a16:creationId xmlns:a16="http://schemas.microsoft.com/office/drawing/2014/main" id="{2BCB4851-E978-4439-B222-DDEA95EC91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881" y="332423"/>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464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AFC10-4FD8-4EF0-8A99-62DF4FA80F0C}"/>
              </a:ext>
            </a:extLst>
          </p:cNvPr>
          <p:cNvSpPr>
            <a:spLocks noGrp="1"/>
          </p:cNvSpPr>
          <p:nvPr>
            <p:ph type="title"/>
          </p:nvPr>
        </p:nvSpPr>
        <p:spPr>
          <a:xfrm>
            <a:off x="1331640" y="691850"/>
            <a:ext cx="7406640" cy="1356360"/>
          </a:xfrm>
        </p:spPr>
        <p:txBody>
          <a:bodyPr/>
          <a:lstStyle/>
          <a:p>
            <a:pPr algn="ctr"/>
            <a:r>
              <a:rPr lang="en-GB" altLang="en-US" dirty="0">
                <a:latin typeface="Arial" pitchFamily="34" charset="0"/>
                <a:cs typeface="Arial" pitchFamily="34" charset="0"/>
              </a:rPr>
              <a:t>Plant (PL)</a:t>
            </a:r>
            <a:endParaRPr lang="en-GB" dirty="0"/>
          </a:p>
        </p:txBody>
      </p:sp>
      <p:sp>
        <p:nvSpPr>
          <p:cNvPr id="3" name="Content Placeholder 2">
            <a:extLst>
              <a:ext uri="{FF2B5EF4-FFF2-40B4-BE49-F238E27FC236}">
                <a16:creationId xmlns:a16="http://schemas.microsoft.com/office/drawing/2014/main" id="{24C71B37-A86D-4A77-A7D3-E7796E9939EB}"/>
              </a:ext>
            </a:extLst>
          </p:cNvPr>
          <p:cNvSpPr>
            <a:spLocks noGrp="1"/>
          </p:cNvSpPr>
          <p:nvPr>
            <p:ph idx="1"/>
          </p:nvPr>
        </p:nvSpPr>
        <p:spPr/>
        <p:txBody>
          <a:bodyPr>
            <a:normAutofit/>
          </a:bodyPr>
          <a:lstStyle/>
          <a:p>
            <a:r>
              <a:rPr lang="en-GB" altLang="en-US" dirty="0">
                <a:cs typeface="Arial" charset="0"/>
              </a:rPr>
              <a:t>The ‘ideas’ person. </a:t>
            </a:r>
          </a:p>
          <a:p>
            <a:r>
              <a:rPr lang="en-GB" altLang="en-US" dirty="0">
                <a:cs typeface="Arial" charset="0"/>
              </a:rPr>
              <a:t>Most imaginative and intelligent member of the team and the one most likely to look for a new approach to a problem if the team gets bogged down. </a:t>
            </a:r>
          </a:p>
          <a:p>
            <a:r>
              <a:rPr lang="en-GB" altLang="en-US" dirty="0">
                <a:cs typeface="Arial" charset="0"/>
              </a:rPr>
              <a:t>Can cause offence when criticising other people’s ideas, usually counter-proposing own ideas. </a:t>
            </a:r>
          </a:p>
          <a:p>
            <a:r>
              <a:rPr lang="en-GB" altLang="en-US" dirty="0">
                <a:cs typeface="Arial" charset="0"/>
              </a:rPr>
              <a:t>Can sulk if own ideas are dissected or rejected. </a:t>
            </a:r>
          </a:p>
          <a:p>
            <a:pPr marL="0" indent="0">
              <a:buNone/>
            </a:pPr>
            <a:endParaRPr lang="en-GB" altLang="en-US" i="1" dirty="0">
              <a:cs typeface="Arial" charset="0"/>
            </a:endParaRPr>
          </a:p>
          <a:p>
            <a:pPr marL="0" indent="0">
              <a:buNone/>
            </a:pPr>
            <a:r>
              <a:rPr lang="en-GB" altLang="en-US" i="1" dirty="0">
                <a:cs typeface="Arial" charset="0"/>
              </a:rPr>
              <a:t>Needs careful handling by the coordinator to ensure that vital spark is provided.</a:t>
            </a:r>
          </a:p>
          <a:p>
            <a:endParaRPr lang="en-GB" dirty="0"/>
          </a:p>
        </p:txBody>
      </p:sp>
      <p:pic>
        <p:nvPicPr>
          <p:cNvPr id="4" name="Picture 6" descr="Belbin Character - Plant">
            <a:extLst>
              <a:ext uri="{FF2B5EF4-FFF2-40B4-BE49-F238E27FC236}">
                <a16:creationId xmlns:a16="http://schemas.microsoft.com/office/drawing/2014/main" id="{06B73E1D-F915-4937-97DA-D74150F037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059" y="347444"/>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41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3F3A-FC6B-49FC-B264-5204333665A7}"/>
              </a:ext>
            </a:extLst>
          </p:cNvPr>
          <p:cNvSpPr>
            <a:spLocks noGrp="1"/>
          </p:cNvSpPr>
          <p:nvPr>
            <p:ph type="title"/>
          </p:nvPr>
        </p:nvSpPr>
        <p:spPr/>
        <p:txBody>
          <a:bodyPr>
            <a:normAutofit/>
          </a:bodyPr>
          <a:lstStyle/>
          <a:p>
            <a:pPr algn="ctr"/>
            <a:r>
              <a:rPr lang="en-GB" altLang="en-US" dirty="0">
                <a:cs typeface="Arial" pitchFamily="34" charset="0"/>
              </a:rPr>
              <a:t>Monitor/Evaluator (ME)</a:t>
            </a:r>
            <a:endParaRPr lang="en-GB" dirty="0"/>
          </a:p>
        </p:txBody>
      </p:sp>
      <p:sp>
        <p:nvSpPr>
          <p:cNvPr id="3" name="Content Placeholder 2">
            <a:extLst>
              <a:ext uri="{FF2B5EF4-FFF2-40B4-BE49-F238E27FC236}">
                <a16:creationId xmlns:a16="http://schemas.microsoft.com/office/drawing/2014/main" id="{56B08E3B-155A-41D0-B32F-16ACEE8EE447}"/>
              </a:ext>
            </a:extLst>
          </p:cNvPr>
          <p:cNvSpPr>
            <a:spLocks noGrp="1"/>
          </p:cNvSpPr>
          <p:nvPr>
            <p:ph idx="1"/>
          </p:nvPr>
        </p:nvSpPr>
        <p:spPr/>
        <p:txBody>
          <a:bodyPr>
            <a:normAutofit/>
          </a:bodyPr>
          <a:lstStyle/>
          <a:p>
            <a:pPr>
              <a:defRPr/>
            </a:pPr>
            <a:r>
              <a:rPr lang="en-GB" dirty="0">
                <a:cs typeface="Arial" pitchFamily="34" charset="0"/>
              </a:rPr>
              <a:t>Measured, dispassionate, analysis is his/her forte. </a:t>
            </a:r>
          </a:p>
          <a:p>
            <a:pPr>
              <a:defRPr/>
            </a:pPr>
            <a:r>
              <a:rPr lang="en-GB" dirty="0">
                <a:cs typeface="Arial" pitchFamily="34" charset="0"/>
              </a:rPr>
              <a:t>Critic rather than creator – but only if he/she can see a flaw in the argument. </a:t>
            </a:r>
          </a:p>
          <a:p>
            <a:pPr>
              <a:defRPr/>
            </a:pPr>
            <a:r>
              <a:rPr lang="en-GB" dirty="0">
                <a:cs typeface="Arial" pitchFamily="34" charset="0"/>
              </a:rPr>
              <a:t>The most objective mind in the team, likes time to mull things over. </a:t>
            </a:r>
          </a:p>
          <a:p>
            <a:pPr>
              <a:defRPr/>
            </a:pPr>
            <a:r>
              <a:rPr lang="en-GB" dirty="0">
                <a:cs typeface="Arial" pitchFamily="34" charset="0"/>
              </a:rPr>
              <a:t>Most likely to stop the team from committing itself to a misguided project. </a:t>
            </a:r>
          </a:p>
          <a:p>
            <a:pPr marL="0" indent="0">
              <a:buNone/>
              <a:defRPr/>
            </a:pPr>
            <a:endParaRPr lang="en-GB" i="1" dirty="0">
              <a:cs typeface="Arial" pitchFamily="34" charset="0"/>
            </a:endParaRPr>
          </a:p>
          <a:p>
            <a:pPr marL="0" indent="0">
              <a:buNone/>
              <a:defRPr/>
            </a:pPr>
            <a:r>
              <a:rPr lang="en-GB" i="1" dirty="0">
                <a:cs typeface="Arial" pitchFamily="34" charset="0"/>
              </a:rPr>
              <a:t>One quality makes him / her indispensable – judgement is hardly ever wrong.</a:t>
            </a:r>
          </a:p>
          <a:p>
            <a:endParaRPr lang="en-GB" dirty="0"/>
          </a:p>
        </p:txBody>
      </p:sp>
      <p:pic>
        <p:nvPicPr>
          <p:cNvPr id="4" name="Picture 7" descr="Belbin Character - Monitor Evaluator">
            <a:extLst>
              <a:ext uri="{FF2B5EF4-FFF2-40B4-BE49-F238E27FC236}">
                <a16:creationId xmlns:a16="http://schemas.microsoft.com/office/drawing/2014/main" id="{41341311-0BB6-45E4-BCE4-B2E40DFEEFB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506521"/>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6567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99A97-8ABA-4638-94DF-E00119ADF731}"/>
              </a:ext>
            </a:extLst>
          </p:cNvPr>
          <p:cNvSpPr>
            <a:spLocks noGrp="1"/>
          </p:cNvSpPr>
          <p:nvPr>
            <p:ph type="title"/>
          </p:nvPr>
        </p:nvSpPr>
        <p:spPr/>
        <p:txBody>
          <a:bodyPr>
            <a:normAutofit/>
          </a:bodyPr>
          <a:lstStyle/>
          <a:p>
            <a:pPr algn="ctr"/>
            <a:r>
              <a:rPr lang="en-GB" altLang="en-US" dirty="0">
                <a:cs typeface="Arial" pitchFamily="34" charset="0"/>
              </a:rPr>
              <a:t>Resource Investigator (RI)</a:t>
            </a:r>
            <a:br>
              <a:rPr lang="en-GB" altLang="en-US" dirty="0">
                <a:cs typeface="Arial" pitchFamily="34" charset="0"/>
              </a:rPr>
            </a:br>
            <a:endParaRPr lang="en-GB" dirty="0"/>
          </a:p>
        </p:txBody>
      </p:sp>
      <p:sp>
        <p:nvSpPr>
          <p:cNvPr id="3" name="Content Placeholder 2">
            <a:extLst>
              <a:ext uri="{FF2B5EF4-FFF2-40B4-BE49-F238E27FC236}">
                <a16:creationId xmlns:a16="http://schemas.microsoft.com/office/drawing/2014/main" id="{A316BEC7-8432-496C-B445-B205489FB39C}"/>
              </a:ext>
            </a:extLst>
          </p:cNvPr>
          <p:cNvSpPr>
            <a:spLocks noGrp="1"/>
          </p:cNvSpPr>
          <p:nvPr>
            <p:ph idx="1"/>
          </p:nvPr>
        </p:nvSpPr>
        <p:spPr/>
        <p:txBody>
          <a:bodyPr>
            <a:normAutofit/>
          </a:bodyPr>
          <a:lstStyle/>
          <a:p>
            <a:pPr>
              <a:defRPr/>
            </a:pPr>
            <a:r>
              <a:rPr lang="en-GB" dirty="0">
                <a:cs typeface="Arial" pitchFamily="34" charset="0"/>
              </a:rPr>
              <a:t>Sociable, gregarious, positive, enthusiastic. </a:t>
            </a:r>
          </a:p>
          <a:p>
            <a:pPr>
              <a:defRPr/>
            </a:pPr>
            <a:r>
              <a:rPr lang="en-GB" dirty="0">
                <a:cs typeface="Arial" pitchFamily="34" charset="0"/>
              </a:rPr>
              <a:t>Goes outside the group and brings back information, ideas etc. </a:t>
            </a:r>
          </a:p>
          <a:p>
            <a:pPr>
              <a:defRPr/>
            </a:pPr>
            <a:r>
              <a:rPr lang="en-GB" dirty="0">
                <a:cs typeface="Arial" pitchFamily="34" charset="0"/>
              </a:rPr>
              <a:t>The diplomat, the liaison officer, always looking for new possibilities in the wider world outside. </a:t>
            </a:r>
          </a:p>
          <a:p>
            <a:pPr>
              <a:defRPr/>
            </a:pPr>
            <a:r>
              <a:rPr lang="en-GB" dirty="0">
                <a:cs typeface="Arial" pitchFamily="34" charset="0"/>
              </a:rPr>
              <a:t>Needs the stimulus of others, gets bored in solitary work. </a:t>
            </a:r>
          </a:p>
          <a:p>
            <a:pPr>
              <a:defRPr/>
            </a:pPr>
            <a:r>
              <a:rPr lang="en-GB" dirty="0">
                <a:cs typeface="Arial" pitchFamily="34" charset="0"/>
              </a:rPr>
              <a:t>Within the team, though, a good improviser, active under pressure. </a:t>
            </a:r>
          </a:p>
          <a:p>
            <a:pPr marL="0" indent="0">
              <a:buNone/>
              <a:defRPr/>
            </a:pPr>
            <a:endParaRPr lang="en-GB" dirty="0">
              <a:cs typeface="Arial" pitchFamily="34" charset="0"/>
            </a:endParaRPr>
          </a:p>
          <a:p>
            <a:pPr marL="0" indent="0">
              <a:buNone/>
              <a:defRPr/>
            </a:pPr>
            <a:r>
              <a:rPr lang="en-GB" i="1" dirty="0">
                <a:cs typeface="Arial" pitchFamily="34" charset="0"/>
              </a:rPr>
              <a:t>Prevents the team from losing touch with reality.</a:t>
            </a:r>
          </a:p>
          <a:p>
            <a:endParaRPr lang="en-GB" dirty="0"/>
          </a:p>
        </p:txBody>
      </p:sp>
      <p:pic>
        <p:nvPicPr>
          <p:cNvPr id="4" name="Picture 6" descr="Belbin Character - Resource Investigator">
            <a:extLst>
              <a:ext uri="{FF2B5EF4-FFF2-40B4-BE49-F238E27FC236}">
                <a16:creationId xmlns:a16="http://schemas.microsoft.com/office/drawing/2014/main" id="{397EEDC0-9001-47E0-93B8-9A14425CF2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9718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4207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5E34F-7C3F-4AF3-87FF-9D13054D16DD}"/>
              </a:ext>
            </a:extLst>
          </p:cNvPr>
          <p:cNvSpPr>
            <a:spLocks noGrp="1"/>
          </p:cNvSpPr>
          <p:nvPr>
            <p:ph type="title"/>
          </p:nvPr>
        </p:nvSpPr>
        <p:spPr/>
        <p:txBody>
          <a:bodyPr>
            <a:normAutofit/>
          </a:bodyPr>
          <a:lstStyle/>
          <a:p>
            <a:pPr algn="ctr"/>
            <a:r>
              <a:rPr lang="en-GB" dirty="0">
                <a:cs typeface="Arial" pitchFamily="34" charset="0"/>
              </a:rPr>
              <a:t>Team Worker (TW)</a:t>
            </a:r>
            <a:br>
              <a:rPr lang="en-GB" dirty="0">
                <a:cs typeface="Arial" pitchFamily="34" charset="0"/>
              </a:rPr>
            </a:br>
            <a:endParaRPr lang="en-GB" dirty="0"/>
          </a:p>
        </p:txBody>
      </p:sp>
      <p:sp>
        <p:nvSpPr>
          <p:cNvPr id="3" name="Content Placeholder 2">
            <a:extLst>
              <a:ext uri="{FF2B5EF4-FFF2-40B4-BE49-F238E27FC236}">
                <a16:creationId xmlns:a16="http://schemas.microsoft.com/office/drawing/2014/main" id="{E64C59AD-CA94-4B9C-AA44-41B0AB2E3FAC}"/>
              </a:ext>
            </a:extLst>
          </p:cNvPr>
          <p:cNvSpPr>
            <a:spLocks noGrp="1"/>
          </p:cNvSpPr>
          <p:nvPr>
            <p:ph idx="1"/>
          </p:nvPr>
        </p:nvSpPr>
        <p:spPr/>
        <p:txBody>
          <a:bodyPr>
            <a:normAutofit/>
          </a:bodyPr>
          <a:lstStyle/>
          <a:p>
            <a:r>
              <a:rPr lang="en-GB" altLang="en-US" dirty="0">
                <a:cs typeface="Arial" charset="0"/>
              </a:rPr>
              <a:t>Most aware of individual needs and emotional undercurrents within the team. Most active internal communicator. </a:t>
            </a:r>
          </a:p>
          <a:p>
            <a:r>
              <a:rPr lang="en-GB" altLang="en-US" dirty="0">
                <a:cs typeface="Arial" charset="0"/>
              </a:rPr>
              <a:t>Likeable, popular, unassertive: the cement of the team. </a:t>
            </a:r>
          </a:p>
          <a:p>
            <a:r>
              <a:rPr lang="en-GB" altLang="en-US" dirty="0">
                <a:cs typeface="Arial" charset="0"/>
              </a:rPr>
              <a:t>Loyal to the team unit, builds on ideas rather than demolishes them. Dislikes confrontation, avoids it, and helps cool it down in others. </a:t>
            </a:r>
          </a:p>
          <a:p>
            <a:pPr marL="0" indent="0">
              <a:buFont typeface="Arial" charset="0"/>
              <a:buNone/>
            </a:pPr>
            <a:endParaRPr lang="en-GB" altLang="en-US" i="1" dirty="0">
              <a:cs typeface="Arial" charset="0"/>
            </a:endParaRPr>
          </a:p>
          <a:p>
            <a:pPr marL="0" indent="0">
              <a:buFont typeface="Arial" charset="0"/>
              <a:buNone/>
            </a:pPr>
            <a:r>
              <a:rPr lang="en-GB" altLang="en-US" i="1" dirty="0">
                <a:cs typeface="Arial" charset="0"/>
              </a:rPr>
              <a:t>Exemplary team member, particularly in times of stress.</a:t>
            </a:r>
          </a:p>
          <a:p>
            <a:endParaRPr lang="en-GB" dirty="0"/>
          </a:p>
        </p:txBody>
      </p:sp>
      <p:pic>
        <p:nvPicPr>
          <p:cNvPr id="4" name="Picture 7" descr="Belbin Character - Teamworker">
            <a:extLst>
              <a:ext uri="{FF2B5EF4-FFF2-40B4-BE49-F238E27FC236}">
                <a16:creationId xmlns:a16="http://schemas.microsoft.com/office/drawing/2014/main" id="{1C446C59-8476-4752-90A9-5C5E7E562F0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750" y="29718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6585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BD482-E1D3-40B8-BEF2-A5293E52B3DB}"/>
              </a:ext>
            </a:extLst>
          </p:cNvPr>
          <p:cNvSpPr>
            <a:spLocks noGrp="1"/>
          </p:cNvSpPr>
          <p:nvPr>
            <p:ph type="title"/>
          </p:nvPr>
        </p:nvSpPr>
        <p:spPr/>
        <p:txBody>
          <a:bodyPr/>
          <a:lstStyle/>
          <a:p>
            <a:pPr algn="ctr"/>
            <a:r>
              <a:rPr lang="en-GB" altLang="en-US" dirty="0">
                <a:cs typeface="Arial" pitchFamily="34" charset="0"/>
              </a:rPr>
              <a:t>Shaper (SH)</a:t>
            </a:r>
            <a:endParaRPr lang="en-GB" dirty="0"/>
          </a:p>
        </p:txBody>
      </p:sp>
      <p:sp>
        <p:nvSpPr>
          <p:cNvPr id="3" name="Content Placeholder 2">
            <a:extLst>
              <a:ext uri="{FF2B5EF4-FFF2-40B4-BE49-F238E27FC236}">
                <a16:creationId xmlns:a16="http://schemas.microsoft.com/office/drawing/2014/main" id="{AC90C38A-44B0-4F8D-BC49-736F13F02B87}"/>
              </a:ext>
            </a:extLst>
          </p:cNvPr>
          <p:cNvSpPr>
            <a:spLocks noGrp="1"/>
          </p:cNvSpPr>
          <p:nvPr>
            <p:ph idx="1"/>
          </p:nvPr>
        </p:nvSpPr>
        <p:spPr/>
        <p:txBody>
          <a:bodyPr>
            <a:normAutofit/>
          </a:bodyPr>
          <a:lstStyle/>
          <a:p>
            <a:pPr>
              <a:defRPr/>
            </a:pPr>
            <a:r>
              <a:rPr lang="en-GB" dirty="0">
                <a:latin typeface="Arial" pitchFamily="34" charset="0"/>
                <a:cs typeface="Arial" pitchFamily="34" charset="0"/>
              </a:rPr>
              <a:t>The task leader, </a:t>
            </a:r>
            <a:r>
              <a:rPr lang="en-GB" dirty="0">
                <a:cs typeface="Arial" pitchFamily="34" charset="0"/>
              </a:rPr>
              <a:t>where</a:t>
            </a:r>
            <a:r>
              <a:rPr lang="en-GB" dirty="0">
                <a:latin typeface="Arial" pitchFamily="34" charset="0"/>
                <a:cs typeface="Arial" pitchFamily="34" charset="0"/>
              </a:rPr>
              <a:t> the Coordinator is a sociable leader.</a:t>
            </a:r>
          </a:p>
          <a:p>
            <a:pPr>
              <a:defRPr/>
            </a:pPr>
            <a:r>
              <a:rPr lang="en-GB" dirty="0">
                <a:latin typeface="Arial" pitchFamily="34" charset="0"/>
                <a:cs typeface="Arial" pitchFamily="34" charset="0"/>
              </a:rPr>
              <a:t>If no Coordinator is present, the Shaper will lead and give shape to the application of the team’s efforts. </a:t>
            </a:r>
          </a:p>
          <a:p>
            <a:pPr>
              <a:defRPr/>
            </a:pPr>
            <a:r>
              <a:rPr lang="en-GB" dirty="0">
                <a:latin typeface="Arial" pitchFamily="34" charset="0"/>
                <a:cs typeface="Arial" pitchFamily="34" charset="0"/>
              </a:rPr>
              <a:t>Seeks to convert ideas into decisions and action.</a:t>
            </a:r>
          </a:p>
          <a:p>
            <a:pPr>
              <a:defRPr/>
            </a:pPr>
            <a:r>
              <a:rPr lang="en-GB" dirty="0">
                <a:latin typeface="Arial" pitchFamily="34" charset="0"/>
                <a:cs typeface="Arial" pitchFamily="34" charset="0"/>
              </a:rPr>
              <a:t>Impulsive and impatient, people outside the team regard him/ her as arrogant.</a:t>
            </a:r>
          </a:p>
          <a:p>
            <a:pPr marL="0" indent="0">
              <a:buNone/>
              <a:defRPr/>
            </a:pPr>
            <a:endParaRPr lang="en-GB" i="1" dirty="0">
              <a:latin typeface="Arial" pitchFamily="34" charset="0"/>
              <a:cs typeface="Arial" pitchFamily="34" charset="0"/>
            </a:endParaRPr>
          </a:p>
          <a:p>
            <a:pPr marL="0" indent="0">
              <a:buNone/>
              <a:defRPr/>
            </a:pPr>
            <a:r>
              <a:rPr lang="en-GB" i="1" dirty="0">
                <a:latin typeface="Arial" pitchFamily="34" charset="0"/>
                <a:cs typeface="Arial" pitchFamily="34" charset="0"/>
              </a:rPr>
              <a:t>Can even make the team feel uncomfortable, but makes things happen. </a:t>
            </a:r>
          </a:p>
          <a:p>
            <a:endParaRPr lang="en-GB" dirty="0"/>
          </a:p>
        </p:txBody>
      </p:sp>
      <p:pic>
        <p:nvPicPr>
          <p:cNvPr id="4" name="Picture 6" descr="Belbin Character - Shaper">
            <a:extLst>
              <a:ext uri="{FF2B5EF4-FFF2-40B4-BE49-F238E27FC236}">
                <a16:creationId xmlns:a16="http://schemas.microsoft.com/office/drawing/2014/main" id="{74F618CB-6244-4838-AC1D-CB6D2CCA5F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489899"/>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7096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57F3B-77C2-4E9F-BE6B-16F0165E9C41}"/>
              </a:ext>
            </a:extLst>
          </p:cNvPr>
          <p:cNvSpPr>
            <a:spLocks noGrp="1"/>
          </p:cNvSpPr>
          <p:nvPr>
            <p:ph type="title"/>
          </p:nvPr>
        </p:nvSpPr>
        <p:spPr>
          <a:xfrm>
            <a:off x="1331640" y="701040"/>
            <a:ext cx="7406640" cy="1356360"/>
          </a:xfrm>
        </p:spPr>
        <p:txBody>
          <a:bodyPr>
            <a:normAutofit/>
          </a:bodyPr>
          <a:lstStyle/>
          <a:p>
            <a:pPr algn="ctr"/>
            <a:r>
              <a:rPr lang="en-GB" dirty="0">
                <a:cs typeface="Arial" pitchFamily="34" charset="0"/>
              </a:rPr>
              <a:t>Completer/Finisher (CF)</a:t>
            </a:r>
            <a:br>
              <a:rPr lang="en-GB" dirty="0">
                <a:cs typeface="Arial" pitchFamily="34" charset="0"/>
              </a:rPr>
            </a:br>
            <a:endParaRPr lang="en-GB" dirty="0"/>
          </a:p>
        </p:txBody>
      </p:sp>
      <p:sp>
        <p:nvSpPr>
          <p:cNvPr id="3" name="Content Placeholder 2">
            <a:extLst>
              <a:ext uri="{FF2B5EF4-FFF2-40B4-BE49-F238E27FC236}">
                <a16:creationId xmlns:a16="http://schemas.microsoft.com/office/drawing/2014/main" id="{BF502CF7-641E-4143-93F7-B2A39BBEE3EE}"/>
              </a:ext>
            </a:extLst>
          </p:cNvPr>
          <p:cNvSpPr>
            <a:spLocks noGrp="1"/>
          </p:cNvSpPr>
          <p:nvPr>
            <p:ph idx="1"/>
          </p:nvPr>
        </p:nvSpPr>
        <p:spPr/>
        <p:txBody>
          <a:bodyPr>
            <a:normAutofit/>
          </a:bodyPr>
          <a:lstStyle/>
          <a:p>
            <a:r>
              <a:rPr lang="en-GB" altLang="en-US" dirty="0">
                <a:cs typeface="Arial" charset="0"/>
              </a:rPr>
              <a:t>Worries about what might go wrong. </a:t>
            </a:r>
          </a:p>
          <a:p>
            <a:r>
              <a:rPr lang="en-GB" altLang="en-US" dirty="0">
                <a:cs typeface="Arial" charset="0"/>
              </a:rPr>
              <a:t>Checks every detail, this obsession being an expression of anxiety. </a:t>
            </a:r>
          </a:p>
          <a:p>
            <a:r>
              <a:rPr lang="en-GB" altLang="en-US" dirty="0">
                <a:cs typeface="Arial" charset="0"/>
              </a:rPr>
              <a:t>Preoccupied with order, compulsive in meeting deadlines, maintains a permanent sense of urgency. </a:t>
            </a:r>
          </a:p>
          <a:p>
            <a:endParaRPr lang="en-GB" altLang="en-US" i="1" dirty="0">
              <a:cs typeface="Arial" charset="0"/>
            </a:endParaRPr>
          </a:p>
          <a:p>
            <a:pPr marL="0" indent="0">
              <a:buNone/>
            </a:pPr>
            <a:r>
              <a:rPr lang="en-GB" altLang="en-US" i="1" dirty="0">
                <a:cs typeface="Arial" charset="0"/>
              </a:rPr>
              <a:t>Although an asset to the team, can be a morale-lowering worrier, and be side-tracked by trivia.</a:t>
            </a:r>
          </a:p>
          <a:p>
            <a:endParaRPr lang="en-GB" dirty="0"/>
          </a:p>
        </p:txBody>
      </p:sp>
      <p:pic>
        <p:nvPicPr>
          <p:cNvPr id="4" name="Picture 6" descr="Belbin Character - Completer/Finisher">
            <a:extLst>
              <a:ext uri="{FF2B5EF4-FFF2-40B4-BE49-F238E27FC236}">
                <a16:creationId xmlns:a16="http://schemas.microsoft.com/office/drawing/2014/main" id="{F779D3DF-FDAB-4F33-9534-06BC11EE669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751" y="404664"/>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86270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7E10F-5C8E-4F72-4D0F-DDA83AF9A23D}"/>
              </a:ext>
            </a:extLst>
          </p:cNvPr>
          <p:cNvSpPr>
            <a:spLocks noGrp="1"/>
          </p:cNvSpPr>
          <p:nvPr>
            <p:ph type="title"/>
          </p:nvPr>
        </p:nvSpPr>
        <p:spPr>
          <a:xfrm>
            <a:off x="800100" y="1628800"/>
            <a:ext cx="7543800" cy="1450757"/>
          </a:xfrm>
        </p:spPr>
        <p:txBody>
          <a:bodyPr/>
          <a:lstStyle/>
          <a:p>
            <a:r>
              <a:rPr lang="en-GB" dirty="0"/>
              <a:t>Now let’s see what you are!</a:t>
            </a:r>
          </a:p>
        </p:txBody>
      </p:sp>
    </p:spTree>
    <p:extLst>
      <p:ext uri="{BB962C8B-B14F-4D97-AF65-F5344CB8AC3E}">
        <p14:creationId xmlns:p14="http://schemas.microsoft.com/office/powerpoint/2010/main" val="20115999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08FBC-8299-4E30-956B-466D7600DF40}"/>
              </a:ext>
            </a:extLst>
          </p:cNvPr>
          <p:cNvSpPr>
            <a:spLocks noGrp="1"/>
          </p:cNvSpPr>
          <p:nvPr>
            <p:ph type="title"/>
          </p:nvPr>
        </p:nvSpPr>
        <p:spPr/>
        <p:txBody>
          <a:bodyPr/>
          <a:lstStyle/>
          <a:p>
            <a:r>
              <a:rPr lang="en-GB" dirty="0"/>
              <a:t>Team Roles</a:t>
            </a:r>
          </a:p>
        </p:txBody>
      </p:sp>
      <p:graphicFrame>
        <p:nvGraphicFramePr>
          <p:cNvPr id="6" name="Table 5">
            <a:extLst>
              <a:ext uri="{FF2B5EF4-FFF2-40B4-BE49-F238E27FC236}">
                <a16:creationId xmlns:a16="http://schemas.microsoft.com/office/drawing/2014/main" id="{894FCB8E-B204-4290-82CA-3148F6CB53B6}"/>
              </a:ext>
            </a:extLst>
          </p:cNvPr>
          <p:cNvGraphicFramePr>
            <a:graphicFrameLocks noGrp="1"/>
          </p:cNvGraphicFramePr>
          <p:nvPr>
            <p:extLst>
              <p:ext uri="{D42A27DB-BD31-4B8C-83A1-F6EECF244321}">
                <p14:modId xmlns:p14="http://schemas.microsoft.com/office/powerpoint/2010/main" val="1383123487"/>
              </p:ext>
            </p:extLst>
          </p:nvPr>
        </p:nvGraphicFramePr>
        <p:xfrm>
          <a:off x="683568" y="1980728"/>
          <a:ext cx="7776863" cy="4145280"/>
        </p:xfrm>
        <a:graphic>
          <a:graphicData uri="http://schemas.openxmlformats.org/drawingml/2006/table">
            <a:tbl>
              <a:tblPr firstRow="1" bandRow="1">
                <a:tableStyleId>{5C22544A-7EE6-4342-B048-85BDC9FD1C3A}</a:tableStyleId>
              </a:tblPr>
              <a:tblGrid>
                <a:gridCol w="2380093">
                  <a:extLst>
                    <a:ext uri="{9D8B030D-6E8A-4147-A177-3AD203B41FA5}">
                      <a16:colId xmlns:a16="http://schemas.microsoft.com/office/drawing/2014/main" val="783200840"/>
                    </a:ext>
                  </a:extLst>
                </a:gridCol>
                <a:gridCol w="2698385">
                  <a:extLst>
                    <a:ext uri="{9D8B030D-6E8A-4147-A177-3AD203B41FA5}">
                      <a16:colId xmlns:a16="http://schemas.microsoft.com/office/drawing/2014/main" val="3344182575"/>
                    </a:ext>
                  </a:extLst>
                </a:gridCol>
                <a:gridCol w="2698385">
                  <a:extLst>
                    <a:ext uri="{9D8B030D-6E8A-4147-A177-3AD203B41FA5}">
                      <a16:colId xmlns:a16="http://schemas.microsoft.com/office/drawing/2014/main" val="3244922759"/>
                    </a:ext>
                  </a:extLst>
                </a:gridCol>
              </a:tblGrid>
              <a:tr h="308310">
                <a:tc>
                  <a:txBody>
                    <a:bodyPr/>
                    <a:lstStyle/>
                    <a:p>
                      <a:r>
                        <a:rPr lang="en-GB" b="1" dirty="0">
                          <a:latin typeface="+mn-lt"/>
                        </a:rPr>
                        <a:t>Team Role</a:t>
                      </a:r>
                    </a:p>
                  </a:txBody>
                  <a:tcPr/>
                </a:tc>
                <a:tc>
                  <a:txBody>
                    <a:bodyPr/>
                    <a:lstStyle/>
                    <a:p>
                      <a:r>
                        <a:rPr lang="en-GB" dirty="0">
                          <a:latin typeface="+mn-lt"/>
                        </a:rPr>
                        <a:t>Strengths</a:t>
                      </a:r>
                    </a:p>
                  </a:txBody>
                  <a:tcPr/>
                </a:tc>
                <a:tc>
                  <a:txBody>
                    <a:bodyPr/>
                    <a:lstStyle/>
                    <a:p>
                      <a:r>
                        <a:rPr lang="en-GB" dirty="0">
                          <a:latin typeface="+mn-lt"/>
                        </a:rPr>
                        <a:t>Weaknesses</a:t>
                      </a:r>
                    </a:p>
                  </a:txBody>
                  <a:tcPr/>
                </a:tc>
                <a:extLst>
                  <a:ext uri="{0D108BD9-81ED-4DB2-BD59-A6C34878D82A}">
                    <a16:rowId xmlns:a16="http://schemas.microsoft.com/office/drawing/2014/main" val="1346546695"/>
                  </a:ext>
                </a:extLst>
              </a:tr>
              <a:tr h="608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cs typeface="Arial" pitchFamily="34" charset="0"/>
                        </a:rPr>
                        <a:t>Plant</a:t>
                      </a:r>
                    </a:p>
                    <a:p>
                      <a:endParaRPr lang="en-GB" sz="1400" b="1"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latin typeface="+mn-lt"/>
                          <a:cs typeface="Arial" pitchFamily="34" charset="0"/>
                        </a:rPr>
                        <a:t>Creative, imaginative, unorthodox, solves difficult problems.</a:t>
                      </a:r>
                      <a:endParaRPr lang="en-GB" sz="1400" dirty="0">
                        <a:latin typeface="+mn-lt"/>
                        <a:cs typeface="Arial" pitchFamily="34" charset="0"/>
                      </a:endParaRPr>
                    </a:p>
                    <a:p>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latin typeface="Arial" pitchFamily="34" charset="0"/>
                          <a:cs typeface="Arial" pitchFamily="34" charset="0"/>
                        </a:rPr>
                        <a:t>Poor in communication and in managing ordinary people.</a:t>
                      </a:r>
                      <a:endParaRPr lang="en-GB" sz="1400" dirty="0">
                        <a:latin typeface="Arial" pitchFamily="34" charset="0"/>
                        <a:cs typeface="Arial" pitchFamily="34" charset="0"/>
                      </a:endParaRPr>
                    </a:p>
                    <a:p>
                      <a:endParaRPr lang="en-GB" sz="1400" dirty="0">
                        <a:latin typeface="+mn-lt"/>
                      </a:endParaRPr>
                    </a:p>
                  </a:txBody>
                  <a:tcPr/>
                </a:tc>
                <a:extLst>
                  <a:ext uri="{0D108BD9-81ED-4DB2-BD59-A6C34878D82A}">
                    <a16:rowId xmlns:a16="http://schemas.microsoft.com/office/drawing/2014/main" val="1466049410"/>
                  </a:ext>
                </a:extLst>
              </a:tr>
              <a:tr h="7855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ea typeface="Calibri"/>
                          <a:cs typeface="Arial" pitchFamily="34" charset="0"/>
                        </a:rPr>
                        <a:t>Resource Investigator</a:t>
                      </a:r>
                    </a:p>
                    <a:p>
                      <a:endParaRPr lang="en-GB" sz="1400" b="1"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Arial" pitchFamily="34" charset="0"/>
                        </a:rPr>
                        <a:t>Extrovert, enthusiastic, communicative. Explores opportunities and develops contacts.</a:t>
                      </a:r>
                      <a:endParaRPr lang="en-GB" sz="1400" dirty="0">
                        <a:latin typeface="+mn-lt"/>
                        <a:cs typeface="Arial" pitchFamily="34" charset="0"/>
                      </a:endParaRPr>
                    </a:p>
                    <a:p>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Arial" pitchFamily="34" charset="0"/>
                          <a:ea typeface="+mn-ea"/>
                          <a:cs typeface="Arial" pitchFamily="34" charset="0"/>
                        </a:rPr>
                        <a:t>Loses interest once initial enthusiasm has passed.</a:t>
                      </a:r>
                      <a:endParaRPr lang="en-GB" sz="1400" dirty="0">
                        <a:latin typeface="Arial" pitchFamily="34" charset="0"/>
                        <a:cs typeface="Arial" pitchFamily="34" charset="0"/>
                      </a:endParaRPr>
                    </a:p>
                    <a:p>
                      <a:endParaRPr lang="en-GB" sz="1400" dirty="0">
                        <a:latin typeface="+mn-lt"/>
                      </a:endParaRPr>
                    </a:p>
                  </a:txBody>
                  <a:tcPr/>
                </a:tc>
                <a:extLst>
                  <a:ext uri="{0D108BD9-81ED-4DB2-BD59-A6C34878D82A}">
                    <a16:rowId xmlns:a16="http://schemas.microsoft.com/office/drawing/2014/main" val="1551945300"/>
                  </a:ext>
                </a:extLst>
              </a:tr>
              <a:tr h="7855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cs typeface="Arial" pitchFamily="34" charset="0"/>
                        </a:rPr>
                        <a:t>Coordinator</a:t>
                      </a:r>
                    </a:p>
                    <a:p>
                      <a:endParaRPr lang="en-GB" sz="1400" b="1"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cs typeface="Arial" pitchFamily="34" charset="0"/>
                        </a:rPr>
                        <a:t>Mature, confident</a:t>
                      </a:r>
                      <a:r>
                        <a:rPr lang="en-GB" sz="1400" baseline="0" dirty="0">
                          <a:latin typeface="+mn-lt"/>
                          <a:cs typeface="Arial" pitchFamily="34" charset="0"/>
                        </a:rPr>
                        <a:t> and trusting. A good chairperson. Clarifies goals, promotes decision-making.</a:t>
                      </a:r>
                      <a:endParaRPr lang="en-GB" sz="1400" dirty="0">
                        <a:latin typeface="+mn-lt"/>
                        <a:cs typeface="Arial" pitchFamily="34" charset="0"/>
                      </a:endParaRPr>
                    </a:p>
                    <a:p>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Arial" pitchFamily="34" charset="0"/>
                          <a:cs typeface="Arial" pitchFamily="34" charset="0"/>
                        </a:rPr>
                        <a:t>Not necessarily the most clever or creative member</a:t>
                      </a:r>
                      <a:r>
                        <a:rPr lang="en-GB" sz="1400" baseline="0" dirty="0">
                          <a:latin typeface="Arial" pitchFamily="34" charset="0"/>
                          <a:cs typeface="Arial" pitchFamily="34" charset="0"/>
                        </a:rPr>
                        <a:t> of the group.</a:t>
                      </a:r>
                      <a:endParaRPr lang="en-GB" sz="1400" dirty="0">
                        <a:latin typeface="Arial" pitchFamily="34" charset="0"/>
                        <a:cs typeface="Arial" pitchFamily="34" charset="0"/>
                      </a:endParaRPr>
                    </a:p>
                    <a:p>
                      <a:endParaRPr lang="en-GB" sz="1400" dirty="0">
                        <a:latin typeface="+mn-lt"/>
                      </a:endParaRPr>
                    </a:p>
                  </a:txBody>
                  <a:tcPr/>
                </a:tc>
                <a:extLst>
                  <a:ext uri="{0D108BD9-81ED-4DB2-BD59-A6C34878D82A}">
                    <a16:rowId xmlns:a16="http://schemas.microsoft.com/office/drawing/2014/main" val="2000183625"/>
                  </a:ext>
                </a:extLst>
              </a:tr>
              <a:tr h="7855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latin typeface="+mn-lt"/>
                          <a:ea typeface="Calibri"/>
                          <a:cs typeface="Arial" pitchFamily="34" charset="0"/>
                        </a:rPr>
                        <a:t>Shaper</a:t>
                      </a:r>
                    </a:p>
                    <a:p>
                      <a:endParaRPr lang="en-GB" sz="1400" b="1"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Arial" pitchFamily="34" charset="0"/>
                        </a:rPr>
                        <a:t>Dynamic, outgoing and highly strung. Challenges, pressurises, finds ways around obstacles.</a:t>
                      </a:r>
                      <a:endParaRPr lang="en-GB" sz="1400" dirty="0">
                        <a:latin typeface="+mn-lt"/>
                        <a:cs typeface="Arial" pitchFamily="34" charset="0"/>
                      </a:endParaRPr>
                    </a:p>
                    <a:p>
                      <a:endParaRPr lang="en-GB" sz="1400" dirty="0">
                        <a:latin typeface="+mn-lt"/>
                      </a:endParaRPr>
                    </a:p>
                  </a:txBody>
                  <a:tcPr/>
                </a:tc>
                <a:tc>
                  <a:txBody>
                    <a:bodyPr/>
                    <a:lstStyle/>
                    <a:p>
                      <a:r>
                        <a:rPr lang="en-GB" sz="1400" kern="1200" dirty="0">
                          <a:solidFill>
                            <a:schemeClr val="dk1"/>
                          </a:solidFill>
                          <a:latin typeface="Arial" pitchFamily="34" charset="0"/>
                          <a:ea typeface="+mn-ea"/>
                          <a:cs typeface="Arial" pitchFamily="34" charset="0"/>
                        </a:rPr>
                        <a:t>Prone to provocation and short-lived bursts of temper</a:t>
                      </a:r>
                      <a:endParaRPr lang="en-GB" sz="1400" dirty="0">
                        <a:latin typeface="+mn-lt"/>
                      </a:endParaRPr>
                    </a:p>
                  </a:txBody>
                  <a:tcPr/>
                </a:tc>
                <a:extLst>
                  <a:ext uri="{0D108BD9-81ED-4DB2-BD59-A6C34878D82A}">
                    <a16:rowId xmlns:a16="http://schemas.microsoft.com/office/drawing/2014/main" val="1284321692"/>
                  </a:ext>
                </a:extLst>
              </a:tr>
            </a:tbl>
          </a:graphicData>
        </a:graphic>
      </p:graphicFrame>
    </p:spTree>
    <p:extLst>
      <p:ext uri="{BB962C8B-B14F-4D97-AF65-F5344CB8AC3E}">
        <p14:creationId xmlns:p14="http://schemas.microsoft.com/office/powerpoint/2010/main" val="3710368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EE5A8-3A30-4ED7-BEE3-13E672D7869B}"/>
              </a:ext>
            </a:extLst>
          </p:cNvPr>
          <p:cNvSpPr>
            <a:spLocks noGrp="1"/>
          </p:cNvSpPr>
          <p:nvPr>
            <p:ph type="title"/>
          </p:nvPr>
        </p:nvSpPr>
        <p:spPr>
          <a:xfrm>
            <a:off x="457200" y="323528"/>
            <a:ext cx="8229600" cy="1008112"/>
          </a:xfrm>
        </p:spPr>
        <p:txBody>
          <a:bodyPr/>
          <a:lstStyle/>
          <a:p>
            <a:r>
              <a:rPr lang="en-GB" dirty="0"/>
              <a:t>Team Roles (cont.)</a:t>
            </a:r>
          </a:p>
        </p:txBody>
      </p:sp>
      <p:graphicFrame>
        <p:nvGraphicFramePr>
          <p:cNvPr id="4" name="Table 3">
            <a:extLst>
              <a:ext uri="{FF2B5EF4-FFF2-40B4-BE49-F238E27FC236}">
                <a16:creationId xmlns:a16="http://schemas.microsoft.com/office/drawing/2014/main" id="{908E1720-9656-4466-A7B2-F9A67AD5B4D6}"/>
              </a:ext>
            </a:extLst>
          </p:cNvPr>
          <p:cNvGraphicFramePr>
            <a:graphicFrameLocks noGrp="1"/>
          </p:cNvGraphicFramePr>
          <p:nvPr>
            <p:extLst>
              <p:ext uri="{D42A27DB-BD31-4B8C-83A1-F6EECF244321}">
                <p14:modId xmlns:p14="http://schemas.microsoft.com/office/powerpoint/2010/main" val="224692424"/>
              </p:ext>
            </p:extLst>
          </p:nvPr>
        </p:nvGraphicFramePr>
        <p:xfrm>
          <a:off x="251520" y="1331640"/>
          <a:ext cx="8640960" cy="4084320"/>
        </p:xfrm>
        <a:graphic>
          <a:graphicData uri="http://schemas.openxmlformats.org/drawingml/2006/table">
            <a:tbl>
              <a:tblPr firstRow="1" bandRow="1">
                <a:tableStyleId>{5C22544A-7EE6-4342-B048-85BDC9FD1C3A}</a:tableStyleId>
              </a:tblPr>
              <a:tblGrid>
                <a:gridCol w="2880320">
                  <a:extLst>
                    <a:ext uri="{9D8B030D-6E8A-4147-A177-3AD203B41FA5}">
                      <a16:colId xmlns:a16="http://schemas.microsoft.com/office/drawing/2014/main" val="1890520835"/>
                    </a:ext>
                  </a:extLst>
                </a:gridCol>
                <a:gridCol w="2880320">
                  <a:extLst>
                    <a:ext uri="{9D8B030D-6E8A-4147-A177-3AD203B41FA5}">
                      <a16:colId xmlns:a16="http://schemas.microsoft.com/office/drawing/2014/main" val="1090961735"/>
                    </a:ext>
                  </a:extLst>
                </a:gridCol>
                <a:gridCol w="2880320">
                  <a:extLst>
                    <a:ext uri="{9D8B030D-6E8A-4147-A177-3AD203B41FA5}">
                      <a16:colId xmlns:a16="http://schemas.microsoft.com/office/drawing/2014/main" val="3853026797"/>
                    </a:ext>
                  </a:extLst>
                </a:gridCol>
              </a:tblGrid>
              <a:tr h="370840">
                <a:tc>
                  <a:txBody>
                    <a:bodyPr/>
                    <a:lstStyle/>
                    <a:p>
                      <a:r>
                        <a:rPr lang="en-GB" sz="1400" dirty="0">
                          <a:latin typeface="+mn-lt"/>
                        </a:rPr>
                        <a:t>Monitor/Evaluator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cs typeface="Arial" pitchFamily="34" charset="0"/>
                        </a:rPr>
                        <a:t>Sober, strategic</a:t>
                      </a:r>
                      <a:r>
                        <a:rPr lang="en-GB" sz="1400" baseline="0" dirty="0">
                          <a:latin typeface="+mn-lt"/>
                          <a:cs typeface="Arial" pitchFamily="34" charset="0"/>
                        </a:rPr>
                        <a:t> and discerning. Sees all options. Judges.</a:t>
                      </a:r>
                      <a:endParaRPr lang="en-GB" sz="1400" dirty="0">
                        <a:latin typeface="+mn-lt"/>
                        <a:cs typeface="Arial" pitchFamily="34" charset="0"/>
                      </a:endParaRPr>
                    </a:p>
                    <a:p>
                      <a:endParaRPr lang="en-GB" sz="1400" dirty="0">
                        <a:latin typeface="+mn-lt"/>
                      </a:endParaRPr>
                    </a:p>
                  </a:txBody>
                  <a:tcPr/>
                </a:tc>
                <a:tc>
                  <a:txBody>
                    <a:bodyPr/>
                    <a:lstStyle/>
                    <a:p>
                      <a:r>
                        <a:rPr lang="en-GB" sz="1400" dirty="0">
                          <a:latin typeface="+mn-lt"/>
                          <a:cs typeface="Arial" pitchFamily="34" charset="0"/>
                        </a:rPr>
                        <a:t>Lacks drive and ability to</a:t>
                      </a:r>
                      <a:r>
                        <a:rPr lang="en-GB" sz="1400" baseline="0" dirty="0">
                          <a:latin typeface="+mn-lt"/>
                          <a:cs typeface="Arial" pitchFamily="34" charset="0"/>
                        </a:rPr>
                        <a:t> inspire others</a:t>
                      </a:r>
                      <a:endParaRPr lang="en-GB" sz="1400" dirty="0">
                        <a:latin typeface="+mn-lt"/>
                      </a:endParaRPr>
                    </a:p>
                  </a:txBody>
                  <a:tcPr/>
                </a:tc>
                <a:extLst>
                  <a:ext uri="{0D108BD9-81ED-4DB2-BD59-A6C34878D82A}">
                    <a16:rowId xmlns:a16="http://schemas.microsoft.com/office/drawing/2014/main" val="407758394"/>
                  </a:ext>
                </a:extLst>
              </a:tr>
              <a:tr h="370840">
                <a:tc>
                  <a:txBody>
                    <a:bodyPr/>
                    <a:lstStyle/>
                    <a:p>
                      <a:r>
                        <a:rPr lang="en-GB" sz="1400" dirty="0">
                          <a:latin typeface="+mn-lt"/>
                        </a:rPr>
                        <a:t>Team Worker</a:t>
                      </a:r>
                    </a:p>
                  </a:txBody>
                  <a:tcPr/>
                </a:tc>
                <a:tc>
                  <a:txBody>
                    <a:bodyPr/>
                    <a:lstStyle/>
                    <a:p>
                      <a:r>
                        <a:rPr lang="en-GB" sz="1400" kern="1200" dirty="0">
                          <a:solidFill>
                            <a:schemeClr val="dk1"/>
                          </a:solidFill>
                          <a:latin typeface="+mn-lt"/>
                          <a:ea typeface="+mn-ea"/>
                          <a:cs typeface="Arial" pitchFamily="34" charset="0"/>
                        </a:rPr>
                        <a:t>Social, mild, perceptive and accommodating. Listens, builds, averts friction</a:t>
                      </a:r>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Arial" pitchFamily="34" charset="0"/>
                        </a:rPr>
                        <a:t>Indecisive in crunch situations.</a:t>
                      </a:r>
                      <a:endParaRPr lang="en-GB" sz="1400" dirty="0">
                        <a:latin typeface="+mn-lt"/>
                        <a:cs typeface="Arial" pitchFamily="34" charset="0"/>
                      </a:endParaRPr>
                    </a:p>
                    <a:p>
                      <a:endParaRPr lang="en-GB" sz="1400" dirty="0">
                        <a:latin typeface="+mn-lt"/>
                      </a:endParaRPr>
                    </a:p>
                  </a:txBody>
                  <a:tcPr/>
                </a:tc>
                <a:extLst>
                  <a:ext uri="{0D108BD9-81ED-4DB2-BD59-A6C34878D82A}">
                    <a16:rowId xmlns:a16="http://schemas.microsoft.com/office/drawing/2014/main" val="3183829617"/>
                  </a:ext>
                </a:extLst>
              </a:tr>
              <a:tr h="370840">
                <a:tc>
                  <a:txBody>
                    <a:bodyPr/>
                    <a:lstStyle/>
                    <a:p>
                      <a:r>
                        <a:rPr lang="en-GB" sz="1400" dirty="0">
                          <a:latin typeface="+mn-lt"/>
                        </a:rPr>
                        <a:t>Implementer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cs typeface="Arial" pitchFamily="34" charset="0"/>
                        </a:rPr>
                        <a:t>Disciplined, reliable,</a:t>
                      </a:r>
                      <a:r>
                        <a:rPr lang="en-GB" sz="1400" baseline="0" dirty="0">
                          <a:latin typeface="+mn-lt"/>
                          <a:cs typeface="Arial" pitchFamily="34" charset="0"/>
                        </a:rPr>
                        <a:t> conservative and efficient. Turns ideas into plans/actions.</a:t>
                      </a:r>
                      <a:endParaRPr lang="en-GB" sz="1400" dirty="0">
                        <a:latin typeface="+mn-lt"/>
                        <a:cs typeface="Arial" pitchFamily="34" charset="0"/>
                      </a:endParaRPr>
                    </a:p>
                    <a:p>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ea typeface="Calibri"/>
                          <a:cs typeface="Arial" pitchFamily="34" charset="0"/>
                        </a:rPr>
                        <a:t>Somewhat inflexible. Slow</a:t>
                      </a:r>
                      <a:r>
                        <a:rPr lang="en-GB" sz="1400" baseline="0" dirty="0">
                          <a:latin typeface="+mn-lt"/>
                          <a:ea typeface="Calibri"/>
                          <a:cs typeface="Arial" pitchFamily="34" charset="0"/>
                        </a:rPr>
                        <a:t> to respond to new possibilities.</a:t>
                      </a:r>
                      <a:endParaRPr lang="en-GB" sz="1400" dirty="0">
                        <a:latin typeface="+mn-lt"/>
                        <a:ea typeface="Calibri"/>
                        <a:cs typeface="Arial" pitchFamily="34" charset="0"/>
                      </a:endParaRPr>
                    </a:p>
                    <a:p>
                      <a:endParaRPr lang="en-GB" sz="1400" dirty="0">
                        <a:latin typeface="+mn-lt"/>
                      </a:endParaRPr>
                    </a:p>
                  </a:txBody>
                  <a:tcPr/>
                </a:tc>
                <a:extLst>
                  <a:ext uri="{0D108BD9-81ED-4DB2-BD59-A6C34878D82A}">
                    <a16:rowId xmlns:a16="http://schemas.microsoft.com/office/drawing/2014/main" val="557007220"/>
                  </a:ext>
                </a:extLst>
              </a:tr>
              <a:tr h="370840">
                <a:tc>
                  <a:txBody>
                    <a:bodyPr/>
                    <a:lstStyle/>
                    <a:p>
                      <a:r>
                        <a:rPr lang="en-GB" sz="1400" dirty="0">
                          <a:latin typeface="+mn-lt"/>
                        </a:rPr>
                        <a:t>Completer/Finisher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Arial" pitchFamily="34" charset="0"/>
                        </a:rPr>
                        <a:t>Painstakingly conscientious. Searches out errors and omissions. Delivers on time.</a:t>
                      </a:r>
                      <a:endParaRPr lang="en-GB" sz="1400" dirty="0">
                        <a:latin typeface="+mn-lt"/>
                        <a:cs typeface="Arial" pitchFamily="34" charset="0"/>
                      </a:endParaRPr>
                    </a:p>
                    <a:p>
                      <a:endParaRPr lang="en-GB" sz="1400" dirty="0">
                        <a:latin typeface="+mn-lt"/>
                      </a:endParaRPr>
                    </a:p>
                  </a:txBody>
                  <a:tcPr/>
                </a:tc>
                <a:tc>
                  <a:txBody>
                    <a:bodyPr/>
                    <a:lstStyle/>
                    <a:p>
                      <a:r>
                        <a:rPr lang="en-GB" sz="1400" dirty="0">
                          <a:latin typeface="+mn-lt"/>
                          <a:ea typeface="Calibri"/>
                          <a:cs typeface="Arial" pitchFamily="34" charset="0"/>
                        </a:rPr>
                        <a:t>Inclined to worry unduly. Reluctant to delegate</a:t>
                      </a:r>
                      <a:endParaRPr lang="en-GB" sz="1400" dirty="0">
                        <a:latin typeface="+mn-lt"/>
                      </a:endParaRPr>
                    </a:p>
                  </a:txBody>
                  <a:tcPr/>
                </a:tc>
                <a:extLst>
                  <a:ext uri="{0D108BD9-81ED-4DB2-BD59-A6C34878D82A}">
                    <a16:rowId xmlns:a16="http://schemas.microsoft.com/office/drawing/2014/main" val="2187922459"/>
                  </a:ext>
                </a:extLst>
              </a:tr>
              <a:tr h="370840">
                <a:tc>
                  <a:txBody>
                    <a:bodyPr/>
                    <a:lstStyle/>
                    <a:p>
                      <a:r>
                        <a:rPr lang="en-GB" sz="1400" dirty="0">
                          <a:latin typeface="+mn-lt"/>
                        </a:rPr>
                        <a:t>Specialist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cs typeface="Arial" pitchFamily="34" charset="0"/>
                        </a:rPr>
                        <a:t>Single-minded,</a:t>
                      </a:r>
                      <a:r>
                        <a:rPr lang="en-GB" sz="1400" baseline="0" dirty="0">
                          <a:latin typeface="+mn-lt"/>
                          <a:cs typeface="Arial" pitchFamily="34" charset="0"/>
                        </a:rPr>
                        <a:t> self-starting and dedicated. Provides knowledge.</a:t>
                      </a:r>
                      <a:endParaRPr lang="en-GB" sz="1400" dirty="0">
                        <a:latin typeface="+mn-lt"/>
                        <a:cs typeface="Arial" pitchFamily="34" charset="0"/>
                      </a:endParaRPr>
                    </a:p>
                    <a:p>
                      <a:endParaRPr lang="en-GB" sz="1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mn-lt"/>
                          <a:ea typeface="Calibri"/>
                          <a:cs typeface="Arial" pitchFamily="34" charset="0"/>
                        </a:rPr>
                        <a:t>Contributes only on a narrow front.</a:t>
                      </a:r>
                    </a:p>
                    <a:p>
                      <a:endParaRPr lang="en-GB" sz="1400" dirty="0">
                        <a:latin typeface="+mn-lt"/>
                      </a:endParaRPr>
                    </a:p>
                  </a:txBody>
                  <a:tcPr/>
                </a:tc>
                <a:extLst>
                  <a:ext uri="{0D108BD9-81ED-4DB2-BD59-A6C34878D82A}">
                    <a16:rowId xmlns:a16="http://schemas.microsoft.com/office/drawing/2014/main" val="3387851387"/>
                  </a:ext>
                </a:extLst>
              </a:tr>
            </a:tbl>
          </a:graphicData>
        </a:graphic>
      </p:graphicFrame>
    </p:spTree>
    <p:extLst>
      <p:ext uri="{BB962C8B-B14F-4D97-AF65-F5344CB8AC3E}">
        <p14:creationId xmlns:p14="http://schemas.microsoft.com/office/powerpoint/2010/main" val="2519229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Balancing the team</a:t>
            </a:r>
          </a:p>
        </p:txBody>
      </p:sp>
      <p:pic>
        <p:nvPicPr>
          <p:cNvPr id="1026" name="Picture 2"/>
          <p:cNvPicPr>
            <a:picLocks noGrp="1" noChangeAspect="1" noChangeArrowheads="1"/>
          </p:cNvPicPr>
          <p:nvPr>
            <p:ph idx="1"/>
          </p:nvPr>
        </p:nvPicPr>
        <p:blipFill>
          <a:blip r:embed="rId3" cstate="print"/>
          <a:stretch>
            <a:fillRect/>
          </a:stretch>
        </p:blipFill>
        <p:spPr bwMode="auto">
          <a:xfrm>
            <a:off x="865653" y="1857625"/>
            <a:ext cx="7457143" cy="4000000"/>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E9662-811F-45B1-BBDA-4C08F83EF85C}"/>
              </a:ext>
            </a:extLst>
          </p:cNvPr>
          <p:cNvSpPr>
            <a:spLocks noGrp="1"/>
          </p:cNvSpPr>
          <p:nvPr>
            <p:ph type="title"/>
          </p:nvPr>
        </p:nvSpPr>
        <p:spPr>
          <a:xfrm>
            <a:off x="971600" y="-675456"/>
            <a:ext cx="7543800" cy="3888432"/>
          </a:xfrm>
        </p:spPr>
        <p:txBody>
          <a:bodyPr>
            <a:normAutofit/>
          </a:bodyPr>
          <a:lstStyle/>
          <a:p>
            <a:r>
              <a:rPr lang="en-GB" dirty="0"/>
              <a:t>Activity in your teams!</a:t>
            </a:r>
          </a:p>
        </p:txBody>
      </p:sp>
    </p:spTree>
    <p:extLst>
      <p:ext uri="{BB962C8B-B14F-4D97-AF65-F5344CB8AC3E}">
        <p14:creationId xmlns:p14="http://schemas.microsoft.com/office/powerpoint/2010/main" val="2107093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C40C3-95DF-4283-A67A-89D7E4990BFB}"/>
              </a:ext>
            </a:extLst>
          </p:cNvPr>
          <p:cNvSpPr>
            <a:spLocks noGrp="1"/>
          </p:cNvSpPr>
          <p:nvPr>
            <p:ph type="title"/>
          </p:nvPr>
        </p:nvSpPr>
        <p:spPr/>
        <p:txBody>
          <a:bodyPr/>
          <a:lstStyle/>
          <a:p>
            <a:r>
              <a:rPr lang="en-GB" dirty="0"/>
              <a:t>When looking at team Roles</a:t>
            </a:r>
          </a:p>
        </p:txBody>
      </p:sp>
      <p:sp>
        <p:nvSpPr>
          <p:cNvPr id="3" name="Content Placeholder 2">
            <a:extLst>
              <a:ext uri="{FF2B5EF4-FFF2-40B4-BE49-F238E27FC236}">
                <a16:creationId xmlns:a16="http://schemas.microsoft.com/office/drawing/2014/main" id="{A7219303-9DF6-4819-A275-2F7D50D3BB7E}"/>
              </a:ext>
            </a:extLst>
          </p:cNvPr>
          <p:cNvSpPr>
            <a:spLocks noGrp="1"/>
          </p:cNvSpPr>
          <p:nvPr>
            <p:ph idx="1"/>
          </p:nvPr>
        </p:nvSpPr>
        <p:spPr/>
        <p:txBody>
          <a:bodyPr>
            <a:normAutofit/>
          </a:bodyPr>
          <a:lstStyle/>
          <a:p>
            <a:pPr>
              <a:defRPr/>
            </a:pPr>
            <a:r>
              <a:rPr lang="en-GB" dirty="0">
                <a:cs typeface="Arial" panose="020B0604020202020204" pitchFamily="34" charset="0"/>
              </a:rPr>
              <a:t>Everyone working within a team acquires a role (whether consciously or not)</a:t>
            </a:r>
          </a:p>
          <a:p>
            <a:pPr>
              <a:defRPr/>
            </a:pPr>
            <a:r>
              <a:rPr lang="en-GB" dirty="0">
                <a:cs typeface="Arial" panose="020B0604020202020204" pitchFamily="34" charset="0"/>
              </a:rPr>
              <a:t>Some people like to lead</a:t>
            </a:r>
          </a:p>
          <a:p>
            <a:pPr>
              <a:defRPr/>
            </a:pPr>
            <a:r>
              <a:rPr lang="en-GB" dirty="0">
                <a:cs typeface="Arial" panose="020B0604020202020204" pitchFamily="34" charset="0"/>
              </a:rPr>
              <a:t>Others prefer to be more passive participants</a:t>
            </a:r>
          </a:p>
          <a:p>
            <a:pPr>
              <a:defRPr/>
            </a:pPr>
            <a:r>
              <a:rPr lang="en-GB" dirty="0">
                <a:cs typeface="Arial" panose="020B0604020202020204" pitchFamily="34" charset="0"/>
              </a:rPr>
              <a:t>Defining roles, along with a clear goal, is an important strategy for creating a successful teamwork environment</a:t>
            </a:r>
          </a:p>
          <a:p>
            <a:pPr>
              <a:defRPr/>
            </a:pPr>
            <a:r>
              <a:rPr lang="en-GB" dirty="0">
                <a:cs typeface="Arial" panose="020B0604020202020204" pitchFamily="34" charset="0"/>
              </a:rPr>
              <a:t>Clearly defined goals, matched with specific tasks, will help team members decide which role is best suited to their personality and abilities</a:t>
            </a:r>
          </a:p>
          <a:p>
            <a:endParaRPr lang="en-GB" dirty="0"/>
          </a:p>
        </p:txBody>
      </p:sp>
      <p:pic>
        <p:nvPicPr>
          <p:cNvPr id="4" name="Picture 3"/>
          <p:cNvPicPr>
            <a:picLocks noChangeAspect="1"/>
          </p:cNvPicPr>
          <p:nvPr/>
        </p:nvPicPr>
        <p:blipFill>
          <a:blip r:embed="rId2"/>
          <a:stretch>
            <a:fillRect/>
          </a:stretch>
        </p:blipFill>
        <p:spPr>
          <a:xfrm>
            <a:off x="2915816" y="4888979"/>
            <a:ext cx="3168352" cy="1584176"/>
          </a:xfrm>
          <a:prstGeom prst="rect">
            <a:avLst/>
          </a:prstGeom>
        </p:spPr>
      </p:pic>
    </p:spTree>
    <p:extLst>
      <p:ext uri="{BB962C8B-B14F-4D97-AF65-F5344CB8AC3E}">
        <p14:creationId xmlns:p14="http://schemas.microsoft.com/office/powerpoint/2010/main" val="2544462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620688"/>
            <a:ext cx="4752528" cy="5078313"/>
          </a:xfrm>
          <a:prstGeom prst="rect">
            <a:avLst/>
          </a:prstGeom>
        </p:spPr>
        <p:txBody>
          <a:bodyPr wrap="square">
            <a:spAutoFit/>
          </a:bodyPr>
          <a:lstStyle/>
          <a:p>
            <a:r>
              <a:rPr lang="en-GB" dirty="0">
                <a:solidFill>
                  <a:srgbClr val="C00000"/>
                </a:solidFill>
              </a:rPr>
              <a:t>In a nutshell, using Belbin Team Roles will give you:</a:t>
            </a:r>
          </a:p>
          <a:p>
            <a:pPr marL="285750" indent="-285750">
              <a:buFont typeface="Arial" panose="020B0604020202020204" pitchFamily="34" charset="0"/>
              <a:buChar char="•"/>
            </a:pPr>
            <a:r>
              <a:rPr lang="en-GB" dirty="0">
                <a:solidFill>
                  <a:srgbClr val="FF0000"/>
                </a:solidFill>
              </a:rPr>
              <a:t>Balanced</a:t>
            </a:r>
            <a:r>
              <a:rPr lang="en-GB" dirty="0">
                <a:solidFill>
                  <a:schemeClr val="accent6">
                    <a:lumMod val="50000"/>
                  </a:schemeClr>
                </a:solidFill>
              </a:rPr>
              <a:t> teams based on behavioural contributions rather than job titles</a:t>
            </a:r>
          </a:p>
          <a:p>
            <a:pPr marL="285750" indent="-285750">
              <a:buFont typeface="Arial" panose="020B0604020202020204" pitchFamily="34" charset="0"/>
              <a:buChar char="•"/>
            </a:pPr>
            <a:r>
              <a:rPr lang="en-GB" dirty="0">
                <a:solidFill>
                  <a:schemeClr val="accent6">
                    <a:lumMod val="50000"/>
                  </a:schemeClr>
                </a:solidFill>
              </a:rPr>
              <a:t>Self-aware individuals who can </a:t>
            </a:r>
            <a:r>
              <a:rPr lang="en-GB" dirty="0">
                <a:solidFill>
                  <a:srgbClr val="FF0000"/>
                </a:solidFill>
              </a:rPr>
              <a:t>adapt their behaviours </a:t>
            </a:r>
            <a:r>
              <a:rPr lang="en-GB" dirty="0">
                <a:solidFill>
                  <a:schemeClr val="accent6">
                    <a:lumMod val="50000"/>
                  </a:schemeClr>
                </a:solidFill>
              </a:rPr>
              <a:t>according to the situation and business need</a:t>
            </a:r>
          </a:p>
          <a:p>
            <a:pPr marL="285750" indent="-285750">
              <a:buFont typeface="Arial" panose="020B0604020202020204" pitchFamily="34" charset="0"/>
              <a:buChar char="•"/>
            </a:pPr>
            <a:r>
              <a:rPr lang="en-GB" dirty="0">
                <a:solidFill>
                  <a:schemeClr val="accent6">
                    <a:lumMod val="50000"/>
                  </a:schemeClr>
                </a:solidFill>
              </a:rPr>
              <a:t>The </a:t>
            </a:r>
            <a:r>
              <a:rPr lang="en-GB" dirty="0">
                <a:solidFill>
                  <a:srgbClr val="FF0000"/>
                </a:solidFill>
              </a:rPr>
              <a:t>right</a:t>
            </a:r>
            <a:r>
              <a:rPr lang="en-GB" dirty="0">
                <a:solidFill>
                  <a:schemeClr val="accent6">
                    <a:lumMod val="50000"/>
                  </a:schemeClr>
                </a:solidFill>
              </a:rPr>
              <a:t> people doing the right </a:t>
            </a:r>
            <a:r>
              <a:rPr lang="en-GB" dirty="0">
                <a:solidFill>
                  <a:srgbClr val="FF0000"/>
                </a:solidFill>
              </a:rPr>
              <a:t>tasks</a:t>
            </a:r>
            <a:r>
              <a:rPr lang="en-GB" dirty="0">
                <a:solidFill>
                  <a:schemeClr val="accent6">
                    <a:lumMod val="50000"/>
                  </a:schemeClr>
                </a:solidFill>
              </a:rPr>
              <a:t>, leading to better-performing teams</a:t>
            </a:r>
          </a:p>
          <a:p>
            <a:pPr marL="285750" indent="-285750">
              <a:buFont typeface="Arial" panose="020B0604020202020204" pitchFamily="34" charset="0"/>
              <a:buChar char="•"/>
            </a:pPr>
            <a:r>
              <a:rPr lang="en-GB" dirty="0">
                <a:solidFill>
                  <a:schemeClr val="accent6">
                    <a:lumMod val="50000"/>
                  </a:schemeClr>
                </a:solidFill>
              </a:rPr>
              <a:t>Informed, impartial decision-making, based on </a:t>
            </a:r>
            <a:r>
              <a:rPr lang="en-GB" dirty="0">
                <a:solidFill>
                  <a:srgbClr val="FF0000"/>
                </a:solidFill>
              </a:rPr>
              <a:t>fact</a:t>
            </a:r>
            <a:r>
              <a:rPr lang="en-GB" dirty="0">
                <a:solidFill>
                  <a:schemeClr val="accent6">
                    <a:lumMod val="50000"/>
                  </a:schemeClr>
                </a:solidFill>
              </a:rPr>
              <a:t> rather than a 'gut-feel' which may be subject to unconscious bias</a:t>
            </a:r>
          </a:p>
          <a:p>
            <a:pPr marL="285750" indent="-285750">
              <a:buFont typeface="Arial" panose="020B0604020202020204" pitchFamily="34" charset="0"/>
              <a:buChar char="•"/>
            </a:pPr>
            <a:r>
              <a:rPr lang="en-GB" dirty="0">
                <a:solidFill>
                  <a:schemeClr val="accent6">
                    <a:lumMod val="50000"/>
                  </a:schemeClr>
                </a:solidFill>
              </a:rPr>
              <a:t>Confidence when making </a:t>
            </a:r>
            <a:r>
              <a:rPr lang="en-GB" dirty="0">
                <a:solidFill>
                  <a:srgbClr val="FF0000"/>
                </a:solidFill>
              </a:rPr>
              <a:t>decisions</a:t>
            </a:r>
            <a:r>
              <a:rPr lang="en-GB" dirty="0">
                <a:solidFill>
                  <a:schemeClr val="accent6">
                    <a:lumMod val="50000"/>
                  </a:schemeClr>
                </a:solidFill>
              </a:rPr>
              <a:t> involving people</a:t>
            </a:r>
          </a:p>
          <a:p>
            <a:pPr marL="285750" indent="-285750">
              <a:buFont typeface="Arial" panose="020B0604020202020204" pitchFamily="34" charset="0"/>
              <a:buChar char="•"/>
            </a:pPr>
            <a:r>
              <a:rPr lang="en-GB" dirty="0">
                <a:solidFill>
                  <a:schemeClr val="accent6">
                    <a:lumMod val="50000"/>
                  </a:schemeClr>
                </a:solidFill>
              </a:rPr>
              <a:t>Insight into </a:t>
            </a:r>
            <a:r>
              <a:rPr lang="en-GB" dirty="0">
                <a:solidFill>
                  <a:srgbClr val="FF0000"/>
                </a:solidFill>
              </a:rPr>
              <a:t>behavioural strengths </a:t>
            </a:r>
            <a:r>
              <a:rPr lang="en-GB" dirty="0">
                <a:solidFill>
                  <a:schemeClr val="accent6">
                    <a:lumMod val="50000"/>
                  </a:schemeClr>
                </a:solidFill>
              </a:rPr>
              <a:t>and weaknesses which aren't necessarily revealed by a CV</a:t>
            </a:r>
          </a:p>
          <a:p>
            <a:pPr marL="285750" indent="-285750">
              <a:buFont typeface="Arial" panose="020B0604020202020204" pitchFamily="34" charset="0"/>
              <a:buChar char="•"/>
            </a:pPr>
            <a:endParaRPr lang="en-GB" dirty="0">
              <a:solidFill>
                <a:schemeClr val="accent6">
                  <a:lumMod val="50000"/>
                </a:schemeClr>
              </a:solidFill>
            </a:endParaRPr>
          </a:p>
        </p:txBody>
      </p:sp>
      <p:pic>
        <p:nvPicPr>
          <p:cNvPr id="5" name="Picture 4"/>
          <p:cNvPicPr>
            <a:picLocks noChangeAspect="1"/>
          </p:cNvPicPr>
          <p:nvPr/>
        </p:nvPicPr>
        <p:blipFill>
          <a:blip r:embed="rId2"/>
          <a:stretch>
            <a:fillRect/>
          </a:stretch>
        </p:blipFill>
        <p:spPr>
          <a:xfrm>
            <a:off x="5580112" y="332657"/>
            <a:ext cx="3050108" cy="4680520"/>
          </a:xfrm>
          <a:prstGeom prst="rect">
            <a:avLst/>
          </a:prstGeom>
        </p:spPr>
      </p:pic>
    </p:spTree>
    <p:extLst>
      <p:ext uri="{BB962C8B-B14F-4D97-AF65-F5344CB8AC3E}">
        <p14:creationId xmlns:p14="http://schemas.microsoft.com/office/powerpoint/2010/main" val="3146221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2565-BE6C-4FF5-8BC5-C166F65A4AF9}"/>
              </a:ext>
            </a:extLst>
          </p:cNvPr>
          <p:cNvSpPr>
            <a:spLocks noGrp="1"/>
          </p:cNvSpPr>
          <p:nvPr>
            <p:ph type="title"/>
          </p:nvPr>
        </p:nvSpPr>
        <p:spPr>
          <a:xfrm>
            <a:off x="1475656" y="404664"/>
            <a:ext cx="6772894" cy="1080120"/>
          </a:xfrm>
        </p:spPr>
        <p:txBody>
          <a:bodyPr>
            <a:normAutofit/>
          </a:bodyPr>
          <a:lstStyle/>
          <a:p>
            <a:pPr algn="ctr"/>
            <a:r>
              <a:rPr lang="en-GB" sz="3100" dirty="0">
                <a:solidFill>
                  <a:schemeClr val="tx1"/>
                </a:solidFill>
              </a:rPr>
              <a:t>Adair’s Action Centred Leadership</a:t>
            </a:r>
          </a:p>
        </p:txBody>
      </p:sp>
      <p:sp>
        <p:nvSpPr>
          <p:cNvPr id="8" name="Content Placeholder 7">
            <a:extLst>
              <a:ext uri="{FF2B5EF4-FFF2-40B4-BE49-F238E27FC236}">
                <a16:creationId xmlns:a16="http://schemas.microsoft.com/office/drawing/2014/main" id="{3E42AF06-0588-4F79-AA8F-F229555AB1E1}"/>
              </a:ext>
            </a:extLst>
          </p:cNvPr>
          <p:cNvSpPr>
            <a:spLocks noGrp="1"/>
          </p:cNvSpPr>
          <p:nvPr>
            <p:ph idx="1"/>
          </p:nvPr>
        </p:nvSpPr>
        <p:spPr>
          <a:xfrm>
            <a:off x="251520" y="1916832"/>
            <a:ext cx="5616624" cy="4464496"/>
          </a:xfrm>
        </p:spPr>
        <p:txBody>
          <a:bodyPr>
            <a:normAutofit/>
          </a:bodyPr>
          <a:lstStyle/>
          <a:p>
            <a:endParaRPr lang="en-US" sz="1300" b="1" dirty="0">
              <a:solidFill>
                <a:srgbClr val="FFFF00"/>
              </a:solidFill>
            </a:endParaRPr>
          </a:p>
          <a:p>
            <a:r>
              <a:rPr lang="en-GB" b="1" dirty="0">
                <a:solidFill>
                  <a:srgbClr val="FF0000"/>
                </a:solidFill>
              </a:rPr>
              <a:t>Achieving</a:t>
            </a:r>
            <a:r>
              <a:rPr lang="en-GB" b="1" dirty="0">
                <a:solidFill>
                  <a:srgbClr val="FFFF00"/>
                </a:solidFill>
              </a:rPr>
              <a:t> </a:t>
            </a:r>
            <a:r>
              <a:rPr lang="en-GB" b="1" dirty="0">
                <a:solidFill>
                  <a:schemeClr val="tx1"/>
                </a:solidFill>
              </a:rPr>
              <a:t>the</a:t>
            </a:r>
            <a:r>
              <a:rPr lang="en-GB" b="1" dirty="0">
                <a:solidFill>
                  <a:srgbClr val="FFFF00"/>
                </a:solidFill>
              </a:rPr>
              <a:t> </a:t>
            </a:r>
            <a:r>
              <a:rPr lang="en-GB" b="1" dirty="0">
                <a:solidFill>
                  <a:srgbClr val="FF0000"/>
                </a:solidFill>
              </a:rPr>
              <a:t>Task</a:t>
            </a:r>
            <a:r>
              <a:rPr lang="en-GB" b="1" dirty="0">
                <a:solidFill>
                  <a:srgbClr val="FFFF00"/>
                </a:solidFill>
              </a:rPr>
              <a:t>, </a:t>
            </a:r>
            <a:r>
              <a:rPr lang="en-GB" b="1" dirty="0">
                <a:solidFill>
                  <a:srgbClr val="00B0F0"/>
                </a:solidFill>
              </a:rPr>
              <a:t>Developing</a:t>
            </a:r>
            <a:r>
              <a:rPr lang="en-GB" b="1" dirty="0">
                <a:solidFill>
                  <a:srgbClr val="FFFF00"/>
                </a:solidFill>
              </a:rPr>
              <a:t> </a:t>
            </a:r>
            <a:r>
              <a:rPr lang="en-GB" b="1" dirty="0">
                <a:solidFill>
                  <a:schemeClr val="tx1"/>
                </a:solidFill>
              </a:rPr>
              <a:t>the</a:t>
            </a:r>
            <a:r>
              <a:rPr lang="en-GB" b="1" dirty="0">
                <a:solidFill>
                  <a:srgbClr val="FFFF00"/>
                </a:solidFill>
              </a:rPr>
              <a:t> </a:t>
            </a:r>
            <a:r>
              <a:rPr lang="en-GB" b="1" dirty="0">
                <a:solidFill>
                  <a:srgbClr val="00B0F0"/>
                </a:solidFill>
              </a:rPr>
              <a:t>Team</a:t>
            </a:r>
            <a:r>
              <a:rPr lang="en-GB" b="1" dirty="0">
                <a:solidFill>
                  <a:srgbClr val="FFFF00"/>
                </a:solidFill>
              </a:rPr>
              <a:t> </a:t>
            </a:r>
            <a:r>
              <a:rPr lang="en-GB" b="1" dirty="0">
                <a:solidFill>
                  <a:schemeClr val="tx1"/>
                </a:solidFill>
              </a:rPr>
              <a:t>and</a:t>
            </a:r>
            <a:r>
              <a:rPr lang="en-GB" b="1" dirty="0">
                <a:solidFill>
                  <a:srgbClr val="FFFF00"/>
                </a:solidFill>
              </a:rPr>
              <a:t> </a:t>
            </a:r>
            <a:r>
              <a:rPr lang="en-GB" b="1" dirty="0">
                <a:solidFill>
                  <a:srgbClr val="92D050"/>
                </a:solidFill>
              </a:rPr>
              <a:t>Developing</a:t>
            </a:r>
            <a:r>
              <a:rPr lang="en-GB" b="1" dirty="0">
                <a:solidFill>
                  <a:srgbClr val="FFFF00"/>
                </a:solidFill>
              </a:rPr>
              <a:t> </a:t>
            </a:r>
            <a:r>
              <a:rPr lang="en-GB" b="1" dirty="0">
                <a:solidFill>
                  <a:srgbClr val="92D050"/>
                </a:solidFill>
              </a:rPr>
              <a:t>Individuals</a:t>
            </a:r>
            <a:r>
              <a:rPr lang="en-GB" b="1" dirty="0">
                <a:solidFill>
                  <a:srgbClr val="FFFF00"/>
                </a:solidFill>
              </a:rPr>
              <a:t> -</a:t>
            </a:r>
            <a:r>
              <a:rPr lang="en-GB" b="1" dirty="0">
                <a:solidFill>
                  <a:schemeClr val="tx1"/>
                </a:solidFill>
              </a:rPr>
              <a:t> are mutually dependent, as well as being separately essential to the overall leadership role.</a:t>
            </a:r>
            <a:endParaRPr lang="en-US" b="1" dirty="0">
              <a:solidFill>
                <a:schemeClr val="tx1"/>
              </a:solidFill>
            </a:endParaRPr>
          </a:p>
          <a:p>
            <a:r>
              <a:rPr lang="en-US" b="1" dirty="0">
                <a:solidFill>
                  <a:schemeClr val="tx1"/>
                </a:solidFill>
              </a:rPr>
              <a:t>The model helps to </a:t>
            </a:r>
            <a:r>
              <a:rPr lang="en-GB" b="1" dirty="0">
                <a:solidFill>
                  <a:schemeClr val="tx1"/>
                </a:solidFill>
                <a:latin typeface="Open Sans" panose="020B0606030504020204" pitchFamily="34" charset="0"/>
              </a:rPr>
              <a:t>get t</a:t>
            </a:r>
            <a:r>
              <a:rPr lang="en-GB" b="1" i="0" dirty="0">
                <a:solidFill>
                  <a:schemeClr val="tx1"/>
                </a:solidFill>
                <a:effectLst/>
                <a:latin typeface="Open Sans" panose="020B0606030504020204" pitchFamily="34" charset="0"/>
              </a:rPr>
              <a:t>he right balance gets results, builds morale, improves quality, develops teams and productivity and is the mark of a successful manager and leader.</a:t>
            </a:r>
            <a:endParaRPr lang="en-US" b="1" dirty="0">
              <a:solidFill>
                <a:schemeClr val="tx1"/>
              </a:solidFill>
            </a:endParaRPr>
          </a:p>
        </p:txBody>
      </p:sp>
      <p:graphicFrame>
        <p:nvGraphicFramePr>
          <p:cNvPr id="5" name="Diagram 4">
            <a:extLst>
              <a:ext uri="{FF2B5EF4-FFF2-40B4-BE49-F238E27FC236}">
                <a16:creationId xmlns:a16="http://schemas.microsoft.com/office/drawing/2014/main" id="{3ACF9052-0C12-4232-96F9-E08AD925C82D}"/>
              </a:ext>
            </a:extLst>
          </p:cNvPr>
          <p:cNvGraphicFramePr/>
          <p:nvPr>
            <p:extLst>
              <p:ext uri="{D42A27DB-BD31-4B8C-83A1-F6EECF244321}">
                <p14:modId xmlns:p14="http://schemas.microsoft.com/office/powerpoint/2010/main" val="3480697944"/>
              </p:ext>
            </p:extLst>
          </p:nvPr>
        </p:nvGraphicFramePr>
        <p:xfrm>
          <a:off x="5508104" y="1907851"/>
          <a:ext cx="3952328" cy="30333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1277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Herzberg’s Motivation Theory – Two Factor Theory</a:t>
            </a:r>
          </a:p>
        </p:txBody>
      </p:sp>
      <p:pic>
        <p:nvPicPr>
          <p:cNvPr id="4" name="Content Placeholder 3"/>
          <p:cNvPicPr>
            <a:picLocks noGrp="1" noChangeAspect="1"/>
          </p:cNvPicPr>
          <p:nvPr>
            <p:ph idx="1"/>
          </p:nvPr>
        </p:nvPicPr>
        <p:blipFill>
          <a:blip r:embed="rId3"/>
          <a:stretch>
            <a:fillRect/>
          </a:stretch>
        </p:blipFill>
        <p:spPr>
          <a:xfrm>
            <a:off x="3384550" y="2914650"/>
            <a:ext cx="2419350" cy="1885950"/>
          </a:xfrm>
          <a:prstGeom prst="rect">
            <a:avLst/>
          </a:prstGeom>
        </p:spPr>
      </p:pic>
      <p:sp>
        <p:nvSpPr>
          <p:cNvPr id="5" name="Rectangle 4"/>
          <p:cNvSpPr/>
          <p:nvPr/>
        </p:nvSpPr>
        <p:spPr>
          <a:xfrm>
            <a:off x="791580" y="1772816"/>
            <a:ext cx="7560840" cy="92333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Herzberg’s Motivation Theory model, or Two Factor Theory, argues that there are two factors that an organisation can adjust to influence motivation in the workplace.</a:t>
            </a:r>
          </a:p>
        </p:txBody>
      </p:sp>
      <p:sp>
        <p:nvSpPr>
          <p:cNvPr id="6" name="Rectangle 5"/>
          <p:cNvSpPr/>
          <p:nvPr/>
        </p:nvSpPr>
        <p:spPr>
          <a:xfrm>
            <a:off x="92453" y="3429000"/>
            <a:ext cx="2823362" cy="175432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rPr>
              <a:t>Hygiene factors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These won’t encourage employees to work harder but they will cause them to become unmotivated if they are not present</a:t>
            </a:r>
          </a:p>
        </p:txBody>
      </p:sp>
      <p:sp>
        <p:nvSpPr>
          <p:cNvPr id="7" name="Rectangle 6"/>
          <p:cNvSpPr/>
          <p:nvPr/>
        </p:nvSpPr>
        <p:spPr>
          <a:xfrm>
            <a:off x="6732240" y="3356992"/>
            <a:ext cx="2274844" cy="120032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B3B435">
                    <a:lumMod val="50000"/>
                  </a:srgbClr>
                </a:solidFill>
                <a:effectLst/>
                <a:uLnTx/>
                <a:uFillTx/>
                <a:latin typeface="Calibri" panose="020F0502020204030204"/>
                <a:ea typeface="+mn-ea"/>
                <a:cs typeface="+mn-cs"/>
              </a:rPr>
              <a:t>Motivators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Which can encourage employees to work harder.</a:t>
            </a:r>
          </a:p>
        </p:txBody>
      </p:sp>
    </p:spTree>
    <p:extLst>
      <p:ext uri="{BB962C8B-B14F-4D97-AF65-F5344CB8AC3E}">
        <p14:creationId xmlns:p14="http://schemas.microsoft.com/office/powerpoint/2010/main" val="3511482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11560" y="347680"/>
            <a:ext cx="7992888" cy="5762607"/>
          </a:xfrm>
          <a:prstGeom prst="rect">
            <a:avLst/>
          </a:prstGeom>
        </p:spPr>
      </p:pic>
    </p:spTree>
    <p:extLst>
      <p:ext uri="{BB962C8B-B14F-4D97-AF65-F5344CB8AC3E}">
        <p14:creationId xmlns:p14="http://schemas.microsoft.com/office/powerpoint/2010/main" val="971067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F4735-461A-43B0-A359-6124F012E278}"/>
              </a:ext>
            </a:extLst>
          </p:cNvPr>
          <p:cNvSpPr>
            <a:spLocks noGrp="1"/>
          </p:cNvSpPr>
          <p:nvPr>
            <p:ph type="title"/>
          </p:nvPr>
        </p:nvSpPr>
        <p:spPr/>
        <p:txBody>
          <a:bodyPr>
            <a:normAutofit fontScale="90000"/>
          </a:bodyPr>
          <a:lstStyle/>
          <a:p>
            <a:r>
              <a:rPr lang="en-GB" dirty="0"/>
              <a:t>How did Pandemic effect hygiene factors &amp; Motivation in companies </a:t>
            </a:r>
          </a:p>
        </p:txBody>
      </p:sp>
      <p:sp>
        <p:nvSpPr>
          <p:cNvPr id="3" name="Content Placeholder 2">
            <a:extLst>
              <a:ext uri="{FF2B5EF4-FFF2-40B4-BE49-F238E27FC236}">
                <a16:creationId xmlns:a16="http://schemas.microsoft.com/office/drawing/2014/main" id="{591ADA8E-8072-4B6C-A8C4-AC40DC7A5E5A}"/>
              </a:ext>
            </a:extLst>
          </p:cNvPr>
          <p:cNvSpPr>
            <a:spLocks noGrp="1"/>
          </p:cNvSpPr>
          <p:nvPr>
            <p:ph idx="1"/>
          </p:nvPr>
        </p:nvSpPr>
        <p:spPr/>
        <p:txBody>
          <a:bodyPr/>
          <a:lstStyle/>
          <a:p>
            <a:r>
              <a:rPr lang="en-GB" dirty="0"/>
              <a:t>How did working conditions change</a:t>
            </a:r>
          </a:p>
          <a:p>
            <a:r>
              <a:rPr lang="en-GB" dirty="0"/>
              <a:t>Did employee relations get effected</a:t>
            </a:r>
          </a:p>
          <a:p>
            <a:r>
              <a:rPr lang="en-GB" dirty="0"/>
              <a:t>Did supervision quality get effected</a:t>
            </a:r>
          </a:p>
          <a:p>
            <a:r>
              <a:rPr lang="en-GB" dirty="0"/>
              <a:t>Did people continue to grow in their careers</a:t>
            </a:r>
          </a:p>
          <a:p>
            <a:endParaRPr lang="en-GB" dirty="0"/>
          </a:p>
          <a:p>
            <a:r>
              <a:rPr lang="en-GB" dirty="0"/>
              <a:t>What else could have been done to improve effective team working in those circumstances?</a:t>
            </a:r>
          </a:p>
        </p:txBody>
      </p:sp>
    </p:spTree>
    <p:extLst>
      <p:ext uri="{BB962C8B-B14F-4D97-AF65-F5344CB8AC3E}">
        <p14:creationId xmlns:p14="http://schemas.microsoft.com/office/powerpoint/2010/main" val="124232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86604"/>
            <a:ext cx="5544616" cy="1450757"/>
          </a:xfrm>
        </p:spPr>
        <p:txBody>
          <a:bodyPr>
            <a:normAutofit fontScale="90000"/>
          </a:bodyPr>
          <a:lstStyle/>
          <a:p>
            <a:r>
              <a:rPr lang="en-GB" dirty="0"/>
              <a:t>Hygiene factors include:</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pPr fontAlgn="base"/>
            <a:r>
              <a:rPr lang="en-GB" b="1" dirty="0">
                <a:solidFill>
                  <a:srgbClr val="00B0F0"/>
                </a:solidFill>
              </a:rPr>
              <a:t>Company policies</a:t>
            </a:r>
            <a:r>
              <a:rPr lang="en-GB" dirty="0"/>
              <a:t>: These should be fair and clear to every employee. They must also be equivalent to those of competitors.</a:t>
            </a:r>
          </a:p>
          <a:p>
            <a:pPr fontAlgn="base"/>
            <a:r>
              <a:rPr lang="en-GB" b="1" dirty="0">
                <a:solidFill>
                  <a:srgbClr val="FF0000"/>
                </a:solidFill>
              </a:rPr>
              <a:t>Supervision</a:t>
            </a:r>
            <a:r>
              <a:rPr lang="en-GB" dirty="0"/>
              <a:t>: Supervision must be fair and appropriate. The employee should be given as much autonomy as is reasonable.</a:t>
            </a:r>
          </a:p>
          <a:p>
            <a:pPr fontAlgn="base"/>
            <a:r>
              <a:rPr lang="en-GB" b="1" dirty="0">
                <a:solidFill>
                  <a:srgbClr val="00B050"/>
                </a:solidFill>
              </a:rPr>
              <a:t>Relationships</a:t>
            </a:r>
            <a:r>
              <a:rPr lang="en-GB" dirty="0"/>
              <a:t>: There should be no tolerance for bullying or cliques. A healthy, amiable, and appropriate relationship should exist between peers, superiors, and subordinates.</a:t>
            </a:r>
          </a:p>
          <a:p>
            <a:pPr fontAlgn="base"/>
            <a:r>
              <a:rPr lang="en-GB" b="1" dirty="0">
                <a:solidFill>
                  <a:srgbClr val="7030A0"/>
                </a:solidFill>
              </a:rPr>
              <a:t>Work conditions</a:t>
            </a:r>
            <a:r>
              <a:rPr lang="en-GB" dirty="0">
                <a:solidFill>
                  <a:srgbClr val="7030A0"/>
                </a:solidFill>
              </a:rPr>
              <a:t>: </a:t>
            </a:r>
            <a:r>
              <a:rPr lang="en-GB" dirty="0"/>
              <a:t>Equipment and the working environment should be safe, fit for purpose, and hygienic.</a:t>
            </a:r>
          </a:p>
          <a:p>
            <a:pPr fontAlgn="base"/>
            <a:r>
              <a:rPr lang="en-GB" b="1" dirty="0">
                <a:solidFill>
                  <a:srgbClr val="FFC000"/>
                </a:solidFill>
              </a:rPr>
              <a:t>Salary</a:t>
            </a:r>
            <a:r>
              <a:rPr lang="en-GB" dirty="0"/>
              <a:t>: The pay structure should be fair and reasonable. It should also be competitive with other organizations in the same industry.</a:t>
            </a:r>
          </a:p>
          <a:p>
            <a:pPr fontAlgn="base"/>
            <a:r>
              <a:rPr lang="en-GB" b="1" dirty="0">
                <a:solidFill>
                  <a:srgbClr val="0070C0"/>
                </a:solidFill>
              </a:rPr>
              <a:t>Status</a:t>
            </a:r>
            <a:r>
              <a:rPr lang="en-GB" dirty="0"/>
              <a:t>: The organization should maintain the status of all employees within the organization. Performing meaningful work can provide a sense of status.</a:t>
            </a:r>
          </a:p>
          <a:p>
            <a:pPr fontAlgn="base"/>
            <a:r>
              <a:rPr lang="en-GB" b="1" dirty="0">
                <a:solidFill>
                  <a:schemeClr val="accent2">
                    <a:lumMod val="75000"/>
                  </a:schemeClr>
                </a:solidFill>
              </a:rPr>
              <a:t>Security</a:t>
            </a:r>
            <a:r>
              <a:rPr lang="en-GB" dirty="0"/>
              <a:t>: It is important that employees feel that their job is secure and they are not under the constant threat of being laid-off.</a:t>
            </a:r>
          </a:p>
          <a:p>
            <a:endParaRPr lang="en-GB" dirty="0"/>
          </a:p>
        </p:txBody>
      </p:sp>
      <p:pic>
        <p:nvPicPr>
          <p:cNvPr id="4" name="Picture 3"/>
          <p:cNvPicPr>
            <a:picLocks noChangeAspect="1"/>
          </p:cNvPicPr>
          <p:nvPr/>
        </p:nvPicPr>
        <p:blipFill>
          <a:blip r:embed="rId2"/>
          <a:stretch>
            <a:fillRect/>
          </a:stretch>
        </p:blipFill>
        <p:spPr>
          <a:xfrm>
            <a:off x="6012160" y="116632"/>
            <a:ext cx="2460212" cy="1422310"/>
          </a:xfrm>
          <a:prstGeom prst="rect">
            <a:avLst/>
          </a:prstGeom>
        </p:spPr>
      </p:pic>
    </p:spTree>
    <p:extLst>
      <p:ext uri="{BB962C8B-B14F-4D97-AF65-F5344CB8AC3E}">
        <p14:creationId xmlns:p14="http://schemas.microsoft.com/office/powerpoint/2010/main" val="1058312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Motivating factors include:</a:t>
            </a:r>
            <a:br>
              <a:rPr lang="en-GB" dirty="0"/>
            </a:br>
            <a:endParaRPr lang="en-GB" dirty="0"/>
          </a:p>
        </p:txBody>
      </p:sp>
      <p:sp>
        <p:nvSpPr>
          <p:cNvPr id="3" name="Content Placeholder 2"/>
          <p:cNvSpPr>
            <a:spLocks noGrp="1"/>
          </p:cNvSpPr>
          <p:nvPr>
            <p:ph idx="1"/>
          </p:nvPr>
        </p:nvSpPr>
        <p:spPr/>
        <p:txBody>
          <a:bodyPr>
            <a:normAutofit fontScale="85000" lnSpcReduction="10000"/>
          </a:bodyPr>
          <a:lstStyle/>
          <a:p>
            <a:endParaRPr lang="en-GB" dirty="0"/>
          </a:p>
          <a:p>
            <a:r>
              <a:rPr lang="en-GB" dirty="0">
                <a:solidFill>
                  <a:srgbClr val="FF0000"/>
                </a:solidFill>
              </a:rPr>
              <a:t>Achievement</a:t>
            </a:r>
            <a:r>
              <a:rPr lang="en-GB" dirty="0"/>
              <a:t>: A job must give an employee a sense of achievement. This will provide a proud feeling of having done something difficult but worthwhile.</a:t>
            </a:r>
          </a:p>
          <a:p>
            <a:r>
              <a:rPr lang="en-GB" dirty="0">
                <a:solidFill>
                  <a:srgbClr val="0070C0"/>
                </a:solidFill>
              </a:rPr>
              <a:t>Recognition</a:t>
            </a:r>
            <a:r>
              <a:rPr lang="en-GB" dirty="0"/>
              <a:t>: A job must provide an employee with praise and recognition of their successes. This recognition should come from both their superiors and their peers.</a:t>
            </a:r>
          </a:p>
          <a:p>
            <a:r>
              <a:rPr lang="en-GB" dirty="0">
                <a:solidFill>
                  <a:srgbClr val="00B050"/>
                </a:solidFill>
              </a:rPr>
              <a:t>The work itself</a:t>
            </a:r>
            <a:r>
              <a:rPr lang="en-GB" dirty="0"/>
              <a:t>: The job itself must be interesting, varied, and provide enough of a challenge to keep employees motivated.</a:t>
            </a:r>
          </a:p>
          <a:p>
            <a:r>
              <a:rPr lang="en-GB" dirty="0">
                <a:solidFill>
                  <a:srgbClr val="7030A0"/>
                </a:solidFill>
              </a:rPr>
              <a:t>Responsibility</a:t>
            </a:r>
            <a:r>
              <a:rPr lang="en-GB" dirty="0"/>
              <a:t>: Employees should “own” their work. They should hold themselves responsible for this completion and not feel as though they are being micromanaged.</a:t>
            </a:r>
          </a:p>
          <a:p>
            <a:r>
              <a:rPr lang="en-GB" dirty="0">
                <a:solidFill>
                  <a:srgbClr val="FFC000"/>
                </a:solidFill>
              </a:rPr>
              <a:t>Advancement</a:t>
            </a:r>
            <a:r>
              <a:rPr lang="en-GB" dirty="0"/>
              <a:t>: Promotion opportunities should exist for the employee.</a:t>
            </a:r>
          </a:p>
          <a:p>
            <a:r>
              <a:rPr lang="en-GB" dirty="0">
                <a:solidFill>
                  <a:srgbClr val="00B0F0"/>
                </a:solidFill>
              </a:rPr>
              <a:t>Growth</a:t>
            </a:r>
            <a:r>
              <a:rPr lang="en-GB" dirty="0"/>
              <a:t>: The job should give employees the opportunity to learn new skills. This can happen either on the job or through more formal training.</a:t>
            </a:r>
          </a:p>
        </p:txBody>
      </p:sp>
      <p:pic>
        <p:nvPicPr>
          <p:cNvPr id="4" name="Picture 3"/>
          <p:cNvPicPr>
            <a:picLocks noChangeAspect="1"/>
          </p:cNvPicPr>
          <p:nvPr/>
        </p:nvPicPr>
        <p:blipFill>
          <a:blip r:embed="rId3"/>
          <a:stretch>
            <a:fillRect/>
          </a:stretch>
        </p:blipFill>
        <p:spPr>
          <a:xfrm>
            <a:off x="3491880" y="1052736"/>
            <a:ext cx="1910519" cy="1079859"/>
          </a:xfrm>
          <a:prstGeom prst="rect">
            <a:avLst/>
          </a:prstGeom>
        </p:spPr>
      </p:pic>
    </p:spTree>
    <p:extLst>
      <p:ext uri="{BB962C8B-B14F-4D97-AF65-F5344CB8AC3E}">
        <p14:creationId xmlns:p14="http://schemas.microsoft.com/office/powerpoint/2010/main" val="4011822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908720"/>
            <a:ext cx="6459056" cy="720080"/>
          </a:xfrm>
        </p:spPr>
        <p:txBody>
          <a:bodyPr>
            <a:normAutofit fontScale="90000"/>
          </a:bodyPr>
          <a:lstStyle/>
          <a:p>
            <a:r>
              <a:rPr lang="en-GB" dirty="0"/>
              <a:t>How to Use The Model</a:t>
            </a:r>
            <a:br>
              <a:rPr lang="en-GB" dirty="0"/>
            </a:br>
            <a:endParaRPr lang="en-GB" dirty="0"/>
          </a:p>
        </p:txBody>
      </p:sp>
      <p:sp>
        <p:nvSpPr>
          <p:cNvPr id="3" name="Content Placeholder 2"/>
          <p:cNvSpPr>
            <a:spLocks noGrp="1"/>
          </p:cNvSpPr>
          <p:nvPr>
            <p:ph idx="1"/>
          </p:nvPr>
        </p:nvSpPr>
        <p:spPr>
          <a:xfrm>
            <a:off x="287524" y="1988840"/>
            <a:ext cx="8568951" cy="4023360"/>
          </a:xfrm>
        </p:spPr>
        <p:txBody>
          <a:bodyPr>
            <a:normAutofit/>
          </a:bodyPr>
          <a:lstStyle/>
          <a:p>
            <a:r>
              <a:rPr lang="en-GB" dirty="0"/>
              <a:t>1. Eliminate Job Hygiene Stressors by:</a:t>
            </a:r>
          </a:p>
          <a:p>
            <a:r>
              <a:rPr lang="en-GB" dirty="0"/>
              <a:t>Rectify petty and bureaucratic company policies.</a:t>
            </a:r>
          </a:p>
          <a:p>
            <a:r>
              <a:rPr lang="en-GB" dirty="0"/>
              <a:t>Ensure each team member feels supported without feeling micromanaged. </a:t>
            </a:r>
          </a:p>
          <a:p>
            <a:r>
              <a:rPr lang="en-GB" dirty="0"/>
              <a:t>Ensure the day to day working culture is supportive. No bullying. No cliques. Everyone treated with equal respect.</a:t>
            </a:r>
          </a:p>
          <a:p>
            <a:r>
              <a:rPr lang="en-GB" dirty="0"/>
              <a:t>Ensure that salaries are competitive within the industry. Ensure there are no major salary disparities between employees doing similar jobs.</a:t>
            </a:r>
          </a:p>
          <a:p>
            <a:r>
              <a:rPr lang="en-GB" dirty="0"/>
              <a:t>To increase job satisfaction and status, aim to construct jobs in such a way that each team member finds their job meaningful.</a:t>
            </a:r>
          </a:p>
          <a:p>
            <a:endParaRPr lang="en-GB" dirty="0"/>
          </a:p>
        </p:txBody>
      </p:sp>
      <p:pic>
        <p:nvPicPr>
          <p:cNvPr id="4" name="Picture 3"/>
          <p:cNvPicPr>
            <a:picLocks noChangeAspect="1"/>
          </p:cNvPicPr>
          <p:nvPr/>
        </p:nvPicPr>
        <p:blipFill>
          <a:blip r:embed="rId2"/>
          <a:stretch>
            <a:fillRect/>
          </a:stretch>
        </p:blipFill>
        <p:spPr>
          <a:xfrm>
            <a:off x="6444207" y="188640"/>
            <a:ext cx="2412267" cy="2376264"/>
          </a:xfrm>
          <a:prstGeom prst="rect">
            <a:avLst/>
          </a:prstGeom>
        </p:spPr>
      </p:pic>
    </p:spTree>
    <p:extLst>
      <p:ext uri="{BB962C8B-B14F-4D97-AF65-F5344CB8AC3E}">
        <p14:creationId xmlns:p14="http://schemas.microsoft.com/office/powerpoint/2010/main" val="3671355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5184576" cy="4816358"/>
          </a:xfrm>
        </p:spPr>
        <p:txBody>
          <a:bodyPr>
            <a:normAutofit/>
          </a:bodyPr>
          <a:lstStyle/>
          <a:p>
            <a:r>
              <a:rPr lang="en-GB" dirty="0"/>
              <a:t>2. Boost Job Satisfaction through-</a:t>
            </a:r>
          </a:p>
          <a:p>
            <a:r>
              <a:rPr lang="en-GB" dirty="0">
                <a:solidFill>
                  <a:srgbClr val="00B050"/>
                </a:solidFill>
              </a:rPr>
              <a:t>Job enrichment </a:t>
            </a:r>
            <a:r>
              <a:rPr lang="en-GB" dirty="0"/>
              <a:t>: enriching a team member’s job by giving them more challenging or complex tasks to perform. </a:t>
            </a:r>
          </a:p>
          <a:p>
            <a:r>
              <a:rPr lang="en-GB" dirty="0">
                <a:solidFill>
                  <a:srgbClr val="0070C0"/>
                </a:solidFill>
              </a:rPr>
              <a:t>Job enlargement</a:t>
            </a:r>
            <a:r>
              <a:rPr lang="en-GB" dirty="0"/>
              <a:t>: giving a team member a greater variety of tasks to perform..</a:t>
            </a:r>
          </a:p>
          <a:p>
            <a:r>
              <a:rPr lang="en-GB" dirty="0">
                <a:solidFill>
                  <a:srgbClr val="FF0000"/>
                </a:solidFill>
              </a:rPr>
              <a:t>Employee empowerment</a:t>
            </a:r>
            <a:r>
              <a:rPr lang="en-GB" dirty="0"/>
              <a:t>: delegating increasing responsibility to each team member. This can be done by slowly increasing the amount of responsibility you delegate to an employee. Rewarding and recognising efforts, praising employees.</a:t>
            </a:r>
          </a:p>
          <a:p>
            <a:endParaRPr lang="en-GB" dirty="0"/>
          </a:p>
          <a:p>
            <a:endParaRPr lang="en-GB" dirty="0"/>
          </a:p>
        </p:txBody>
      </p:sp>
      <p:pic>
        <p:nvPicPr>
          <p:cNvPr id="4" name="Picture 3"/>
          <p:cNvPicPr>
            <a:picLocks noChangeAspect="1"/>
          </p:cNvPicPr>
          <p:nvPr/>
        </p:nvPicPr>
        <p:blipFill>
          <a:blip r:embed="rId2"/>
          <a:stretch>
            <a:fillRect/>
          </a:stretch>
        </p:blipFill>
        <p:spPr>
          <a:xfrm>
            <a:off x="5724128" y="1340768"/>
            <a:ext cx="3280991" cy="3888432"/>
          </a:xfrm>
          <a:prstGeom prst="rect">
            <a:avLst/>
          </a:prstGeom>
        </p:spPr>
      </p:pic>
    </p:spTree>
    <p:extLst>
      <p:ext uri="{BB962C8B-B14F-4D97-AF65-F5344CB8AC3E}">
        <p14:creationId xmlns:p14="http://schemas.microsoft.com/office/powerpoint/2010/main" val="153866590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dcmitype/"/>
    <ds:schemaRef ds:uri="http://schemas.microsoft.com/office/infopath/2007/PartnerControls"/>
    <ds:schemaRef ds:uri="http://purl.org/dc/elements/1.1/"/>
    <ds:schemaRef ds:uri="http://schemas.microsoft.com/office/2006/metadata/properties"/>
    <ds:schemaRef ds:uri="303dbf9b-b85b-46a0-94f1-894078c07ecd"/>
    <ds:schemaRef ds:uri="http://schemas.microsoft.com/office/2006/documentManagement/types"/>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1267</TotalTime>
  <Words>2298</Words>
  <Application>Microsoft Office PowerPoint</Application>
  <PresentationFormat>On-screen Show (4:3)</PresentationFormat>
  <Paragraphs>217</Paragraphs>
  <Slides>28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Open Sans</vt:lpstr>
      <vt:lpstr>Retrospect</vt:lpstr>
      <vt:lpstr>CertHE Skills for the Workplace Module: BMSW4002</vt:lpstr>
      <vt:lpstr>Overview of Workshop</vt:lpstr>
      <vt:lpstr>Group/Team Development</vt:lpstr>
      <vt:lpstr>Belbin’s Team Roles</vt:lpstr>
      <vt:lpstr>PowerPoint Presentation</vt:lpstr>
      <vt:lpstr>Coordinator (CO)</vt:lpstr>
      <vt:lpstr>Implementer (IMP)</vt:lpstr>
      <vt:lpstr>Plant (PL)</vt:lpstr>
      <vt:lpstr>Monitor/Evaluator (ME)</vt:lpstr>
      <vt:lpstr>Resource Investigator (RI) </vt:lpstr>
      <vt:lpstr>Team Worker (TW) </vt:lpstr>
      <vt:lpstr>Shaper (SH)</vt:lpstr>
      <vt:lpstr>Completer/Finisher (CF) </vt:lpstr>
      <vt:lpstr>Now let’s see what you are!</vt:lpstr>
      <vt:lpstr>Team Roles</vt:lpstr>
      <vt:lpstr>Team Roles (cont.)</vt:lpstr>
      <vt:lpstr>Balancing the team</vt:lpstr>
      <vt:lpstr>Activity in your teams!</vt:lpstr>
      <vt:lpstr>When looking at team Roles</vt:lpstr>
      <vt:lpstr>PowerPoint Presentation</vt:lpstr>
      <vt:lpstr>Adair’s Action Centred Leadership</vt:lpstr>
      <vt:lpstr>Herzberg’s Motivation Theory – Two Factor Theory</vt:lpstr>
      <vt:lpstr>PowerPoint Presentation</vt:lpstr>
      <vt:lpstr>How did Pandemic effect hygiene factors &amp; Motivation in companies </vt:lpstr>
      <vt:lpstr>Hygiene factors include: </vt:lpstr>
      <vt:lpstr>Motivating factors include: </vt:lpstr>
      <vt:lpstr>How to Use The Model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Laura James</cp:lastModifiedBy>
  <cp:revision>35</cp:revision>
  <dcterms:created xsi:type="dcterms:W3CDTF">2015-04-14T15:21:28Z</dcterms:created>
  <dcterms:modified xsi:type="dcterms:W3CDTF">2023-01-23T11:02:20Z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