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65" r:id="rId5"/>
    <p:sldId id="266" r:id="rId6"/>
    <p:sldId id="267" r:id="rId7"/>
    <p:sldId id="268" r:id="rId8"/>
    <p:sldId id="269" r:id="rId9"/>
    <p:sldId id="270" r:id="rId10"/>
    <p:sldId id="272" r:id="rId11"/>
    <p:sldId id="274" r:id="rId12"/>
    <p:sldId id="275" r:id="rId13"/>
    <p:sldId id="276" r:id="rId14"/>
    <p:sldId id="277" r:id="rId15"/>
    <p:sldId id="278" r:id="rId16"/>
    <p:sldId id="279" r:id="rId17"/>
  </p:sldIdLst>
  <p:sldSz cx="12188825"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9"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63" autoAdjust="0"/>
    <p:restoredTop sz="94384" autoAdjust="0"/>
  </p:normalViewPr>
  <p:slideViewPr>
    <p:cSldViewPr showGuides="1">
      <p:cViewPr varScale="1">
        <p:scale>
          <a:sx n="57" d="100"/>
          <a:sy n="57" d="100"/>
        </p:scale>
        <p:origin x="980" y="36"/>
      </p:cViewPr>
      <p:guideLst>
        <p:guide orient="horz" pos="2160"/>
        <p:guide pos="3839"/>
      </p:guideLst>
    </p:cSldViewPr>
  </p:slideViewPr>
  <p:outlineViewPr>
    <p:cViewPr>
      <p:scale>
        <a:sx n="33" d="100"/>
        <a:sy n="33" d="100"/>
      </p:scale>
      <p:origin x="0" y="-3390"/>
    </p:cViewPr>
  </p:outlin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CC69C6-EE0B-4D8B-9C71-C36EFED094F2}" type="datetimeFigureOut">
              <a:rPr lang="en-US"/>
              <a:t>5/25/2023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0DD202-58A1-4ABD-B068-DFFCA0C44EAC}" type="slidenum">
              <a:rPr/>
              <a:t>‹#›</a:t>
            </a:fld>
            <a:endParaRPr/>
          </a:p>
        </p:txBody>
      </p:sp>
    </p:spTree>
    <p:extLst>
      <p:ext uri="{BB962C8B-B14F-4D97-AF65-F5344CB8AC3E}">
        <p14:creationId xmlns:p14="http://schemas.microsoft.com/office/powerpoint/2010/main" val="4064219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5/25/2023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Superior guest service is the reliable delivery of services and products that not only meets expectations but also exceeds the expectations of guests. They must identify the value of client retention and give the visitors a satisfying experience. Consequently, the presentation will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value of hospitality and customer service in the hotel sector. IHG, a company whose brand is Hotel Indigo, is the chosen hotel.</a:t>
            </a:r>
          </a:p>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2</a:t>
            </a:fld>
            <a:endParaRPr lang="en-US"/>
          </a:p>
        </p:txBody>
      </p:sp>
    </p:spTree>
    <p:extLst>
      <p:ext uri="{BB962C8B-B14F-4D97-AF65-F5344CB8AC3E}">
        <p14:creationId xmlns:p14="http://schemas.microsoft.com/office/powerpoint/2010/main" val="4267259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Each Hotel Indigo property is inspired by its local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illustrating the surrounding area's culture, history, and different features. Hotel Indigo is a boutique hotel brand owned by InterContinental Hotels Group (IHG) and is well-known for its distinctive design,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service, and lively atmosphere. </a:t>
            </a:r>
          </a:p>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3</a:t>
            </a:fld>
            <a:endParaRPr lang="en-US"/>
          </a:p>
        </p:txBody>
      </p:sp>
    </p:spTree>
    <p:extLst>
      <p:ext uri="{BB962C8B-B14F-4D97-AF65-F5344CB8AC3E}">
        <p14:creationId xmlns:p14="http://schemas.microsoft.com/office/powerpoint/2010/main" val="3785723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target demographic may vary significantly from place to location since every Hotel Indigo service seeks to reflect the surrounding community and serve the exclusive requirements and interests of that community.</a:t>
            </a:r>
          </a:p>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4</a:t>
            </a:fld>
            <a:endParaRPr lang="en-US"/>
          </a:p>
        </p:txBody>
      </p:sp>
    </p:spTree>
    <p:extLst>
      <p:ext uri="{BB962C8B-B14F-4D97-AF65-F5344CB8AC3E}">
        <p14:creationId xmlns:p14="http://schemas.microsoft.com/office/powerpoint/2010/main" val="4139016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capacity of Hotel Indigo to adjust to local markets and </a:t>
            </a:r>
            <a:r>
              <a:rPr lang="en-US" sz="1200" kern="1200" dirty="0" err="1">
                <a:solidFill>
                  <a:schemeClr val="tx1"/>
                </a:solidFill>
                <a:effectLst/>
                <a:latin typeface="+mn-lt"/>
                <a:ea typeface="+mn-ea"/>
                <a:cs typeface="+mn-cs"/>
              </a:rPr>
              <a:t>customise</a:t>
            </a:r>
            <a:r>
              <a:rPr lang="en-US" sz="1200" kern="1200" dirty="0">
                <a:solidFill>
                  <a:schemeClr val="tx1"/>
                </a:solidFill>
                <a:effectLst/>
                <a:latin typeface="+mn-lt"/>
                <a:ea typeface="+mn-ea"/>
                <a:cs typeface="+mn-cs"/>
              </a:rPr>
              <a:t> its buildings to suit the distinctive qualities of the immediate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is one of its strengths. It enables Hotel Indigo to distinguish itself from rivals and stand out in the industry.</a:t>
            </a:r>
          </a:p>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6</a:t>
            </a:fld>
            <a:endParaRPr lang="en-US"/>
          </a:p>
        </p:txBody>
      </p:sp>
    </p:spTree>
    <p:extLst>
      <p:ext uri="{BB962C8B-B14F-4D97-AF65-F5344CB8AC3E}">
        <p14:creationId xmlns:p14="http://schemas.microsoft.com/office/powerpoint/2010/main" val="359211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7</a:t>
            </a:fld>
            <a:endParaRPr lang="en-US"/>
          </a:p>
        </p:txBody>
      </p:sp>
    </p:spTree>
    <p:extLst>
      <p:ext uri="{BB962C8B-B14F-4D97-AF65-F5344CB8AC3E}">
        <p14:creationId xmlns:p14="http://schemas.microsoft.com/office/powerpoint/2010/main" val="1203932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8</a:t>
            </a:fld>
            <a:endParaRPr lang="en-US"/>
          </a:p>
        </p:txBody>
      </p:sp>
    </p:spTree>
    <p:extLst>
      <p:ext uri="{BB962C8B-B14F-4D97-AF65-F5344CB8AC3E}">
        <p14:creationId xmlns:p14="http://schemas.microsoft.com/office/powerpoint/2010/main" val="2900391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9</a:t>
            </a:fld>
            <a:endParaRPr lang="en-US"/>
          </a:p>
        </p:txBody>
      </p:sp>
    </p:spTree>
    <p:extLst>
      <p:ext uri="{BB962C8B-B14F-4D97-AF65-F5344CB8AC3E}">
        <p14:creationId xmlns:p14="http://schemas.microsoft.com/office/powerpoint/2010/main" val="318317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Indigo looks to continually surpass and meet visitor expectations by focusing on these areas. Hotel Indigo aims to provide unforgettable stays that leave visitors content and itching to return through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service, distinctive decor, a commitment to real experiences, and attention to detail.</a:t>
            </a:r>
          </a:p>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10</a:t>
            </a:fld>
            <a:endParaRPr lang="en-US"/>
          </a:p>
        </p:txBody>
      </p:sp>
    </p:spTree>
    <p:extLst>
      <p:ext uri="{BB962C8B-B14F-4D97-AF65-F5344CB8AC3E}">
        <p14:creationId xmlns:p14="http://schemas.microsoft.com/office/powerpoint/2010/main" val="2456654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11</a:t>
            </a:fld>
            <a:endParaRPr lang="en-US"/>
          </a:p>
        </p:txBody>
      </p:sp>
    </p:spTree>
    <p:extLst>
      <p:ext uri="{BB962C8B-B14F-4D97-AF65-F5344CB8AC3E}">
        <p14:creationId xmlns:p14="http://schemas.microsoft.com/office/powerpoint/2010/main" val="26821103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6551612" cy="6857942"/>
          </a:xfrm>
          <a:prstGeom prst="rect">
            <a:avLst/>
          </a:prstGeom>
        </p:spPr>
      </p:pic>
      <p:sp>
        <p:nvSpPr>
          <p:cNvPr id="8" name="Rectangle 7"/>
          <p:cNvSpPr/>
          <p:nvPr/>
        </p:nvSpPr>
        <p:spPr>
          <a:xfrm>
            <a:off x="6094411" y="0"/>
            <a:ext cx="4572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7008813" y="1600200"/>
            <a:ext cx="4572001" cy="3733800"/>
          </a:xfrm>
        </p:spPr>
        <p:txBody>
          <a:bodyPr anchor="b">
            <a:normAutofit/>
          </a:bodyPr>
          <a:lstStyle>
            <a:lvl1pPr>
              <a:lnSpc>
                <a:spcPct val="80000"/>
              </a:lnSpc>
              <a:defRPr sz="54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7008813" y="5562599"/>
            <a:ext cx="4571999" cy="835025"/>
          </a:xfrm>
        </p:spPr>
        <p:txBody>
          <a:bodyPr>
            <a:normAutofit/>
          </a:bodyPr>
          <a:lstStyle>
            <a:lvl1pPr marL="0" indent="0" algn="l">
              <a:spcBef>
                <a:spcPts val="0"/>
              </a:spcBef>
              <a:buNone/>
              <a:defRPr sz="2000" cap="none"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Footer Placeholder 4"/>
          <p:cNvSpPr>
            <a:spLocks noGrp="1"/>
          </p:cNvSpPr>
          <p:nvPr>
            <p:ph type="ftr" sz="quarter" idx="11"/>
          </p:nvPr>
        </p:nvSpPr>
        <p:spPr>
          <a:xfrm>
            <a:off x="1979611" y="6400800"/>
            <a:ext cx="5954834" cy="276228"/>
          </a:xfrm>
        </p:spPr>
        <p:txBody>
          <a:bodyPr/>
          <a:lstStyle/>
          <a:p>
            <a:r>
              <a:rPr lang="en-US" dirty="0"/>
              <a:t>Add a footer</a:t>
            </a:r>
            <a:endParaRPr dirty="0"/>
          </a:p>
        </p:txBody>
      </p:sp>
      <p:sp>
        <p:nvSpPr>
          <p:cNvPr id="5" name="Date Placeholder 3"/>
          <p:cNvSpPr>
            <a:spLocks noGrp="1"/>
          </p:cNvSpPr>
          <p:nvPr>
            <p:ph type="dt" sz="half" idx="10"/>
          </p:nvPr>
        </p:nvSpPr>
        <p:spPr>
          <a:xfrm>
            <a:off x="8228011" y="6400800"/>
            <a:ext cx="1548659" cy="276228"/>
          </a:xfrm>
        </p:spPr>
        <p:txBody>
          <a:bodyPr/>
          <a:lstStyle/>
          <a:p>
            <a:fld id="{A43FAFC5-F11C-4205-99FD-FC66DAA2AE2D}" type="datetime1">
              <a:rPr lang="en-US" smtClean="0"/>
              <a:t>5/25/2023</a:t>
            </a:fld>
            <a:endParaRPr/>
          </a:p>
        </p:txBody>
      </p:sp>
      <p:sp>
        <p:nvSpPr>
          <p:cNvPr id="6" name="Slide Number Placeholder 5"/>
          <p:cNvSpPr>
            <a:spLocks noGrp="1"/>
          </p:cNvSpPr>
          <p:nvPr>
            <p:ph type="sldNum" sz="quarter" idx="12"/>
          </p:nvPr>
        </p:nvSpPr>
        <p:spPr>
          <a:xfrm>
            <a:off x="10056811" y="6400800"/>
            <a:ext cx="1066802" cy="276228"/>
          </a:xfrm>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6812" y="1616074"/>
            <a:ext cx="7315198" cy="2727325"/>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2436814" y="4495800"/>
            <a:ext cx="7315198" cy="1673225"/>
          </a:xfrm>
        </p:spPr>
        <p:txBody>
          <a:bodyPr anchor="t">
            <a:normAutofit/>
          </a:bodyPr>
          <a:lstStyle>
            <a:lvl1pPr marL="0" indent="0">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A43FAFC5-F11C-4205-99FD-FC66DAA2AE2D}" type="datetime1">
              <a:rPr lang="en-US" smtClean="0"/>
              <a:t>5/25/2023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979613" y="1828800"/>
            <a:ext cx="4419599"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704015" y="1828800"/>
            <a:ext cx="4419600"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FD82905-3DC5-49B9-B8B8-9D80D3609DB5}" type="datetime1">
              <a:rPr lang="en-US" smtClean="0"/>
              <a:t>5/25/2023</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97802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7802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70547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47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59825298-A6F6-4AF2-832C-941EFA52AF9B}" type="datetime1">
              <a:rPr lang="en-US" smtClean="0"/>
              <a:t>5/25/2023</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91EE3D8C-3438-4368-AD19-D5CB0C52B1DD}" type="datetime1">
              <a:rPr lang="en-US" smtClean="0"/>
              <a:t>5/25/2023</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5A41D785-D6D8-40F1-B2DD-0E2019A27A22}" type="datetime1">
              <a:rPr lang="en-US" smtClean="0"/>
              <a:t>5/25/2023</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7"/>
          </a:xfrm>
        </p:spPr>
        <p:txBody>
          <a:bodyPr anchor="b">
            <a:noAutofit/>
          </a:bodyPr>
          <a:lstStyle>
            <a:lvl1pPr algn="l">
              <a:lnSpc>
                <a:spcPct val="80000"/>
              </a:lnSpc>
              <a:defRPr sz="3600" b="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6094414" y="588963"/>
            <a:ext cx="5486400" cy="558006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C05A9A06-02F9-41CB-8208-185A65D60B96}" type="datetime1">
              <a:rPr lang="en-US" smtClean="0"/>
              <a:t>5/25/2023</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8"/>
          </a:xfrm>
        </p:spPr>
        <p:txBody>
          <a:bodyPr anchor="b">
            <a:normAutofit/>
          </a:bodyPr>
          <a:lstStyle>
            <a:lvl1pPr algn="l">
              <a:lnSpc>
                <a:spcPct val="80000"/>
              </a:lnSpc>
              <a:defRPr sz="3600" b="0" i="0" baseline="0">
                <a:solidFill>
                  <a:schemeClr val="tx1"/>
                </a:solidFill>
              </a:defRPr>
            </a:lvl1pPr>
          </a:lstStyle>
          <a:p>
            <a:r>
              <a:rPr lang="en-US"/>
              <a:t>Click to edit Master title style</a:t>
            </a:r>
            <a:endParaRPr/>
          </a:p>
        </p:txBody>
      </p:sp>
      <p:sp>
        <p:nvSpPr>
          <p:cNvPr id="8" name="Rectangle 7"/>
          <p:cNvSpPr/>
          <p:nvPr/>
        </p:nvSpPr>
        <p:spPr>
          <a:xfrm>
            <a:off x="6094461" y="588963"/>
            <a:ext cx="5486352"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6307494" y="805658"/>
            <a:ext cx="5060286" cy="5146672"/>
          </a:xfrm>
          <a:solidFill>
            <a:schemeClr val="bg2"/>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2E051B-B340-4A72-AC7D-8FDFBF03EE12}" type="datetime1">
              <a:rPr lang="en-US" smtClean="0"/>
              <a:t>5/25/2023</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A713B6B-E340-4FC0-A085-B71A4639D1AA}" type="datetime1">
              <a:rPr lang="en-US" smtClean="0"/>
              <a:t>5/25/2023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609600"/>
            <a:ext cx="19812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609600"/>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FDCB42DF-42F7-4DF8-92F8-78154BDE12B4}" type="datetime1">
              <a:rPr lang="en-US" smtClean="0"/>
              <a:t>5/25/2023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pic>
        <p:nvPicPr>
          <p:cNvPr id="10" name="Picture 9" descr="Large ocean wave"/>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1" y="0"/>
            <a:ext cx="1234758" cy="6857942"/>
          </a:xfrm>
          <a:prstGeom prst="rect">
            <a:avLst/>
          </a:prstGeom>
        </p:spPr>
      </p:pic>
      <p:sp>
        <p:nvSpPr>
          <p:cNvPr id="9" name="Rectangle 8"/>
          <p:cNvSpPr/>
          <p:nvPr/>
        </p:nvSpPr>
        <p:spPr>
          <a:xfrm>
            <a:off x="1006156" y="0"/>
            <a:ext cx="2286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979612" y="381000"/>
            <a:ext cx="9144001"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79612" y="1828800"/>
            <a:ext cx="9144001" cy="4419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979611" y="6400800"/>
            <a:ext cx="5954834"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Add a footer</a:t>
            </a:r>
            <a:endParaRPr lang="en-US" dirty="0"/>
          </a:p>
        </p:txBody>
      </p:sp>
      <p:sp>
        <p:nvSpPr>
          <p:cNvPr id="4" name="Date Placeholder 3"/>
          <p:cNvSpPr>
            <a:spLocks noGrp="1"/>
          </p:cNvSpPr>
          <p:nvPr>
            <p:ph type="dt" sz="half" idx="2"/>
          </p:nvPr>
        </p:nvSpPr>
        <p:spPr>
          <a:xfrm>
            <a:off x="8228011" y="6400800"/>
            <a:ext cx="154865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6B85D658-8C58-46F3-AA54-0ED74F8B4CDC}" type="datetime1">
              <a:rPr lang="en-US" smtClean="0"/>
              <a:pPr/>
              <a:t>5/25/2023</a:t>
            </a:fld>
            <a:endParaRPr lang="en-US" dirty="0"/>
          </a:p>
        </p:txBody>
      </p:sp>
      <p:sp>
        <p:nvSpPr>
          <p:cNvPr id="6" name="Slide Number Placeholder 5"/>
          <p:cNvSpPr>
            <a:spLocks noGrp="1"/>
          </p:cNvSpPr>
          <p:nvPr>
            <p:ph type="sldNum" sz="quarter" idx="4"/>
          </p:nvPr>
        </p:nvSpPr>
        <p:spPr>
          <a:xfrm>
            <a:off x="10056811" y="6400800"/>
            <a:ext cx="1066802"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SzPct val="80000"/>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SzPct val="80000"/>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ihgplc.com/en/news-and-media/news-releases/2021/the-art-of-design-hotel-indigo-infuses-spaces-unexpected-design-details-inspired-by-neighborhoods" TargetMode="External"/><Relationship Id="rId2" Type="http://schemas.openxmlformats.org/officeDocument/2006/relationships/hyperlink" Target="https://www.ihg.com/hotelindigo/hotels/gb/en/reservation" TargetMode="External"/><Relationship Id="rId1" Type="http://schemas.openxmlformats.org/officeDocument/2006/relationships/slideLayout" Target="../slideLayouts/slideLayout3.xml"/><Relationship Id="rId6" Type="http://schemas.openxmlformats.org/officeDocument/2006/relationships/hyperlink" Target="https://www.statista.com/statistics/223370/number-of-hotel-indigo-hotels/" TargetMode="External"/><Relationship Id="rId5" Type="http://schemas.openxmlformats.org/officeDocument/2006/relationships/hyperlink" Target="https://www.ihg.com/hotelindigo/content/us/en/about-us#:~:text=Whether%20soaking%20up%20inspiration%20in,rooftop%20pool%2C%20we%20welcome%20everyone" TargetMode="External"/><Relationship Id="rId4" Type="http://schemas.openxmlformats.org/officeDocument/2006/relationships/hyperlink" Target="https://careers.ihg.com/en/our-brands/hotel-indigo/"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6958508" y="1556792"/>
            <a:ext cx="4572001" cy="4785320"/>
          </a:xfrm>
        </p:spPr>
        <p:txBody>
          <a:bodyPr>
            <a:noAutofit/>
          </a:bodyPr>
          <a:lstStyle/>
          <a:p>
            <a:r>
              <a:rPr lang="en-US" b="1" dirty="0">
                <a:latin typeface="Times New Roman" panose="02020603050405020304" pitchFamily="18" charset="0"/>
                <a:cs typeface="Times New Roman" panose="02020603050405020304" pitchFamily="18" charset="0"/>
              </a:rPr>
              <a:t>International Hotel Management</a:t>
            </a:r>
            <a:br>
              <a:rPr lang="en-US" b="1"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Hospitality and Guest Services</a:t>
            </a:r>
            <a:br>
              <a:rPr lang="en-US" b="1"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BMIH4003</a:t>
            </a: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0" y="25152"/>
            <a:ext cx="6526460" cy="6832848"/>
          </a:xfrm>
          <a:prstGeom prst="rect">
            <a:avLst/>
          </a:prstGeom>
        </p:spPr>
      </p:pic>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669" y="332656"/>
            <a:ext cx="7315198" cy="1008112"/>
          </a:xfrm>
        </p:spPr>
        <p:txBody>
          <a:bodyPr/>
          <a:lstStyle/>
          <a:p>
            <a:r>
              <a:rPr lang="en-US" b="1" dirty="0">
                <a:latin typeface="Times New Roman" panose="02020603050405020304" pitchFamily="18" charset="0"/>
                <a:cs typeface="Times New Roman" panose="02020603050405020304" pitchFamily="18" charset="0"/>
              </a:rPr>
              <a:t>Introduction </a:t>
            </a:r>
          </a:p>
        </p:txBody>
      </p:sp>
      <p:sp>
        <p:nvSpPr>
          <p:cNvPr id="3" name="Text Placeholder 2"/>
          <p:cNvSpPr>
            <a:spLocks noGrp="1"/>
          </p:cNvSpPr>
          <p:nvPr>
            <p:ph type="body" idx="1"/>
          </p:nvPr>
        </p:nvSpPr>
        <p:spPr>
          <a:xfrm>
            <a:off x="261764" y="1628800"/>
            <a:ext cx="7632848" cy="4104456"/>
          </a:xfrm>
        </p:spPr>
        <p:txBody>
          <a:bodyPr>
            <a:norm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aim of the presentation is to highlight the importance of hospitality and guest services in the hotel sector.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chosen company for the presentation is IHG (InterContinental Hotels Group)</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brand IHG selected is Hotel Indigo.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This presentation will evaluate the main consumers and guest services of Hotel Indigo. </a:t>
            </a:r>
          </a:p>
          <a:p>
            <a:pPr marL="34290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534572" y="356672"/>
            <a:ext cx="4302145" cy="2895600"/>
          </a:xfrm>
          <a:prstGeom prst="rect">
            <a:avLst/>
          </a:prstGeom>
        </p:spPr>
      </p:pic>
    </p:spTree>
    <p:extLst>
      <p:ext uri="{BB962C8B-B14F-4D97-AF65-F5344CB8AC3E}">
        <p14:creationId xmlns:p14="http://schemas.microsoft.com/office/powerpoint/2010/main" val="3748768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7868" y="-33104"/>
            <a:ext cx="7315198" cy="1152128"/>
          </a:xfrm>
        </p:spPr>
        <p:txBody>
          <a:bodyPr/>
          <a:lstStyle/>
          <a:p>
            <a:r>
              <a:rPr lang="en-US" b="1" dirty="0">
                <a:latin typeface="Times New Roman" panose="02020603050405020304" pitchFamily="18" charset="0"/>
                <a:cs typeface="Times New Roman" panose="02020603050405020304" pitchFamily="18" charset="0"/>
              </a:rPr>
              <a:t>Overview of Hotel </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873832" y="1405572"/>
            <a:ext cx="10441160" cy="1673225"/>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Hotel Indigo is a chain of small and owned boutique hotels all over the globe. The Hotel is owned by IHG.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It is known for its </a:t>
            </a:r>
            <a:r>
              <a:rPr lang="en-US" sz="2000" dirty="0" err="1">
                <a:solidFill>
                  <a:schemeClr val="tx1"/>
                </a:solidFill>
                <a:latin typeface="Times New Roman" panose="02020603050405020304" pitchFamily="18" charset="0"/>
                <a:cs typeface="Times New Roman" panose="02020603050405020304" pitchFamily="18" charset="0"/>
              </a:rPr>
              <a:t>personalised</a:t>
            </a:r>
            <a:r>
              <a:rPr lang="en-US" sz="2000" dirty="0">
                <a:solidFill>
                  <a:schemeClr val="tx1"/>
                </a:solidFill>
                <a:latin typeface="Times New Roman" panose="02020603050405020304" pitchFamily="18" charset="0"/>
                <a:cs typeface="Times New Roman" panose="02020603050405020304" pitchFamily="18" charset="0"/>
              </a:rPr>
              <a:t> services, unique design, and vibrant environment.</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Every Hotel Indigo property is encouraged by demonstrating the culture, local </a:t>
            </a:r>
            <a:r>
              <a:rPr lang="en-US" sz="2000" dirty="0" err="1">
                <a:solidFill>
                  <a:schemeClr val="tx1"/>
                </a:solidFill>
                <a:latin typeface="Times New Roman" panose="02020603050405020304" pitchFamily="18" charset="0"/>
                <a:cs typeface="Times New Roman" panose="02020603050405020304" pitchFamily="18" charset="0"/>
              </a:rPr>
              <a:t>neighbourhood</a:t>
            </a:r>
            <a:r>
              <a:rPr lang="en-US" sz="2000" dirty="0">
                <a:solidFill>
                  <a:schemeClr val="tx1"/>
                </a:solidFill>
                <a:latin typeface="Times New Roman" panose="02020603050405020304" pitchFamily="18" charset="0"/>
                <a:cs typeface="Times New Roman" panose="02020603050405020304" pitchFamily="18" charset="0"/>
              </a:rPr>
              <a:t>, and different features of surrounding areas (Hotel Indigo, 2023)</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There are 143 Hotel Indigo all over the globe (Statista, 2023)</a:t>
            </a:r>
          </a:p>
          <a:p>
            <a:pPr marL="34290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413892" y="4329275"/>
            <a:ext cx="3914775" cy="2373630"/>
          </a:xfrm>
          <a:prstGeom prst="rect">
            <a:avLst/>
          </a:prstGeom>
        </p:spPr>
      </p:pic>
      <p:pic>
        <p:nvPicPr>
          <p:cNvPr id="5" name="Picture 4"/>
          <p:cNvPicPr>
            <a:picLocks noChangeAspect="1"/>
          </p:cNvPicPr>
          <p:nvPr/>
        </p:nvPicPr>
        <p:blipFill>
          <a:blip r:embed="rId4"/>
          <a:stretch>
            <a:fillRect/>
          </a:stretch>
        </p:blipFill>
        <p:spPr>
          <a:xfrm>
            <a:off x="6186842" y="4328338"/>
            <a:ext cx="4652448" cy="2374567"/>
          </a:xfrm>
          <a:prstGeom prst="rect">
            <a:avLst/>
          </a:prstGeom>
        </p:spPr>
      </p:pic>
    </p:spTree>
    <p:extLst>
      <p:ext uri="{BB962C8B-B14F-4D97-AF65-F5344CB8AC3E}">
        <p14:creationId xmlns:p14="http://schemas.microsoft.com/office/powerpoint/2010/main" val="2483367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2004" y="-256134"/>
            <a:ext cx="7315198" cy="1236862"/>
          </a:xfrm>
        </p:spPr>
        <p:txBody>
          <a:bodyPr/>
          <a:lstStyle/>
          <a:p>
            <a:r>
              <a:rPr lang="en-US" b="1" dirty="0">
                <a:latin typeface="Times New Roman" panose="02020603050405020304" pitchFamily="18" charset="0"/>
                <a:cs typeface="Times New Roman" panose="02020603050405020304" pitchFamily="18" charset="0"/>
              </a:rPr>
              <a:t>Main Consumers </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837827" y="908720"/>
            <a:ext cx="10307189" cy="4032448"/>
          </a:xfrm>
        </p:spPr>
        <p:txBody>
          <a:bodyPr>
            <a:norm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Hotel segments its customers to cater for their needs and expectations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They are targeting upper mid-scale clients who are looking for different experiences</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target market also includes business </a:t>
            </a:r>
            <a:r>
              <a:rPr lang="en-US" sz="2000" dirty="0" err="1">
                <a:solidFill>
                  <a:schemeClr val="tx1"/>
                </a:solidFill>
                <a:latin typeface="Times New Roman" panose="02020603050405020304" pitchFamily="18" charset="0"/>
                <a:cs typeface="Times New Roman" panose="02020603050405020304" pitchFamily="18" charset="0"/>
              </a:rPr>
              <a:t>travellers</a:t>
            </a:r>
            <a:r>
              <a:rPr lang="en-US" sz="2000" dirty="0">
                <a:solidFill>
                  <a:schemeClr val="tx1"/>
                </a:solidFill>
                <a:latin typeface="Times New Roman" panose="02020603050405020304" pitchFamily="18" charset="0"/>
                <a:cs typeface="Times New Roman" panose="02020603050405020304" pitchFamily="18" charset="0"/>
              </a:rPr>
              <a:t> and leisure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They attract </a:t>
            </a:r>
            <a:r>
              <a:rPr lang="en-US" sz="2000" dirty="0" err="1">
                <a:solidFill>
                  <a:schemeClr val="tx1"/>
                </a:solidFill>
                <a:latin typeface="Times New Roman" panose="02020603050405020304" pitchFamily="18" charset="0"/>
                <a:cs typeface="Times New Roman" panose="02020603050405020304" pitchFamily="18" charset="0"/>
              </a:rPr>
              <a:t>travellers</a:t>
            </a:r>
            <a:r>
              <a:rPr lang="en-US" sz="2000" dirty="0">
                <a:solidFill>
                  <a:schemeClr val="tx1"/>
                </a:solidFill>
                <a:latin typeface="Times New Roman" panose="02020603050405020304" pitchFamily="18" charset="0"/>
                <a:cs typeface="Times New Roman" panose="02020603050405020304" pitchFamily="18" charset="0"/>
              </a:rPr>
              <a:t> who prefer boutique-style accommodations over </a:t>
            </a:r>
            <a:r>
              <a:rPr lang="en-US" sz="2000" dirty="0" err="1">
                <a:solidFill>
                  <a:schemeClr val="tx1"/>
                </a:solidFill>
                <a:latin typeface="Times New Roman" panose="02020603050405020304" pitchFamily="18" charset="0"/>
                <a:cs typeface="Times New Roman" panose="02020603050405020304" pitchFamily="18" charset="0"/>
              </a:rPr>
              <a:t>standardised</a:t>
            </a:r>
            <a:r>
              <a:rPr lang="en-US" sz="2000" dirty="0">
                <a:solidFill>
                  <a:schemeClr val="tx1"/>
                </a:solidFill>
                <a:latin typeface="Times New Roman" panose="02020603050405020304" pitchFamily="18" charset="0"/>
                <a:cs typeface="Times New Roman" panose="02020603050405020304" pitchFamily="18" charset="0"/>
              </a:rPr>
              <a:t> hotels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Gen Z and </a:t>
            </a:r>
            <a:r>
              <a:rPr lang="en-US" sz="2000" dirty="0" err="1">
                <a:solidFill>
                  <a:schemeClr val="tx1"/>
                </a:solidFill>
                <a:latin typeface="Times New Roman" panose="02020603050405020304" pitchFamily="18" charset="0"/>
                <a:cs typeface="Times New Roman" panose="02020603050405020304" pitchFamily="18" charset="0"/>
              </a:rPr>
              <a:t>Millennials</a:t>
            </a:r>
            <a:r>
              <a:rPr lang="en-US" sz="2000" dirty="0">
                <a:solidFill>
                  <a:schemeClr val="tx1"/>
                </a:solidFill>
                <a:latin typeface="Times New Roman" panose="02020603050405020304" pitchFamily="18" charset="0"/>
                <a:cs typeface="Times New Roman" panose="02020603050405020304" pitchFamily="18" charset="0"/>
              </a:rPr>
              <a:t> are also the target markets of the hotel as its contemporary design, local experience, and trendy atmosphere attract the younger population (</a:t>
            </a:r>
            <a:r>
              <a:rPr lang="en-US" sz="2000" dirty="0" err="1">
                <a:solidFill>
                  <a:schemeClr val="tx1"/>
                </a:solidFill>
                <a:latin typeface="Times New Roman" panose="02020603050405020304" pitchFamily="18" charset="0"/>
                <a:cs typeface="Times New Roman" panose="02020603050405020304" pitchFamily="18" charset="0"/>
              </a:rPr>
              <a:t>Widhiasih</a:t>
            </a:r>
            <a:r>
              <a:rPr lang="en-US" sz="2000" dirty="0">
                <a:solidFill>
                  <a:schemeClr val="tx1"/>
                </a:solidFill>
                <a:latin typeface="Times New Roman" panose="02020603050405020304" pitchFamily="18" charset="0"/>
                <a:cs typeface="Times New Roman" panose="02020603050405020304" pitchFamily="18" charset="0"/>
              </a:rPr>
              <a:t> et al., 2023)</a:t>
            </a:r>
          </a:p>
          <a:p>
            <a:pPr marL="34290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69876" y="4005064"/>
            <a:ext cx="5400600" cy="2664296"/>
          </a:xfrm>
          <a:prstGeom prst="rect">
            <a:avLst/>
          </a:prstGeom>
        </p:spPr>
      </p:pic>
      <p:pic>
        <p:nvPicPr>
          <p:cNvPr id="5" name="Picture 4"/>
          <p:cNvPicPr>
            <a:picLocks noChangeAspect="1"/>
          </p:cNvPicPr>
          <p:nvPr/>
        </p:nvPicPr>
        <p:blipFill>
          <a:blip r:embed="rId4"/>
          <a:stretch>
            <a:fillRect/>
          </a:stretch>
        </p:blipFill>
        <p:spPr>
          <a:xfrm>
            <a:off x="7030516" y="4005064"/>
            <a:ext cx="4362450" cy="2808312"/>
          </a:xfrm>
          <a:prstGeom prst="rect">
            <a:avLst/>
          </a:prstGeom>
        </p:spPr>
      </p:pic>
    </p:spTree>
    <p:extLst>
      <p:ext uri="{BB962C8B-B14F-4D97-AF65-F5344CB8AC3E}">
        <p14:creationId xmlns:p14="http://schemas.microsoft.com/office/powerpoint/2010/main" val="2818342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860" y="188641"/>
            <a:ext cx="7315198" cy="1440160"/>
          </a:xfrm>
        </p:spPr>
        <p:txBody>
          <a:bodyPr>
            <a:normAutofit/>
          </a:bodyPr>
          <a:lstStyle/>
          <a:p>
            <a:r>
              <a:rPr lang="en-US" sz="4400" b="1" dirty="0">
                <a:latin typeface="Times New Roman" panose="02020603050405020304" pitchFamily="18" charset="0"/>
                <a:cs typeface="Times New Roman" panose="02020603050405020304" pitchFamily="18" charset="0"/>
              </a:rPr>
              <a:t>Nature of Brand </a:t>
            </a:r>
            <a:br>
              <a:rPr lang="en-US" sz="4400" b="1" dirty="0">
                <a:latin typeface="Times New Roman" panose="02020603050405020304" pitchFamily="18" charset="0"/>
                <a:cs typeface="Times New Roman" panose="02020603050405020304" pitchFamily="18" charset="0"/>
              </a:rPr>
            </a:br>
            <a:endParaRPr lang="en-US" sz="44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189756" y="1340768"/>
            <a:ext cx="7076097" cy="5229199"/>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Hotel combines locally inspired decor with </a:t>
            </a:r>
            <a:r>
              <a:rPr lang="en-US" sz="2000" dirty="0" err="1">
                <a:solidFill>
                  <a:schemeClr val="tx1"/>
                </a:solidFill>
                <a:latin typeface="Times New Roman" panose="02020603050405020304" pitchFamily="18" charset="0"/>
                <a:cs typeface="Times New Roman" panose="02020603050405020304" pitchFamily="18" charset="0"/>
              </a:rPr>
              <a:t>customised</a:t>
            </a:r>
            <a:r>
              <a:rPr lang="en-US" sz="2000" dirty="0">
                <a:solidFill>
                  <a:schemeClr val="tx1"/>
                </a:solidFill>
                <a:latin typeface="Times New Roman" panose="02020603050405020304" pitchFamily="18" charset="0"/>
                <a:cs typeface="Times New Roman" panose="02020603050405020304" pitchFamily="18" charset="0"/>
              </a:rPr>
              <a:t> flourishes from local artisans to stimulate a sense of wonder and exploration in visitors.</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hotel is inspired by its exclusive story and design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At Hotel Indigo, a distinctive architectural style, rich history, </a:t>
            </a:r>
            <a:r>
              <a:rPr lang="en-US" sz="2000" dirty="0" err="1">
                <a:solidFill>
                  <a:schemeClr val="tx1"/>
                </a:solidFill>
                <a:latin typeface="Times New Roman" panose="02020603050405020304" pitchFamily="18" charset="0"/>
                <a:cs typeface="Times New Roman" panose="02020603050405020304" pitchFamily="18" charset="0"/>
              </a:rPr>
              <a:t>colourful</a:t>
            </a:r>
            <a:r>
              <a:rPr lang="en-US" sz="2000" dirty="0">
                <a:solidFill>
                  <a:schemeClr val="tx1"/>
                </a:solidFill>
                <a:latin typeface="Times New Roman" panose="02020603050405020304" pitchFamily="18" charset="0"/>
                <a:cs typeface="Times New Roman" panose="02020603050405020304" pitchFamily="18" charset="0"/>
              </a:rPr>
              <a:t> characters, and gastronomic culture of a place are all combined</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From the time visitors enter, it develops an aesthetic that inspires wonder and exploration (IHG, 2023)</a:t>
            </a:r>
          </a:p>
          <a:p>
            <a:pPr marL="34290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606580" y="476672"/>
            <a:ext cx="4301167" cy="2858615"/>
          </a:xfrm>
          <a:prstGeom prst="rect">
            <a:avLst/>
          </a:prstGeom>
        </p:spPr>
      </p:pic>
      <p:pic>
        <p:nvPicPr>
          <p:cNvPr id="5" name="Picture 4"/>
          <p:cNvPicPr>
            <a:picLocks noChangeAspect="1"/>
          </p:cNvPicPr>
          <p:nvPr/>
        </p:nvPicPr>
        <p:blipFill>
          <a:blip r:embed="rId3"/>
          <a:stretch>
            <a:fillRect/>
          </a:stretch>
        </p:blipFill>
        <p:spPr>
          <a:xfrm>
            <a:off x="7526403" y="3623318"/>
            <a:ext cx="4461520" cy="2952329"/>
          </a:xfrm>
          <a:prstGeom prst="rect">
            <a:avLst/>
          </a:prstGeom>
        </p:spPr>
      </p:pic>
    </p:spTree>
    <p:extLst>
      <p:ext uri="{BB962C8B-B14F-4D97-AF65-F5344CB8AC3E}">
        <p14:creationId xmlns:p14="http://schemas.microsoft.com/office/powerpoint/2010/main" val="252500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860" y="-145112"/>
            <a:ext cx="7315198" cy="1197848"/>
          </a:xfrm>
        </p:spPr>
        <p:txBody>
          <a:bodyPr>
            <a:normAutofit/>
          </a:bodyPr>
          <a:lstStyle/>
          <a:p>
            <a:pPr algn="ctr"/>
            <a:r>
              <a:rPr lang="en-US" sz="4000" b="1" dirty="0">
                <a:latin typeface="Times New Roman" panose="02020603050405020304" pitchFamily="18" charset="0"/>
                <a:cs typeface="Times New Roman" panose="02020603050405020304" pitchFamily="18" charset="0"/>
              </a:rPr>
              <a:t>Scope of Brand </a:t>
            </a:r>
            <a:endParaRPr lang="en-US" sz="40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693812" y="1628801"/>
            <a:ext cx="10572542" cy="5229199"/>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goal of the Indigo Hotel is to strengthen new brand efforts so that the performance of area of Hotel Indigo continues to be exceptional.</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Indigo Hotel uses its worldwide presence, boutique, and agility positioning.</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It offers ongoing growth to furnace a strong footprint and serve a wide spectrum of </a:t>
            </a:r>
            <a:r>
              <a:rPr lang="en-US" sz="2000" dirty="0" err="1">
                <a:solidFill>
                  <a:schemeClr val="tx1"/>
                </a:solidFill>
                <a:latin typeface="Times New Roman" panose="02020603050405020304" pitchFamily="18" charset="0"/>
                <a:cs typeface="Times New Roman" panose="02020603050405020304" pitchFamily="18" charset="0"/>
              </a:rPr>
              <a:t>travellers</a:t>
            </a:r>
            <a:r>
              <a:rPr lang="en-US" sz="2000" dirty="0">
                <a:solidFill>
                  <a:schemeClr val="tx1"/>
                </a:solidFill>
                <a:latin typeface="Times New Roman" panose="02020603050405020304" pitchFamily="18" charset="0"/>
                <a:cs typeface="Times New Roman" panose="02020603050405020304" pitchFamily="18" charset="0"/>
              </a:rPr>
              <a:t>.</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confidence of the brand in its ability to draw customers and thrive in the competitive hospitality sector is evident in this growth (IHG, 2023a)</a:t>
            </a:r>
          </a:p>
          <a:p>
            <a:pPr marL="34290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033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0"/>
            <a:ext cx="10441160" cy="1052736"/>
          </a:xfrm>
        </p:spPr>
        <p:txBody>
          <a:bodyPr>
            <a:normAutofit/>
          </a:bodyPr>
          <a:lstStyle/>
          <a:p>
            <a:pPr algn="ctr"/>
            <a:r>
              <a:rPr lang="en-US" sz="4400" b="1" dirty="0">
                <a:latin typeface="Times New Roman" panose="02020603050405020304" pitchFamily="18" charset="0"/>
                <a:cs typeface="Times New Roman" panose="02020603050405020304" pitchFamily="18" charset="0"/>
              </a:rPr>
              <a:t>Role of the guest services and Facilities </a:t>
            </a:r>
            <a:endParaRPr lang="en-US" sz="44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823019" y="1340769"/>
            <a:ext cx="7075294" cy="4608512"/>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Hotel Indigo includes several guest services, such as:</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Welcoming and check-in, concierge assistance, providing a solution to the problem of guests, </a:t>
            </a:r>
            <a:r>
              <a:rPr lang="en-US" sz="2000" dirty="0" err="1">
                <a:solidFill>
                  <a:schemeClr val="tx1"/>
                </a:solidFill>
                <a:latin typeface="Times New Roman" panose="02020603050405020304" pitchFamily="18" charset="0"/>
                <a:cs typeface="Times New Roman" panose="02020603050405020304" pitchFamily="18" charset="0"/>
              </a:rPr>
              <a:t>personalised</a:t>
            </a:r>
            <a:r>
              <a:rPr lang="en-US" sz="2000" dirty="0">
                <a:solidFill>
                  <a:schemeClr val="tx1"/>
                </a:solidFill>
                <a:latin typeface="Times New Roman" panose="02020603050405020304" pitchFamily="18" charset="0"/>
                <a:cs typeface="Times New Roman" panose="02020603050405020304" pitchFamily="18" charset="0"/>
              </a:rPr>
              <a:t> services, departure and check-out.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Customer loyalty and satisfaction are influenced by their commitment to providing superior customer service.</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Guest service of Hotel Indigo welcomes everyone by taking in the vista from a rooftop pool or finding inspiration in a little corner (IHG, 2023b)</a:t>
            </a:r>
          </a:p>
          <a:p>
            <a:pPr marL="342900" lvl="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693768" y="1420341"/>
            <a:ext cx="4305300" cy="3952875"/>
          </a:xfrm>
          <a:prstGeom prst="rect">
            <a:avLst/>
          </a:prstGeom>
        </p:spPr>
      </p:pic>
    </p:spTree>
    <p:extLst>
      <p:ext uri="{BB962C8B-B14F-4D97-AF65-F5344CB8AC3E}">
        <p14:creationId xmlns:p14="http://schemas.microsoft.com/office/powerpoint/2010/main" val="2889846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0"/>
            <a:ext cx="10441160" cy="1052736"/>
          </a:xfrm>
        </p:spPr>
        <p:txBody>
          <a:bodyPr>
            <a:normAutofit/>
          </a:bodyPr>
          <a:lstStyle/>
          <a:p>
            <a:pPr algn="ctr"/>
            <a:r>
              <a:rPr lang="en-US" sz="4400" b="1" dirty="0">
                <a:latin typeface="Times New Roman" panose="02020603050405020304" pitchFamily="18" charset="0"/>
                <a:cs typeface="Times New Roman" panose="02020603050405020304" pitchFamily="18" charset="0"/>
              </a:rPr>
              <a:t>Role and Function of guest services </a:t>
            </a:r>
            <a:endParaRPr lang="en-US" sz="44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92576" y="1340769"/>
            <a:ext cx="6781956" cy="4608512"/>
          </a:xfrm>
        </p:spPr>
        <p:txBody>
          <a:bodyPr>
            <a:noAutofit/>
          </a:bodyPr>
          <a:lstStyle/>
          <a:p>
            <a:pPr marL="342900" lvl="0" indent="-342900" algn="just">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Guest service of Hotel Indigo provides information about dining transportation and establishments’ choices, and they help people make reservations.</a:t>
            </a:r>
          </a:p>
          <a:p>
            <a:pPr marL="342900" lvl="0" indent="-342900" algn="just">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guest gets the best service by availing membership card </a:t>
            </a:r>
          </a:p>
          <a:p>
            <a:pPr marL="342900" lvl="0" indent="-342900" algn="just">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guest service is also accountable for delivering and making sure positive guest relation.</a:t>
            </a:r>
          </a:p>
          <a:p>
            <a:pPr marL="342900" lvl="0" indent="-342900" algn="just">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p:nvPr/>
        </p:nvPicPr>
        <p:blipFill>
          <a:blip r:embed="rId3"/>
          <a:stretch>
            <a:fillRect/>
          </a:stretch>
        </p:blipFill>
        <p:spPr>
          <a:xfrm>
            <a:off x="7390556" y="1052736"/>
            <a:ext cx="4464496" cy="3672408"/>
          </a:xfrm>
          <a:prstGeom prst="rect">
            <a:avLst/>
          </a:prstGeom>
        </p:spPr>
      </p:pic>
    </p:spTree>
    <p:extLst>
      <p:ext uri="{BB962C8B-B14F-4D97-AF65-F5344CB8AC3E}">
        <p14:creationId xmlns:p14="http://schemas.microsoft.com/office/powerpoint/2010/main" val="3083942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0"/>
            <a:ext cx="10441160" cy="1052736"/>
          </a:xfrm>
        </p:spPr>
        <p:txBody>
          <a:bodyPr>
            <a:normAutofit/>
          </a:bodyPr>
          <a:lstStyle/>
          <a:p>
            <a:pPr algn="ctr"/>
            <a:r>
              <a:rPr lang="en-US" sz="4400" b="1" dirty="0">
                <a:latin typeface="Times New Roman" panose="02020603050405020304" pitchFamily="18" charset="0"/>
                <a:cs typeface="Times New Roman" panose="02020603050405020304" pitchFamily="18" charset="0"/>
              </a:rPr>
              <a:t>The importance of hospitality </a:t>
            </a:r>
            <a:endParaRPr lang="en-US" sz="44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92576" y="1340769"/>
            <a:ext cx="7286012" cy="4608512"/>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For Indigo Hotel, hospitality is of utmost significance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Hotel Indigo delivers </a:t>
            </a:r>
            <a:r>
              <a:rPr lang="en-US" sz="2000" dirty="0" err="1">
                <a:solidFill>
                  <a:schemeClr val="tx1"/>
                </a:solidFill>
                <a:latin typeface="Times New Roman" panose="02020603050405020304" pitchFamily="18" charset="0"/>
                <a:cs typeface="Times New Roman" panose="02020603050405020304" pitchFamily="18" charset="0"/>
              </a:rPr>
              <a:t>personalised</a:t>
            </a:r>
            <a:r>
              <a:rPr lang="en-US" sz="2000" dirty="0">
                <a:solidFill>
                  <a:schemeClr val="tx1"/>
                </a:solidFill>
                <a:latin typeface="Times New Roman" panose="02020603050405020304" pitchFamily="18" charset="0"/>
                <a:cs typeface="Times New Roman" panose="02020603050405020304" pitchFamily="18" charset="0"/>
              </a:rPr>
              <a:t> and warm services, delivering exceptional experiences and anticipates guest expectations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Superior hospitality in Hotel Indigo enhances guest loyalty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Online dating and reviews can impact the hospitality of Hotel Indigo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Hotel Indigo can attract customers who value unique experiences and a boutique atmosphere over bigger, more even hotels (</a:t>
            </a:r>
            <a:r>
              <a:rPr lang="en-US" sz="2000" dirty="0" err="1">
                <a:solidFill>
                  <a:schemeClr val="tx1"/>
                </a:solidFill>
                <a:latin typeface="Times New Roman" panose="02020603050405020304" pitchFamily="18" charset="0"/>
                <a:cs typeface="Times New Roman" panose="02020603050405020304" pitchFamily="18" charset="0"/>
              </a:rPr>
              <a:t>Hui</a:t>
            </a:r>
            <a:r>
              <a:rPr lang="en-US" sz="2000" dirty="0">
                <a:solidFill>
                  <a:schemeClr val="tx1"/>
                </a:solidFill>
                <a:latin typeface="Times New Roman" panose="02020603050405020304" pitchFamily="18" charset="0"/>
                <a:cs typeface="Times New Roman" panose="02020603050405020304" pitchFamily="18" charset="0"/>
              </a:rPr>
              <a:t>-Min and Min, 2022)</a:t>
            </a:r>
          </a:p>
          <a:p>
            <a:pPr marL="342900" lvl="0" indent="-342900" algn="just">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678588" y="1700808"/>
            <a:ext cx="4278288" cy="2990850"/>
          </a:xfrm>
          <a:prstGeom prst="rect">
            <a:avLst/>
          </a:prstGeom>
        </p:spPr>
      </p:pic>
    </p:spTree>
    <p:extLst>
      <p:ext uri="{BB962C8B-B14F-4D97-AF65-F5344CB8AC3E}">
        <p14:creationId xmlns:p14="http://schemas.microsoft.com/office/powerpoint/2010/main" val="3143497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0"/>
            <a:ext cx="10441160" cy="1052736"/>
          </a:xfrm>
        </p:spPr>
        <p:txBody>
          <a:bodyPr>
            <a:normAutofit/>
          </a:bodyPr>
          <a:lstStyle/>
          <a:p>
            <a:pPr algn="ctr"/>
            <a:r>
              <a:rPr lang="en-US" sz="4400" b="1" dirty="0">
                <a:latin typeface="Times New Roman" panose="02020603050405020304" pitchFamily="18" charset="0"/>
                <a:cs typeface="Times New Roman" panose="02020603050405020304" pitchFamily="18" charset="0"/>
              </a:rPr>
              <a:t>How guests meet guest expectations </a:t>
            </a:r>
            <a:endParaRPr lang="en-US" sz="44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92576" y="1340769"/>
            <a:ext cx="9734284" cy="4608512"/>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By focusing on numerous factors, Hotel Indigo meet the guest expectations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Hotel Indigo provide benefit by using this loyalty card, such as free WI-FI, late check-out, no blackout dates, earning points for a reward night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They provide exclusive </a:t>
            </a:r>
            <a:r>
              <a:rPr lang="en-US" sz="2000" dirty="0" err="1">
                <a:solidFill>
                  <a:schemeClr val="tx1"/>
                </a:solidFill>
                <a:latin typeface="Times New Roman" panose="02020603050405020304" pitchFamily="18" charset="0"/>
                <a:cs typeface="Times New Roman" panose="02020603050405020304" pitchFamily="18" charset="0"/>
              </a:rPr>
              <a:t>localisation</a:t>
            </a:r>
            <a:r>
              <a:rPr lang="en-US" sz="2000" dirty="0">
                <a:solidFill>
                  <a:schemeClr val="tx1"/>
                </a:solidFill>
                <a:latin typeface="Times New Roman" panose="02020603050405020304" pitchFamily="18" charset="0"/>
                <a:cs typeface="Times New Roman" panose="02020603050405020304" pitchFamily="18" charset="0"/>
              </a:rPr>
              <a:t> and design to reflect history and culture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They invest in training staff to anticipate and meet the expectations of guests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They provide superior </a:t>
            </a:r>
            <a:r>
              <a:rPr lang="en-US" sz="2000" dirty="0" err="1">
                <a:solidFill>
                  <a:schemeClr val="tx1"/>
                </a:solidFill>
                <a:latin typeface="Times New Roman" panose="02020603050405020304" pitchFamily="18" charset="0"/>
                <a:cs typeface="Times New Roman" panose="02020603050405020304" pitchFamily="18" charset="0"/>
              </a:rPr>
              <a:t>personalised</a:t>
            </a:r>
            <a:r>
              <a:rPr lang="en-US" sz="2000" dirty="0">
                <a:solidFill>
                  <a:schemeClr val="tx1"/>
                </a:solidFill>
                <a:latin typeface="Times New Roman" panose="02020603050405020304" pitchFamily="18" charset="0"/>
                <a:cs typeface="Times New Roman" panose="02020603050405020304" pitchFamily="18" charset="0"/>
              </a:rPr>
              <a:t> services, accommodating requests, assuring a tailored experience</a:t>
            </a:r>
          </a:p>
        </p:txBody>
      </p:sp>
      <p:pic>
        <p:nvPicPr>
          <p:cNvPr id="4" name="Picture 3"/>
          <p:cNvPicPr>
            <a:picLocks noChangeAspect="1"/>
          </p:cNvPicPr>
          <p:nvPr/>
        </p:nvPicPr>
        <p:blipFill>
          <a:blip r:embed="rId3"/>
          <a:stretch>
            <a:fillRect/>
          </a:stretch>
        </p:blipFill>
        <p:spPr>
          <a:xfrm>
            <a:off x="5419972" y="4312493"/>
            <a:ext cx="5715000" cy="2428875"/>
          </a:xfrm>
          <a:prstGeom prst="rect">
            <a:avLst/>
          </a:prstGeom>
        </p:spPr>
      </p:pic>
    </p:spTree>
    <p:extLst>
      <p:ext uri="{BB962C8B-B14F-4D97-AF65-F5344CB8AC3E}">
        <p14:creationId xmlns:p14="http://schemas.microsoft.com/office/powerpoint/2010/main" val="2354328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0"/>
            <a:ext cx="10441160" cy="1052736"/>
          </a:xfrm>
        </p:spPr>
        <p:txBody>
          <a:bodyPr>
            <a:normAutofit/>
          </a:bodyPr>
          <a:lstStyle/>
          <a:p>
            <a:pPr algn="ctr"/>
            <a:r>
              <a:rPr lang="en-US" sz="4400" b="1" dirty="0">
                <a:latin typeface="Times New Roman" panose="02020603050405020304" pitchFamily="18" charset="0"/>
                <a:cs typeface="Times New Roman" panose="02020603050405020304" pitchFamily="18" charset="0"/>
              </a:rPr>
              <a:t>Conclusion </a:t>
            </a:r>
            <a:endParaRPr lang="en-US" sz="44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189756" y="1340768"/>
            <a:ext cx="11796249" cy="4608512"/>
          </a:xfrm>
        </p:spPr>
        <p:txBody>
          <a:bodyPr>
            <a:noAutofit/>
          </a:bodyPr>
          <a:lstStyle/>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It is concluded that Hotel Indigo is a boutique hotel that focuses on meeting the expectations of guests.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They deliver </a:t>
            </a:r>
            <a:r>
              <a:rPr lang="en-US" sz="2000" dirty="0" err="1">
                <a:solidFill>
                  <a:schemeClr val="tx1"/>
                </a:solidFill>
                <a:latin typeface="Times New Roman" panose="02020603050405020304" pitchFamily="18" charset="0"/>
                <a:cs typeface="Times New Roman" panose="02020603050405020304" pitchFamily="18" charset="0"/>
              </a:rPr>
              <a:t>personalised</a:t>
            </a:r>
            <a:r>
              <a:rPr lang="en-US" sz="2000" dirty="0">
                <a:solidFill>
                  <a:schemeClr val="tx1"/>
                </a:solidFill>
                <a:latin typeface="Times New Roman" panose="02020603050405020304" pitchFamily="18" charset="0"/>
                <a:cs typeface="Times New Roman" panose="02020603050405020304" pitchFamily="18" charset="0"/>
              </a:rPr>
              <a:t> services, high-quality services, and unique designs.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Hotel Indigo values customer feedback since it enables them to find areas for development and improve their services. </a:t>
            </a:r>
          </a:p>
          <a:p>
            <a:pPr marL="342900" lvl="0" indent="-34290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company is dedicated to making improvements on a constant basis and aggressively seeks out customer complaints and ideas.</a:t>
            </a:r>
          </a:p>
          <a:p>
            <a:pPr marL="342900" lvl="0" indent="-342900">
              <a:lnSpc>
                <a:spcPct val="15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0484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9956" y="332656"/>
            <a:ext cx="7315198" cy="1092846"/>
          </a:xfrm>
        </p:spPr>
        <p:txBody>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Text Placeholder 2"/>
          <p:cNvSpPr>
            <a:spLocks noGrp="1"/>
          </p:cNvSpPr>
          <p:nvPr>
            <p:ph type="body" idx="1"/>
          </p:nvPr>
        </p:nvSpPr>
        <p:spPr>
          <a:xfrm>
            <a:off x="1053852" y="1772816"/>
            <a:ext cx="10729192" cy="4968552"/>
          </a:xfrm>
        </p:spPr>
        <p:txBody>
          <a:bodyPr>
            <a:normAutofit/>
          </a:bodyPr>
          <a:lstStyle/>
          <a:p>
            <a:r>
              <a:rPr lang="en-US" sz="1700" b="1" dirty="0">
                <a:latin typeface="Times New Roman" panose="02020603050405020304" pitchFamily="18" charset="0"/>
                <a:cs typeface="Times New Roman" panose="02020603050405020304" pitchFamily="18" charset="0"/>
              </a:rPr>
              <a:t> </a:t>
            </a:r>
            <a:endParaRPr lang="en-US" sz="1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Hotel Indigo, 2023. WELCOME TO OUR NEIGHBORHOOD. Available at </a:t>
            </a:r>
            <a:r>
              <a:rPr lang="en-US" sz="1700" u="sng" dirty="0">
                <a:latin typeface="Times New Roman" panose="02020603050405020304" pitchFamily="18" charset="0"/>
                <a:cs typeface="Times New Roman" panose="02020603050405020304" pitchFamily="18" charset="0"/>
                <a:hlinkClick r:id="rId2"/>
              </a:rPr>
              <a:t>https://www.ihg.com/hotelindigo/hotels/gb/en/reservation</a:t>
            </a:r>
            <a:r>
              <a:rPr lang="en-US" sz="1700" dirty="0">
                <a:latin typeface="Times New Roman" panose="02020603050405020304" pitchFamily="18" charset="0"/>
                <a:cs typeface="Times New Roman" panose="02020603050405020304" pitchFamily="18" charset="0"/>
              </a:rPr>
              <a:t>. [Accessed on 17</a:t>
            </a:r>
            <a:r>
              <a:rPr lang="en-US" sz="1700" baseline="30000" dirty="0">
                <a:latin typeface="Times New Roman" panose="02020603050405020304" pitchFamily="18" charset="0"/>
                <a:cs typeface="Times New Roman" panose="02020603050405020304" pitchFamily="18" charset="0"/>
              </a:rPr>
              <a:t>th</a:t>
            </a:r>
            <a:r>
              <a:rPr lang="en-US" sz="1700" dirty="0">
                <a:latin typeface="Times New Roman" panose="02020603050405020304" pitchFamily="18" charset="0"/>
                <a:cs typeface="Times New Roman" panose="02020603050405020304" pitchFamily="18" charset="0"/>
              </a:rPr>
              <a:t> May 2023] </a:t>
            </a:r>
          </a:p>
          <a:p>
            <a:pPr marL="285750" indent="-285750">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Hui-Min, B.U. and Min, W.E.I., 2022. The Research about the </a:t>
            </a:r>
            <a:r>
              <a:rPr lang="en-US" sz="1700" dirty="0" err="1">
                <a:latin typeface="Times New Roman" panose="02020603050405020304" pitchFamily="18" charset="0"/>
                <a:cs typeface="Times New Roman" panose="02020603050405020304" pitchFamily="18" charset="0"/>
              </a:rPr>
              <a:t>Personalised</a:t>
            </a:r>
            <a:r>
              <a:rPr lang="en-US" sz="1700" dirty="0">
                <a:latin typeface="Times New Roman" panose="02020603050405020304" pitchFamily="18" charset="0"/>
                <a:cs typeface="Times New Roman" panose="02020603050405020304" pitchFamily="18" charset="0"/>
              </a:rPr>
              <a:t> Service of Hotel Indigo Xiamen Harbor under the Experience Economy.</a:t>
            </a:r>
          </a:p>
          <a:p>
            <a:pPr marL="285750" indent="-285750">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IHG, 2023. The art of design: Hotel Indigo infuses spaces with unexpected design details inspired by </a:t>
            </a:r>
            <a:r>
              <a:rPr lang="en-US" sz="1700" dirty="0" err="1">
                <a:latin typeface="Times New Roman" panose="02020603050405020304" pitchFamily="18" charset="0"/>
                <a:cs typeface="Times New Roman" panose="02020603050405020304" pitchFamily="18" charset="0"/>
              </a:rPr>
              <a:t>neighbourhoods</a:t>
            </a:r>
            <a:r>
              <a:rPr lang="en-US" sz="1700" dirty="0">
                <a:latin typeface="Times New Roman" panose="02020603050405020304" pitchFamily="18" charset="0"/>
                <a:cs typeface="Times New Roman" panose="02020603050405020304" pitchFamily="18" charset="0"/>
              </a:rPr>
              <a:t>. Available at </a:t>
            </a:r>
            <a:r>
              <a:rPr lang="en-US" sz="1700" u="sng" dirty="0">
                <a:latin typeface="Times New Roman" panose="02020603050405020304" pitchFamily="18" charset="0"/>
                <a:cs typeface="Times New Roman" panose="02020603050405020304" pitchFamily="18" charset="0"/>
                <a:hlinkClick r:id="rId3"/>
              </a:rPr>
              <a:t>https://www.ihgplc.com/en/news-and-media/news-releases/2021/the-art-of-design-hotel-indigo-infuses-spaces-unexpected-design-details-inspired-by-neighborhoods</a:t>
            </a:r>
            <a:r>
              <a:rPr lang="en-US" sz="1700" dirty="0">
                <a:latin typeface="Times New Roman" panose="02020603050405020304" pitchFamily="18" charset="0"/>
                <a:cs typeface="Times New Roman" panose="02020603050405020304" pitchFamily="18" charset="0"/>
              </a:rPr>
              <a:t>. [Accessed at 17</a:t>
            </a:r>
            <a:r>
              <a:rPr lang="en-US" sz="1700" baseline="30000" dirty="0">
                <a:latin typeface="Times New Roman" panose="02020603050405020304" pitchFamily="18" charset="0"/>
                <a:cs typeface="Times New Roman" panose="02020603050405020304" pitchFamily="18" charset="0"/>
              </a:rPr>
              <a:t>th</a:t>
            </a:r>
            <a:r>
              <a:rPr lang="en-US" sz="1700" dirty="0">
                <a:latin typeface="Times New Roman" panose="02020603050405020304" pitchFamily="18" charset="0"/>
                <a:cs typeface="Times New Roman" panose="02020603050405020304" pitchFamily="18" charset="0"/>
              </a:rPr>
              <a:t> May 2023] </a:t>
            </a:r>
          </a:p>
          <a:p>
            <a:pPr marL="285750" indent="-285750">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IHG, 2023a. Hotel Indigo. Available at </a:t>
            </a:r>
            <a:r>
              <a:rPr lang="en-US" sz="1700" u="sng" dirty="0">
                <a:latin typeface="Times New Roman" panose="02020603050405020304" pitchFamily="18" charset="0"/>
                <a:cs typeface="Times New Roman" panose="02020603050405020304" pitchFamily="18" charset="0"/>
                <a:hlinkClick r:id="rId4"/>
              </a:rPr>
              <a:t>https://careers.ihg.com/en/our-brands/hotel-indigo/</a:t>
            </a:r>
            <a:r>
              <a:rPr lang="en-US" sz="1700" dirty="0">
                <a:latin typeface="Times New Roman" panose="02020603050405020304" pitchFamily="18" charset="0"/>
                <a:cs typeface="Times New Roman" panose="02020603050405020304" pitchFamily="18" charset="0"/>
              </a:rPr>
              <a:t>. [Accessed on 17</a:t>
            </a:r>
            <a:r>
              <a:rPr lang="en-US" sz="1700" baseline="30000" dirty="0">
                <a:latin typeface="Times New Roman" panose="02020603050405020304" pitchFamily="18" charset="0"/>
                <a:cs typeface="Times New Roman" panose="02020603050405020304" pitchFamily="18" charset="0"/>
              </a:rPr>
              <a:t>th</a:t>
            </a:r>
            <a:r>
              <a:rPr lang="en-US" sz="1700" dirty="0">
                <a:latin typeface="Times New Roman" panose="02020603050405020304" pitchFamily="18" charset="0"/>
                <a:cs typeface="Times New Roman" panose="02020603050405020304" pitchFamily="18" charset="0"/>
              </a:rPr>
              <a:t> May 2023]</a:t>
            </a:r>
          </a:p>
          <a:p>
            <a:pPr marL="285750" indent="-285750">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IHG, 2023b. Our Story. Available at </a:t>
            </a:r>
            <a:r>
              <a:rPr lang="en-US" sz="1700" u="sng" dirty="0">
                <a:latin typeface="Times New Roman" panose="02020603050405020304" pitchFamily="18" charset="0"/>
                <a:cs typeface="Times New Roman" panose="02020603050405020304" pitchFamily="18" charset="0"/>
                <a:hlinkClick r:id="rId5"/>
              </a:rPr>
              <a:t>https://www.ihg.com/hotelindigo/content/us/en/about-us#:~:text=Whether%20soaking%20up%20inspiration%20in,rooftop%20pool%2C%20we%20welcome%20everyone</a:t>
            </a:r>
            <a:r>
              <a:rPr lang="en-US" sz="1700" dirty="0">
                <a:latin typeface="Times New Roman" panose="02020603050405020304" pitchFamily="18" charset="0"/>
                <a:cs typeface="Times New Roman" panose="02020603050405020304" pitchFamily="18" charset="0"/>
              </a:rPr>
              <a:t>. [Accessed at 17</a:t>
            </a:r>
            <a:r>
              <a:rPr lang="en-US" sz="1700" baseline="30000" dirty="0">
                <a:latin typeface="Times New Roman" panose="02020603050405020304" pitchFamily="18" charset="0"/>
                <a:cs typeface="Times New Roman" panose="02020603050405020304" pitchFamily="18" charset="0"/>
              </a:rPr>
              <a:t>th</a:t>
            </a:r>
            <a:r>
              <a:rPr lang="en-US" sz="1700" dirty="0">
                <a:latin typeface="Times New Roman" panose="02020603050405020304" pitchFamily="18" charset="0"/>
                <a:cs typeface="Times New Roman" panose="02020603050405020304" pitchFamily="18" charset="0"/>
              </a:rPr>
              <a:t> May 2023] </a:t>
            </a:r>
          </a:p>
          <a:p>
            <a:pPr marL="285750" indent="-285750">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Statista, 2023. Number of Hotel Indigo hotels worldwide from 2008 to 2022. Available at </a:t>
            </a:r>
            <a:r>
              <a:rPr lang="en-US" sz="1700" u="sng" dirty="0">
                <a:latin typeface="Times New Roman" panose="02020603050405020304" pitchFamily="18" charset="0"/>
                <a:cs typeface="Times New Roman" panose="02020603050405020304" pitchFamily="18" charset="0"/>
                <a:hlinkClick r:id="rId6"/>
              </a:rPr>
              <a:t>https://www.statista.com/statistics/223370/number-of-hotel-indigo-hotels/</a:t>
            </a:r>
            <a:r>
              <a:rPr lang="en-US" sz="1700" dirty="0">
                <a:latin typeface="Times New Roman" panose="02020603050405020304" pitchFamily="18" charset="0"/>
                <a:cs typeface="Times New Roman" panose="02020603050405020304" pitchFamily="18" charset="0"/>
              </a:rPr>
              <a:t>. [Accessed on 17</a:t>
            </a:r>
            <a:r>
              <a:rPr lang="en-US" sz="1700" baseline="30000" dirty="0">
                <a:latin typeface="Times New Roman" panose="02020603050405020304" pitchFamily="18" charset="0"/>
                <a:cs typeface="Times New Roman" panose="02020603050405020304" pitchFamily="18" charset="0"/>
              </a:rPr>
              <a:t>th</a:t>
            </a:r>
            <a:r>
              <a:rPr lang="en-US" sz="1700" dirty="0">
                <a:latin typeface="Times New Roman" panose="02020603050405020304" pitchFamily="18" charset="0"/>
                <a:cs typeface="Times New Roman" panose="02020603050405020304" pitchFamily="18" charset="0"/>
              </a:rPr>
              <a:t> May 2023] </a:t>
            </a:r>
          </a:p>
          <a:p>
            <a:pPr marL="285750" indent="-285750">
              <a:buFont typeface="Arial" panose="020B0604020202020204" pitchFamily="34" charset="0"/>
              <a:buChar char="•"/>
            </a:pPr>
            <a:r>
              <a:rPr lang="en-US" sz="1700" dirty="0" err="1">
                <a:latin typeface="Times New Roman" panose="02020603050405020304" pitchFamily="18" charset="0"/>
                <a:cs typeface="Times New Roman" panose="02020603050405020304" pitchFamily="18" charset="0"/>
              </a:rPr>
              <a:t>Widhiasih</a:t>
            </a:r>
            <a:r>
              <a:rPr lang="en-US" sz="1700" dirty="0">
                <a:latin typeface="Times New Roman" panose="02020603050405020304" pitchFamily="18" charset="0"/>
                <a:cs typeface="Times New Roman" panose="02020603050405020304" pitchFamily="18" charset="0"/>
              </a:rPr>
              <a:t>, N.P.A., </a:t>
            </a:r>
            <a:r>
              <a:rPr lang="en-US" sz="1700" dirty="0" err="1">
                <a:latin typeface="Times New Roman" panose="02020603050405020304" pitchFamily="18" charset="0"/>
                <a:cs typeface="Times New Roman" panose="02020603050405020304" pitchFamily="18" charset="0"/>
              </a:rPr>
              <a:t>Sadjuni</a:t>
            </a:r>
            <a:r>
              <a:rPr lang="en-US" sz="1700" dirty="0">
                <a:latin typeface="Times New Roman" panose="02020603050405020304" pitchFamily="18" charset="0"/>
                <a:cs typeface="Times New Roman" panose="02020603050405020304" pitchFamily="18" charset="0"/>
              </a:rPr>
              <a:t>, N.L.G.S., </a:t>
            </a:r>
            <a:r>
              <a:rPr lang="en-US" sz="1700" dirty="0" err="1">
                <a:latin typeface="Times New Roman" panose="02020603050405020304" pitchFamily="18" charset="0"/>
                <a:cs typeface="Times New Roman" panose="02020603050405020304" pitchFamily="18" charset="0"/>
              </a:rPr>
              <a:t>Harmini</a:t>
            </a:r>
            <a:r>
              <a:rPr lang="en-US" sz="1700" dirty="0">
                <a:latin typeface="Times New Roman" panose="02020603050405020304" pitchFamily="18" charset="0"/>
                <a:cs typeface="Times New Roman" panose="02020603050405020304" pitchFamily="18" charset="0"/>
              </a:rPr>
              <a:t>, A.A.N., </a:t>
            </a:r>
            <a:r>
              <a:rPr lang="en-US" sz="1700" dirty="0" err="1">
                <a:latin typeface="Times New Roman" panose="02020603050405020304" pitchFamily="18" charset="0"/>
                <a:cs typeface="Times New Roman" panose="02020603050405020304" pitchFamily="18" charset="0"/>
              </a:rPr>
              <a:t>Rejeki</a:t>
            </a:r>
            <a:r>
              <a:rPr lang="en-US" sz="1700" dirty="0">
                <a:latin typeface="Times New Roman" panose="02020603050405020304" pitchFamily="18" charset="0"/>
                <a:cs typeface="Times New Roman" panose="02020603050405020304" pitchFamily="18" charset="0"/>
              </a:rPr>
              <a:t>, I.N.M. and </a:t>
            </a:r>
            <a:r>
              <a:rPr lang="en-US" sz="1700" dirty="0" err="1">
                <a:latin typeface="Times New Roman" panose="02020603050405020304" pitchFamily="18" charset="0"/>
                <a:cs typeface="Times New Roman" panose="02020603050405020304" pitchFamily="18" charset="0"/>
              </a:rPr>
              <a:t>Waelan</a:t>
            </a:r>
            <a:r>
              <a:rPr lang="en-US" sz="1700" dirty="0">
                <a:latin typeface="Times New Roman" panose="02020603050405020304" pitchFamily="18" charset="0"/>
                <a:cs typeface="Times New Roman" panose="02020603050405020304" pitchFamily="18" charset="0"/>
              </a:rPr>
              <a:t>, W., 2023. </a:t>
            </a:r>
            <a:r>
              <a:rPr lang="en-US" sz="1700" dirty="0" err="1">
                <a:latin typeface="Times New Roman" panose="02020603050405020304" pitchFamily="18" charset="0"/>
                <a:cs typeface="Times New Roman" panose="02020603050405020304" pitchFamily="18" charset="0"/>
              </a:rPr>
              <a:t>Pengaruh</a:t>
            </a:r>
            <a:r>
              <a:rPr lang="en-US" sz="1700" dirty="0">
                <a:latin typeface="Times New Roman" panose="02020603050405020304" pitchFamily="18" charset="0"/>
                <a:cs typeface="Times New Roman" panose="02020603050405020304" pitchFamily="18" charset="0"/>
              </a:rPr>
              <a:t> social media marketing </a:t>
            </a:r>
            <a:r>
              <a:rPr lang="en-US" sz="1700" dirty="0" err="1">
                <a:latin typeface="Times New Roman" panose="02020603050405020304" pitchFamily="18" charset="0"/>
                <a:cs typeface="Times New Roman" panose="02020603050405020304" pitchFamily="18" charset="0"/>
              </a:rPr>
              <a:t>terhadap</a:t>
            </a:r>
            <a:r>
              <a:rPr lang="en-US" sz="1700" dirty="0">
                <a:latin typeface="Times New Roman" panose="02020603050405020304" pitchFamily="18" charset="0"/>
                <a:cs typeface="Times New Roman" panose="02020603050405020304" pitchFamily="18" charset="0"/>
              </a:rPr>
              <a:t> purchase intention pada </a:t>
            </a:r>
            <a:r>
              <a:rPr lang="en-US" sz="1700" dirty="0" err="1">
                <a:latin typeface="Times New Roman" panose="02020603050405020304" pitchFamily="18" charset="0"/>
                <a:cs typeface="Times New Roman" panose="02020603050405020304" pitchFamily="18" charset="0"/>
              </a:rPr>
              <a:t>wisatawan</a:t>
            </a:r>
            <a:r>
              <a:rPr lang="en-US" sz="1700" dirty="0">
                <a:latin typeface="Times New Roman" panose="02020603050405020304" pitchFamily="18" charset="0"/>
                <a:cs typeface="Times New Roman" panose="02020603050405020304" pitchFamily="18" charset="0"/>
              </a:rPr>
              <a:t> </a:t>
            </a:r>
            <a:r>
              <a:rPr lang="en-US" sz="1700" dirty="0" err="1">
                <a:latin typeface="Times New Roman" panose="02020603050405020304" pitchFamily="18" charset="0"/>
                <a:cs typeface="Times New Roman" panose="02020603050405020304" pitchFamily="18" charset="0"/>
              </a:rPr>
              <a:t>domestik</a:t>
            </a:r>
            <a:r>
              <a:rPr lang="en-US" sz="1700" dirty="0">
                <a:latin typeface="Times New Roman" panose="02020603050405020304" pitchFamily="18" charset="0"/>
                <a:cs typeface="Times New Roman" panose="02020603050405020304" pitchFamily="18" charset="0"/>
              </a:rPr>
              <a:t> di hotel indigo </a:t>
            </a:r>
            <a:r>
              <a:rPr lang="en-US" sz="1700" dirty="0" err="1">
                <a:latin typeface="Times New Roman" panose="02020603050405020304" pitchFamily="18" charset="0"/>
                <a:cs typeface="Times New Roman" panose="02020603050405020304" pitchFamily="18" charset="0"/>
              </a:rPr>
              <a:t>bali</a:t>
            </a:r>
            <a:r>
              <a:rPr lang="en-US" sz="1700" dirty="0">
                <a:latin typeface="Times New Roman" panose="02020603050405020304" pitchFamily="18" charset="0"/>
                <a:cs typeface="Times New Roman" panose="02020603050405020304" pitchFamily="18" charset="0"/>
              </a:rPr>
              <a:t> </a:t>
            </a:r>
            <a:r>
              <a:rPr lang="en-US" sz="1700" dirty="0" err="1">
                <a:latin typeface="Times New Roman" panose="02020603050405020304" pitchFamily="18" charset="0"/>
                <a:cs typeface="Times New Roman" panose="02020603050405020304" pitchFamily="18" charset="0"/>
              </a:rPr>
              <a:t>seminyak</a:t>
            </a:r>
            <a:r>
              <a:rPr lang="en-US" sz="1700" dirty="0">
                <a:latin typeface="Times New Roman" panose="02020603050405020304" pitchFamily="18" charset="0"/>
                <a:cs typeface="Times New Roman" panose="02020603050405020304" pitchFamily="18" charset="0"/>
              </a:rPr>
              <a:t> beach. </a:t>
            </a:r>
            <a:r>
              <a:rPr lang="en-US" sz="1700" i="1" dirty="0">
                <a:latin typeface="Times New Roman" panose="02020603050405020304" pitchFamily="18" charset="0"/>
                <a:cs typeface="Times New Roman" panose="02020603050405020304" pitchFamily="18" charset="0"/>
              </a:rPr>
              <a:t>Journal of Commerce, Management, and Tourism Studies</a:t>
            </a:r>
            <a:r>
              <a:rPr lang="en-US" sz="1700" dirty="0">
                <a:latin typeface="Times New Roman" panose="02020603050405020304" pitchFamily="18" charset="0"/>
                <a:cs typeface="Times New Roman" panose="02020603050405020304" pitchFamily="18" charset="0"/>
              </a:rPr>
              <a:t>, </a:t>
            </a:r>
            <a:r>
              <a:rPr lang="en-US" sz="1700" i="1" dirty="0">
                <a:latin typeface="Times New Roman" panose="02020603050405020304" pitchFamily="18" charset="0"/>
                <a:cs typeface="Times New Roman" panose="02020603050405020304" pitchFamily="18" charset="0"/>
              </a:rPr>
              <a:t>2</a:t>
            </a:r>
            <a:r>
              <a:rPr lang="en-US" sz="1700" dirty="0">
                <a:latin typeface="Times New Roman" panose="02020603050405020304" pitchFamily="18" charset="0"/>
                <a:cs typeface="Times New Roman" panose="02020603050405020304" pitchFamily="18" charset="0"/>
              </a:rPr>
              <a:t>(1), pp.42-57.</a:t>
            </a:r>
          </a:p>
          <a:p>
            <a:pPr marL="285750" indent="-285750">
              <a:buFont typeface="Arial" panose="020B0604020202020204" pitchFamily="34" charset="0"/>
              <a:buChar char="•"/>
            </a:pP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Putnam, L., 2015. </a:t>
            </a:r>
            <a:r>
              <a:rPr lang="en-GB" sz="1700" i="1" kern="100" dirty="0">
                <a:effectLst/>
                <a:latin typeface="Times New Roman" panose="02020603050405020304" pitchFamily="18" charset="0"/>
                <a:ea typeface="Calibri" panose="020F0502020204030204" pitchFamily="34" charset="0"/>
                <a:cs typeface="Times New Roman" panose="02020603050405020304" pitchFamily="18" charset="0"/>
              </a:rPr>
              <a:t>Workplace wellness that works: 10 steps to infuse well-being and vitality into any organization</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 John Wiley &amp; Sons.</a:t>
            </a:r>
          </a:p>
          <a:p>
            <a:pPr marL="285750" indent="-285750">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18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9167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828" y="1772816"/>
            <a:ext cx="11017224" cy="2727325"/>
          </a:xfrm>
        </p:spPr>
        <p:txBody>
          <a:bodyPr>
            <a:noAutofit/>
          </a:bodyPr>
          <a:lstStyle/>
          <a:p>
            <a:r>
              <a:rPr lang="en-US" sz="11500" b="1" dirty="0">
                <a:latin typeface="Times New Roman" panose="02020603050405020304" pitchFamily="18" charset="0"/>
                <a:cs typeface="Times New Roman" panose="02020603050405020304" pitchFamily="18" charset="0"/>
              </a:rPr>
              <a:t>THANK YOU </a:t>
            </a:r>
          </a:p>
        </p:txBody>
      </p:sp>
    </p:spTree>
    <p:extLst>
      <p:ext uri="{BB962C8B-B14F-4D97-AF65-F5344CB8AC3E}">
        <p14:creationId xmlns:p14="http://schemas.microsoft.com/office/powerpoint/2010/main" val="1739530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ppt/theme/theme2.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B6DE00F-F2BC-4082-AB87-D0D78777DE1E}">
  <ds:schemaRefs>
    <ds:schemaRef ds:uri="http://schemas.microsoft.com/sharepoint/v3/contenttype/forms"/>
  </ds:schemaRefs>
</ds:datastoreItem>
</file>

<file path=customXml/itemProps2.xml><?xml version="1.0" encoding="utf-8"?>
<ds:datastoreItem xmlns:ds="http://schemas.openxmlformats.org/officeDocument/2006/customXml" ds:itemID="{045C5BB1-9D2C-412A-AE6C-0FC75190A4CE}">
  <ds:schemaRefs>
    <ds:schemaRef ds:uri="http://schemas.microsoft.com/office/2006/metadata/properties"/>
    <ds:schemaRef ds:uri="http://www.w3.org/2000/xmlns/"/>
    <ds:schemaRef ds:uri="40262f94-9f35-4ac3-9a90-690165a166b7"/>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E6A2223A-9182-462D-922F-5606A5A90760}">
  <ds:schemaRefs>
    <ds:schemaRef ds:uri="http://schemas.microsoft.com/office/2006/metadata/contentType"/>
    <ds:schemaRef ds:uri="http://schemas.microsoft.com/office/2006/metadata/properties/metaAttributes"/>
    <ds:schemaRef ds:uri="http://www.w3.org/2000/xmlns/"/>
    <ds:schemaRef ds:uri="http://www.w3.org/2001/XMLSchema"/>
    <ds:schemaRef ds:uri="a4f35948-e619-41b3-aa29-22878b09cfd2"/>
    <ds:schemaRef ds:uri="40262f94-9f35-4ac3-9a90-690165a166b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Ocean waves nature presentation (widescreen)</Template>
  <TotalTime>197</TotalTime>
  <Words>1368</Words>
  <Application>Microsoft Office PowerPoint</Application>
  <PresentationFormat>Custom</PresentationFormat>
  <Paragraphs>78</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Times New Roman</vt:lpstr>
      <vt:lpstr>Ocean Waves 16x9</vt:lpstr>
      <vt:lpstr>International Hotel Management  Hospitality and Guest Services  BMIH4003</vt:lpstr>
      <vt:lpstr>Introduction </vt:lpstr>
      <vt:lpstr>Overview of Hotel </vt:lpstr>
      <vt:lpstr>Main Consumers </vt:lpstr>
      <vt:lpstr>Nature of Brand  </vt:lpstr>
      <vt:lpstr>Scope of Brand </vt:lpstr>
      <vt:lpstr>Role of the guest services and Facilities </vt:lpstr>
      <vt:lpstr>Role and Function of guest services </vt:lpstr>
      <vt:lpstr>The importance of hospitality </vt:lpstr>
      <vt:lpstr>How guests meet guest expectations </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ruqaiyasabir54@gmail.com</dc:creator>
  <cp:lastModifiedBy>Nicu Lazar</cp:lastModifiedBy>
  <cp:revision>8</cp:revision>
  <dcterms:created xsi:type="dcterms:W3CDTF">2023-05-17T06:46:42Z</dcterms:created>
  <dcterms:modified xsi:type="dcterms:W3CDTF">2023-05-25T07:19:27Z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