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diagrams/quickStyle4.xml" ContentType="application/vnd.openxmlformats-officedocument.drawingml.diagramStyle+xml"/>
  <Default Extension="svg" ContentType="image/svg+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layout2.xml" ContentType="application/vnd.openxmlformats-officedocument.drawingml.diagramLayout+xml"/>
  <Override PartName="/ppt/notesSlides/notesSlide11.xml" ContentType="application/vnd.openxmlformats-officedocument.presentationml.notesSlide+xml"/>
  <Override PartName="/ppt/diagrams/layout3.xml" ContentType="application/vnd.openxmlformats-officedocument.drawingml.diagramLayout+xml"/>
  <Override PartName="/ppt/notesSlides/notesSlide12.xml" ContentType="application/vnd.openxmlformats-officedocument.presentationml.notesSlide+xml"/>
  <Override PartName="/ppt/diagrams/data4.xml" ContentType="application/vnd.openxmlformats-officedocument.drawingml.diagramData+xml"/>
  <Override PartName="/ppt/notesSlides/notesSlide6.xml" ContentType="application/vnd.openxmlformats-officedocument.presentationml.notesSlide+xml"/>
  <Override PartName="/ppt/diagrams/layout1.xml" ContentType="application/vnd.openxmlformats-officedocument.drawingml.diagramLayout+xml"/>
  <Override PartName="/ppt/notesSlides/notesSlide7.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data3.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colors3.xml" ContentType="application/vnd.openxmlformats-officedocument.drawingml.diagramColors+xml"/>
  <Override PartName="/ppt/diagrams/colors4.xml" ContentType="application/vnd.openxmlformats-officedocument.drawingml.diagramColors+xml"/>
  <Override PartName="/docProps/core.xml" ContentType="application/vnd.openxmlformats-package.core-properties+xml"/>
  <Override PartName="/ppt/diagrams/drawing4.xml" ContentType="application/vnd.ms-office.drawingml.diagramDrawing+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diagrams/colors2.xml" ContentType="application/vnd.openxmlformats-officedocument.drawingml.diagramColors+xml"/>
  <Override PartName="/ppt/diagrams/drawing3.xml" ContentType="application/vnd.ms-office.drawingml.diagramDrawing+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diagrams/drawing1.xml" ContentType="application/vnd.ms-office.drawingml.diagramDrawing+xml"/>
  <Override PartName="/ppt/slides/slide1.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diagrams/quickStyle1.xml" ContentType="application/vnd.openxmlformats-officedocument.drawingml.diagramStyle+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Layouts/slideLayout12.xml" ContentType="application/vnd.openxmlformats-officedocument.presentationml.slideLayout+xml"/>
  <Override PartName="/ppt/diagrams/layout4.xml" ContentType="application/vnd.openxmlformats-officedocument.drawingml.diagram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14"/>
  </p:notesMasterIdLst>
  <p:sldIdLst>
    <p:sldId id="256" r:id="rId2"/>
    <p:sldId id="257" r:id="rId3"/>
    <p:sldId id="265" r:id="rId4"/>
    <p:sldId id="264" r:id="rId5"/>
    <p:sldId id="263" r:id="rId6"/>
    <p:sldId id="262" r:id="rId7"/>
    <p:sldId id="261" r:id="rId8"/>
    <p:sldId id="260" r:id="rId9"/>
    <p:sldId id="259" r:id="rId10"/>
    <p:sldId id="258"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4994" autoAdjust="0"/>
    <p:restoredTop sz="70283" autoAdjust="0"/>
  </p:normalViewPr>
  <p:slideViewPr>
    <p:cSldViewPr snapToGrid="0">
      <p:cViewPr varScale="1">
        <p:scale>
          <a:sx n="50" d="100"/>
          <a:sy n="50" d="100"/>
        </p:scale>
        <p:origin x="-1500" y="-96"/>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6.png"/><Relationship Id="rId4" Type="http://schemas.openxmlformats.org/officeDocument/2006/relationships/image" Target="../media/image17.svg"/></Relationships>
</file>

<file path=ppt/diagrams/_rels/data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1.svg"/><Relationship Id="rId1" Type="http://schemas.openxmlformats.org/officeDocument/2006/relationships/image" Target="../media/image17.png"/><Relationship Id="rId6" Type="http://schemas.openxmlformats.org/officeDocument/2006/relationships/image" Target="../media/image25.svg"/><Relationship Id="rId5" Type="http://schemas.openxmlformats.org/officeDocument/2006/relationships/image" Target="../media/image19.png"/><Relationship Id="rId4" Type="http://schemas.openxmlformats.org/officeDocument/2006/relationships/image" Target="../media/image2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image" Target="../media/image15.svg"/><Relationship Id="rId1" Type="http://schemas.openxmlformats.org/officeDocument/2006/relationships/image" Target="../media/image141.png"/><Relationship Id="rId6" Type="http://schemas.openxmlformats.org/officeDocument/2006/relationships/image" Target="../media/image19.svg"/><Relationship Id="rId5" Type="http://schemas.openxmlformats.org/officeDocument/2006/relationships/image" Target="../media/image181.pn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8A88AA-1E29-4C7A-AB7C-F375607117AB}" type="doc">
      <dgm:prSet loTypeId="urn:microsoft.com/office/officeart/2005/8/layout/matrix3" loCatId="matrix" qsTypeId="urn:microsoft.com/office/officeart/2005/8/quickstyle/simple4" qsCatId="simple" csTypeId="urn:microsoft.com/office/officeart/2005/8/colors/colorful1#1" csCatId="colorful"/>
      <dgm:spPr/>
      <dgm:t>
        <a:bodyPr/>
        <a:lstStyle/>
        <a:p>
          <a:endParaRPr lang="en-US"/>
        </a:p>
      </dgm:t>
    </dgm:pt>
    <dgm:pt modelId="{F446D868-941F-4714-90AA-C876137BD76E}">
      <dgm:prSet/>
      <dgm:spPr/>
      <dgm:t>
        <a:bodyPr/>
        <a:lstStyle/>
        <a:p>
          <a:r>
            <a:rPr lang="en-US"/>
            <a:t>Services provided by Sheraton hotels include 24-hour room service, spa, fitness center, business center, and concierge. </a:t>
          </a:r>
        </a:p>
      </dgm:t>
    </dgm:pt>
    <dgm:pt modelId="{62AD0308-B33E-456B-B408-5C9C20CEB00A}" type="parTrans" cxnId="{96EB8B1E-603B-422F-BF12-4575C897D24B}">
      <dgm:prSet/>
      <dgm:spPr/>
      <dgm:t>
        <a:bodyPr/>
        <a:lstStyle/>
        <a:p>
          <a:endParaRPr lang="en-US"/>
        </a:p>
      </dgm:t>
    </dgm:pt>
    <dgm:pt modelId="{99F23509-49B4-4E1D-84E2-14EF7D7861AC}" type="sibTrans" cxnId="{96EB8B1E-603B-422F-BF12-4575C897D24B}">
      <dgm:prSet/>
      <dgm:spPr/>
      <dgm:t>
        <a:bodyPr/>
        <a:lstStyle/>
        <a:p>
          <a:endParaRPr lang="en-US"/>
        </a:p>
      </dgm:t>
    </dgm:pt>
    <dgm:pt modelId="{D8A3D0CD-F611-4B68-978A-6563ECB9DB43}">
      <dgm:prSet/>
      <dgm:spPr/>
      <dgm:t>
        <a:bodyPr/>
        <a:lstStyle/>
        <a:p>
          <a:r>
            <a:rPr lang="en-US"/>
            <a:t>Sheraton hotels offer a variety of entertainment, such as a poolside bar and live music in the lobby. </a:t>
          </a:r>
        </a:p>
      </dgm:t>
    </dgm:pt>
    <dgm:pt modelId="{2BEF5592-6510-4C6A-92D0-8CB6D9D42588}" type="parTrans" cxnId="{7C08F214-54B6-45AA-93F0-80FE56FBE90D}">
      <dgm:prSet/>
      <dgm:spPr/>
      <dgm:t>
        <a:bodyPr/>
        <a:lstStyle/>
        <a:p>
          <a:endParaRPr lang="en-US"/>
        </a:p>
      </dgm:t>
    </dgm:pt>
    <dgm:pt modelId="{5F291709-9681-411D-83E9-B9D47AA7A796}" type="sibTrans" cxnId="{7C08F214-54B6-45AA-93F0-80FE56FBE90D}">
      <dgm:prSet/>
      <dgm:spPr/>
      <dgm:t>
        <a:bodyPr/>
        <a:lstStyle/>
        <a:p>
          <a:endParaRPr lang="en-US"/>
        </a:p>
      </dgm:t>
    </dgm:pt>
    <dgm:pt modelId="{66688706-C97D-4938-AB36-F9493BE198FC}">
      <dgm:prSet/>
      <dgm:spPr/>
      <dgm:t>
        <a:bodyPr/>
        <a:lstStyle/>
        <a:p>
          <a:r>
            <a:rPr lang="en-US"/>
            <a:t>24-hour security and other safeguards are available to ensure guests feel safe and secure. </a:t>
          </a:r>
        </a:p>
      </dgm:t>
    </dgm:pt>
    <dgm:pt modelId="{4CD5B270-C76F-4D9A-9D89-0F44401177B0}" type="parTrans" cxnId="{4EDC4DC3-B1CA-46D0-9C3B-F82737CFC90E}">
      <dgm:prSet/>
      <dgm:spPr/>
      <dgm:t>
        <a:bodyPr/>
        <a:lstStyle/>
        <a:p>
          <a:endParaRPr lang="en-US"/>
        </a:p>
      </dgm:t>
    </dgm:pt>
    <dgm:pt modelId="{6DEF9926-FAFA-4BE8-81E4-B2FA0902C402}" type="sibTrans" cxnId="{4EDC4DC3-B1CA-46D0-9C3B-F82737CFC90E}">
      <dgm:prSet/>
      <dgm:spPr/>
      <dgm:t>
        <a:bodyPr/>
        <a:lstStyle/>
        <a:p>
          <a:endParaRPr lang="en-US"/>
        </a:p>
      </dgm:t>
    </dgm:pt>
    <dgm:pt modelId="{550CDB66-871E-427B-BA81-6D0B97F2D06E}">
      <dgm:prSet/>
      <dgm:spPr/>
      <dgm:t>
        <a:bodyPr/>
        <a:lstStyle/>
        <a:p>
          <a:r>
            <a:rPr lang="en-US"/>
            <a:t>Guests have access to free Wi-Fi, free breakfast, and free shuttle service. </a:t>
          </a:r>
        </a:p>
      </dgm:t>
    </dgm:pt>
    <dgm:pt modelId="{4705F475-9270-4570-A872-BF3665FF98B9}" type="parTrans" cxnId="{82BBB421-210C-4AF9-A5C7-C544B28213A2}">
      <dgm:prSet/>
      <dgm:spPr/>
      <dgm:t>
        <a:bodyPr/>
        <a:lstStyle/>
        <a:p>
          <a:endParaRPr lang="en-US"/>
        </a:p>
      </dgm:t>
    </dgm:pt>
    <dgm:pt modelId="{0783812F-68DE-49DD-B269-1520B6DBAC0E}" type="sibTrans" cxnId="{82BBB421-210C-4AF9-A5C7-C544B28213A2}">
      <dgm:prSet/>
      <dgm:spPr/>
      <dgm:t>
        <a:bodyPr/>
        <a:lstStyle/>
        <a:p>
          <a:endParaRPr lang="en-US"/>
        </a:p>
      </dgm:t>
    </dgm:pt>
    <dgm:pt modelId="{B5A54DCD-409B-4207-97ED-3B2D230E3455}" type="pres">
      <dgm:prSet presAssocID="{A08A88AA-1E29-4C7A-AB7C-F375607117AB}" presName="matrix" presStyleCnt="0">
        <dgm:presLayoutVars>
          <dgm:chMax val="1"/>
          <dgm:dir/>
          <dgm:resizeHandles val="exact"/>
        </dgm:presLayoutVars>
      </dgm:prSet>
      <dgm:spPr/>
      <dgm:t>
        <a:bodyPr/>
        <a:lstStyle/>
        <a:p>
          <a:endParaRPr lang="en-US"/>
        </a:p>
      </dgm:t>
    </dgm:pt>
    <dgm:pt modelId="{11AEC8EB-E775-4957-85A1-5ED66B0258C1}" type="pres">
      <dgm:prSet presAssocID="{A08A88AA-1E29-4C7A-AB7C-F375607117AB}" presName="diamond" presStyleLbl="bgShp" presStyleIdx="0" presStyleCnt="1"/>
      <dgm:spPr/>
    </dgm:pt>
    <dgm:pt modelId="{316B5F52-20D8-4E4B-87FD-B92A3B35AB74}" type="pres">
      <dgm:prSet presAssocID="{A08A88AA-1E29-4C7A-AB7C-F375607117AB}" presName="quad1" presStyleLbl="node1" presStyleIdx="0" presStyleCnt="4">
        <dgm:presLayoutVars>
          <dgm:chMax val="0"/>
          <dgm:chPref val="0"/>
          <dgm:bulletEnabled val="1"/>
        </dgm:presLayoutVars>
      </dgm:prSet>
      <dgm:spPr/>
      <dgm:t>
        <a:bodyPr/>
        <a:lstStyle/>
        <a:p>
          <a:endParaRPr lang="en-US"/>
        </a:p>
      </dgm:t>
    </dgm:pt>
    <dgm:pt modelId="{DCB54081-13EE-4337-B13C-76A0C014A025}" type="pres">
      <dgm:prSet presAssocID="{A08A88AA-1E29-4C7A-AB7C-F375607117AB}" presName="quad2" presStyleLbl="node1" presStyleIdx="1" presStyleCnt="4">
        <dgm:presLayoutVars>
          <dgm:chMax val="0"/>
          <dgm:chPref val="0"/>
          <dgm:bulletEnabled val="1"/>
        </dgm:presLayoutVars>
      </dgm:prSet>
      <dgm:spPr/>
      <dgm:t>
        <a:bodyPr/>
        <a:lstStyle/>
        <a:p>
          <a:endParaRPr lang="en-US"/>
        </a:p>
      </dgm:t>
    </dgm:pt>
    <dgm:pt modelId="{6D5B08A3-160A-4F8E-9039-672C19E45E89}" type="pres">
      <dgm:prSet presAssocID="{A08A88AA-1E29-4C7A-AB7C-F375607117AB}" presName="quad3" presStyleLbl="node1" presStyleIdx="2" presStyleCnt="4">
        <dgm:presLayoutVars>
          <dgm:chMax val="0"/>
          <dgm:chPref val="0"/>
          <dgm:bulletEnabled val="1"/>
        </dgm:presLayoutVars>
      </dgm:prSet>
      <dgm:spPr/>
      <dgm:t>
        <a:bodyPr/>
        <a:lstStyle/>
        <a:p>
          <a:endParaRPr lang="en-US"/>
        </a:p>
      </dgm:t>
    </dgm:pt>
    <dgm:pt modelId="{040D5FB2-8FDB-4287-AD16-378AEAF15CD6}" type="pres">
      <dgm:prSet presAssocID="{A08A88AA-1E29-4C7A-AB7C-F375607117AB}" presName="quad4" presStyleLbl="node1" presStyleIdx="3" presStyleCnt="4">
        <dgm:presLayoutVars>
          <dgm:chMax val="0"/>
          <dgm:chPref val="0"/>
          <dgm:bulletEnabled val="1"/>
        </dgm:presLayoutVars>
      </dgm:prSet>
      <dgm:spPr/>
      <dgm:t>
        <a:bodyPr/>
        <a:lstStyle/>
        <a:p>
          <a:endParaRPr lang="en-US"/>
        </a:p>
      </dgm:t>
    </dgm:pt>
  </dgm:ptLst>
  <dgm:cxnLst>
    <dgm:cxn modelId="{C7CE2DCF-9479-431B-813C-BBDDA03C7D7B}" type="presOf" srcId="{F446D868-941F-4714-90AA-C876137BD76E}" destId="{316B5F52-20D8-4E4B-87FD-B92A3B35AB74}" srcOrd="0" destOrd="0" presId="urn:microsoft.com/office/officeart/2005/8/layout/matrix3"/>
    <dgm:cxn modelId="{7C08F214-54B6-45AA-93F0-80FE56FBE90D}" srcId="{A08A88AA-1E29-4C7A-AB7C-F375607117AB}" destId="{D8A3D0CD-F611-4B68-978A-6563ECB9DB43}" srcOrd="1" destOrd="0" parTransId="{2BEF5592-6510-4C6A-92D0-8CB6D9D42588}" sibTransId="{5F291709-9681-411D-83E9-B9D47AA7A796}"/>
    <dgm:cxn modelId="{4EDC4DC3-B1CA-46D0-9C3B-F82737CFC90E}" srcId="{A08A88AA-1E29-4C7A-AB7C-F375607117AB}" destId="{66688706-C97D-4938-AB36-F9493BE198FC}" srcOrd="2" destOrd="0" parTransId="{4CD5B270-C76F-4D9A-9D89-0F44401177B0}" sibTransId="{6DEF9926-FAFA-4BE8-81E4-B2FA0902C402}"/>
    <dgm:cxn modelId="{31D6FBEB-F4E8-4BCB-8C53-F4A131C88397}" type="presOf" srcId="{A08A88AA-1E29-4C7A-AB7C-F375607117AB}" destId="{B5A54DCD-409B-4207-97ED-3B2D230E3455}" srcOrd="0" destOrd="0" presId="urn:microsoft.com/office/officeart/2005/8/layout/matrix3"/>
    <dgm:cxn modelId="{D25C1123-7C9E-41C9-A7E3-9287629573EC}" type="presOf" srcId="{66688706-C97D-4938-AB36-F9493BE198FC}" destId="{6D5B08A3-160A-4F8E-9039-672C19E45E89}" srcOrd="0" destOrd="0" presId="urn:microsoft.com/office/officeart/2005/8/layout/matrix3"/>
    <dgm:cxn modelId="{05DCB8A9-787E-4CB4-AA7D-27A2D5095590}" type="presOf" srcId="{550CDB66-871E-427B-BA81-6D0B97F2D06E}" destId="{040D5FB2-8FDB-4287-AD16-378AEAF15CD6}" srcOrd="0" destOrd="0" presId="urn:microsoft.com/office/officeart/2005/8/layout/matrix3"/>
    <dgm:cxn modelId="{F99FCAF3-E4AA-4E73-9BBE-228256B01B97}" type="presOf" srcId="{D8A3D0CD-F611-4B68-978A-6563ECB9DB43}" destId="{DCB54081-13EE-4337-B13C-76A0C014A025}" srcOrd="0" destOrd="0" presId="urn:microsoft.com/office/officeart/2005/8/layout/matrix3"/>
    <dgm:cxn modelId="{96EB8B1E-603B-422F-BF12-4575C897D24B}" srcId="{A08A88AA-1E29-4C7A-AB7C-F375607117AB}" destId="{F446D868-941F-4714-90AA-C876137BD76E}" srcOrd="0" destOrd="0" parTransId="{62AD0308-B33E-456B-B408-5C9C20CEB00A}" sibTransId="{99F23509-49B4-4E1D-84E2-14EF7D7861AC}"/>
    <dgm:cxn modelId="{82BBB421-210C-4AF9-A5C7-C544B28213A2}" srcId="{A08A88AA-1E29-4C7A-AB7C-F375607117AB}" destId="{550CDB66-871E-427B-BA81-6D0B97F2D06E}" srcOrd="3" destOrd="0" parTransId="{4705F475-9270-4570-A872-BF3665FF98B9}" sibTransId="{0783812F-68DE-49DD-B269-1520B6DBAC0E}"/>
    <dgm:cxn modelId="{11FB09C8-6684-49BE-B763-18936D806153}" type="presParOf" srcId="{B5A54DCD-409B-4207-97ED-3B2D230E3455}" destId="{11AEC8EB-E775-4957-85A1-5ED66B0258C1}" srcOrd="0" destOrd="0" presId="urn:microsoft.com/office/officeart/2005/8/layout/matrix3"/>
    <dgm:cxn modelId="{0033AF6C-CEFB-436E-97B1-BC1FFF82C8DE}" type="presParOf" srcId="{B5A54DCD-409B-4207-97ED-3B2D230E3455}" destId="{316B5F52-20D8-4E4B-87FD-B92A3B35AB74}" srcOrd="1" destOrd="0" presId="urn:microsoft.com/office/officeart/2005/8/layout/matrix3"/>
    <dgm:cxn modelId="{B512C498-014F-46C6-8122-2BE93D91013E}" type="presParOf" srcId="{B5A54DCD-409B-4207-97ED-3B2D230E3455}" destId="{DCB54081-13EE-4337-B13C-76A0C014A025}" srcOrd="2" destOrd="0" presId="urn:microsoft.com/office/officeart/2005/8/layout/matrix3"/>
    <dgm:cxn modelId="{54F11F62-DA8C-4AC3-89E6-0C210B253159}" type="presParOf" srcId="{B5A54DCD-409B-4207-97ED-3B2D230E3455}" destId="{6D5B08A3-160A-4F8E-9039-672C19E45E89}" srcOrd="3" destOrd="0" presId="urn:microsoft.com/office/officeart/2005/8/layout/matrix3"/>
    <dgm:cxn modelId="{CC6AB9ED-54A5-4458-A84F-C0D0BE39A238}" type="presParOf" srcId="{B5A54DCD-409B-4207-97ED-3B2D230E3455}" destId="{040D5FB2-8FDB-4287-AD16-378AEAF15CD6}" srcOrd="4" destOrd="0" presId="urn:microsoft.com/office/officeart/2005/8/layout/matrix3"/>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6FA2FC-ED04-48CC-BBB5-A3BD79145230}"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C1C3C0A-0066-4932-9703-486A2E52507A}">
      <dgm:prSet/>
      <dgm:spPr/>
      <dgm:t>
        <a:bodyPr/>
        <a:lstStyle/>
        <a:p>
          <a:r>
            <a:rPr lang="en-US"/>
            <a:t>1. Understanding the importance of guest services in the hotel industry. </a:t>
          </a:r>
        </a:p>
      </dgm:t>
    </dgm:pt>
    <dgm:pt modelId="{34969BD7-DF46-457F-A54B-79E5072879C3}" type="parTrans" cxnId="{BDA29118-8CBB-48DA-94A8-3CDEEAE062B0}">
      <dgm:prSet/>
      <dgm:spPr/>
      <dgm:t>
        <a:bodyPr/>
        <a:lstStyle/>
        <a:p>
          <a:endParaRPr lang="en-US"/>
        </a:p>
      </dgm:t>
    </dgm:pt>
    <dgm:pt modelId="{4781B587-6A90-435E-ABD5-77694A963E1C}" type="sibTrans" cxnId="{BDA29118-8CBB-48DA-94A8-3CDEEAE062B0}">
      <dgm:prSet/>
      <dgm:spPr/>
      <dgm:t>
        <a:bodyPr/>
        <a:lstStyle/>
        <a:p>
          <a:endParaRPr lang="en-US"/>
        </a:p>
      </dgm:t>
    </dgm:pt>
    <dgm:pt modelId="{1E10842D-0897-4512-A6E4-0DB94B5A8F4E}">
      <dgm:prSet/>
      <dgm:spPr/>
      <dgm:t>
        <a:bodyPr/>
        <a:lstStyle/>
        <a:p>
          <a:r>
            <a:rPr lang="en-US"/>
            <a:t>2. Ensuring customer satisfaction through excellent service. </a:t>
          </a:r>
        </a:p>
      </dgm:t>
    </dgm:pt>
    <dgm:pt modelId="{7926445A-92A0-436C-B203-EFF92B48D809}" type="parTrans" cxnId="{ECF69F36-56BB-4FCC-9BCB-81FB49D140DD}">
      <dgm:prSet/>
      <dgm:spPr/>
      <dgm:t>
        <a:bodyPr/>
        <a:lstStyle/>
        <a:p>
          <a:endParaRPr lang="en-US"/>
        </a:p>
      </dgm:t>
    </dgm:pt>
    <dgm:pt modelId="{C7C03F62-9E0D-4E3D-9A64-0DBED82A6B4D}" type="sibTrans" cxnId="{ECF69F36-56BB-4FCC-9BCB-81FB49D140DD}">
      <dgm:prSet/>
      <dgm:spPr/>
      <dgm:t>
        <a:bodyPr/>
        <a:lstStyle/>
        <a:p>
          <a:endParaRPr lang="en-US"/>
        </a:p>
      </dgm:t>
    </dgm:pt>
    <dgm:pt modelId="{C7725AA6-DA5D-4565-A2D3-251B071DC2CA}">
      <dgm:prSet/>
      <dgm:spPr/>
      <dgm:t>
        <a:bodyPr/>
        <a:lstStyle/>
        <a:p>
          <a:r>
            <a:rPr lang="en-US"/>
            <a:t>3. Providing staff with the right training and assistance. </a:t>
          </a:r>
        </a:p>
      </dgm:t>
    </dgm:pt>
    <dgm:pt modelId="{6F3BD3B0-DA4D-4FD1-8BFF-2A89A1CBFEBB}" type="parTrans" cxnId="{555F0CA3-BC15-475D-83F2-63E18753E5CE}">
      <dgm:prSet/>
      <dgm:spPr/>
      <dgm:t>
        <a:bodyPr/>
        <a:lstStyle/>
        <a:p>
          <a:endParaRPr lang="en-US"/>
        </a:p>
      </dgm:t>
    </dgm:pt>
    <dgm:pt modelId="{AFD4D717-130A-49C7-AA49-F64979482C30}" type="sibTrans" cxnId="{555F0CA3-BC15-475D-83F2-63E18753E5CE}">
      <dgm:prSet/>
      <dgm:spPr/>
      <dgm:t>
        <a:bodyPr/>
        <a:lstStyle/>
        <a:p>
          <a:endParaRPr lang="en-US"/>
        </a:p>
      </dgm:t>
    </dgm:pt>
    <dgm:pt modelId="{C2FEA263-5720-4C74-871B-078C13AE160F}" type="pres">
      <dgm:prSet presAssocID="{C46FA2FC-ED04-48CC-BBB5-A3BD79145230}" presName="root" presStyleCnt="0">
        <dgm:presLayoutVars>
          <dgm:dir/>
          <dgm:resizeHandles val="exact"/>
        </dgm:presLayoutVars>
      </dgm:prSet>
      <dgm:spPr/>
      <dgm:t>
        <a:bodyPr/>
        <a:lstStyle/>
        <a:p>
          <a:endParaRPr lang="en-US"/>
        </a:p>
      </dgm:t>
    </dgm:pt>
    <dgm:pt modelId="{7F814459-0CEF-4222-85BC-ABBDFDAC059E}" type="pres">
      <dgm:prSet presAssocID="{C46FA2FC-ED04-48CC-BBB5-A3BD79145230}" presName="container" presStyleCnt="0">
        <dgm:presLayoutVars>
          <dgm:dir/>
          <dgm:resizeHandles val="exact"/>
        </dgm:presLayoutVars>
      </dgm:prSet>
      <dgm:spPr/>
    </dgm:pt>
    <dgm:pt modelId="{796E2989-3EC1-45A7-A0E9-53306F5DF6D4}" type="pres">
      <dgm:prSet presAssocID="{AC1C3C0A-0066-4932-9703-486A2E52507A}" presName="compNode" presStyleCnt="0"/>
      <dgm:spPr/>
    </dgm:pt>
    <dgm:pt modelId="{AA797B1E-E1CC-4F8C-A861-477784DEBA5C}" type="pres">
      <dgm:prSet presAssocID="{AC1C3C0A-0066-4932-9703-486A2E52507A}" presName="iconBgRect" presStyleLbl="bgShp" presStyleIdx="0" presStyleCnt="3"/>
      <dgm:spPr/>
    </dgm:pt>
    <dgm:pt modelId="{5E1ACD37-2BE5-4698-8223-546339DBD882}" type="pres">
      <dgm:prSet presAssocID="{AC1C3C0A-0066-4932-9703-486A2E52507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xmlns="" id="0" name="" descr="Sleep"/>
        </a:ext>
      </dgm:extLst>
    </dgm:pt>
    <dgm:pt modelId="{EF2F3DA3-3EAF-47D7-8776-F1DAFB2291AA}" type="pres">
      <dgm:prSet presAssocID="{AC1C3C0A-0066-4932-9703-486A2E52507A}" presName="spaceRect" presStyleCnt="0"/>
      <dgm:spPr/>
    </dgm:pt>
    <dgm:pt modelId="{4C1C8345-6350-4C21-9046-591F7FF9242B}" type="pres">
      <dgm:prSet presAssocID="{AC1C3C0A-0066-4932-9703-486A2E52507A}" presName="textRect" presStyleLbl="revTx" presStyleIdx="0" presStyleCnt="3">
        <dgm:presLayoutVars>
          <dgm:chMax val="1"/>
          <dgm:chPref val="1"/>
        </dgm:presLayoutVars>
      </dgm:prSet>
      <dgm:spPr/>
      <dgm:t>
        <a:bodyPr/>
        <a:lstStyle/>
        <a:p>
          <a:endParaRPr lang="en-US"/>
        </a:p>
      </dgm:t>
    </dgm:pt>
    <dgm:pt modelId="{C7C54D59-27E3-48C5-9853-6DFDC141A7CA}" type="pres">
      <dgm:prSet presAssocID="{4781B587-6A90-435E-ABD5-77694A963E1C}" presName="sibTrans" presStyleLbl="sibTrans2D1" presStyleIdx="0" presStyleCnt="0"/>
      <dgm:spPr/>
      <dgm:t>
        <a:bodyPr/>
        <a:lstStyle/>
        <a:p>
          <a:endParaRPr lang="en-US"/>
        </a:p>
      </dgm:t>
    </dgm:pt>
    <dgm:pt modelId="{D9C97158-746C-45B5-BECB-04CBE3F7C301}" type="pres">
      <dgm:prSet presAssocID="{1E10842D-0897-4512-A6E4-0DB94B5A8F4E}" presName="compNode" presStyleCnt="0"/>
      <dgm:spPr/>
    </dgm:pt>
    <dgm:pt modelId="{EB05B22E-5DA1-4166-8B6F-1EA4C0F08A97}" type="pres">
      <dgm:prSet presAssocID="{1E10842D-0897-4512-A6E4-0DB94B5A8F4E}" presName="iconBgRect" presStyleLbl="bgShp" presStyleIdx="1" presStyleCnt="3"/>
      <dgm:spPr/>
    </dgm:pt>
    <dgm:pt modelId="{37EC547C-9F1E-42AB-9985-B1DDA0183E4D}" type="pres">
      <dgm:prSet presAssocID="{1E10842D-0897-4512-A6E4-0DB94B5A8F4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xmlns="" id="0" name="" descr="Waiter"/>
        </a:ext>
      </dgm:extLst>
    </dgm:pt>
    <dgm:pt modelId="{2C7BCE37-7742-4ED5-A4E5-AA838A405A00}" type="pres">
      <dgm:prSet presAssocID="{1E10842D-0897-4512-A6E4-0DB94B5A8F4E}" presName="spaceRect" presStyleCnt="0"/>
      <dgm:spPr/>
    </dgm:pt>
    <dgm:pt modelId="{B5934121-EF93-4033-B0B1-1899D4FEBCE6}" type="pres">
      <dgm:prSet presAssocID="{1E10842D-0897-4512-A6E4-0DB94B5A8F4E}" presName="textRect" presStyleLbl="revTx" presStyleIdx="1" presStyleCnt="3">
        <dgm:presLayoutVars>
          <dgm:chMax val="1"/>
          <dgm:chPref val="1"/>
        </dgm:presLayoutVars>
      </dgm:prSet>
      <dgm:spPr/>
      <dgm:t>
        <a:bodyPr/>
        <a:lstStyle/>
        <a:p>
          <a:endParaRPr lang="en-US"/>
        </a:p>
      </dgm:t>
    </dgm:pt>
    <dgm:pt modelId="{A6DF516A-E43F-46AD-9395-861BC60E54A3}" type="pres">
      <dgm:prSet presAssocID="{C7C03F62-9E0D-4E3D-9A64-0DBED82A6B4D}" presName="sibTrans" presStyleLbl="sibTrans2D1" presStyleIdx="0" presStyleCnt="0"/>
      <dgm:spPr/>
      <dgm:t>
        <a:bodyPr/>
        <a:lstStyle/>
        <a:p>
          <a:endParaRPr lang="en-US"/>
        </a:p>
      </dgm:t>
    </dgm:pt>
    <dgm:pt modelId="{28672971-BD38-4665-A109-26C520288A90}" type="pres">
      <dgm:prSet presAssocID="{C7725AA6-DA5D-4565-A2D3-251B071DC2CA}" presName="compNode" presStyleCnt="0"/>
      <dgm:spPr/>
    </dgm:pt>
    <dgm:pt modelId="{278025DC-B8E3-4599-8000-FBAE81CA7DFD}" type="pres">
      <dgm:prSet presAssocID="{C7725AA6-DA5D-4565-A2D3-251B071DC2CA}" presName="iconBgRect" presStyleLbl="bgShp" presStyleIdx="2" presStyleCnt="3"/>
      <dgm:spPr/>
    </dgm:pt>
    <dgm:pt modelId="{99A97022-AB70-4071-9754-5DED8C61D040}" type="pres">
      <dgm:prSet presAssocID="{C7725AA6-DA5D-4565-A2D3-251B071DC2C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xmlns="" id="0" name="" descr="Handshake"/>
        </a:ext>
      </dgm:extLst>
    </dgm:pt>
    <dgm:pt modelId="{C64CE9C6-E834-4EFE-8FF7-3277B0E287C3}" type="pres">
      <dgm:prSet presAssocID="{C7725AA6-DA5D-4565-A2D3-251B071DC2CA}" presName="spaceRect" presStyleCnt="0"/>
      <dgm:spPr/>
    </dgm:pt>
    <dgm:pt modelId="{22B90434-7E67-40EA-94A2-03D65E8AEFF3}" type="pres">
      <dgm:prSet presAssocID="{C7725AA6-DA5D-4565-A2D3-251B071DC2CA}" presName="textRect" presStyleLbl="revTx" presStyleIdx="2" presStyleCnt="3">
        <dgm:presLayoutVars>
          <dgm:chMax val="1"/>
          <dgm:chPref val="1"/>
        </dgm:presLayoutVars>
      </dgm:prSet>
      <dgm:spPr/>
      <dgm:t>
        <a:bodyPr/>
        <a:lstStyle/>
        <a:p>
          <a:endParaRPr lang="en-US"/>
        </a:p>
      </dgm:t>
    </dgm:pt>
  </dgm:ptLst>
  <dgm:cxnLst>
    <dgm:cxn modelId="{ECF69F36-56BB-4FCC-9BCB-81FB49D140DD}" srcId="{C46FA2FC-ED04-48CC-BBB5-A3BD79145230}" destId="{1E10842D-0897-4512-A6E4-0DB94B5A8F4E}" srcOrd="1" destOrd="0" parTransId="{7926445A-92A0-436C-B203-EFF92B48D809}" sibTransId="{C7C03F62-9E0D-4E3D-9A64-0DBED82A6B4D}"/>
    <dgm:cxn modelId="{3E80C333-066B-4EB2-9374-73DC5C35BBEF}" type="presOf" srcId="{C46FA2FC-ED04-48CC-BBB5-A3BD79145230}" destId="{C2FEA263-5720-4C74-871B-078C13AE160F}" srcOrd="0" destOrd="0" presId="urn:microsoft.com/office/officeart/2018/2/layout/IconCircleList"/>
    <dgm:cxn modelId="{71D33289-28C6-4B3B-87BD-FCDEF6C09773}" type="presOf" srcId="{C7725AA6-DA5D-4565-A2D3-251B071DC2CA}" destId="{22B90434-7E67-40EA-94A2-03D65E8AEFF3}" srcOrd="0" destOrd="0" presId="urn:microsoft.com/office/officeart/2018/2/layout/IconCircleList"/>
    <dgm:cxn modelId="{90FD36A4-3870-4BF1-BC83-AF626A9582E9}" type="presOf" srcId="{AC1C3C0A-0066-4932-9703-486A2E52507A}" destId="{4C1C8345-6350-4C21-9046-591F7FF9242B}" srcOrd="0" destOrd="0" presId="urn:microsoft.com/office/officeart/2018/2/layout/IconCircleList"/>
    <dgm:cxn modelId="{AFA29FDB-B830-4901-83A5-88B822666835}" type="presOf" srcId="{C7C03F62-9E0D-4E3D-9A64-0DBED82A6B4D}" destId="{A6DF516A-E43F-46AD-9395-861BC60E54A3}" srcOrd="0" destOrd="0" presId="urn:microsoft.com/office/officeart/2018/2/layout/IconCircleList"/>
    <dgm:cxn modelId="{B589825A-B78F-4AE9-A408-3135EB73EB7D}" type="presOf" srcId="{4781B587-6A90-435E-ABD5-77694A963E1C}" destId="{C7C54D59-27E3-48C5-9853-6DFDC141A7CA}" srcOrd="0" destOrd="0" presId="urn:microsoft.com/office/officeart/2018/2/layout/IconCircleList"/>
    <dgm:cxn modelId="{75A97ED3-CDE3-4996-A3FC-2B991FBB9F02}" type="presOf" srcId="{1E10842D-0897-4512-A6E4-0DB94B5A8F4E}" destId="{B5934121-EF93-4033-B0B1-1899D4FEBCE6}" srcOrd="0" destOrd="0" presId="urn:microsoft.com/office/officeart/2018/2/layout/IconCircleList"/>
    <dgm:cxn modelId="{555F0CA3-BC15-475D-83F2-63E18753E5CE}" srcId="{C46FA2FC-ED04-48CC-BBB5-A3BD79145230}" destId="{C7725AA6-DA5D-4565-A2D3-251B071DC2CA}" srcOrd="2" destOrd="0" parTransId="{6F3BD3B0-DA4D-4FD1-8BFF-2A89A1CBFEBB}" sibTransId="{AFD4D717-130A-49C7-AA49-F64979482C30}"/>
    <dgm:cxn modelId="{BDA29118-8CBB-48DA-94A8-3CDEEAE062B0}" srcId="{C46FA2FC-ED04-48CC-BBB5-A3BD79145230}" destId="{AC1C3C0A-0066-4932-9703-486A2E52507A}" srcOrd="0" destOrd="0" parTransId="{34969BD7-DF46-457F-A54B-79E5072879C3}" sibTransId="{4781B587-6A90-435E-ABD5-77694A963E1C}"/>
    <dgm:cxn modelId="{34D42F12-046F-4DFF-8ABD-418784F00B40}" type="presParOf" srcId="{C2FEA263-5720-4C74-871B-078C13AE160F}" destId="{7F814459-0CEF-4222-85BC-ABBDFDAC059E}" srcOrd="0" destOrd="0" presId="urn:microsoft.com/office/officeart/2018/2/layout/IconCircleList"/>
    <dgm:cxn modelId="{F68A4E0A-3D86-4EAA-A3AF-458D113E497B}" type="presParOf" srcId="{7F814459-0CEF-4222-85BC-ABBDFDAC059E}" destId="{796E2989-3EC1-45A7-A0E9-53306F5DF6D4}" srcOrd="0" destOrd="0" presId="urn:microsoft.com/office/officeart/2018/2/layout/IconCircleList"/>
    <dgm:cxn modelId="{4D1FCCC4-4FD0-4015-9E1A-F26B34644D4B}" type="presParOf" srcId="{796E2989-3EC1-45A7-A0E9-53306F5DF6D4}" destId="{AA797B1E-E1CC-4F8C-A861-477784DEBA5C}" srcOrd="0" destOrd="0" presId="urn:microsoft.com/office/officeart/2018/2/layout/IconCircleList"/>
    <dgm:cxn modelId="{A2784518-331F-4849-AF04-F47C93B638E3}" type="presParOf" srcId="{796E2989-3EC1-45A7-A0E9-53306F5DF6D4}" destId="{5E1ACD37-2BE5-4698-8223-546339DBD882}" srcOrd="1" destOrd="0" presId="urn:microsoft.com/office/officeart/2018/2/layout/IconCircleList"/>
    <dgm:cxn modelId="{917F5237-CCB5-42E3-B310-612769C2D46D}" type="presParOf" srcId="{796E2989-3EC1-45A7-A0E9-53306F5DF6D4}" destId="{EF2F3DA3-3EAF-47D7-8776-F1DAFB2291AA}" srcOrd="2" destOrd="0" presId="urn:microsoft.com/office/officeart/2018/2/layout/IconCircleList"/>
    <dgm:cxn modelId="{53E30BCF-1F21-4E0B-9903-235600E8A29B}" type="presParOf" srcId="{796E2989-3EC1-45A7-A0E9-53306F5DF6D4}" destId="{4C1C8345-6350-4C21-9046-591F7FF9242B}" srcOrd="3" destOrd="0" presId="urn:microsoft.com/office/officeart/2018/2/layout/IconCircleList"/>
    <dgm:cxn modelId="{893B8077-7AE3-409F-A0BC-73F07F4BEB80}" type="presParOf" srcId="{7F814459-0CEF-4222-85BC-ABBDFDAC059E}" destId="{C7C54D59-27E3-48C5-9853-6DFDC141A7CA}" srcOrd="1" destOrd="0" presId="urn:microsoft.com/office/officeart/2018/2/layout/IconCircleList"/>
    <dgm:cxn modelId="{538EC287-E4A2-45D0-BABD-70FF1FC49EA5}" type="presParOf" srcId="{7F814459-0CEF-4222-85BC-ABBDFDAC059E}" destId="{D9C97158-746C-45B5-BECB-04CBE3F7C301}" srcOrd="2" destOrd="0" presId="urn:microsoft.com/office/officeart/2018/2/layout/IconCircleList"/>
    <dgm:cxn modelId="{DEC733C3-FD67-4CFE-B135-36211A90FB89}" type="presParOf" srcId="{D9C97158-746C-45B5-BECB-04CBE3F7C301}" destId="{EB05B22E-5DA1-4166-8B6F-1EA4C0F08A97}" srcOrd="0" destOrd="0" presId="urn:microsoft.com/office/officeart/2018/2/layout/IconCircleList"/>
    <dgm:cxn modelId="{E14A05DC-941C-4C74-B998-5192EC572180}" type="presParOf" srcId="{D9C97158-746C-45B5-BECB-04CBE3F7C301}" destId="{37EC547C-9F1E-42AB-9985-B1DDA0183E4D}" srcOrd="1" destOrd="0" presId="urn:microsoft.com/office/officeart/2018/2/layout/IconCircleList"/>
    <dgm:cxn modelId="{21CCD876-6841-4696-8A8E-3C99FD53D7B2}" type="presParOf" srcId="{D9C97158-746C-45B5-BECB-04CBE3F7C301}" destId="{2C7BCE37-7742-4ED5-A4E5-AA838A405A00}" srcOrd="2" destOrd="0" presId="urn:microsoft.com/office/officeart/2018/2/layout/IconCircleList"/>
    <dgm:cxn modelId="{CC5ACCFA-0A71-497B-9627-205DEB765A6E}" type="presParOf" srcId="{D9C97158-746C-45B5-BECB-04CBE3F7C301}" destId="{B5934121-EF93-4033-B0B1-1899D4FEBCE6}" srcOrd="3" destOrd="0" presId="urn:microsoft.com/office/officeart/2018/2/layout/IconCircleList"/>
    <dgm:cxn modelId="{F0E2ABF4-3143-47C0-94B2-6BCB1A482080}" type="presParOf" srcId="{7F814459-0CEF-4222-85BC-ABBDFDAC059E}" destId="{A6DF516A-E43F-46AD-9395-861BC60E54A3}" srcOrd="3" destOrd="0" presId="urn:microsoft.com/office/officeart/2018/2/layout/IconCircleList"/>
    <dgm:cxn modelId="{5414DEF7-EF70-48CD-A79E-31D8546C325B}" type="presParOf" srcId="{7F814459-0CEF-4222-85BC-ABBDFDAC059E}" destId="{28672971-BD38-4665-A109-26C520288A90}" srcOrd="4" destOrd="0" presId="urn:microsoft.com/office/officeart/2018/2/layout/IconCircleList"/>
    <dgm:cxn modelId="{79B28AD5-9FA6-468D-B07A-94DACD0D1A07}" type="presParOf" srcId="{28672971-BD38-4665-A109-26C520288A90}" destId="{278025DC-B8E3-4599-8000-FBAE81CA7DFD}" srcOrd="0" destOrd="0" presId="urn:microsoft.com/office/officeart/2018/2/layout/IconCircleList"/>
    <dgm:cxn modelId="{3D94A24D-F611-4F82-A6D7-EB1B5C46B2C6}" type="presParOf" srcId="{28672971-BD38-4665-A109-26C520288A90}" destId="{99A97022-AB70-4071-9754-5DED8C61D040}" srcOrd="1" destOrd="0" presId="urn:microsoft.com/office/officeart/2018/2/layout/IconCircleList"/>
    <dgm:cxn modelId="{15531F11-3E66-4712-9299-4FED0D98CE3C}" type="presParOf" srcId="{28672971-BD38-4665-A109-26C520288A90}" destId="{C64CE9C6-E834-4EFE-8FF7-3277B0E287C3}" srcOrd="2" destOrd="0" presId="urn:microsoft.com/office/officeart/2018/2/layout/IconCircleList"/>
    <dgm:cxn modelId="{1E59E044-27BF-4C70-BCFD-3E08C42C5893}" type="presParOf" srcId="{28672971-BD38-4665-A109-26C520288A90}" destId="{22B90434-7E67-40EA-94A2-03D65E8AEFF3}" srcOrd="3" destOrd="0" presId="urn:microsoft.com/office/officeart/2018/2/layout/IconCircleList"/>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6C45495-2A3D-40CA-BBB2-D43A8793713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D565FCE-9C17-4E5E-A5CA-113569DA19F0}">
      <dgm:prSet/>
      <dgm:spPr/>
      <dgm:t>
        <a:bodyPr/>
        <a:lstStyle/>
        <a:p>
          <a:r>
            <a:rPr lang="en-US"/>
            <a:t>4. Creating a safe and secure environment for visitors. </a:t>
          </a:r>
        </a:p>
      </dgm:t>
    </dgm:pt>
    <dgm:pt modelId="{20045812-174E-43D6-9927-E1189EF88F10}" type="parTrans" cxnId="{E512A6A1-58D0-498C-9459-A51BD133A7FC}">
      <dgm:prSet/>
      <dgm:spPr/>
      <dgm:t>
        <a:bodyPr/>
        <a:lstStyle/>
        <a:p>
          <a:endParaRPr lang="en-US"/>
        </a:p>
      </dgm:t>
    </dgm:pt>
    <dgm:pt modelId="{C5245A6A-D6E5-47D1-B5FF-A85884B39F55}" type="sibTrans" cxnId="{E512A6A1-58D0-498C-9459-A51BD133A7FC}">
      <dgm:prSet/>
      <dgm:spPr/>
      <dgm:t>
        <a:bodyPr/>
        <a:lstStyle/>
        <a:p>
          <a:endParaRPr lang="en-US"/>
        </a:p>
      </dgm:t>
    </dgm:pt>
    <dgm:pt modelId="{48DE6EA2-AA9C-461D-8983-2AF88B2CB2C3}">
      <dgm:prSet/>
      <dgm:spPr/>
      <dgm:t>
        <a:bodyPr/>
        <a:lstStyle/>
        <a:p>
          <a:r>
            <a:rPr lang="en-US"/>
            <a:t>5. Aiming to exceed guest expectations. </a:t>
          </a:r>
        </a:p>
      </dgm:t>
    </dgm:pt>
    <dgm:pt modelId="{6FE67480-8391-4554-BA91-64BA676DE593}" type="parTrans" cxnId="{7A407091-1FD9-47C9-AE93-9F5F3CA0FCFB}">
      <dgm:prSet/>
      <dgm:spPr/>
      <dgm:t>
        <a:bodyPr/>
        <a:lstStyle/>
        <a:p>
          <a:endParaRPr lang="en-US"/>
        </a:p>
      </dgm:t>
    </dgm:pt>
    <dgm:pt modelId="{1BB2626C-68E8-4AAC-9B08-6827B0E4603C}" type="sibTrans" cxnId="{7A407091-1FD9-47C9-AE93-9F5F3CA0FCFB}">
      <dgm:prSet/>
      <dgm:spPr/>
      <dgm:t>
        <a:bodyPr/>
        <a:lstStyle/>
        <a:p>
          <a:endParaRPr lang="en-US"/>
        </a:p>
      </dgm:t>
    </dgm:pt>
    <dgm:pt modelId="{FA9C33B9-0773-45F6-97B5-8BF5D1B00154}">
      <dgm:prSet/>
      <dgm:spPr/>
      <dgm:t>
        <a:bodyPr/>
        <a:lstStyle/>
        <a:p>
          <a:r>
            <a:rPr lang="en-US"/>
            <a:t>6. Generating repeat business and loyalty to the brand.</a:t>
          </a:r>
        </a:p>
      </dgm:t>
    </dgm:pt>
    <dgm:pt modelId="{9F5FCA7A-0372-4BD8-80ED-E724AFC69622}" type="parTrans" cxnId="{ECD93A65-03C8-4FAC-A6B8-435EEC7C7B11}">
      <dgm:prSet/>
      <dgm:spPr/>
      <dgm:t>
        <a:bodyPr/>
        <a:lstStyle/>
        <a:p>
          <a:endParaRPr lang="en-US"/>
        </a:p>
      </dgm:t>
    </dgm:pt>
    <dgm:pt modelId="{96F2AD80-D700-465A-8163-7474300FDFF4}" type="sibTrans" cxnId="{ECD93A65-03C8-4FAC-A6B8-435EEC7C7B11}">
      <dgm:prSet/>
      <dgm:spPr/>
      <dgm:t>
        <a:bodyPr/>
        <a:lstStyle/>
        <a:p>
          <a:endParaRPr lang="en-US"/>
        </a:p>
      </dgm:t>
    </dgm:pt>
    <dgm:pt modelId="{BDE6F024-436C-4B3D-B59E-58C024D2C751}" type="pres">
      <dgm:prSet presAssocID="{A6C45495-2A3D-40CA-BBB2-D43A8793713B}" presName="root" presStyleCnt="0">
        <dgm:presLayoutVars>
          <dgm:dir/>
          <dgm:resizeHandles val="exact"/>
        </dgm:presLayoutVars>
      </dgm:prSet>
      <dgm:spPr/>
      <dgm:t>
        <a:bodyPr/>
        <a:lstStyle/>
        <a:p>
          <a:endParaRPr lang="en-US"/>
        </a:p>
      </dgm:t>
    </dgm:pt>
    <dgm:pt modelId="{B5EECB57-C186-41E2-90AF-5518169F75B5}" type="pres">
      <dgm:prSet presAssocID="{8D565FCE-9C17-4E5E-A5CA-113569DA19F0}" presName="compNode" presStyleCnt="0"/>
      <dgm:spPr/>
    </dgm:pt>
    <dgm:pt modelId="{F35489D3-27D3-4EA7-BB19-B16CA6CCFDB8}" type="pres">
      <dgm:prSet presAssocID="{8D565FCE-9C17-4E5E-A5CA-113569DA19F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xmlns="" id="0" name="" descr="Lock"/>
        </a:ext>
      </dgm:extLst>
    </dgm:pt>
    <dgm:pt modelId="{1452D066-C6BB-4AE8-9FE1-78D7ABFFE170}" type="pres">
      <dgm:prSet presAssocID="{8D565FCE-9C17-4E5E-A5CA-113569DA19F0}" presName="spaceRect" presStyleCnt="0"/>
      <dgm:spPr/>
    </dgm:pt>
    <dgm:pt modelId="{9C352A92-804F-4C89-8DA9-4859882AFDA8}" type="pres">
      <dgm:prSet presAssocID="{8D565FCE-9C17-4E5E-A5CA-113569DA19F0}" presName="textRect" presStyleLbl="revTx" presStyleIdx="0" presStyleCnt="3">
        <dgm:presLayoutVars>
          <dgm:chMax val="1"/>
          <dgm:chPref val="1"/>
        </dgm:presLayoutVars>
      </dgm:prSet>
      <dgm:spPr/>
      <dgm:t>
        <a:bodyPr/>
        <a:lstStyle/>
        <a:p>
          <a:endParaRPr lang="en-US"/>
        </a:p>
      </dgm:t>
    </dgm:pt>
    <dgm:pt modelId="{FD15BB48-A5A8-4432-9052-983C75EE75AF}" type="pres">
      <dgm:prSet presAssocID="{C5245A6A-D6E5-47D1-B5FF-A85884B39F55}" presName="sibTrans" presStyleCnt="0"/>
      <dgm:spPr/>
    </dgm:pt>
    <dgm:pt modelId="{3E4102C3-D0B4-4253-82E4-3C3F964783C9}" type="pres">
      <dgm:prSet presAssocID="{48DE6EA2-AA9C-461D-8983-2AF88B2CB2C3}" presName="compNode" presStyleCnt="0"/>
      <dgm:spPr/>
    </dgm:pt>
    <dgm:pt modelId="{86EBB44B-9AA5-4EE9-B4F6-A86A6B8AAF39}" type="pres">
      <dgm:prSet presAssocID="{48DE6EA2-AA9C-461D-8983-2AF88B2CB2C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xmlns="" id="0" name="" descr="Ribbon"/>
        </a:ext>
      </dgm:extLst>
    </dgm:pt>
    <dgm:pt modelId="{8BCE84D2-A0D2-4247-92DC-4328A0E6BDB4}" type="pres">
      <dgm:prSet presAssocID="{48DE6EA2-AA9C-461D-8983-2AF88B2CB2C3}" presName="spaceRect" presStyleCnt="0"/>
      <dgm:spPr/>
    </dgm:pt>
    <dgm:pt modelId="{37A1D828-CA17-42B9-AE06-DCF8A8E099AD}" type="pres">
      <dgm:prSet presAssocID="{48DE6EA2-AA9C-461D-8983-2AF88B2CB2C3}" presName="textRect" presStyleLbl="revTx" presStyleIdx="1" presStyleCnt="3">
        <dgm:presLayoutVars>
          <dgm:chMax val="1"/>
          <dgm:chPref val="1"/>
        </dgm:presLayoutVars>
      </dgm:prSet>
      <dgm:spPr/>
      <dgm:t>
        <a:bodyPr/>
        <a:lstStyle/>
        <a:p>
          <a:endParaRPr lang="en-US"/>
        </a:p>
      </dgm:t>
    </dgm:pt>
    <dgm:pt modelId="{87627422-47AE-415F-9499-DE186BE26824}" type="pres">
      <dgm:prSet presAssocID="{1BB2626C-68E8-4AAC-9B08-6827B0E4603C}" presName="sibTrans" presStyleCnt="0"/>
      <dgm:spPr/>
    </dgm:pt>
    <dgm:pt modelId="{94784ED1-966D-4483-8791-074AC5E47E9F}" type="pres">
      <dgm:prSet presAssocID="{FA9C33B9-0773-45F6-97B5-8BF5D1B00154}" presName="compNode" presStyleCnt="0"/>
      <dgm:spPr/>
    </dgm:pt>
    <dgm:pt modelId="{158EA296-DAB6-4DBD-AF66-B2E36821FB63}" type="pres">
      <dgm:prSet presAssocID="{FA9C33B9-0773-45F6-97B5-8BF5D1B0015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xmlns="" id="0" name="" descr="Repeat"/>
        </a:ext>
      </dgm:extLst>
    </dgm:pt>
    <dgm:pt modelId="{741E0608-3A7C-4A94-93E5-C0680D840DBF}" type="pres">
      <dgm:prSet presAssocID="{FA9C33B9-0773-45F6-97B5-8BF5D1B00154}" presName="spaceRect" presStyleCnt="0"/>
      <dgm:spPr/>
    </dgm:pt>
    <dgm:pt modelId="{0F348C87-BA2F-43AE-8F66-436D17E73CBD}" type="pres">
      <dgm:prSet presAssocID="{FA9C33B9-0773-45F6-97B5-8BF5D1B00154}" presName="textRect" presStyleLbl="revTx" presStyleIdx="2" presStyleCnt="3">
        <dgm:presLayoutVars>
          <dgm:chMax val="1"/>
          <dgm:chPref val="1"/>
        </dgm:presLayoutVars>
      </dgm:prSet>
      <dgm:spPr/>
      <dgm:t>
        <a:bodyPr/>
        <a:lstStyle/>
        <a:p>
          <a:endParaRPr lang="en-US"/>
        </a:p>
      </dgm:t>
    </dgm:pt>
  </dgm:ptLst>
  <dgm:cxnLst>
    <dgm:cxn modelId="{7A407091-1FD9-47C9-AE93-9F5F3CA0FCFB}" srcId="{A6C45495-2A3D-40CA-BBB2-D43A8793713B}" destId="{48DE6EA2-AA9C-461D-8983-2AF88B2CB2C3}" srcOrd="1" destOrd="0" parTransId="{6FE67480-8391-4554-BA91-64BA676DE593}" sibTransId="{1BB2626C-68E8-4AAC-9B08-6827B0E4603C}"/>
    <dgm:cxn modelId="{E512A6A1-58D0-498C-9459-A51BD133A7FC}" srcId="{A6C45495-2A3D-40CA-BBB2-D43A8793713B}" destId="{8D565FCE-9C17-4E5E-A5CA-113569DA19F0}" srcOrd="0" destOrd="0" parTransId="{20045812-174E-43D6-9927-E1189EF88F10}" sibTransId="{C5245A6A-D6E5-47D1-B5FF-A85884B39F55}"/>
    <dgm:cxn modelId="{0A47D4EF-62CA-4A55-9191-485A26618DD3}" type="presOf" srcId="{A6C45495-2A3D-40CA-BBB2-D43A8793713B}" destId="{BDE6F024-436C-4B3D-B59E-58C024D2C751}" srcOrd="0" destOrd="0" presId="urn:microsoft.com/office/officeart/2018/2/layout/IconLabelList"/>
    <dgm:cxn modelId="{E35B8953-F0F6-4793-A0F4-A3BD35DA4474}" type="presOf" srcId="{48DE6EA2-AA9C-461D-8983-2AF88B2CB2C3}" destId="{37A1D828-CA17-42B9-AE06-DCF8A8E099AD}" srcOrd="0" destOrd="0" presId="urn:microsoft.com/office/officeart/2018/2/layout/IconLabelList"/>
    <dgm:cxn modelId="{4C6D61D2-C48D-480F-A9D3-7612AB550B4B}" type="presOf" srcId="{FA9C33B9-0773-45F6-97B5-8BF5D1B00154}" destId="{0F348C87-BA2F-43AE-8F66-436D17E73CBD}" srcOrd="0" destOrd="0" presId="urn:microsoft.com/office/officeart/2018/2/layout/IconLabelList"/>
    <dgm:cxn modelId="{ECD93A65-03C8-4FAC-A6B8-435EEC7C7B11}" srcId="{A6C45495-2A3D-40CA-BBB2-D43A8793713B}" destId="{FA9C33B9-0773-45F6-97B5-8BF5D1B00154}" srcOrd="2" destOrd="0" parTransId="{9F5FCA7A-0372-4BD8-80ED-E724AFC69622}" sibTransId="{96F2AD80-D700-465A-8163-7474300FDFF4}"/>
    <dgm:cxn modelId="{10D90273-3B5A-4D2C-BDCB-8BE79D88E0A8}" type="presOf" srcId="{8D565FCE-9C17-4E5E-A5CA-113569DA19F0}" destId="{9C352A92-804F-4C89-8DA9-4859882AFDA8}" srcOrd="0" destOrd="0" presId="urn:microsoft.com/office/officeart/2018/2/layout/IconLabelList"/>
    <dgm:cxn modelId="{834D2906-D9CD-4EF5-A9B7-16A24BF6017A}" type="presParOf" srcId="{BDE6F024-436C-4B3D-B59E-58C024D2C751}" destId="{B5EECB57-C186-41E2-90AF-5518169F75B5}" srcOrd="0" destOrd="0" presId="urn:microsoft.com/office/officeart/2018/2/layout/IconLabelList"/>
    <dgm:cxn modelId="{B13DD8DC-1717-4FC3-97F7-BC9BDA8381DE}" type="presParOf" srcId="{B5EECB57-C186-41E2-90AF-5518169F75B5}" destId="{F35489D3-27D3-4EA7-BB19-B16CA6CCFDB8}" srcOrd="0" destOrd="0" presId="urn:microsoft.com/office/officeart/2018/2/layout/IconLabelList"/>
    <dgm:cxn modelId="{2C39C223-09F1-447F-BBD4-235C90C373EB}" type="presParOf" srcId="{B5EECB57-C186-41E2-90AF-5518169F75B5}" destId="{1452D066-C6BB-4AE8-9FE1-78D7ABFFE170}" srcOrd="1" destOrd="0" presId="urn:microsoft.com/office/officeart/2018/2/layout/IconLabelList"/>
    <dgm:cxn modelId="{AB9CA9CA-9F96-4BBE-8028-DABD5A78AE1F}" type="presParOf" srcId="{B5EECB57-C186-41E2-90AF-5518169F75B5}" destId="{9C352A92-804F-4C89-8DA9-4859882AFDA8}" srcOrd="2" destOrd="0" presId="urn:microsoft.com/office/officeart/2018/2/layout/IconLabelList"/>
    <dgm:cxn modelId="{33250974-BD67-4BB2-8516-3BB634CBDA43}" type="presParOf" srcId="{BDE6F024-436C-4B3D-B59E-58C024D2C751}" destId="{FD15BB48-A5A8-4432-9052-983C75EE75AF}" srcOrd="1" destOrd="0" presId="urn:microsoft.com/office/officeart/2018/2/layout/IconLabelList"/>
    <dgm:cxn modelId="{8A92B176-8DE5-41E3-9D0C-3214A4AD1908}" type="presParOf" srcId="{BDE6F024-436C-4B3D-B59E-58C024D2C751}" destId="{3E4102C3-D0B4-4253-82E4-3C3F964783C9}" srcOrd="2" destOrd="0" presId="urn:microsoft.com/office/officeart/2018/2/layout/IconLabelList"/>
    <dgm:cxn modelId="{1FFD67CF-D900-468A-A961-A0E1AB257FCD}" type="presParOf" srcId="{3E4102C3-D0B4-4253-82E4-3C3F964783C9}" destId="{86EBB44B-9AA5-4EE9-B4F6-A86A6B8AAF39}" srcOrd="0" destOrd="0" presId="urn:microsoft.com/office/officeart/2018/2/layout/IconLabelList"/>
    <dgm:cxn modelId="{454FC788-0957-4E13-A534-D39E1ECEDCAE}" type="presParOf" srcId="{3E4102C3-D0B4-4253-82E4-3C3F964783C9}" destId="{8BCE84D2-A0D2-4247-92DC-4328A0E6BDB4}" srcOrd="1" destOrd="0" presId="urn:microsoft.com/office/officeart/2018/2/layout/IconLabelList"/>
    <dgm:cxn modelId="{950137AA-B93E-4566-B2AE-C943BEAA464E}" type="presParOf" srcId="{3E4102C3-D0B4-4253-82E4-3C3F964783C9}" destId="{37A1D828-CA17-42B9-AE06-DCF8A8E099AD}" srcOrd="2" destOrd="0" presId="urn:microsoft.com/office/officeart/2018/2/layout/IconLabelList"/>
    <dgm:cxn modelId="{0818F5C5-8B17-4146-BF84-8E91CAACC220}" type="presParOf" srcId="{BDE6F024-436C-4B3D-B59E-58C024D2C751}" destId="{87627422-47AE-415F-9499-DE186BE26824}" srcOrd="3" destOrd="0" presId="urn:microsoft.com/office/officeart/2018/2/layout/IconLabelList"/>
    <dgm:cxn modelId="{DF3EB823-D0ED-4263-8247-197DC5ED5249}" type="presParOf" srcId="{BDE6F024-436C-4B3D-B59E-58C024D2C751}" destId="{94784ED1-966D-4483-8791-074AC5E47E9F}" srcOrd="4" destOrd="0" presId="urn:microsoft.com/office/officeart/2018/2/layout/IconLabelList"/>
    <dgm:cxn modelId="{88A4195C-2164-4437-A655-FD119DAB11D7}" type="presParOf" srcId="{94784ED1-966D-4483-8791-074AC5E47E9F}" destId="{158EA296-DAB6-4DBD-AF66-B2E36821FB63}" srcOrd="0" destOrd="0" presId="urn:microsoft.com/office/officeart/2018/2/layout/IconLabelList"/>
    <dgm:cxn modelId="{400635D1-A1FA-427D-9322-30911B792D15}" type="presParOf" srcId="{94784ED1-966D-4483-8791-074AC5E47E9F}" destId="{741E0608-3A7C-4A94-93E5-C0680D840DBF}" srcOrd="1" destOrd="0" presId="urn:microsoft.com/office/officeart/2018/2/layout/IconLabelList"/>
    <dgm:cxn modelId="{907A9D46-12CD-4667-85E9-CFC692DEB6DB}" type="presParOf" srcId="{94784ED1-966D-4483-8791-074AC5E47E9F}" destId="{0F348C87-BA2F-43AE-8F66-436D17E73CBD}" srcOrd="2" destOrd="0" presId="urn:microsoft.com/office/officeart/2018/2/layout/IconLabelList"/>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0853F13-F620-4448-A5B1-DCA06A4B95B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F80A6A3-F70F-498E-852D-A166C0DB6E55}">
      <dgm:prSet/>
      <dgm:spPr/>
      <dgm:t>
        <a:bodyPr/>
        <a:lstStyle/>
        <a:p>
          <a:r>
            <a:rPr lang="en-US"/>
            <a:t>Brotherton, B. and Wood, R.C., 2008. The Sage handbook of hospitality management. </a:t>
          </a:r>
          <a:r>
            <a:rPr lang="en-US" i="1"/>
            <a:t>The SAGE Handbook of Hospitality Management</a:t>
          </a:r>
          <a:r>
            <a:rPr lang="en-US"/>
            <a:t>, pp.1-576.</a:t>
          </a:r>
        </a:p>
      </dgm:t>
    </dgm:pt>
    <dgm:pt modelId="{7A54FAC7-56F2-44BB-9016-2B7A9FFB0B20}" type="parTrans" cxnId="{8FACB333-89C7-4942-97CF-95A065805E32}">
      <dgm:prSet/>
      <dgm:spPr/>
      <dgm:t>
        <a:bodyPr/>
        <a:lstStyle/>
        <a:p>
          <a:endParaRPr lang="en-US"/>
        </a:p>
      </dgm:t>
    </dgm:pt>
    <dgm:pt modelId="{C720729E-6445-4EEF-92D2-DBA895A95B33}" type="sibTrans" cxnId="{8FACB333-89C7-4942-97CF-95A065805E32}">
      <dgm:prSet/>
      <dgm:spPr/>
      <dgm:t>
        <a:bodyPr/>
        <a:lstStyle/>
        <a:p>
          <a:endParaRPr lang="en-US"/>
        </a:p>
      </dgm:t>
    </dgm:pt>
    <dgm:pt modelId="{8ECA5CAA-C017-4194-9143-5C01D369607C}">
      <dgm:prSet/>
      <dgm:spPr/>
      <dgm:t>
        <a:bodyPr/>
        <a:lstStyle/>
        <a:p>
          <a:r>
            <a:rPr lang="en-US"/>
            <a:t>Catan, M., 2019. </a:t>
          </a:r>
          <a:r>
            <a:rPr lang="en-US" i="1"/>
            <a:t>Environmental Practices in Hospitality Industry for a more Sustainable Tourism (Case Study-Sheraton Lisboa Hotel &amp; Spa)</a:t>
          </a:r>
          <a:r>
            <a:rPr lang="en-US"/>
            <a:t> (Doctoral dissertation).</a:t>
          </a:r>
        </a:p>
      </dgm:t>
    </dgm:pt>
    <dgm:pt modelId="{2E5D7D9D-17AA-42E4-90A1-BE1B48799FA6}" type="parTrans" cxnId="{29433FA2-E954-4799-B984-A36105F80B72}">
      <dgm:prSet/>
      <dgm:spPr/>
      <dgm:t>
        <a:bodyPr/>
        <a:lstStyle/>
        <a:p>
          <a:endParaRPr lang="en-US"/>
        </a:p>
      </dgm:t>
    </dgm:pt>
    <dgm:pt modelId="{00F3CDEE-A3FB-405D-BF9B-D64C6456E2F3}" type="sibTrans" cxnId="{29433FA2-E954-4799-B984-A36105F80B72}">
      <dgm:prSet/>
      <dgm:spPr/>
      <dgm:t>
        <a:bodyPr/>
        <a:lstStyle/>
        <a:p>
          <a:endParaRPr lang="en-US"/>
        </a:p>
      </dgm:t>
    </dgm:pt>
    <dgm:pt modelId="{37631B1A-266A-4CD5-8826-16788A2DF015}">
      <dgm:prSet/>
      <dgm:spPr/>
      <dgm:t>
        <a:bodyPr/>
        <a:lstStyle/>
        <a:p>
          <a:r>
            <a:rPr lang="en-US"/>
            <a:t>Chathoth, P.K., 2016. Historical evolution of hotel chains. In </a:t>
          </a:r>
          <a:r>
            <a:rPr lang="en-US" i="1"/>
            <a:t>The Routledge Handbook of Hotel Chain Management</a:t>
          </a:r>
          <a:r>
            <a:rPr lang="en-US"/>
            <a:t> (pp. 27-40). Routledge.</a:t>
          </a:r>
        </a:p>
      </dgm:t>
    </dgm:pt>
    <dgm:pt modelId="{10E0AB44-59DC-4755-B2A6-DE7DD5ACA513}" type="parTrans" cxnId="{122BF068-7FA9-4168-B1F6-F1029482B961}">
      <dgm:prSet/>
      <dgm:spPr/>
      <dgm:t>
        <a:bodyPr/>
        <a:lstStyle/>
        <a:p>
          <a:endParaRPr lang="en-US"/>
        </a:p>
      </dgm:t>
    </dgm:pt>
    <dgm:pt modelId="{0947D567-C98F-4370-ADE8-9E817A2334D0}" type="sibTrans" cxnId="{122BF068-7FA9-4168-B1F6-F1029482B961}">
      <dgm:prSet/>
      <dgm:spPr/>
      <dgm:t>
        <a:bodyPr/>
        <a:lstStyle/>
        <a:p>
          <a:endParaRPr lang="en-US"/>
        </a:p>
      </dgm:t>
    </dgm:pt>
    <dgm:pt modelId="{3FAF91EF-3C6A-459C-889A-ACD5C15FDEC5}">
      <dgm:prSet/>
      <dgm:spPr/>
      <dgm:t>
        <a:bodyPr/>
        <a:lstStyle/>
        <a:p>
          <a:r>
            <a:rPr lang="en-US"/>
            <a:t>Gajjar, T. and Okumus, F., 2018. Diversity management: what are the leading hospitality and tourism companies reporting?. </a:t>
          </a:r>
          <a:r>
            <a:rPr lang="en-US" i="1"/>
            <a:t>Journal of Hospitality Marketing &amp; Management</a:t>
          </a:r>
          <a:r>
            <a:rPr lang="en-US"/>
            <a:t>, </a:t>
          </a:r>
          <a:r>
            <a:rPr lang="en-US" i="1"/>
            <a:t>27</a:t>
          </a:r>
          <a:r>
            <a:rPr lang="en-US"/>
            <a:t>(8), pp.905-925.</a:t>
          </a:r>
        </a:p>
      </dgm:t>
    </dgm:pt>
    <dgm:pt modelId="{3790835E-62EA-46F0-8AE0-B2B84FEA0B6D}" type="parTrans" cxnId="{251ECD41-D1BF-4A6E-B315-CF9C02F2509A}">
      <dgm:prSet/>
      <dgm:spPr/>
      <dgm:t>
        <a:bodyPr/>
        <a:lstStyle/>
        <a:p>
          <a:endParaRPr lang="en-US"/>
        </a:p>
      </dgm:t>
    </dgm:pt>
    <dgm:pt modelId="{FC673EA8-EAA2-46DE-BCA4-886E727E5A23}" type="sibTrans" cxnId="{251ECD41-D1BF-4A6E-B315-CF9C02F2509A}">
      <dgm:prSet/>
      <dgm:spPr/>
      <dgm:t>
        <a:bodyPr/>
        <a:lstStyle/>
        <a:p>
          <a:endParaRPr lang="en-US"/>
        </a:p>
      </dgm:t>
    </dgm:pt>
    <dgm:pt modelId="{DB28B8E2-AEC7-4E0B-B90F-C6830CCCF329}">
      <dgm:prSet/>
      <dgm:spPr/>
      <dgm:t>
        <a:bodyPr/>
        <a:lstStyle/>
        <a:p>
          <a:r>
            <a:rPr lang="en-US"/>
            <a:t>Hormby, S., Morrison, J., Dave, P., Meyers, M. and Tenca, T., 2010. Marriott International increases revenue by implementing a group pricing optimizer. </a:t>
          </a:r>
          <a:r>
            <a:rPr lang="en-US" i="1"/>
            <a:t>Interfaces</a:t>
          </a:r>
          <a:r>
            <a:rPr lang="en-US"/>
            <a:t>, </a:t>
          </a:r>
          <a:r>
            <a:rPr lang="en-US" i="1"/>
            <a:t>40</a:t>
          </a:r>
          <a:r>
            <a:rPr lang="en-US"/>
            <a:t>(1), pp.47-57.</a:t>
          </a:r>
        </a:p>
      </dgm:t>
    </dgm:pt>
    <dgm:pt modelId="{B7F2EFA6-24BE-4EFD-A0D8-EC11753D027E}" type="parTrans" cxnId="{4233814D-517D-4605-A241-E3BBDEC463BD}">
      <dgm:prSet/>
      <dgm:spPr/>
      <dgm:t>
        <a:bodyPr/>
        <a:lstStyle/>
        <a:p>
          <a:endParaRPr lang="en-US"/>
        </a:p>
      </dgm:t>
    </dgm:pt>
    <dgm:pt modelId="{BD6B8A63-EBB5-4093-98BE-3547419EFC25}" type="sibTrans" cxnId="{4233814D-517D-4605-A241-E3BBDEC463BD}">
      <dgm:prSet/>
      <dgm:spPr/>
      <dgm:t>
        <a:bodyPr/>
        <a:lstStyle/>
        <a:p>
          <a:endParaRPr lang="en-US"/>
        </a:p>
      </dgm:t>
    </dgm:pt>
    <dgm:pt modelId="{04DA2B75-8024-4FBC-809A-3129EDD4C58F}" type="pres">
      <dgm:prSet presAssocID="{D0853F13-F620-4448-A5B1-DCA06A4B95B3}" presName="linear" presStyleCnt="0">
        <dgm:presLayoutVars>
          <dgm:animLvl val="lvl"/>
          <dgm:resizeHandles val="exact"/>
        </dgm:presLayoutVars>
      </dgm:prSet>
      <dgm:spPr/>
      <dgm:t>
        <a:bodyPr/>
        <a:lstStyle/>
        <a:p>
          <a:endParaRPr lang="en-US"/>
        </a:p>
      </dgm:t>
    </dgm:pt>
    <dgm:pt modelId="{06C7916C-9E47-4820-BA07-6A6A85BEA1C8}" type="pres">
      <dgm:prSet presAssocID="{EF80A6A3-F70F-498E-852D-A166C0DB6E55}" presName="parentText" presStyleLbl="node1" presStyleIdx="0" presStyleCnt="5">
        <dgm:presLayoutVars>
          <dgm:chMax val="0"/>
          <dgm:bulletEnabled val="1"/>
        </dgm:presLayoutVars>
      </dgm:prSet>
      <dgm:spPr/>
      <dgm:t>
        <a:bodyPr/>
        <a:lstStyle/>
        <a:p>
          <a:endParaRPr lang="en-US"/>
        </a:p>
      </dgm:t>
    </dgm:pt>
    <dgm:pt modelId="{5F27FD9C-9F89-4B5C-A176-739603438266}" type="pres">
      <dgm:prSet presAssocID="{C720729E-6445-4EEF-92D2-DBA895A95B33}" presName="spacer" presStyleCnt="0"/>
      <dgm:spPr/>
    </dgm:pt>
    <dgm:pt modelId="{D1287745-E751-426B-814D-CC236308DA47}" type="pres">
      <dgm:prSet presAssocID="{8ECA5CAA-C017-4194-9143-5C01D369607C}" presName="parentText" presStyleLbl="node1" presStyleIdx="1" presStyleCnt="5">
        <dgm:presLayoutVars>
          <dgm:chMax val="0"/>
          <dgm:bulletEnabled val="1"/>
        </dgm:presLayoutVars>
      </dgm:prSet>
      <dgm:spPr/>
      <dgm:t>
        <a:bodyPr/>
        <a:lstStyle/>
        <a:p>
          <a:endParaRPr lang="en-US"/>
        </a:p>
      </dgm:t>
    </dgm:pt>
    <dgm:pt modelId="{27C3309C-5340-4A5E-9516-FB2BFA7B5F9E}" type="pres">
      <dgm:prSet presAssocID="{00F3CDEE-A3FB-405D-BF9B-D64C6456E2F3}" presName="spacer" presStyleCnt="0"/>
      <dgm:spPr/>
    </dgm:pt>
    <dgm:pt modelId="{32A1D4BD-532C-4658-801D-1A4F682F3F51}" type="pres">
      <dgm:prSet presAssocID="{37631B1A-266A-4CD5-8826-16788A2DF015}" presName="parentText" presStyleLbl="node1" presStyleIdx="2" presStyleCnt="5">
        <dgm:presLayoutVars>
          <dgm:chMax val="0"/>
          <dgm:bulletEnabled val="1"/>
        </dgm:presLayoutVars>
      </dgm:prSet>
      <dgm:spPr/>
      <dgm:t>
        <a:bodyPr/>
        <a:lstStyle/>
        <a:p>
          <a:endParaRPr lang="en-US"/>
        </a:p>
      </dgm:t>
    </dgm:pt>
    <dgm:pt modelId="{B05861F7-46FB-4FD0-BD41-2A1E949C8DF1}" type="pres">
      <dgm:prSet presAssocID="{0947D567-C98F-4370-ADE8-9E817A2334D0}" presName="spacer" presStyleCnt="0"/>
      <dgm:spPr/>
    </dgm:pt>
    <dgm:pt modelId="{69113922-B9A9-4B02-BEAF-9D2FC3E390D3}" type="pres">
      <dgm:prSet presAssocID="{3FAF91EF-3C6A-459C-889A-ACD5C15FDEC5}" presName="parentText" presStyleLbl="node1" presStyleIdx="3" presStyleCnt="5">
        <dgm:presLayoutVars>
          <dgm:chMax val="0"/>
          <dgm:bulletEnabled val="1"/>
        </dgm:presLayoutVars>
      </dgm:prSet>
      <dgm:spPr/>
      <dgm:t>
        <a:bodyPr/>
        <a:lstStyle/>
        <a:p>
          <a:endParaRPr lang="en-US"/>
        </a:p>
      </dgm:t>
    </dgm:pt>
    <dgm:pt modelId="{9F029A16-029F-44F4-ACBA-2A962C6360DA}" type="pres">
      <dgm:prSet presAssocID="{FC673EA8-EAA2-46DE-BCA4-886E727E5A23}" presName="spacer" presStyleCnt="0"/>
      <dgm:spPr/>
    </dgm:pt>
    <dgm:pt modelId="{8C50341D-C52C-465A-910D-7D6489E5DD9C}" type="pres">
      <dgm:prSet presAssocID="{DB28B8E2-AEC7-4E0B-B90F-C6830CCCF329}" presName="parentText" presStyleLbl="node1" presStyleIdx="4" presStyleCnt="5">
        <dgm:presLayoutVars>
          <dgm:chMax val="0"/>
          <dgm:bulletEnabled val="1"/>
        </dgm:presLayoutVars>
      </dgm:prSet>
      <dgm:spPr/>
      <dgm:t>
        <a:bodyPr/>
        <a:lstStyle/>
        <a:p>
          <a:endParaRPr lang="en-US"/>
        </a:p>
      </dgm:t>
    </dgm:pt>
  </dgm:ptLst>
  <dgm:cxnLst>
    <dgm:cxn modelId="{662826CD-DF86-471E-AC82-8682CE79CCCE}" type="presOf" srcId="{D0853F13-F620-4448-A5B1-DCA06A4B95B3}" destId="{04DA2B75-8024-4FBC-809A-3129EDD4C58F}" srcOrd="0" destOrd="0" presId="urn:microsoft.com/office/officeart/2005/8/layout/vList2"/>
    <dgm:cxn modelId="{D32673E1-E9B9-4486-821F-A56832984540}" type="presOf" srcId="{37631B1A-266A-4CD5-8826-16788A2DF015}" destId="{32A1D4BD-532C-4658-801D-1A4F682F3F51}" srcOrd="0" destOrd="0" presId="urn:microsoft.com/office/officeart/2005/8/layout/vList2"/>
    <dgm:cxn modelId="{4781A758-646E-4237-9B4A-BF828B1276FF}" type="presOf" srcId="{8ECA5CAA-C017-4194-9143-5C01D369607C}" destId="{D1287745-E751-426B-814D-CC236308DA47}" srcOrd="0" destOrd="0" presId="urn:microsoft.com/office/officeart/2005/8/layout/vList2"/>
    <dgm:cxn modelId="{B4AE27A0-DAFC-4723-9F57-F1142B6B7334}" type="presOf" srcId="{DB28B8E2-AEC7-4E0B-B90F-C6830CCCF329}" destId="{8C50341D-C52C-465A-910D-7D6489E5DD9C}" srcOrd="0" destOrd="0" presId="urn:microsoft.com/office/officeart/2005/8/layout/vList2"/>
    <dgm:cxn modelId="{29433FA2-E954-4799-B984-A36105F80B72}" srcId="{D0853F13-F620-4448-A5B1-DCA06A4B95B3}" destId="{8ECA5CAA-C017-4194-9143-5C01D369607C}" srcOrd="1" destOrd="0" parTransId="{2E5D7D9D-17AA-42E4-90A1-BE1B48799FA6}" sibTransId="{00F3CDEE-A3FB-405D-BF9B-D64C6456E2F3}"/>
    <dgm:cxn modelId="{4233814D-517D-4605-A241-E3BBDEC463BD}" srcId="{D0853F13-F620-4448-A5B1-DCA06A4B95B3}" destId="{DB28B8E2-AEC7-4E0B-B90F-C6830CCCF329}" srcOrd="4" destOrd="0" parTransId="{B7F2EFA6-24BE-4EFD-A0D8-EC11753D027E}" sibTransId="{BD6B8A63-EBB5-4093-98BE-3547419EFC25}"/>
    <dgm:cxn modelId="{8FACB333-89C7-4942-97CF-95A065805E32}" srcId="{D0853F13-F620-4448-A5B1-DCA06A4B95B3}" destId="{EF80A6A3-F70F-498E-852D-A166C0DB6E55}" srcOrd="0" destOrd="0" parTransId="{7A54FAC7-56F2-44BB-9016-2B7A9FFB0B20}" sibTransId="{C720729E-6445-4EEF-92D2-DBA895A95B33}"/>
    <dgm:cxn modelId="{84299649-226F-447E-9CE1-3A099175D769}" type="presOf" srcId="{3FAF91EF-3C6A-459C-889A-ACD5C15FDEC5}" destId="{69113922-B9A9-4B02-BEAF-9D2FC3E390D3}" srcOrd="0" destOrd="0" presId="urn:microsoft.com/office/officeart/2005/8/layout/vList2"/>
    <dgm:cxn modelId="{251ECD41-D1BF-4A6E-B315-CF9C02F2509A}" srcId="{D0853F13-F620-4448-A5B1-DCA06A4B95B3}" destId="{3FAF91EF-3C6A-459C-889A-ACD5C15FDEC5}" srcOrd="3" destOrd="0" parTransId="{3790835E-62EA-46F0-8AE0-B2B84FEA0B6D}" sibTransId="{FC673EA8-EAA2-46DE-BCA4-886E727E5A23}"/>
    <dgm:cxn modelId="{122BF068-7FA9-4168-B1F6-F1029482B961}" srcId="{D0853F13-F620-4448-A5B1-DCA06A4B95B3}" destId="{37631B1A-266A-4CD5-8826-16788A2DF015}" srcOrd="2" destOrd="0" parTransId="{10E0AB44-59DC-4755-B2A6-DE7DD5ACA513}" sibTransId="{0947D567-C98F-4370-ADE8-9E817A2334D0}"/>
    <dgm:cxn modelId="{4FB5B652-3F99-431A-95C2-A3544866009F}" type="presOf" srcId="{EF80A6A3-F70F-498E-852D-A166C0DB6E55}" destId="{06C7916C-9E47-4820-BA07-6A6A85BEA1C8}" srcOrd="0" destOrd="0" presId="urn:microsoft.com/office/officeart/2005/8/layout/vList2"/>
    <dgm:cxn modelId="{C466D11A-721C-4F22-B53B-18741F4FFBF6}" type="presParOf" srcId="{04DA2B75-8024-4FBC-809A-3129EDD4C58F}" destId="{06C7916C-9E47-4820-BA07-6A6A85BEA1C8}" srcOrd="0" destOrd="0" presId="urn:microsoft.com/office/officeart/2005/8/layout/vList2"/>
    <dgm:cxn modelId="{6F27B936-07F6-4E98-B30C-3CE92B3FF28C}" type="presParOf" srcId="{04DA2B75-8024-4FBC-809A-3129EDD4C58F}" destId="{5F27FD9C-9F89-4B5C-A176-739603438266}" srcOrd="1" destOrd="0" presId="urn:microsoft.com/office/officeart/2005/8/layout/vList2"/>
    <dgm:cxn modelId="{6923470C-B23C-4E98-8254-E9449FF3D86E}" type="presParOf" srcId="{04DA2B75-8024-4FBC-809A-3129EDD4C58F}" destId="{D1287745-E751-426B-814D-CC236308DA47}" srcOrd="2" destOrd="0" presId="urn:microsoft.com/office/officeart/2005/8/layout/vList2"/>
    <dgm:cxn modelId="{3FB25F77-D479-493E-A654-D771A83B99C1}" type="presParOf" srcId="{04DA2B75-8024-4FBC-809A-3129EDD4C58F}" destId="{27C3309C-5340-4A5E-9516-FB2BFA7B5F9E}" srcOrd="3" destOrd="0" presId="urn:microsoft.com/office/officeart/2005/8/layout/vList2"/>
    <dgm:cxn modelId="{59E47134-9002-4046-9AD3-AE70F4D1B4E4}" type="presParOf" srcId="{04DA2B75-8024-4FBC-809A-3129EDD4C58F}" destId="{32A1D4BD-532C-4658-801D-1A4F682F3F51}" srcOrd="4" destOrd="0" presId="urn:microsoft.com/office/officeart/2005/8/layout/vList2"/>
    <dgm:cxn modelId="{F5663E0D-D7F3-47AD-BD7B-BDD8A131208E}" type="presParOf" srcId="{04DA2B75-8024-4FBC-809A-3129EDD4C58F}" destId="{B05861F7-46FB-4FD0-BD41-2A1E949C8DF1}" srcOrd="5" destOrd="0" presId="urn:microsoft.com/office/officeart/2005/8/layout/vList2"/>
    <dgm:cxn modelId="{849683B8-EC9B-4ECB-A4C9-B0CC6F0825A5}" type="presParOf" srcId="{04DA2B75-8024-4FBC-809A-3129EDD4C58F}" destId="{69113922-B9A9-4B02-BEAF-9D2FC3E390D3}" srcOrd="6" destOrd="0" presId="urn:microsoft.com/office/officeart/2005/8/layout/vList2"/>
    <dgm:cxn modelId="{74291A71-0303-4904-A87E-04AA247747F2}" type="presParOf" srcId="{04DA2B75-8024-4FBC-809A-3129EDD4C58F}" destId="{9F029A16-029F-44F4-ACBA-2A962C6360DA}" srcOrd="7" destOrd="0" presId="urn:microsoft.com/office/officeart/2005/8/layout/vList2"/>
    <dgm:cxn modelId="{E65D82B8-F5BE-4160-9677-48DFF32851C3}" type="presParOf" srcId="{04DA2B75-8024-4FBC-809A-3129EDD4C58F}" destId="{8C50341D-C52C-465A-910D-7D6489E5DD9C}" srcOrd="8" destOrd="0" presId="urn:microsoft.com/office/officeart/2005/8/layout/vList2"/>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AEC8EB-E775-4957-85A1-5ED66B0258C1}">
      <dsp:nvSpPr>
        <dsp:cNvPr id="0" name=""/>
        <dsp:cNvSpPr/>
      </dsp:nvSpPr>
      <dsp:spPr>
        <a:xfrm>
          <a:off x="962024" y="0"/>
          <a:ext cx="4572000" cy="4572000"/>
        </a:xfrm>
        <a:prstGeom prst="diamond">
          <a:avLst/>
        </a:prstGeom>
        <a:solidFill>
          <a:schemeClr val="accent2">
            <a:tint val="4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316B5F52-20D8-4E4B-87FD-B92A3B35AB74}">
      <dsp:nvSpPr>
        <dsp:cNvPr id="0" name=""/>
        <dsp:cNvSpPr/>
      </dsp:nvSpPr>
      <dsp:spPr>
        <a:xfrm>
          <a:off x="1396364" y="434340"/>
          <a:ext cx="1783080" cy="178308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Services provided by Sheraton hotels include 24-hour room service, spa, fitness center, business center, and concierge. </a:t>
          </a:r>
        </a:p>
      </dsp:txBody>
      <dsp:txXfrm>
        <a:off x="1483407" y="521383"/>
        <a:ext cx="1608994" cy="1608994"/>
      </dsp:txXfrm>
    </dsp:sp>
    <dsp:sp modelId="{DCB54081-13EE-4337-B13C-76A0C014A025}">
      <dsp:nvSpPr>
        <dsp:cNvPr id="0" name=""/>
        <dsp:cNvSpPr/>
      </dsp:nvSpPr>
      <dsp:spPr>
        <a:xfrm>
          <a:off x="3316605" y="434340"/>
          <a:ext cx="1783080" cy="1783080"/>
        </a:xfrm>
        <a:prstGeom prst="round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Sheraton hotels offer a variety of entertainment, such as a poolside bar and live music in the lobby. </a:t>
          </a:r>
        </a:p>
      </dsp:txBody>
      <dsp:txXfrm>
        <a:off x="3403648" y="521383"/>
        <a:ext cx="1608994" cy="1608994"/>
      </dsp:txXfrm>
    </dsp:sp>
    <dsp:sp modelId="{6D5B08A3-160A-4F8E-9039-672C19E45E89}">
      <dsp:nvSpPr>
        <dsp:cNvPr id="0" name=""/>
        <dsp:cNvSpPr/>
      </dsp:nvSpPr>
      <dsp:spPr>
        <a:xfrm>
          <a:off x="1396364" y="2354580"/>
          <a:ext cx="1783080" cy="1783080"/>
        </a:xfrm>
        <a:prstGeom prst="round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24-hour security and other safeguards are available to ensure guests feel safe and secure. </a:t>
          </a:r>
        </a:p>
      </dsp:txBody>
      <dsp:txXfrm>
        <a:off x="1483407" y="2441623"/>
        <a:ext cx="1608994" cy="1608994"/>
      </dsp:txXfrm>
    </dsp:sp>
    <dsp:sp modelId="{040D5FB2-8FDB-4287-AD16-378AEAF15CD6}">
      <dsp:nvSpPr>
        <dsp:cNvPr id="0" name=""/>
        <dsp:cNvSpPr/>
      </dsp:nvSpPr>
      <dsp:spPr>
        <a:xfrm>
          <a:off x="3316605" y="2354580"/>
          <a:ext cx="1783080" cy="1783080"/>
        </a:xfrm>
        <a:prstGeom prst="round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Guests have access to free Wi-Fi, free breakfast, and free shuttle service. </a:t>
          </a:r>
        </a:p>
      </dsp:txBody>
      <dsp:txXfrm>
        <a:off x="3403648" y="2441623"/>
        <a:ext cx="1608994" cy="16089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797B1E-E1CC-4F8C-A861-477784DEBA5C}">
      <dsp:nvSpPr>
        <dsp:cNvPr id="0" name=""/>
        <dsp:cNvSpPr/>
      </dsp:nvSpPr>
      <dsp:spPr>
        <a:xfrm>
          <a:off x="195832" y="1246869"/>
          <a:ext cx="910537" cy="9105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1ACD37-2BE5-4698-8223-546339DBD882}">
      <dsp:nvSpPr>
        <dsp:cNvPr id="0" name=""/>
        <dsp:cNvSpPr/>
      </dsp:nvSpPr>
      <dsp:spPr>
        <a:xfrm>
          <a:off x="387045" y="1438082"/>
          <a:ext cx="528112" cy="5281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C1C8345-6350-4C21-9046-591F7FF9242B}">
      <dsp:nvSpPr>
        <dsp:cNvPr id="0" name=""/>
        <dsp:cNvSpPr/>
      </dsp:nvSpPr>
      <dsp:spPr>
        <a:xfrm>
          <a:off x="1301485" y="1246869"/>
          <a:ext cx="2146268" cy="910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1. Understanding the importance of guest services in the hotel industry. </a:t>
          </a:r>
        </a:p>
      </dsp:txBody>
      <dsp:txXfrm>
        <a:off x="1301485" y="1246869"/>
        <a:ext cx="2146268" cy="910537"/>
      </dsp:txXfrm>
    </dsp:sp>
    <dsp:sp modelId="{EB05B22E-5DA1-4166-8B6F-1EA4C0F08A97}">
      <dsp:nvSpPr>
        <dsp:cNvPr id="0" name=""/>
        <dsp:cNvSpPr/>
      </dsp:nvSpPr>
      <dsp:spPr>
        <a:xfrm>
          <a:off x="3821724" y="1246869"/>
          <a:ext cx="910537" cy="9105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EC547C-9F1E-42AB-9985-B1DDA0183E4D}">
      <dsp:nvSpPr>
        <dsp:cNvPr id="0" name=""/>
        <dsp:cNvSpPr/>
      </dsp:nvSpPr>
      <dsp:spPr>
        <a:xfrm>
          <a:off x="4012937" y="1438082"/>
          <a:ext cx="528112" cy="5281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5934121-EF93-4033-B0B1-1899D4FEBCE6}">
      <dsp:nvSpPr>
        <dsp:cNvPr id="0" name=""/>
        <dsp:cNvSpPr/>
      </dsp:nvSpPr>
      <dsp:spPr>
        <a:xfrm>
          <a:off x="4927377" y="1246869"/>
          <a:ext cx="2146268" cy="910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2. Ensuring customer satisfaction through excellent service. </a:t>
          </a:r>
        </a:p>
      </dsp:txBody>
      <dsp:txXfrm>
        <a:off x="4927377" y="1246869"/>
        <a:ext cx="2146268" cy="910537"/>
      </dsp:txXfrm>
    </dsp:sp>
    <dsp:sp modelId="{278025DC-B8E3-4599-8000-FBAE81CA7DFD}">
      <dsp:nvSpPr>
        <dsp:cNvPr id="0" name=""/>
        <dsp:cNvSpPr/>
      </dsp:nvSpPr>
      <dsp:spPr>
        <a:xfrm>
          <a:off x="7447616" y="1246869"/>
          <a:ext cx="910537" cy="9105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A97022-AB70-4071-9754-5DED8C61D040}">
      <dsp:nvSpPr>
        <dsp:cNvPr id="0" name=""/>
        <dsp:cNvSpPr/>
      </dsp:nvSpPr>
      <dsp:spPr>
        <a:xfrm>
          <a:off x="7638829" y="1438082"/>
          <a:ext cx="528112" cy="5281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2B90434-7E67-40EA-94A2-03D65E8AEFF3}">
      <dsp:nvSpPr>
        <dsp:cNvPr id="0" name=""/>
        <dsp:cNvSpPr/>
      </dsp:nvSpPr>
      <dsp:spPr>
        <a:xfrm>
          <a:off x="8553269" y="1246869"/>
          <a:ext cx="2146268" cy="910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3. Providing staff with the right training and assistance. </a:t>
          </a:r>
        </a:p>
      </dsp:txBody>
      <dsp:txXfrm>
        <a:off x="8553269" y="1246869"/>
        <a:ext cx="2146268" cy="9105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5489D3-27D3-4EA7-BB19-B16CA6CCFDB8}">
      <dsp:nvSpPr>
        <dsp:cNvPr id="0" name=""/>
        <dsp:cNvSpPr/>
      </dsp:nvSpPr>
      <dsp:spPr>
        <a:xfrm>
          <a:off x="938072" y="425888"/>
          <a:ext cx="1449518" cy="14495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352A92-804F-4C89-8DA9-4859882AFDA8}">
      <dsp:nvSpPr>
        <dsp:cNvPr id="0" name=""/>
        <dsp:cNvSpPr/>
      </dsp:nvSpPr>
      <dsp:spPr>
        <a:xfrm>
          <a:off x="52256" y="2258388"/>
          <a:ext cx="32211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4. Creating a safe and secure environment for visitors. </a:t>
          </a:r>
        </a:p>
      </dsp:txBody>
      <dsp:txXfrm>
        <a:off x="52256" y="2258388"/>
        <a:ext cx="3221151" cy="720000"/>
      </dsp:txXfrm>
    </dsp:sp>
    <dsp:sp modelId="{86EBB44B-9AA5-4EE9-B4F6-A86A6B8AAF39}">
      <dsp:nvSpPr>
        <dsp:cNvPr id="0" name=""/>
        <dsp:cNvSpPr/>
      </dsp:nvSpPr>
      <dsp:spPr>
        <a:xfrm>
          <a:off x="4722925" y="425888"/>
          <a:ext cx="1449518" cy="14495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7A1D828-CA17-42B9-AE06-DCF8A8E099AD}">
      <dsp:nvSpPr>
        <dsp:cNvPr id="0" name=""/>
        <dsp:cNvSpPr/>
      </dsp:nvSpPr>
      <dsp:spPr>
        <a:xfrm>
          <a:off x="3837109" y="2258388"/>
          <a:ext cx="32211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5. Aiming to exceed guest expectations. </a:t>
          </a:r>
        </a:p>
      </dsp:txBody>
      <dsp:txXfrm>
        <a:off x="3837109" y="2258388"/>
        <a:ext cx="3221151" cy="720000"/>
      </dsp:txXfrm>
    </dsp:sp>
    <dsp:sp modelId="{158EA296-DAB6-4DBD-AF66-B2E36821FB63}">
      <dsp:nvSpPr>
        <dsp:cNvPr id="0" name=""/>
        <dsp:cNvSpPr/>
      </dsp:nvSpPr>
      <dsp:spPr>
        <a:xfrm>
          <a:off x="8507778" y="425888"/>
          <a:ext cx="1449518" cy="14495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F348C87-BA2F-43AE-8F66-436D17E73CBD}">
      <dsp:nvSpPr>
        <dsp:cNvPr id="0" name=""/>
        <dsp:cNvSpPr/>
      </dsp:nvSpPr>
      <dsp:spPr>
        <a:xfrm>
          <a:off x="7621962" y="2258388"/>
          <a:ext cx="32211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6. Generating repeat business and loyalty to the brand.</a:t>
          </a:r>
        </a:p>
      </dsp:txBody>
      <dsp:txXfrm>
        <a:off x="7621962" y="2258388"/>
        <a:ext cx="3221151"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C7916C-9E47-4820-BA07-6A6A85BEA1C8}">
      <dsp:nvSpPr>
        <dsp:cNvPr id="0" name=""/>
        <dsp:cNvSpPr/>
      </dsp:nvSpPr>
      <dsp:spPr>
        <a:xfrm>
          <a:off x="0" y="486726"/>
          <a:ext cx="5614987" cy="73008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Brotherton, B. and Wood, R.C., 2008. The Sage handbook of hospitality management. </a:t>
          </a:r>
          <a:r>
            <a:rPr lang="en-US" sz="1300" i="1" kern="1200"/>
            <a:t>The SAGE Handbook of Hospitality Management</a:t>
          </a:r>
          <a:r>
            <a:rPr lang="en-US" sz="1300" kern="1200"/>
            <a:t>, pp.1-576.</a:t>
          </a:r>
        </a:p>
      </dsp:txBody>
      <dsp:txXfrm>
        <a:off x="35640" y="522366"/>
        <a:ext cx="5543707" cy="658800"/>
      </dsp:txXfrm>
    </dsp:sp>
    <dsp:sp modelId="{D1287745-E751-426B-814D-CC236308DA47}">
      <dsp:nvSpPr>
        <dsp:cNvPr id="0" name=""/>
        <dsp:cNvSpPr/>
      </dsp:nvSpPr>
      <dsp:spPr>
        <a:xfrm>
          <a:off x="0" y="1254246"/>
          <a:ext cx="5614987" cy="730080"/>
        </a:xfrm>
        <a:prstGeom prst="roundRect">
          <a:avLst/>
        </a:prstGeom>
        <a:solidFill>
          <a:schemeClr val="accent2">
            <a:hueOff val="6681"/>
            <a:satOff val="-18932"/>
            <a:lumOff val="117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Catan, M., 2019. </a:t>
          </a:r>
          <a:r>
            <a:rPr lang="en-US" sz="1300" i="1" kern="1200"/>
            <a:t>Environmental Practices in Hospitality Industry for a more Sustainable Tourism (Case Study-Sheraton Lisboa Hotel &amp; Spa)</a:t>
          </a:r>
          <a:r>
            <a:rPr lang="en-US" sz="1300" kern="1200"/>
            <a:t> (Doctoral dissertation).</a:t>
          </a:r>
        </a:p>
      </dsp:txBody>
      <dsp:txXfrm>
        <a:off x="35640" y="1289886"/>
        <a:ext cx="5543707" cy="658800"/>
      </dsp:txXfrm>
    </dsp:sp>
    <dsp:sp modelId="{32A1D4BD-532C-4658-801D-1A4F682F3F51}">
      <dsp:nvSpPr>
        <dsp:cNvPr id="0" name=""/>
        <dsp:cNvSpPr/>
      </dsp:nvSpPr>
      <dsp:spPr>
        <a:xfrm>
          <a:off x="0" y="2021766"/>
          <a:ext cx="5614987" cy="730080"/>
        </a:xfrm>
        <a:prstGeom prst="roundRect">
          <a:avLst/>
        </a:prstGeom>
        <a:solidFill>
          <a:schemeClr val="accent2">
            <a:hueOff val="13361"/>
            <a:satOff val="-37863"/>
            <a:lumOff val="23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Chathoth, P.K., 2016. Historical evolution of hotel chains. In </a:t>
          </a:r>
          <a:r>
            <a:rPr lang="en-US" sz="1300" i="1" kern="1200"/>
            <a:t>The Routledge Handbook of Hotel Chain Management</a:t>
          </a:r>
          <a:r>
            <a:rPr lang="en-US" sz="1300" kern="1200"/>
            <a:t> (pp. 27-40). Routledge.</a:t>
          </a:r>
        </a:p>
      </dsp:txBody>
      <dsp:txXfrm>
        <a:off x="35640" y="2057406"/>
        <a:ext cx="5543707" cy="658800"/>
      </dsp:txXfrm>
    </dsp:sp>
    <dsp:sp modelId="{69113922-B9A9-4B02-BEAF-9D2FC3E390D3}">
      <dsp:nvSpPr>
        <dsp:cNvPr id="0" name=""/>
        <dsp:cNvSpPr/>
      </dsp:nvSpPr>
      <dsp:spPr>
        <a:xfrm>
          <a:off x="0" y="2789286"/>
          <a:ext cx="5614987" cy="730080"/>
        </a:xfrm>
        <a:prstGeom prst="roundRect">
          <a:avLst/>
        </a:prstGeom>
        <a:solidFill>
          <a:schemeClr val="accent2">
            <a:hueOff val="20042"/>
            <a:satOff val="-56795"/>
            <a:lumOff val="353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Gajjar, T. and Okumus, F., 2018. Diversity management: what are the leading hospitality and tourism companies reporting?. </a:t>
          </a:r>
          <a:r>
            <a:rPr lang="en-US" sz="1300" i="1" kern="1200"/>
            <a:t>Journal of Hospitality Marketing &amp; Management</a:t>
          </a:r>
          <a:r>
            <a:rPr lang="en-US" sz="1300" kern="1200"/>
            <a:t>, </a:t>
          </a:r>
          <a:r>
            <a:rPr lang="en-US" sz="1300" i="1" kern="1200"/>
            <a:t>27</a:t>
          </a:r>
          <a:r>
            <a:rPr lang="en-US" sz="1300" kern="1200"/>
            <a:t>(8), pp.905-925.</a:t>
          </a:r>
        </a:p>
      </dsp:txBody>
      <dsp:txXfrm>
        <a:off x="35640" y="2824926"/>
        <a:ext cx="5543707" cy="658800"/>
      </dsp:txXfrm>
    </dsp:sp>
    <dsp:sp modelId="{8C50341D-C52C-465A-910D-7D6489E5DD9C}">
      <dsp:nvSpPr>
        <dsp:cNvPr id="0" name=""/>
        <dsp:cNvSpPr/>
      </dsp:nvSpPr>
      <dsp:spPr>
        <a:xfrm>
          <a:off x="0" y="3556806"/>
          <a:ext cx="5614987" cy="730080"/>
        </a:xfrm>
        <a:prstGeom prst="roundRect">
          <a:avLst/>
        </a:prstGeom>
        <a:solidFill>
          <a:schemeClr val="accent2">
            <a:hueOff val="26723"/>
            <a:satOff val="-75726"/>
            <a:lumOff val="470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Hormby, S., Morrison, J., Dave, P., Meyers, M. and Tenca, T., 2010. Marriott International increases revenue by implementing a group pricing optimizer. </a:t>
          </a:r>
          <a:r>
            <a:rPr lang="en-US" sz="1300" i="1" kern="1200"/>
            <a:t>Interfaces</a:t>
          </a:r>
          <a:r>
            <a:rPr lang="en-US" sz="1300" kern="1200"/>
            <a:t>, </a:t>
          </a:r>
          <a:r>
            <a:rPr lang="en-US" sz="1300" i="1" kern="1200"/>
            <a:t>40</a:t>
          </a:r>
          <a:r>
            <a:rPr lang="en-US" sz="1300" kern="1200"/>
            <a:t>(1), pp.47-57.</a:t>
          </a:r>
        </a:p>
      </dsp:txBody>
      <dsp:txXfrm>
        <a:off x="35640" y="3592446"/>
        <a:ext cx="5543707" cy="658800"/>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xmlns="">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4B6619-BAD1-4CD7-8BFB-1F544095A639}" type="datetimeFigureOut">
              <a:rPr lang="en-US" smtClean="0"/>
              <a:pPr/>
              <a:t>5/24/2023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603D7F-9926-491D-AF38-B27BD18A4D1B}" type="slidenum">
              <a:rPr lang="en-US" smtClean="0"/>
              <a:pPr/>
              <a:t>‹#›</a:t>
            </a:fld>
            <a:endParaRPr lang="en-US"/>
          </a:p>
        </p:txBody>
      </p:sp>
    </p:spTree>
    <p:extLst>
      <p:ext uri="{BB962C8B-B14F-4D97-AF65-F5344CB8AC3E}">
        <p14:creationId xmlns:p14="http://schemas.microsoft.com/office/powerpoint/2010/main" xmlns="" val="14447073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1603D7F-9926-491D-AF38-B27BD18A4D1B}"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Marriott International is one of the foremost hospitality corporations in the world, with over 30 hotel brands. One of its most popular brands is Sheraton, a global hotel brand founded in 1937. The service, hospitality, and overall guest experience at Sheraton hotels are legendary. Sheraton's goal is to give customers meaningful and enjoyable experiences that leave them feeling inspired and connected to the people and things that matter most to them. Sheraton is the biggest hotel chain in the world outside of the United States, with more than 500 properties in 75 countries. </a:t>
            </a:r>
            <a:endParaRPr lang="en-US" dirty="0"/>
          </a:p>
        </p:txBody>
      </p:sp>
      <p:sp>
        <p:nvSpPr>
          <p:cNvPr id="4" name="Slide Number Placeholder 3"/>
          <p:cNvSpPr>
            <a:spLocks noGrp="1"/>
          </p:cNvSpPr>
          <p:nvPr>
            <p:ph type="sldNum" sz="quarter" idx="5"/>
          </p:nvPr>
        </p:nvSpPr>
        <p:spPr/>
        <p:txBody>
          <a:bodyPr/>
          <a:lstStyle/>
          <a:p>
            <a:fld id="{E1603D7F-9926-491D-AF38-B27BD18A4D1B}" type="slidenum">
              <a:rPr lang="en-US" smtClean="0"/>
              <a:pPr/>
              <a:t>2</a:t>
            </a:fld>
            <a:endParaRPr lang="en-US"/>
          </a:p>
        </p:txBody>
      </p:sp>
    </p:spTree>
    <p:extLst>
      <p:ext uri="{BB962C8B-B14F-4D97-AF65-F5344CB8AC3E}">
        <p14:creationId xmlns:p14="http://schemas.microsoft.com/office/powerpoint/2010/main" xmlns="" val="10977712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To ensure that every visitor has a pleasant and relaxing stay, Sheraton is dedicated to offering the best possible service, hospitality, and overall guest experience (</a:t>
            </a:r>
            <a:r>
              <a:rPr lang="en-US" sz="1800" kern="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Gajjar</a:t>
            </a:r>
            <a:r>
              <a:rPr lang="en-US"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US" sz="1800" kern="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Okumus</a:t>
            </a:r>
            <a:r>
              <a:rPr lang="en-US"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2018).</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The Sheraton is committed to offering a variety of services to its visitors, including 24-hour room service, a spa, a fitness center, and a business center. The staff at Sheraton provides each visitor with a warm welcome and an unforgettable stay.</a:t>
            </a:r>
          </a:p>
          <a:p>
            <a:endParaRPr lang="en-US" dirty="0"/>
          </a:p>
        </p:txBody>
      </p:sp>
      <p:sp>
        <p:nvSpPr>
          <p:cNvPr id="4" name="Slide Number Placeholder 3"/>
          <p:cNvSpPr>
            <a:spLocks noGrp="1"/>
          </p:cNvSpPr>
          <p:nvPr>
            <p:ph type="sldNum" sz="quarter" idx="5"/>
          </p:nvPr>
        </p:nvSpPr>
        <p:spPr/>
        <p:txBody>
          <a:bodyPr/>
          <a:lstStyle/>
          <a:p>
            <a:fld id="{E1603D7F-9926-491D-AF38-B27BD18A4D1B}" type="slidenum">
              <a:rPr lang="en-US" smtClean="0"/>
              <a:pPr/>
              <a:t>3</a:t>
            </a:fld>
            <a:endParaRPr lang="en-US"/>
          </a:p>
        </p:txBody>
      </p:sp>
    </p:spTree>
    <p:extLst>
      <p:ext uri="{BB962C8B-B14F-4D97-AF65-F5344CB8AC3E}">
        <p14:creationId xmlns:p14="http://schemas.microsoft.com/office/powerpoint/2010/main" xmlns="" val="242850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Consumers who often stay at Sheraton hotels include businesspeople, vacationers, and tour groups. The convenience and luxury of Sheraton hotels are a big lure for business visitors. Business travelers will appreciate the convenience of staying at a Sheraton hotel since many of them are situated close to major airports, commercial areas, and convention centers. The excellent service, plush rooms, and practical extras offered by Sheraton hotels are favorites among business travelers. Sheraton hotels are popular among leisure guests because of their ease, luxury, and relaxation (</a:t>
            </a:r>
            <a:r>
              <a:rPr lang="en-US" sz="1800" kern="0" dirty="0">
                <a:solidFill>
                  <a:srgbClr val="000000"/>
                </a:solidFill>
                <a:effectLst/>
                <a:latin typeface="Times New Roman" panose="02020603050405020304" pitchFamily="18" charset="0"/>
                <a:ea typeface="Calibri" panose="020F0502020204030204" pitchFamily="34" charset="0"/>
              </a:rPr>
              <a:t>Lockyer., 2007).</a:t>
            </a:r>
            <a:r>
              <a:rPr lang="en-US" sz="1800" dirty="0">
                <a:effectLst/>
                <a:latin typeface="Times New Roman" panose="02020603050405020304" pitchFamily="18" charset="0"/>
                <a:ea typeface="Calibri" panose="020F0502020204030204" pitchFamily="34" charset="0"/>
              </a:rPr>
              <a:t> </a:t>
            </a:r>
            <a:endParaRPr lang="en-US" dirty="0"/>
          </a:p>
        </p:txBody>
      </p:sp>
      <p:sp>
        <p:nvSpPr>
          <p:cNvPr id="4" name="Slide Number Placeholder 3"/>
          <p:cNvSpPr>
            <a:spLocks noGrp="1"/>
          </p:cNvSpPr>
          <p:nvPr>
            <p:ph type="sldNum" sz="quarter" idx="5"/>
          </p:nvPr>
        </p:nvSpPr>
        <p:spPr/>
        <p:txBody>
          <a:bodyPr/>
          <a:lstStyle/>
          <a:p>
            <a:fld id="{E1603D7F-9926-491D-AF38-B27BD18A4D1B}" type="slidenum">
              <a:rPr lang="en-US" smtClean="0"/>
              <a:pPr/>
              <a:t>4</a:t>
            </a:fld>
            <a:endParaRPr lang="en-US"/>
          </a:p>
        </p:txBody>
      </p:sp>
    </p:spTree>
    <p:extLst>
      <p:ext uri="{BB962C8B-B14F-4D97-AF65-F5344CB8AC3E}">
        <p14:creationId xmlns:p14="http://schemas.microsoft.com/office/powerpoint/2010/main" xmlns="" val="31883286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Throughout the globe, you may find Sheraton hotels in bustling metropolises, convenient proximity to must-see landmarks, and breathtaking locations. Sheraton hotels are well-known for their high quality of service, convenient locations, and luxurious rooms among leisure tourists. Sheraton hotels are often chosen as the meeting and event destination of choice by groups. Sheraton hotels provide modern audiovisual technology, spacious meeting rooms, and other conveniences to guarantee the success of their events. The service and hospitality of Sheraton hotels are renowned for being among the best in the world.</a:t>
            </a:r>
          </a:p>
          <a:p>
            <a:endParaRPr lang="en-US" dirty="0"/>
          </a:p>
        </p:txBody>
      </p:sp>
      <p:sp>
        <p:nvSpPr>
          <p:cNvPr id="4" name="Slide Number Placeholder 3"/>
          <p:cNvSpPr>
            <a:spLocks noGrp="1"/>
          </p:cNvSpPr>
          <p:nvPr>
            <p:ph type="sldNum" sz="quarter" idx="5"/>
          </p:nvPr>
        </p:nvSpPr>
        <p:spPr/>
        <p:txBody>
          <a:bodyPr/>
          <a:lstStyle/>
          <a:p>
            <a:fld id="{E1603D7F-9926-491D-AF38-B27BD18A4D1B}" type="slidenum">
              <a:rPr lang="en-US" smtClean="0"/>
              <a:pPr/>
              <a:t>5</a:t>
            </a:fld>
            <a:endParaRPr lang="en-US"/>
          </a:p>
        </p:txBody>
      </p:sp>
    </p:spTree>
    <p:extLst>
      <p:ext uri="{BB962C8B-B14F-4D97-AF65-F5344CB8AC3E}">
        <p14:creationId xmlns:p14="http://schemas.microsoft.com/office/powerpoint/2010/main" xmlns="" val="35274193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To ensure that its visitors have a pleasant and relaxing stay, Sheraton hotels provide a wide variety of amenities and services. The hotel chain provides a wide range of services to make its visitors feel at home. All guests at a Sheraton hotel have access to the hotel's 24-hour room service, spa, fitness center, business center, and concierge. To ensure that visitors get the most out of their visit, the concierge service can fill them in on what's happening in town. Both in-house and in-room meals are available at most Sheraton properties. There is a variety of entertainment available for guests, including a poolside bar and live music in the lobby. </a:t>
            </a:r>
            <a:endParaRPr lang="en-US" dirty="0"/>
          </a:p>
        </p:txBody>
      </p:sp>
      <p:sp>
        <p:nvSpPr>
          <p:cNvPr id="4" name="Slide Number Placeholder 3"/>
          <p:cNvSpPr>
            <a:spLocks noGrp="1"/>
          </p:cNvSpPr>
          <p:nvPr>
            <p:ph type="sldNum" sz="quarter" idx="5"/>
          </p:nvPr>
        </p:nvSpPr>
        <p:spPr/>
        <p:txBody>
          <a:bodyPr/>
          <a:lstStyle/>
          <a:p>
            <a:fld id="{E1603D7F-9926-491D-AF38-B27BD18A4D1B}" type="slidenum">
              <a:rPr lang="en-US" smtClean="0"/>
              <a:pPr/>
              <a:t>6</a:t>
            </a:fld>
            <a:endParaRPr lang="en-US"/>
          </a:p>
        </p:txBody>
      </p:sp>
    </p:spTree>
    <p:extLst>
      <p:ext uri="{BB962C8B-B14F-4D97-AF65-F5344CB8AC3E}">
        <p14:creationId xmlns:p14="http://schemas.microsoft.com/office/powerpoint/2010/main" xmlns="" val="39413121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With 24-hour security and other safeguards, Sheraton hotels strive to make their guests always feel safe and secure (</a:t>
            </a:r>
            <a:r>
              <a:rPr lang="en-US" sz="1800" kern="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Chathoth</a:t>
            </a:r>
            <a:r>
              <a:rPr lang="en-US"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2016).</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The hotel chain offers a variety of services and facilities, such as free Wi-Fi, free breakfast, and free shuttle service, to guarantee that visitors have a pleasant and relaxing stay. To ensure that its guests have a pleasant and relaxing stay, Sheraton Hotels are committed to offering them exceptional service, hospitality, and amenities.</a:t>
            </a:r>
          </a:p>
          <a:p>
            <a:endParaRPr lang="en-US" dirty="0"/>
          </a:p>
        </p:txBody>
      </p:sp>
      <p:sp>
        <p:nvSpPr>
          <p:cNvPr id="4" name="Slide Number Placeholder 3"/>
          <p:cNvSpPr>
            <a:spLocks noGrp="1"/>
          </p:cNvSpPr>
          <p:nvPr>
            <p:ph type="sldNum" sz="quarter" idx="5"/>
          </p:nvPr>
        </p:nvSpPr>
        <p:spPr/>
        <p:txBody>
          <a:bodyPr/>
          <a:lstStyle/>
          <a:p>
            <a:fld id="{E1603D7F-9926-491D-AF38-B27BD18A4D1B}" type="slidenum">
              <a:rPr lang="en-US" smtClean="0"/>
              <a:pPr/>
              <a:t>7</a:t>
            </a:fld>
            <a:endParaRPr lang="en-US"/>
          </a:p>
        </p:txBody>
      </p:sp>
    </p:spTree>
    <p:extLst>
      <p:ext uri="{BB962C8B-B14F-4D97-AF65-F5344CB8AC3E}">
        <p14:creationId xmlns:p14="http://schemas.microsoft.com/office/powerpoint/2010/main" xmlns="" val="37908242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In the hotel industry, understanding the purpose and importance of guest services is crucial. Customer satisfaction is the company's priority, and guest services are the front line in making that happen. Guests may expect information, help, and a friendly environment from the staff in charge of guest services. The importance of guest services and the way it is implemented in a company can't be overstated. Guest services must be taken into account if we want our customers to have a good time (</a:t>
            </a:r>
            <a:r>
              <a:rPr lang="en-US"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MacNeil., 2018).</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It is impossible to deliver a good standard of service and hospitality to customers without guest services. Guest services play an essential part in creating a memorable experience for visitors and should be carefully considered. Providing excellent service to guests is one way to encourage client retention and return visits. Having a workforce that is both well-trained and competent is crucial for maintaining satisfied customers. Staff members need to be well-equipped with knowledge and resources to give excellent service to customers.</a:t>
            </a: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function of guest services in making visitors feel safe and secure is equally crucial. Any establishment catering to the public has a responsibility to ensure its patrons' safety. Guests' sense of safety and security throughout their stay may be enhanced by a staff that is well-trained and educated (</a:t>
            </a:r>
            <a:r>
              <a:rPr lang="en-US"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Pashayev., 2022).</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To ensure that employees are aware of safety procedures and standards, it is crucial to provide them with the right training and assistance.</a:t>
            </a:r>
          </a:p>
          <a:p>
            <a:endParaRPr lang="en-US" dirty="0"/>
          </a:p>
        </p:txBody>
      </p:sp>
      <p:sp>
        <p:nvSpPr>
          <p:cNvPr id="4" name="Slide Number Placeholder 3"/>
          <p:cNvSpPr>
            <a:spLocks noGrp="1"/>
          </p:cNvSpPr>
          <p:nvPr>
            <p:ph type="sldNum" sz="quarter" idx="5"/>
          </p:nvPr>
        </p:nvSpPr>
        <p:spPr/>
        <p:txBody>
          <a:bodyPr/>
          <a:lstStyle/>
          <a:p>
            <a:fld id="{E1603D7F-9926-491D-AF38-B27BD18A4D1B}" type="slidenum">
              <a:rPr lang="en-US" smtClean="0"/>
              <a:pPr/>
              <a:t>8</a:t>
            </a:fld>
            <a:endParaRPr lang="en-US"/>
          </a:p>
        </p:txBody>
      </p:sp>
    </p:spTree>
    <p:extLst>
      <p:ext uri="{BB962C8B-B14F-4D97-AF65-F5344CB8AC3E}">
        <p14:creationId xmlns:p14="http://schemas.microsoft.com/office/powerpoint/2010/main" xmlns="" val="3650158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quality of the service provided to customers has a direct impact on the company's reputation. The employees of a hospitality firm have the important task of making their customers feel welcome and at ease. To guarantee that visitors get the best quality of hospitality and service, it is crucial to equip personnel with the proper training and assistance.</a:t>
            </a: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Finally, it's important to think about the value of guest services in the hospitality sector. A company's reputation, repeat customers, and income may all benefit from well-executed guest services (</a:t>
            </a:r>
            <a:r>
              <a:rPr lang="en-US" sz="1800" kern="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Hormby</a:t>
            </a:r>
            <a:r>
              <a:rPr lang="en-US"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2010).</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To guarantee that customers are receiving the best quality of service and hospitality, it is crucial to give personnel the proper training and assistance.</a:t>
            </a:r>
          </a:p>
          <a:p>
            <a:endParaRPr lang="en-US" dirty="0"/>
          </a:p>
        </p:txBody>
      </p:sp>
      <p:sp>
        <p:nvSpPr>
          <p:cNvPr id="4" name="Slide Number Placeholder 3"/>
          <p:cNvSpPr>
            <a:spLocks noGrp="1"/>
          </p:cNvSpPr>
          <p:nvPr>
            <p:ph type="sldNum" sz="quarter" idx="5"/>
          </p:nvPr>
        </p:nvSpPr>
        <p:spPr/>
        <p:txBody>
          <a:bodyPr/>
          <a:lstStyle/>
          <a:p>
            <a:fld id="{E1603D7F-9926-491D-AF38-B27BD18A4D1B}" type="slidenum">
              <a:rPr lang="en-US" smtClean="0"/>
              <a:pPr/>
              <a:t>9</a:t>
            </a:fld>
            <a:endParaRPr lang="en-US"/>
          </a:p>
        </p:txBody>
      </p:sp>
    </p:spTree>
    <p:extLst>
      <p:ext uri="{BB962C8B-B14F-4D97-AF65-F5344CB8AC3E}">
        <p14:creationId xmlns:p14="http://schemas.microsoft.com/office/powerpoint/2010/main" xmlns="" val="27181828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In the hotel industry, "hospitality" refers to the practice of making visitors feel welcome and at ease. When hosting visitors, it's important to create an inviting space and provide them with first-rate care (</a:t>
            </a:r>
            <a:r>
              <a:rPr lang="en-US" sz="1800" kern="0" dirty="0" err="1">
                <a:solidFill>
                  <a:srgbClr val="000000"/>
                </a:solidFill>
                <a:effectLst/>
                <a:latin typeface="Times New Roman" panose="02020603050405020304" pitchFamily="18" charset="0"/>
                <a:ea typeface="Calibri" panose="020F0502020204030204" pitchFamily="34" charset="0"/>
              </a:rPr>
              <a:t>Niemelä</a:t>
            </a:r>
            <a:r>
              <a:rPr lang="en-US" sz="1800" kern="0" dirty="0">
                <a:solidFill>
                  <a:srgbClr val="000000"/>
                </a:solidFill>
                <a:effectLst/>
                <a:latin typeface="Times New Roman" panose="02020603050405020304" pitchFamily="18" charset="0"/>
                <a:ea typeface="Calibri" panose="020F0502020204030204" pitchFamily="34" charset="0"/>
              </a:rPr>
              <a:t>., 2019).</a:t>
            </a:r>
            <a:r>
              <a:rPr lang="en-US" sz="1800" dirty="0">
                <a:effectLst/>
                <a:latin typeface="Times New Roman" panose="02020603050405020304" pitchFamily="18" charset="0"/>
                <a:ea typeface="Calibri" panose="020F0502020204030204" pitchFamily="34" charset="0"/>
              </a:rPr>
              <a:t> To guarantee that customers have a pleasant stay, hotels must not only live up to but also surpass their expectations. </a:t>
            </a:r>
            <a:endParaRPr lang="en-US" dirty="0"/>
          </a:p>
        </p:txBody>
      </p:sp>
      <p:sp>
        <p:nvSpPr>
          <p:cNvPr id="4" name="Slide Number Placeholder 3"/>
          <p:cNvSpPr>
            <a:spLocks noGrp="1"/>
          </p:cNvSpPr>
          <p:nvPr>
            <p:ph type="sldNum" sz="quarter" idx="5"/>
          </p:nvPr>
        </p:nvSpPr>
        <p:spPr/>
        <p:txBody>
          <a:bodyPr/>
          <a:lstStyle/>
          <a:p>
            <a:fld id="{E1603D7F-9926-491D-AF38-B27BD18A4D1B}" type="slidenum">
              <a:rPr lang="en-US" smtClean="0"/>
              <a:pPr/>
              <a:t>10</a:t>
            </a:fld>
            <a:endParaRPr lang="en-US"/>
          </a:p>
        </p:txBody>
      </p:sp>
    </p:spTree>
    <p:extLst>
      <p:ext uri="{BB962C8B-B14F-4D97-AF65-F5344CB8AC3E}">
        <p14:creationId xmlns:p14="http://schemas.microsoft.com/office/powerpoint/2010/main" xmlns="" val="4611754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To guarantee their customers' comfort and satisfaction, hotels should provide a wide variety of services and facilities. Guests will have a more positive and memorable stay if the hotel provides a relaxing and delightful environment. Hotels may boost their repeat business and loyalty to the brand by prioritizing the satisfaction of their visitors.</a:t>
            </a:r>
          </a:p>
          <a:p>
            <a:endParaRPr lang="en-US" dirty="0"/>
          </a:p>
        </p:txBody>
      </p:sp>
      <p:sp>
        <p:nvSpPr>
          <p:cNvPr id="4" name="Slide Number Placeholder 3"/>
          <p:cNvSpPr>
            <a:spLocks noGrp="1"/>
          </p:cNvSpPr>
          <p:nvPr>
            <p:ph type="sldNum" sz="quarter" idx="5"/>
          </p:nvPr>
        </p:nvSpPr>
        <p:spPr/>
        <p:txBody>
          <a:bodyPr/>
          <a:lstStyle/>
          <a:p>
            <a:fld id="{E1603D7F-9926-491D-AF38-B27BD18A4D1B}" type="slidenum">
              <a:rPr lang="en-US" smtClean="0"/>
              <a:pPr/>
              <a:t>11</a:t>
            </a:fld>
            <a:endParaRPr lang="en-US"/>
          </a:p>
        </p:txBody>
      </p:sp>
    </p:spTree>
    <p:extLst>
      <p:ext uri="{BB962C8B-B14F-4D97-AF65-F5344CB8AC3E}">
        <p14:creationId xmlns:p14="http://schemas.microsoft.com/office/powerpoint/2010/main" xmlns="" val="5597454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Brotherton, B. and Wood, R.C., 2008. The Sage handbook of hospitality management.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The SAGE Handbook of Hospitality Management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pp.1-576.</a:t>
            </a: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Catan, M., 2019.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Environmental Practices in Hospitality Industry for a more Sustainable Tourism (Case Study-Sheraton </a:t>
            </a:r>
            <a:r>
              <a:rPr lang="en-US" sz="1800" i="1" kern="100" dirty="0" err="1">
                <a:effectLst/>
                <a:latin typeface="Times New Roman" panose="02020603050405020304" pitchFamily="18" charset="0"/>
                <a:ea typeface="Calibri" panose="020F0502020204030204" pitchFamily="34" charset="0"/>
                <a:cs typeface="Times New Roman" panose="02020603050405020304" pitchFamily="18" charset="0"/>
              </a:rPr>
              <a:t>Lisboa</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 Hotel &amp; Spa)</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(Doctoral dissertation).</a:t>
            </a:r>
          </a:p>
          <a:p>
            <a:pPr marL="342900" marR="0" lvl="0" indent="-342900" algn="just">
              <a:lnSpc>
                <a:spcPct val="150000"/>
              </a:lnSpc>
              <a:spcBef>
                <a:spcPts val="0"/>
              </a:spcBef>
              <a:spcAft>
                <a:spcPts val="0"/>
              </a:spcAft>
              <a:buFont typeface="Symbol" panose="05050102010706020507" pitchFamily="18" charset="2"/>
              <a:buChar char=""/>
            </a:pP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Chathoth</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P.K., 2016. Historical evolution of hotel chains. In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The Routledge Handbook of Hotel Chain Management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(pp. 27-40). Routledge.</a:t>
            </a:r>
          </a:p>
          <a:p>
            <a:pPr marL="342900" marR="0" lvl="0" indent="-342900" algn="just">
              <a:lnSpc>
                <a:spcPct val="150000"/>
              </a:lnSpc>
              <a:spcBef>
                <a:spcPts val="0"/>
              </a:spcBef>
              <a:spcAft>
                <a:spcPts val="0"/>
              </a:spcAft>
              <a:buFont typeface="Symbol" panose="05050102010706020507" pitchFamily="18" charset="2"/>
              <a:buChar char=""/>
            </a:pP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Gajjar</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 and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Okumus</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 2018. Diversity management: what are the leading hospitality and tourism companies reporting?.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Hospitality Marketing &amp; Management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27</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(8), pp.905-925.</a:t>
            </a:r>
          </a:p>
          <a:p>
            <a:pPr marL="342900" marR="0" lvl="0" indent="-342900" algn="just">
              <a:lnSpc>
                <a:spcPct val="150000"/>
              </a:lnSpc>
              <a:spcBef>
                <a:spcPts val="0"/>
              </a:spcBef>
              <a:spcAft>
                <a:spcPts val="0"/>
              </a:spcAft>
              <a:buFont typeface="Symbol" panose="05050102010706020507" pitchFamily="18" charset="2"/>
              <a:buChar char=""/>
            </a:pP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Hormby</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Morrison, J., Dave, P., Meyers, M. and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Tenca</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 2010. Marriott International increases revenue by implementing a group pricing optimizer.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Interfaces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40</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(1), pp.47-57.</a:t>
            </a: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Lockyer, T., 2007.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The international hotel industry: Sustainable management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Routledge.</a:t>
            </a: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MacNeil, G., 2018. Housekeeping inspection and inventory analysis are the primary responses of engineering and logistics operations in hospitality industry-An intensive case study of professional research on Sheraton Gateway Hotel in Toronto Pearson International Airport.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Applied Management Science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1</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(1), pp.49-62.</a:t>
            </a:r>
          </a:p>
          <a:p>
            <a:pPr marL="342900" marR="0" lvl="0" indent="-342900" algn="just">
              <a:lnSpc>
                <a:spcPct val="150000"/>
              </a:lnSpc>
              <a:spcBef>
                <a:spcPts val="0"/>
              </a:spcBef>
              <a:spcAft>
                <a:spcPts val="0"/>
              </a:spcAft>
              <a:buFont typeface="Symbol" panose="05050102010706020507" pitchFamily="18" charset="2"/>
              <a:buChar char=""/>
            </a:pP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Niemelä</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2019. Brand management strategies of hotel chain sub-brands Sheraton Marriott and DoubleTree by Hilton.</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Pashayev, A., 2022. STUDY OF INTERNATIONAL EXPERIENCE IN THE HOSPITALITY INDUSTRY IN AZERBAIJAN AND COMPARISON WITH WORLD COUNTRIES.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The Scientific Heritage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(97), pp.75-80.</a:t>
            </a:r>
          </a:p>
          <a:p>
            <a:pPr marL="342900" marR="0" lvl="0" indent="-342900" algn="just">
              <a:lnSpc>
                <a:spcPct val="150000"/>
              </a:lnSpc>
              <a:spcBef>
                <a:spcPts val="0"/>
              </a:spcBef>
              <a:spcAft>
                <a:spcPts val="0"/>
              </a:spcAft>
              <a:buFont typeface="Symbol" panose="05050102010706020507" pitchFamily="18" charset="2"/>
              <a:buChar char=""/>
            </a:pP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Wernick</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D.A. and Von Glinow, M.A., 2012. Reflections on the evolving terrorist threat to luxury hotels: A case study on Marriott International.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Thunderbird International Business Review</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54</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(5), pp.729-746.</a:t>
            </a:r>
          </a:p>
          <a:p>
            <a:pPr marL="342900" marR="0" lvl="0" indent="-342900" algn="just">
              <a:lnSpc>
                <a:spcPct val="150000"/>
              </a:lnSpc>
              <a:spcBef>
                <a:spcPts val="0"/>
              </a:spcBef>
              <a:spcAft>
                <a:spcPts val="80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Zhang, Y., Shu, S., Ji, Z. and Wang, Y., 2015, March. A study of the commercial application of big data of the international hotel group in China: based on the case study of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marriott</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international. In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2015 IEEE First International Conference on Big Data Computing Service and Applications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(pp. 412-417). IEEE.</a:t>
            </a:r>
          </a:p>
          <a:p>
            <a:endParaRPr lang="en-US" dirty="0"/>
          </a:p>
        </p:txBody>
      </p:sp>
      <p:sp>
        <p:nvSpPr>
          <p:cNvPr id="4" name="Slide Number Placeholder 3"/>
          <p:cNvSpPr>
            <a:spLocks noGrp="1"/>
          </p:cNvSpPr>
          <p:nvPr>
            <p:ph type="sldNum" sz="quarter" idx="5"/>
          </p:nvPr>
        </p:nvSpPr>
        <p:spPr/>
        <p:txBody>
          <a:bodyPr/>
          <a:lstStyle/>
          <a:p>
            <a:fld id="{E1603D7F-9926-491D-AF38-B27BD18A4D1B}" type="slidenum">
              <a:rPr lang="en-US" smtClean="0"/>
              <a:pPr/>
              <a:t>12</a:t>
            </a:fld>
            <a:endParaRPr lang="en-US"/>
          </a:p>
        </p:txBody>
      </p:sp>
    </p:spTree>
    <p:extLst>
      <p:ext uri="{BB962C8B-B14F-4D97-AF65-F5344CB8AC3E}">
        <p14:creationId xmlns:p14="http://schemas.microsoft.com/office/powerpoint/2010/main" xmlns="" val="42791454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4A99351-F14C-460C-9BC2-00B411A433E6}" type="datetimeFigureOut">
              <a:rPr lang="en-US" smtClean="0"/>
              <a:pPr/>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053B5E-5C17-4CFF-AE46-C799469EDC90}" type="slidenum">
              <a:rPr lang="en-US" smtClean="0"/>
              <a:pPr/>
              <a:t>‹#›</a:t>
            </a:fld>
            <a:endParaRPr lang="en-US"/>
          </a:p>
        </p:txBody>
      </p:sp>
    </p:spTree>
    <p:extLst>
      <p:ext uri="{BB962C8B-B14F-4D97-AF65-F5344CB8AC3E}">
        <p14:creationId xmlns:p14="http://schemas.microsoft.com/office/powerpoint/2010/main" xmlns="" val="3268216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4A99351-F14C-460C-9BC2-00B411A433E6}" type="datetimeFigureOut">
              <a:rPr lang="en-US" smtClean="0"/>
              <a:pPr/>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053B5E-5C17-4CFF-AE46-C799469EDC90}" type="slidenum">
              <a:rPr lang="en-US" smtClean="0"/>
              <a:pPr/>
              <a:t>‹#›</a:t>
            </a:fld>
            <a:endParaRPr lang="en-US"/>
          </a:p>
        </p:txBody>
      </p:sp>
    </p:spTree>
    <p:extLst>
      <p:ext uri="{BB962C8B-B14F-4D97-AF65-F5344CB8AC3E}">
        <p14:creationId xmlns:p14="http://schemas.microsoft.com/office/powerpoint/2010/main" xmlns="" val="3551713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A99351-F14C-460C-9BC2-00B411A433E6}" type="datetimeFigureOut">
              <a:rPr lang="en-US" smtClean="0"/>
              <a:pPr/>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053B5E-5C17-4CFF-AE46-C799469EDC90}" type="slidenum">
              <a:rPr lang="en-US" smtClean="0"/>
              <a:pPr/>
              <a:t>‹#›</a:t>
            </a:fld>
            <a:endParaRPr lang="en-US"/>
          </a:p>
        </p:txBody>
      </p:sp>
    </p:spTree>
    <p:extLst>
      <p:ext uri="{BB962C8B-B14F-4D97-AF65-F5344CB8AC3E}">
        <p14:creationId xmlns:p14="http://schemas.microsoft.com/office/powerpoint/2010/main" xmlns="" val="33101256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4A99351-F14C-460C-9BC2-00B411A433E6}" type="datetimeFigureOut">
              <a:rPr lang="en-US" smtClean="0"/>
              <a:pPr/>
              <a:t>5/24/2023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053B5E-5C17-4CFF-AE46-C799469EDC90}" type="slidenum">
              <a:rPr lang="en-US" smtClean="0"/>
              <a:pPr/>
              <a:t>‹#›</a:t>
            </a:fld>
            <a:endParaRPr lang="en-US"/>
          </a:p>
        </p:txBody>
      </p:sp>
    </p:spTree>
    <p:extLst>
      <p:ext uri="{BB962C8B-B14F-4D97-AF65-F5344CB8AC3E}">
        <p14:creationId xmlns:p14="http://schemas.microsoft.com/office/powerpoint/2010/main" xmlns="" val="2252863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4A99351-F14C-460C-9BC2-00B411A433E6}" type="datetimeFigureOut">
              <a:rPr lang="en-US" smtClean="0"/>
              <a:pPr/>
              <a:t>5/24/2023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E053B5E-5C17-4CFF-AE46-C799469EDC90}" type="slidenum">
              <a:rPr lang="en-US" smtClean="0"/>
              <a:pPr/>
              <a:t>‹#›</a:t>
            </a:fld>
            <a:endParaRPr lang="en-US"/>
          </a:p>
        </p:txBody>
      </p:sp>
    </p:spTree>
    <p:extLst>
      <p:ext uri="{BB962C8B-B14F-4D97-AF65-F5344CB8AC3E}">
        <p14:creationId xmlns:p14="http://schemas.microsoft.com/office/powerpoint/2010/main" xmlns="" val="1456752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4A99351-F14C-460C-9BC2-00B411A433E6}" type="datetimeFigureOut">
              <a:rPr lang="en-US" smtClean="0"/>
              <a:pPr/>
              <a:t>5/24/2023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4E053B5E-5C17-4CFF-AE46-C799469EDC90}" type="slidenum">
              <a:rPr lang="en-US" smtClean="0"/>
              <a:pPr/>
              <a:t>‹#›</a:t>
            </a:fld>
            <a:endParaRPr lang="en-US"/>
          </a:p>
        </p:txBody>
      </p:sp>
    </p:spTree>
    <p:extLst>
      <p:ext uri="{BB962C8B-B14F-4D97-AF65-F5344CB8AC3E}">
        <p14:creationId xmlns:p14="http://schemas.microsoft.com/office/powerpoint/2010/main" xmlns="" val="1801988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4A99351-F14C-460C-9BC2-00B411A433E6}" type="datetimeFigureOut">
              <a:rPr lang="en-US" smtClean="0"/>
              <a:pPr/>
              <a:t>5/24/2023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4E053B5E-5C17-4CFF-AE46-C799469EDC90}" type="slidenum">
              <a:rPr lang="en-US" smtClean="0"/>
              <a:pPr/>
              <a:t>‹#›</a:t>
            </a:fld>
            <a:endParaRPr lang="en-US"/>
          </a:p>
        </p:txBody>
      </p:sp>
    </p:spTree>
    <p:extLst>
      <p:ext uri="{BB962C8B-B14F-4D97-AF65-F5344CB8AC3E}">
        <p14:creationId xmlns:p14="http://schemas.microsoft.com/office/powerpoint/2010/main" xmlns="" val="15743549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4A99351-F14C-460C-9BC2-00B411A433E6}" type="datetimeFigureOut">
              <a:rPr lang="en-US" smtClean="0"/>
              <a:pPr/>
              <a:t>5/24/2023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4E053B5E-5C17-4CFF-AE46-C799469EDC90}" type="slidenum">
              <a:rPr lang="en-US" smtClean="0"/>
              <a:pPr/>
              <a:t>‹#›</a:t>
            </a:fld>
            <a:endParaRPr lang="en-US"/>
          </a:p>
        </p:txBody>
      </p:sp>
    </p:spTree>
    <p:extLst>
      <p:ext uri="{BB962C8B-B14F-4D97-AF65-F5344CB8AC3E}">
        <p14:creationId xmlns:p14="http://schemas.microsoft.com/office/powerpoint/2010/main" xmlns="" val="11967567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A99351-F14C-460C-9BC2-00B411A433E6}" type="datetimeFigureOut">
              <a:rPr lang="en-US" smtClean="0"/>
              <a:pPr/>
              <a:t>5/24/2023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053B5E-5C17-4CFF-AE46-C799469EDC90}" type="slidenum">
              <a:rPr lang="en-US" smtClean="0"/>
              <a:pPr/>
              <a:t>‹#›</a:t>
            </a:fld>
            <a:endParaRPr lang="en-US"/>
          </a:p>
        </p:txBody>
      </p:sp>
    </p:spTree>
    <p:extLst>
      <p:ext uri="{BB962C8B-B14F-4D97-AF65-F5344CB8AC3E}">
        <p14:creationId xmlns:p14="http://schemas.microsoft.com/office/powerpoint/2010/main" xmlns="" val="25340246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A99351-F14C-460C-9BC2-00B411A433E6}" type="datetimeFigureOut">
              <a:rPr lang="en-US" smtClean="0"/>
              <a:pPr/>
              <a:t>5/24/2023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053B5E-5C17-4CFF-AE46-C799469EDC90}" type="slidenum">
              <a:rPr lang="en-US" smtClean="0"/>
              <a:pPr/>
              <a:t>‹#›</a:t>
            </a:fld>
            <a:endParaRPr lang="en-US"/>
          </a:p>
        </p:txBody>
      </p:sp>
    </p:spTree>
    <p:extLst>
      <p:ext uri="{BB962C8B-B14F-4D97-AF65-F5344CB8AC3E}">
        <p14:creationId xmlns:p14="http://schemas.microsoft.com/office/powerpoint/2010/main" xmlns="" val="2472883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4A99351-F14C-460C-9BC2-00B411A433E6}" type="datetimeFigureOut">
              <a:rPr lang="en-US" smtClean="0"/>
              <a:pPr/>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053B5E-5C17-4CFF-AE46-C799469EDC90}" type="slidenum">
              <a:rPr lang="en-US" smtClean="0"/>
              <a:pPr/>
              <a:t>‹#›</a:t>
            </a:fld>
            <a:endParaRPr lang="en-US"/>
          </a:p>
        </p:txBody>
      </p:sp>
    </p:spTree>
    <p:extLst>
      <p:ext uri="{BB962C8B-B14F-4D97-AF65-F5344CB8AC3E}">
        <p14:creationId xmlns:p14="http://schemas.microsoft.com/office/powerpoint/2010/main" xmlns="" val="26502449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4A99351-F14C-460C-9BC2-00B411A433E6}" type="datetimeFigureOut">
              <a:rPr lang="en-US" smtClean="0"/>
              <a:pPr/>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053B5E-5C17-4CFF-AE46-C799469EDC90}" type="slidenum">
              <a:rPr lang="en-US" smtClean="0"/>
              <a:pPr/>
              <a:t>‹#›</a:t>
            </a:fld>
            <a:endParaRPr lang="en-US"/>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xmlns="" val="37081218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A99351-F14C-460C-9BC2-00B411A433E6}" type="datetimeFigureOut">
              <a:rPr lang="en-US" smtClean="0"/>
              <a:pPr/>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053B5E-5C17-4CFF-AE46-C799469EDC90}" type="slidenum">
              <a:rPr lang="en-US" smtClean="0"/>
              <a:pPr/>
              <a:t>‹#›</a:t>
            </a:fld>
            <a:endParaRPr lang="en-US"/>
          </a:p>
        </p:txBody>
      </p:sp>
    </p:spTree>
    <p:extLst>
      <p:ext uri="{BB962C8B-B14F-4D97-AF65-F5344CB8AC3E}">
        <p14:creationId xmlns:p14="http://schemas.microsoft.com/office/powerpoint/2010/main" xmlns="" val="236410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A99351-F14C-460C-9BC2-00B411A433E6}" type="datetimeFigureOut">
              <a:rPr lang="en-US" smtClean="0"/>
              <a:pPr/>
              <a:t>5/24/2023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053B5E-5C17-4CFF-AE46-C799469EDC90}" type="slidenum">
              <a:rPr lang="en-US" smtClean="0"/>
              <a:pPr/>
              <a:t>‹#›</a:t>
            </a:fld>
            <a:endParaRPr lang="en-US"/>
          </a:p>
        </p:txBody>
      </p:sp>
    </p:spTree>
    <p:extLst>
      <p:ext uri="{BB962C8B-B14F-4D97-AF65-F5344CB8AC3E}">
        <p14:creationId xmlns:p14="http://schemas.microsoft.com/office/powerpoint/2010/main" xmlns="" val="15793285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A99351-F14C-460C-9BC2-00B411A433E6}" type="datetimeFigureOut">
              <a:rPr lang="en-US" smtClean="0"/>
              <a:pPr/>
              <a:t>5/24/2023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053B5E-5C17-4CFF-AE46-C799469EDC90}" type="slidenum">
              <a:rPr lang="en-US" smtClean="0"/>
              <a:pPr/>
              <a:t>‹#›</a:t>
            </a:fld>
            <a:endParaRPr lang="en-US"/>
          </a:p>
        </p:txBody>
      </p:sp>
    </p:spTree>
    <p:extLst>
      <p:ext uri="{BB962C8B-B14F-4D97-AF65-F5344CB8AC3E}">
        <p14:creationId xmlns:p14="http://schemas.microsoft.com/office/powerpoint/2010/main" xmlns="" val="25903756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A99351-F14C-460C-9BC2-00B411A433E6}" type="datetimeFigureOut">
              <a:rPr lang="en-US" smtClean="0"/>
              <a:pPr/>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053B5E-5C17-4CFF-AE46-C799469EDC90}" type="slidenum">
              <a:rPr lang="en-US" smtClean="0"/>
              <a:pPr/>
              <a:t>‹#›</a:t>
            </a:fld>
            <a:endParaRPr lang="en-US"/>
          </a:p>
        </p:txBody>
      </p:sp>
    </p:spTree>
    <p:extLst>
      <p:ext uri="{BB962C8B-B14F-4D97-AF65-F5344CB8AC3E}">
        <p14:creationId xmlns:p14="http://schemas.microsoft.com/office/powerpoint/2010/main" xmlns="" val="9532076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A99351-F14C-460C-9BC2-00B411A433E6}" type="datetimeFigureOut">
              <a:rPr lang="en-US" smtClean="0"/>
              <a:pPr/>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053B5E-5C17-4CFF-AE46-C799469EDC90}" type="slidenum">
              <a:rPr lang="en-US" smtClean="0"/>
              <a:pPr/>
              <a:t>‹#›</a:t>
            </a:fld>
            <a:endParaRPr lang="en-US"/>
          </a:p>
        </p:txBody>
      </p:sp>
    </p:spTree>
    <p:extLst>
      <p:ext uri="{BB962C8B-B14F-4D97-AF65-F5344CB8AC3E}">
        <p14:creationId xmlns:p14="http://schemas.microsoft.com/office/powerpoint/2010/main" xmlns="" val="20102258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xmlns=""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xmlns=""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xmlns=""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xmlns=""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4A99351-F14C-460C-9BC2-00B411A433E6}" type="datetimeFigureOut">
              <a:rPr lang="en-US" smtClean="0"/>
              <a:pPr/>
              <a:t>5/24/2023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E053B5E-5C17-4CFF-AE46-C799469EDC90}" type="slidenum">
              <a:rPr lang="en-US" smtClean="0"/>
              <a:pPr/>
              <a:t>‹#›</a:t>
            </a:fld>
            <a:endParaRPr lang="en-US"/>
          </a:p>
        </p:txBody>
      </p:sp>
    </p:spTree>
    <p:extLst>
      <p:ext uri="{BB962C8B-B14F-4D97-AF65-F5344CB8AC3E}">
        <p14:creationId xmlns:p14="http://schemas.microsoft.com/office/powerpoint/2010/main" xmlns="" val="720275937"/>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943BCF0-DECA-591D-B03C-FD2BE2FEAD84}"/>
              </a:ext>
            </a:extLst>
          </p:cNvPr>
          <p:cNvSpPr>
            <a:spLocks noGrp="1"/>
          </p:cNvSpPr>
          <p:nvPr>
            <p:ph type="ctrTitle"/>
          </p:nvPr>
        </p:nvSpPr>
        <p:spPr>
          <a:xfrm>
            <a:off x="4706650" y="1454964"/>
            <a:ext cx="6837650" cy="3308840"/>
          </a:xfrm>
        </p:spPr>
        <p:txBody>
          <a:bodyPr>
            <a:normAutofit/>
          </a:bodyPr>
          <a:lstStyle/>
          <a:p>
            <a:pPr>
              <a:lnSpc>
                <a:spcPct val="90000"/>
              </a:lnSpc>
            </a:pPr>
            <a:r>
              <a:rPr lang="en-US"/>
              <a:t>BMIH4003 Hospitality &amp; Guest Services</a:t>
            </a:r>
          </a:p>
        </p:txBody>
      </p:sp>
      <p:sp>
        <p:nvSpPr>
          <p:cNvPr id="3" name="Subtitle 2">
            <a:extLst>
              <a:ext uri="{FF2B5EF4-FFF2-40B4-BE49-F238E27FC236}">
                <a16:creationId xmlns:a16="http://schemas.microsoft.com/office/drawing/2014/main" xmlns="" id="{1C39AF9B-7F93-9C5C-2081-9EF29BC238FC}"/>
              </a:ext>
            </a:extLst>
          </p:cNvPr>
          <p:cNvSpPr>
            <a:spLocks noGrp="1"/>
          </p:cNvSpPr>
          <p:nvPr>
            <p:ph type="subTitle" idx="1"/>
          </p:nvPr>
        </p:nvSpPr>
        <p:spPr>
          <a:xfrm>
            <a:off x="4706650" y="4763803"/>
            <a:ext cx="6837650" cy="1464378"/>
          </a:xfrm>
        </p:spPr>
        <p:txBody>
          <a:bodyPr>
            <a:normAutofit/>
          </a:bodyPr>
          <a:lstStyle/>
          <a:p>
            <a:r>
              <a:rPr lang="en-US" dirty="0"/>
              <a:t>Student name</a:t>
            </a:r>
            <a:r>
              <a:rPr lang="en-US" dirty="0" smtClean="0"/>
              <a:t>: </a:t>
            </a:r>
            <a:r>
              <a:rPr lang="en-US" dirty="0" err="1" smtClean="0"/>
              <a:t>Ovidiu</a:t>
            </a:r>
            <a:r>
              <a:rPr lang="en-US" dirty="0" smtClean="0"/>
              <a:t> </a:t>
            </a:r>
            <a:r>
              <a:rPr lang="en-US" dirty="0" err="1" smtClean="0"/>
              <a:t>Bardas</a:t>
            </a:r>
            <a:endParaRPr lang="en-US" dirty="0"/>
          </a:p>
          <a:p>
            <a:r>
              <a:rPr lang="en-US"/>
              <a:t>ID</a:t>
            </a:r>
            <a:r>
              <a:rPr lang="en-US" smtClean="0"/>
              <a:t>:  2225460</a:t>
            </a:r>
            <a:endParaRPr lang="en-US" dirty="0"/>
          </a:p>
        </p:txBody>
      </p:sp>
      <p:pic>
        <p:nvPicPr>
          <p:cNvPr id="5" name="Picture 4">
            <a:extLst>
              <a:ext uri="{FF2B5EF4-FFF2-40B4-BE49-F238E27FC236}">
                <a16:creationId xmlns:a16="http://schemas.microsoft.com/office/drawing/2014/main" xmlns="" id="{1E742DA3-D202-D2DF-59F0-56702067F67D}"/>
              </a:ext>
            </a:extLst>
          </p:cNvPr>
          <p:cNvPicPr>
            <a:picLocks noChangeAspect="1"/>
          </p:cNvPicPr>
          <p:nvPr/>
        </p:nvPicPr>
        <p:blipFill rotWithShape="1">
          <a:blip r:embed="rId4"/>
          <a:srcRect l="36254" r="16397" b="-1"/>
          <a:stretch/>
        </p:blipFill>
        <p:spPr>
          <a:xfrm>
            <a:off x="20" y="10"/>
            <a:ext cx="4058930" cy="6857990"/>
          </a:xfrm>
          <a:prstGeom prst="rect">
            <a:avLst/>
          </a:prstGeom>
        </p:spPr>
      </p:pic>
    </p:spTree>
    <p:extLst>
      <p:ext uri="{BB962C8B-B14F-4D97-AF65-F5344CB8AC3E}">
        <p14:creationId xmlns:p14="http://schemas.microsoft.com/office/powerpoint/2010/main" xmlns="" val="1823136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342A523-4E1B-D9A3-DD45-92328312BCD3}"/>
              </a:ext>
            </a:extLst>
          </p:cNvPr>
          <p:cNvSpPr>
            <a:spLocks noGrp="1"/>
          </p:cNvSpPr>
          <p:nvPr>
            <p:ph type="title"/>
          </p:nvPr>
        </p:nvSpPr>
        <p:spPr>
          <a:xfrm>
            <a:off x="648930" y="629266"/>
            <a:ext cx="9252154" cy="1223983"/>
          </a:xfrm>
        </p:spPr>
        <p:txBody>
          <a:bodyPr>
            <a:normAutofit/>
          </a:bodyPr>
          <a:lstStyle/>
          <a:p>
            <a:pPr>
              <a:lnSpc>
                <a:spcPct val="90000"/>
              </a:lnSpc>
            </a:pPr>
            <a:r>
              <a:rPr lang="en-US" sz="3900"/>
              <a:t>Briefly introduce your chosen hotel brand</a:t>
            </a:r>
          </a:p>
        </p:txBody>
      </p:sp>
      <p:sp>
        <p:nvSpPr>
          <p:cNvPr id="3" name="Content Placeholder 2">
            <a:extLst>
              <a:ext uri="{FF2B5EF4-FFF2-40B4-BE49-F238E27FC236}">
                <a16:creationId xmlns:a16="http://schemas.microsoft.com/office/drawing/2014/main" xmlns="" id="{97CADB0C-9B02-66DC-52CD-96FF6F6C925C}"/>
              </a:ext>
            </a:extLst>
          </p:cNvPr>
          <p:cNvSpPr>
            <a:spLocks noGrp="1"/>
          </p:cNvSpPr>
          <p:nvPr>
            <p:ph idx="1"/>
          </p:nvPr>
        </p:nvSpPr>
        <p:spPr>
          <a:xfrm>
            <a:off x="1103311" y="2052214"/>
            <a:ext cx="4338409" cy="4196185"/>
          </a:xfrm>
        </p:spPr>
        <p:txBody>
          <a:bodyPr>
            <a:normAutofit/>
          </a:bodyPr>
          <a:lstStyle/>
          <a:p>
            <a:pPr rtl="0"/>
            <a:r>
              <a:rPr lang="en-US"/>
              <a:t> Marriott International is a foremost hospitality company in the world. </a:t>
            </a:r>
          </a:p>
          <a:p>
            <a:pPr rtl="0"/>
            <a:r>
              <a:rPr lang="en-US"/>
              <a:t>Sheraton is one of its most popular brands founded in 1937. </a:t>
            </a:r>
          </a:p>
          <a:p>
            <a:pPr rtl="0"/>
            <a:r>
              <a:rPr lang="en-US"/>
              <a:t>Sheraton's goal is to give customers meaningful and enjoyable experiences. </a:t>
            </a:r>
          </a:p>
          <a:p>
            <a:pPr rtl="0"/>
            <a:r>
              <a:rPr lang="en-US"/>
              <a:t>Sheraton is the biggest hotel chain in the world outside of the United States. </a:t>
            </a:r>
          </a:p>
          <a:p>
            <a:endParaRPr lang="en-US" dirty="0"/>
          </a:p>
        </p:txBody>
      </p:sp>
      <p:pic>
        <p:nvPicPr>
          <p:cNvPr id="1026" name="Picture 2" descr="How Sheraton Lost Its Way and Marriott's Plans to Bring It Back">
            <a:extLst>
              <a:ext uri="{FF2B5EF4-FFF2-40B4-BE49-F238E27FC236}">
                <a16:creationId xmlns:a16="http://schemas.microsoft.com/office/drawing/2014/main" xmlns="" id="{3E850B81-6DE9-88D8-4D11-FD481FAE13DE}"/>
              </a:ext>
            </a:extLst>
          </p:cNvPr>
          <p:cNvPicPr>
            <a:picLocks noChangeAspect="1" noChangeArrowheads="1"/>
          </p:cNvPicPr>
          <p:nvPr/>
        </p:nvPicPr>
        <p:blipFill rotWithShape="1">
          <a:blip r:embed="rId4">
            <a:extLst>
              <a:ext uri="{28A0092B-C50C-407E-A947-70E740481C1C}">
                <a14:useLocalDpi xmlns:a14="http://schemas.microsoft.com/office/drawing/2010/main" xmlns="" val="0"/>
              </a:ext>
            </a:extLst>
          </a:blip>
          <a:srcRect l="6796" r="21423" b="-1"/>
          <a:stretch/>
        </p:blipFill>
        <p:spPr bwMode="auto">
          <a:xfrm>
            <a:off x="6091916" y="2052213"/>
            <a:ext cx="5451627" cy="4196185"/>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6224055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9B8E39-C31E-94AE-59B7-8FC1454CE863}"/>
              </a:ext>
            </a:extLst>
          </p:cNvPr>
          <p:cNvSpPr>
            <a:spLocks noGrp="1"/>
          </p:cNvSpPr>
          <p:nvPr>
            <p:ph type="title"/>
          </p:nvPr>
        </p:nvSpPr>
        <p:spPr>
          <a:xfrm>
            <a:off x="650668" y="629266"/>
            <a:ext cx="4802031" cy="1641986"/>
          </a:xfrm>
        </p:spPr>
        <p:txBody>
          <a:bodyPr>
            <a:normAutofit/>
          </a:bodyPr>
          <a:lstStyle/>
          <a:p>
            <a:pPr>
              <a:lnSpc>
                <a:spcPct val="90000"/>
              </a:lnSpc>
            </a:pPr>
            <a:r>
              <a:rPr lang="en-US" sz="3600"/>
              <a:t>Briefly introduce your chosen hotel brand</a:t>
            </a:r>
          </a:p>
        </p:txBody>
      </p:sp>
      <p:pic>
        <p:nvPicPr>
          <p:cNvPr id="2052" name="Picture 4" descr="SHERATON BELLEVUE HOTEL BELLEVUE, WA 3* (United States) - from C$ 195 |  iBOOKED">
            <a:extLst>
              <a:ext uri="{FF2B5EF4-FFF2-40B4-BE49-F238E27FC236}">
                <a16:creationId xmlns:a16="http://schemas.microsoft.com/office/drawing/2014/main" xmlns="" id="{F5C2FCF7-BEC4-13C7-6E3D-B5B6DDD58C86}"/>
              </a:ext>
            </a:extLst>
          </p:cNvPr>
          <p:cNvPicPr>
            <a:picLocks noChangeAspect="1" noChangeArrowheads="1"/>
          </p:cNvPicPr>
          <p:nvPr/>
        </p:nvPicPr>
        <p:blipFill rotWithShape="1">
          <a:blip r:embed="rId4">
            <a:extLst>
              <a:ext uri="{28A0092B-C50C-407E-A947-70E740481C1C}">
                <a14:useLocalDpi xmlns:a14="http://schemas.microsoft.com/office/drawing/2010/main" xmlns="" val="0"/>
              </a:ext>
            </a:extLst>
          </a:blip>
          <a:srcRect l="30827" r="10078"/>
          <a:stretch/>
        </p:blipFill>
        <p:spPr bwMode="auto">
          <a:xfrm>
            <a:off x="6100398" y="10"/>
            <a:ext cx="6094412" cy="6857990"/>
          </a:xfrm>
          <a:prstGeom prst="rect">
            <a:avLst/>
          </a:prstGeom>
          <a:noFill/>
          <a:extLst>
            <a:ext uri="{909E8E84-426E-40DD-AFC4-6F175D3DCCD1}">
              <a14:hiddenFill xmlns:a14="http://schemas.microsoft.com/office/drawing/2010/main" xmlns="">
                <a:solidFill>
                  <a:srgbClr val="FFFFFF"/>
                </a:solidFill>
              </a14:hiddenFill>
            </a:ext>
          </a:extLst>
        </p:spPr>
      </p:pic>
      <p:sp>
        <p:nvSpPr>
          <p:cNvPr id="2059" name="Rectangle 2056">
            <a:extLst>
              <a:ext uri="{FF2B5EF4-FFF2-40B4-BE49-F238E27FC236}">
                <a16:creationId xmlns:a16="http://schemas.microsoft.com/office/drawing/2014/main" xmlns="" id="{495DDCFA-D3DE-4CEB-8AFF-C6501187E43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BA85A026-A3A0-1BF3-5064-8E55109AF18C}"/>
              </a:ext>
            </a:extLst>
          </p:cNvPr>
          <p:cNvSpPr>
            <a:spLocks noGrp="1"/>
          </p:cNvSpPr>
          <p:nvPr>
            <p:ph idx="1"/>
          </p:nvPr>
        </p:nvSpPr>
        <p:spPr>
          <a:xfrm>
            <a:off x="650668" y="2438400"/>
            <a:ext cx="4802031" cy="3809999"/>
          </a:xfrm>
        </p:spPr>
        <p:txBody>
          <a:bodyPr>
            <a:normAutofit/>
          </a:bodyPr>
          <a:lstStyle/>
          <a:p>
            <a:pPr rtl="0"/>
            <a:r>
              <a:rPr lang="en-US" dirty="0"/>
              <a:t>Sheraton offers a variety of services, including 24-hour room service, a spa, a fitness center, and a business center. </a:t>
            </a:r>
          </a:p>
          <a:p>
            <a:pPr rtl="0"/>
            <a:r>
              <a:rPr lang="en-US" dirty="0"/>
              <a:t>The staff at Sheraton provides each visitor with a warm welcome and an unforgettable stay. </a:t>
            </a:r>
          </a:p>
          <a:p>
            <a:pPr rtl="0"/>
            <a:r>
              <a:rPr lang="en-US" dirty="0"/>
              <a:t>Sheraton is dedicated to offering the best possible service, hospitality, and overall guest experience.</a:t>
            </a:r>
          </a:p>
          <a:p>
            <a:pPr marL="0" indent="0">
              <a:buNone/>
            </a:pPr>
            <a:endParaRPr lang="en-US" dirty="0"/>
          </a:p>
        </p:txBody>
      </p:sp>
    </p:spTree>
    <p:extLst>
      <p:ext uri="{BB962C8B-B14F-4D97-AF65-F5344CB8AC3E}">
        <p14:creationId xmlns:p14="http://schemas.microsoft.com/office/powerpoint/2010/main" xmlns="" val="27024546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BBA1B29-5DF3-224C-5A7E-4512DD28838C}"/>
              </a:ext>
            </a:extLst>
          </p:cNvPr>
          <p:cNvSpPr>
            <a:spLocks noGrp="1"/>
          </p:cNvSpPr>
          <p:nvPr>
            <p:ph type="title"/>
          </p:nvPr>
        </p:nvSpPr>
        <p:spPr>
          <a:xfrm>
            <a:off x="650668" y="629266"/>
            <a:ext cx="4802031" cy="1641986"/>
          </a:xfrm>
        </p:spPr>
        <p:txBody>
          <a:bodyPr>
            <a:normAutofit/>
          </a:bodyPr>
          <a:lstStyle/>
          <a:p>
            <a:pPr>
              <a:lnSpc>
                <a:spcPct val="90000"/>
              </a:lnSpc>
            </a:pPr>
            <a:r>
              <a:rPr lang="en-US" sz="3600"/>
              <a:t>Identify the hotel brand’s main consumers</a:t>
            </a:r>
          </a:p>
        </p:txBody>
      </p:sp>
      <p:pic>
        <p:nvPicPr>
          <p:cNvPr id="5" name="Picture 4" descr="Hotel reception bell">
            <a:extLst>
              <a:ext uri="{FF2B5EF4-FFF2-40B4-BE49-F238E27FC236}">
                <a16:creationId xmlns:a16="http://schemas.microsoft.com/office/drawing/2014/main" xmlns="" id="{7119D2DB-5EC9-41FE-3536-7D270C821353}"/>
              </a:ext>
            </a:extLst>
          </p:cNvPr>
          <p:cNvPicPr>
            <a:picLocks noChangeAspect="1"/>
          </p:cNvPicPr>
          <p:nvPr/>
        </p:nvPicPr>
        <p:blipFill rotWithShape="1">
          <a:blip r:embed="rId4"/>
          <a:srcRect l="23387" r="17294" b="-1"/>
          <a:stretch/>
        </p:blipFill>
        <p:spPr>
          <a:xfrm>
            <a:off x="6100398" y="10"/>
            <a:ext cx="6094412" cy="6857990"/>
          </a:xfrm>
          <a:prstGeom prst="rect">
            <a:avLst/>
          </a:prstGeom>
        </p:spPr>
      </p:pic>
      <p:sp>
        <p:nvSpPr>
          <p:cNvPr id="9" name="Rectangle 8">
            <a:extLst>
              <a:ext uri="{FF2B5EF4-FFF2-40B4-BE49-F238E27FC236}">
                <a16:creationId xmlns:a16="http://schemas.microsoft.com/office/drawing/2014/main" xmlns="" id="{495DDCFA-D3DE-4CEB-8AFF-C6501187E43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DF42C2C4-808E-E56C-0E8D-12FF4F376FAB}"/>
              </a:ext>
            </a:extLst>
          </p:cNvPr>
          <p:cNvSpPr>
            <a:spLocks noGrp="1"/>
          </p:cNvSpPr>
          <p:nvPr>
            <p:ph idx="1"/>
          </p:nvPr>
        </p:nvSpPr>
        <p:spPr>
          <a:xfrm>
            <a:off x="650668" y="2438400"/>
            <a:ext cx="4802031" cy="3809999"/>
          </a:xfrm>
        </p:spPr>
        <p:txBody>
          <a:bodyPr>
            <a:normAutofit/>
          </a:bodyPr>
          <a:lstStyle/>
          <a:p>
            <a:pPr rtl="0">
              <a:buFont typeface="Wingdings" panose="05000000000000000000" pitchFamily="2" charset="2"/>
              <a:buChar char="v"/>
            </a:pPr>
            <a:r>
              <a:rPr lang="en-US" dirty="0"/>
              <a:t>Sheraton hotels are popular with business travelers for their convenience and luxury.</a:t>
            </a:r>
          </a:p>
          <a:p>
            <a:pPr rtl="0">
              <a:buFont typeface="Wingdings" panose="05000000000000000000" pitchFamily="2" charset="2"/>
              <a:buChar char="v"/>
            </a:pPr>
            <a:r>
              <a:rPr lang="en-US" dirty="0"/>
              <a:t>Leisure guests are drawn to Sheraton hotels for their ease, luxury, and relaxation.</a:t>
            </a:r>
          </a:p>
          <a:p>
            <a:pPr rtl="0">
              <a:buFont typeface="Wingdings" panose="05000000000000000000" pitchFamily="2" charset="2"/>
              <a:buChar char="v"/>
            </a:pPr>
            <a:r>
              <a:rPr lang="en-US" dirty="0"/>
              <a:t>Sheraton hotels are located in bustling metropolises, convenient proximity to must-see landmarks, and breathtaking locations.</a:t>
            </a:r>
          </a:p>
          <a:p>
            <a:pPr marL="0" indent="0">
              <a:buNone/>
            </a:pPr>
            <a:endParaRPr lang="en-US" dirty="0"/>
          </a:p>
        </p:txBody>
      </p:sp>
    </p:spTree>
    <p:extLst>
      <p:ext uri="{BB962C8B-B14F-4D97-AF65-F5344CB8AC3E}">
        <p14:creationId xmlns:p14="http://schemas.microsoft.com/office/powerpoint/2010/main" xmlns="" val="40051546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3384073-FA7D-7E9A-D2C1-D2D91242DD4F}"/>
              </a:ext>
            </a:extLst>
          </p:cNvPr>
          <p:cNvSpPr>
            <a:spLocks noGrp="1"/>
          </p:cNvSpPr>
          <p:nvPr>
            <p:ph type="title"/>
          </p:nvPr>
        </p:nvSpPr>
        <p:spPr>
          <a:xfrm>
            <a:off x="5282381" y="629266"/>
            <a:ext cx="4767471" cy="1641986"/>
          </a:xfrm>
        </p:spPr>
        <p:txBody>
          <a:bodyPr>
            <a:normAutofit/>
          </a:bodyPr>
          <a:lstStyle/>
          <a:p>
            <a:pPr>
              <a:lnSpc>
                <a:spcPct val="90000"/>
              </a:lnSpc>
            </a:pPr>
            <a:r>
              <a:rPr lang="en-US" sz="3600"/>
              <a:t>Identify the hotel brand’s main consumers</a:t>
            </a:r>
          </a:p>
        </p:txBody>
      </p:sp>
      <p:pic>
        <p:nvPicPr>
          <p:cNvPr id="5" name="Picture 4" descr="Modern contemporary living room interior">
            <a:extLst>
              <a:ext uri="{FF2B5EF4-FFF2-40B4-BE49-F238E27FC236}">
                <a16:creationId xmlns:a16="http://schemas.microsoft.com/office/drawing/2014/main" xmlns="" id="{7B3EC5F9-5EEA-F35D-8B0C-5B9A41B9BD32}"/>
              </a:ext>
            </a:extLst>
          </p:cNvPr>
          <p:cNvPicPr>
            <a:picLocks noChangeAspect="1"/>
          </p:cNvPicPr>
          <p:nvPr/>
        </p:nvPicPr>
        <p:blipFill rotWithShape="1">
          <a:blip r:embed="rId4"/>
          <a:srcRect r="59789"/>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xmlns="" id="{9F89966D-1F02-7787-4E3E-EC8A9A5B0C90}"/>
              </a:ext>
            </a:extLst>
          </p:cNvPr>
          <p:cNvSpPr>
            <a:spLocks noGrp="1"/>
          </p:cNvSpPr>
          <p:nvPr>
            <p:ph idx="1"/>
          </p:nvPr>
        </p:nvSpPr>
        <p:spPr>
          <a:xfrm>
            <a:off x="5282381" y="2438400"/>
            <a:ext cx="4767471" cy="3809999"/>
          </a:xfrm>
        </p:spPr>
        <p:txBody>
          <a:bodyPr>
            <a:normAutofit/>
          </a:bodyPr>
          <a:lstStyle/>
          <a:p>
            <a:pPr rtl="0">
              <a:lnSpc>
                <a:spcPct val="90000"/>
              </a:lnSpc>
              <a:buFont typeface="Wingdings" panose="05000000000000000000" pitchFamily="2" charset="2"/>
              <a:buChar char="q"/>
            </a:pPr>
            <a:r>
              <a:rPr lang="en-US" dirty="0"/>
              <a:t>Sheraton hotels provide high quality of service and luxurious rooms.</a:t>
            </a:r>
          </a:p>
          <a:p>
            <a:pPr rtl="0">
              <a:lnSpc>
                <a:spcPct val="90000"/>
              </a:lnSpc>
              <a:buFont typeface="Wingdings" panose="05000000000000000000" pitchFamily="2" charset="2"/>
              <a:buChar char="q"/>
            </a:pPr>
            <a:r>
              <a:rPr lang="en-US" dirty="0"/>
              <a:t>Groups often choose Sheraton hotels as the meeting and event destination of choice.</a:t>
            </a:r>
          </a:p>
          <a:p>
            <a:pPr rtl="0">
              <a:lnSpc>
                <a:spcPct val="90000"/>
              </a:lnSpc>
              <a:buFont typeface="Wingdings" panose="05000000000000000000" pitchFamily="2" charset="2"/>
              <a:buChar char="q"/>
            </a:pPr>
            <a:r>
              <a:rPr lang="en-US" dirty="0"/>
              <a:t>Sheraton hotels offer modern audiovisual technology and spacious meeting rooms.</a:t>
            </a:r>
          </a:p>
          <a:p>
            <a:pPr rtl="0">
              <a:lnSpc>
                <a:spcPct val="90000"/>
              </a:lnSpc>
              <a:buFont typeface="Wingdings" panose="05000000000000000000" pitchFamily="2" charset="2"/>
              <a:buChar char="q"/>
            </a:pPr>
            <a:r>
              <a:rPr lang="en-US" dirty="0"/>
              <a:t>Sheraton hotels are renowned for their excellent service and hospitality.</a:t>
            </a:r>
          </a:p>
          <a:p>
            <a:pPr marL="0" indent="0">
              <a:lnSpc>
                <a:spcPct val="90000"/>
              </a:lnSpc>
              <a:buNone/>
            </a:pPr>
            <a:endParaRPr lang="en-US" dirty="0"/>
          </a:p>
        </p:txBody>
      </p:sp>
    </p:spTree>
    <p:extLst>
      <p:ext uri="{BB962C8B-B14F-4D97-AF65-F5344CB8AC3E}">
        <p14:creationId xmlns:p14="http://schemas.microsoft.com/office/powerpoint/2010/main" xmlns="" val="1536043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81E3F4E1-B084-4FFF-9627-13782BE0BE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F2D7B72D-E19C-BD4C-91C9-C779197AC31F}"/>
              </a:ext>
            </a:extLst>
          </p:cNvPr>
          <p:cNvSpPr>
            <a:spLocks noGrp="1"/>
          </p:cNvSpPr>
          <p:nvPr>
            <p:ph type="title"/>
          </p:nvPr>
        </p:nvSpPr>
        <p:spPr>
          <a:xfrm>
            <a:off x="643855" y="1447800"/>
            <a:ext cx="3108626" cy="4572000"/>
          </a:xfrm>
        </p:spPr>
        <p:txBody>
          <a:bodyPr anchor="ctr">
            <a:normAutofit/>
          </a:bodyPr>
          <a:lstStyle/>
          <a:p>
            <a:r>
              <a:rPr lang="en-US" sz="3200">
                <a:solidFill>
                  <a:srgbClr val="EBEBEB"/>
                </a:solidFill>
              </a:rPr>
              <a:t> nature, scope and role of the guest services and facilities</a:t>
            </a:r>
          </a:p>
        </p:txBody>
      </p:sp>
      <p:sp>
        <p:nvSpPr>
          <p:cNvPr id="11" name="Freeform: Shape 10">
            <a:extLst>
              <a:ext uri="{FF2B5EF4-FFF2-40B4-BE49-F238E27FC236}">
                <a16:creationId xmlns:a16="http://schemas.microsoft.com/office/drawing/2014/main" xmlns="" id="{1F8051AB-C2F8-461F-812A-3E58862141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xmlns="" id="{481E0C28-CB2F-425F-98C5-AF23B9B704D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xmlns="" id="{2DB2879C-F0B1-4195-A323-E97B6065A7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xmlns="" id="{55B9AFA8-B1F9-D513-5ECB-F88E495B3C77}"/>
              </a:ext>
            </a:extLst>
          </p:cNvPr>
          <p:cNvGraphicFramePr>
            <a:graphicFrameLocks noGrp="1"/>
          </p:cNvGraphicFramePr>
          <p:nvPr>
            <p:ph idx="1"/>
            <p:extLst>
              <p:ext uri="{D42A27DB-BD31-4B8C-83A1-F6EECF244321}">
                <p14:modId xmlns:p14="http://schemas.microsoft.com/office/powerpoint/2010/main" xmlns="" val="3128967137"/>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391232633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96B6A1A-759D-A6F4-31E1-7289BE7C73D6}"/>
              </a:ext>
            </a:extLst>
          </p:cNvPr>
          <p:cNvSpPr>
            <a:spLocks noGrp="1"/>
          </p:cNvSpPr>
          <p:nvPr>
            <p:ph type="title"/>
          </p:nvPr>
        </p:nvSpPr>
        <p:spPr>
          <a:xfrm>
            <a:off x="6742108" y="629266"/>
            <a:ext cx="3307744" cy="1641986"/>
          </a:xfrm>
        </p:spPr>
        <p:txBody>
          <a:bodyPr>
            <a:normAutofit/>
          </a:bodyPr>
          <a:lstStyle/>
          <a:p>
            <a:pPr>
              <a:lnSpc>
                <a:spcPct val="90000"/>
              </a:lnSpc>
            </a:pPr>
            <a:r>
              <a:rPr lang="en-US" sz="2600"/>
              <a:t>nature, scope and role of the guest services and facilities</a:t>
            </a:r>
          </a:p>
        </p:txBody>
      </p:sp>
      <p:pic>
        <p:nvPicPr>
          <p:cNvPr id="3074" name="Picture 2" descr="7 Guest Technologies &amp; Trends to Make Your Hotel the Consumer's Choice">
            <a:extLst>
              <a:ext uri="{FF2B5EF4-FFF2-40B4-BE49-F238E27FC236}">
                <a16:creationId xmlns:a16="http://schemas.microsoft.com/office/drawing/2014/main" xmlns="" id="{512A2AB3-71E8-EB57-8F09-8BA8009E15BB}"/>
              </a:ext>
            </a:extLst>
          </p:cNvPr>
          <p:cNvPicPr>
            <a:picLocks noChangeAspect="1" noChangeArrowheads="1"/>
          </p:cNvPicPr>
          <p:nvPr/>
        </p:nvPicPr>
        <p:blipFill rotWithShape="1">
          <a:blip r:embed="rId4">
            <a:extLst>
              <a:ext uri="{28A0092B-C50C-407E-A947-70E740481C1C}">
                <a14:useLocalDpi xmlns:a14="http://schemas.microsoft.com/office/drawing/2010/main" xmlns="" val="0"/>
              </a:ext>
            </a:extLst>
          </a:blip>
          <a:srcRect l="15928" r="17423"/>
          <a:stretch/>
        </p:blipFill>
        <p:spPr bwMode="auto">
          <a:xfrm>
            <a:off x="-2" y="10"/>
            <a:ext cx="6094407" cy="6857990"/>
          </a:xfrm>
          <a:prstGeom prst="rect">
            <a:avLst/>
          </a:prstGeom>
          <a:noFill/>
          <a:extLst>
            <a:ext uri="{909E8E84-426E-40DD-AFC4-6F175D3DCCD1}">
              <a14:hiddenFill xmlns:a14="http://schemas.microsoft.com/office/drawing/2010/main" xmlns="">
                <a:solidFill>
                  <a:srgbClr val="FFFFFF"/>
                </a:solidFill>
              </a14:hiddenFill>
            </a:ext>
          </a:extLst>
        </p:spPr>
      </p:pic>
      <p:sp>
        <p:nvSpPr>
          <p:cNvPr id="3" name="Content Placeholder 2">
            <a:extLst>
              <a:ext uri="{FF2B5EF4-FFF2-40B4-BE49-F238E27FC236}">
                <a16:creationId xmlns:a16="http://schemas.microsoft.com/office/drawing/2014/main" xmlns="" id="{AE25C99C-9BF4-7315-D654-D6C8AE0A3A17}"/>
              </a:ext>
            </a:extLst>
          </p:cNvPr>
          <p:cNvSpPr>
            <a:spLocks noGrp="1"/>
          </p:cNvSpPr>
          <p:nvPr>
            <p:ph idx="1"/>
          </p:nvPr>
        </p:nvSpPr>
        <p:spPr>
          <a:xfrm>
            <a:off x="6742108" y="2438400"/>
            <a:ext cx="3307744" cy="3809999"/>
          </a:xfrm>
        </p:spPr>
        <p:txBody>
          <a:bodyPr>
            <a:normAutofit/>
          </a:bodyPr>
          <a:lstStyle/>
          <a:p>
            <a:pPr rtl="0">
              <a:lnSpc>
                <a:spcPct val="90000"/>
              </a:lnSpc>
            </a:pPr>
            <a:r>
              <a:rPr lang="en-US" sz="1700"/>
              <a:t>Sheraton hotels are popular among business travelers for their convenience and luxury.</a:t>
            </a:r>
          </a:p>
          <a:p>
            <a:pPr rtl="0">
              <a:lnSpc>
                <a:spcPct val="90000"/>
              </a:lnSpc>
            </a:pPr>
            <a:r>
              <a:rPr lang="en-US" sz="1700"/>
              <a:t>Sheraton hotels are great for leisure guests due to their ease, luxury, and relaxation. </a:t>
            </a:r>
          </a:p>
          <a:p>
            <a:pPr rtl="0">
              <a:lnSpc>
                <a:spcPct val="90000"/>
              </a:lnSpc>
            </a:pPr>
            <a:r>
              <a:rPr lang="en-US" sz="1700"/>
              <a:t>Sheraton hotels provide modern audiovisual technology, spacious meeting rooms, and other conveniences for groups.</a:t>
            </a:r>
          </a:p>
          <a:p>
            <a:pPr marL="0" indent="0">
              <a:lnSpc>
                <a:spcPct val="90000"/>
              </a:lnSpc>
              <a:buNone/>
            </a:pPr>
            <a:endParaRPr lang="en-US" sz="1700"/>
          </a:p>
        </p:txBody>
      </p:sp>
    </p:spTree>
    <p:extLst>
      <p:ext uri="{BB962C8B-B14F-4D97-AF65-F5344CB8AC3E}">
        <p14:creationId xmlns:p14="http://schemas.microsoft.com/office/powerpoint/2010/main" xmlns="" val="2204651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44E97A8-7B73-D31E-803B-65419ADE0C51}"/>
              </a:ext>
            </a:extLst>
          </p:cNvPr>
          <p:cNvSpPr>
            <a:spLocks noGrp="1"/>
          </p:cNvSpPr>
          <p:nvPr>
            <p:ph type="title"/>
          </p:nvPr>
        </p:nvSpPr>
        <p:spPr>
          <a:xfrm>
            <a:off x="648930" y="629266"/>
            <a:ext cx="9252154" cy="1223983"/>
          </a:xfrm>
        </p:spPr>
        <p:txBody>
          <a:bodyPr>
            <a:normAutofit/>
          </a:bodyPr>
          <a:lstStyle/>
          <a:p>
            <a:pPr>
              <a:lnSpc>
                <a:spcPct val="90000"/>
              </a:lnSpc>
            </a:pPr>
            <a:r>
              <a:rPr lang="en-US" sz="2600" b="1" kern="100">
                <a:effectLst/>
                <a:latin typeface="Times New Roman" panose="02020603050405020304" pitchFamily="18" charset="0"/>
                <a:ea typeface="Calibri" panose="020F0502020204030204" pitchFamily="34" charset="0"/>
                <a:cs typeface="Times New Roman" panose="02020603050405020304" pitchFamily="18" charset="0"/>
              </a:rPr>
              <a:t>Explain the need to consider the role and function of guest services in general</a:t>
            </a:r>
            <a:r>
              <a:rPr lang="en-US" sz="2600" kern="100">
                <a:effectLst/>
                <a:latin typeface="Times New Roman" panose="02020603050405020304" pitchFamily="18" charset="0"/>
                <a:ea typeface="Calibri" panose="020F0502020204030204" pitchFamily="34" charset="0"/>
                <a:cs typeface="Times New Roman" panose="02020603050405020304" pitchFamily="18" charset="0"/>
              </a:rPr>
              <a:t/>
            </a:r>
            <a:br>
              <a:rPr lang="en-US" sz="2600" kern="100">
                <a:effectLst/>
                <a:latin typeface="Times New Roman" panose="02020603050405020304" pitchFamily="18" charset="0"/>
                <a:ea typeface="Calibri" panose="020F0502020204030204" pitchFamily="34" charset="0"/>
                <a:cs typeface="Times New Roman" panose="02020603050405020304" pitchFamily="18" charset="0"/>
              </a:rPr>
            </a:br>
            <a:endParaRPr lang="en-US" sz="2600"/>
          </a:p>
        </p:txBody>
      </p:sp>
      <p:sp>
        <p:nvSpPr>
          <p:cNvPr id="3" name="Content Placeholder 2">
            <a:extLst>
              <a:ext uri="{FF2B5EF4-FFF2-40B4-BE49-F238E27FC236}">
                <a16:creationId xmlns:a16="http://schemas.microsoft.com/office/drawing/2014/main" xmlns="" id="{02442CFF-EAA3-1145-92E2-4674BD694694}"/>
              </a:ext>
            </a:extLst>
          </p:cNvPr>
          <p:cNvSpPr>
            <a:spLocks noGrp="1"/>
          </p:cNvSpPr>
          <p:nvPr>
            <p:ph idx="1"/>
          </p:nvPr>
        </p:nvSpPr>
        <p:spPr>
          <a:xfrm>
            <a:off x="1103311" y="2052214"/>
            <a:ext cx="4338409" cy="4196185"/>
          </a:xfrm>
        </p:spPr>
        <p:txBody>
          <a:bodyPr>
            <a:normAutofit/>
          </a:bodyPr>
          <a:lstStyle/>
          <a:p>
            <a:pPr rtl="0">
              <a:lnSpc>
                <a:spcPct val="90000"/>
              </a:lnSpc>
            </a:pPr>
            <a:r>
              <a:rPr lang="en-US"/>
              <a:t>Understanding the importance of guest services is crucial in the hotel industry. </a:t>
            </a:r>
          </a:p>
          <a:p>
            <a:pPr rtl="0">
              <a:lnSpc>
                <a:spcPct val="90000"/>
              </a:lnSpc>
            </a:pPr>
            <a:r>
              <a:rPr lang="en-US"/>
              <a:t>Excellent service to guests can encourage client retention and return visits. </a:t>
            </a:r>
          </a:p>
          <a:p>
            <a:pPr rtl="0">
              <a:lnSpc>
                <a:spcPct val="90000"/>
              </a:lnSpc>
            </a:pPr>
            <a:r>
              <a:rPr lang="en-US"/>
              <a:t> Staff members need to be well-equipped with knowledge and resources to give excellent service. </a:t>
            </a:r>
          </a:p>
          <a:p>
            <a:pPr rtl="0">
              <a:lnSpc>
                <a:spcPct val="90000"/>
              </a:lnSpc>
            </a:pPr>
            <a:r>
              <a:rPr lang="en-US"/>
              <a:t>Ensuring guest safety and security is an important responsibility. </a:t>
            </a:r>
          </a:p>
          <a:p>
            <a:pPr marL="0" indent="0">
              <a:lnSpc>
                <a:spcPct val="90000"/>
              </a:lnSpc>
              <a:buNone/>
            </a:pPr>
            <a:endParaRPr lang="en-US"/>
          </a:p>
        </p:txBody>
      </p:sp>
      <p:pic>
        <p:nvPicPr>
          <p:cNvPr id="1026" name="Picture 2" descr="Young Business Man Checkin In Hotel Stock Photo - Download Image Now -  Hotel, Hotel Reception, Receptionist - iStock">
            <a:extLst>
              <a:ext uri="{FF2B5EF4-FFF2-40B4-BE49-F238E27FC236}">
                <a16:creationId xmlns:a16="http://schemas.microsoft.com/office/drawing/2014/main" xmlns="" id="{A5461432-440E-D4A2-6B66-89F09CF47EE3}"/>
              </a:ext>
            </a:extLst>
          </p:cNvPr>
          <p:cNvPicPr>
            <a:picLocks noChangeAspect="1" noChangeArrowheads="1"/>
          </p:cNvPicPr>
          <p:nvPr/>
        </p:nvPicPr>
        <p:blipFill rotWithShape="1">
          <a:blip r:embed="rId4">
            <a:extLst>
              <a:ext uri="{28A0092B-C50C-407E-A947-70E740481C1C}">
                <a14:useLocalDpi xmlns:a14="http://schemas.microsoft.com/office/drawing/2010/main" xmlns="" val="0"/>
              </a:ext>
            </a:extLst>
          </a:blip>
          <a:srcRect l="11980" r="-1" b="-1"/>
          <a:stretch/>
        </p:blipFill>
        <p:spPr bwMode="auto">
          <a:xfrm>
            <a:off x="6091916" y="2052213"/>
            <a:ext cx="5451627" cy="4196185"/>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478156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9989465-9DAF-11E3-9754-BC7A0A95BD0C}"/>
              </a:ext>
            </a:extLst>
          </p:cNvPr>
          <p:cNvSpPr>
            <a:spLocks noGrp="1"/>
          </p:cNvSpPr>
          <p:nvPr>
            <p:ph type="title"/>
          </p:nvPr>
        </p:nvSpPr>
        <p:spPr>
          <a:xfrm>
            <a:off x="6742108" y="629266"/>
            <a:ext cx="3307744" cy="1641986"/>
          </a:xfrm>
        </p:spPr>
        <p:txBody>
          <a:bodyPr>
            <a:normAutofit/>
          </a:bodyPr>
          <a:lstStyle/>
          <a:p>
            <a:pPr>
              <a:lnSpc>
                <a:spcPct val="90000"/>
              </a:lnSpc>
            </a:pPr>
            <a:r>
              <a:rPr lang="en-US" sz="2000" b="1" kern="100">
                <a:effectLst/>
                <a:latin typeface="Times New Roman" panose="02020603050405020304" pitchFamily="18" charset="0"/>
                <a:ea typeface="Calibri" panose="020F0502020204030204" pitchFamily="34" charset="0"/>
                <a:cs typeface="Times New Roman" panose="02020603050405020304" pitchFamily="18" charset="0"/>
              </a:rPr>
              <a:t>Explain the need to consider the role and function of guest services in general</a:t>
            </a:r>
            <a:r>
              <a:rPr lang="en-US" sz="2000" kern="100">
                <a:effectLst/>
                <a:latin typeface="Times New Roman" panose="02020603050405020304" pitchFamily="18" charset="0"/>
                <a:ea typeface="Calibri" panose="020F0502020204030204" pitchFamily="34" charset="0"/>
                <a:cs typeface="Times New Roman" panose="02020603050405020304" pitchFamily="18" charset="0"/>
              </a:rPr>
              <a:t/>
            </a:r>
            <a:br>
              <a:rPr lang="en-US" sz="2000" kern="100">
                <a:effectLst/>
                <a:latin typeface="Times New Roman" panose="02020603050405020304" pitchFamily="18" charset="0"/>
                <a:ea typeface="Calibri" panose="020F0502020204030204" pitchFamily="34" charset="0"/>
                <a:cs typeface="Times New Roman" panose="02020603050405020304" pitchFamily="18" charset="0"/>
              </a:rPr>
            </a:br>
            <a:endParaRPr lang="en-US" sz="2000"/>
          </a:p>
        </p:txBody>
      </p:sp>
      <p:pic>
        <p:nvPicPr>
          <p:cNvPr id="5" name="Picture 4" descr="Outdoor warehouse">
            <a:extLst>
              <a:ext uri="{FF2B5EF4-FFF2-40B4-BE49-F238E27FC236}">
                <a16:creationId xmlns:a16="http://schemas.microsoft.com/office/drawing/2014/main" xmlns="" id="{081465AB-6C2D-D945-7D0D-57966167BC14}"/>
              </a:ext>
            </a:extLst>
          </p:cNvPr>
          <p:cNvPicPr>
            <a:picLocks noChangeAspect="1"/>
          </p:cNvPicPr>
          <p:nvPr/>
        </p:nvPicPr>
        <p:blipFill rotWithShape="1">
          <a:blip r:embed="rId4"/>
          <a:srcRect l="14880" r="26025"/>
          <a:stretch/>
        </p:blipFill>
        <p:spPr>
          <a:xfrm>
            <a:off x="-2" y="10"/>
            <a:ext cx="6094407" cy="6857990"/>
          </a:xfrm>
          <a:prstGeom prst="rect">
            <a:avLst/>
          </a:prstGeom>
        </p:spPr>
      </p:pic>
      <p:sp>
        <p:nvSpPr>
          <p:cNvPr id="3" name="Content Placeholder 2">
            <a:extLst>
              <a:ext uri="{FF2B5EF4-FFF2-40B4-BE49-F238E27FC236}">
                <a16:creationId xmlns:a16="http://schemas.microsoft.com/office/drawing/2014/main" xmlns="" id="{767DCA69-18E6-414D-EFD3-27640631F899}"/>
              </a:ext>
            </a:extLst>
          </p:cNvPr>
          <p:cNvSpPr>
            <a:spLocks noGrp="1"/>
          </p:cNvSpPr>
          <p:nvPr>
            <p:ph idx="1"/>
          </p:nvPr>
        </p:nvSpPr>
        <p:spPr>
          <a:xfrm>
            <a:off x="6742108" y="2438400"/>
            <a:ext cx="3307744" cy="3809999"/>
          </a:xfrm>
        </p:spPr>
        <p:txBody>
          <a:bodyPr>
            <a:normAutofit/>
          </a:bodyPr>
          <a:lstStyle/>
          <a:p>
            <a:pPr rtl="0">
              <a:lnSpc>
                <a:spcPct val="90000"/>
              </a:lnSpc>
            </a:pPr>
            <a:r>
              <a:rPr lang="en-US" sz="1600" dirty="0"/>
              <a:t>Employees need to be well-trained and educated on safety procedures and standards. </a:t>
            </a:r>
          </a:p>
          <a:p>
            <a:pPr rtl="0">
              <a:lnSpc>
                <a:spcPct val="90000"/>
              </a:lnSpc>
            </a:pPr>
            <a:r>
              <a:rPr lang="en-US" sz="1600" dirty="0"/>
              <a:t>Quality of service has a direct impact on a company's reputation. </a:t>
            </a:r>
          </a:p>
          <a:p>
            <a:pPr rtl="0">
              <a:lnSpc>
                <a:spcPct val="90000"/>
              </a:lnSpc>
            </a:pPr>
            <a:r>
              <a:rPr lang="en-US" sz="1600" dirty="0"/>
              <a:t>Employees have the important task of making customers feel welcome and at ease. </a:t>
            </a:r>
          </a:p>
          <a:p>
            <a:pPr rtl="0">
              <a:lnSpc>
                <a:spcPct val="90000"/>
              </a:lnSpc>
            </a:pPr>
            <a:r>
              <a:rPr lang="en-US" sz="1600" dirty="0"/>
              <a:t>Well-executed guest services can benefit a company's reputation, customers, and income.</a:t>
            </a:r>
          </a:p>
          <a:p>
            <a:pPr marL="0" indent="0">
              <a:lnSpc>
                <a:spcPct val="90000"/>
              </a:lnSpc>
              <a:buNone/>
            </a:pPr>
            <a:endParaRPr lang="en-US" sz="1600" dirty="0"/>
          </a:p>
        </p:txBody>
      </p:sp>
    </p:spTree>
    <p:extLst>
      <p:ext uri="{BB962C8B-B14F-4D97-AF65-F5344CB8AC3E}">
        <p14:creationId xmlns:p14="http://schemas.microsoft.com/office/powerpoint/2010/main" xmlns="" val="67972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5124803A-C1BC-4BD0-8F1F-75704459B3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xmlns="" id="{EFEF3C48-DBEC-43EF-95B1-E5F74E899B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xmlns="" id="{1BC7282F-65AA-B4A9-08B9-96EF945FB368}"/>
              </a:ext>
            </a:extLst>
          </p:cNvPr>
          <p:cNvSpPr>
            <a:spLocks noGrp="1"/>
          </p:cNvSpPr>
          <p:nvPr>
            <p:ph type="title"/>
          </p:nvPr>
        </p:nvSpPr>
        <p:spPr>
          <a:xfrm>
            <a:off x="648930" y="629267"/>
            <a:ext cx="9252154" cy="1016654"/>
          </a:xfrm>
        </p:spPr>
        <p:txBody>
          <a:bodyPr>
            <a:normAutofit/>
          </a:bodyPr>
          <a:lstStyle/>
          <a:p>
            <a:pPr>
              <a:lnSpc>
                <a:spcPct val="90000"/>
              </a:lnSpc>
            </a:pPr>
            <a:r>
              <a:rPr lang="en-US" sz="3300">
                <a:solidFill>
                  <a:srgbClr val="EBEBEB"/>
                </a:solidFill>
              </a:rPr>
              <a:t>Discuss the importanceof hospitality and how hotels meet/exceedguest expectations</a:t>
            </a:r>
          </a:p>
        </p:txBody>
      </p:sp>
      <p:sp>
        <p:nvSpPr>
          <p:cNvPr id="13" name="Rectangle 12">
            <a:extLst>
              <a:ext uri="{FF2B5EF4-FFF2-40B4-BE49-F238E27FC236}">
                <a16:creationId xmlns:a16="http://schemas.microsoft.com/office/drawing/2014/main" xmlns="" id="{47E04284-BF18-4F10-B2A9-EE1D7C5633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xmlns="" id="{FE8CD2F6-8CED-45A1-8AD6-5DF2C36A350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xmlns="" id="{0615AB18-E3A0-2598-7FB6-EC1210F2ED7E}"/>
              </a:ext>
            </a:extLst>
          </p:cNvPr>
          <p:cNvGraphicFramePr>
            <a:graphicFrameLocks noGrp="1"/>
          </p:cNvGraphicFramePr>
          <p:nvPr>
            <p:ph idx="1"/>
            <p:extLst>
              <p:ext uri="{D42A27DB-BD31-4B8C-83A1-F6EECF244321}">
                <p14:modId xmlns:p14="http://schemas.microsoft.com/office/powerpoint/2010/main" xmlns="" val="943480614"/>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156372694"/>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5124803A-C1BC-4BD0-8F1F-75704459B3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xmlns="" id="{EFEF3C48-DBEC-43EF-95B1-E5F74E899B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xmlns="" id="{2CAB62DB-2F5A-865C-FC6E-D0022DB48165}"/>
              </a:ext>
            </a:extLst>
          </p:cNvPr>
          <p:cNvSpPr>
            <a:spLocks noGrp="1"/>
          </p:cNvSpPr>
          <p:nvPr>
            <p:ph type="title"/>
          </p:nvPr>
        </p:nvSpPr>
        <p:spPr>
          <a:xfrm>
            <a:off x="648930" y="629267"/>
            <a:ext cx="9252154" cy="1016654"/>
          </a:xfrm>
        </p:spPr>
        <p:txBody>
          <a:bodyPr>
            <a:normAutofit/>
          </a:bodyPr>
          <a:lstStyle/>
          <a:p>
            <a:pPr>
              <a:lnSpc>
                <a:spcPct val="90000"/>
              </a:lnSpc>
            </a:pPr>
            <a:r>
              <a:rPr lang="en-US" sz="3300">
                <a:solidFill>
                  <a:srgbClr val="EBEBEB"/>
                </a:solidFill>
              </a:rPr>
              <a:t>Discuss the importanceof hospitality and how hotels meet/exceedguest expectations</a:t>
            </a:r>
          </a:p>
        </p:txBody>
      </p:sp>
      <p:sp>
        <p:nvSpPr>
          <p:cNvPr id="13" name="Rectangle 12">
            <a:extLst>
              <a:ext uri="{FF2B5EF4-FFF2-40B4-BE49-F238E27FC236}">
                <a16:creationId xmlns:a16="http://schemas.microsoft.com/office/drawing/2014/main" xmlns="" id="{47E04284-BF18-4F10-B2A9-EE1D7C5633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xmlns="" id="{FE8CD2F6-8CED-45A1-8AD6-5DF2C36A350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xmlns="" id="{7FA30C44-DC5C-EFD2-A4B5-5B5A37C8FBC7}"/>
              </a:ext>
            </a:extLst>
          </p:cNvPr>
          <p:cNvGraphicFramePr>
            <a:graphicFrameLocks noGrp="1"/>
          </p:cNvGraphicFramePr>
          <p:nvPr>
            <p:ph idx="1"/>
            <p:extLst>
              <p:ext uri="{D42A27DB-BD31-4B8C-83A1-F6EECF244321}">
                <p14:modId xmlns:p14="http://schemas.microsoft.com/office/powerpoint/2010/main" xmlns="" val="1295300280"/>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3675840548"/>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C1D5848D-9021-4B45-A576-321BF0F5CD4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A00B7BFA-8D0E-A2E7-89E4-E9D62D17A3C6}"/>
              </a:ext>
            </a:extLst>
          </p:cNvPr>
          <p:cNvSpPr>
            <a:spLocks noGrp="1"/>
          </p:cNvSpPr>
          <p:nvPr>
            <p:ph type="title"/>
          </p:nvPr>
        </p:nvSpPr>
        <p:spPr>
          <a:xfrm>
            <a:off x="648929" y="965200"/>
            <a:ext cx="3505495" cy="4773613"/>
          </a:xfrm>
        </p:spPr>
        <p:txBody>
          <a:bodyPr anchor="ctr">
            <a:normAutofit/>
          </a:bodyPr>
          <a:lstStyle/>
          <a:p>
            <a:r>
              <a:rPr lang="en-US">
                <a:solidFill>
                  <a:srgbClr val="EBEBEB"/>
                </a:solidFill>
              </a:rPr>
              <a:t>References</a:t>
            </a:r>
          </a:p>
        </p:txBody>
      </p:sp>
      <p:sp>
        <p:nvSpPr>
          <p:cNvPr id="11" name="Rectangle 10">
            <a:extLst>
              <a:ext uri="{FF2B5EF4-FFF2-40B4-BE49-F238E27FC236}">
                <a16:creationId xmlns:a16="http://schemas.microsoft.com/office/drawing/2014/main" xmlns="" id="{01A6840D-0908-4CED-99D2-8C957BD90C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ounded Rectangle 9">
            <a:extLst>
              <a:ext uri="{FF2B5EF4-FFF2-40B4-BE49-F238E27FC236}">
                <a16:creationId xmlns:a16="http://schemas.microsoft.com/office/drawing/2014/main" xmlns="" id="{A7404C7C-9651-4AC1-A94D-30116BDEE0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23688" y="484632"/>
            <a:ext cx="6584098" cy="5739187"/>
          </a:xfrm>
          <a:prstGeom prst="roundRect">
            <a:avLst>
              <a:gd name="adj" fmla="val 0"/>
            </a:avLst>
          </a:prstGeom>
          <a:ln w="12700" cap="sq">
            <a:solidFill>
              <a:srgbClr val="BFBFBF"/>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xmlns="" id="{35187262-9F3B-479F-8C41-C380B68353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xmlns="" id="{D9353ED0-9C17-AE4D-6AD7-228736C4261F}"/>
              </a:ext>
            </a:extLst>
          </p:cNvPr>
          <p:cNvGraphicFramePr>
            <a:graphicFrameLocks noGrp="1"/>
          </p:cNvGraphicFramePr>
          <p:nvPr>
            <p:ph idx="1"/>
            <p:extLst>
              <p:ext uri="{D42A27DB-BD31-4B8C-83A1-F6EECF244321}">
                <p14:modId xmlns:p14="http://schemas.microsoft.com/office/powerpoint/2010/main" xmlns="" val="1738677940"/>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1024148431"/>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xmlns="" name="Ion" id="{B8441ADB-2E43-4AF7-B97A-BD870242C6A8}" vid="{5A2F9111-B2DB-470C-BA56-608F9B658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162</TotalTime>
  <Words>1813</Words>
  <PresentationFormat>Custom</PresentationFormat>
  <Paragraphs>91</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Ion</vt:lpstr>
      <vt:lpstr>BMIH4003 Hospitality &amp; Guest Services</vt:lpstr>
      <vt:lpstr>Briefly introduce your chosen hotel brand</vt:lpstr>
      <vt:lpstr>Briefly introduce your chosen hotel brand</vt:lpstr>
      <vt:lpstr>Identify the hotel brand’s main consumers</vt:lpstr>
      <vt:lpstr>Identify the hotel brand’s main consumers</vt:lpstr>
      <vt:lpstr> nature, scope and role of the guest services and facilities</vt:lpstr>
      <vt:lpstr>nature, scope and role of the guest services and facilities</vt:lpstr>
      <vt:lpstr>Explain the need to consider the role and function of guest services in general </vt:lpstr>
      <vt:lpstr>Explain the need to consider the role and function of guest services in general </vt:lpstr>
      <vt:lpstr>Discuss the importanceof hospitality and how hotels meet/exceedguest expectations</vt:lpstr>
      <vt:lpstr>Discuss the importanceof hospitality and how hotels meet/exceedguest expectations</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2023-05-17T15:14:43Z</dcterms:created>
  <dcterms:modified xsi:type="dcterms:W3CDTF">2023-05-24T19:12:27Z</dcterms:modified>
</cp:coreProperties>
</file>