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sldIdLst>
    <p:sldId id="256" r:id="rId2"/>
    <p:sldId id="261" r:id="rId3"/>
    <p:sldId id="269" r:id="rId4"/>
    <p:sldId id="271" r:id="rId5"/>
    <p:sldId id="272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4" r:id="rId16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ED606-6B14-9913-C59A-C4F0BB8A99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216618-CE90-111E-E2AD-27AE5195EA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8C9DBA-75E3-B8B3-A22E-9039383F8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A0AB6-E536-CC3A-C7C3-165AF1F84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6EB234-8BC0-A7C6-92BB-5E8F6176B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915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A7045-6AE0-4550-11D1-CB62DB13E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E6198-B119-F128-4551-5F1FD5DB6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4206BF-8016-AA43-22B0-7B15A62286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75E5AB-9139-693D-AE88-F1C7150B3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5A1268-2015-8DC5-A3AA-805CCEADF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407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D65DF-1544-807A-F8AD-CEDB6A75C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D1EBA3-01EC-AD5F-0487-EE85B7DB84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E4BEE5-3AA8-4C39-9ED1-9AC80A5DA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F760A2-25AF-01AF-CB7E-57EF1657D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B594-01A7-9B81-4219-C6DE971CF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593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DF225-97DF-E541-0CCC-99F7AD1C0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6D424-61CA-4276-5DC2-37FE9AE6DF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5ED95F-D94A-B794-B134-FB65835DEC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0C7936-3A42-6672-6E7F-A05FC9683C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A4084E-90AA-A5E0-97AB-B4D4D0155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EF37F6-B42C-2C2A-70A7-709433ABB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542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BC808-31F8-E978-0F2C-D73E2A810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FA03E8-0D39-0342-3D4C-74582E62CB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C6AEC2-F64D-3249-F4BE-2D832D468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71B7D6-65D2-D978-8B46-6772866338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7912B2-25DA-2114-C864-7C82C92995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7A0ECE-A1A1-8A66-716E-36FCFD2D2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C81908-EF83-E799-68A6-914A2AD1B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D452B3-6843-053E-A2CF-7CB5ECDF9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618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6A26D-CDDD-E6EE-93B4-4B847902D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BC8531-2EEF-7825-17CF-C8CF6845B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E45E4F-EEFE-AF58-B222-121391047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D8E46F-8068-BDFB-3DEC-028AF7CF4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697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EDBBFC-8A2C-8A4C-AD5D-3327592524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C07204-CB9F-F527-EFEE-E599AFD1E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D0C8EE-0BA1-E747-7BBB-2650DCB76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877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399C8-CEF9-7CD7-3E09-22EBC48D2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D3A7A-EB24-659F-CC81-4A1D99DE3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BB5839-3B77-77AF-1CD3-2890A510FD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ACA72A-A4BE-3EC2-3108-2F83A5F9F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89495E-9D9D-9557-A3C6-787F20ABF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4C61D1-D37E-135C-8068-374651949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083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ABF23-EA84-67AA-F933-48C421896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FBDBEF-06EE-ED51-1A08-6E397B8993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78344F-5B5E-FFBF-B47A-336959F367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43E19D-524C-99C3-930C-8ADC8B5D1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8775A-525D-B50B-8070-F28C904E7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E4502-B79B-E4C8-B319-93859D5CB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271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5E499-1D26-41E3-3055-F492D94B5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91BC4F-CC51-9036-D42C-779B05E332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3CD36-B11B-998A-5734-4CB6BEF02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336D9-58DE-1BDB-F27A-75E7124E1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35EBF-BCE7-DF8A-A9F0-7AD04B50A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385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248F69-0F51-6F82-FA03-825F3BB3C8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A1EB9B-4D73-3D2D-0D91-140086FD58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692179-6351-31EC-1709-9BC034918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13DC0-C0F3-218A-0FC0-0D21DA895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42E4B0-3B7E-361D-7B79-97AD4B813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0711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98449" y="442341"/>
            <a:ext cx="8147100" cy="360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3/11/2023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02719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089080-6E0D-7308-B03A-AC23D07B7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48E01B-89FF-6E1F-B000-A60C85CBC4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05A49F-DE7D-9362-EB30-B5D96C17E2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3/11/2023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0A9E2-91C2-A8B1-70DE-DC5A7011D2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F03F93-2737-47D1-ACF7-311954E5AD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409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3785616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48866" y="4106621"/>
            <a:ext cx="5768340" cy="1191993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sz="2500" b="1" spc="-5" dirty="0">
                <a:solidFill>
                  <a:srgbClr val="006FC0"/>
                </a:solidFill>
                <a:latin typeface="Arial"/>
                <a:cs typeface="Arial"/>
              </a:rPr>
              <a:t>LECTURE</a:t>
            </a:r>
            <a:r>
              <a:rPr sz="25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500" b="1" spc="-5" dirty="0">
                <a:solidFill>
                  <a:srgbClr val="006FC0"/>
                </a:solidFill>
                <a:latin typeface="Arial"/>
                <a:cs typeface="Arial"/>
              </a:rPr>
              <a:t>1</a:t>
            </a:r>
            <a:r>
              <a:rPr sz="2500" b="1" spc="-15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500" b="1" spc="-5" dirty="0">
                <a:solidFill>
                  <a:srgbClr val="006FC0"/>
                </a:solidFill>
                <a:latin typeface="Arial"/>
                <a:cs typeface="Arial"/>
              </a:rPr>
              <a:t>MODULE</a:t>
            </a:r>
            <a:r>
              <a:rPr sz="2500" b="1" dirty="0">
                <a:solidFill>
                  <a:srgbClr val="006FC0"/>
                </a:solidFill>
                <a:latin typeface="Arial"/>
                <a:cs typeface="Arial"/>
              </a:rPr>
              <a:t> </a:t>
            </a:r>
            <a:r>
              <a:rPr sz="2500" b="1" spc="-5" dirty="0">
                <a:solidFill>
                  <a:srgbClr val="006FC0"/>
                </a:solidFill>
                <a:latin typeface="Arial"/>
                <a:cs typeface="Arial"/>
              </a:rPr>
              <a:t>INTRODUCTIO</a:t>
            </a:r>
            <a:r>
              <a:rPr lang="en-GB" sz="2500" b="1" spc="-5" dirty="0">
                <a:solidFill>
                  <a:srgbClr val="006FC0"/>
                </a:solidFill>
                <a:latin typeface="Arial"/>
                <a:cs typeface="Arial"/>
              </a:rPr>
              <a:t>N</a:t>
            </a:r>
          </a:p>
          <a:p>
            <a:pPr algn="ctr">
              <a:lnSpc>
                <a:spcPct val="100000"/>
              </a:lnSpc>
              <a:spcBef>
                <a:spcPts val="95"/>
              </a:spcBef>
            </a:pPr>
            <a:endParaRPr lang="en-GB" sz="2500" b="1" spc="-5" dirty="0">
              <a:solidFill>
                <a:srgbClr val="006FC0"/>
              </a:solidFill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lang="en-GB" sz="2500" b="1" spc="-5" dirty="0">
                <a:solidFill>
                  <a:srgbClr val="006FC0"/>
                </a:solidFill>
                <a:latin typeface="Arial"/>
                <a:cs typeface="Arial"/>
              </a:rPr>
              <a:t>Dr </a:t>
            </a:r>
            <a:r>
              <a:rPr lang="en-GB" sz="2500" b="1" spc="-5">
                <a:solidFill>
                  <a:srgbClr val="006FC0"/>
                </a:solidFill>
                <a:latin typeface="Arial"/>
                <a:cs typeface="Arial"/>
              </a:rPr>
              <a:t>Zahra Mohammadnazari</a:t>
            </a:r>
            <a:endParaRPr lang="en-GB" sz="2500" b="1" spc="-5" dirty="0">
              <a:solidFill>
                <a:srgbClr val="006FC0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1255176"/>
            <a:ext cx="4417060" cy="520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5" dirty="0"/>
              <a:t>Agenda</a:t>
            </a:r>
            <a:endParaRPr spc="-5" dirty="0"/>
          </a:p>
        </p:txBody>
      </p:sp>
      <p:sp>
        <p:nvSpPr>
          <p:cNvPr id="3" name="object 3"/>
          <p:cNvSpPr txBox="1"/>
          <p:nvPr/>
        </p:nvSpPr>
        <p:spPr>
          <a:xfrm>
            <a:off x="433222" y="2182114"/>
            <a:ext cx="8246745" cy="3521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892810" indent="-172720" algn="just">
              <a:lnSpc>
                <a:spcPct val="150000"/>
              </a:lnSpc>
              <a:spcBef>
                <a:spcPts val="100"/>
              </a:spcBef>
              <a:buSzPct val="88888"/>
              <a:buFont typeface="Wingdings"/>
              <a:buChar char=""/>
              <a:tabLst>
                <a:tab pos="185420" algn="l"/>
              </a:tabLst>
            </a:pPr>
            <a:r>
              <a:rPr lang="en-GB" sz="1800" spc="-5" dirty="0">
                <a:solidFill>
                  <a:srgbClr val="252525"/>
                </a:solidFill>
                <a:latin typeface="Arial MT"/>
                <a:cs typeface="Arial MT"/>
              </a:rPr>
              <a:t>Providing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 critical evaluation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the globalisation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human </a:t>
            </a:r>
            <a:r>
              <a:rPr sz="1800" spc="-4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resource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management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strategies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from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various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perspectives.</a:t>
            </a:r>
            <a:endParaRPr sz="1800" dirty="0">
              <a:latin typeface="Arial MT"/>
              <a:cs typeface="Arial MT"/>
            </a:endParaRPr>
          </a:p>
          <a:p>
            <a:pPr marL="184785" marR="5080" indent="-172720" algn="just">
              <a:lnSpc>
                <a:spcPct val="150100"/>
              </a:lnSpc>
              <a:spcBef>
                <a:spcPts val="790"/>
              </a:spcBef>
              <a:buSzPct val="88888"/>
              <a:buFont typeface="Wingdings"/>
              <a:buChar char=""/>
              <a:tabLst>
                <a:tab pos="185420" algn="l"/>
              </a:tabLst>
            </a:pPr>
            <a:r>
              <a:rPr lang="en-GB" sz="1800" spc="-5" dirty="0">
                <a:solidFill>
                  <a:srgbClr val="252525"/>
                </a:solidFill>
                <a:latin typeface="Arial MT"/>
                <a:cs typeface="Arial MT"/>
              </a:rPr>
              <a:t>Introducing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 key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concepts for understanding international human </a:t>
            </a:r>
            <a:r>
              <a:rPr sz="1800" spc="-4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resource management and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explores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practice of managing human resources </a:t>
            </a:r>
            <a:r>
              <a:rPr sz="1800" spc="-49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international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context.</a:t>
            </a:r>
            <a:endParaRPr sz="1800" dirty="0">
              <a:latin typeface="Arial MT"/>
              <a:cs typeface="Arial MT"/>
            </a:endParaRPr>
          </a:p>
          <a:p>
            <a:pPr marL="184785" marR="71120" indent="-172720">
              <a:lnSpc>
                <a:spcPct val="150100"/>
              </a:lnSpc>
              <a:spcBef>
                <a:spcPts val="800"/>
              </a:spcBef>
              <a:buSzPct val="88888"/>
              <a:buFont typeface="Wingdings"/>
              <a:buChar char=""/>
              <a:tabLst>
                <a:tab pos="185420" algn="l"/>
              </a:tabLst>
            </a:pP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8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intercultural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factor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will</a:t>
            </a:r>
            <a:r>
              <a:rPr sz="1800" spc="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examined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appraised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from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an anthropological </a:t>
            </a:r>
            <a:r>
              <a:rPr sz="1800" spc="-484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point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30" dirty="0">
                <a:solidFill>
                  <a:srgbClr val="252525"/>
                </a:solidFill>
                <a:latin typeface="Arial MT"/>
                <a:cs typeface="Arial MT"/>
              </a:rPr>
              <a:t>view,</a:t>
            </a:r>
            <a:r>
              <a:rPr sz="1800" spc="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emphasising</a:t>
            </a:r>
            <a:r>
              <a:rPr sz="18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operational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aspect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of the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organisation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of 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performance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efficient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systems</a:t>
            </a:r>
            <a:r>
              <a:rPr sz="1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work</a:t>
            </a:r>
            <a:r>
              <a:rPr sz="1800" spc="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international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settings.</a:t>
            </a:r>
            <a:endParaRPr sz="18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9740" y="85090"/>
            <a:ext cx="354584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0" dirty="0">
                <a:solidFill>
                  <a:srgbClr val="252525"/>
                </a:solidFill>
                <a:latin typeface="Verdana"/>
                <a:cs typeface="Verdana"/>
              </a:rPr>
              <a:t>Reading</a:t>
            </a:r>
            <a:r>
              <a:rPr sz="4000" spc="-55" dirty="0">
                <a:solidFill>
                  <a:srgbClr val="252525"/>
                </a:solidFill>
                <a:latin typeface="Verdana"/>
                <a:cs typeface="Verdana"/>
              </a:rPr>
              <a:t> </a:t>
            </a:r>
            <a:r>
              <a:rPr sz="4000" spc="-10" dirty="0">
                <a:solidFill>
                  <a:srgbClr val="252525"/>
                </a:solidFill>
                <a:latin typeface="Verdana"/>
                <a:cs typeface="Verdana"/>
              </a:rPr>
              <a:t>List</a:t>
            </a:r>
            <a:endParaRPr sz="4000">
              <a:latin typeface="Verdana"/>
              <a:cs typeface="Verdan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0119" y="1249680"/>
            <a:ext cx="1874520" cy="2258568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3850703" y="1255331"/>
            <a:ext cx="1889125" cy="2294890"/>
            <a:chOff x="3850703" y="1255331"/>
            <a:chExt cx="1889125" cy="229489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60291" y="1264920"/>
              <a:ext cx="1869948" cy="2275331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3855465" y="1260094"/>
              <a:ext cx="1879600" cy="2285365"/>
            </a:xfrm>
            <a:custGeom>
              <a:avLst/>
              <a:gdLst/>
              <a:ahLst/>
              <a:cxnLst/>
              <a:rect l="l" t="t" r="r" b="b"/>
              <a:pathLst>
                <a:path w="1879600" h="2285365">
                  <a:moveTo>
                    <a:pt x="0" y="2284856"/>
                  </a:moveTo>
                  <a:lnTo>
                    <a:pt x="1879473" y="2284856"/>
                  </a:lnTo>
                  <a:lnTo>
                    <a:pt x="1879473" y="0"/>
                  </a:lnTo>
                  <a:lnTo>
                    <a:pt x="0" y="0"/>
                  </a:lnTo>
                  <a:lnTo>
                    <a:pt x="0" y="228485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755892" y="1249680"/>
            <a:ext cx="1894331" cy="229057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6334" y="334467"/>
            <a:ext cx="8035925" cy="662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ts val="2510"/>
              </a:lnSpc>
              <a:spcBef>
                <a:spcPts val="95"/>
              </a:spcBef>
            </a:pPr>
            <a:r>
              <a:rPr sz="2200" spc="-5" dirty="0"/>
              <a:t>What</a:t>
            </a:r>
            <a:r>
              <a:rPr sz="2200" spc="20" dirty="0"/>
              <a:t> </a:t>
            </a:r>
            <a:r>
              <a:rPr sz="2200" spc="-5" dirty="0"/>
              <a:t>is</a:t>
            </a:r>
            <a:r>
              <a:rPr sz="2200" spc="15" dirty="0"/>
              <a:t> </a:t>
            </a:r>
            <a:r>
              <a:rPr sz="2200" spc="-5" dirty="0"/>
              <a:t>HRM?</a:t>
            </a:r>
            <a:r>
              <a:rPr sz="2200" spc="25" dirty="0"/>
              <a:t> </a:t>
            </a:r>
            <a:r>
              <a:rPr sz="2200" spc="-5" dirty="0"/>
              <a:t>Describe</a:t>
            </a:r>
            <a:r>
              <a:rPr sz="2200" spc="30" dirty="0"/>
              <a:t> </a:t>
            </a:r>
            <a:r>
              <a:rPr sz="2200" spc="-5" dirty="0"/>
              <a:t>different</a:t>
            </a:r>
            <a:r>
              <a:rPr sz="2200" spc="45" dirty="0"/>
              <a:t> </a:t>
            </a:r>
            <a:r>
              <a:rPr sz="2200" spc="-5" dirty="0"/>
              <a:t>interpretations</a:t>
            </a:r>
            <a:r>
              <a:rPr sz="2200" spc="50" dirty="0"/>
              <a:t> </a:t>
            </a:r>
            <a:r>
              <a:rPr sz="2200" spc="-5" dirty="0"/>
              <a:t>of</a:t>
            </a:r>
            <a:r>
              <a:rPr sz="2200" spc="25" dirty="0"/>
              <a:t> </a:t>
            </a:r>
            <a:r>
              <a:rPr sz="2200" spc="-5" dirty="0"/>
              <a:t>HRM</a:t>
            </a:r>
            <a:r>
              <a:rPr sz="2200" spc="30" dirty="0"/>
              <a:t> </a:t>
            </a:r>
            <a:r>
              <a:rPr sz="2200" spc="-5" dirty="0"/>
              <a:t>and</a:t>
            </a:r>
            <a:endParaRPr sz="2200"/>
          </a:p>
          <a:p>
            <a:pPr marL="12700">
              <a:lnSpc>
                <a:spcPts val="2510"/>
              </a:lnSpc>
            </a:pPr>
            <a:r>
              <a:rPr sz="2200" spc="-5" dirty="0"/>
              <a:t>the</a:t>
            </a:r>
            <a:r>
              <a:rPr sz="2200" spc="15" dirty="0"/>
              <a:t> </a:t>
            </a:r>
            <a:r>
              <a:rPr sz="2200" spc="-5" dirty="0"/>
              <a:t>critics</a:t>
            </a:r>
            <a:r>
              <a:rPr sz="2200" spc="10" dirty="0"/>
              <a:t> </a:t>
            </a:r>
            <a:r>
              <a:rPr sz="2200" spc="-5" dirty="0"/>
              <a:t>of</a:t>
            </a:r>
            <a:r>
              <a:rPr sz="2200" spc="10" dirty="0"/>
              <a:t> </a:t>
            </a:r>
            <a:r>
              <a:rPr sz="2200" spc="-5" dirty="0"/>
              <a:t>each</a:t>
            </a:r>
            <a:r>
              <a:rPr sz="2200" spc="10" dirty="0"/>
              <a:t> </a:t>
            </a:r>
            <a:r>
              <a:rPr sz="2200" spc="-5" dirty="0"/>
              <a:t>interpretation.</a:t>
            </a:r>
            <a:endParaRPr sz="2200"/>
          </a:p>
        </p:txBody>
      </p:sp>
      <p:sp>
        <p:nvSpPr>
          <p:cNvPr id="3" name="object 3"/>
          <p:cNvSpPr txBox="1">
            <a:spLocks noGrp="1"/>
          </p:cNvSpPr>
          <p:nvPr>
            <p:ph idx="1"/>
          </p:nvPr>
        </p:nvSpPr>
        <p:spPr>
          <a:xfrm>
            <a:off x="186334" y="832202"/>
            <a:ext cx="7886700" cy="4171014"/>
          </a:xfrm>
          <a:prstGeom prst="rect">
            <a:avLst/>
          </a:prstGeom>
        </p:spPr>
        <p:txBody>
          <a:bodyPr vert="horz" wrap="square" lIns="0" tIns="114935" rIns="0" bIns="0" rtlCol="0">
            <a:spAutoFit/>
          </a:bodyPr>
          <a:lstStyle/>
          <a:p>
            <a:pPr marL="182880">
              <a:lnSpc>
                <a:spcPct val="100000"/>
              </a:lnSpc>
              <a:spcBef>
                <a:spcPts val="905"/>
              </a:spcBef>
            </a:pPr>
            <a:r>
              <a:rPr dirty="0"/>
              <a:t>One</a:t>
            </a:r>
            <a:r>
              <a:rPr spc="-15" dirty="0"/>
              <a:t> </a:t>
            </a:r>
            <a:r>
              <a:rPr spc="-5" dirty="0"/>
              <a:t>of</a:t>
            </a:r>
            <a:r>
              <a:rPr dirty="0"/>
              <a:t> the</a:t>
            </a:r>
            <a:r>
              <a:rPr spc="-15" dirty="0"/>
              <a:t> </a:t>
            </a:r>
            <a:r>
              <a:rPr spc="-5" dirty="0"/>
              <a:t>definitions</a:t>
            </a:r>
            <a:r>
              <a:rPr spc="5" dirty="0"/>
              <a:t> </a:t>
            </a:r>
            <a:r>
              <a:rPr spc="-5" dirty="0"/>
              <a:t>of</a:t>
            </a:r>
            <a:r>
              <a:rPr dirty="0"/>
              <a:t> </a:t>
            </a:r>
            <a:r>
              <a:rPr b="1" spc="-10" dirty="0">
                <a:latin typeface="Arial"/>
                <a:cs typeface="Arial"/>
              </a:rPr>
              <a:t>HRM</a:t>
            </a:r>
            <a:r>
              <a:rPr b="1" spc="-5" dirty="0">
                <a:latin typeface="Arial"/>
                <a:cs typeface="Arial"/>
              </a:rPr>
              <a:t> </a:t>
            </a:r>
            <a:r>
              <a:rPr spc="-5" dirty="0"/>
              <a:t>states:</a:t>
            </a:r>
          </a:p>
          <a:p>
            <a:pPr marL="12700" marR="5080" indent="577850" algn="just">
              <a:lnSpc>
                <a:spcPct val="100000"/>
              </a:lnSpc>
              <a:spcBef>
                <a:spcPts val="810"/>
              </a:spcBef>
            </a:pPr>
            <a:r>
              <a:rPr i="1" spc="-5" dirty="0">
                <a:latin typeface="Arial"/>
                <a:cs typeface="Arial"/>
              </a:rPr>
              <a:t>“</a:t>
            </a:r>
            <a:r>
              <a:rPr b="1" i="1" spc="-5" dirty="0">
                <a:latin typeface="Arial"/>
                <a:cs typeface="Arial"/>
              </a:rPr>
              <a:t>HRM </a:t>
            </a:r>
            <a:r>
              <a:rPr i="1" spc="-5" dirty="0">
                <a:latin typeface="Arial"/>
                <a:cs typeface="Arial"/>
              </a:rPr>
              <a:t>is a distinctive approach </a:t>
            </a:r>
            <a:r>
              <a:rPr i="1" dirty="0">
                <a:latin typeface="Arial"/>
                <a:cs typeface="Arial"/>
              </a:rPr>
              <a:t>to </a:t>
            </a:r>
            <a:r>
              <a:rPr i="1" spc="-5" dirty="0">
                <a:latin typeface="Arial"/>
                <a:cs typeface="Arial"/>
              </a:rPr>
              <a:t>employment management which seeks </a:t>
            </a:r>
            <a:r>
              <a:rPr i="1" dirty="0">
                <a:latin typeface="Arial"/>
                <a:cs typeface="Arial"/>
              </a:rPr>
              <a:t>to </a:t>
            </a:r>
            <a:r>
              <a:rPr i="1" spc="-490" dirty="0"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achieve</a:t>
            </a:r>
            <a:r>
              <a:rPr i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competitive</a:t>
            </a:r>
            <a:r>
              <a:rPr i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advantage</a:t>
            </a:r>
            <a:r>
              <a:rPr i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through</a:t>
            </a:r>
            <a:r>
              <a:rPr i="1" dirty="0">
                <a:latin typeface="Arial"/>
                <a:cs typeface="Arial"/>
              </a:rPr>
              <a:t> the</a:t>
            </a:r>
            <a:r>
              <a:rPr i="1" spc="5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strategic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deployment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of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a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highly </a:t>
            </a:r>
            <a:r>
              <a:rPr i="1" spc="-490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committed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and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capable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workforce,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using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an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integrated</a:t>
            </a:r>
            <a:r>
              <a:rPr i="1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range</a:t>
            </a:r>
            <a:r>
              <a:rPr i="1" spc="490" dirty="0">
                <a:latin typeface="Arial"/>
                <a:cs typeface="Arial"/>
              </a:rPr>
              <a:t> </a:t>
            </a:r>
            <a:r>
              <a:rPr i="1" spc="-5" dirty="0">
                <a:latin typeface="Arial"/>
                <a:cs typeface="Arial"/>
              </a:rPr>
              <a:t>of</a:t>
            </a:r>
            <a:r>
              <a:rPr i="1" spc="490" dirty="0"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cultural, </a:t>
            </a:r>
            <a:r>
              <a:rPr i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structural</a:t>
            </a:r>
            <a:r>
              <a:rPr i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and</a:t>
            </a:r>
            <a:r>
              <a:rPr i="1" spc="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personal</a:t>
            </a:r>
            <a:r>
              <a:rPr i="1" spc="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i="1" spc="-5" dirty="0">
                <a:solidFill>
                  <a:srgbClr val="FF0000"/>
                </a:solidFill>
                <a:latin typeface="Arial"/>
                <a:cs typeface="Arial"/>
              </a:rPr>
              <a:t>techniques</a:t>
            </a:r>
            <a:r>
              <a:rPr i="1" spc="-5" dirty="0">
                <a:latin typeface="Arial"/>
                <a:cs typeface="Arial"/>
              </a:rPr>
              <a:t>”</a:t>
            </a:r>
            <a:r>
              <a:rPr i="1" spc="15" dirty="0">
                <a:latin typeface="Arial"/>
                <a:cs typeface="Arial"/>
              </a:rPr>
              <a:t> </a:t>
            </a:r>
            <a:r>
              <a:rPr spc="-25" dirty="0"/>
              <a:t>(Storey,</a:t>
            </a:r>
            <a:r>
              <a:rPr spc="30" dirty="0"/>
              <a:t> </a:t>
            </a:r>
            <a:r>
              <a:rPr spc="-5" dirty="0"/>
              <a:t>1995:</a:t>
            </a:r>
            <a:r>
              <a:rPr spc="15" dirty="0"/>
              <a:t> </a:t>
            </a:r>
            <a:r>
              <a:rPr spc="-5" dirty="0"/>
              <a:t>141).</a:t>
            </a:r>
          </a:p>
          <a:p>
            <a:pPr marL="182880">
              <a:lnSpc>
                <a:spcPct val="100000"/>
              </a:lnSpc>
              <a:spcBef>
                <a:spcPts val="1460"/>
              </a:spcBef>
            </a:pPr>
            <a:r>
              <a:rPr spc="-20" dirty="0"/>
              <a:t>However,</a:t>
            </a:r>
            <a:r>
              <a:rPr spc="40" dirty="0"/>
              <a:t> </a:t>
            </a:r>
            <a:r>
              <a:rPr spc="-5" dirty="0"/>
              <a:t>since</a:t>
            </a:r>
            <a:r>
              <a:rPr dirty="0"/>
              <a:t> </a:t>
            </a:r>
            <a:r>
              <a:rPr spc="-5" dirty="0"/>
              <a:t>there</a:t>
            </a:r>
            <a:r>
              <a:rPr spc="15" dirty="0"/>
              <a:t> </a:t>
            </a:r>
            <a:r>
              <a:rPr spc="-5" dirty="0"/>
              <a:t>is</a:t>
            </a:r>
            <a:r>
              <a:rPr dirty="0"/>
              <a:t> </a:t>
            </a:r>
            <a:r>
              <a:rPr spc="-5" dirty="0"/>
              <a:t>no</a:t>
            </a:r>
            <a:r>
              <a:rPr dirty="0"/>
              <a:t> </a:t>
            </a:r>
            <a:r>
              <a:rPr spc="-5" dirty="0"/>
              <a:t>such thing</a:t>
            </a:r>
            <a:r>
              <a:rPr spc="10" dirty="0"/>
              <a:t> </a:t>
            </a:r>
            <a:r>
              <a:rPr spc="-5" dirty="0"/>
              <a:t>as</a:t>
            </a:r>
            <a:r>
              <a:rPr spc="5" dirty="0"/>
              <a:t> </a:t>
            </a:r>
            <a:r>
              <a:rPr spc="-5" dirty="0"/>
              <a:t>a</a:t>
            </a:r>
            <a:r>
              <a:rPr dirty="0"/>
              <a:t> </a:t>
            </a:r>
            <a:r>
              <a:rPr spc="-5" dirty="0"/>
              <a:t>universal</a:t>
            </a:r>
            <a:r>
              <a:rPr spc="25" dirty="0"/>
              <a:t> </a:t>
            </a:r>
            <a:r>
              <a:rPr spc="-5" dirty="0"/>
              <a:t>model</a:t>
            </a:r>
            <a:r>
              <a:rPr spc="10" dirty="0"/>
              <a:t> </a:t>
            </a:r>
            <a:r>
              <a:rPr spc="-5" dirty="0"/>
              <a:t>of</a:t>
            </a:r>
            <a:r>
              <a:rPr dirty="0"/>
              <a:t> </a:t>
            </a:r>
            <a:r>
              <a:rPr b="1" spc="-5" dirty="0">
                <a:latin typeface="Arial"/>
                <a:cs typeface="Arial"/>
              </a:rPr>
              <a:t>HRM</a:t>
            </a:r>
            <a:r>
              <a:rPr spc="-5" dirty="0"/>
              <a:t>,</a:t>
            </a:r>
          </a:p>
          <a:p>
            <a:pPr marL="182880" indent="-170815">
              <a:lnSpc>
                <a:spcPct val="100000"/>
              </a:lnSpc>
              <a:spcBef>
                <a:spcPts val="800"/>
              </a:spcBef>
              <a:buSzPct val="88888"/>
              <a:buFont typeface="Wingdings"/>
              <a:buChar char=""/>
              <a:tabLst>
                <a:tab pos="183515" algn="l"/>
              </a:tabLst>
            </a:pPr>
            <a:r>
              <a:rPr spc="-5" dirty="0"/>
              <a:t>there is</a:t>
            </a:r>
            <a:r>
              <a:rPr spc="5" dirty="0"/>
              <a:t> </a:t>
            </a:r>
            <a:r>
              <a:rPr spc="-5" dirty="0"/>
              <a:t>no</a:t>
            </a:r>
            <a:r>
              <a:rPr spc="15" dirty="0"/>
              <a:t> </a:t>
            </a:r>
            <a:r>
              <a:rPr spc="-5" dirty="0"/>
              <a:t>definition</a:t>
            </a:r>
            <a:r>
              <a:rPr spc="10" dirty="0"/>
              <a:t> </a:t>
            </a:r>
            <a:r>
              <a:rPr spc="-5" dirty="0"/>
              <a:t>of</a:t>
            </a:r>
            <a:r>
              <a:rPr spc="10" dirty="0"/>
              <a:t> </a:t>
            </a:r>
            <a:r>
              <a:rPr spc="-5" dirty="0"/>
              <a:t>it</a:t>
            </a:r>
            <a:r>
              <a:rPr spc="10" dirty="0"/>
              <a:t> </a:t>
            </a:r>
            <a:r>
              <a:rPr spc="-5" dirty="0"/>
              <a:t>that can</a:t>
            </a:r>
            <a:r>
              <a:rPr spc="10" dirty="0"/>
              <a:t> </a:t>
            </a:r>
            <a:r>
              <a:rPr spc="-5" dirty="0"/>
              <a:t>cover</a:t>
            </a:r>
            <a:r>
              <a:rPr spc="10" dirty="0"/>
              <a:t> </a:t>
            </a:r>
            <a:r>
              <a:rPr spc="-5" dirty="0"/>
              <a:t>all</a:t>
            </a:r>
            <a:r>
              <a:rPr spc="15" dirty="0"/>
              <a:t> </a:t>
            </a:r>
            <a:r>
              <a:rPr dirty="0"/>
              <a:t>the </a:t>
            </a:r>
            <a:r>
              <a:rPr spc="-5" dirty="0"/>
              <a:t>possible</a:t>
            </a:r>
            <a:r>
              <a:rPr spc="10" dirty="0"/>
              <a:t> </a:t>
            </a:r>
            <a:r>
              <a:rPr spc="-5" dirty="0"/>
              <a:t>features</a:t>
            </a:r>
            <a:r>
              <a:rPr spc="20" dirty="0"/>
              <a:t> </a:t>
            </a:r>
            <a:r>
              <a:rPr spc="-5" dirty="0"/>
              <a:t>of</a:t>
            </a:r>
            <a:r>
              <a:rPr dirty="0"/>
              <a:t> </a:t>
            </a:r>
            <a:r>
              <a:rPr b="1" spc="-5" dirty="0">
                <a:latin typeface="Arial"/>
                <a:cs typeface="Arial"/>
              </a:rPr>
              <a:t>HRM</a:t>
            </a:r>
            <a:r>
              <a:rPr b="1" spc="25" dirty="0">
                <a:latin typeface="Arial"/>
                <a:cs typeface="Arial"/>
              </a:rPr>
              <a:t> </a:t>
            </a:r>
            <a:r>
              <a:rPr spc="-20" dirty="0"/>
              <a:t>either.</a:t>
            </a:r>
          </a:p>
          <a:p>
            <a:pPr marL="182880" indent="-170815">
              <a:lnSpc>
                <a:spcPct val="100000"/>
              </a:lnSpc>
              <a:spcBef>
                <a:spcPts val="795"/>
              </a:spcBef>
              <a:buSzPct val="88888"/>
              <a:buFont typeface="Wingdings"/>
              <a:buChar char=""/>
              <a:tabLst>
                <a:tab pos="183515" algn="l"/>
              </a:tabLst>
            </a:pPr>
            <a:r>
              <a:rPr spc="5" dirty="0"/>
              <a:t>The</a:t>
            </a:r>
            <a:r>
              <a:rPr spc="-20" dirty="0"/>
              <a:t> </a:t>
            </a:r>
            <a:r>
              <a:rPr spc="-5" dirty="0"/>
              <a:t>basic</a:t>
            </a:r>
            <a:r>
              <a:rPr spc="5" dirty="0"/>
              <a:t> </a:t>
            </a:r>
            <a:r>
              <a:rPr spc="-5" dirty="0"/>
              <a:t>assumptions</a:t>
            </a:r>
            <a:r>
              <a:rPr spc="15" dirty="0"/>
              <a:t> </a:t>
            </a:r>
            <a:r>
              <a:rPr spc="-10" dirty="0"/>
              <a:t>behind</a:t>
            </a:r>
            <a:r>
              <a:rPr spc="20" dirty="0"/>
              <a:t> </a:t>
            </a:r>
            <a:r>
              <a:rPr b="1" spc="-10" dirty="0">
                <a:latin typeface="Arial"/>
                <a:cs typeface="Arial"/>
              </a:rPr>
              <a:t>HRM</a:t>
            </a:r>
            <a:r>
              <a:rPr b="1" dirty="0">
                <a:latin typeface="Arial"/>
                <a:cs typeface="Arial"/>
              </a:rPr>
              <a:t> </a:t>
            </a:r>
            <a:r>
              <a:rPr spc="-5" dirty="0"/>
              <a:t>in </a:t>
            </a:r>
            <a:r>
              <a:rPr spc="-10" dirty="0"/>
              <a:t>which</a:t>
            </a:r>
            <a:r>
              <a:rPr spc="35" dirty="0"/>
              <a:t> </a:t>
            </a:r>
            <a:r>
              <a:rPr spc="-5" dirty="0"/>
              <a:t>almost</a:t>
            </a:r>
            <a:r>
              <a:rPr spc="15" dirty="0"/>
              <a:t> </a:t>
            </a:r>
            <a:r>
              <a:rPr spc="-5" dirty="0"/>
              <a:t>all</a:t>
            </a:r>
            <a:r>
              <a:rPr spc="-10" dirty="0"/>
              <a:t> </a:t>
            </a:r>
            <a:r>
              <a:rPr spc="-5" dirty="0"/>
              <a:t>authors</a:t>
            </a:r>
            <a:r>
              <a:rPr spc="15" dirty="0"/>
              <a:t> </a:t>
            </a:r>
            <a:r>
              <a:rPr spc="-5" dirty="0"/>
              <a:t>agree</a:t>
            </a:r>
            <a:r>
              <a:rPr spc="5" dirty="0"/>
              <a:t> </a:t>
            </a:r>
            <a:r>
              <a:rPr spc="-5" dirty="0"/>
              <a:t>are: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2000" y="5018334"/>
            <a:ext cx="6517005" cy="1428596"/>
          </a:xfrm>
          <a:prstGeom prst="rect">
            <a:avLst/>
          </a:prstGeom>
        </p:spPr>
        <p:txBody>
          <a:bodyPr vert="horz" wrap="square" lIns="0" tIns="114300" rIns="0" bIns="0" rtlCol="0">
            <a:spAutoFit/>
          </a:bodyPr>
          <a:lstStyle/>
          <a:p>
            <a:pPr marL="685165" indent="-685800">
              <a:lnSpc>
                <a:spcPct val="100000"/>
              </a:lnSpc>
              <a:spcBef>
                <a:spcPts val="900"/>
              </a:spcBef>
              <a:buChar char="–"/>
              <a:tabLst>
                <a:tab pos="685165" algn="l"/>
                <a:tab pos="685800" algn="l"/>
              </a:tabLst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that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it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HR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5" dirty="0">
                <a:solidFill>
                  <a:srgbClr val="252525"/>
                </a:solidFill>
                <a:latin typeface="Arial MT"/>
                <a:cs typeface="Arial MT"/>
              </a:rPr>
              <a:t>which</a:t>
            </a:r>
            <a:r>
              <a:rPr sz="1800" spc="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give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competitive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edge</a:t>
            </a:r>
            <a:endParaRPr sz="1800" dirty="0">
              <a:latin typeface="Arial MT"/>
              <a:cs typeface="Arial MT"/>
            </a:endParaRPr>
          </a:p>
          <a:p>
            <a:pPr marL="685165" indent="-685800">
              <a:spcBef>
                <a:spcPts val="805"/>
              </a:spcBef>
              <a:buFontTx/>
              <a:buChar char="–"/>
              <a:tabLst>
                <a:tab pos="685165" algn="l"/>
                <a:tab pos="685800" algn="l"/>
                <a:tab pos="1168400" algn="l"/>
                <a:tab pos="1702435" algn="l"/>
                <a:tab pos="2540635" algn="l"/>
                <a:tab pos="3023870" algn="l"/>
                <a:tab pos="3442970" algn="l"/>
                <a:tab pos="4025265" algn="l"/>
                <a:tab pos="4775200" algn="l"/>
                <a:tab pos="5259705" algn="l"/>
              </a:tabLst>
            </a:pP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the	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aim	should	not	be	only	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follow	the	</a:t>
            </a:r>
            <a:r>
              <a:rPr sz="1800" spc="-5" dirty="0" err="1">
                <a:solidFill>
                  <a:srgbClr val="252525"/>
                </a:solidFill>
                <a:latin typeface="Arial MT"/>
                <a:cs typeface="Arial MT"/>
              </a:rPr>
              <a:t>organisation</a:t>
            </a:r>
            <a:r>
              <a:rPr lang="en-GB" sz="1800" spc="-5" dirty="0">
                <a:solidFill>
                  <a:srgbClr val="252525"/>
                </a:solidFill>
                <a:latin typeface="Arial MT"/>
                <a:cs typeface="Arial MT"/>
              </a:rPr>
              <a:t> rules but employee commitment</a:t>
            </a:r>
            <a:endParaRPr lang="en-GB" sz="1800" dirty="0">
              <a:latin typeface="Arial MT"/>
              <a:cs typeface="Arial MT"/>
            </a:endParaRPr>
          </a:p>
          <a:p>
            <a:pPr marL="685165" indent="-685800">
              <a:lnSpc>
                <a:spcPct val="100000"/>
              </a:lnSpc>
              <a:spcBef>
                <a:spcPts val="805"/>
              </a:spcBef>
              <a:buChar char="–"/>
              <a:tabLst>
                <a:tab pos="685165" algn="l"/>
                <a:tab pos="685800" algn="l"/>
                <a:tab pos="1168400" algn="l"/>
                <a:tab pos="1702435" algn="l"/>
                <a:tab pos="2540635" algn="l"/>
                <a:tab pos="3023870" algn="l"/>
                <a:tab pos="3442970" algn="l"/>
                <a:tab pos="4025265" algn="l"/>
                <a:tab pos="4775200" algn="l"/>
                <a:tab pos="5259705" algn="l"/>
              </a:tabLst>
            </a:pPr>
            <a:endParaRPr sz="1800" dirty="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55073" y="5796844"/>
            <a:ext cx="6643370" cy="1149674"/>
          </a:xfrm>
          <a:prstGeom prst="rect">
            <a:avLst/>
          </a:prstGeom>
        </p:spPr>
        <p:txBody>
          <a:bodyPr vert="horz" wrap="square" lIns="0" tIns="112395" rIns="0" bIns="0" rtlCol="0">
            <a:spAutoFit/>
          </a:bodyPr>
          <a:lstStyle/>
          <a:p>
            <a:pPr marL="685165" indent="-685800">
              <a:lnSpc>
                <a:spcPct val="100000"/>
              </a:lnSpc>
              <a:spcBef>
                <a:spcPts val="795"/>
              </a:spcBef>
              <a:buChar char="–"/>
              <a:tabLst>
                <a:tab pos="685165" algn="l"/>
                <a:tab pos="685800" algn="l"/>
              </a:tabLst>
            </a:pPr>
            <a:endParaRPr lang="en-GB" sz="1800" spc="-10" dirty="0">
              <a:solidFill>
                <a:srgbClr val="252525"/>
              </a:solidFill>
              <a:latin typeface="Arial MT"/>
              <a:cs typeface="Arial MT"/>
            </a:endParaRPr>
          </a:p>
          <a:p>
            <a:pPr marL="685165" indent="-685800">
              <a:lnSpc>
                <a:spcPct val="100000"/>
              </a:lnSpc>
              <a:spcBef>
                <a:spcPts val="795"/>
              </a:spcBef>
              <a:buChar char="–"/>
              <a:tabLst>
                <a:tab pos="685165" algn="l"/>
                <a:tab pos="685800" algn="l"/>
              </a:tabLst>
            </a:pP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employees</a:t>
            </a:r>
            <a:r>
              <a:rPr sz="1800" spc="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should</a:t>
            </a:r>
            <a:r>
              <a:rPr sz="18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be selected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252525"/>
                </a:solidFill>
                <a:latin typeface="Arial MT"/>
                <a:cs typeface="Arial MT"/>
              </a:rPr>
              <a:t>developed</a:t>
            </a:r>
            <a:r>
              <a:rPr sz="18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carefully</a:t>
            </a:r>
            <a:endParaRPr sz="1800" dirty="0">
              <a:latin typeface="Arial MT"/>
              <a:cs typeface="Arial MT"/>
            </a:endParaRPr>
          </a:p>
          <a:p>
            <a:pPr marL="685165" indent="-685800">
              <a:lnSpc>
                <a:spcPct val="100000"/>
              </a:lnSpc>
              <a:spcBef>
                <a:spcPts val="805"/>
              </a:spcBef>
              <a:buChar char="–"/>
              <a:tabLst>
                <a:tab pos="685165" algn="l"/>
                <a:tab pos="685800" algn="l"/>
              </a:tabLst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HR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policies</a:t>
            </a:r>
            <a:r>
              <a:rPr sz="1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should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18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integrated</a:t>
            </a:r>
            <a:r>
              <a:rPr sz="18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into</a:t>
            </a:r>
            <a:r>
              <a:rPr sz="18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the business</a:t>
            </a:r>
            <a:r>
              <a:rPr sz="18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strategy</a:t>
            </a:r>
            <a:endParaRPr sz="18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149987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What</a:t>
            </a:r>
            <a:r>
              <a:rPr sz="2200" spc="-25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is</a:t>
            </a:r>
            <a:r>
              <a:rPr sz="2200" spc="-4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HR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511555" y="1456156"/>
            <a:ext cx="7672705" cy="1397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50000"/>
              </a:lnSpc>
              <a:spcBef>
                <a:spcPts val="10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Making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sure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business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objectives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met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through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people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whilst </a:t>
            </a:r>
            <a:r>
              <a:rPr sz="2000" spc="-5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also making sure workers are ethically treated, looked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after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 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engaged.</a:t>
            </a:r>
            <a:endParaRPr sz="2000" dirty="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33800" y="3509770"/>
            <a:ext cx="4512563" cy="258622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412877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What</a:t>
            </a:r>
            <a:r>
              <a:rPr sz="220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roles</a:t>
            </a:r>
            <a:r>
              <a:rPr sz="2200" spc="5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can</a:t>
            </a:r>
            <a:r>
              <a:rPr sz="220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I</a:t>
            </a:r>
            <a:r>
              <a:rPr sz="2200" spc="-15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do</a:t>
            </a:r>
            <a:r>
              <a:rPr sz="2200" spc="5" dirty="0">
                <a:solidFill>
                  <a:srgbClr val="252525"/>
                </a:solidFill>
              </a:rPr>
              <a:t> </a:t>
            </a:r>
            <a:r>
              <a:rPr sz="2200" dirty="0">
                <a:solidFill>
                  <a:srgbClr val="252525"/>
                </a:solidFill>
              </a:rPr>
              <a:t>within</a:t>
            </a:r>
            <a:r>
              <a:rPr sz="2200" spc="1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HR?</a:t>
            </a:r>
            <a:endParaRPr sz="22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27703" y="3534155"/>
            <a:ext cx="1511808" cy="131825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977132" y="3900627"/>
            <a:ext cx="101346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HR</a:t>
            </a:r>
            <a:endParaRPr sz="180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generalist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55775" y="2090927"/>
            <a:ext cx="1510665" cy="1318260"/>
          </a:xfrm>
          <a:prstGeom prst="rect">
            <a:avLst/>
          </a:prstGeom>
          <a:solidFill>
            <a:srgbClr val="007977"/>
          </a:solidFill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2550">
              <a:latin typeface="Times New Roman"/>
              <a:cs typeface="Times New Roman"/>
            </a:endParaRPr>
          </a:p>
          <a:p>
            <a:pPr marL="102235" marR="95885" indent="5715">
              <a:lnSpc>
                <a:spcPct val="100000"/>
              </a:lnSpc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Org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sati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o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n  d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ve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l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o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p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me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t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891027" y="2090927"/>
            <a:ext cx="1511935" cy="1318260"/>
          </a:xfrm>
          <a:prstGeom prst="rect">
            <a:avLst/>
          </a:prstGeom>
          <a:solidFill>
            <a:srgbClr val="520D5D"/>
          </a:solidFill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2550">
              <a:latin typeface="Times New Roman"/>
              <a:cs typeface="Times New Roman"/>
            </a:endParaRPr>
          </a:p>
          <a:p>
            <a:pPr marL="123189" marR="114300" indent="127635">
              <a:lnSpc>
                <a:spcPct val="100000"/>
              </a:lnSpc>
            </a:pP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Employee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 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g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a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g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me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t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527803" y="2090927"/>
            <a:ext cx="1511935" cy="1318260"/>
          </a:xfrm>
          <a:prstGeom prst="rect">
            <a:avLst/>
          </a:prstGeom>
          <a:solidFill>
            <a:srgbClr val="57585B"/>
          </a:solidFill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2550">
              <a:latin typeface="Times New Roman"/>
              <a:cs typeface="Times New Roman"/>
            </a:endParaRPr>
          </a:p>
          <a:p>
            <a:pPr marL="186690" marR="93980" indent="-83820">
              <a:lnSpc>
                <a:spcPct val="100000"/>
              </a:lnSpc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P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rforma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ce  and</a:t>
            </a:r>
            <a:r>
              <a:rPr sz="18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reward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093976" y="3534155"/>
            <a:ext cx="1511935" cy="1318260"/>
          </a:xfrm>
          <a:prstGeom prst="rect">
            <a:avLst/>
          </a:prstGeom>
          <a:solidFill>
            <a:srgbClr val="520D5D"/>
          </a:solidFill>
        </p:spPr>
        <p:txBody>
          <a:bodyPr vert="horz" wrap="square" lIns="0" tIns="12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"/>
              </a:spcBef>
            </a:pPr>
            <a:endParaRPr sz="1650">
              <a:latin typeface="Times New Roman"/>
              <a:cs typeface="Times New Roman"/>
            </a:endParaRPr>
          </a:p>
          <a:p>
            <a:pPr marL="103505" marR="95885" indent="1905" algn="ctr">
              <a:lnSpc>
                <a:spcPct val="100000"/>
              </a:lnSpc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Learning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d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ve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l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o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p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me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t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164579" y="2090927"/>
            <a:ext cx="1510665" cy="1318260"/>
          </a:xfrm>
          <a:prstGeom prst="rect">
            <a:avLst/>
          </a:prstGeom>
          <a:solidFill>
            <a:srgbClr val="57585B"/>
          </a:solidFill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2550">
              <a:latin typeface="Times New Roman"/>
              <a:cs typeface="Times New Roman"/>
            </a:endParaRPr>
          </a:p>
          <a:p>
            <a:pPr marL="325120" marR="240029" indent="-74930">
              <a:lnSpc>
                <a:spcPct val="100000"/>
              </a:lnSpc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Emp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l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o</a:t>
            </a:r>
            <a:r>
              <a:rPr sz="1800" spc="-35" dirty="0">
                <a:solidFill>
                  <a:srgbClr val="FFFFFF"/>
                </a:solidFill>
                <a:latin typeface="Arial MT"/>
                <a:cs typeface="Arial MT"/>
              </a:rPr>
              <a:t>y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ee  relations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61432" y="3534155"/>
            <a:ext cx="1511935" cy="1318260"/>
          </a:xfrm>
          <a:prstGeom prst="rect">
            <a:avLst/>
          </a:prstGeom>
          <a:solidFill>
            <a:srgbClr val="007977"/>
          </a:solidFill>
        </p:spPr>
        <p:txBody>
          <a:bodyPr vert="horz" wrap="square" lIns="0" tIns="12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"/>
              </a:spcBef>
            </a:pPr>
            <a:endParaRPr sz="1650">
              <a:latin typeface="Times New Roman"/>
              <a:cs typeface="Times New Roman"/>
            </a:endParaRPr>
          </a:p>
          <a:p>
            <a:pPr marL="140970" marR="132715" algn="ctr">
              <a:lnSpc>
                <a:spcPct val="100000"/>
              </a:lnSpc>
            </a:pP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R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e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cru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i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tme</a:t>
            </a:r>
            <a:r>
              <a:rPr sz="1800" spc="-15" dirty="0">
                <a:solidFill>
                  <a:srgbClr val="FFFFFF"/>
                </a:solidFill>
                <a:latin typeface="Arial MT"/>
                <a:cs typeface="Arial MT"/>
              </a:rPr>
              <a:t>n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t  </a:t>
            </a:r>
            <a:r>
              <a:rPr sz="1800" spc="-10" dirty="0">
                <a:solidFill>
                  <a:srgbClr val="FFFFFF"/>
                </a:solidFill>
                <a:latin typeface="Arial MT"/>
                <a:cs typeface="Arial MT"/>
              </a:rPr>
              <a:t>and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talent </a:t>
            </a:r>
            <a:r>
              <a:rPr sz="180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planning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358140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Organisation</a:t>
            </a:r>
            <a:r>
              <a:rPr sz="220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Development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402437" y="1331561"/>
            <a:ext cx="5840095" cy="2608580"/>
          </a:xfrm>
          <a:prstGeom prst="rect">
            <a:avLst/>
          </a:prstGeom>
        </p:spPr>
        <p:txBody>
          <a:bodyPr vert="horz" wrap="square" lIns="0" tIns="11683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19"/>
              </a:spcBef>
            </a:pP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Organisational development or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‘OD’</a:t>
            </a:r>
            <a:r>
              <a:rPr sz="1700" spc="-8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has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to do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with</a:t>
            </a:r>
            <a:r>
              <a:rPr sz="17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improving</a:t>
            </a:r>
            <a:endParaRPr sz="17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19"/>
              </a:spcBef>
            </a:pP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an organisations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effectiveness</a:t>
            </a:r>
            <a:r>
              <a:rPr sz="17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by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taking a look at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its:</a:t>
            </a: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605"/>
              </a:spcBef>
              <a:buSzPct val="88235"/>
              <a:buFont typeface="Wingdings"/>
              <a:buChar char=""/>
              <a:tabLst>
                <a:tab pos="185420" algn="l"/>
              </a:tabLst>
            </a:pP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Processes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(how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things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done)</a:t>
            </a:r>
            <a:endParaRPr sz="17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620"/>
              </a:spcBef>
              <a:buSzPct val="88235"/>
              <a:buFont typeface="Wingdings"/>
              <a:buChar char=""/>
              <a:tabLst>
                <a:tab pos="185420" algn="l"/>
              </a:tabLst>
            </a:pP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Structure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(how</a:t>
            </a:r>
            <a:r>
              <a:rPr sz="17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a business is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organised)</a:t>
            </a:r>
            <a:endParaRPr sz="1700">
              <a:latin typeface="Arial MT"/>
              <a:cs typeface="Arial MT"/>
            </a:endParaRPr>
          </a:p>
          <a:p>
            <a:pPr marL="12700" marR="1290955">
              <a:lnSpc>
                <a:spcPct val="178800"/>
              </a:lnSpc>
              <a:spcBef>
                <a:spcPts val="15"/>
              </a:spcBef>
              <a:buSzPct val="88235"/>
              <a:buFont typeface="Wingdings"/>
              <a:buChar char=""/>
              <a:tabLst>
                <a:tab pos="185420" algn="l"/>
              </a:tabLst>
            </a:pP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Culture</a:t>
            </a:r>
            <a:r>
              <a:rPr sz="17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(how</a:t>
            </a:r>
            <a:r>
              <a:rPr sz="17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people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behave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17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organisations) </a:t>
            </a:r>
            <a:r>
              <a:rPr sz="1700" spc="-4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Then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creating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a plan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for</a:t>
            </a:r>
            <a:r>
              <a:rPr sz="17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how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to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improve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them.</a:t>
            </a:r>
            <a:endParaRPr sz="170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304788" y="1772411"/>
            <a:ext cx="2516123" cy="410413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309880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Employee</a:t>
            </a:r>
            <a:r>
              <a:rPr sz="2200" spc="-2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Engagement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547827" y="1622050"/>
            <a:ext cx="4713605" cy="2586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95"/>
              </a:spcBef>
            </a:pP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Businesses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perform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better</a:t>
            </a:r>
            <a:r>
              <a:rPr sz="17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when</a:t>
            </a:r>
            <a:r>
              <a:rPr sz="1700" spc="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their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employees </a:t>
            </a:r>
            <a:r>
              <a:rPr sz="1700" spc="-459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feel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connected</a:t>
            </a:r>
            <a:r>
              <a:rPr sz="17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the organisation and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happy 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about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their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roles.</a:t>
            </a:r>
            <a:endParaRPr sz="17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1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750">
              <a:latin typeface="Arial MT"/>
              <a:cs typeface="Arial MT"/>
            </a:endParaRPr>
          </a:p>
          <a:p>
            <a:pPr marL="12700" marR="5080">
              <a:lnSpc>
                <a:spcPct val="130100"/>
              </a:lnSpc>
              <a:spcBef>
                <a:spcPts val="5"/>
              </a:spcBef>
            </a:pP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Employee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engagement</a:t>
            </a:r>
            <a:r>
              <a:rPr sz="17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professionals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try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to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measure this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set of</a:t>
            </a:r>
            <a:r>
              <a:rPr sz="17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feelings,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then</a:t>
            </a:r>
            <a:r>
              <a:rPr sz="17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figure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out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ways </a:t>
            </a:r>
            <a:r>
              <a:rPr sz="1700" spc="-4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 improve or</a:t>
            </a:r>
            <a:r>
              <a:rPr sz="17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700" dirty="0">
                <a:solidFill>
                  <a:srgbClr val="252525"/>
                </a:solidFill>
                <a:latin typeface="Arial MT"/>
                <a:cs typeface="Arial MT"/>
              </a:rPr>
              <a:t>nurture them.</a:t>
            </a:r>
            <a:endParaRPr sz="170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38800" y="1834895"/>
            <a:ext cx="2718816" cy="325831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8449" y="442341"/>
            <a:ext cx="3395979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Performance</a:t>
            </a:r>
            <a:r>
              <a:rPr sz="2200" b="1" spc="-1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200" b="1" spc="-5" dirty="0">
                <a:solidFill>
                  <a:srgbClr val="252525"/>
                </a:solidFill>
                <a:latin typeface="Arial"/>
                <a:cs typeface="Arial"/>
              </a:rPr>
              <a:t>and</a:t>
            </a:r>
            <a:r>
              <a:rPr sz="2200" b="1" spc="-2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200" b="1" dirty="0">
                <a:solidFill>
                  <a:srgbClr val="252525"/>
                </a:solidFill>
                <a:latin typeface="Arial"/>
                <a:cs typeface="Arial"/>
              </a:rPr>
              <a:t>Reward</a:t>
            </a:r>
            <a:endParaRPr sz="2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11555" y="1456156"/>
            <a:ext cx="7321550" cy="1397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Performance and reward professionals help decide how much 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people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 an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organisation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should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paid and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rewarded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based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on </a:t>
            </a:r>
            <a:r>
              <a:rPr sz="2000" spc="-5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their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performance.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267970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b="1" spc="-5" dirty="0">
                <a:solidFill>
                  <a:srgbClr val="252525"/>
                </a:solidFill>
              </a:rPr>
              <a:t>Employee</a:t>
            </a:r>
            <a:r>
              <a:rPr sz="2200" b="1" spc="-25" dirty="0">
                <a:solidFill>
                  <a:srgbClr val="252525"/>
                </a:solidFill>
              </a:rPr>
              <a:t> </a:t>
            </a:r>
            <a:r>
              <a:rPr sz="2200" b="1" spc="-5" dirty="0">
                <a:solidFill>
                  <a:srgbClr val="252525"/>
                </a:solidFill>
              </a:rPr>
              <a:t>Relations</a:t>
            </a:r>
            <a:endParaRPr sz="2200" b="1" dirty="0"/>
          </a:p>
        </p:txBody>
      </p:sp>
      <p:sp>
        <p:nvSpPr>
          <p:cNvPr id="3" name="object 3"/>
          <p:cNvSpPr txBox="1"/>
          <p:nvPr/>
        </p:nvSpPr>
        <p:spPr>
          <a:xfrm>
            <a:off x="399694" y="1328225"/>
            <a:ext cx="7767320" cy="3169920"/>
          </a:xfrm>
          <a:prstGeom prst="rect">
            <a:avLst/>
          </a:prstGeom>
        </p:spPr>
        <p:txBody>
          <a:bodyPr vert="horz" wrap="square" lIns="0" tIns="990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80"/>
              </a:spcBef>
            </a:pP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Employee</a:t>
            </a:r>
            <a:r>
              <a:rPr sz="19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relations</a:t>
            </a:r>
            <a:r>
              <a:rPr sz="19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is</a:t>
            </a:r>
            <a:r>
              <a:rPr sz="19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about</a:t>
            </a:r>
            <a:r>
              <a:rPr sz="19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managing</a:t>
            </a:r>
            <a:r>
              <a:rPr sz="1900" spc="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relationships</a:t>
            </a:r>
            <a:r>
              <a:rPr sz="1900" spc="5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10" dirty="0">
                <a:solidFill>
                  <a:srgbClr val="252525"/>
                </a:solidFill>
                <a:latin typeface="Arial MT"/>
                <a:cs typeface="Arial MT"/>
              </a:rPr>
              <a:t>with</a:t>
            </a:r>
            <a:r>
              <a:rPr sz="19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19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organisation</a:t>
            </a:r>
            <a:endParaRPr sz="19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85"/>
              </a:spcBef>
            </a:pP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e.g., between</a:t>
            </a:r>
            <a:r>
              <a:rPr sz="19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managers</a:t>
            </a:r>
            <a:r>
              <a:rPr sz="1900" spc="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19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workers.</a:t>
            </a:r>
            <a:endParaRPr sz="19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2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4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It</a:t>
            </a:r>
            <a:r>
              <a:rPr sz="19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can</a:t>
            </a:r>
            <a:r>
              <a:rPr sz="19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involve:</a:t>
            </a:r>
            <a:endParaRPr sz="19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475"/>
              </a:spcBef>
              <a:buSzPct val="89473"/>
              <a:buFont typeface="Wingdings"/>
              <a:buChar char=""/>
              <a:tabLst>
                <a:tab pos="185420" algn="l"/>
              </a:tabLst>
            </a:pP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working</a:t>
            </a:r>
            <a:r>
              <a:rPr sz="1900" spc="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closely</a:t>
            </a:r>
            <a:r>
              <a:rPr sz="19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10" dirty="0">
                <a:solidFill>
                  <a:srgbClr val="252525"/>
                </a:solidFill>
                <a:latin typeface="Arial MT"/>
                <a:cs typeface="Arial MT"/>
              </a:rPr>
              <a:t>with</a:t>
            </a:r>
            <a:r>
              <a:rPr sz="1900" spc="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trade</a:t>
            </a:r>
            <a:r>
              <a:rPr sz="1900" spc="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unions</a:t>
            </a:r>
            <a:endParaRPr sz="19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490"/>
              </a:spcBef>
              <a:buSzPct val="89473"/>
              <a:buFont typeface="Wingdings"/>
              <a:buChar char=""/>
              <a:tabLst>
                <a:tab pos="185420" algn="l"/>
              </a:tabLst>
            </a:pP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mediating</a:t>
            </a:r>
            <a:r>
              <a:rPr sz="19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conflict</a:t>
            </a:r>
            <a:endParaRPr sz="190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spcBef>
                <a:spcPts val="1490"/>
              </a:spcBef>
              <a:buSzPct val="89473"/>
              <a:buFont typeface="Wingdings"/>
              <a:buChar char=""/>
              <a:tabLst>
                <a:tab pos="185420" algn="l"/>
              </a:tabLst>
            </a:pP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helping</a:t>
            </a:r>
            <a:r>
              <a:rPr sz="19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19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create</a:t>
            </a:r>
            <a:r>
              <a:rPr sz="19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trust</a:t>
            </a:r>
            <a:r>
              <a:rPr sz="19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through</a:t>
            </a:r>
            <a:r>
              <a:rPr sz="1900" spc="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transparent</a:t>
            </a:r>
            <a:r>
              <a:rPr sz="1900" spc="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1900" spc="-5" dirty="0">
                <a:solidFill>
                  <a:srgbClr val="252525"/>
                </a:solidFill>
                <a:latin typeface="Arial MT"/>
                <a:cs typeface="Arial MT"/>
              </a:rPr>
              <a:t>communication.</a:t>
            </a:r>
            <a:endParaRPr sz="1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437070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b="1" spc="-5" dirty="0">
                <a:solidFill>
                  <a:srgbClr val="252525"/>
                </a:solidFill>
              </a:rPr>
              <a:t>Recruitment</a:t>
            </a:r>
            <a:r>
              <a:rPr sz="2200" b="1" spc="15" dirty="0">
                <a:solidFill>
                  <a:srgbClr val="252525"/>
                </a:solidFill>
              </a:rPr>
              <a:t> </a:t>
            </a:r>
            <a:r>
              <a:rPr sz="2200" b="1" spc="-5" dirty="0">
                <a:solidFill>
                  <a:srgbClr val="252525"/>
                </a:solidFill>
              </a:rPr>
              <a:t>and</a:t>
            </a:r>
            <a:r>
              <a:rPr sz="2200" b="1" dirty="0">
                <a:solidFill>
                  <a:srgbClr val="252525"/>
                </a:solidFill>
              </a:rPr>
              <a:t> </a:t>
            </a:r>
            <a:r>
              <a:rPr sz="2200" b="1" spc="-30" dirty="0">
                <a:solidFill>
                  <a:srgbClr val="252525"/>
                </a:solidFill>
              </a:rPr>
              <a:t>Talent</a:t>
            </a:r>
            <a:r>
              <a:rPr sz="2200" b="1" spc="15" dirty="0">
                <a:solidFill>
                  <a:srgbClr val="252525"/>
                </a:solidFill>
              </a:rPr>
              <a:t> </a:t>
            </a:r>
            <a:r>
              <a:rPr sz="2200" b="1" spc="-5" dirty="0">
                <a:solidFill>
                  <a:srgbClr val="252525"/>
                </a:solidFill>
              </a:rPr>
              <a:t>Planning</a:t>
            </a:r>
            <a:endParaRPr sz="2200" b="1" dirty="0"/>
          </a:p>
        </p:txBody>
      </p:sp>
      <p:sp>
        <p:nvSpPr>
          <p:cNvPr id="3" name="object 3"/>
          <p:cNvSpPr txBox="1"/>
          <p:nvPr/>
        </p:nvSpPr>
        <p:spPr>
          <a:xfrm>
            <a:off x="511555" y="1456156"/>
            <a:ext cx="7726045" cy="342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39370" indent="-172720" algn="just">
              <a:lnSpc>
                <a:spcPct val="150000"/>
              </a:lnSpc>
              <a:spcBef>
                <a:spcPts val="10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Recruitment is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about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attracting and bringing ‘talent’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(people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with an </a:t>
            </a:r>
            <a:r>
              <a:rPr sz="2000" spc="-5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attractive set of skills and/or knowledge) into the organisation to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fill </a:t>
            </a:r>
            <a:r>
              <a:rPr sz="2000" spc="-5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short-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or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long-term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business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needs.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252525"/>
              </a:buClr>
              <a:buFont typeface="Wingdings"/>
              <a:buChar char=""/>
            </a:pPr>
            <a:endParaRPr sz="2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Clr>
                <a:srgbClr val="252525"/>
              </a:buClr>
              <a:buFont typeface="Wingdings"/>
              <a:buChar char=""/>
            </a:pPr>
            <a:endParaRPr sz="2300">
              <a:latin typeface="Arial MT"/>
              <a:cs typeface="Arial MT"/>
            </a:endParaRPr>
          </a:p>
          <a:p>
            <a:pPr marL="184785" marR="5080" indent="-172720">
              <a:lnSpc>
                <a:spcPct val="15010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 example, if a business decides that they need to attract more 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online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customers,</a:t>
            </a:r>
            <a:r>
              <a:rPr sz="2000" spc="-5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they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may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try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bring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someone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 with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 talent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 </a:t>
            </a:r>
            <a:r>
              <a:rPr sz="2000" spc="-5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digital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marketing.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187198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HR</a:t>
            </a:r>
            <a:r>
              <a:rPr sz="2200" spc="-55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Generalist</a:t>
            </a:r>
            <a:endParaRPr sz="2200" dirty="0"/>
          </a:p>
        </p:txBody>
      </p:sp>
      <p:sp>
        <p:nvSpPr>
          <p:cNvPr id="3" name="object 3"/>
          <p:cNvSpPr txBox="1"/>
          <p:nvPr/>
        </p:nvSpPr>
        <p:spPr>
          <a:xfrm>
            <a:off x="511555" y="1456156"/>
            <a:ext cx="738822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>
              <a:lnSpc>
                <a:spcPct val="150000"/>
              </a:lnSpc>
              <a:spcBef>
                <a:spcPts val="100"/>
              </a:spcBef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HR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generalists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do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bits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all</a:t>
            </a:r>
            <a:r>
              <a:rPr sz="2000" spc="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specialist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areas,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so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they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have </a:t>
            </a:r>
            <a:r>
              <a:rPr sz="2000" spc="-5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experience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with a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wide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variety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different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tasks.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347599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Why</a:t>
            </a:r>
            <a:r>
              <a:rPr sz="2200" spc="5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should</a:t>
            </a:r>
            <a:r>
              <a:rPr sz="2200" spc="1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I</a:t>
            </a:r>
            <a:r>
              <a:rPr sz="2200" spc="-10" dirty="0">
                <a:solidFill>
                  <a:srgbClr val="252525"/>
                </a:solidFill>
              </a:rPr>
              <a:t> </a:t>
            </a:r>
            <a:r>
              <a:rPr sz="2200" dirty="0">
                <a:solidFill>
                  <a:srgbClr val="252525"/>
                </a:solidFill>
              </a:rPr>
              <a:t>work</a:t>
            </a:r>
            <a:r>
              <a:rPr sz="2200" spc="-2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in</a:t>
            </a:r>
            <a:r>
              <a:rPr sz="220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HR?</a:t>
            </a:r>
            <a:endParaRPr sz="2200"/>
          </a:p>
        </p:txBody>
      </p:sp>
      <p:sp>
        <p:nvSpPr>
          <p:cNvPr id="3" name="object 3"/>
          <p:cNvSpPr txBox="1"/>
          <p:nvPr/>
        </p:nvSpPr>
        <p:spPr>
          <a:xfrm>
            <a:off x="867562" y="2231517"/>
            <a:ext cx="2242820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98145" algn="l"/>
              </a:tabLst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1.	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Work</a:t>
            </a:r>
            <a:r>
              <a:rPr sz="2000" spc="-9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anywhere!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67562" y="2760345"/>
            <a:ext cx="2863850" cy="85851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98145" indent="-386080">
              <a:lnSpc>
                <a:spcPct val="100000"/>
              </a:lnSpc>
              <a:spcBef>
                <a:spcPts val="105"/>
              </a:spcBef>
              <a:buSzPct val="90000"/>
              <a:buAutoNum type="arabicPeriod" startAt="2"/>
              <a:tabLst>
                <a:tab pos="398145" algn="l"/>
                <a:tab pos="398780" algn="l"/>
              </a:tabLst>
            </a:pP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Variety</a:t>
            </a:r>
            <a:r>
              <a:rPr sz="2000" spc="-6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work</a:t>
            </a:r>
            <a:endParaRPr sz="2000">
              <a:latin typeface="Arial MT"/>
              <a:cs typeface="Arial MT"/>
            </a:endParaRPr>
          </a:p>
          <a:p>
            <a:pPr marL="398145" indent="-386080">
              <a:lnSpc>
                <a:spcPct val="100000"/>
              </a:lnSpc>
              <a:spcBef>
                <a:spcPts val="1750"/>
              </a:spcBef>
              <a:buSzPct val="90000"/>
              <a:buAutoNum type="arabicPeriod" startAt="2"/>
              <a:tabLst>
                <a:tab pos="398145" algn="l"/>
                <a:tab pos="398780" algn="l"/>
              </a:tabLst>
            </a:pP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It’s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growing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industry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67562" y="3816858"/>
            <a:ext cx="423989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98145" algn="l"/>
              </a:tabLst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4.	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Make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difference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to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peoples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lives</a:t>
            </a:r>
            <a:endParaRPr sz="20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67562" y="4345381"/>
            <a:ext cx="4053204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98145" algn="l"/>
              </a:tabLst>
            </a:pPr>
            <a:r>
              <a:rPr sz="1800" spc="-5" dirty="0">
                <a:solidFill>
                  <a:srgbClr val="252525"/>
                </a:solidFill>
                <a:latin typeface="Arial MT"/>
                <a:cs typeface="Arial MT"/>
              </a:rPr>
              <a:t>5.	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Make</a:t>
            </a:r>
            <a:r>
              <a:rPr sz="2000" spc="-3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impact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business</a:t>
            </a:r>
            <a:endParaRPr sz="200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27776" y="1520952"/>
            <a:ext cx="2522220" cy="185318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6039358" y="1836801"/>
            <a:ext cx="1923414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HR gives you a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passport to get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right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 across</a:t>
            </a:r>
            <a:r>
              <a:rPr sz="900" spc="-3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any</a:t>
            </a:r>
            <a:r>
              <a:rPr sz="9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organisation,</a:t>
            </a:r>
            <a:r>
              <a:rPr sz="900" spc="-5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9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to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 move </a:t>
            </a:r>
            <a:r>
              <a:rPr sz="900" spc="-2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between</a:t>
            </a:r>
            <a:r>
              <a:rPr sz="9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industries</a:t>
            </a:r>
            <a:r>
              <a:rPr sz="900" spc="-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and</a:t>
            </a:r>
            <a:r>
              <a:rPr sz="9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sectors.’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039358" y="2385440"/>
            <a:ext cx="133286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dirty="0">
                <a:solidFill>
                  <a:srgbClr val="FFFFFF"/>
                </a:solidFill>
                <a:latin typeface="Arial"/>
                <a:cs typeface="Arial"/>
              </a:rPr>
              <a:t>Tim</a:t>
            </a:r>
            <a:r>
              <a:rPr sz="9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FFFFFF"/>
                </a:solidFill>
                <a:latin typeface="Arial"/>
                <a:cs typeface="Arial"/>
              </a:rPr>
              <a:t>Pointer,</a:t>
            </a:r>
            <a:r>
              <a:rPr sz="9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Head</a:t>
            </a:r>
            <a:r>
              <a:rPr sz="9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9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HR</a:t>
            </a:r>
            <a:endParaRPr sz="900">
              <a:latin typeface="Arial"/>
              <a:cs typeface="Arial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27776" y="3521964"/>
            <a:ext cx="2522220" cy="1853184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6039358" y="3838447"/>
            <a:ext cx="189547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‘The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best thing about my job is </a:t>
            </a:r>
            <a:r>
              <a:rPr sz="900" spc="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working in a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fast-paced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environment, </a:t>
            </a:r>
            <a:r>
              <a:rPr sz="900" spc="-23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there’s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always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lots going on, </a:t>
            </a:r>
            <a:r>
              <a:rPr sz="900" spc="-5" dirty="0">
                <a:solidFill>
                  <a:srgbClr val="FFFFFF"/>
                </a:solidFill>
                <a:latin typeface="Arial MT"/>
                <a:cs typeface="Arial MT"/>
              </a:rPr>
              <a:t>every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 day</a:t>
            </a:r>
            <a:r>
              <a:rPr sz="900" spc="-1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is</a:t>
            </a:r>
            <a:r>
              <a:rPr sz="900" spc="-1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FFFFFF"/>
                </a:solidFill>
                <a:latin typeface="Arial MT"/>
                <a:cs typeface="Arial MT"/>
              </a:rPr>
              <a:t>different.’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039358" y="4524247"/>
            <a:ext cx="14160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dirty="0">
                <a:solidFill>
                  <a:srgbClr val="FFFFFF"/>
                </a:solidFill>
                <a:latin typeface="Arial"/>
                <a:cs typeface="Arial"/>
              </a:rPr>
              <a:t>Luke</a:t>
            </a:r>
            <a:r>
              <a:rPr sz="90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FFFFFF"/>
                </a:solidFill>
                <a:latin typeface="Arial"/>
                <a:cs typeface="Arial"/>
              </a:rPr>
              <a:t>Smith,</a:t>
            </a:r>
            <a:r>
              <a:rPr sz="9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HR</a:t>
            </a:r>
            <a:r>
              <a:rPr sz="90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900" b="1" spc="-5" dirty="0">
                <a:solidFill>
                  <a:srgbClr val="FFFFFF"/>
                </a:solidFill>
                <a:latin typeface="Arial"/>
                <a:cs typeface="Arial"/>
              </a:rPr>
              <a:t>Assistant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8449" y="442341"/>
            <a:ext cx="299148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5" dirty="0">
                <a:solidFill>
                  <a:srgbClr val="252525"/>
                </a:solidFill>
              </a:rPr>
              <a:t>What</a:t>
            </a:r>
            <a:r>
              <a:rPr sz="220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Skills</a:t>
            </a:r>
            <a:r>
              <a:rPr sz="2200" spc="-15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do</a:t>
            </a:r>
            <a:r>
              <a:rPr sz="220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I</a:t>
            </a:r>
            <a:r>
              <a:rPr sz="2200" spc="-10" dirty="0">
                <a:solidFill>
                  <a:srgbClr val="252525"/>
                </a:solidFill>
              </a:rPr>
              <a:t> </a:t>
            </a:r>
            <a:r>
              <a:rPr sz="2200" spc="-5" dirty="0">
                <a:solidFill>
                  <a:srgbClr val="252525"/>
                </a:solidFill>
              </a:rPr>
              <a:t>need?</a:t>
            </a:r>
            <a:endParaRPr sz="2200"/>
          </a:p>
        </p:txBody>
      </p:sp>
      <p:grpSp>
        <p:nvGrpSpPr>
          <p:cNvPr id="3" name="object 3"/>
          <p:cNvGrpSpPr/>
          <p:nvPr/>
        </p:nvGrpSpPr>
        <p:grpSpPr>
          <a:xfrm>
            <a:off x="179831" y="1487424"/>
            <a:ext cx="1780539" cy="4029710"/>
            <a:chOff x="179831" y="1487424"/>
            <a:chExt cx="1780539" cy="402971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33171" y="1487424"/>
              <a:ext cx="1726691" cy="2619756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79832" y="3764279"/>
              <a:ext cx="1369060" cy="1752600"/>
            </a:xfrm>
            <a:custGeom>
              <a:avLst/>
              <a:gdLst/>
              <a:ahLst/>
              <a:cxnLst/>
              <a:rect l="l" t="t" r="r" b="b"/>
              <a:pathLst>
                <a:path w="1369060" h="1752600">
                  <a:moveTo>
                    <a:pt x="1368552" y="876300"/>
                  </a:moveTo>
                  <a:lnTo>
                    <a:pt x="1367294" y="822921"/>
                  </a:lnTo>
                  <a:lnTo>
                    <a:pt x="1363599" y="770382"/>
                  </a:lnTo>
                  <a:lnTo>
                    <a:pt x="1357515" y="718781"/>
                  </a:lnTo>
                  <a:lnTo>
                    <a:pt x="1349133" y="668210"/>
                  </a:lnTo>
                  <a:lnTo>
                    <a:pt x="1338516" y="618756"/>
                  </a:lnTo>
                  <a:lnTo>
                    <a:pt x="1325740" y="570522"/>
                  </a:lnTo>
                  <a:lnTo>
                    <a:pt x="1310855" y="523595"/>
                  </a:lnTo>
                  <a:lnTo>
                    <a:pt x="1293964" y="478053"/>
                  </a:lnTo>
                  <a:lnTo>
                    <a:pt x="1275118" y="434009"/>
                  </a:lnTo>
                  <a:lnTo>
                    <a:pt x="1254404" y="391541"/>
                  </a:lnTo>
                  <a:lnTo>
                    <a:pt x="1231874" y="350735"/>
                  </a:lnTo>
                  <a:lnTo>
                    <a:pt x="1207617" y="311708"/>
                  </a:lnTo>
                  <a:lnTo>
                    <a:pt x="1181684" y="274523"/>
                  </a:lnTo>
                  <a:lnTo>
                    <a:pt x="1154176" y="239293"/>
                  </a:lnTo>
                  <a:lnTo>
                    <a:pt x="1125143" y="206095"/>
                  </a:lnTo>
                  <a:lnTo>
                    <a:pt x="1094651" y="175018"/>
                  </a:lnTo>
                  <a:lnTo>
                    <a:pt x="1062799" y="146177"/>
                  </a:lnTo>
                  <a:lnTo>
                    <a:pt x="1029639" y="119646"/>
                  </a:lnTo>
                  <a:lnTo>
                    <a:pt x="995235" y="95504"/>
                  </a:lnTo>
                  <a:lnTo>
                    <a:pt x="959688" y="73875"/>
                  </a:lnTo>
                  <a:lnTo>
                    <a:pt x="923036" y="54825"/>
                  </a:lnTo>
                  <a:lnTo>
                    <a:pt x="885367" y="38455"/>
                  </a:lnTo>
                  <a:lnTo>
                    <a:pt x="846759" y="24853"/>
                  </a:lnTo>
                  <a:lnTo>
                    <a:pt x="807262" y="14122"/>
                  </a:lnTo>
                  <a:lnTo>
                    <a:pt x="766978" y="6337"/>
                  </a:lnTo>
                  <a:lnTo>
                    <a:pt x="725957" y="1600"/>
                  </a:lnTo>
                  <a:lnTo>
                    <a:pt x="684276" y="0"/>
                  </a:lnTo>
                  <a:lnTo>
                    <a:pt x="642581" y="1600"/>
                  </a:lnTo>
                  <a:lnTo>
                    <a:pt x="601560" y="6337"/>
                  </a:lnTo>
                  <a:lnTo>
                    <a:pt x="561276" y="14122"/>
                  </a:lnTo>
                  <a:lnTo>
                    <a:pt x="521779" y="24853"/>
                  </a:lnTo>
                  <a:lnTo>
                    <a:pt x="483171" y="38455"/>
                  </a:lnTo>
                  <a:lnTo>
                    <a:pt x="445503" y="54825"/>
                  </a:lnTo>
                  <a:lnTo>
                    <a:pt x="408851" y="73875"/>
                  </a:lnTo>
                  <a:lnTo>
                    <a:pt x="373303" y="95504"/>
                  </a:lnTo>
                  <a:lnTo>
                    <a:pt x="338899" y="119634"/>
                  </a:lnTo>
                  <a:lnTo>
                    <a:pt x="305739" y="146177"/>
                  </a:lnTo>
                  <a:lnTo>
                    <a:pt x="273888" y="175018"/>
                  </a:lnTo>
                  <a:lnTo>
                    <a:pt x="243395" y="206095"/>
                  </a:lnTo>
                  <a:lnTo>
                    <a:pt x="214363" y="239293"/>
                  </a:lnTo>
                  <a:lnTo>
                    <a:pt x="186855" y="274523"/>
                  </a:lnTo>
                  <a:lnTo>
                    <a:pt x="160921" y="311708"/>
                  </a:lnTo>
                  <a:lnTo>
                    <a:pt x="136664" y="350735"/>
                  </a:lnTo>
                  <a:lnTo>
                    <a:pt x="114134" y="391541"/>
                  </a:lnTo>
                  <a:lnTo>
                    <a:pt x="93421" y="434009"/>
                  </a:lnTo>
                  <a:lnTo>
                    <a:pt x="74574" y="478053"/>
                  </a:lnTo>
                  <a:lnTo>
                    <a:pt x="57683" y="523595"/>
                  </a:lnTo>
                  <a:lnTo>
                    <a:pt x="42799" y="570522"/>
                  </a:lnTo>
                  <a:lnTo>
                    <a:pt x="30822" y="615696"/>
                  </a:lnTo>
                  <a:lnTo>
                    <a:pt x="0" y="615696"/>
                  </a:lnTo>
                  <a:lnTo>
                    <a:pt x="0" y="876300"/>
                  </a:lnTo>
                  <a:lnTo>
                    <a:pt x="0" y="1010412"/>
                  </a:lnTo>
                  <a:lnTo>
                    <a:pt x="8255" y="1010412"/>
                  </a:lnTo>
                  <a:lnTo>
                    <a:pt x="19405" y="1084402"/>
                  </a:lnTo>
                  <a:lnTo>
                    <a:pt x="30022" y="1133856"/>
                  </a:lnTo>
                  <a:lnTo>
                    <a:pt x="42799" y="1182090"/>
                  </a:lnTo>
                  <a:lnTo>
                    <a:pt x="57683" y="1229017"/>
                  </a:lnTo>
                  <a:lnTo>
                    <a:pt x="74574" y="1274559"/>
                  </a:lnTo>
                  <a:lnTo>
                    <a:pt x="93421" y="1318602"/>
                  </a:lnTo>
                  <a:lnTo>
                    <a:pt x="114134" y="1361071"/>
                  </a:lnTo>
                  <a:lnTo>
                    <a:pt x="136664" y="1401876"/>
                  </a:lnTo>
                  <a:lnTo>
                    <a:pt x="160921" y="1440903"/>
                  </a:lnTo>
                  <a:lnTo>
                    <a:pt x="186855" y="1478089"/>
                  </a:lnTo>
                  <a:lnTo>
                    <a:pt x="214363" y="1513319"/>
                  </a:lnTo>
                  <a:lnTo>
                    <a:pt x="243395" y="1546517"/>
                  </a:lnTo>
                  <a:lnTo>
                    <a:pt x="273888" y="1577594"/>
                  </a:lnTo>
                  <a:lnTo>
                    <a:pt x="305739" y="1606435"/>
                  </a:lnTo>
                  <a:lnTo>
                    <a:pt x="338899" y="1632966"/>
                  </a:lnTo>
                  <a:lnTo>
                    <a:pt x="373303" y="1657108"/>
                  </a:lnTo>
                  <a:lnTo>
                    <a:pt x="408851" y="1678736"/>
                  </a:lnTo>
                  <a:lnTo>
                    <a:pt x="445503" y="1697786"/>
                  </a:lnTo>
                  <a:lnTo>
                    <a:pt x="483171" y="1714157"/>
                  </a:lnTo>
                  <a:lnTo>
                    <a:pt x="521779" y="1727758"/>
                  </a:lnTo>
                  <a:lnTo>
                    <a:pt x="561276" y="1738490"/>
                  </a:lnTo>
                  <a:lnTo>
                    <a:pt x="601560" y="1746275"/>
                  </a:lnTo>
                  <a:lnTo>
                    <a:pt x="642581" y="1751012"/>
                  </a:lnTo>
                  <a:lnTo>
                    <a:pt x="684276" y="1752600"/>
                  </a:lnTo>
                  <a:lnTo>
                    <a:pt x="725957" y="1751012"/>
                  </a:lnTo>
                  <a:lnTo>
                    <a:pt x="766978" y="1746275"/>
                  </a:lnTo>
                  <a:lnTo>
                    <a:pt x="807262" y="1738490"/>
                  </a:lnTo>
                  <a:lnTo>
                    <a:pt x="846759" y="1727758"/>
                  </a:lnTo>
                  <a:lnTo>
                    <a:pt x="885367" y="1714157"/>
                  </a:lnTo>
                  <a:lnTo>
                    <a:pt x="923036" y="1697786"/>
                  </a:lnTo>
                  <a:lnTo>
                    <a:pt x="959688" y="1678736"/>
                  </a:lnTo>
                  <a:lnTo>
                    <a:pt x="995235" y="1657108"/>
                  </a:lnTo>
                  <a:lnTo>
                    <a:pt x="1029639" y="1632978"/>
                  </a:lnTo>
                  <a:lnTo>
                    <a:pt x="1062799" y="1606435"/>
                  </a:lnTo>
                  <a:lnTo>
                    <a:pt x="1094651" y="1577594"/>
                  </a:lnTo>
                  <a:lnTo>
                    <a:pt x="1125143" y="1546517"/>
                  </a:lnTo>
                  <a:lnTo>
                    <a:pt x="1154176" y="1513319"/>
                  </a:lnTo>
                  <a:lnTo>
                    <a:pt x="1181684" y="1478089"/>
                  </a:lnTo>
                  <a:lnTo>
                    <a:pt x="1207617" y="1440903"/>
                  </a:lnTo>
                  <a:lnTo>
                    <a:pt x="1231874" y="1401876"/>
                  </a:lnTo>
                  <a:lnTo>
                    <a:pt x="1254404" y="1361071"/>
                  </a:lnTo>
                  <a:lnTo>
                    <a:pt x="1275118" y="1318602"/>
                  </a:lnTo>
                  <a:lnTo>
                    <a:pt x="1293964" y="1274559"/>
                  </a:lnTo>
                  <a:lnTo>
                    <a:pt x="1310855" y="1229017"/>
                  </a:lnTo>
                  <a:lnTo>
                    <a:pt x="1325740" y="1182090"/>
                  </a:lnTo>
                  <a:lnTo>
                    <a:pt x="1338516" y="1133856"/>
                  </a:lnTo>
                  <a:lnTo>
                    <a:pt x="1349133" y="1084402"/>
                  </a:lnTo>
                  <a:lnTo>
                    <a:pt x="1357515" y="1033830"/>
                  </a:lnTo>
                  <a:lnTo>
                    <a:pt x="1363599" y="982230"/>
                  </a:lnTo>
                  <a:lnTo>
                    <a:pt x="1367294" y="929690"/>
                  </a:lnTo>
                  <a:lnTo>
                    <a:pt x="1368552" y="876300"/>
                  </a:lnTo>
                  <a:close/>
                </a:path>
              </a:pathLst>
            </a:custGeom>
            <a:solidFill>
              <a:srgbClr val="00B8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484428" y="4453254"/>
            <a:ext cx="69786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Cu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ri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ou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endParaRPr sz="14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02742" y="1831975"/>
            <a:ext cx="1261110" cy="82676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Interested about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how the business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works</a:t>
            </a:r>
            <a:r>
              <a:rPr sz="105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as</a:t>
            </a:r>
            <a:r>
              <a:rPr sz="105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well</a:t>
            </a:r>
            <a:r>
              <a:rPr sz="1050" b="1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as</a:t>
            </a:r>
            <a:r>
              <a:rPr sz="105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spc="-5" dirty="0">
                <a:solidFill>
                  <a:srgbClr val="FFFFFF"/>
                </a:solidFill>
                <a:latin typeface="Arial"/>
                <a:cs typeface="Arial"/>
              </a:rPr>
              <a:t>its </a:t>
            </a:r>
            <a:r>
              <a:rPr sz="1050" b="1" spc="-2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products, </a:t>
            </a:r>
            <a:r>
              <a:rPr sz="1050" b="1" spc="-5" dirty="0">
                <a:solidFill>
                  <a:srgbClr val="FFFFFF"/>
                </a:solidFill>
                <a:latin typeface="Arial"/>
                <a:cs typeface="Arial"/>
              </a:rPr>
              <a:t>services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 and</a:t>
            </a:r>
            <a:r>
              <a:rPr sz="105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customers</a:t>
            </a:r>
            <a:endParaRPr sz="1050">
              <a:latin typeface="Arial"/>
              <a:cs typeface="Aria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964435" y="1484375"/>
            <a:ext cx="1781810" cy="4029710"/>
            <a:chOff x="1964435" y="1484375"/>
            <a:chExt cx="1781810" cy="4029710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19299" y="1484375"/>
              <a:ext cx="1726692" cy="261975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964436" y="3761231"/>
              <a:ext cx="1369060" cy="1752600"/>
            </a:xfrm>
            <a:custGeom>
              <a:avLst/>
              <a:gdLst/>
              <a:ahLst/>
              <a:cxnLst/>
              <a:rect l="l" t="t" r="r" b="b"/>
              <a:pathLst>
                <a:path w="1369060" h="1752600">
                  <a:moveTo>
                    <a:pt x="1368552" y="876300"/>
                  </a:moveTo>
                  <a:lnTo>
                    <a:pt x="1367294" y="822921"/>
                  </a:lnTo>
                  <a:lnTo>
                    <a:pt x="1363599" y="770382"/>
                  </a:lnTo>
                  <a:lnTo>
                    <a:pt x="1357528" y="718781"/>
                  </a:lnTo>
                  <a:lnTo>
                    <a:pt x="1349133" y="668210"/>
                  </a:lnTo>
                  <a:lnTo>
                    <a:pt x="1338516" y="618756"/>
                  </a:lnTo>
                  <a:lnTo>
                    <a:pt x="1325740" y="570522"/>
                  </a:lnTo>
                  <a:lnTo>
                    <a:pt x="1310868" y="523595"/>
                  </a:lnTo>
                  <a:lnTo>
                    <a:pt x="1293977" y="478053"/>
                  </a:lnTo>
                  <a:lnTo>
                    <a:pt x="1275130" y="434009"/>
                  </a:lnTo>
                  <a:lnTo>
                    <a:pt x="1254404" y="391541"/>
                  </a:lnTo>
                  <a:lnTo>
                    <a:pt x="1231887" y="350735"/>
                  </a:lnTo>
                  <a:lnTo>
                    <a:pt x="1207630" y="311708"/>
                  </a:lnTo>
                  <a:lnTo>
                    <a:pt x="1181696" y="274523"/>
                  </a:lnTo>
                  <a:lnTo>
                    <a:pt x="1154188" y="239293"/>
                  </a:lnTo>
                  <a:lnTo>
                    <a:pt x="1125156" y="206095"/>
                  </a:lnTo>
                  <a:lnTo>
                    <a:pt x="1094676" y="175018"/>
                  </a:lnTo>
                  <a:lnTo>
                    <a:pt x="1062812" y="146177"/>
                  </a:lnTo>
                  <a:lnTo>
                    <a:pt x="1029652" y="119634"/>
                  </a:lnTo>
                  <a:lnTo>
                    <a:pt x="995260" y="95504"/>
                  </a:lnTo>
                  <a:lnTo>
                    <a:pt x="959700" y="73875"/>
                  </a:lnTo>
                  <a:lnTo>
                    <a:pt x="923048" y="54825"/>
                  </a:lnTo>
                  <a:lnTo>
                    <a:pt x="885380" y="38455"/>
                  </a:lnTo>
                  <a:lnTo>
                    <a:pt x="846772" y="24853"/>
                  </a:lnTo>
                  <a:lnTo>
                    <a:pt x="807275" y="14122"/>
                  </a:lnTo>
                  <a:lnTo>
                    <a:pt x="766978" y="6337"/>
                  </a:lnTo>
                  <a:lnTo>
                    <a:pt x="725957" y="1600"/>
                  </a:lnTo>
                  <a:lnTo>
                    <a:pt x="684276" y="0"/>
                  </a:lnTo>
                  <a:lnTo>
                    <a:pt x="642581" y="1600"/>
                  </a:lnTo>
                  <a:lnTo>
                    <a:pt x="601560" y="6337"/>
                  </a:lnTo>
                  <a:lnTo>
                    <a:pt x="561263" y="14122"/>
                  </a:lnTo>
                  <a:lnTo>
                    <a:pt x="521766" y="24853"/>
                  </a:lnTo>
                  <a:lnTo>
                    <a:pt x="483158" y="38455"/>
                  </a:lnTo>
                  <a:lnTo>
                    <a:pt x="445490" y="54825"/>
                  </a:lnTo>
                  <a:lnTo>
                    <a:pt x="408838" y="73875"/>
                  </a:lnTo>
                  <a:lnTo>
                    <a:pt x="373278" y="95504"/>
                  </a:lnTo>
                  <a:lnTo>
                    <a:pt x="338886" y="119634"/>
                  </a:lnTo>
                  <a:lnTo>
                    <a:pt x="305727" y="146177"/>
                  </a:lnTo>
                  <a:lnTo>
                    <a:pt x="273862" y="175018"/>
                  </a:lnTo>
                  <a:lnTo>
                    <a:pt x="243382" y="206095"/>
                  </a:lnTo>
                  <a:lnTo>
                    <a:pt x="214350" y="239293"/>
                  </a:lnTo>
                  <a:lnTo>
                    <a:pt x="186842" y="274523"/>
                  </a:lnTo>
                  <a:lnTo>
                    <a:pt x="160909" y="311708"/>
                  </a:lnTo>
                  <a:lnTo>
                    <a:pt x="136652" y="350735"/>
                  </a:lnTo>
                  <a:lnTo>
                    <a:pt x="114134" y="391541"/>
                  </a:lnTo>
                  <a:lnTo>
                    <a:pt x="93408" y="434009"/>
                  </a:lnTo>
                  <a:lnTo>
                    <a:pt x="74561" y="478053"/>
                  </a:lnTo>
                  <a:lnTo>
                    <a:pt x="57670" y="523595"/>
                  </a:lnTo>
                  <a:lnTo>
                    <a:pt x="42799" y="570522"/>
                  </a:lnTo>
                  <a:lnTo>
                    <a:pt x="30022" y="618756"/>
                  </a:lnTo>
                  <a:lnTo>
                    <a:pt x="19405" y="668210"/>
                  </a:lnTo>
                  <a:lnTo>
                    <a:pt x="11010" y="718781"/>
                  </a:lnTo>
                  <a:lnTo>
                    <a:pt x="4940" y="770382"/>
                  </a:lnTo>
                  <a:lnTo>
                    <a:pt x="1244" y="822921"/>
                  </a:lnTo>
                  <a:lnTo>
                    <a:pt x="0" y="876300"/>
                  </a:lnTo>
                  <a:lnTo>
                    <a:pt x="1244" y="929690"/>
                  </a:lnTo>
                  <a:lnTo>
                    <a:pt x="4940" y="982230"/>
                  </a:lnTo>
                  <a:lnTo>
                    <a:pt x="11010" y="1033830"/>
                  </a:lnTo>
                  <a:lnTo>
                    <a:pt x="19405" y="1084402"/>
                  </a:lnTo>
                  <a:lnTo>
                    <a:pt x="30022" y="1133856"/>
                  </a:lnTo>
                  <a:lnTo>
                    <a:pt x="42799" y="1182090"/>
                  </a:lnTo>
                  <a:lnTo>
                    <a:pt x="57670" y="1229017"/>
                  </a:lnTo>
                  <a:lnTo>
                    <a:pt x="74561" y="1274559"/>
                  </a:lnTo>
                  <a:lnTo>
                    <a:pt x="93408" y="1318602"/>
                  </a:lnTo>
                  <a:lnTo>
                    <a:pt x="114134" y="1361071"/>
                  </a:lnTo>
                  <a:lnTo>
                    <a:pt x="136652" y="1401876"/>
                  </a:lnTo>
                  <a:lnTo>
                    <a:pt x="160909" y="1440903"/>
                  </a:lnTo>
                  <a:lnTo>
                    <a:pt x="186842" y="1478089"/>
                  </a:lnTo>
                  <a:lnTo>
                    <a:pt x="214350" y="1513319"/>
                  </a:lnTo>
                  <a:lnTo>
                    <a:pt x="243382" y="1546517"/>
                  </a:lnTo>
                  <a:lnTo>
                    <a:pt x="273862" y="1577594"/>
                  </a:lnTo>
                  <a:lnTo>
                    <a:pt x="305727" y="1606435"/>
                  </a:lnTo>
                  <a:lnTo>
                    <a:pt x="338886" y="1632978"/>
                  </a:lnTo>
                  <a:lnTo>
                    <a:pt x="373278" y="1657108"/>
                  </a:lnTo>
                  <a:lnTo>
                    <a:pt x="408838" y="1678736"/>
                  </a:lnTo>
                  <a:lnTo>
                    <a:pt x="445490" y="1697786"/>
                  </a:lnTo>
                  <a:lnTo>
                    <a:pt x="483158" y="1714157"/>
                  </a:lnTo>
                  <a:lnTo>
                    <a:pt x="521766" y="1727758"/>
                  </a:lnTo>
                  <a:lnTo>
                    <a:pt x="561263" y="1738490"/>
                  </a:lnTo>
                  <a:lnTo>
                    <a:pt x="601560" y="1746275"/>
                  </a:lnTo>
                  <a:lnTo>
                    <a:pt x="642581" y="1751012"/>
                  </a:lnTo>
                  <a:lnTo>
                    <a:pt x="684276" y="1752600"/>
                  </a:lnTo>
                  <a:lnTo>
                    <a:pt x="725957" y="1751012"/>
                  </a:lnTo>
                  <a:lnTo>
                    <a:pt x="766978" y="1746275"/>
                  </a:lnTo>
                  <a:lnTo>
                    <a:pt x="807275" y="1738490"/>
                  </a:lnTo>
                  <a:lnTo>
                    <a:pt x="846772" y="1727758"/>
                  </a:lnTo>
                  <a:lnTo>
                    <a:pt x="885380" y="1714157"/>
                  </a:lnTo>
                  <a:lnTo>
                    <a:pt x="923048" y="1697786"/>
                  </a:lnTo>
                  <a:lnTo>
                    <a:pt x="959700" y="1678736"/>
                  </a:lnTo>
                  <a:lnTo>
                    <a:pt x="995260" y="1657108"/>
                  </a:lnTo>
                  <a:lnTo>
                    <a:pt x="1029652" y="1632978"/>
                  </a:lnTo>
                  <a:lnTo>
                    <a:pt x="1062812" y="1606435"/>
                  </a:lnTo>
                  <a:lnTo>
                    <a:pt x="1094676" y="1577594"/>
                  </a:lnTo>
                  <a:lnTo>
                    <a:pt x="1125156" y="1546517"/>
                  </a:lnTo>
                  <a:lnTo>
                    <a:pt x="1154188" y="1513319"/>
                  </a:lnTo>
                  <a:lnTo>
                    <a:pt x="1181696" y="1478089"/>
                  </a:lnTo>
                  <a:lnTo>
                    <a:pt x="1207630" y="1440903"/>
                  </a:lnTo>
                  <a:lnTo>
                    <a:pt x="1231887" y="1401876"/>
                  </a:lnTo>
                  <a:lnTo>
                    <a:pt x="1254404" y="1361071"/>
                  </a:lnTo>
                  <a:lnTo>
                    <a:pt x="1275130" y="1318602"/>
                  </a:lnTo>
                  <a:lnTo>
                    <a:pt x="1293977" y="1274559"/>
                  </a:lnTo>
                  <a:lnTo>
                    <a:pt x="1310868" y="1229017"/>
                  </a:lnTo>
                  <a:lnTo>
                    <a:pt x="1325740" y="1182090"/>
                  </a:lnTo>
                  <a:lnTo>
                    <a:pt x="1338516" y="1133856"/>
                  </a:lnTo>
                  <a:lnTo>
                    <a:pt x="1349133" y="1084402"/>
                  </a:lnTo>
                  <a:lnTo>
                    <a:pt x="1357528" y="1033830"/>
                  </a:lnTo>
                  <a:lnTo>
                    <a:pt x="1363599" y="982230"/>
                  </a:lnTo>
                  <a:lnTo>
                    <a:pt x="1367294" y="929690"/>
                  </a:lnTo>
                  <a:lnTo>
                    <a:pt x="1368552" y="876300"/>
                  </a:lnTo>
                  <a:close/>
                </a:path>
              </a:pathLst>
            </a:custGeom>
            <a:solidFill>
              <a:srgbClr val="00B8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2276094" y="4387722"/>
            <a:ext cx="748030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6200" marR="5080" indent="-64135">
              <a:lnSpc>
                <a:spcPct val="100000"/>
              </a:lnSpc>
              <a:spcBef>
                <a:spcPts val="100"/>
              </a:spcBef>
            </a:pP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D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ecisi</a:t>
            </a:r>
            <a:r>
              <a:rPr sz="1400" b="1" spc="-15" dirty="0">
                <a:solidFill>
                  <a:srgbClr val="FFFFFF"/>
                </a:solidFill>
                <a:latin typeface="Arial"/>
                <a:cs typeface="Arial"/>
              </a:rPr>
              <a:t>v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e  </a:t>
            </a: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thinker</a:t>
            </a:r>
            <a:endParaRPr sz="14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248280" y="1831975"/>
            <a:ext cx="1298575" cy="666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Gathering and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spc="-5" dirty="0">
                <a:solidFill>
                  <a:srgbClr val="FFFFFF"/>
                </a:solidFill>
                <a:latin typeface="Arial"/>
                <a:cs typeface="Arial"/>
              </a:rPr>
              <a:t>analysing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spc="-1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nformat</a:t>
            </a:r>
            <a:r>
              <a:rPr sz="1050" b="1" spc="-1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105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spc="-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05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make  the</a:t>
            </a:r>
            <a:r>
              <a:rPr sz="105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right</a:t>
            </a:r>
            <a:r>
              <a:rPr sz="105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decision</a:t>
            </a:r>
            <a:endParaRPr sz="1050">
              <a:latin typeface="Arial"/>
              <a:cs typeface="Arial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764279" y="1484375"/>
            <a:ext cx="1780539" cy="4029710"/>
            <a:chOff x="3764279" y="1484375"/>
            <a:chExt cx="1780539" cy="4029710"/>
          </a:xfrm>
        </p:grpSpPr>
        <p:pic>
          <p:nvPicPr>
            <p:cNvPr id="14" name="object 1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819143" y="1484375"/>
              <a:ext cx="1725168" cy="2619756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3764280" y="3761231"/>
              <a:ext cx="1369060" cy="1752600"/>
            </a:xfrm>
            <a:custGeom>
              <a:avLst/>
              <a:gdLst/>
              <a:ahLst/>
              <a:cxnLst/>
              <a:rect l="l" t="t" r="r" b="b"/>
              <a:pathLst>
                <a:path w="1369060" h="1752600">
                  <a:moveTo>
                    <a:pt x="1368552" y="876300"/>
                  </a:moveTo>
                  <a:lnTo>
                    <a:pt x="1367294" y="822921"/>
                  </a:lnTo>
                  <a:lnTo>
                    <a:pt x="1363599" y="770382"/>
                  </a:lnTo>
                  <a:lnTo>
                    <a:pt x="1357528" y="718781"/>
                  </a:lnTo>
                  <a:lnTo>
                    <a:pt x="1349133" y="668210"/>
                  </a:lnTo>
                  <a:lnTo>
                    <a:pt x="1338516" y="618756"/>
                  </a:lnTo>
                  <a:lnTo>
                    <a:pt x="1325740" y="570522"/>
                  </a:lnTo>
                  <a:lnTo>
                    <a:pt x="1310868" y="523595"/>
                  </a:lnTo>
                  <a:lnTo>
                    <a:pt x="1293977" y="478053"/>
                  </a:lnTo>
                  <a:lnTo>
                    <a:pt x="1275130" y="434009"/>
                  </a:lnTo>
                  <a:lnTo>
                    <a:pt x="1254404" y="391541"/>
                  </a:lnTo>
                  <a:lnTo>
                    <a:pt x="1231887" y="350735"/>
                  </a:lnTo>
                  <a:lnTo>
                    <a:pt x="1207630" y="311708"/>
                  </a:lnTo>
                  <a:lnTo>
                    <a:pt x="1181696" y="274523"/>
                  </a:lnTo>
                  <a:lnTo>
                    <a:pt x="1154188" y="239293"/>
                  </a:lnTo>
                  <a:lnTo>
                    <a:pt x="1125156" y="206095"/>
                  </a:lnTo>
                  <a:lnTo>
                    <a:pt x="1094676" y="175018"/>
                  </a:lnTo>
                  <a:lnTo>
                    <a:pt x="1062812" y="146177"/>
                  </a:lnTo>
                  <a:lnTo>
                    <a:pt x="1029652" y="119634"/>
                  </a:lnTo>
                  <a:lnTo>
                    <a:pt x="995260" y="95504"/>
                  </a:lnTo>
                  <a:lnTo>
                    <a:pt x="959700" y="73875"/>
                  </a:lnTo>
                  <a:lnTo>
                    <a:pt x="923048" y="54825"/>
                  </a:lnTo>
                  <a:lnTo>
                    <a:pt x="885380" y="38455"/>
                  </a:lnTo>
                  <a:lnTo>
                    <a:pt x="846772" y="24853"/>
                  </a:lnTo>
                  <a:lnTo>
                    <a:pt x="807275" y="14122"/>
                  </a:lnTo>
                  <a:lnTo>
                    <a:pt x="766978" y="6337"/>
                  </a:lnTo>
                  <a:lnTo>
                    <a:pt x="725957" y="1600"/>
                  </a:lnTo>
                  <a:lnTo>
                    <a:pt x="684276" y="0"/>
                  </a:lnTo>
                  <a:lnTo>
                    <a:pt x="642581" y="1600"/>
                  </a:lnTo>
                  <a:lnTo>
                    <a:pt x="601560" y="6337"/>
                  </a:lnTo>
                  <a:lnTo>
                    <a:pt x="561263" y="14122"/>
                  </a:lnTo>
                  <a:lnTo>
                    <a:pt x="521766" y="24853"/>
                  </a:lnTo>
                  <a:lnTo>
                    <a:pt x="483158" y="38455"/>
                  </a:lnTo>
                  <a:lnTo>
                    <a:pt x="445490" y="54825"/>
                  </a:lnTo>
                  <a:lnTo>
                    <a:pt x="408838" y="73875"/>
                  </a:lnTo>
                  <a:lnTo>
                    <a:pt x="373278" y="95504"/>
                  </a:lnTo>
                  <a:lnTo>
                    <a:pt x="338886" y="119634"/>
                  </a:lnTo>
                  <a:lnTo>
                    <a:pt x="305727" y="146177"/>
                  </a:lnTo>
                  <a:lnTo>
                    <a:pt x="273862" y="175018"/>
                  </a:lnTo>
                  <a:lnTo>
                    <a:pt x="243382" y="206095"/>
                  </a:lnTo>
                  <a:lnTo>
                    <a:pt x="214350" y="239293"/>
                  </a:lnTo>
                  <a:lnTo>
                    <a:pt x="186842" y="274523"/>
                  </a:lnTo>
                  <a:lnTo>
                    <a:pt x="160909" y="311708"/>
                  </a:lnTo>
                  <a:lnTo>
                    <a:pt x="136652" y="350735"/>
                  </a:lnTo>
                  <a:lnTo>
                    <a:pt x="114134" y="391541"/>
                  </a:lnTo>
                  <a:lnTo>
                    <a:pt x="93408" y="434009"/>
                  </a:lnTo>
                  <a:lnTo>
                    <a:pt x="74561" y="478053"/>
                  </a:lnTo>
                  <a:lnTo>
                    <a:pt x="57670" y="523595"/>
                  </a:lnTo>
                  <a:lnTo>
                    <a:pt x="42799" y="570522"/>
                  </a:lnTo>
                  <a:lnTo>
                    <a:pt x="30022" y="618756"/>
                  </a:lnTo>
                  <a:lnTo>
                    <a:pt x="19405" y="668210"/>
                  </a:lnTo>
                  <a:lnTo>
                    <a:pt x="11010" y="718781"/>
                  </a:lnTo>
                  <a:lnTo>
                    <a:pt x="4940" y="770382"/>
                  </a:lnTo>
                  <a:lnTo>
                    <a:pt x="1244" y="822921"/>
                  </a:lnTo>
                  <a:lnTo>
                    <a:pt x="0" y="876300"/>
                  </a:lnTo>
                  <a:lnTo>
                    <a:pt x="1244" y="929690"/>
                  </a:lnTo>
                  <a:lnTo>
                    <a:pt x="4940" y="982230"/>
                  </a:lnTo>
                  <a:lnTo>
                    <a:pt x="11010" y="1033830"/>
                  </a:lnTo>
                  <a:lnTo>
                    <a:pt x="19405" y="1084402"/>
                  </a:lnTo>
                  <a:lnTo>
                    <a:pt x="30022" y="1133856"/>
                  </a:lnTo>
                  <a:lnTo>
                    <a:pt x="42799" y="1182090"/>
                  </a:lnTo>
                  <a:lnTo>
                    <a:pt x="57670" y="1229017"/>
                  </a:lnTo>
                  <a:lnTo>
                    <a:pt x="74561" y="1274559"/>
                  </a:lnTo>
                  <a:lnTo>
                    <a:pt x="93408" y="1318602"/>
                  </a:lnTo>
                  <a:lnTo>
                    <a:pt x="114134" y="1361071"/>
                  </a:lnTo>
                  <a:lnTo>
                    <a:pt x="136652" y="1401876"/>
                  </a:lnTo>
                  <a:lnTo>
                    <a:pt x="160909" y="1440903"/>
                  </a:lnTo>
                  <a:lnTo>
                    <a:pt x="186842" y="1478089"/>
                  </a:lnTo>
                  <a:lnTo>
                    <a:pt x="214350" y="1513319"/>
                  </a:lnTo>
                  <a:lnTo>
                    <a:pt x="243382" y="1546517"/>
                  </a:lnTo>
                  <a:lnTo>
                    <a:pt x="273862" y="1577594"/>
                  </a:lnTo>
                  <a:lnTo>
                    <a:pt x="305727" y="1606435"/>
                  </a:lnTo>
                  <a:lnTo>
                    <a:pt x="338886" y="1632978"/>
                  </a:lnTo>
                  <a:lnTo>
                    <a:pt x="373278" y="1657108"/>
                  </a:lnTo>
                  <a:lnTo>
                    <a:pt x="408838" y="1678736"/>
                  </a:lnTo>
                  <a:lnTo>
                    <a:pt x="445490" y="1697786"/>
                  </a:lnTo>
                  <a:lnTo>
                    <a:pt x="483158" y="1714157"/>
                  </a:lnTo>
                  <a:lnTo>
                    <a:pt x="521766" y="1727758"/>
                  </a:lnTo>
                  <a:lnTo>
                    <a:pt x="561263" y="1738490"/>
                  </a:lnTo>
                  <a:lnTo>
                    <a:pt x="601560" y="1746275"/>
                  </a:lnTo>
                  <a:lnTo>
                    <a:pt x="642581" y="1751012"/>
                  </a:lnTo>
                  <a:lnTo>
                    <a:pt x="684276" y="1752600"/>
                  </a:lnTo>
                  <a:lnTo>
                    <a:pt x="725957" y="1751012"/>
                  </a:lnTo>
                  <a:lnTo>
                    <a:pt x="766978" y="1746275"/>
                  </a:lnTo>
                  <a:lnTo>
                    <a:pt x="807275" y="1738490"/>
                  </a:lnTo>
                  <a:lnTo>
                    <a:pt x="846772" y="1727758"/>
                  </a:lnTo>
                  <a:lnTo>
                    <a:pt x="885380" y="1714157"/>
                  </a:lnTo>
                  <a:lnTo>
                    <a:pt x="923048" y="1697786"/>
                  </a:lnTo>
                  <a:lnTo>
                    <a:pt x="959700" y="1678736"/>
                  </a:lnTo>
                  <a:lnTo>
                    <a:pt x="995260" y="1657108"/>
                  </a:lnTo>
                  <a:lnTo>
                    <a:pt x="1029652" y="1632978"/>
                  </a:lnTo>
                  <a:lnTo>
                    <a:pt x="1062812" y="1606435"/>
                  </a:lnTo>
                  <a:lnTo>
                    <a:pt x="1094676" y="1577594"/>
                  </a:lnTo>
                  <a:lnTo>
                    <a:pt x="1125156" y="1546517"/>
                  </a:lnTo>
                  <a:lnTo>
                    <a:pt x="1154188" y="1513319"/>
                  </a:lnTo>
                  <a:lnTo>
                    <a:pt x="1181696" y="1478089"/>
                  </a:lnTo>
                  <a:lnTo>
                    <a:pt x="1207630" y="1440903"/>
                  </a:lnTo>
                  <a:lnTo>
                    <a:pt x="1231887" y="1401876"/>
                  </a:lnTo>
                  <a:lnTo>
                    <a:pt x="1254404" y="1361071"/>
                  </a:lnTo>
                  <a:lnTo>
                    <a:pt x="1275130" y="1318602"/>
                  </a:lnTo>
                  <a:lnTo>
                    <a:pt x="1293977" y="1274559"/>
                  </a:lnTo>
                  <a:lnTo>
                    <a:pt x="1310868" y="1229017"/>
                  </a:lnTo>
                  <a:lnTo>
                    <a:pt x="1325740" y="1182090"/>
                  </a:lnTo>
                  <a:lnTo>
                    <a:pt x="1338516" y="1133856"/>
                  </a:lnTo>
                  <a:lnTo>
                    <a:pt x="1349133" y="1084402"/>
                  </a:lnTo>
                  <a:lnTo>
                    <a:pt x="1357528" y="1033830"/>
                  </a:lnTo>
                  <a:lnTo>
                    <a:pt x="1363599" y="982230"/>
                  </a:lnTo>
                  <a:lnTo>
                    <a:pt x="1367294" y="929690"/>
                  </a:lnTo>
                  <a:lnTo>
                    <a:pt x="1368552" y="876300"/>
                  </a:lnTo>
                  <a:close/>
                </a:path>
              </a:pathLst>
            </a:custGeom>
            <a:solidFill>
              <a:srgbClr val="00B8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4039361" y="4328540"/>
            <a:ext cx="875030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3716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Skilled </a:t>
            </a:r>
            <a:r>
              <a:rPr sz="14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fl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1400" b="1" spc="-15" dirty="0">
                <a:solidFill>
                  <a:srgbClr val="FFFFFF"/>
                </a:solidFill>
                <a:latin typeface="Arial"/>
                <a:cs typeface="Arial"/>
              </a:rPr>
              <a:t>e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r</a:t>
            </a:r>
            <a:endParaRPr sz="14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78402" y="1831975"/>
            <a:ext cx="1340485" cy="666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050" b="1" spc="-10" dirty="0">
                <a:solidFill>
                  <a:srgbClr val="FFFFFF"/>
                </a:solidFill>
                <a:latin typeface="Arial"/>
                <a:cs typeface="Arial"/>
              </a:rPr>
              <a:t>Ability</a:t>
            </a:r>
            <a:r>
              <a:rPr sz="105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communicate and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influence</a:t>
            </a:r>
            <a:r>
              <a:rPr sz="1050" b="1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all</a:t>
            </a:r>
            <a:r>
              <a:rPr sz="105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kinds</a:t>
            </a:r>
            <a:r>
              <a:rPr sz="1050" b="1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050" b="1" spc="-2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different</a:t>
            </a:r>
            <a:r>
              <a:rPr sz="1050" b="1" spc="-3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people</a:t>
            </a:r>
            <a:endParaRPr sz="1050">
              <a:latin typeface="Arial"/>
              <a:cs typeface="Arial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5564123" y="1484375"/>
            <a:ext cx="1780539" cy="4029710"/>
            <a:chOff x="5564123" y="1484375"/>
            <a:chExt cx="1780539" cy="4029710"/>
          </a:xfrm>
        </p:grpSpPr>
        <p:pic>
          <p:nvPicPr>
            <p:cNvPr id="19" name="object 1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617463" y="1484375"/>
              <a:ext cx="1726691" cy="2619756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5564124" y="3761231"/>
              <a:ext cx="1369060" cy="1752600"/>
            </a:xfrm>
            <a:custGeom>
              <a:avLst/>
              <a:gdLst/>
              <a:ahLst/>
              <a:cxnLst/>
              <a:rect l="l" t="t" r="r" b="b"/>
              <a:pathLst>
                <a:path w="1369059" h="1752600">
                  <a:moveTo>
                    <a:pt x="1368552" y="876300"/>
                  </a:moveTo>
                  <a:lnTo>
                    <a:pt x="1367294" y="822921"/>
                  </a:lnTo>
                  <a:lnTo>
                    <a:pt x="1363599" y="770382"/>
                  </a:lnTo>
                  <a:lnTo>
                    <a:pt x="1357528" y="718781"/>
                  </a:lnTo>
                  <a:lnTo>
                    <a:pt x="1349133" y="668210"/>
                  </a:lnTo>
                  <a:lnTo>
                    <a:pt x="1338516" y="618756"/>
                  </a:lnTo>
                  <a:lnTo>
                    <a:pt x="1325740" y="570522"/>
                  </a:lnTo>
                  <a:lnTo>
                    <a:pt x="1310868" y="523595"/>
                  </a:lnTo>
                  <a:lnTo>
                    <a:pt x="1293977" y="478053"/>
                  </a:lnTo>
                  <a:lnTo>
                    <a:pt x="1275130" y="434009"/>
                  </a:lnTo>
                  <a:lnTo>
                    <a:pt x="1254404" y="391541"/>
                  </a:lnTo>
                  <a:lnTo>
                    <a:pt x="1231887" y="350735"/>
                  </a:lnTo>
                  <a:lnTo>
                    <a:pt x="1207630" y="311708"/>
                  </a:lnTo>
                  <a:lnTo>
                    <a:pt x="1181696" y="274523"/>
                  </a:lnTo>
                  <a:lnTo>
                    <a:pt x="1154188" y="239293"/>
                  </a:lnTo>
                  <a:lnTo>
                    <a:pt x="1125156" y="206095"/>
                  </a:lnTo>
                  <a:lnTo>
                    <a:pt x="1094676" y="175018"/>
                  </a:lnTo>
                  <a:lnTo>
                    <a:pt x="1062812" y="146177"/>
                  </a:lnTo>
                  <a:lnTo>
                    <a:pt x="1029652" y="119634"/>
                  </a:lnTo>
                  <a:lnTo>
                    <a:pt x="995260" y="95504"/>
                  </a:lnTo>
                  <a:lnTo>
                    <a:pt x="959700" y="73875"/>
                  </a:lnTo>
                  <a:lnTo>
                    <a:pt x="923048" y="54825"/>
                  </a:lnTo>
                  <a:lnTo>
                    <a:pt x="885380" y="38455"/>
                  </a:lnTo>
                  <a:lnTo>
                    <a:pt x="846772" y="24853"/>
                  </a:lnTo>
                  <a:lnTo>
                    <a:pt x="807275" y="14122"/>
                  </a:lnTo>
                  <a:lnTo>
                    <a:pt x="766978" y="6337"/>
                  </a:lnTo>
                  <a:lnTo>
                    <a:pt x="725957" y="1600"/>
                  </a:lnTo>
                  <a:lnTo>
                    <a:pt x="684276" y="0"/>
                  </a:lnTo>
                  <a:lnTo>
                    <a:pt x="642581" y="1600"/>
                  </a:lnTo>
                  <a:lnTo>
                    <a:pt x="601560" y="6337"/>
                  </a:lnTo>
                  <a:lnTo>
                    <a:pt x="561263" y="14122"/>
                  </a:lnTo>
                  <a:lnTo>
                    <a:pt x="521766" y="24853"/>
                  </a:lnTo>
                  <a:lnTo>
                    <a:pt x="483158" y="38455"/>
                  </a:lnTo>
                  <a:lnTo>
                    <a:pt x="445490" y="54825"/>
                  </a:lnTo>
                  <a:lnTo>
                    <a:pt x="408838" y="73875"/>
                  </a:lnTo>
                  <a:lnTo>
                    <a:pt x="373278" y="95504"/>
                  </a:lnTo>
                  <a:lnTo>
                    <a:pt x="338886" y="119634"/>
                  </a:lnTo>
                  <a:lnTo>
                    <a:pt x="305727" y="146177"/>
                  </a:lnTo>
                  <a:lnTo>
                    <a:pt x="273862" y="175018"/>
                  </a:lnTo>
                  <a:lnTo>
                    <a:pt x="243382" y="206095"/>
                  </a:lnTo>
                  <a:lnTo>
                    <a:pt x="214350" y="239293"/>
                  </a:lnTo>
                  <a:lnTo>
                    <a:pt x="186842" y="274523"/>
                  </a:lnTo>
                  <a:lnTo>
                    <a:pt x="160909" y="311708"/>
                  </a:lnTo>
                  <a:lnTo>
                    <a:pt x="136652" y="350735"/>
                  </a:lnTo>
                  <a:lnTo>
                    <a:pt x="114134" y="391541"/>
                  </a:lnTo>
                  <a:lnTo>
                    <a:pt x="93408" y="434009"/>
                  </a:lnTo>
                  <a:lnTo>
                    <a:pt x="74561" y="478053"/>
                  </a:lnTo>
                  <a:lnTo>
                    <a:pt x="57670" y="523595"/>
                  </a:lnTo>
                  <a:lnTo>
                    <a:pt x="42799" y="570522"/>
                  </a:lnTo>
                  <a:lnTo>
                    <a:pt x="30022" y="618756"/>
                  </a:lnTo>
                  <a:lnTo>
                    <a:pt x="19405" y="668210"/>
                  </a:lnTo>
                  <a:lnTo>
                    <a:pt x="11010" y="718781"/>
                  </a:lnTo>
                  <a:lnTo>
                    <a:pt x="4940" y="770382"/>
                  </a:lnTo>
                  <a:lnTo>
                    <a:pt x="1244" y="822921"/>
                  </a:lnTo>
                  <a:lnTo>
                    <a:pt x="0" y="876300"/>
                  </a:lnTo>
                  <a:lnTo>
                    <a:pt x="1244" y="929690"/>
                  </a:lnTo>
                  <a:lnTo>
                    <a:pt x="4940" y="982230"/>
                  </a:lnTo>
                  <a:lnTo>
                    <a:pt x="11010" y="1033830"/>
                  </a:lnTo>
                  <a:lnTo>
                    <a:pt x="19405" y="1084402"/>
                  </a:lnTo>
                  <a:lnTo>
                    <a:pt x="30022" y="1133856"/>
                  </a:lnTo>
                  <a:lnTo>
                    <a:pt x="42799" y="1182090"/>
                  </a:lnTo>
                  <a:lnTo>
                    <a:pt x="57670" y="1229017"/>
                  </a:lnTo>
                  <a:lnTo>
                    <a:pt x="74561" y="1274559"/>
                  </a:lnTo>
                  <a:lnTo>
                    <a:pt x="93408" y="1318602"/>
                  </a:lnTo>
                  <a:lnTo>
                    <a:pt x="114134" y="1361071"/>
                  </a:lnTo>
                  <a:lnTo>
                    <a:pt x="136652" y="1401876"/>
                  </a:lnTo>
                  <a:lnTo>
                    <a:pt x="160909" y="1440903"/>
                  </a:lnTo>
                  <a:lnTo>
                    <a:pt x="186842" y="1478089"/>
                  </a:lnTo>
                  <a:lnTo>
                    <a:pt x="214350" y="1513319"/>
                  </a:lnTo>
                  <a:lnTo>
                    <a:pt x="243382" y="1546517"/>
                  </a:lnTo>
                  <a:lnTo>
                    <a:pt x="273862" y="1577594"/>
                  </a:lnTo>
                  <a:lnTo>
                    <a:pt x="305727" y="1606435"/>
                  </a:lnTo>
                  <a:lnTo>
                    <a:pt x="338886" y="1632978"/>
                  </a:lnTo>
                  <a:lnTo>
                    <a:pt x="373278" y="1657108"/>
                  </a:lnTo>
                  <a:lnTo>
                    <a:pt x="408838" y="1678736"/>
                  </a:lnTo>
                  <a:lnTo>
                    <a:pt x="445490" y="1697786"/>
                  </a:lnTo>
                  <a:lnTo>
                    <a:pt x="483158" y="1714157"/>
                  </a:lnTo>
                  <a:lnTo>
                    <a:pt x="521766" y="1727758"/>
                  </a:lnTo>
                  <a:lnTo>
                    <a:pt x="561263" y="1738490"/>
                  </a:lnTo>
                  <a:lnTo>
                    <a:pt x="601560" y="1746275"/>
                  </a:lnTo>
                  <a:lnTo>
                    <a:pt x="642581" y="1751012"/>
                  </a:lnTo>
                  <a:lnTo>
                    <a:pt x="684276" y="1752600"/>
                  </a:lnTo>
                  <a:lnTo>
                    <a:pt x="725957" y="1751012"/>
                  </a:lnTo>
                  <a:lnTo>
                    <a:pt x="766978" y="1746275"/>
                  </a:lnTo>
                  <a:lnTo>
                    <a:pt x="807275" y="1738490"/>
                  </a:lnTo>
                  <a:lnTo>
                    <a:pt x="846772" y="1727758"/>
                  </a:lnTo>
                  <a:lnTo>
                    <a:pt x="885380" y="1714157"/>
                  </a:lnTo>
                  <a:lnTo>
                    <a:pt x="923048" y="1697786"/>
                  </a:lnTo>
                  <a:lnTo>
                    <a:pt x="959700" y="1678736"/>
                  </a:lnTo>
                  <a:lnTo>
                    <a:pt x="995260" y="1657108"/>
                  </a:lnTo>
                  <a:lnTo>
                    <a:pt x="1029652" y="1632978"/>
                  </a:lnTo>
                  <a:lnTo>
                    <a:pt x="1062812" y="1606435"/>
                  </a:lnTo>
                  <a:lnTo>
                    <a:pt x="1094676" y="1577594"/>
                  </a:lnTo>
                  <a:lnTo>
                    <a:pt x="1125156" y="1546517"/>
                  </a:lnTo>
                  <a:lnTo>
                    <a:pt x="1154188" y="1513319"/>
                  </a:lnTo>
                  <a:lnTo>
                    <a:pt x="1181696" y="1478089"/>
                  </a:lnTo>
                  <a:lnTo>
                    <a:pt x="1207630" y="1440903"/>
                  </a:lnTo>
                  <a:lnTo>
                    <a:pt x="1231887" y="1401876"/>
                  </a:lnTo>
                  <a:lnTo>
                    <a:pt x="1254404" y="1361071"/>
                  </a:lnTo>
                  <a:lnTo>
                    <a:pt x="1275130" y="1318602"/>
                  </a:lnTo>
                  <a:lnTo>
                    <a:pt x="1293977" y="1274559"/>
                  </a:lnTo>
                  <a:lnTo>
                    <a:pt x="1310868" y="1229017"/>
                  </a:lnTo>
                  <a:lnTo>
                    <a:pt x="1325740" y="1182090"/>
                  </a:lnTo>
                  <a:lnTo>
                    <a:pt x="1338516" y="1133856"/>
                  </a:lnTo>
                  <a:lnTo>
                    <a:pt x="1349133" y="1084402"/>
                  </a:lnTo>
                  <a:lnTo>
                    <a:pt x="1357528" y="1033830"/>
                  </a:lnTo>
                  <a:lnTo>
                    <a:pt x="1363599" y="982230"/>
                  </a:lnTo>
                  <a:lnTo>
                    <a:pt x="1367294" y="929690"/>
                  </a:lnTo>
                  <a:lnTo>
                    <a:pt x="1368552" y="876300"/>
                  </a:lnTo>
                  <a:close/>
                </a:path>
              </a:pathLst>
            </a:custGeom>
            <a:solidFill>
              <a:srgbClr val="00B8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5915405" y="4346575"/>
            <a:ext cx="729615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5880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Ethical </a:t>
            </a:r>
            <a:r>
              <a:rPr sz="14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te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g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rity</a:t>
            </a:r>
            <a:endParaRPr sz="1400">
              <a:latin typeface="Arial"/>
              <a:cs typeface="Arial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7363968" y="1484375"/>
            <a:ext cx="1780539" cy="4029710"/>
            <a:chOff x="7363968" y="1484375"/>
            <a:chExt cx="1780539" cy="4029710"/>
          </a:xfrm>
        </p:grpSpPr>
        <p:pic>
          <p:nvPicPr>
            <p:cNvPr id="23" name="object 2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417308" y="1484375"/>
              <a:ext cx="1726692" cy="2619756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7363968" y="3761231"/>
              <a:ext cx="1369060" cy="1752600"/>
            </a:xfrm>
            <a:custGeom>
              <a:avLst/>
              <a:gdLst/>
              <a:ahLst/>
              <a:cxnLst/>
              <a:rect l="l" t="t" r="r" b="b"/>
              <a:pathLst>
                <a:path w="1369059" h="1752600">
                  <a:moveTo>
                    <a:pt x="1368552" y="876300"/>
                  </a:moveTo>
                  <a:lnTo>
                    <a:pt x="1367294" y="822921"/>
                  </a:lnTo>
                  <a:lnTo>
                    <a:pt x="1363599" y="770382"/>
                  </a:lnTo>
                  <a:lnTo>
                    <a:pt x="1357528" y="718781"/>
                  </a:lnTo>
                  <a:lnTo>
                    <a:pt x="1349133" y="668210"/>
                  </a:lnTo>
                  <a:lnTo>
                    <a:pt x="1338516" y="618756"/>
                  </a:lnTo>
                  <a:lnTo>
                    <a:pt x="1325740" y="570522"/>
                  </a:lnTo>
                  <a:lnTo>
                    <a:pt x="1310868" y="523595"/>
                  </a:lnTo>
                  <a:lnTo>
                    <a:pt x="1293977" y="478053"/>
                  </a:lnTo>
                  <a:lnTo>
                    <a:pt x="1275130" y="434009"/>
                  </a:lnTo>
                  <a:lnTo>
                    <a:pt x="1254404" y="391541"/>
                  </a:lnTo>
                  <a:lnTo>
                    <a:pt x="1231887" y="350735"/>
                  </a:lnTo>
                  <a:lnTo>
                    <a:pt x="1207630" y="311708"/>
                  </a:lnTo>
                  <a:lnTo>
                    <a:pt x="1181696" y="274523"/>
                  </a:lnTo>
                  <a:lnTo>
                    <a:pt x="1154188" y="239293"/>
                  </a:lnTo>
                  <a:lnTo>
                    <a:pt x="1125156" y="206095"/>
                  </a:lnTo>
                  <a:lnTo>
                    <a:pt x="1094676" y="175018"/>
                  </a:lnTo>
                  <a:lnTo>
                    <a:pt x="1062812" y="146177"/>
                  </a:lnTo>
                  <a:lnTo>
                    <a:pt x="1029652" y="119634"/>
                  </a:lnTo>
                  <a:lnTo>
                    <a:pt x="995260" y="95504"/>
                  </a:lnTo>
                  <a:lnTo>
                    <a:pt x="959700" y="73875"/>
                  </a:lnTo>
                  <a:lnTo>
                    <a:pt x="923048" y="54825"/>
                  </a:lnTo>
                  <a:lnTo>
                    <a:pt x="885380" y="38455"/>
                  </a:lnTo>
                  <a:lnTo>
                    <a:pt x="846772" y="24853"/>
                  </a:lnTo>
                  <a:lnTo>
                    <a:pt x="807275" y="14122"/>
                  </a:lnTo>
                  <a:lnTo>
                    <a:pt x="766978" y="6337"/>
                  </a:lnTo>
                  <a:lnTo>
                    <a:pt x="725957" y="1600"/>
                  </a:lnTo>
                  <a:lnTo>
                    <a:pt x="684276" y="0"/>
                  </a:lnTo>
                  <a:lnTo>
                    <a:pt x="642581" y="1600"/>
                  </a:lnTo>
                  <a:lnTo>
                    <a:pt x="601560" y="6337"/>
                  </a:lnTo>
                  <a:lnTo>
                    <a:pt x="561263" y="14122"/>
                  </a:lnTo>
                  <a:lnTo>
                    <a:pt x="521766" y="24853"/>
                  </a:lnTo>
                  <a:lnTo>
                    <a:pt x="483158" y="38455"/>
                  </a:lnTo>
                  <a:lnTo>
                    <a:pt x="445490" y="54825"/>
                  </a:lnTo>
                  <a:lnTo>
                    <a:pt x="408838" y="73875"/>
                  </a:lnTo>
                  <a:lnTo>
                    <a:pt x="373278" y="95504"/>
                  </a:lnTo>
                  <a:lnTo>
                    <a:pt x="338886" y="119634"/>
                  </a:lnTo>
                  <a:lnTo>
                    <a:pt x="305727" y="146177"/>
                  </a:lnTo>
                  <a:lnTo>
                    <a:pt x="273862" y="175018"/>
                  </a:lnTo>
                  <a:lnTo>
                    <a:pt x="243382" y="206095"/>
                  </a:lnTo>
                  <a:lnTo>
                    <a:pt x="214350" y="239293"/>
                  </a:lnTo>
                  <a:lnTo>
                    <a:pt x="186842" y="274523"/>
                  </a:lnTo>
                  <a:lnTo>
                    <a:pt x="160909" y="311708"/>
                  </a:lnTo>
                  <a:lnTo>
                    <a:pt x="136652" y="350735"/>
                  </a:lnTo>
                  <a:lnTo>
                    <a:pt x="114134" y="391541"/>
                  </a:lnTo>
                  <a:lnTo>
                    <a:pt x="93408" y="434009"/>
                  </a:lnTo>
                  <a:lnTo>
                    <a:pt x="74561" y="478053"/>
                  </a:lnTo>
                  <a:lnTo>
                    <a:pt x="57670" y="523595"/>
                  </a:lnTo>
                  <a:lnTo>
                    <a:pt x="42799" y="570522"/>
                  </a:lnTo>
                  <a:lnTo>
                    <a:pt x="30022" y="618756"/>
                  </a:lnTo>
                  <a:lnTo>
                    <a:pt x="19405" y="668210"/>
                  </a:lnTo>
                  <a:lnTo>
                    <a:pt x="11010" y="718781"/>
                  </a:lnTo>
                  <a:lnTo>
                    <a:pt x="4940" y="770382"/>
                  </a:lnTo>
                  <a:lnTo>
                    <a:pt x="1244" y="822921"/>
                  </a:lnTo>
                  <a:lnTo>
                    <a:pt x="0" y="876300"/>
                  </a:lnTo>
                  <a:lnTo>
                    <a:pt x="1244" y="929690"/>
                  </a:lnTo>
                  <a:lnTo>
                    <a:pt x="4940" y="982230"/>
                  </a:lnTo>
                  <a:lnTo>
                    <a:pt x="11010" y="1033830"/>
                  </a:lnTo>
                  <a:lnTo>
                    <a:pt x="19405" y="1084402"/>
                  </a:lnTo>
                  <a:lnTo>
                    <a:pt x="30022" y="1133856"/>
                  </a:lnTo>
                  <a:lnTo>
                    <a:pt x="42799" y="1182090"/>
                  </a:lnTo>
                  <a:lnTo>
                    <a:pt x="57670" y="1229017"/>
                  </a:lnTo>
                  <a:lnTo>
                    <a:pt x="74561" y="1274559"/>
                  </a:lnTo>
                  <a:lnTo>
                    <a:pt x="93408" y="1318602"/>
                  </a:lnTo>
                  <a:lnTo>
                    <a:pt x="114134" y="1361071"/>
                  </a:lnTo>
                  <a:lnTo>
                    <a:pt x="136652" y="1401876"/>
                  </a:lnTo>
                  <a:lnTo>
                    <a:pt x="160909" y="1440903"/>
                  </a:lnTo>
                  <a:lnTo>
                    <a:pt x="186842" y="1478089"/>
                  </a:lnTo>
                  <a:lnTo>
                    <a:pt x="214350" y="1513319"/>
                  </a:lnTo>
                  <a:lnTo>
                    <a:pt x="243382" y="1546517"/>
                  </a:lnTo>
                  <a:lnTo>
                    <a:pt x="273862" y="1577594"/>
                  </a:lnTo>
                  <a:lnTo>
                    <a:pt x="305727" y="1606435"/>
                  </a:lnTo>
                  <a:lnTo>
                    <a:pt x="338886" y="1632978"/>
                  </a:lnTo>
                  <a:lnTo>
                    <a:pt x="373278" y="1657108"/>
                  </a:lnTo>
                  <a:lnTo>
                    <a:pt x="408838" y="1678736"/>
                  </a:lnTo>
                  <a:lnTo>
                    <a:pt x="445490" y="1697786"/>
                  </a:lnTo>
                  <a:lnTo>
                    <a:pt x="483158" y="1714157"/>
                  </a:lnTo>
                  <a:lnTo>
                    <a:pt x="521766" y="1727758"/>
                  </a:lnTo>
                  <a:lnTo>
                    <a:pt x="561263" y="1738490"/>
                  </a:lnTo>
                  <a:lnTo>
                    <a:pt x="601560" y="1746275"/>
                  </a:lnTo>
                  <a:lnTo>
                    <a:pt x="642581" y="1751012"/>
                  </a:lnTo>
                  <a:lnTo>
                    <a:pt x="684276" y="1752600"/>
                  </a:lnTo>
                  <a:lnTo>
                    <a:pt x="725957" y="1751012"/>
                  </a:lnTo>
                  <a:lnTo>
                    <a:pt x="766978" y="1746275"/>
                  </a:lnTo>
                  <a:lnTo>
                    <a:pt x="807275" y="1738490"/>
                  </a:lnTo>
                  <a:lnTo>
                    <a:pt x="846772" y="1727758"/>
                  </a:lnTo>
                  <a:lnTo>
                    <a:pt x="885380" y="1714157"/>
                  </a:lnTo>
                  <a:lnTo>
                    <a:pt x="923048" y="1697786"/>
                  </a:lnTo>
                  <a:lnTo>
                    <a:pt x="959700" y="1678736"/>
                  </a:lnTo>
                  <a:lnTo>
                    <a:pt x="995260" y="1657108"/>
                  </a:lnTo>
                  <a:lnTo>
                    <a:pt x="1029652" y="1632978"/>
                  </a:lnTo>
                  <a:lnTo>
                    <a:pt x="1062812" y="1606435"/>
                  </a:lnTo>
                  <a:lnTo>
                    <a:pt x="1094676" y="1577594"/>
                  </a:lnTo>
                  <a:lnTo>
                    <a:pt x="1125156" y="1546517"/>
                  </a:lnTo>
                  <a:lnTo>
                    <a:pt x="1154188" y="1513319"/>
                  </a:lnTo>
                  <a:lnTo>
                    <a:pt x="1181696" y="1478089"/>
                  </a:lnTo>
                  <a:lnTo>
                    <a:pt x="1207630" y="1440903"/>
                  </a:lnTo>
                  <a:lnTo>
                    <a:pt x="1231887" y="1401876"/>
                  </a:lnTo>
                  <a:lnTo>
                    <a:pt x="1254404" y="1361071"/>
                  </a:lnTo>
                  <a:lnTo>
                    <a:pt x="1275130" y="1318602"/>
                  </a:lnTo>
                  <a:lnTo>
                    <a:pt x="1293977" y="1274559"/>
                  </a:lnTo>
                  <a:lnTo>
                    <a:pt x="1310868" y="1229017"/>
                  </a:lnTo>
                  <a:lnTo>
                    <a:pt x="1325740" y="1182090"/>
                  </a:lnTo>
                  <a:lnTo>
                    <a:pt x="1338516" y="1133856"/>
                  </a:lnTo>
                  <a:lnTo>
                    <a:pt x="1349133" y="1084402"/>
                  </a:lnTo>
                  <a:lnTo>
                    <a:pt x="1357528" y="1033830"/>
                  </a:lnTo>
                  <a:lnTo>
                    <a:pt x="1363599" y="982230"/>
                  </a:lnTo>
                  <a:lnTo>
                    <a:pt x="1367294" y="929690"/>
                  </a:lnTo>
                  <a:lnTo>
                    <a:pt x="1368552" y="876300"/>
                  </a:lnTo>
                  <a:close/>
                </a:path>
              </a:pathLst>
            </a:custGeom>
            <a:solidFill>
              <a:srgbClr val="00B8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7707248" y="4346575"/>
            <a:ext cx="738505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6680" marR="5080" indent="-94615">
              <a:lnSpc>
                <a:spcPct val="100000"/>
              </a:lnSpc>
              <a:spcBef>
                <a:spcPts val="100"/>
              </a:spcBef>
            </a:pP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Pr</a:t>
            </a:r>
            <a:r>
              <a:rPr sz="1400" b="1" spc="-10" dirty="0">
                <a:solidFill>
                  <a:srgbClr val="FFFFFF"/>
                </a:solidFill>
                <a:latin typeface="Arial"/>
                <a:cs typeface="Arial"/>
              </a:rPr>
              <a:t>ob</a:t>
            </a:r>
            <a:r>
              <a:rPr sz="1400" b="1" dirty="0">
                <a:solidFill>
                  <a:srgbClr val="FFFFFF"/>
                </a:solidFill>
                <a:latin typeface="Arial"/>
                <a:cs typeface="Arial"/>
              </a:rPr>
              <a:t>lem  </a:t>
            </a:r>
            <a:r>
              <a:rPr sz="1400" b="1" spc="-5" dirty="0">
                <a:solidFill>
                  <a:srgbClr val="FFFFFF"/>
                </a:solidFill>
                <a:latin typeface="Arial"/>
                <a:cs typeface="Arial"/>
              </a:rPr>
              <a:t>solver</a:t>
            </a:r>
            <a:endParaRPr sz="14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578090" y="1831975"/>
            <a:ext cx="1167130" cy="666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050" b="1" spc="-10" dirty="0">
                <a:solidFill>
                  <a:srgbClr val="FFFFFF"/>
                </a:solidFill>
                <a:latin typeface="Arial"/>
                <a:cs typeface="Arial"/>
              </a:rPr>
              <a:t>Ability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work </a:t>
            </a:r>
            <a:r>
              <a:rPr sz="1050" b="1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spc="-5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hrough</a:t>
            </a:r>
            <a:r>
              <a:rPr sz="105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prob</a:t>
            </a:r>
            <a:r>
              <a:rPr sz="1050" b="1" spc="-10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ems  with patience and </a:t>
            </a:r>
            <a:r>
              <a:rPr sz="1050" b="1" spc="-28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determination</a:t>
            </a:r>
            <a:endParaRPr sz="105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770245" y="1800555"/>
            <a:ext cx="1203325" cy="9874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Guided</a:t>
            </a:r>
            <a:r>
              <a:rPr sz="105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by</a:t>
            </a:r>
            <a:r>
              <a:rPr sz="1050" b="1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050" b="1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sense </a:t>
            </a:r>
            <a:r>
              <a:rPr sz="1050" b="1" spc="-2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of moral fairness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1050" b="1" spc="-5" dirty="0">
                <a:solidFill>
                  <a:srgbClr val="FFFFFF"/>
                </a:solidFill>
                <a:latin typeface="Arial"/>
                <a:cs typeface="Arial"/>
              </a:rPr>
              <a:t>willing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challenge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unethical </a:t>
            </a:r>
            <a:r>
              <a:rPr sz="105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050" b="1" dirty="0">
                <a:solidFill>
                  <a:srgbClr val="FFFFFF"/>
                </a:solidFill>
                <a:latin typeface="Arial"/>
                <a:cs typeface="Arial"/>
              </a:rPr>
              <a:t>decisions</a:t>
            </a:r>
            <a:endParaRPr sz="10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240919"/>
            <a:ext cx="48526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Next</a:t>
            </a:r>
            <a:r>
              <a:rPr spc="-65" dirty="0"/>
              <a:t> </a:t>
            </a:r>
            <a:r>
              <a:rPr dirty="0"/>
              <a:t>Lecture/</a:t>
            </a:r>
            <a:r>
              <a:rPr spc="-45" dirty="0"/>
              <a:t> </a:t>
            </a:r>
            <a:r>
              <a:rPr dirty="0"/>
              <a:t>Seminar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036446"/>
            <a:ext cx="7860665" cy="26479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Introduction:</a:t>
            </a:r>
            <a:r>
              <a:rPr sz="2000" b="1" spc="-4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International</a:t>
            </a:r>
            <a:r>
              <a:rPr sz="2000" b="1" spc="-5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Human</a:t>
            </a:r>
            <a:r>
              <a:rPr sz="2000" b="1" spc="-15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Resources</a:t>
            </a:r>
            <a:r>
              <a:rPr sz="2000" b="1" spc="-20" dirty="0">
                <a:solidFill>
                  <a:srgbClr val="252525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252525"/>
                </a:solidFill>
                <a:latin typeface="Arial"/>
                <a:cs typeface="Arial"/>
              </a:rPr>
              <a:t>Management: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600">
              <a:latin typeface="Arial"/>
              <a:cs typeface="Arial"/>
            </a:endParaRPr>
          </a:p>
          <a:p>
            <a:pPr marL="18478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Explore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 concept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International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Human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Resource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Management.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Clr>
                <a:srgbClr val="252525"/>
              </a:buClr>
              <a:buFont typeface="Wingdings"/>
              <a:buChar char=""/>
            </a:pPr>
            <a:endParaRPr sz="2650">
              <a:latin typeface="Arial MT"/>
              <a:cs typeface="Arial MT"/>
            </a:endParaRPr>
          </a:p>
          <a:p>
            <a:pPr marL="184785" indent="-172720">
              <a:lnSpc>
                <a:spcPct val="10000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What</a:t>
            </a:r>
            <a:r>
              <a:rPr sz="2000" spc="-3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are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differences</a:t>
            </a:r>
            <a:r>
              <a:rPr sz="2000" spc="-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between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hard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and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soft</a:t>
            </a:r>
            <a:r>
              <a:rPr sz="2000" spc="-4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variants</a:t>
            </a:r>
            <a:r>
              <a:rPr sz="2000" spc="-2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HRM?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Clr>
                <a:srgbClr val="252525"/>
              </a:buClr>
              <a:buFont typeface="Wingdings"/>
              <a:buChar char=""/>
            </a:pPr>
            <a:endParaRPr sz="3000">
              <a:latin typeface="Arial MT"/>
              <a:cs typeface="Arial MT"/>
            </a:endParaRPr>
          </a:p>
          <a:p>
            <a:pPr marL="184785" marR="1226185" indent="-172720">
              <a:lnSpc>
                <a:spcPts val="1920"/>
              </a:lnSpc>
              <a:buSzPct val="90000"/>
              <a:buFont typeface="Wingdings"/>
              <a:buChar char=""/>
              <a:tabLst>
                <a:tab pos="185420" algn="l"/>
              </a:tabLst>
            </a:pP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what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ways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does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the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formulation</a:t>
            </a:r>
            <a:r>
              <a:rPr sz="2000" spc="-2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of</a:t>
            </a:r>
            <a:r>
              <a:rPr sz="2000" spc="-1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5" dirty="0">
                <a:solidFill>
                  <a:srgbClr val="252525"/>
                </a:solidFill>
                <a:latin typeface="Arial MT"/>
                <a:cs typeface="Arial MT"/>
              </a:rPr>
              <a:t>HRM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spc="-5" dirty="0">
                <a:solidFill>
                  <a:srgbClr val="252525"/>
                </a:solidFill>
                <a:latin typeface="Arial MT"/>
                <a:cs typeface="Arial MT"/>
              </a:rPr>
              <a:t>activities</a:t>
            </a:r>
            <a:r>
              <a:rPr sz="2000" spc="-10" dirty="0">
                <a:solidFill>
                  <a:srgbClr val="252525"/>
                </a:solidFill>
                <a:latin typeface="Arial MT"/>
                <a:cs typeface="Arial MT"/>
              </a:rPr>
              <a:t> differ </a:t>
            </a:r>
            <a:r>
              <a:rPr sz="2000" spc="-545" dirty="0">
                <a:solidFill>
                  <a:srgbClr val="252525"/>
                </a:solidFill>
                <a:latin typeface="Arial MT"/>
                <a:cs typeface="Arial MT"/>
              </a:rPr>
              <a:t> </a:t>
            </a:r>
            <a:r>
              <a:rPr sz="2000" dirty="0">
                <a:solidFill>
                  <a:srgbClr val="252525"/>
                </a:solidFill>
                <a:latin typeface="Arial MT"/>
                <a:cs typeface="Arial MT"/>
              </a:rPr>
              <a:t>internationally?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757</Words>
  <Application>Microsoft Office PowerPoint</Application>
  <PresentationFormat>On-screen Show (4:3)</PresentationFormat>
  <Paragraphs>95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Arial MT</vt:lpstr>
      <vt:lpstr>Calibri</vt:lpstr>
      <vt:lpstr>Calibri Light</vt:lpstr>
      <vt:lpstr>Times New Roman</vt:lpstr>
      <vt:lpstr>Verdana</vt:lpstr>
      <vt:lpstr>Wingdings</vt:lpstr>
      <vt:lpstr>Office Theme</vt:lpstr>
      <vt:lpstr>PowerPoint Presentation</vt:lpstr>
      <vt:lpstr>Agenda</vt:lpstr>
      <vt:lpstr>Reading List</vt:lpstr>
      <vt:lpstr>What is HRM? Describe different interpretations of HRM and the critics of each interpretation.</vt:lpstr>
      <vt:lpstr>What is HR</vt:lpstr>
      <vt:lpstr>What roles can I do within HR?</vt:lpstr>
      <vt:lpstr>Organisation Development</vt:lpstr>
      <vt:lpstr>Employee Engagement</vt:lpstr>
      <vt:lpstr>PowerPoint Presentation</vt:lpstr>
      <vt:lpstr>Employee Relations</vt:lpstr>
      <vt:lpstr>Recruitment and Talent Planning</vt:lpstr>
      <vt:lpstr>HR Generalist</vt:lpstr>
      <vt:lpstr>Why should I work in HR?</vt:lpstr>
      <vt:lpstr>What Skills do I need?</vt:lpstr>
      <vt:lpstr>Next Lecture/ Seminar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International HRM in Practice</dc:title>
  <dc:creator>Natalia</dc:creator>
  <cp:lastModifiedBy>Zahra Mohammadnazari</cp:lastModifiedBy>
  <cp:revision>5</cp:revision>
  <dcterms:created xsi:type="dcterms:W3CDTF">2023-01-05T18:40:45Z</dcterms:created>
  <dcterms:modified xsi:type="dcterms:W3CDTF">2023-03-11T11:35:44Z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2022-01-11T00:00:00Z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2023-01-05T00:00:00Z</vt:filetime>
  </property>
</Properties>
</file>