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2.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26"/>
  </p:notesMasterIdLst>
  <p:sldIdLst>
    <p:sldId id="256" r:id="rId5"/>
    <p:sldId id="575" r:id="rId6"/>
    <p:sldId id="697" r:id="rId7"/>
    <p:sldId id="704" r:id="rId8"/>
    <p:sldId id="377" r:id="rId9"/>
    <p:sldId id="306" r:id="rId10"/>
    <p:sldId id="698" r:id="rId11"/>
    <p:sldId id="652" r:id="rId12"/>
    <p:sldId id="356" r:id="rId13"/>
    <p:sldId id="357" r:id="rId14"/>
    <p:sldId id="699" r:id="rId15"/>
    <p:sldId id="653" r:id="rId16"/>
    <p:sldId id="358" r:id="rId17"/>
    <p:sldId id="359" r:id="rId18"/>
    <p:sldId id="360" r:id="rId19"/>
    <p:sldId id="700" r:id="rId20"/>
    <p:sldId id="654" r:id="rId21"/>
    <p:sldId id="361" r:id="rId22"/>
    <p:sldId id="363" r:id="rId23"/>
    <p:sldId id="364" r:id="rId24"/>
    <p:sldId id="701" r:id="rId25"/>
    <p:sldId id="655" r:id="rId26"/>
    <p:sldId id="365" r:id="rId27"/>
    <p:sldId id="366" r:id="rId28"/>
    <p:sldId id="702" r:id="rId29"/>
    <p:sldId id="656" r:id="rId30"/>
    <p:sldId id="367" r:id="rId31"/>
    <p:sldId id="368" r:id="rId32"/>
    <p:sldId id="657" r:id="rId33"/>
    <p:sldId id="658" r:id="rId34"/>
    <p:sldId id="369" r:id="rId35"/>
    <p:sldId id="371" r:id="rId36"/>
    <p:sldId id="637" r:id="rId37"/>
    <p:sldId id="660" r:id="rId38"/>
    <p:sldId id="659" r:id="rId39"/>
    <p:sldId id="374" r:id="rId40"/>
    <p:sldId id="638" r:id="rId41"/>
    <p:sldId id="639" r:id="rId42"/>
    <p:sldId id="362" r:id="rId43"/>
    <p:sldId id="640" r:id="rId44"/>
    <p:sldId id="641" r:id="rId45"/>
    <p:sldId id="642" r:id="rId46"/>
    <p:sldId id="643" r:id="rId47"/>
    <p:sldId id="644" r:id="rId48"/>
    <p:sldId id="645" r:id="rId49"/>
    <p:sldId id="646" r:id="rId50"/>
    <p:sldId id="370" r:id="rId51"/>
    <p:sldId id="647" r:id="rId52"/>
    <p:sldId id="372" r:id="rId53"/>
    <p:sldId id="373" r:id="rId54"/>
    <p:sldId id="648" r:id="rId55"/>
    <p:sldId id="649" r:id="rId56"/>
    <p:sldId id="650" r:id="rId57"/>
    <p:sldId id="651" r:id="rId58"/>
    <p:sldId id="661" r:id="rId59"/>
    <p:sldId id="636" r:id="rId60"/>
    <p:sldId id="339" r:id="rId61"/>
    <p:sldId id="336" r:id="rId62"/>
    <p:sldId id="342" r:id="rId63"/>
    <p:sldId id="662" r:id="rId64"/>
    <p:sldId id="594" r:id="rId65"/>
    <p:sldId id="663" r:id="rId66"/>
    <p:sldId id="613" r:id="rId67"/>
    <p:sldId id="664" r:id="rId68"/>
    <p:sldId id="595" r:id="rId69"/>
    <p:sldId id="665" r:id="rId70"/>
    <p:sldId id="614" r:id="rId71"/>
    <p:sldId id="666" r:id="rId72"/>
    <p:sldId id="667" r:id="rId73"/>
    <p:sldId id="615" r:id="rId74"/>
    <p:sldId id="616" r:id="rId75"/>
    <p:sldId id="669" r:id="rId76"/>
    <p:sldId id="668" r:id="rId77"/>
    <p:sldId id="618" r:id="rId78"/>
    <p:sldId id="670" r:id="rId79"/>
    <p:sldId id="619" r:id="rId80"/>
    <p:sldId id="672" r:id="rId81"/>
    <p:sldId id="673" r:id="rId82"/>
    <p:sldId id="676" r:id="rId83"/>
    <p:sldId id="674" r:id="rId84"/>
    <p:sldId id="677" r:id="rId85"/>
    <p:sldId id="675" r:id="rId86"/>
    <p:sldId id="678" r:id="rId87"/>
    <p:sldId id="620" r:id="rId88"/>
    <p:sldId id="622" r:id="rId89"/>
    <p:sldId id="623" r:id="rId90"/>
    <p:sldId id="624" r:id="rId91"/>
    <p:sldId id="679" r:id="rId92"/>
    <p:sldId id="597" r:id="rId93"/>
    <p:sldId id="687" r:id="rId94"/>
    <p:sldId id="680" r:id="rId95"/>
    <p:sldId id="681" r:id="rId96"/>
    <p:sldId id="625" r:id="rId97"/>
    <p:sldId id="682" r:id="rId98"/>
    <p:sldId id="683" r:id="rId99"/>
    <p:sldId id="611" r:id="rId100"/>
    <p:sldId id="626" r:id="rId101"/>
    <p:sldId id="688" r:id="rId102"/>
    <p:sldId id="685" r:id="rId103"/>
    <p:sldId id="602" r:id="rId104"/>
    <p:sldId id="686" r:id="rId105"/>
    <p:sldId id="603" r:id="rId106"/>
    <p:sldId id="689" r:id="rId107"/>
    <p:sldId id="627" r:id="rId108"/>
    <p:sldId id="628" r:id="rId109"/>
    <p:sldId id="690" r:id="rId110"/>
    <p:sldId id="684" r:id="rId111"/>
    <p:sldId id="604" r:id="rId112"/>
    <p:sldId id="629" r:id="rId113"/>
    <p:sldId id="691" r:id="rId114"/>
    <p:sldId id="630" r:id="rId115"/>
    <p:sldId id="695" r:id="rId116"/>
    <p:sldId id="692" r:id="rId117"/>
    <p:sldId id="694" r:id="rId118"/>
    <p:sldId id="693" r:id="rId119"/>
    <p:sldId id="632" r:id="rId120"/>
    <p:sldId id="703" r:id="rId121"/>
    <p:sldId id="633" r:id="rId122"/>
    <p:sldId id="634" r:id="rId123"/>
    <p:sldId id="635" r:id="rId124"/>
    <p:sldId id="696" r:id="rId1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3001763-C4EF-4CC7-8E7E-AA5976518C3B}" v="11" dt="2022-03-22T08:33:09.54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6369" autoAdjust="0"/>
  </p:normalViewPr>
  <p:slideViewPr>
    <p:cSldViewPr snapToGrid="0">
      <p:cViewPr varScale="1">
        <p:scale>
          <a:sx n="88" d="100"/>
          <a:sy n="88" d="100"/>
        </p:scale>
        <p:origin x="100" y="6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17" Type="http://schemas.openxmlformats.org/officeDocument/2006/relationships/slide" Target="slides/slide113.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84" Type="http://schemas.openxmlformats.org/officeDocument/2006/relationships/slide" Target="slides/slide80.xml"/><Relationship Id="rId89" Type="http://schemas.openxmlformats.org/officeDocument/2006/relationships/slide" Target="slides/slide85.xml"/><Relationship Id="rId112" Type="http://schemas.openxmlformats.org/officeDocument/2006/relationships/slide" Target="slides/slide108.xml"/><Relationship Id="rId16" Type="http://schemas.openxmlformats.org/officeDocument/2006/relationships/slide" Target="slides/slide12.xml"/><Relationship Id="rId107" Type="http://schemas.openxmlformats.org/officeDocument/2006/relationships/slide" Target="slides/slide103.xml"/><Relationship Id="rId11" Type="http://schemas.openxmlformats.org/officeDocument/2006/relationships/slide" Target="slides/slide7.xml"/><Relationship Id="rId32" Type="http://schemas.openxmlformats.org/officeDocument/2006/relationships/slide" Target="slides/slide28.xml"/><Relationship Id="rId37" Type="http://schemas.openxmlformats.org/officeDocument/2006/relationships/slide" Target="slides/slide33.xml"/><Relationship Id="rId53" Type="http://schemas.openxmlformats.org/officeDocument/2006/relationships/slide" Target="slides/slide49.xml"/><Relationship Id="rId58" Type="http://schemas.openxmlformats.org/officeDocument/2006/relationships/slide" Target="slides/slide54.xml"/><Relationship Id="rId74" Type="http://schemas.openxmlformats.org/officeDocument/2006/relationships/slide" Target="slides/slide70.xml"/><Relationship Id="rId79" Type="http://schemas.openxmlformats.org/officeDocument/2006/relationships/slide" Target="slides/slide75.xml"/><Relationship Id="rId102" Type="http://schemas.openxmlformats.org/officeDocument/2006/relationships/slide" Target="slides/slide98.xml"/><Relationship Id="rId123" Type="http://schemas.openxmlformats.org/officeDocument/2006/relationships/slide" Target="slides/slide119.xml"/><Relationship Id="rId128" Type="http://schemas.openxmlformats.org/officeDocument/2006/relationships/viewProps" Target="viewProps.xml"/><Relationship Id="rId5" Type="http://schemas.openxmlformats.org/officeDocument/2006/relationships/slide" Target="slides/slide1.xml"/><Relationship Id="rId90" Type="http://schemas.openxmlformats.org/officeDocument/2006/relationships/slide" Target="slides/slide86.xml"/><Relationship Id="rId95" Type="http://schemas.openxmlformats.org/officeDocument/2006/relationships/slide" Target="slides/slide91.xml"/><Relationship Id="rId22" Type="http://schemas.openxmlformats.org/officeDocument/2006/relationships/slide" Target="slides/slide18.xml"/><Relationship Id="rId27" Type="http://schemas.openxmlformats.org/officeDocument/2006/relationships/slide" Target="slides/slide23.xml"/><Relationship Id="rId43" Type="http://schemas.openxmlformats.org/officeDocument/2006/relationships/slide" Target="slides/slide39.xml"/><Relationship Id="rId48" Type="http://schemas.openxmlformats.org/officeDocument/2006/relationships/slide" Target="slides/slide44.xml"/><Relationship Id="rId64" Type="http://schemas.openxmlformats.org/officeDocument/2006/relationships/slide" Target="slides/slide60.xml"/><Relationship Id="rId69" Type="http://schemas.openxmlformats.org/officeDocument/2006/relationships/slide" Target="slides/slide65.xml"/><Relationship Id="rId113" Type="http://schemas.openxmlformats.org/officeDocument/2006/relationships/slide" Target="slides/slide109.xml"/><Relationship Id="rId118" Type="http://schemas.openxmlformats.org/officeDocument/2006/relationships/slide" Target="slides/slide114.xml"/><Relationship Id="rId80" Type="http://schemas.openxmlformats.org/officeDocument/2006/relationships/slide" Target="slides/slide76.xml"/><Relationship Id="rId85" Type="http://schemas.openxmlformats.org/officeDocument/2006/relationships/slide" Target="slides/slide81.xml"/><Relationship Id="rId12" Type="http://schemas.openxmlformats.org/officeDocument/2006/relationships/slide" Target="slides/slide8.xml"/><Relationship Id="rId17" Type="http://schemas.openxmlformats.org/officeDocument/2006/relationships/slide" Target="slides/slide13.xml"/><Relationship Id="rId33" Type="http://schemas.openxmlformats.org/officeDocument/2006/relationships/slide" Target="slides/slide29.xml"/><Relationship Id="rId38" Type="http://schemas.openxmlformats.org/officeDocument/2006/relationships/slide" Target="slides/slide34.xml"/><Relationship Id="rId59" Type="http://schemas.openxmlformats.org/officeDocument/2006/relationships/slide" Target="slides/slide55.xml"/><Relationship Id="rId103" Type="http://schemas.openxmlformats.org/officeDocument/2006/relationships/slide" Target="slides/slide99.xml"/><Relationship Id="rId108" Type="http://schemas.openxmlformats.org/officeDocument/2006/relationships/slide" Target="slides/slide104.xml"/><Relationship Id="rId124" Type="http://schemas.openxmlformats.org/officeDocument/2006/relationships/slide" Target="slides/slide120.xml"/><Relationship Id="rId129" Type="http://schemas.openxmlformats.org/officeDocument/2006/relationships/theme" Target="theme/theme1.xml"/><Relationship Id="rId54" Type="http://schemas.openxmlformats.org/officeDocument/2006/relationships/slide" Target="slides/slide50.xml"/><Relationship Id="rId70" Type="http://schemas.openxmlformats.org/officeDocument/2006/relationships/slide" Target="slides/slide66.xml"/><Relationship Id="rId75" Type="http://schemas.openxmlformats.org/officeDocument/2006/relationships/slide" Target="slides/slide71.xml"/><Relationship Id="rId91" Type="http://schemas.openxmlformats.org/officeDocument/2006/relationships/slide" Target="slides/slide87.xml"/><Relationship Id="rId96" Type="http://schemas.openxmlformats.org/officeDocument/2006/relationships/slide" Target="slides/slide92.xml"/><Relationship Id="rId1" Type="http://schemas.openxmlformats.org/officeDocument/2006/relationships/customXml" Target="../customXml/item1.xml"/><Relationship Id="rId6" Type="http://schemas.openxmlformats.org/officeDocument/2006/relationships/slide" Target="slides/slide2.xml"/><Relationship Id="rId23" Type="http://schemas.openxmlformats.org/officeDocument/2006/relationships/slide" Target="slides/slide19.xml"/><Relationship Id="rId28" Type="http://schemas.openxmlformats.org/officeDocument/2006/relationships/slide" Target="slides/slide24.xml"/><Relationship Id="rId49" Type="http://schemas.openxmlformats.org/officeDocument/2006/relationships/slide" Target="slides/slide45.xml"/><Relationship Id="rId114" Type="http://schemas.openxmlformats.org/officeDocument/2006/relationships/slide" Target="slides/slide110.xml"/><Relationship Id="rId119" Type="http://schemas.openxmlformats.org/officeDocument/2006/relationships/slide" Target="slides/slide115.xml"/><Relationship Id="rId44" Type="http://schemas.openxmlformats.org/officeDocument/2006/relationships/slide" Target="slides/slide40.xml"/><Relationship Id="rId60" Type="http://schemas.openxmlformats.org/officeDocument/2006/relationships/slide" Target="slides/slide56.xml"/><Relationship Id="rId65" Type="http://schemas.openxmlformats.org/officeDocument/2006/relationships/slide" Target="slides/slide61.xml"/><Relationship Id="rId81" Type="http://schemas.openxmlformats.org/officeDocument/2006/relationships/slide" Target="slides/slide77.xml"/><Relationship Id="rId86" Type="http://schemas.openxmlformats.org/officeDocument/2006/relationships/slide" Target="slides/slide82.xml"/><Relationship Id="rId130" Type="http://schemas.openxmlformats.org/officeDocument/2006/relationships/tableStyles" Target="tableStyles.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109" Type="http://schemas.openxmlformats.org/officeDocument/2006/relationships/slide" Target="slides/slide10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slide" Target="slides/slide72.xml"/><Relationship Id="rId97" Type="http://schemas.openxmlformats.org/officeDocument/2006/relationships/slide" Target="slides/slide93.xml"/><Relationship Id="rId104" Type="http://schemas.openxmlformats.org/officeDocument/2006/relationships/slide" Target="slides/slide100.xml"/><Relationship Id="rId120" Type="http://schemas.openxmlformats.org/officeDocument/2006/relationships/slide" Target="slides/slide116.xml"/><Relationship Id="rId125" Type="http://schemas.openxmlformats.org/officeDocument/2006/relationships/slide" Target="slides/slide121.xml"/><Relationship Id="rId7" Type="http://schemas.openxmlformats.org/officeDocument/2006/relationships/slide" Target="slides/slide3.xml"/><Relationship Id="rId71" Type="http://schemas.openxmlformats.org/officeDocument/2006/relationships/slide" Target="slides/slide67.xml"/><Relationship Id="rId92" Type="http://schemas.openxmlformats.org/officeDocument/2006/relationships/slide" Target="slides/slide88.xml"/><Relationship Id="rId2" Type="http://schemas.openxmlformats.org/officeDocument/2006/relationships/customXml" Target="../customXml/item2.xml"/><Relationship Id="rId29" Type="http://schemas.openxmlformats.org/officeDocument/2006/relationships/slide" Target="slides/slide25.xml"/><Relationship Id="rId24" Type="http://schemas.openxmlformats.org/officeDocument/2006/relationships/slide" Target="slides/slide20.xml"/><Relationship Id="rId40" Type="http://schemas.openxmlformats.org/officeDocument/2006/relationships/slide" Target="slides/slide36.xml"/><Relationship Id="rId45" Type="http://schemas.openxmlformats.org/officeDocument/2006/relationships/slide" Target="slides/slide41.xml"/><Relationship Id="rId66" Type="http://schemas.openxmlformats.org/officeDocument/2006/relationships/slide" Target="slides/slide62.xml"/><Relationship Id="rId87" Type="http://schemas.openxmlformats.org/officeDocument/2006/relationships/slide" Target="slides/slide83.xml"/><Relationship Id="rId110" Type="http://schemas.openxmlformats.org/officeDocument/2006/relationships/slide" Target="slides/slide106.xml"/><Relationship Id="rId115" Type="http://schemas.openxmlformats.org/officeDocument/2006/relationships/slide" Target="slides/slide111.xml"/><Relationship Id="rId131" Type="http://schemas.microsoft.com/office/2016/11/relationships/changesInfo" Target="changesInfos/changesInfo1.xml"/><Relationship Id="rId61" Type="http://schemas.openxmlformats.org/officeDocument/2006/relationships/slide" Target="slides/slide57.xml"/><Relationship Id="rId82" Type="http://schemas.openxmlformats.org/officeDocument/2006/relationships/slide" Target="slides/slide78.xml"/><Relationship Id="rId19" Type="http://schemas.openxmlformats.org/officeDocument/2006/relationships/slide" Target="slides/slide15.xml"/><Relationship Id="rId14" Type="http://schemas.openxmlformats.org/officeDocument/2006/relationships/slide" Target="slides/slide10.xml"/><Relationship Id="rId30" Type="http://schemas.openxmlformats.org/officeDocument/2006/relationships/slide" Target="slides/slide26.xml"/><Relationship Id="rId35" Type="http://schemas.openxmlformats.org/officeDocument/2006/relationships/slide" Target="slides/slide31.xml"/><Relationship Id="rId56" Type="http://schemas.openxmlformats.org/officeDocument/2006/relationships/slide" Target="slides/slide52.xml"/><Relationship Id="rId77" Type="http://schemas.openxmlformats.org/officeDocument/2006/relationships/slide" Target="slides/slide73.xml"/><Relationship Id="rId100" Type="http://schemas.openxmlformats.org/officeDocument/2006/relationships/slide" Target="slides/slide96.xml"/><Relationship Id="rId105" Type="http://schemas.openxmlformats.org/officeDocument/2006/relationships/slide" Target="slides/slide101.xml"/><Relationship Id="rId126" Type="http://schemas.openxmlformats.org/officeDocument/2006/relationships/notesMaster" Target="notesMasters/notesMaster1.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93" Type="http://schemas.openxmlformats.org/officeDocument/2006/relationships/slide" Target="slides/slide89.xml"/><Relationship Id="rId98" Type="http://schemas.openxmlformats.org/officeDocument/2006/relationships/slide" Target="slides/slide94.xml"/><Relationship Id="rId121" Type="http://schemas.openxmlformats.org/officeDocument/2006/relationships/slide" Target="slides/slide117.xml"/><Relationship Id="rId3" Type="http://schemas.openxmlformats.org/officeDocument/2006/relationships/customXml" Target="../customXml/item3.xml"/><Relationship Id="rId25" Type="http://schemas.openxmlformats.org/officeDocument/2006/relationships/slide" Target="slides/slide21.xml"/><Relationship Id="rId46" Type="http://schemas.openxmlformats.org/officeDocument/2006/relationships/slide" Target="slides/slide42.xml"/><Relationship Id="rId67" Type="http://schemas.openxmlformats.org/officeDocument/2006/relationships/slide" Target="slides/slide63.xml"/><Relationship Id="rId116" Type="http://schemas.openxmlformats.org/officeDocument/2006/relationships/slide" Target="slides/slide112.xml"/><Relationship Id="rId20" Type="http://schemas.openxmlformats.org/officeDocument/2006/relationships/slide" Target="slides/slide16.xml"/><Relationship Id="rId41" Type="http://schemas.openxmlformats.org/officeDocument/2006/relationships/slide" Target="slides/slide37.xml"/><Relationship Id="rId62" Type="http://schemas.openxmlformats.org/officeDocument/2006/relationships/slide" Target="slides/slide58.xml"/><Relationship Id="rId83" Type="http://schemas.openxmlformats.org/officeDocument/2006/relationships/slide" Target="slides/slide79.xml"/><Relationship Id="rId88" Type="http://schemas.openxmlformats.org/officeDocument/2006/relationships/slide" Target="slides/slide84.xml"/><Relationship Id="rId111" Type="http://schemas.openxmlformats.org/officeDocument/2006/relationships/slide" Target="slides/slide107.xml"/><Relationship Id="rId132" Type="http://schemas.microsoft.com/office/2015/10/relationships/revisionInfo" Target="revisionInfo.xml"/><Relationship Id="rId15" Type="http://schemas.openxmlformats.org/officeDocument/2006/relationships/slide" Target="slides/slide11.xml"/><Relationship Id="rId36" Type="http://schemas.openxmlformats.org/officeDocument/2006/relationships/slide" Target="slides/slide32.xml"/><Relationship Id="rId57" Type="http://schemas.openxmlformats.org/officeDocument/2006/relationships/slide" Target="slides/slide53.xml"/><Relationship Id="rId106" Type="http://schemas.openxmlformats.org/officeDocument/2006/relationships/slide" Target="slides/slide102.xml"/><Relationship Id="rId127" Type="http://schemas.openxmlformats.org/officeDocument/2006/relationships/presProps" Target="presProps.xml"/><Relationship Id="rId10" Type="http://schemas.openxmlformats.org/officeDocument/2006/relationships/slide" Target="slides/slide6.xml"/><Relationship Id="rId31" Type="http://schemas.openxmlformats.org/officeDocument/2006/relationships/slide" Target="slides/slide27.xml"/><Relationship Id="rId52" Type="http://schemas.openxmlformats.org/officeDocument/2006/relationships/slide" Target="slides/slide48.xml"/><Relationship Id="rId73" Type="http://schemas.openxmlformats.org/officeDocument/2006/relationships/slide" Target="slides/slide69.xml"/><Relationship Id="rId78" Type="http://schemas.openxmlformats.org/officeDocument/2006/relationships/slide" Target="slides/slide74.xml"/><Relationship Id="rId94" Type="http://schemas.openxmlformats.org/officeDocument/2006/relationships/slide" Target="slides/slide90.xml"/><Relationship Id="rId99" Type="http://schemas.openxmlformats.org/officeDocument/2006/relationships/slide" Target="slides/slide95.xml"/><Relationship Id="rId101" Type="http://schemas.openxmlformats.org/officeDocument/2006/relationships/slide" Target="slides/slide97.xml"/><Relationship Id="rId122" Type="http://schemas.openxmlformats.org/officeDocument/2006/relationships/slide" Target="slides/slide118.xml"/><Relationship Id="rId4" Type="http://schemas.openxmlformats.org/officeDocument/2006/relationships/slideMaster" Target="slideMasters/slideMaster1.xml"/><Relationship Id="rId9" Type="http://schemas.openxmlformats.org/officeDocument/2006/relationships/slide" Target="slides/slide5.xml"/><Relationship Id="rId26" Type="http://schemas.openxmlformats.org/officeDocument/2006/relationships/slide" Target="slides/slide2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roline Jawad" userId="ebec8957-a986-4a6f-937a-47250bfdae89" providerId="ADAL" clId="{A3001763-C4EF-4CC7-8E7E-AA5976518C3B}"/>
    <pc:docChg chg="undo custSel addSld modSld">
      <pc:chgData name="Caroline Jawad" userId="ebec8957-a986-4a6f-937a-47250bfdae89" providerId="ADAL" clId="{A3001763-C4EF-4CC7-8E7E-AA5976518C3B}" dt="2022-03-22T08:34:31.456" v="121" actId="26606"/>
      <pc:docMkLst>
        <pc:docMk/>
      </pc:docMkLst>
      <pc:sldChg chg="addSp delSp modSp mod addAnim delAnim setClrOvrMap">
        <pc:chgData name="Caroline Jawad" userId="ebec8957-a986-4a6f-937a-47250bfdae89" providerId="ADAL" clId="{A3001763-C4EF-4CC7-8E7E-AA5976518C3B}" dt="2022-03-22T08:31:11.028" v="29" actId="26606"/>
        <pc:sldMkLst>
          <pc:docMk/>
          <pc:sldMk cId="3110470081" sldId="256"/>
        </pc:sldMkLst>
        <pc:spChg chg="mod ord">
          <ac:chgData name="Caroline Jawad" userId="ebec8957-a986-4a6f-937a-47250bfdae89" providerId="ADAL" clId="{A3001763-C4EF-4CC7-8E7E-AA5976518C3B}" dt="2022-03-22T08:31:11.028" v="29" actId="26606"/>
          <ac:spMkLst>
            <pc:docMk/>
            <pc:sldMk cId="3110470081" sldId="256"/>
            <ac:spMk id="2" creationId="{4995057F-0BED-45DB-BEFA-AA2CEA6FA005}"/>
          </ac:spMkLst>
        </pc:spChg>
        <pc:spChg chg="mod">
          <ac:chgData name="Caroline Jawad" userId="ebec8957-a986-4a6f-937a-47250bfdae89" providerId="ADAL" clId="{A3001763-C4EF-4CC7-8E7E-AA5976518C3B}" dt="2022-03-22T08:31:11.028" v="29" actId="26606"/>
          <ac:spMkLst>
            <pc:docMk/>
            <pc:sldMk cId="3110470081" sldId="256"/>
            <ac:spMk id="3" creationId="{09EB8388-5A28-4AD2-98EC-FBD70D775499}"/>
          </ac:spMkLst>
        </pc:spChg>
        <pc:spChg chg="add del">
          <ac:chgData name="Caroline Jawad" userId="ebec8957-a986-4a6f-937a-47250bfdae89" providerId="ADAL" clId="{A3001763-C4EF-4CC7-8E7E-AA5976518C3B}" dt="2022-03-21T15:08:09.455" v="7" actId="26606"/>
          <ac:spMkLst>
            <pc:docMk/>
            <pc:sldMk cId="3110470081" sldId="256"/>
            <ac:spMk id="71" creationId="{0671A8AE-40A1-4631-A6B8-581AFF065482}"/>
          </ac:spMkLst>
        </pc:spChg>
        <pc:spChg chg="add del">
          <ac:chgData name="Caroline Jawad" userId="ebec8957-a986-4a6f-937a-47250bfdae89" providerId="ADAL" clId="{A3001763-C4EF-4CC7-8E7E-AA5976518C3B}" dt="2022-03-21T15:08:09.455" v="7" actId="26606"/>
          <ac:spMkLst>
            <pc:docMk/>
            <pc:sldMk cId="3110470081" sldId="256"/>
            <ac:spMk id="73" creationId="{AB58EF07-17C2-48CF-ABB0-EEF1F17CB8F0}"/>
          </ac:spMkLst>
        </pc:spChg>
        <pc:spChg chg="add del">
          <ac:chgData name="Caroline Jawad" userId="ebec8957-a986-4a6f-937a-47250bfdae89" providerId="ADAL" clId="{A3001763-C4EF-4CC7-8E7E-AA5976518C3B}" dt="2022-03-22T08:31:08.729" v="26" actId="26606"/>
          <ac:spMkLst>
            <pc:docMk/>
            <pc:sldMk cId="3110470081" sldId="256"/>
            <ac:spMk id="74" creationId="{6B3BAD04-E614-4C16-8360-019FCF0045AC}"/>
          </ac:spMkLst>
        </pc:spChg>
        <pc:spChg chg="add del">
          <ac:chgData name="Caroline Jawad" userId="ebec8957-a986-4a6f-937a-47250bfdae89" providerId="ADAL" clId="{A3001763-C4EF-4CC7-8E7E-AA5976518C3B}" dt="2022-03-21T15:08:09.455" v="7" actId="26606"/>
          <ac:spMkLst>
            <pc:docMk/>
            <pc:sldMk cId="3110470081" sldId="256"/>
            <ac:spMk id="75" creationId="{AF2F604E-43BE-4DC3-B983-E071523364F8}"/>
          </ac:spMkLst>
        </pc:spChg>
        <pc:spChg chg="add del">
          <ac:chgData name="Caroline Jawad" userId="ebec8957-a986-4a6f-937a-47250bfdae89" providerId="ADAL" clId="{A3001763-C4EF-4CC7-8E7E-AA5976518C3B}" dt="2022-03-22T08:31:11.014" v="28" actId="26606"/>
          <ac:spMkLst>
            <pc:docMk/>
            <pc:sldMk cId="3110470081" sldId="256"/>
            <ac:spMk id="76" creationId="{D5B012D8-7F27-4758-9AC6-C889B154BD73}"/>
          </ac:spMkLst>
        </pc:spChg>
        <pc:spChg chg="add del">
          <ac:chgData name="Caroline Jawad" userId="ebec8957-a986-4a6f-937a-47250bfdae89" providerId="ADAL" clId="{A3001763-C4EF-4CC7-8E7E-AA5976518C3B}" dt="2022-03-21T15:08:09.455" v="7" actId="26606"/>
          <ac:spMkLst>
            <pc:docMk/>
            <pc:sldMk cId="3110470081" sldId="256"/>
            <ac:spMk id="77" creationId="{08C9B587-E65E-4B52-B37C-ABEBB6E87928}"/>
          </ac:spMkLst>
        </pc:spChg>
        <pc:spChg chg="add del">
          <ac:chgData name="Caroline Jawad" userId="ebec8957-a986-4a6f-937a-47250bfdae89" providerId="ADAL" clId="{A3001763-C4EF-4CC7-8E7E-AA5976518C3B}" dt="2022-03-22T08:31:11.014" v="28" actId="26606"/>
          <ac:spMkLst>
            <pc:docMk/>
            <pc:sldMk cId="3110470081" sldId="256"/>
            <ac:spMk id="78" creationId="{4063B759-00FC-46D1-9898-8E8625268FAF}"/>
          </ac:spMkLst>
        </pc:spChg>
        <pc:spChg chg="add del">
          <ac:chgData name="Caroline Jawad" userId="ebec8957-a986-4a6f-937a-47250bfdae89" providerId="ADAL" clId="{A3001763-C4EF-4CC7-8E7E-AA5976518C3B}" dt="2022-03-21T15:08:09.447" v="6" actId="26606"/>
          <ac:spMkLst>
            <pc:docMk/>
            <pc:sldMk cId="3110470081" sldId="256"/>
            <ac:spMk id="135" creationId="{E91DC736-0EF8-4F87-9146-EBF1D2EE4D3D}"/>
          </ac:spMkLst>
        </pc:spChg>
        <pc:spChg chg="add del">
          <ac:chgData name="Caroline Jawad" userId="ebec8957-a986-4a6f-937a-47250bfdae89" providerId="ADAL" clId="{A3001763-C4EF-4CC7-8E7E-AA5976518C3B}" dt="2022-03-21T15:08:09.447" v="6" actId="26606"/>
          <ac:spMkLst>
            <pc:docMk/>
            <pc:sldMk cId="3110470081" sldId="256"/>
            <ac:spMk id="137" creationId="{097CD68E-23E3-4007-8847-CD0944C4F7BE}"/>
          </ac:spMkLst>
        </pc:spChg>
        <pc:spChg chg="add del">
          <ac:chgData name="Caroline Jawad" userId="ebec8957-a986-4a6f-937a-47250bfdae89" providerId="ADAL" clId="{A3001763-C4EF-4CC7-8E7E-AA5976518C3B}" dt="2022-03-21T15:08:09.447" v="6" actId="26606"/>
          <ac:spMkLst>
            <pc:docMk/>
            <pc:sldMk cId="3110470081" sldId="256"/>
            <ac:spMk id="139" creationId="{AF2F604E-43BE-4DC3-B983-E071523364F8}"/>
          </ac:spMkLst>
        </pc:spChg>
        <pc:spChg chg="add del">
          <ac:chgData name="Caroline Jawad" userId="ebec8957-a986-4a6f-937a-47250bfdae89" providerId="ADAL" clId="{A3001763-C4EF-4CC7-8E7E-AA5976518C3B}" dt="2022-03-21T15:08:09.447" v="6" actId="26606"/>
          <ac:spMkLst>
            <pc:docMk/>
            <pc:sldMk cId="3110470081" sldId="256"/>
            <ac:spMk id="141" creationId="{08C9B587-E65E-4B52-B37C-ABEBB6E87928}"/>
          </ac:spMkLst>
        </pc:spChg>
        <pc:spChg chg="add del">
          <ac:chgData name="Caroline Jawad" userId="ebec8957-a986-4a6f-937a-47250bfdae89" providerId="ADAL" clId="{A3001763-C4EF-4CC7-8E7E-AA5976518C3B}" dt="2022-03-22T08:31:11.028" v="29" actId="26606"/>
          <ac:spMkLst>
            <pc:docMk/>
            <pc:sldMk cId="3110470081" sldId="256"/>
            <ac:spMk id="1028" creationId="{DCF1FFC3-D020-43C3-8B93-EF6BEFC46DD6}"/>
          </ac:spMkLst>
        </pc:spChg>
        <pc:spChg chg="add del">
          <ac:chgData name="Caroline Jawad" userId="ebec8957-a986-4a6f-937a-47250bfdae89" providerId="ADAL" clId="{A3001763-C4EF-4CC7-8E7E-AA5976518C3B}" dt="2022-03-22T08:31:11.014" v="28" actId="26606"/>
          <ac:spMkLst>
            <pc:docMk/>
            <pc:sldMk cId="3110470081" sldId="256"/>
            <ac:spMk id="1031" creationId="{6F828D28-8E09-41CC-8229-3070B5467A96}"/>
          </ac:spMkLst>
        </pc:spChg>
        <pc:spChg chg="add">
          <ac:chgData name="Caroline Jawad" userId="ebec8957-a986-4a6f-937a-47250bfdae89" providerId="ADAL" clId="{A3001763-C4EF-4CC7-8E7E-AA5976518C3B}" dt="2022-03-22T08:31:11.028" v="29" actId="26606"/>
          <ac:spMkLst>
            <pc:docMk/>
            <pc:sldMk cId="3110470081" sldId="256"/>
            <ac:spMk id="1033" creationId="{5A59F003-E00A-43F9-91DC-CC54E3B87466}"/>
          </ac:spMkLst>
        </pc:spChg>
        <pc:spChg chg="add">
          <ac:chgData name="Caroline Jawad" userId="ebec8957-a986-4a6f-937a-47250bfdae89" providerId="ADAL" clId="{A3001763-C4EF-4CC7-8E7E-AA5976518C3B}" dt="2022-03-22T08:31:11.028" v="29" actId="26606"/>
          <ac:spMkLst>
            <pc:docMk/>
            <pc:sldMk cId="3110470081" sldId="256"/>
            <ac:spMk id="1034" creationId="{D74A4382-E3AD-430A-9A1F-DFA3E0E77A7D}"/>
          </ac:spMkLst>
        </pc:spChg>
        <pc:spChg chg="add">
          <ac:chgData name="Caroline Jawad" userId="ebec8957-a986-4a6f-937a-47250bfdae89" providerId="ADAL" clId="{A3001763-C4EF-4CC7-8E7E-AA5976518C3B}" dt="2022-03-22T08:31:11.028" v="29" actId="26606"/>
          <ac:spMkLst>
            <pc:docMk/>
            <pc:sldMk cId="3110470081" sldId="256"/>
            <ac:spMk id="1035" creationId="{79F40191-0F44-4FD1-82CC-ACB507C14BE6}"/>
          </ac:spMkLst>
        </pc:spChg>
        <pc:picChg chg="mod">
          <ac:chgData name="Caroline Jawad" userId="ebec8957-a986-4a6f-937a-47250bfdae89" providerId="ADAL" clId="{A3001763-C4EF-4CC7-8E7E-AA5976518C3B}" dt="2022-03-22T08:31:11.028" v="29" actId="26606"/>
          <ac:picMkLst>
            <pc:docMk/>
            <pc:sldMk cId="3110470081" sldId="256"/>
            <ac:picMk id="1026" creationId="{116045E2-9296-43FA-B618-CBB839C2AE5A}"/>
          </ac:picMkLst>
        </pc:picChg>
        <pc:cxnChg chg="add del">
          <ac:chgData name="Caroline Jawad" userId="ebec8957-a986-4a6f-937a-47250bfdae89" providerId="ADAL" clId="{A3001763-C4EF-4CC7-8E7E-AA5976518C3B}" dt="2022-03-22T08:31:11.028" v="29" actId="26606"/>
          <ac:cxnSpMkLst>
            <pc:docMk/>
            <pc:sldMk cId="3110470081" sldId="256"/>
            <ac:cxnSpMk id="1029" creationId="{16FC4A39-71B0-433B-AB94-CBFFA0DF90DF}"/>
          </ac:cxnSpMkLst>
        </pc:cxnChg>
      </pc:sldChg>
      <pc:sldChg chg="addSp delSp modSp mod setBg">
        <pc:chgData name="Caroline Jawad" userId="ebec8957-a986-4a6f-937a-47250bfdae89" providerId="ADAL" clId="{A3001763-C4EF-4CC7-8E7E-AA5976518C3B}" dt="2022-03-21T15:11:15.147" v="11" actId="26606"/>
        <pc:sldMkLst>
          <pc:docMk/>
          <pc:sldMk cId="3110070762" sldId="306"/>
        </pc:sldMkLst>
        <pc:spChg chg="mod">
          <ac:chgData name="Caroline Jawad" userId="ebec8957-a986-4a6f-937a-47250bfdae89" providerId="ADAL" clId="{A3001763-C4EF-4CC7-8E7E-AA5976518C3B}" dt="2022-03-21T15:11:15.147" v="11" actId="26606"/>
          <ac:spMkLst>
            <pc:docMk/>
            <pc:sldMk cId="3110070762" sldId="306"/>
            <ac:spMk id="2" creationId="{00000000-0000-0000-0000-000000000000}"/>
          </ac:spMkLst>
        </pc:spChg>
        <pc:spChg chg="mod">
          <ac:chgData name="Caroline Jawad" userId="ebec8957-a986-4a6f-937a-47250bfdae89" providerId="ADAL" clId="{A3001763-C4EF-4CC7-8E7E-AA5976518C3B}" dt="2022-03-21T15:11:15.147" v="11" actId="26606"/>
          <ac:spMkLst>
            <pc:docMk/>
            <pc:sldMk cId="3110070762" sldId="306"/>
            <ac:spMk id="3" creationId="{00000000-0000-0000-0000-000000000000}"/>
          </ac:spMkLst>
        </pc:spChg>
        <pc:spChg chg="mod ord">
          <ac:chgData name="Caroline Jawad" userId="ebec8957-a986-4a6f-937a-47250bfdae89" providerId="ADAL" clId="{A3001763-C4EF-4CC7-8E7E-AA5976518C3B}" dt="2022-03-21T15:11:15.147" v="11" actId="26606"/>
          <ac:spMkLst>
            <pc:docMk/>
            <pc:sldMk cId="3110070762" sldId="306"/>
            <ac:spMk id="4" creationId="{00000000-0000-0000-0000-000000000000}"/>
          </ac:spMkLst>
        </pc:spChg>
        <pc:spChg chg="mod">
          <ac:chgData name="Caroline Jawad" userId="ebec8957-a986-4a6f-937a-47250bfdae89" providerId="ADAL" clId="{A3001763-C4EF-4CC7-8E7E-AA5976518C3B}" dt="2022-03-21T15:11:15.147" v="11" actId="26606"/>
          <ac:spMkLst>
            <pc:docMk/>
            <pc:sldMk cId="3110070762" sldId="306"/>
            <ac:spMk id="8" creationId="{00000000-0000-0000-0000-000000000000}"/>
          </ac:spMkLst>
        </pc:spChg>
        <pc:spChg chg="add del">
          <ac:chgData name="Caroline Jawad" userId="ebec8957-a986-4a6f-937a-47250bfdae89" providerId="ADAL" clId="{A3001763-C4EF-4CC7-8E7E-AA5976518C3B}" dt="2022-03-21T15:11:15.136" v="10" actId="26606"/>
          <ac:spMkLst>
            <pc:docMk/>
            <pc:sldMk cId="3110070762" sldId="306"/>
            <ac:spMk id="14" creationId="{79BB35BC-D5C2-4C8B-A22A-A71E6191913B}"/>
          </ac:spMkLst>
        </pc:spChg>
        <pc:spChg chg="add">
          <ac:chgData name="Caroline Jawad" userId="ebec8957-a986-4a6f-937a-47250bfdae89" providerId="ADAL" clId="{A3001763-C4EF-4CC7-8E7E-AA5976518C3B}" dt="2022-03-21T15:11:15.147" v="11" actId="26606"/>
          <ac:spMkLst>
            <pc:docMk/>
            <pc:sldMk cId="3110070762" sldId="306"/>
            <ac:spMk id="15" creationId="{23A58148-D452-4F6F-A2FE-EED968DE1970}"/>
          </ac:spMkLst>
        </pc:spChg>
        <pc:picChg chg="add del">
          <ac:chgData name="Caroline Jawad" userId="ebec8957-a986-4a6f-937a-47250bfdae89" providerId="ADAL" clId="{A3001763-C4EF-4CC7-8E7E-AA5976518C3B}" dt="2022-03-21T15:11:15.136" v="10" actId="26606"/>
          <ac:picMkLst>
            <pc:docMk/>
            <pc:sldMk cId="3110070762" sldId="306"/>
            <ac:picMk id="10" creationId="{7B1C35A9-6298-53EA-9759-CAA1C8F0FD49}"/>
          </ac:picMkLst>
        </pc:picChg>
        <pc:picChg chg="add">
          <ac:chgData name="Caroline Jawad" userId="ebec8957-a986-4a6f-937a-47250bfdae89" providerId="ADAL" clId="{A3001763-C4EF-4CC7-8E7E-AA5976518C3B}" dt="2022-03-21T15:11:15.147" v="11" actId="26606"/>
          <ac:picMkLst>
            <pc:docMk/>
            <pc:sldMk cId="3110070762" sldId="306"/>
            <ac:picMk id="12" creationId="{61463E02-C26E-C1CA-562A-1823D24C1FFF}"/>
          </ac:picMkLst>
        </pc:picChg>
      </pc:sldChg>
      <pc:sldChg chg="addSp delSp modSp mod setBg modClrScheme chgLayout">
        <pc:chgData name="Caroline Jawad" userId="ebec8957-a986-4a6f-937a-47250bfdae89" providerId="ADAL" clId="{A3001763-C4EF-4CC7-8E7E-AA5976518C3B}" dt="2022-03-22T08:32:13.083" v="31" actId="27614"/>
        <pc:sldMkLst>
          <pc:docMk/>
          <pc:sldMk cId="1714570590" sldId="377"/>
        </pc:sldMkLst>
        <pc:spChg chg="mod ord">
          <ac:chgData name="Caroline Jawad" userId="ebec8957-a986-4a6f-937a-47250bfdae89" providerId="ADAL" clId="{A3001763-C4EF-4CC7-8E7E-AA5976518C3B}" dt="2022-03-22T08:31:48.557" v="30" actId="26606"/>
          <ac:spMkLst>
            <pc:docMk/>
            <pc:sldMk cId="1714570590" sldId="377"/>
            <ac:spMk id="2" creationId="{00000000-0000-0000-0000-000000000000}"/>
          </ac:spMkLst>
        </pc:spChg>
        <pc:spChg chg="mod ord">
          <ac:chgData name="Caroline Jawad" userId="ebec8957-a986-4a6f-937a-47250bfdae89" providerId="ADAL" clId="{A3001763-C4EF-4CC7-8E7E-AA5976518C3B}" dt="2022-03-22T08:31:48.557" v="30" actId="26606"/>
          <ac:spMkLst>
            <pc:docMk/>
            <pc:sldMk cId="1714570590" sldId="377"/>
            <ac:spMk id="4" creationId="{00000000-0000-0000-0000-000000000000}"/>
          </ac:spMkLst>
        </pc:spChg>
        <pc:spChg chg="mod ord">
          <ac:chgData name="Caroline Jawad" userId="ebec8957-a986-4a6f-937a-47250bfdae89" providerId="ADAL" clId="{A3001763-C4EF-4CC7-8E7E-AA5976518C3B}" dt="2022-03-22T08:31:48.557" v="30" actId="26606"/>
          <ac:spMkLst>
            <pc:docMk/>
            <pc:sldMk cId="1714570590" sldId="377"/>
            <ac:spMk id="9" creationId="{00000000-0000-0000-0000-000000000000}"/>
          </ac:spMkLst>
        </pc:spChg>
        <pc:spChg chg="add del">
          <ac:chgData name="Caroline Jawad" userId="ebec8957-a986-4a6f-937a-47250bfdae89" providerId="ADAL" clId="{A3001763-C4EF-4CC7-8E7E-AA5976518C3B}" dt="2022-03-22T08:31:48.557" v="30" actId="26606"/>
          <ac:spMkLst>
            <pc:docMk/>
            <pc:sldMk cId="1714570590" sldId="377"/>
            <ac:spMk id="71" creationId="{6753252F-4873-4F63-801D-CC719279A7D5}"/>
          </ac:spMkLst>
        </pc:spChg>
        <pc:spChg chg="add del">
          <ac:chgData name="Caroline Jawad" userId="ebec8957-a986-4a6f-937a-47250bfdae89" providerId="ADAL" clId="{A3001763-C4EF-4CC7-8E7E-AA5976518C3B}" dt="2022-03-22T08:31:48.557" v="30" actId="26606"/>
          <ac:spMkLst>
            <pc:docMk/>
            <pc:sldMk cId="1714570590" sldId="377"/>
            <ac:spMk id="73" creationId="{047C8CCB-F95D-4249-92DD-651249D3535A}"/>
          </ac:spMkLst>
        </pc:spChg>
        <pc:spChg chg="add">
          <ac:chgData name="Caroline Jawad" userId="ebec8957-a986-4a6f-937a-47250bfdae89" providerId="ADAL" clId="{A3001763-C4EF-4CC7-8E7E-AA5976518C3B}" dt="2022-03-22T08:31:48.557" v="30" actId="26606"/>
          <ac:spMkLst>
            <pc:docMk/>
            <pc:sldMk cId="1714570590" sldId="377"/>
            <ac:spMk id="135" creationId="{68AF5748-FED8-45BA-8631-26D1D10F3246}"/>
          </ac:spMkLst>
        </pc:spChg>
        <pc:spChg chg="add">
          <ac:chgData name="Caroline Jawad" userId="ebec8957-a986-4a6f-937a-47250bfdae89" providerId="ADAL" clId="{A3001763-C4EF-4CC7-8E7E-AA5976518C3B}" dt="2022-03-22T08:31:48.557" v="30" actId="26606"/>
          <ac:spMkLst>
            <pc:docMk/>
            <pc:sldMk cId="1714570590" sldId="377"/>
            <ac:spMk id="137" creationId="{AF2F604E-43BE-4DC3-B983-E071523364F8}"/>
          </ac:spMkLst>
        </pc:spChg>
        <pc:spChg chg="add">
          <ac:chgData name="Caroline Jawad" userId="ebec8957-a986-4a6f-937a-47250bfdae89" providerId="ADAL" clId="{A3001763-C4EF-4CC7-8E7E-AA5976518C3B}" dt="2022-03-22T08:31:48.557" v="30" actId="26606"/>
          <ac:spMkLst>
            <pc:docMk/>
            <pc:sldMk cId="1714570590" sldId="377"/>
            <ac:spMk id="139" creationId="{08C9B587-E65E-4B52-B37C-ABEBB6E87928}"/>
          </ac:spMkLst>
        </pc:spChg>
        <pc:picChg chg="mod ord">
          <ac:chgData name="Caroline Jawad" userId="ebec8957-a986-4a6f-937a-47250bfdae89" providerId="ADAL" clId="{A3001763-C4EF-4CC7-8E7E-AA5976518C3B}" dt="2022-03-22T08:32:13.083" v="31" actId="27614"/>
          <ac:picMkLst>
            <pc:docMk/>
            <pc:sldMk cId="1714570590" sldId="377"/>
            <ac:picMk id="1026" creationId="{00000000-0000-0000-0000-000000000000}"/>
          </ac:picMkLst>
        </pc:picChg>
      </pc:sldChg>
      <pc:sldChg chg="addSp modSp mod setBg">
        <pc:chgData name="Caroline Jawad" userId="ebec8957-a986-4a6f-937a-47250bfdae89" providerId="ADAL" clId="{A3001763-C4EF-4CC7-8E7E-AA5976518C3B}" dt="2022-03-21T15:11:24.780" v="12" actId="26606"/>
        <pc:sldMkLst>
          <pc:docMk/>
          <pc:sldMk cId="2762694518" sldId="652"/>
        </pc:sldMkLst>
        <pc:spChg chg="mod">
          <ac:chgData name="Caroline Jawad" userId="ebec8957-a986-4a6f-937a-47250bfdae89" providerId="ADAL" clId="{A3001763-C4EF-4CC7-8E7E-AA5976518C3B}" dt="2022-03-21T15:11:24.780" v="12" actId="26606"/>
          <ac:spMkLst>
            <pc:docMk/>
            <pc:sldMk cId="2762694518" sldId="652"/>
            <ac:spMk id="2" creationId="{8E44A4FC-0E44-4712-AFC0-468B57CA6B66}"/>
          </ac:spMkLst>
        </pc:spChg>
        <pc:spChg chg="add">
          <ac:chgData name="Caroline Jawad" userId="ebec8957-a986-4a6f-937a-47250bfdae89" providerId="ADAL" clId="{A3001763-C4EF-4CC7-8E7E-AA5976518C3B}" dt="2022-03-21T15:11:24.780" v="12" actId="26606"/>
          <ac:spMkLst>
            <pc:docMk/>
            <pc:sldMk cId="2762694518" sldId="652"/>
            <ac:spMk id="10" creationId="{6C4028FD-8BAA-4A19-BFDE-594D991B7552}"/>
          </ac:spMkLst>
        </pc:spChg>
        <pc:graphicFrameChg chg="mod modGraphic">
          <ac:chgData name="Caroline Jawad" userId="ebec8957-a986-4a6f-937a-47250bfdae89" providerId="ADAL" clId="{A3001763-C4EF-4CC7-8E7E-AA5976518C3B}" dt="2022-03-21T15:11:24.780" v="12" actId="26606"/>
          <ac:graphicFrameMkLst>
            <pc:docMk/>
            <pc:sldMk cId="2762694518" sldId="652"/>
            <ac:graphicFrameMk id="5" creationId="{C1007E92-5668-49F9-BC39-23ACB4F4C140}"/>
          </ac:graphicFrameMkLst>
        </pc:graphicFrameChg>
      </pc:sldChg>
      <pc:sldChg chg="addSp delSp modSp mod">
        <pc:chgData name="Caroline Jawad" userId="ebec8957-a986-4a6f-937a-47250bfdae89" providerId="ADAL" clId="{A3001763-C4EF-4CC7-8E7E-AA5976518C3B}" dt="2022-03-21T15:14:36.803" v="16" actId="26606"/>
        <pc:sldMkLst>
          <pc:docMk/>
          <pc:sldMk cId="3286393665" sldId="654"/>
        </pc:sldMkLst>
        <pc:spChg chg="mod">
          <ac:chgData name="Caroline Jawad" userId="ebec8957-a986-4a6f-937a-47250bfdae89" providerId="ADAL" clId="{A3001763-C4EF-4CC7-8E7E-AA5976518C3B}" dt="2022-03-21T15:14:36.803" v="16" actId="26606"/>
          <ac:spMkLst>
            <pc:docMk/>
            <pc:sldMk cId="3286393665" sldId="654"/>
            <ac:spMk id="3" creationId="{A13F37D7-C429-4845-9014-76D5B2BA76BB}"/>
          </ac:spMkLst>
        </pc:spChg>
        <pc:spChg chg="del">
          <ac:chgData name="Caroline Jawad" userId="ebec8957-a986-4a6f-937a-47250bfdae89" providerId="ADAL" clId="{A3001763-C4EF-4CC7-8E7E-AA5976518C3B}" dt="2022-03-21T15:14:36.803" v="16" actId="26606"/>
          <ac:spMkLst>
            <pc:docMk/>
            <pc:sldMk cId="3286393665" sldId="654"/>
            <ac:spMk id="8" creationId="{1B15ED52-F352-441B-82BF-E0EA34836D08}"/>
          </ac:spMkLst>
        </pc:spChg>
        <pc:spChg chg="del">
          <ac:chgData name="Caroline Jawad" userId="ebec8957-a986-4a6f-937a-47250bfdae89" providerId="ADAL" clId="{A3001763-C4EF-4CC7-8E7E-AA5976518C3B}" dt="2022-03-21T15:14:36.803" v="16" actId="26606"/>
          <ac:spMkLst>
            <pc:docMk/>
            <pc:sldMk cId="3286393665" sldId="654"/>
            <ac:spMk id="10" creationId="{3B2E3793-BFE6-45A2-9B7B-E18844431C99}"/>
          </ac:spMkLst>
        </pc:spChg>
        <pc:spChg chg="del">
          <ac:chgData name="Caroline Jawad" userId="ebec8957-a986-4a6f-937a-47250bfdae89" providerId="ADAL" clId="{A3001763-C4EF-4CC7-8E7E-AA5976518C3B}" dt="2022-03-21T15:14:36.803" v="16" actId="26606"/>
          <ac:spMkLst>
            <pc:docMk/>
            <pc:sldMk cId="3286393665" sldId="654"/>
            <ac:spMk id="12" creationId="{BC4C4868-CB8F-4AF9-9CDB-8108F2C19B67}"/>
          </ac:spMkLst>
        </pc:spChg>
        <pc:spChg chg="del">
          <ac:chgData name="Caroline Jawad" userId="ebec8957-a986-4a6f-937a-47250bfdae89" providerId="ADAL" clId="{A3001763-C4EF-4CC7-8E7E-AA5976518C3B}" dt="2022-03-21T15:14:36.803" v="16" actId="26606"/>
          <ac:spMkLst>
            <pc:docMk/>
            <pc:sldMk cId="3286393665" sldId="654"/>
            <ac:spMk id="14" creationId="{375E0459-6403-40CD-989D-56A4407CA12E}"/>
          </ac:spMkLst>
        </pc:spChg>
        <pc:spChg chg="del">
          <ac:chgData name="Caroline Jawad" userId="ebec8957-a986-4a6f-937a-47250bfdae89" providerId="ADAL" clId="{A3001763-C4EF-4CC7-8E7E-AA5976518C3B}" dt="2022-03-21T15:14:36.803" v="16" actId="26606"/>
          <ac:spMkLst>
            <pc:docMk/>
            <pc:sldMk cId="3286393665" sldId="654"/>
            <ac:spMk id="16" creationId="{53E5B1A8-3AC9-4BD1-9BBC-78CA94F2D1BA}"/>
          </ac:spMkLst>
        </pc:spChg>
        <pc:spChg chg="add">
          <ac:chgData name="Caroline Jawad" userId="ebec8957-a986-4a6f-937a-47250bfdae89" providerId="ADAL" clId="{A3001763-C4EF-4CC7-8E7E-AA5976518C3B}" dt="2022-03-21T15:14:36.803" v="16" actId="26606"/>
          <ac:spMkLst>
            <pc:docMk/>
            <pc:sldMk cId="3286393665" sldId="654"/>
            <ac:spMk id="21" creationId="{1B15ED52-F352-441B-82BF-E0EA34836D08}"/>
          </ac:spMkLst>
        </pc:spChg>
        <pc:spChg chg="add">
          <ac:chgData name="Caroline Jawad" userId="ebec8957-a986-4a6f-937a-47250bfdae89" providerId="ADAL" clId="{A3001763-C4EF-4CC7-8E7E-AA5976518C3B}" dt="2022-03-21T15:14:36.803" v="16" actId="26606"/>
          <ac:spMkLst>
            <pc:docMk/>
            <pc:sldMk cId="3286393665" sldId="654"/>
            <ac:spMk id="23" creationId="{3B2E3793-BFE6-45A2-9B7B-E18844431C99}"/>
          </ac:spMkLst>
        </pc:spChg>
        <pc:spChg chg="add">
          <ac:chgData name="Caroline Jawad" userId="ebec8957-a986-4a6f-937a-47250bfdae89" providerId="ADAL" clId="{A3001763-C4EF-4CC7-8E7E-AA5976518C3B}" dt="2022-03-21T15:14:36.803" v="16" actId="26606"/>
          <ac:spMkLst>
            <pc:docMk/>
            <pc:sldMk cId="3286393665" sldId="654"/>
            <ac:spMk id="25" creationId="{BC4C4868-CB8F-4AF9-9CDB-8108F2C19B67}"/>
          </ac:spMkLst>
        </pc:spChg>
        <pc:spChg chg="add">
          <ac:chgData name="Caroline Jawad" userId="ebec8957-a986-4a6f-937a-47250bfdae89" providerId="ADAL" clId="{A3001763-C4EF-4CC7-8E7E-AA5976518C3B}" dt="2022-03-21T15:14:36.803" v="16" actId="26606"/>
          <ac:spMkLst>
            <pc:docMk/>
            <pc:sldMk cId="3286393665" sldId="654"/>
            <ac:spMk id="27" creationId="{375E0459-6403-40CD-989D-56A4407CA12E}"/>
          </ac:spMkLst>
        </pc:spChg>
        <pc:spChg chg="add">
          <ac:chgData name="Caroline Jawad" userId="ebec8957-a986-4a6f-937a-47250bfdae89" providerId="ADAL" clId="{A3001763-C4EF-4CC7-8E7E-AA5976518C3B}" dt="2022-03-21T15:14:36.803" v="16" actId="26606"/>
          <ac:spMkLst>
            <pc:docMk/>
            <pc:sldMk cId="3286393665" sldId="654"/>
            <ac:spMk id="29" creationId="{53E5B1A8-3AC9-4BD1-9BBC-78CA94F2D1BA}"/>
          </ac:spMkLst>
        </pc:spChg>
      </pc:sldChg>
      <pc:sldChg chg="addSp delSp mod">
        <pc:chgData name="Caroline Jawad" userId="ebec8957-a986-4a6f-937a-47250bfdae89" providerId="ADAL" clId="{A3001763-C4EF-4CC7-8E7E-AA5976518C3B}" dt="2022-03-21T15:15:10.149" v="18" actId="26606"/>
        <pc:sldMkLst>
          <pc:docMk/>
          <pc:sldMk cId="1311459264" sldId="655"/>
        </pc:sldMkLst>
        <pc:spChg chg="del">
          <ac:chgData name="Caroline Jawad" userId="ebec8957-a986-4a6f-937a-47250bfdae89" providerId="ADAL" clId="{A3001763-C4EF-4CC7-8E7E-AA5976518C3B}" dt="2022-03-21T15:15:10.149" v="18" actId="26606"/>
          <ac:spMkLst>
            <pc:docMk/>
            <pc:sldMk cId="1311459264" sldId="655"/>
            <ac:spMk id="8" creationId="{1B15ED52-F352-441B-82BF-E0EA34836D08}"/>
          </ac:spMkLst>
        </pc:spChg>
        <pc:spChg chg="del">
          <ac:chgData name="Caroline Jawad" userId="ebec8957-a986-4a6f-937a-47250bfdae89" providerId="ADAL" clId="{A3001763-C4EF-4CC7-8E7E-AA5976518C3B}" dt="2022-03-21T15:15:10.149" v="18" actId="26606"/>
          <ac:spMkLst>
            <pc:docMk/>
            <pc:sldMk cId="1311459264" sldId="655"/>
            <ac:spMk id="10" creationId="{3B2E3793-BFE6-45A2-9B7B-E18844431C99}"/>
          </ac:spMkLst>
        </pc:spChg>
        <pc:spChg chg="del">
          <ac:chgData name="Caroline Jawad" userId="ebec8957-a986-4a6f-937a-47250bfdae89" providerId="ADAL" clId="{A3001763-C4EF-4CC7-8E7E-AA5976518C3B}" dt="2022-03-21T15:15:10.149" v="18" actId="26606"/>
          <ac:spMkLst>
            <pc:docMk/>
            <pc:sldMk cId="1311459264" sldId="655"/>
            <ac:spMk id="12" creationId="{BC4C4868-CB8F-4AF9-9CDB-8108F2C19B67}"/>
          </ac:spMkLst>
        </pc:spChg>
        <pc:spChg chg="del">
          <ac:chgData name="Caroline Jawad" userId="ebec8957-a986-4a6f-937a-47250bfdae89" providerId="ADAL" clId="{A3001763-C4EF-4CC7-8E7E-AA5976518C3B}" dt="2022-03-21T15:15:10.149" v="18" actId="26606"/>
          <ac:spMkLst>
            <pc:docMk/>
            <pc:sldMk cId="1311459264" sldId="655"/>
            <ac:spMk id="14" creationId="{375E0459-6403-40CD-989D-56A4407CA12E}"/>
          </ac:spMkLst>
        </pc:spChg>
        <pc:spChg chg="del">
          <ac:chgData name="Caroline Jawad" userId="ebec8957-a986-4a6f-937a-47250bfdae89" providerId="ADAL" clId="{A3001763-C4EF-4CC7-8E7E-AA5976518C3B}" dt="2022-03-21T15:15:10.149" v="18" actId="26606"/>
          <ac:spMkLst>
            <pc:docMk/>
            <pc:sldMk cId="1311459264" sldId="655"/>
            <ac:spMk id="16" creationId="{53E5B1A8-3AC9-4BD1-9BBC-78CA94F2D1BA}"/>
          </ac:spMkLst>
        </pc:spChg>
        <pc:spChg chg="add">
          <ac:chgData name="Caroline Jawad" userId="ebec8957-a986-4a6f-937a-47250bfdae89" providerId="ADAL" clId="{A3001763-C4EF-4CC7-8E7E-AA5976518C3B}" dt="2022-03-21T15:15:10.149" v="18" actId="26606"/>
          <ac:spMkLst>
            <pc:docMk/>
            <pc:sldMk cId="1311459264" sldId="655"/>
            <ac:spMk id="21" creationId="{1B15ED52-F352-441B-82BF-E0EA34836D08}"/>
          </ac:spMkLst>
        </pc:spChg>
        <pc:spChg chg="add">
          <ac:chgData name="Caroline Jawad" userId="ebec8957-a986-4a6f-937a-47250bfdae89" providerId="ADAL" clId="{A3001763-C4EF-4CC7-8E7E-AA5976518C3B}" dt="2022-03-21T15:15:10.149" v="18" actId="26606"/>
          <ac:spMkLst>
            <pc:docMk/>
            <pc:sldMk cId="1311459264" sldId="655"/>
            <ac:spMk id="23" creationId="{3B2E3793-BFE6-45A2-9B7B-E18844431C99}"/>
          </ac:spMkLst>
        </pc:spChg>
        <pc:spChg chg="add">
          <ac:chgData name="Caroline Jawad" userId="ebec8957-a986-4a6f-937a-47250bfdae89" providerId="ADAL" clId="{A3001763-C4EF-4CC7-8E7E-AA5976518C3B}" dt="2022-03-21T15:15:10.149" v="18" actId="26606"/>
          <ac:spMkLst>
            <pc:docMk/>
            <pc:sldMk cId="1311459264" sldId="655"/>
            <ac:spMk id="25" creationId="{BC4C4868-CB8F-4AF9-9CDB-8108F2C19B67}"/>
          </ac:spMkLst>
        </pc:spChg>
        <pc:spChg chg="add">
          <ac:chgData name="Caroline Jawad" userId="ebec8957-a986-4a6f-937a-47250bfdae89" providerId="ADAL" clId="{A3001763-C4EF-4CC7-8E7E-AA5976518C3B}" dt="2022-03-21T15:15:10.149" v="18" actId="26606"/>
          <ac:spMkLst>
            <pc:docMk/>
            <pc:sldMk cId="1311459264" sldId="655"/>
            <ac:spMk id="27" creationId="{375E0459-6403-40CD-989D-56A4407CA12E}"/>
          </ac:spMkLst>
        </pc:spChg>
        <pc:spChg chg="add">
          <ac:chgData name="Caroline Jawad" userId="ebec8957-a986-4a6f-937a-47250bfdae89" providerId="ADAL" clId="{A3001763-C4EF-4CC7-8E7E-AA5976518C3B}" dt="2022-03-21T15:15:10.149" v="18" actId="26606"/>
          <ac:spMkLst>
            <pc:docMk/>
            <pc:sldMk cId="1311459264" sldId="655"/>
            <ac:spMk id="29" creationId="{53E5B1A8-3AC9-4BD1-9BBC-78CA94F2D1BA}"/>
          </ac:spMkLst>
        </pc:spChg>
      </pc:sldChg>
      <pc:sldChg chg="addSp delSp mod">
        <pc:chgData name="Caroline Jawad" userId="ebec8957-a986-4a6f-937a-47250bfdae89" providerId="ADAL" clId="{A3001763-C4EF-4CC7-8E7E-AA5976518C3B}" dt="2022-03-21T15:16:17.898" v="23" actId="26606"/>
        <pc:sldMkLst>
          <pc:docMk/>
          <pc:sldMk cId="2255265607" sldId="656"/>
        </pc:sldMkLst>
        <pc:spChg chg="del">
          <ac:chgData name="Caroline Jawad" userId="ebec8957-a986-4a6f-937a-47250bfdae89" providerId="ADAL" clId="{A3001763-C4EF-4CC7-8E7E-AA5976518C3B}" dt="2022-03-21T15:16:17.898" v="23" actId="26606"/>
          <ac:spMkLst>
            <pc:docMk/>
            <pc:sldMk cId="2255265607" sldId="656"/>
            <ac:spMk id="8" creationId="{1B15ED52-F352-441B-82BF-E0EA34836D08}"/>
          </ac:spMkLst>
        </pc:spChg>
        <pc:spChg chg="del">
          <ac:chgData name="Caroline Jawad" userId="ebec8957-a986-4a6f-937a-47250bfdae89" providerId="ADAL" clId="{A3001763-C4EF-4CC7-8E7E-AA5976518C3B}" dt="2022-03-21T15:16:17.898" v="23" actId="26606"/>
          <ac:spMkLst>
            <pc:docMk/>
            <pc:sldMk cId="2255265607" sldId="656"/>
            <ac:spMk id="10" creationId="{3B2E3793-BFE6-45A2-9B7B-E18844431C99}"/>
          </ac:spMkLst>
        </pc:spChg>
        <pc:spChg chg="del">
          <ac:chgData name="Caroline Jawad" userId="ebec8957-a986-4a6f-937a-47250bfdae89" providerId="ADAL" clId="{A3001763-C4EF-4CC7-8E7E-AA5976518C3B}" dt="2022-03-21T15:16:17.898" v="23" actId="26606"/>
          <ac:spMkLst>
            <pc:docMk/>
            <pc:sldMk cId="2255265607" sldId="656"/>
            <ac:spMk id="12" creationId="{BC4C4868-CB8F-4AF9-9CDB-8108F2C19B67}"/>
          </ac:spMkLst>
        </pc:spChg>
        <pc:spChg chg="del">
          <ac:chgData name="Caroline Jawad" userId="ebec8957-a986-4a6f-937a-47250bfdae89" providerId="ADAL" clId="{A3001763-C4EF-4CC7-8E7E-AA5976518C3B}" dt="2022-03-21T15:16:17.898" v="23" actId="26606"/>
          <ac:spMkLst>
            <pc:docMk/>
            <pc:sldMk cId="2255265607" sldId="656"/>
            <ac:spMk id="14" creationId="{375E0459-6403-40CD-989D-56A4407CA12E}"/>
          </ac:spMkLst>
        </pc:spChg>
        <pc:spChg chg="del">
          <ac:chgData name="Caroline Jawad" userId="ebec8957-a986-4a6f-937a-47250bfdae89" providerId="ADAL" clId="{A3001763-C4EF-4CC7-8E7E-AA5976518C3B}" dt="2022-03-21T15:16:17.898" v="23" actId="26606"/>
          <ac:spMkLst>
            <pc:docMk/>
            <pc:sldMk cId="2255265607" sldId="656"/>
            <ac:spMk id="16" creationId="{53E5B1A8-3AC9-4BD1-9BBC-78CA94F2D1BA}"/>
          </ac:spMkLst>
        </pc:spChg>
        <pc:spChg chg="add">
          <ac:chgData name="Caroline Jawad" userId="ebec8957-a986-4a6f-937a-47250bfdae89" providerId="ADAL" clId="{A3001763-C4EF-4CC7-8E7E-AA5976518C3B}" dt="2022-03-21T15:16:17.898" v="23" actId="26606"/>
          <ac:spMkLst>
            <pc:docMk/>
            <pc:sldMk cId="2255265607" sldId="656"/>
            <ac:spMk id="21" creationId="{1B15ED52-F352-441B-82BF-E0EA34836D08}"/>
          </ac:spMkLst>
        </pc:spChg>
        <pc:spChg chg="add">
          <ac:chgData name="Caroline Jawad" userId="ebec8957-a986-4a6f-937a-47250bfdae89" providerId="ADAL" clId="{A3001763-C4EF-4CC7-8E7E-AA5976518C3B}" dt="2022-03-21T15:16:17.898" v="23" actId="26606"/>
          <ac:spMkLst>
            <pc:docMk/>
            <pc:sldMk cId="2255265607" sldId="656"/>
            <ac:spMk id="23" creationId="{3B2E3793-BFE6-45A2-9B7B-E18844431C99}"/>
          </ac:spMkLst>
        </pc:spChg>
        <pc:spChg chg="add">
          <ac:chgData name="Caroline Jawad" userId="ebec8957-a986-4a6f-937a-47250bfdae89" providerId="ADAL" clId="{A3001763-C4EF-4CC7-8E7E-AA5976518C3B}" dt="2022-03-21T15:16:17.898" v="23" actId="26606"/>
          <ac:spMkLst>
            <pc:docMk/>
            <pc:sldMk cId="2255265607" sldId="656"/>
            <ac:spMk id="25" creationId="{BC4C4868-CB8F-4AF9-9CDB-8108F2C19B67}"/>
          </ac:spMkLst>
        </pc:spChg>
        <pc:spChg chg="add">
          <ac:chgData name="Caroline Jawad" userId="ebec8957-a986-4a6f-937a-47250bfdae89" providerId="ADAL" clId="{A3001763-C4EF-4CC7-8E7E-AA5976518C3B}" dt="2022-03-21T15:16:17.898" v="23" actId="26606"/>
          <ac:spMkLst>
            <pc:docMk/>
            <pc:sldMk cId="2255265607" sldId="656"/>
            <ac:spMk id="27" creationId="{375E0459-6403-40CD-989D-56A4407CA12E}"/>
          </ac:spMkLst>
        </pc:spChg>
        <pc:spChg chg="add">
          <ac:chgData name="Caroline Jawad" userId="ebec8957-a986-4a6f-937a-47250bfdae89" providerId="ADAL" clId="{A3001763-C4EF-4CC7-8E7E-AA5976518C3B}" dt="2022-03-21T15:16:17.898" v="23" actId="26606"/>
          <ac:spMkLst>
            <pc:docMk/>
            <pc:sldMk cId="2255265607" sldId="656"/>
            <ac:spMk id="29" creationId="{53E5B1A8-3AC9-4BD1-9BBC-78CA94F2D1BA}"/>
          </ac:spMkLst>
        </pc:spChg>
      </pc:sldChg>
      <pc:sldChg chg="addSp delSp modSp mod">
        <pc:chgData name="Caroline Jawad" userId="ebec8957-a986-4a6f-937a-47250bfdae89" providerId="ADAL" clId="{A3001763-C4EF-4CC7-8E7E-AA5976518C3B}" dt="2022-03-21T15:16:29.283" v="24" actId="26606"/>
        <pc:sldMkLst>
          <pc:docMk/>
          <pc:sldMk cId="3721459385" sldId="657"/>
        </pc:sldMkLst>
        <pc:spChg chg="mod">
          <ac:chgData name="Caroline Jawad" userId="ebec8957-a986-4a6f-937a-47250bfdae89" providerId="ADAL" clId="{A3001763-C4EF-4CC7-8E7E-AA5976518C3B}" dt="2022-03-21T15:16:29.283" v="24" actId="26606"/>
          <ac:spMkLst>
            <pc:docMk/>
            <pc:sldMk cId="3721459385" sldId="657"/>
            <ac:spMk id="3" creationId="{320B9E39-6D82-4D92-A363-2BDC0A67BFE8}"/>
          </ac:spMkLst>
        </pc:spChg>
        <pc:spChg chg="del">
          <ac:chgData name="Caroline Jawad" userId="ebec8957-a986-4a6f-937a-47250bfdae89" providerId="ADAL" clId="{A3001763-C4EF-4CC7-8E7E-AA5976518C3B}" dt="2022-03-21T15:16:29.283" v="24" actId="26606"/>
          <ac:spMkLst>
            <pc:docMk/>
            <pc:sldMk cId="3721459385" sldId="657"/>
            <ac:spMk id="8" creationId="{1B15ED52-F352-441B-82BF-E0EA34836D08}"/>
          </ac:spMkLst>
        </pc:spChg>
        <pc:spChg chg="del">
          <ac:chgData name="Caroline Jawad" userId="ebec8957-a986-4a6f-937a-47250bfdae89" providerId="ADAL" clId="{A3001763-C4EF-4CC7-8E7E-AA5976518C3B}" dt="2022-03-21T15:16:29.283" v="24" actId="26606"/>
          <ac:spMkLst>
            <pc:docMk/>
            <pc:sldMk cId="3721459385" sldId="657"/>
            <ac:spMk id="10" creationId="{3B2E3793-BFE6-45A2-9B7B-E18844431C99}"/>
          </ac:spMkLst>
        </pc:spChg>
        <pc:spChg chg="del">
          <ac:chgData name="Caroline Jawad" userId="ebec8957-a986-4a6f-937a-47250bfdae89" providerId="ADAL" clId="{A3001763-C4EF-4CC7-8E7E-AA5976518C3B}" dt="2022-03-21T15:16:29.283" v="24" actId="26606"/>
          <ac:spMkLst>
            <pc:docMk/>
            <pc:sldMk cId="3721459385" sldId="657"/>
            <ac:spMk id="12" creationId="{BC4C4868-CB8F-4AF9-9CDB-8108F2C19B67}"/>
          </ac:spMkLst>
        </pc:spChg>
        <pc:spChg chg="del">
          <ac:chgData name="Caroline Jawad" userId="ebec8957-a986-4a6f-937a-47250bfdae89" providerId="ADAL" clId="{A3001763-C4EF-4CC7-8E7E-AA5976518C3B}" dt="2022-03-21T15:16:29.283" v="24" actId="26606"/>
          <ac:spMkLst>
            <pc:docMk/>
            <pc:sldMk cId="3721459385" sldId="657"/>
            <ac:spMk id="14" creationId="{375E0459-6403-40CD-989D-56A4407CA12E}"/>
          </ac:spMkLst>
        </pc:spChg>
        <pc:spChg chg="del">
          <ac:chgData name="Caroline Jawad" userId="ebec8957-a986-4a6f-937a-47250bfdae89" providerId="ADAL" clId="{A3001763-C4EF-4CC7-8E7E-AA5976518C3B}" dt="2022-03-21T15:16:29.283" v="24" actId="26606"/>
          <ac:spMkLst>
            <pc:docMk/>
            <pc:sldMk cId="3721459385" sldId="657"/>
            <ac:spMk id="16" creationId="{53E5B1A8-3AC9-4BD1-9BBC-78CA94F2D1BA}"/>
          </ac:spMkLst>
        </pc:spChg>
        <pc:spChg chg="add">
          <ac:chgData name="Caroline Jawad" userId="ebec8957-a986-4a6f-937a-47250bfdae89" providerId="ADAL" clId="{A3001763-C4EF-4CC7-8E7E-AA5976518C3B}" dt="2022-03-21T15:16:29.283" v="24" actId="26606"/>
          <ac:spMkLst>
            <pc:docMk/>
            <pc:sldMk cId="3721459385" sldId="657"/>
            <ac:spMk id="21" creationId="{1B15ED52-F352-441B-82BF-E0EA34836D08}"/>
          </ac:spMkLst>
        </pc:spChg>
        <pc:spChg chg="add">
          <ac:chgData name="Caroline Jawad" userId="ebec8957-a986-4a6f-937a-47250bfdae89" providerId="ADAL" clId="{A3001763-C4EF-4CC7-8E7E-AA5976518C3B}" dt="2022-03-21T15:16:29.283" v="24" actId="26606"/>
          <ac:spMkLst>
            <pc:docMk/>
            <pc:sldMk cId="3721459385" sldId="657"/>
            <ac:spMk id="23" creationId="{3B2E3793-BFE6-45A2-9B7B-E18844431C99}"/>
          </ac:spMkLst>
        </pc:spChg>
        <pc:spChg chg="add">
          <ac:chgData name="Caroline Jawad" userId="ebec8957-a986-4a6f-937a-47250bfdae89" providerId="ADAL" clId="{A3001763-C4EF-4CC7-8E7E-AA5976518C3B}" dt="2022-03-21T15:16:29.283" v="24" actId="26606"/>
          <ac:spMkLst>
            <pc:docMk/>
            <pc:sldMk cId="3721459385" sldId="657"/>
            <ac:spMk id="25" creationId="{BC4C4868-CB8F-4AF9-9CDB-8108F2C19B67}"/>
          </ac:spMkLst>
        </pc:spChg>
        <pc:spChg chg="add">
          <ac:chgData name="Caroline Jawad" userId="ebec8957-a986-4a6f-937a-47250bfdae89" providerId="ADAL" clId="{A3001763-C4EF-4CC7-8E7E-AA5976518C3B}" dt="2022-03-21T15:16:29.283" v="24" actId="26606"/>
          <ac:spMkLst>
            <pc:docMk/>
            <pc:sldMk cId="3721459385" sldId="657"/>
            <ac:spMk id="27" creationId="{375E0459-6403-40CD-989D-56A4407CA12E}"/>
          </ac:spMkLst>
        </pc:spChg>
        <pc:spChg chg="add">
          <ac:chgData name="Caroline Jawad" userId="ebec8957-a986-4a6f-937a-47250bfdae89" providerId="ADAL" clId="{A3001763-C4EF-4CC7-8E7E-AA5976518C3B}" dt="2022-03-21T15:16:29.283" v="24" actId="26606"/>
          <ac:spMkLst>
            <pc:docMk/>
            <pc:sldMk cId="3721459385" sldId="657"/>
            <ac:spMk id="29" creationId="{53E5B1A8-3AC9-4BD1-9BBC-78CA94F2D1BA}"/>
          </ac:spMkLst>
        </pc:spChg>
      </pc:sldChg>
      <pc:sldChg chg="addSp delSp modSp mod">
        <pc:chgData name="Caroline Jawad" userId="ebec8957-a986-4a6f-937a-47250bfdae89" providerId="ADAL" clId="{A3001763-C4EF-4CC7-8E7E-AA5976518C3B}" dt="2022-03-21T15:10:08.659" v="8" actId="26606"/>
        <pc:sldMkLst>
          <pc:docMk/>
          <pc:sldMk cId="731072018" sldId="698"/>
        </pc:sldMkLst>
        <pc:spChg chg="del">
          <ac:chgData name="Caroline Jawad" userId="ebec8957-a986-4a6f-937a-47250bfdae89" providerId="ADAL" clId="{A3001763-C4EF-4CC7-8E7E-AA5976518C3B}" dt="2022-03-21T15:10:08.659" v="8" actId="26606"/>
          <ac:spMkLst>
            <pc:docMk/>
            <pc:sldMk cId="731072018" sldId="698"/>
            <ac:spMk id="71" creationId="{42A4FC2C-047E-45A5-965D-8E1E3BF09BC6}"/>
          </ac:spMkLst>
        </pc:spChg>
        <pc:spChg chg="add">
          <ac:chgData name="Caroline Jawad" userId="ebec8957-a986-4a6f-937a-47250bfdae89" providerId="ADAL" clId="{A3001763-C4EF-4CC7-8E7E-AA5976518C3B}" dt="2022-03-21T15:10:08.659" v="8" actId="26606"/>
          <ac:spMkLst>
            <pc:docMk/>
            <pc:sldMk cId="731072018" sldId="698"/>
            <ac:spMk id="135" creationId="{AB8C311F-7253-4AED-9701-7FC0708C41C7}"/>
          </ac:spMkLst>
        </pc:spChg>
        <pc:spChg chg="add">
          <ac:chgData name="Caroline Jawad" userId="ebec8957-a986-4a6f-937a-47250bfdae89" providerId="ADAL" clId="{A3001763-C4EF-4CC7-8E7E-AA5976518C3B}" dt="2022-03-21T15:10:08.659" v="8" actId="26606"/>
          <ac:spMkLst>
            <pc:docMk/>
            <pc:sldMk cId="731072018" sldId="698"/>
            <ac:spMk id="137" creationId="{E2384209-CB15-4CDF-9D31-C44FD9A3F20D}"/>
          </ac:spMkLst>
        </pc:spChg>
        <pc:spChg chg="add">
          <ac:chgData name="Caroline Jawad" userId="ebec8957-a986-4a6f-937a-47250bfdae89" providerId="ADAL" clId="{A3001763-C4EF-4CC7-8E7E-AA5976518C3B}" dt="2022-03-21T15:10:08.659" v="8" actId="26606"/>
          <ac:spMkLst>
            <pc:docMk/>
            <pc:sldMk cId="731072018" sldId="698"/>
            <ac:spMk id="139" creationId="{2633B3B5-CC90-43F0-8714-D31D1F3F0209}"/>
          </ac:spMkLst>
        </pc:spChg>
        <pc:spChg chg="add">
          <ac:chgData name="Caroline Jawad" userId="ebec8957-a986-4a6f-937a-47250bfdae89" providerId="ADAL" clId="{A3001763-C4EF-4CC7-8E7E-AA5976518C3B}" dt="2022-03-21T15:10:08.659" v="8" actId="26606"/>
          <ac:spMkLst>
            <pc:docMk/>
            <pc:sldMk cId="731072018" sldId="698"/>
            <ac:spMk id="141" creationId="{A8D57A06-A426-446D-B02C-A2DC6B62E45E}"/>
          </ac:spMkLst>
        </pc:spChg>
        <pc:picChg chg="mod">
          <ac:chgData name="Caroline Jawad" userId="ebec8957-a986-4a6f-937a-47250bfdae89" providerId="ADAL" clId="{A3001763-C4EF-4CC7-8E7E-AA5976518C3B}" dt="2022-03-21T15:10:08.659" v="8" actId="26606"/>
          <ac:picMkLst>
            <pc:docMk/>
            <pc:sldMk cId="731072018" sldId="698"/>
            <ac:picMk id="11266" creationId="{F09FA886-7C6D-4E87-A0BC-17BAD331FAEF}"/>
          </ac:picMkLst>
        </pc:picChg>
      </pc:sldChg>
      <pc:sldChg chg="addSp delSp modSp mod">
        <pc:chgData name="Caroline Jawad" userId="ebec8957-a986-4a6f-937a-47250bfdae89" providerId="ADAL" clId="{A3001763-C4EF-4CC7-8E7E-AA5976518C3B}" dt="2022-03-21T15:13:00" v="14" actId="26606"/>
        <pc:sldMkLst>
          <pc:docMk/>
          <pc:sldMk cId="3660196648" sldId="699"/>
        </pc:sldMkLst>
        <pc:spChg chg="del">
          <ac:chgData name="Caroline Jawad" userId="ebec8957-a986-4a6f-937a-47250bfdae89" providerId="ADAL" clId="{A3001763-C4EF-4CC7-8E7E-AA5976518C3B}" dt="2022-03-21T15:12:17.615" v="13" actId="26606"/>
          <ac:spMkLst>
            <pc:docMk/>
            <pc:sldMk cId="3660196648" sldId="699"/>
            <ac:spMk id="71" creationId="{42A4FC2C-047E-45A5-965D-8E1E3BF09BC6}"/>
          </ac:spMkLst>
        </pc:spChg>
        <pc:spChg chg="add del">
          <ac:chgData name="Caroline Jawad" userId="ebec8957-a986-4a6f-937a-47250bfdae89" providerId="ADAL" clId="{A3001763-C4EF-4CC7-8E7E-AA5976518C3B}" dt="2022-03-21T15:13:00" v="14" actId="26606"/>
          <ac:spMkLst>
            <pc:docMk/>
            <pc:sldMk cId="3660196648" sldId="699"/>
            <ac:spMk id="135" creationId="{AB8C311F-7253-4AED-9701-7FC0708C41C7}"/>
          </ac:spMkLst>
        </pc:spChg>
        <pc:spChg chg="add del">
          <ac:chgData name="Caroline Jawad" userId="ebec8957-a986-4a6f-937a-47250bfdae89" providerId="ADAL" clId="{A3001763-C4EF-4CC7-8E7E-AA5976518C3B}" dt="2022-03-21T15:13:00" v="14" actId="26606"/>
          <ac:spMkLst>
            <pc:docMk/>
            <pc:sldMk cId="3660196648" sldId="699"/>
            <ac:spMk id="137" creationId="{E2384209-CB15-4CDF-9D31-C44FD9A3F20D}"/>
          </ac:spMkLst>
        </pc:spChg>
        <pc:spChg chg="add del">
          <ac:chgData name="Caroline Jawad" userId="ebec8957-a986-4a6f-937a-47250bfdae89" providerId="ADAL" clId="{A3001763-C4EF-4CC7-8E7E-AA5976518C3B}" dt="2022-03-21T15:13:00" v="14" actId="26606"/>
          <ac:spMkLst>
            <pc:docMk/>
            <pc:sldMk cId="3660196648" sldId="699"/>
            <ac:spMk id="139" creationId="{2633B3B5-CC90-43F0-8714-D31D1F3F0209}"/>
          </ac:spMkLst>
        </pc:spChg>
        <pc:spChg chg="add del">
          <ac:chgData name="Caroline Jawad" userId="ebec8957-a986-4a6f-937a-47250bfdae89" providerId="ADAL" clId="{A3001763-C4EF-4CC7-8E7E-AA5976518C3B}" dt="2022-03-21T15:13:00" v="14" actId="26606"/>
          <ac:spMkLst>
            <pc:docMk/>
            <pc:sldMk cId="3660196648" sldId="699"/>
            <ac:spMk id="141" creationId="{A8D57A06-A426-446D-B02C-A2DC6B62E45E}"/>
          </ac:spMkLst>
        </pc:spChg>
        <pc:spChg chg="add">
          <ac:chgData name="Caroline Jawad" userId="ebec8957-a986-4a6f-937a-47250bfdae89" providerId="ADAL" clId="{A3001763-C4EF-4CC7-8E7E-AA5976518C3B}" dt="2022-03-21T15:13:00" v="14" actId="26606"/>
          <ac:spMkLst>
            <pc:docMk/>
            <pc:sldMk cId="3660196648" sldId="699"/>
            <ac:spMk id="192" creationId="{16B067B1-F4E5-4FDF-813D-C9E872E80075}"/>
          </ac:spMkLst>
        </pc:spChg>
        <pc:picChg chg="mod">
          <ac:chgData name="Caroline Jawad" userId="ebec8957-a986-4a6f-937a-47250bfdae89" providerId="ADAL" clId="{A3001763-C4EF-4CC7-8E7E-AA5976518C3B}" dt="2022-03-21T15:13:00" v="14" actId="26606"/>
          <ac:picMkLst>
            <pc:docMk/>
            <pc:sldMk cId="3660196648" sldId="699"/>
            <ac:picMk id="12290" creationId="{50CB7427-BC41-41CA-B2FF-EBCED073517B}"/>
          </ac:picMkLst>
        </pc:picChg>
      </pc:sldChg>
      <pc:sldChg chg="addSp delSp modSp mod">
        <pc:chgData name="Caroline Jawad" userId="ebec8957-a986-4a6f-937a-47250bfdae89" providerId="ADAL" clId="{A3001763-C4EF-4CC7-8E7E-AA5976518C3B}" dt="2022-03-21T15:14:06.291" v="15" actId="26606"/>
        <pc:sldMkLst>
          <pc:docMk/>
          <pc:sldMk cId="3761385289" sldId="700"/>
        </pc:sldMkLst>
        <pc:spChg chg="del">
          <ac:chgData name="Caroline Jawad" userId="ebec8957-a986-4a6f-937a-47250bfdae89" providerId="ADAL" clId="{A3001763-C4EF-4CC7-8E7E-AA5976518C3B}" dt="2022-03-21T15:14:06.291" v="15" actId="26606"/>
          <ac:spMkLst>
            <pc:docMk/>
            <pc:sldMk cId="3761385289" sldId="700"/>
            <ac:spMk id="137" creationId="{42A4FC2C-047E-45A5-965D-8E1E3BF09BC6}"/>
          </ac:spMkLst>
        </pc:spChg>
        <pc:spChg chg="add">
          <ac:chgData name="Caroline Jawad" userId="ebec8957-a986-4a6f-937a-47250bfdae89" providerId="ADAL" clId="{A3001763-C4EF-4CC7-8E7E-AA5976518C3B}" dt="2022-03-21T15:14:06.291" v="15" actId="26606"/>
          <ac:spMkLst>
            <pc:docMk/>
            <pc:sldMk cId="3761385289" sldId="700"/>
            <ac:spMk id="192" creationId="{16B067B1-F4E5-4FDF-813D-C9E872E80075}"/>
          </ac:spMkLst>
        </pc:spChg>
        <pc:picChg chg="mod">
          <ac:chgData name="Caroline Jawad" userId="ebec8957-a986-4a6f-937a-47250bfdae89" providerId="ADAL" clId="{A3001763-C4EF-4CC7-8E7E-AA5976518C3B}" dt="2022-03-21T15:14:06.291" v="15" actId="26606"/>
          <ac:picMkLst>
            <pc:docMk/>
            <pc:sldMk cId="3761385289" sldId="700"/>
            <ac:picMk id="13316" creationId="{78A822EB-FCEE-431C-A005-3DCC7D2FCF6A}"/>
          </ac:picMkLst>
        </pc:picChg>
      </pc:sldChg>
      <pc:sldChg chg="addSp delSp modSp mod">
        <pc:chgData name="Caroline Jawad" userId="ebec8957-a986-4a6f-937a-47250bfdae89" providerId="ADAL" clId="{A3001763-C4EF-4CC7-8E7E-AA5976518C3B}" dt="2022-03-21T15:14:55.095" v="17" actId="26606"/>
        <pc:sldMkLst>
          <pc:docMk/>
          <pc:sldMk cId="2419273127" sldId="701"/>
        </pc:sldMkLst>
        <pc:spChg chg="del">
          <ac:chgData name="Caroline Jawad" userId="ebec8957-a986-4a6f-937a-47250bfdae89" providerId="ADAL" clId="{A3001763-C4EF-4CC7-8E7E-AA5976518C3B}" dt="2022-03-21T15:14:55.095" v="17" actId="26606"/>
          <ac:spMkLst>
            <pc:docMk/>
            <pc:sldMk cId="2419273127" sldId="701"/>
            <ac:spMk id="71" creationId="{42A4FC2C-047E-45A5-965D-8E1E3BF09BC6}"/>
          </ac:spMkLst>
        </pc:spChg>
        <pc:spChg chg="add">
          <ac:chgData name="Caroline Jawad" userId="ebec8957-a986-4a6f-937a-47250bfdae89" providerId="ADAL" clId="{A3001763-C4EF-4CC7-8E7E-AA5976518C3B}" dt="2022-03-21T15:14:55.095" v="17" actId="26606"/>
          <ac:spMkLst>
            <pc:docMk/>
            <pc:sldMk cId="2419273127" sldId="701"/>
            <ac:spMk id="72" creationId="{16B067B1-F4E5-4FDF-813D-C9E872E80075}"/>
          </ac:spMkLst>
        </pc:spChg>
        <pc:picChg chg="mod">
          <ac:chgData name="Caroline Jawad" userId="ebec8957-a986-4a6f-937a-47250bfdae89" providerId="ADAL" clId="{A3001763-C4EF-4CC7-8E7E-AA5976518C3B}" dt="2022-03-21T15:14:55.095" v="17" actId="26606"/>
          <ac:picMkLst>
            <pc:docMk/>
            <pc:sldMk cId="2419273127" sldId="701"/>
            <ac:picMk id="14338" creationId="{051417B6-B86F-4786-9323-61769434A157}"/>
          </ac:picMkLst>
        </pc:picChg>
      </pc:sldChg>
      <pc:sldChg chg="addSp delSp modSp mod">
        <pc:chgData name="Caroline Jawad" userId="ebec8957-a986-4a6f-937a-47250bfdae89" providerId="ADAL" clId="{A3001763-C4EF-4CC7-8E7E-AA5976518C3B}" dt="2022-03-21T15:16:07.992" v="22" actId="26606"/>
        <pc:sldMkLst>
          <pc:docMk/>
          <pc:sldMk cId="2051608675" sldId="702"/>
        </pc:sldMkLst>
        <pc:spChg chg="add del">
          <ac:chgData name="Caroline Jawad" userId="ebec8957-a986-4a6f-937a-47250bfdae89" providerId="ADAL" clId="{A3001763-C4EF-4CC7-8E7E-AA5976518C3B}" dt="2022-03-21T15:16:07.992" v="22" actId="26606"/>
          <ac:spMkLst>
            <pc:docMk/>
            <pc:sldMk cId="2051608675" sldId="702"/>
            <ac:spMk id="73" creationId="{16B067B1-F4E5-4FDF-813D-C9E872E80075}"/>
          </ac:spMkLst>
        </pc:spChg>
        <pc:spChg chg="add">
          <ac:chgData name="Caroline Jawad" userId="ebec8957-a986-4a6f-937a-47250bfdae89" providerId="ADAL" clId="{A3001763-C4EF-4CC7-8E7E-AA5976518C3B}" dt="2022-03-21T15:16:07.992" v="22" actId="26606"/>
          <ac:spMkLst>
            <pc:docMk/>
            <pc:sldMk cId="2051608675" sldId="702"/>
            <ac:spMk id="135" creationId="{AB8C311F-7253-4AED-9701-7FC0708C41C7}"/>
          </ac:spMkLst>
        </pc:spChg>
        <pc:spChg chg="add">
          <ac:chgData name="Caroline Jawad" userId="ebec8957-a986-4a6f-937a-47250bfdae89" providerId="ADAL" clId="{A3001763-C4EF-4CC7-8E7E-AA5976518C3B}" dt="2022-03-21T15:16:07.992" v="22" actId="26606"/>
          <ac:spMkLst>
            <pc:docMk/>
            <pc:sldMk cId="2051608675" sldId="702"/>
            <ac:spMk id="137" creationId="{E2384209-CB15-4CDF-9D31-C44FD9A3F20D}"/>
          </ac:spMkLst>
        </pc:spChg>
        <pc:spChg chg="add">
          <ac:chgData name="Caroline Jawad" userId="ebec8957-a986-4a6f-937a-47250bfdae89" providerId="ADAL" clId="{A3001763-C4EF-4CC7-8E7E-AA5976518C3B}" dt="2022-03-21T15:16:07.992" v="22" actId="26606"/>
          <ac:spMkLst>
            <pc:docMk/>
            <pc:sldMk cId="2051608675" sldId="702"/>
            <ac:spMk id="139" creationId="{2633B3B5-CC90-43F0-8714-D31D1F3F0209}"/>
          </ac:spMkLst>
        </pc:spChg>
        <pc:spChg chg="add">
          <ac:chgData name="Caroline Jawad" userId="ebec8957-a986-4a6f-937a-47250bfdae89" providerId="ADAL" clId="{A3001763-C4EF-4CC7-8E7E-AA5976518C3B}" dt="2022-03-21T15:16:07.992" v="22" actId="26606"/>
          <ac:spMkLst>
            <pc:docMk/>
            <pc:sldMk cId="2051608675" sldId="702"/>
            <ac:spMk id="141" creationId="{A8D57A06-A426-446D-B02C-A2DC6B62E45E}"/>
          </ac:spMkLst>
        </pc:spChg>
        <pc:spChg chg="del">
          <ac:chgData name="Caroline Jawad" userId="ebec8957-a986-4a6f-937a-47250bfdae89" providerId="ADAL" clId="{A3001763-C4EF-4CC7-8E7E-AA5976518C3B}" dt="2022-03-21T15:15:31.225" v="20" actId="26606"/>
          <ac:spMkLst>
            <pc:docMk/>
            <pc:sldMk cId="2051608675" sldId="702"/>
            <ac:spMk id="15364" creationId="{42A4FC2C-047E-45A5-965D-8E1E3BF09BC6}"/>
          </ac:spMkLst>
        </pc:spChg>
        <pc:picChg chg="mod">
          <ac:chgData name="Caroline Jawad" userId="ebec8957-a986-4a6f-937a-47250bfdae89" providerId="ADAL" clId="{A3001763-C4EF-4CC7-8E7E-AA5976518C3B}" dt="2022-03-21T15:16:07.992" v="22" actId="26606"/>
          <ac:picMkLst>
            <pc:docMk/>
            <pc:sldMk cId="2051608675" sldId="702"/>
            <ac:picMk id="15362" creationId="{1BC859CE-2A78-4875-AF8A-D8CC88EC04C5}"/>
          </ac:picMkLst>
        </pc:picChg>
      </pc:sldChg>
      <pc:sldChg chg="addSp delSp modSp new mod setBg modClrScheme chgLayout">
        <pc:chgData name="Caroline Jawad" userId="ebec8957-a986-4a6f-937a-47250bfdae89" providerId="ADAL" clId="{A3001763-C4EF-4CC7-8E7E-AA5976518C3B}" dt="2022-03-22T08:34:31.456" v="121" actId="26606"/>
        <pc:sldMkLst>
          <pc:docMk/>
          <pc:sldMk cId="1634786352" sldId="704"/>
        </pc:sldMkLst>
        <pc:spChg chg="del mod ord">
          <ac:chgData name="Caroline Jawad" userId="ebec8957-a986-4a6f-937a-47250bfdae89" providerId="ADAL" clId="{A3001763-C4EF-4CC7-8E7E-AA5976518C3B}" dt="2022-03-22T08:33:28.647" v="33" actId="700"/>
          <ac:spMkLst>
            <pc:docMk/>
            <pc:sldMk cId="1634786352" sldId="704"/>
            <ac:spMk id="2" creationId="{3B100A83-300C-4569-A5EF-7667608B8750}"/>
          </ac:spMkLst>
        </pc:spChg>
        <pc:spChg chg="add mod ord">
          <ac:chgData name="Caroline Jawad" userId="ebec8957-a986-4a6f-937a-47250bfdae89" providerId="ADAL" clId="{A3001763-C4EF-4CC7-8E7E-AA5976518C3B}" dt="2022-03-22T08:34:31.456" v="121" actId="26606"/>
          <ac:spMkLst>
            <pc:docMk/>
            <pc:sldMk cId="1634786352" sldId="704"/>
            <ac:spMk id="3" creationId="{5D2B6A11-DE5A-4227-87A6-415CF3FC61EE}"/>
          </ac:spMkLst>
        </pc:spChg>
        <pc:spChg chg="add mod ord">
          <ac:chgData name="Caroline Jawad" userId="ebec8957-a986-4a6f-937a-47250bfdae89" providerId="ADAL" clId="{A3001763-C4EF-4CC7-8E7E-AA5976518C3B}" dt="2022-03-22T08:34:31.456" v="121" actId="26606"/>
          <ac:spMkLst>
            <pc:docMk/>
            <pc:sldMk cId="1634786352" sldId="704"/>
            <ac:spMk id="4" creationId="{24031890-94EB-486A-B54F-7D56FDA1BF9A}"/>
          </ac:spMkLst>
        </pc:spChg>
        <pc:spChg chg="add">
          <ac:chgData name="Caroline Jawad" userId="ebec8957-a986-4a6f-937a-47250bfdae89" providerId="ADAL" clId="{A3001763-C4EF-4CC7-8E7E-AA5976518C3B}" dt="2022-03-22T08:34:31.456" v="121" actId="26606"/>
          <ac:spMkLst>
            <pc:docMk/>
            <pc:sldMk cId="1634786352" sldId="704"/>
            <ac:spMk id="9" creationId="{827B839B-9ADE-406B-8590-F1CAEDED45A1}"/>
          </ac:spMkLst>
        </pc:spChg>
        <pc:spChg chg="add">
          <ac:chgData name="Caroline Jawad" userId="ebec8957-a986-4a6f-937a-47250bfdae89" providerId="ADAL" clId="{A3001763-C4EF-4CC7-8E7E-AA5976518C3B}" dt="2022-03-22T08:34:31.456" v="121" actId="26606"/>
          <ac:spMkLst>
            <pc:docMk/>
            <pc:sldMk cId="1634786352" sldId="704"/>
            <ac:spMk id="11" creationId="{CFE45BF0-46DB-408C-B5F7-7B11716805D4}"/>
          </ac:spMkLst>
        </pc:spChg>
        <pc:spChg chg="add">
          <ac:chgData name="Caroline Jawad" userId="ebec8957-a986-4a6f-937a-47250bfdae89" providerId="ADAL" clId="{A3001763-C4EF-4CC7-8E7E-AA5976518C3B}" dt="2022-03-22T08:34:31.456" v="121" actId="26606"/>
          <ac:spMkLst>
            <pc:docMk/>
            <pc:sldMk cId="1634786352" sldId="704"/>
            <ac:spMk id="13" creationId="{2AEBC8F2-97B1-41B4-93F1-2D289E197FBA}"/>
          </ac:spMkLst>
        </pc:spChg>
        <pc:spChg chg="add">
          <ac:chgData name="Caroline Jawad" userId="ebec8957-a986-4a6f-937a-47250bfdae89" providerId="ADAL" clId="{A3001763-C4EF-4CC7-8E7E-AA5976518C3B}" dt="2022-03-22T08:34:31.456" v="121" actId="26606"/>
          <ac:spMkLst>
            <pc:docMk/>
            <pc:sldMk cId="1634786352" sldId="704"/>
            <ac:spMk id="15" creationId="{472E3A19-F5D5-48FC-BB9C-48C2F68F598B}"/>
          </ac:spMkLst>
        </pc:spChg>
        <pc:spChg chg="add">
          <ac:chgData name="Caroline Jawad" userId="ebec8957-a986-4a6f-937a-47250bfdae89" providerId="ADAL" clId="{A3001763-C4EF-4CC7-8E7E-AA5976518C3B}" dt="2022-03-22T08:34:31.456" v="121" actId="26606"/>
          <ac:spMkLst>
            <pc:docMk/>
            <pc:sldMk cId="1634786352" sldId="704"/>
            <ac:spMk id="17" creationId="{7A62E32F-BB65-43A8-8EB5-92346890E549}"/>
          </ac:spMkLst>
        </pc:spChg>
        <pc:spChg chg="add">
          <ac:chgData name="Caroline Jawad" userId="ebec8957-a986-4a6f-937a-47250bfdae89" providerId="ADAL" clId="{A3001763-C4EF-4CC7-8E7E-AA5976518C3B}" dt="2022-03-22T08:34:31.456" v="121" actId="26606"/>
          <ac:spMkLst>
            <pc:docMk/>
            <pc:sldMk cId="1634786352" sldId="704"/>
            <ac:spMk id="19" creationId="{14E91B64-9FCC-451E-AFB4-A827D6329367}"/>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F6794CE-19AB-4F78-811F-5007F4463E24}" type="doc">
      <dgm:prSet loTypeId="urn:microsoft.com/office/officeart/2008/layout/LinedList" loCatId="list" qsTypeId="urn:microsoft.com/office/officeart/2005/8/quickstyle/simple1" qsCatId="simple" csTypeId="urn:microsoft.com/office/officeart/2005/8/colors/accent6_2" csCatId="accent6"/>
      <dgm:spPr/>
      <dgm:t>
        <a:bodyPr/>
        <a:lstStyle/>
        <a:p>
          <a:endParaRPr lang="en-US"/>
        </a:p>
      </dgm:t>
    </dgm:pt>
    <dgm:pt modelId="{58392FE7-4C56-4496-9F2A-FABF9E34BA03}">
      <dgm:prSet/>
      <dgm:spPr/>
      <dgm:t>
        <a:bodyPr/>
        <a:lstStyle/>
        <a:p>
          <a:r>
            <a:rPr lang="en-US"/>
            <a:t>In this study, Chan explored stories from a 7</a:t>
          </a:r>
          <a:r>
            <a:rPr lang="en-US" baseline="30000"/>
            <a:t>th</a:t>
          </a:r>
          <a:r>
            <a:rPr lang="en-US"/>
            <a:t>–8</a:t>
          </a:r>
          <a:r>
            <a:rPr lang="en-US" baseline="30000"/>
            <a:t>th</a:t>
          </a:r>
          <a:r>
            <a:rPr lang="en-US"/>
            <a:t> grade Chinese immigrant student and focused on how ethnic identity is shaped by expectations from school and her teacher, her peers at school, and her home.</a:t>
          </a:r>
        </a:p>
      </dgm:t>
    </dgm:pt>
    <dgm:pt modelId="{E007C547-5022-43C1-8A7C-29E2691195D8}" type="parTrans" cxnId="{DEE0722D-DF17-4D28-907C-48FA78470071}">
      <dgm:prSet/>
      <dgm:spPr/>
      <dgm:t>
        <a:bodyPr/>
        <a:lstStyle/>
        <a:p>
          <a:endParaRPr lang="en-US"/>
        </a:p>
      </dgm:t>
    </dgm:pt>
    <dgm:pt modelId="{84F1CF66-35B6-4523-96DD-3B0501C3542A}" type="sibTrans" cxnId="{DEE0722D-DF17-4D28-907C-48FA78470071}">
      <dgm:prSet/>
      <dgm:spPr/>
      <dgm:t>
        <a:bodyPr/>
        <a:lstStyle/>
        <a:p>
          <a:endParaRPr lang="en-US"/>
        </a:p>
      </dgm:t>
    </dgm:pt>
    <dgm:pt modelId="{60746608-79C1-4D0C-B853-F8BBE03FC012}">
      <dgm:prSet/>
      <dgm:spPr/>
      <dgm:t>
        <a:bodyPr/>
        <a:lstStyle/>
        <a:p>
          <a:r>
            <a:rPr lang="en-US"/>
            <a:t>Features of narrative study in this article included collecting stories from a single individual, collaborative collection and building a relationship over time; focusing on the experience of individual and cultural identity; describing context; using different forms of data; and reporting themes. However, themes were not chronologically reported and the turning point was omitted.</a:t>
          </a:r>
        </a:p>
      </dgm:t>
    </dgm:pt>
    <dgm:pt modelId="{1034BDB6-E1A6-4171-8BDE-D929359530B5}" type="parTrans" cxnId="{F38B6A58-153B-474B-A6B2-93E1660C270D}">
      <dgm:prSet/>
      <dgm:spPr/>
      <dgm:t>
        <a:bodyPr/>
        <a:lstStyle/>
        <a:p>
          <a:endParaRPr lang="en-US"/>
        </a:p>
      </dgm:t>
    </dgm:pt>
    <dgm:pt modelId="{2EA09F23-B24B-4721-AE63-3AD8EDE0DA92}" type="sibTrans" cxnId="{F38B6A58-153B-474B-A6B2-93E1660C270D}">
      <dgm:prSet/>
      <dgm:spPr/>
      <dgm:t>
        <a:bodyPr/>
        <a:lstStyle/>
        <a:p>
          <a:endParaRPr lang="en-US"/>
        </a:p>
      </dgm:t>
    </dgm:pt>
    <dgm:pt modelId="{199D3767-1926-491C-B05F-E37EBE9CB4A8}" type="pres">
      <dgm:prSet presAssocID="{9F6794CE-19AB-4F78-811F-5007F4463E24}" presName="vert0" presStyleCnt="0">
        <dgm:presLayoutVars>
          <dgm:dir/>
          <dgm:animOne val="branch"/>
          <dgm:animLvl val="lvl"/>
        </dgm:presLayoutVars>
      </dgm:prSet>
      <dgm:spPr/>
    </dgm:pt>
    <dgm:pt modelId="{5CE6EA55-2638-4028-87F6-68E8A4AB3F79}" type="pres">
      <dgm:prSet presAssocID="{58392FE7-4C56-4496-9F2A-FABF9E34BA03}" presName="thickLine" presStyleLbl="alignNode1" presStyleIdx="0" presStyleCnt="2"/>
      <dgm:spPr/>
    </dgm:pt>
    <dgm:pt modelId="{FF9C875F-1066-476C-8E6F-467E15F52394}" type="pres">
      <dgm:prSet presAssocID="{58392FE7-4C56-4496-9F2A-FABF9E34BA03}" presName="horz1" presStyleCnt="0"/>
      <dgm:spPr/>
    </dgm:pt>
    <dgm:pt modelId="{241F61DD-FB40-4154-98E1-78067E8531B4}" type="pres">
      <dgm:prSet presAssocID="{58392FE7-4C56-4496-9F2A-FABF9E34BA03}" presName="tx1" presStyleLbl="revTx" presStyleIdx="0" presStyleCnt="2"/>
      <dgm:spPr/>
    </dgm:pt>
    <dgm:pt modelId="{FDE925EE-CAA2-4162-BF47-2537C8AFA196}" type="pres">
      <dgm:prSet presAssocID="{58392FE7-4C56-4496-9F2A-FABF9E34BA03}" presName="vert1" presStyleCnt="0"/>
      <dgm:spPr/>
    </dgm:pt>
    <dgm:pt modelId="{0C1B3EBD-20C4-4A40-846E-24C438BD6334}" type="pres">
      <dgm:prSet presAssocID="{60746608-79C1-4D0C-B853-F8BBE03FC012}" presName="thickLine" presStyleLbl="alignNode1" presStyleIdx="1" presStyleCnt="2"/>
      <dgm:spPr/>
    </dgm:pt>
    <dgm:pt modelId="{D9542076-91C4-4FFA-AD85-8E700DDED27E}" type="pres">
      <dgm:prSet presAssocID="{60746608-79C1-4D0C-B853-F8BBE03FC012}" presName="horz1" presStyleCnt="0"/>
      <dgm:spPr/>
    </dgm:pt>
    <dgm:pt modelId="{DE0709DF-4FE1-4CE4-8AB3-D86391DAF248}" type="pres">
      <dgm:prSet presAssocID="{60746608-79C1-4D0C-B853-F8BBE03FC012}" presName="tx1" presStyleLbl="revTx" presStyleIdx="1" presStyleCnt="2"/>
      <dgm:spPr/>
    </dgm:pt>
    <dgm:pt modelId="{75E0A4A7-45FA-4D76-A068-BE792182FE32}" type="pres">
      <dgm:prSet presAssocID="{60746608-79C1-4D0C-B853-F8BBE03FC012}" presName="vert1" presStyleCnt="0"/>
      <dgm:spPr/>
    </dgm:pt>
  </dgm:ptLst>
  <dgm:cxnLst>
    <dgm:cxn modelId="{BE6A0B24-DBA7-4276-9A62-E876732691D3}" type="presOf" srcId="{60746608-79C1-4D0C-B853-F8BBE03FC012}" destId="{DE0709DF-4FE1-4CE4-8AB3-D86391DAF248}" srcOrd="0" destOrd="0" presId="urn:microsoft.com/office/officeart/2008/layout/LinedList"/>
    <dgm:cxn modelId="{DEE0722D-DF17-4D28-907C-48FA78470071}" srcId="{9F6794CE-19AB-4F78-811F-5007F4463E24}" destId="{58392FE7-4C56-4496-9F2A-FABF9E34BA03}" srcOrd="0" destOrd="0" parTransId="{E007C547-5022-43C1-8A7C-29E2691195D8}" sibTransId="{84F1CF66-35B6-4523-96DD-3B0501C3542A}"/>
    <dgm:cxn modelId="{96B58076-C812-4EFC-B241-23BBABACF871}" type="presOf" srcId="{58392FE7-4C56-4496-9F2A-FABF9E34BA03}" destId="{241F61DD-FB40-4154-98E1-78067E8531B4}" srcOrd="0" destOrd="0" presId="urn:microsoft.com/office/officeart/2008/layout/LinedList"/>
    <dgm:cxn modelId="{F38B6A58-153B-474B-A6B2-93E1660C270D}" srcId="{9F6794CE-19AB-4F78-811F-5007F4463E24}" destId="{60746608-79C1-4D0C-B853-F8BBE03FC012}" srcOrd="1" destOrd="0" parTransId="{1034BDB6-E1A6-4171-8BDE-D929359530B5}" sibTransId="{2EA09F23-B24B-4721-AE63-3AD8EDE0DA92}"/>
    <dgm:cxn modelId="{D2C0BE83-D874-4571-B93C-EAF008DF856E}" type="presOf" srcId="{9F6794CE-19AB-4F78-811F-5007F4463E24}" destId="{199D3767-1926-491C-B05F-E37EBE9CB4A8}" srcOrd="0" destOrd="0" presId="urn:microsoft.com/office/officeart/2008/layout/LinedList"/>
    <dgm:cxn modelId="{1F35F88B-71F1-425A-899C-62DE163B17ED}" type="presParOf" srcId="{199D3767-1926-491C-B05F-E37EBE9CB4A8}" destId="{5CE6EA55-2638-4028-87F6-68E8A4AB3F79}" srcOrd="0" destOrd="0" presId="urn:microsoft.com/office/officeart/2008/layout/LinedList"/>
    <dgm:cxn modelId="{D3709FDF-C2CD-4BF1-91CF-20613CB9BA8E}" type="presParOf" srcId="{199D3767-1926-491C-B05F-E37EBE9CB4A8}" destId="{FF9C875F-1066-476C-8E6F-467E15F52394}" srcOrd="1" destOrd="0" presId="urn:microsoft.com/office/officeart/2008/layout/LinedList"/>
    <dgm:cxn modelId="{AF9EBFE4-8CC5-47ED-A997-D3CACB3DB816}" type="presParOf" srcId="{FF9C875F-1066-476C-8E6F-467E15F52394}" destId="{241F61DD-FB40-4154-98E1-78067E8531B4}" srcOrd="0" destOrd="0" presId="urn:microsoft.com/office/officeart/2008/layout/LinedList"/>
    <dgm:cxn modelId="{373CCDA1-BD8C-49D7-8FD8-FC80CC6DDC08}" type="presParOf" srcId="{FF9C875F-1066-476C-8E6F-467E15F52394}" destId="{FDE925EE-CAA2-4162-BF47-2537C8AFA196}" srcOrd="1" destOrd="0" presId="urn:microsoft.com/office/officeart/2008/layout/LinedList"/>
    <dgm:cxn modelId="{8BFC4694-4285-4A4D-9A7D-7FA006A00E5F}" type="presParOf" srcId="{199D3767-1926-491C-B05F-E37EBE9CB4A8}" destId="{0C1B3EBD-20C4-4A40-846E-24C438BD6334}" srcOrd="2" destOrd="0" presId="urn:microsoft.com/office/officeart/2008/layout/LinedList"/>
    <dgm:cxn modelId="{15C0A564-1117-4BF6-A2B3-8D8B98D8EC5D}" type="presParOf" srcId="{199D3767-1926-491C-B05F-E37EBE9CB4A8}" destId="{D9542076-91C4-4FFA-AD85-8E700DDED27E}" srcOrd="3" destOrd="0" presId="urn:microsoft.com/office/officeart/2008/layout/LinedList"/>
    <dgm:cxn modelId="{BFED2FAA-AA6E-44BC-A611-2E882696FFFE}" type="presParOf" srcId="{D9542076-91C4-4FFA-AD85-8E700DDED27E}" destId="{DE0709DF-4FE1-4CE4-8AB3-D86391DAF248}" srcOrd="0" destOrd="0" presId="urn:microsoft.com/office/officeart/2008/layout/LinedList"/>
    <dgm:cxn modelId="{DE9A9EFF-CD74-4CAE-AF45-DF11774C6692}" type="presParOf" srcId="{D9542076-91C4-4FFA-AD85-8E700DDED27E}" destId="{75E0A4A7-45FA-4D76-A068-BE792182FE32}"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59531E9-847E-E941-A094-0B12F9FB0701}" type="doc">
      <dgm:prSet loTypeId="urn:microsoft.com/office/officeart/2005/8/layout/vList5" loCatId="" qsTypeId="urn:microsoft.com/office/officeart/2005/8/quickstyle/simple1" qsCatId="simple" csTypeId="urn:microsoft.com/office/officeart/2005/8/colors/accent1_2" csCatId="accent1" phldr="1"/>
      <dgm:spPr/>
      <dgm:t>
        <a:bodyPr/>
        <a:lstStyle/>
        <a:p>
          <a:endParaRPr lang="en-US"/>
        </a:p>
      </dgm:t>
    </dgm:pt>
    <dgm:pt modelId="{01C55699-368D-0E40-8AB7-C684D155F7F5}">
      <dgm:prSet phldrT="[Text]" custT="1"/>
      <dgm:spPr/>
      <dgm:t>
        <a:bodyPr/>
        <a:lstStyle/>
        <a:p>
          <a:r>
            <a:rPr lang="en-US" sz="2000" dirty="0"/>
            <a:t>Coding</a:t>
          </a:r>
        </a:p>
      </dgm:t>
    </dgm:pt>
    <dgm:pt modelId="{BFC2F564-2204-BE41-9035-13027E0EAA2E}" type="parTrans" cxnId="{715FD123-9CA1-7448-86AB-3C67DA86BD78}">
      <dgm:prSet/>
      <dgm:spPr/>
      <dgm:t>
        <a:bodyPr/>
        <a:lstStyle/>
        <a:p>
          <a:endParaRPr lang="en-US"/>
        </a:p>
      </dgm:t>
    </dgm:pt>
    <dgm:pt modelId="{EDF2054D-1CDA-0642-A9F1-177D5823CE44}" type="sibTrans" cxnId="{715FD123-9CA1-7448-86AB-3C67DA86BD78}">
      <dgm:prSet/>
      <dgm:spPr/>
      <dgm:t>
        <a:bodyPr/>
        <a:lstStyle/>
        <a:p>
          <a:endParaRPr lang="en-US"/>
        </a:p>
      </dgm:t>
    </dgm:pt>
    <dgm:pt modelId="{440EB81C-5FB4-054B-927B-E44A3278BAD2}">
      <dgm:prSet phldrT="[Text]" custT="1"/>
      <dgm:spPr/>
      <dgm:t>
        <a:bodyPr/>
        <a:lstStyle/>
        <a:p>
          <a:r>
            <a:rPr lang="en-US" sz="2000" dirty="0"/>
            <a:t>Concept development</a:t>
          </a:r>
        </a:p>
      </dgm:t>
    </dgm:pt>
    <dgm:pt modelId="{08C1A5BB-1132-A041-9B6D-0872366BAD2A}" type="parTrans" cxnId="{36CEF5B1-BC30-EB47-AA02-4853D3643AA5}">
      <dgm:prSet/>
      <dgm:spPr/>
      <dgm:t>
        <a:bodyPr/>
        <a:lstStyle/>
        <a:p>
          <a:endParaRPr lang="en-US"/>
        </a:p>
      </dgm:t>
    </dgm:pt>
    <dgm:pt modelId="{1C7ED1D0-2FE8-AB47-8629-2DE5544135D7}" type="sibTrans" cxnId="{36CEF5B1-BC30-EB47-AA02-4853D3643AA5}">
      <dgm:prSet/>
      <dgm:spPr/>
      <dgm:t>
        <a:bodyPr/>
        <a:lstStyle/>
        <a:p>
          <a:endParaRPr lang="en-US"/>
        </a:p>
      </dgm:t>
    </dgm:pt>
    <dgm:pt modelId="{F47B028C-9AC5-F442-ACAA-7A8B5C8B0473}">
      <dgm:prSet phldrT="[Text]" custT="1"/>
      <dgm:spPr/>
      <dgm:t>
        <a:bodyPr/>
        <a:lstStyle/>
        <a:p>
          <a:r>
            <a:rPr lang="en-US" sz="2000" dirty="0"/>
            <a:t>Constant comparison</a:t>
          </a:r>
        </a:p>
      </dgm:t>
    </dgm:pt>
    <dgm:pt modelId="{040F9F4A-1AD8-964A-90FF-5C1852E69D31}" type="parTrans" cxnId="{597529F3-4A60-8746-AFE8-D55588EF9EF6}">
      <dgm:prSet/>
      <dgm:spPr/>
      <dgm:t>
        <a:bodyPr/>
        <a:lstStyle/>
        <a:p>
          <a:endParaRPr lang="en-US"/>
        </a:p>
      </dgm:t>
    </dgm:pt>
    <dgm:pt modelId="{2C3057B1-09BC-0F48-AD91-675D3151C90D}" type="sibTrans" cxnId="{597529F3-4A60-8746-AFE8-D55588EF9EF6}">
      <dgm:prSet/>
      <dgm:spPr/>
      <dgm:t>
        <a:bodyPr/>
        <a:lstStyle/>
        <a:p>
          <a:endParaRPr lang="en-US"/>
        </a:p>
      </dgm:t>
    </dgm:pt>
    <dgm:pt modelId="{F6600F0D-EFA5-804F-9D42-65901C96F439}">
      <dgm:prSet phldrT="[Text]" custT="1"/>
      <dgm:spPr/>
      <dgm:t>
        <a:bodyPr/>
        <a:lstStyle/>
        <a:p>
          <a:r>
            <a:rPr lang="en-US" sz="1600" dirty="0"/>
            <a:t>Data &amp; emerging concepts</a:t>
          </a:r>
        </a:p>
      </dgm:t>
    </dgm:pt>
    <dgm:pt modelId="{11BD8747-1EEC-B844-8F0D-A878F1911D04}" type="parTrans" cxnId="{3C35B572-19A3-7147-99DE-C4B0F95366F9}">
      <dgm:prSet/>
      <dgm:spPr/>
      <dgm:t>
        <a:bodyPr/>
        <a:lstStyle/>
        <a:p>
          <a:endParaRPr lang="en-US"/>
        </a:p>
      </dgm:t>
    </dgm:pt>
    <dgm:pt modelId="{6F8DE390-5B8B-1E4E-ABC7-A98F3F6DDD87}" type="sibTrans" cxnId="{3C35B572-19A3-7147-99DE-C4B0F95366F9}">
      <dgm:prSet/>
      <dgm:spPr/>
      <dgm:t>
        <a:bodyPr/>
        <a:lstStyle/>
        <a:p>
          <a:endParaRPr lang="en-US"/>
        </a:p>
      </dgm:t>
    </dgm:pt>
    <dgm:pt modelId="{4714A0AE-BF6A-4F4E-9D58-A7464CDC4D70}">
      <dgm:prSet phldrT="[Text]" custT="1"/>
      <dgm:spPr/>
      <dgm:t>
        <a:bodyPr/>
        <a:lstStyle/>
        <a:p>
          <a:r>
            <a:rPr lang="en-US" sz="2000" dirty="0"/>
            <a:t>Theoretical model</a:t>
          </a:r>
        </a:p>
      </dgm:t>
    </dgm:pt>
    <dgm:pt modelId="{5990DE71-4450-954D-A6CA-9090B2A865AD}" type="parTrans" cxnId="{384278E4-4305-2641-A764-C4F2EF8AE85A}">
      <dgm:prSet/>
      <dgm:spPr/>
      <dgm:t>
        <a:bodyPr/>
        <a:lstStyle/>
        <a:p>
          <a:endParaRPr lang="en-US"/>
        </a:p>
      </dgm:t>
    </dgm:pt>
    <dgm:pt modelId="{F40CAE36-6892-934D-8976-9DEB30BA86C7}" type="sibTrans" cxnId="{384278E4-4305-2641-A764-C4F2EF8AE85A}">
      <dgm:prSet/>
      <dgm:spPr/>
      <dgm:t>
        <a:bodyPr/>
        <a:lstStyle/>
        <a:p>
          <a:endParaRPr lang="en-US"/>
        </a:p>
      </dgm:t>
    </dgm:pt>
    <dgm:pt modelId="{EB731AE3-C814-F845-8F76-5A126FCBEAB1}">
      <dgm:prSet phldrT="[Text]" custT="1"/>
      <dgm:spPr/>
      <dgm:t>
        <a:bodyPr/>
        <a:lstStyle/>
        <a:p>
          <a:r>
            <a:rPr lang="en-US" sz="2000" dirty="0"/>
            <a:t>Figure (phases)</a:t>
          </a:r>
        </a:p>
      </dgm:t>
    </dgm:pt>
    <dgm:pt modelId="{E341CC07-77F3-0242-96CA-8C6973DC9048}" type="parTrans" cxnId="{5B6E4C6B-7656-2A43-B894-223B4BBCE04C}">
      <dgm:prSet/>
      <dgm:spPr/>
      <dgm:t>
        <a:bodyPr/>
        <a:lstStyle/>
        <a:p>
          <a:endParaRPr lang="en-US"/>
        </a:p>
      </dgm:t>
    </dgm:pt>
    <dgm:pt modelId="{8ECBB1CB-BD37-4842-90D8-9A690F3EDF70}" type="sibTrans" cxnId="{5B6E4C6B-7656-2A43-B894-223B4BBCE04C}">
      <dgm:prSet/>
      <dgm:spPr/>
      <dgm:t>
        <a:bodyPr/>
        <a:lstStyle/>
        <a:p>
          <a:endParaRPr lang="en-US"/>
        </a:p>
      </dgm:t>
    </dgm:pt>
    <dgm:pt modelId="{8B627325-FD2A-5C40-96E2-098EA39A12BA}">
      <dgm:prSet phldrT="[Text]" custT="1"/>
      <dgm:spPr/>
      <dgm:t>
        <a:bodyPr/>
        <a:lstStyle/>
        <a:p>
          <a:r>
            <a:rPr lang="en-US" sz="2000" dirty="0"/>
            <a:t>Taxonomy of condition</a:t>
          </a:r>
        </a:p>
      </dgm:t>
    </dgm:pt>
    <dgm:pt modelId="{EF198459-A561-E04C-A598-8AF18928AD78}" type="parTrans" cxnId="{66F5527C-2E34-8849-9B48-9D762879290B}">
      <dgm:prSet/>
      <dgm:spPr/>
      <dgm:t>
        <a:bodyPr/>
        <a:lstStyle/>
        <a:p>
          <a:endParaRPr lang="en-US"/>
        </a:p>
      </dgm:t>
    </dgm:pt>
    <dgm:pt modelId="{43134276-B223-2F45-AF31-AA8BF630BFE4}" type="sibTrans" cxnId="{66F5527C-2E34-8849-9B48-9D762879290B}">
      <dgm:prSet/>
      <dgm:spPr/>
      <dgm:t>
        <a:bodyPr/>
        <a:lstStyle/>
        <a:p>
          <a:endParaRPr lang="en-US"/>
        </a:p>
      </dgm:t>
    </dgm:pt>
    <dgm:pt modelId="{B45A6AEE-1C4E-FA4F-A5AC-B35A091C46DC}">
      <dgm:prSet phldrT="[Text]" custT="1"/>
      <dgm:spPr/>
      <dgm:t>
        <a:bodyPr/>
        <a:lstStyle/>
        <a:p>
          <a:r>
            <a:rPr lang="en-US" sz="1600" dirty="0"/>
            <a:t>Initiation</a:t>
          </a:r>
        </a:p>
      </dgm:t>
    </dgm:pt>
    <dgm:pt modelId="{4BC8C3CC-E1BA-3A4A-ABB1-38BEDC6F13EF}" type="parTrans" cxnId="{6A0CF1F0-566C-0943-8DC7-D61D6F765084}">
      <dgm:prSet/>
      <dgm:spPr/>
      <dgm:t>
        <a:bodyPr/>
        <a:lstStyle/>
        <a:p>
          <a:endParaRPr lang="en-US"/>
        </a:p>
      </dgm:t>
    </dgm:pt>
    <dgm:pt modelId="{D184002A-B728-3A40-9C9C-2442E2126573}" type="sibTrans" cxnId="{6A0CF1F0-566C-0943-8DC7-D61D6F765084}">
      <dgm:prSet/>
      <dgm:spPr/>
      <dgm:t>
        <a:bodyPr/>
        <a:lstStyle/>
        <a:p>
          <a:endParaRPr lang="en-US"/>
        </a:p>
      </dgm:t>
    </dgm:pt>
    <dgm:pt modelId="{BDA8D0B7-ABE0-8843-90C3-A257CEE1DA58}">
      <dgm:prSet phldrT="[Text]" custT="1"/>
      <dgm:spPr/>
      <dgm:t>
        <a:bodyPr/>
        <a:lstStyle/>
        <a:p>
          <a:r>
            <a:rPr lang="en-US" sz="1600" dirty="0"/>
            <a:t>Transition</a:t>
          </a:r>
        </a:p>
      </dgm:t>
    </dgm:pt>
    <dgm:pt modelId="{31E5D41C-7F96-9C41-99CC-8784D4FCC305}" type="parTrans" cxnId="{3D540037-E2EA-EF41-A019-AC8699936327}">
      <dgm:prSet/>
      <dgm:spPr/>
      <dgm:t>
        <a:bodyPr/>
        <a:lstStyle/>
        <a:p>
          <a:endParaRPr lang="en-US"/>
        </a:p>
      </dgm:t>
    </dgm:pt>
    <dgm:pt modelId="{09E25638-4F6B-0F41-898F-584AA90DC2F1}" type="sibTrans" cxnId="{3D540037-E2EA-EF41-A019-AC8699936327}">
      <dgm:prSet/>
      <dgm:spPr/>
      <dgm:t>
        <a:bodyPr/>
        <a:lstStyle/>
        <a:p>
          <a:endParaRPr lang="en-US"/>
        </a:p>
      </dgm:t>
    </dgm:pt>
    <dgm:pt modelId="{3AE8D603-9A7C-9847-9F81-4EB4C8802AC1}">
      <dgm:prSet phldrT="[Text]" custT="1"/>
      <dgm:spPr/>
      <dgm:t>
        <a:bodyPr/>
        <a:lstStyle/>
        <a:p>
          <a:r>
            <a:rPr lang="en-US" sz="1600" dirty="0"/>
            <a:t>Integration</a:t>
          </a:r>
        </a:p>
      </dgm:t>
    </dgm:pt>
    <dgm:pt modelId="{D47132E4-4A87-514B-B5AD-D1484AF93753}" type="parTrans" cxnId="{CDE65BBF-430F-DE49-936D-232C716CF3BE}">
      <dgm:prSet/>
      <dgm:spPr/>
      <dgm:t>
        <a:bodyPr/>
        <a:lstStyle/>
        <a:p>
          <a:endParaRPr lang="en-US"/>
        </a:p>
      </dgm:t>
    </dgm:pt>
    <dgm:pt modelId="{03964B0F-6075-C045-9833-0F73FCF96BE5}" type="sibTrans" cxnId="{CDE65BBF-430F-DE49-936D-232C716CF3BE}">
      <dgm:prSet/>
      <dgm:spPr/>
      <dgm:t>
        <a:bodyPr/>
        <a:lstStyle/>
        <a:p>
          <a:endParaRPr lang="en-US"/>
        </a:p>
      </dgm:t>
    </dgm:pt>
    <dgm:pt modelId="{5A0C3692-7A85-E249-B54F-8B6E8C54D1A3}">
      <dgm:prSet phldrT="[Text]" custT="1"/>
      <dgm:spPr/>
      <dgm:t>
        <a:bodyPr/>
        <a:lstStyle/>
        <a:p>
          <a:r>
            <a:rPr lang="en-US" sz="1600" dirty="0"/>
            <a:t>Ideal # sessions per week</a:t>
          </a:r>
        </a:p>
      </dgm:t>
    </dgm:pt>
    <dgm:pt modelId="{7859292E-2917-6048-9461-EA97DB206522}" type="parTrans" cxnId="{4C49E153-8DF7-C04F-8C3C-2E3A4B8BB0F6}">
      <dgm:prSet/>
      <dgm:spPr/>
      <dgm:t>
        <a:bodyPr/>
        <a:lstStyle/>
        <a:p>
          <a:endParaRPr lang="en-US"/>
        </a:p>
      </dgm:t>
    </dgm:pt>
    <dgm:pt modelId="{91096E69-401B-ED4C-A9A8-950F478E41C2}" type="sibTrans" cxnId="{4C49E153-8DF7-C04F-8C3C-2E3A4B8BB0F6}">
      <dgm:prSet/>
      <dgm:spPr/>
      <dgm:t>
        <a:bodyPr/>
        <a:lstStyle/>
        <a:p>
          <a:endParaRPr lang="en-US"/>
        </a:p>
      </dgm:t>
    </dgm:pt>
    <dgm:pt modelId="{38EC9D9D-9B21-7A41-B78F-AF6E20C0A9DA}">
      <dgm:prSet phldrT="[Text]" custT="1"/>
      <dgm:spPr/>
      <dgm:t>
        <a:bodyPr/>
        <a:lstStyle/>
        <a:p>
          <a:r>
            <a:rPr lang="en-US" sz="1600" dirty="0"/>
            <a:t>Maximum # sessions per week</a:t>
          </a:r>
        </a:p>
      </dgm:t>
    </dgm:pt>
    <dgm:pt modelId="{540E4701-78A1-5647-9E6B-2B41B8F45F39}" type="parTrans" cxnId="{9D7202DA-4083-0D4F-AFA5-07996E20EB60}">
      <dgm:prSet/>
      <dgm:spPr/>
      <dgm:t>
        <a:bodyPr/>
        <a:lstStyle/>
        <a:p>
          <a:endParaRPr lang="en-US"/>
        </a:p>
      </dgm:t>
    </dgm:pt>
    <dgm:pt modelId="{2A936E32-221D-FD42-BE0F-DA59599923BF}" type="sibTrans" cxnId="{9D7202DA-4083-0D4F-AFA5-07996E20EB60}">
      <dgm:prSet/>
      <dgm:spPr/>
      <dgm:t>
        <a:bodyPr/>
        <a:lstStyle/>
        <a:p>
          <a:endParaRPr lang="en-US"/>
        </a:p>
      </dgm:t>
    </dgm:pt>
    <dgm:pt modelId="{9DA8722C-F900-2B4B-BD2F-059256F458C3}" type="pres">
      <dgm:prSet presAssocID="{359531E9-847E-E941-A094-0B12F9FB0701}" presName="Name0" presStyleCnt="0">
        <dgm:presLayoutVars>
          <dgm:dir/>
          <dgm:animLvl val="lvl"/>
          <dgm:resizeHandles val="exact"/>
        </dgm:presLayoutVars>
      </dgm:prSet>
      <dgm:spPr/>
    </dgm:pt>
    <dgm:pt modelId="{2ADEF1B2-E95C-324F-8277-0BC9BB6153C0}" type="pres">
      <dgm:prSet presAssocID="{01C55699-368D-0E40-8AB7-C684D155F7F5}" presName="linNode" presStyleCnt="0"/>
      <dgm:spPr/>
    </dgm:pt>
    <dgm:pt modelId="{23600FD8-4EF6-0A42-9AB9-FA93693921BF}" type="pres">
      <dgm:prSet presAssocID="{01C55699-368D-0E40-8AB7-C684D155F7F5}" presName="parentText" presStyleLbl="node1" presStyleIdx="0" presStyleCnt="6" custLinFactNeighborY="-2683">
        <dgm:presLayoutVars>
          <dgm:chMax val="1"/>
          <dgm:bulletEnabled val="1"/>
        </dgm:presLayoutVars>
      </dgm:prSet>
      <dgm:spPr/>
    </dgm:pt>
    <dgm:pt modelId="{7F73DCAE-8F2E-9842-A0CF-5C48D68638CA}" type="pres">
      <dgm:prSet presAssocID="{EDF2054D-1CDA-0642-A9F1-177D5823CE44}" presName="sp" presStyleCnt="0"/>
      <dgm:spPr/>
    </dgm:pt>
    <dgm:pt modelId="{456A3CB6-B323-CE42-AFB0-9809A6498B30}" type="pres">
      <dgm:prSet presAssocID="{440EB81C-5FB4-054B-927B-E44A3278BAD2}" presName="linNode" presStyleCnt="0"/>
      <dgm:spPr/>
    </dgm:pt>
    <dgm:pt modelId="{07C1CFC4-94A0-7341-9681-17EE83D37E74}" type="pres">
      <dgm:prSet presAssocID="{440EB81C-5FB4-054B-927B-E44A3278BAD2}" presName="parentText" presStyleLbl="node1" presStyleIdx="1" presStyleCnt="6">
        <dgm:presLayoutVars>
          <dgm:chMax val="1"/>
          <dgm:bulletEnabled val="1"/>
        </dgm:presLayoutVars>
      </dgm:prSet>
      <dgm:spPr/>
    </dgm:pt>
    <dgm:pt modelId="{FBA040B6-77BD-D542-A94F-DF3F41CD3687}" type="pres">
      <dgm:prSet presAssocID="{1C7ED1D0-2FE8-AB47-8629-2DE5544135D7}" presName="sp" presStyleCnt="0"/>
      <dgm:spPr/>
    </dgm:pt>
    <dgm:pt modelId="{B4FBB0CE-ABC1-7044-A2EE-68CB258813B7}" type="pres">
      <dgm:prSet presAssocID="{F47B028C-9AC5-F442-ACAA-7A8B5C8B0473}" presName="linNode" presStyleCnt="0"/>
      <dgm:spPr/>
    </dgm:pt>
    <dgm:pt modelId="{44369E53-0D36-3E42-8B4B-BD0DAC4F8AC4}" type="pres">
      <dgm:prSet presAssocID="{F47B028C-9AC5-F442-ACAA-7A8B5C8B0473}" presName="parentText" presStyleLbl="node1" presStyleIdx="2" presStyleCnt="6">
        <dgm:presLayoutVars>
          <dgm:chMax val="1"/>
          <dgm:bulletEnabled val="1"/>
        </dgm:presLayoutVars>
      </dgm:prSet>
      <dgm:spPr/>
    </dgm:pt>
    <dgm:pt modelId="{69F732BE-0AFF-8C41-8D93-E8FCCB1B6AB9}" type="pres">
      <dgm:prSet presAssocID="{F47B028C-9AC5-F442-ACAA-7A8B5C8B0473}" presName="descendantText" presStyleLbl="alignAccFollowNode1" presStyleIdx="0" presStyleCnt="3">
        <dgm:presLayoutVars>
          <dgm:bulletEnabled val="1"/>
        </dgm:presLayoutVars>
      </dgm:prSet>
      <dgm:spPr/>
    </dgm:pt>
    <dgm:pt modelId="{EF5D4680-0B46-3A41-BB1D-D031AE085301}" type="pres">
      <dgm:prSet presAssocID="{2C3057B1-09BC-0F48-AD91-675D3151C90D}" presName="sp" presStyleCnt="0"/>
      <dgm:spPr/>
    </dgm:pt>
    <dgm:pt modelId="{EC59FE14-71CA-AE49-B6E2-0A120E4D97FA}" type="pres">
      <dgm:prSet presAssocID="{4714A0AE-BF6A-4F4E-9D58-A7464CDC4D70}" presName="linNode" presStyleCnt="0"/>
      <dgm:spPr/>
    </dgm:pt>
    <dgm:pt modelId="{27E31836-7D0D-A84C-963D-4B7559E8A43B}" type="pres">
      <dgm:prSet presAssocID="{4714A0AE-BF6A-4F4E-9D58-A7464CDC4D70}" presName="parentText" presStyleLbl="node1" presStyleIdx="3" presStyleCnt="6">
        <dgm:presLayoutVars>
          <dgm:chMax val="1"/>
          <dgm:bulletEnabled val="1"/>
        </dgm:presLayoutVars>
      </dgm:prSet>
      <dgm:spPr/>
    </dgm:pt>
    <dgm:pt modelId="{62BE28F7-BFF6-954D-B7BC-76AF3074DAB0}" type="pres">
      <dgm:prSet presAssocID="{F40CAE36-6892-934D-8976-9DEB30BA86C7}" presName="sp" presStyleCnt="0"/>
      <dgm:spPr/>
    </dgm:pt>
    <dgm:pt modelId="{5058DA4A-4326-FB40-90DC-0C97D2196516}" type="pres">
      <dgm:prSet presAssocID="{EB731AE3-C814-F845-8F76-5A126FCBEAB1}" presName="linNode" presStyleCnt="0"/>
      <dgm:spPr/>
    </dgm:pt>
    <dgm:pt modelId="{C52C9700-81AF-B941-BDA3-8C1753632BDC}" type="pres">
      <dgm:prSet presAssocID="{EB731AE3-C814-F845-8F76-5A126FCBEAB1}" presName="parentText" presStyleLbl="node1" presStyleIdx="4" presStyleCnt="6">
        <dgm:presLayoutVars>
          <dgm:chMax val="1"/>
          <dgm:bulletEnabled val="1"/>
        </dgm:presLayoutVars>
      </dgm:prSet>
      <dgm:spPr/>
    </dgm:pt>
    <dgm:pt modelId="{51D97E8B-D163-C642-B869-BEAFD60EDF13}" type="pres">
      <dgm:prSet presAssocID="{EB731AE3-C814-F845-8F76-5A126FCBEAB1}" presName="descendantText" presStyleLbl="alignAccFollowNode1" presStyleIdx="1" presStyleCnt="3" custScaleY="110025">
        <dgm:presLayoutVars>
          <dgm:bulletEnabled val="1"/>
        </dgm:presLayoutVars>
      </dgm:prSet>
      <dgm:spPr/>
    </dgm:pt>
    <dgm:pt modelId="{7F21EB7D-FE5C-8E49-8B31-5C33FAD1E191}" type="pres">
      <dgm:prSet presAssocID="{8ECBB1CB-BD37-4842-90D8-9A690F3EDF70}" presName="sp" presStyleCnt="0"/>
      <dgm:spPr/>
    </dgm:pt>
    <dgm:pt modelId="{8DE7F9F4-F254-F64F-96C8-0198879EAF56}" type="pres">
      <dgm:prSet presAssocID="{8B627325-FD2A-5C40-96E2-098EA39A12BA}" presName="linNode" presStyleCnt="0"/>
      <dgm:spPr/>
    </dgm:pt>
    <dgm:pt modelId="{C8275F22-B1CF-E94B-8436-09661172B9B2}" type="pres">
      <dgm:prSet presAssocID="{8B627325-FD2A-5C40-96E2-098EA39A12BA}" presName="parentText" presStyleLbl="node1" presStyleIdx="5" presStyleCnt="6">
        <dgm:presLayoutVars>
          <dgm:chMax val="1"/>
          <dgm:bulletEnabled val="1"/>
        </dgm:presLayoutVars>
      </dgm:prSet>
      <dgm:spPr/>
    </dgm:pt>
    <dgm:pt modelId="{E4F23531-A392-F545-B856-24E365B564CB}" type="pres">
      <dgm:prSet presAssocID="{8B627325-FD2A-5C40-96E2-098EA39A12BA}" presName="descendantText" presStyleLbl="alignAccFollowNode1" presStyleIdx="2" presStyleCnt="3">
        <dgm:presLayoutVars>
          <dgm:bulletEnabled val="1"/>
        </dgm:presLayoutVars>
      </dgm:prSet>
      <dgm:spPr/>
    </dgm:pt>
  </dgm:ptLst>
  <dgm:cxnLst>
    <dgm:cxn modelId="{715FD123-9CA1-7448-86AB-3C67DA86BD78}" srcId="{359531E9-847E-E941-A094-0B12F9FB0701}" destId="{01C55699-368D-0E40-8AB7-C684D155F7F5}" srcOrd="0" destOrd="0" parTransId="{BFC2F564-2204-BE41-9035-13027E0EAA2E}" sibTransId="{EDF2054D-1CDA-0642-A9F1-177D5823CE44}"/>
    <dgm:cxn modelId="{7BE25D28-BD60-CF4F-B91F-D48FEE8CF5C0}" type="presOf" srcId="{EB731AE3-C814-F845-8F76-5A126FCBEAB1}" destId="{C52C9700-81AF-B941-BDA3-8C1753632BDC}" srcOrd="0" destOrd="0" presId="urn:microsoft.com/office/officeart/2005/8/layout/vList5"/>
    <dgm:cxn modelId="{3D540037-E2EA-EF41-A019-AC8699936327}" srcId="{EB731AE3-C814-F845-8F76-5A126FCBEAB1}" destId="{BDA8D0B7-ABE0-8843-90C3-A257CEE1DA58}" srcOrd="1" destOrd="0" parTransId="{31E5D41C-7F96-9C41-99CC-8784D4FCC305}" sibTransId="{09E25638-4F6B-0F41-898F-584AA90DC2F1}"/>
    <dgm:cxn modelId="{CB59C03D-560C-E241-BD91-6BC6D918CD27}" type="presOf" srcId="{01C55699-368D-0E40-8AB7-C684D155F7F5}" destId="{23600FD8-4EF6-0A42-9AB9-FA93693921BF}" srcOrd="0" destOrd="0" presId="urn:microsoft.com/office/officeart/2005/8/layout/vList5"/>
    <dgm:cxn modelId="{2AE37461-0BFB-A548-A354-77795B14B359}" type="presOf" srcId="{359531E9-847E-E941-A094-0B12F9FB0701}" destId="{9DA8722C-F900-2B4B-BD2F-059256F458C3}" srcOrd="0" destOrd="0" presId="urn:microsoft.com/office/officeart/2005/8/layout/vList5"/>
    <dgm:cxn modelId="{440A4868-CCCE-2142-84CA-C9AE0F5CDE3A}" type="presOf" srcId="{B45A6AEE-1C4E-FA4F-A5AC-B35A091C46DC}" destId="{51D97E8B-D163-C642-B869-BEAFD60EDF13}" srcOrd="0" destOrd="0" presId="urn:microsoft.com/office/officeart/2005/8/layout/vList5"/>
    <dgm:cxn modelId="{5B6E4C6B-7656-2A43-B894-223B4BBCE04C}" srcId="{359531E9-847E-E941-A094-0B12F9FB0701}" destId="{EB731AE3-C814-F845-8F76-5A126FCBEAB1}" srcOrd="4" destOrd="0" parTransId="{E341CC07-77F3-0242-96CA-8C6973DC9048}" sibTransId="{8ECBB1CB-BD37-4842-90D8-9A690F3EDF70}"/>
    <dgm:cxn modelId="{0D8B356D-266B-E943-9478-BFF81D8B9A6B}" type="presOf" srcId="{F47B028C-9AC5-F442-ACAA-7A8B5C8B0473}" destId="{44369E53-0D36-3E42-8B4B-BD0DAC4F8AC4}" srcOrd="0" destOrd="0" presId="urn:microsoft.com/office/officeart/2005/8/layout/vList5"/>
    <dgm:cxn modelId="{3C35B572-19A3-7147-99DE-C4B0F95366F9}" srcId="{F47B028C-9AC5-F442-ACAA-7A8B5C8B0473}" destId="{F6600F0D-EFA5-804F-9D42-65901C96F439}" srcOrd="0" destOrd="0" parTransId="{11BD8747-1EEC-B844-8F0D-A878F1911D04}" sibTransId="{6F8DE390-5B8B-1E4E-ABC7-A98F3F6DDD87}"/>
    <dgm:cxn modelId="{4C49E153-8DF7-C04F-8C3C-2E3A4B8BB0F6}" srcId="{8B627325-FD2A-5C40-96E2-098EA39A12BA}" destId="{5A0C3692-7A85-E249-B54F-8B6E8C54D1A3}" srcOrd="0" destOrd="0" parTransId="{7859292E-2917-6048-9461-EA97DB206522}" sibTransId="{91096E69-401B-ED4C-A9A8-950F478E41C2}"/>
    <dgm:cxn modelId="{05019E56-C353-984A-9067-FD81D07E432F}" type="presOf" srcId="{BDA8D0B7-ABE0-8843-90C3-A257CEE1DA58}" destId="{51D97E8B-D163-C642-B869-BEAFD60EDF13}" srcOrd="0" destOrd="1" presId="urn:microsoft.com/office/officeart/2005/8/layout/vList5"/>
    <dgm:cxn modelId="{2A92E557-F228-614F-9321-A2CBD2172B86}" type="presOf" srcId="{F6600F0D-EFA5-804F-9D42-65901C96F439}" destId="{69F732BE-0AFF-8C41-8D93-E8FCCB1B6AB9}" srcOrd="0" destOrd="0" presId="urn:microsoft.com/office/officeart/2005/8/layout/vList5"/>
    <dgm:cxn modelId="{579C5E59-9F05-E248-9310-5A4BD14EB68A}" type="presOf" srcId="{5A0C3692-7A85-E249-B54F-8B6E8C54D1A3}" destId="{E4F23531-A392-F545-B856-24E365B564CB}" srcOrd="0" destOrd="0" presId="urn:microsoft.com/office/officeart/2005/8/layout/vList5"/>
    <dgm:cxn modelId="{66F5527C-2E34-8849-9B48-9D762879290B}" srcId="{359531E9-847E-E941-A094-0B12F9FB0701}" destId="{8B627325-FD2A-5C40-96E2-098EA39A12BA}" srcOrd="5" destOrd="0" parTransId="{EF198459-A561-E04C-A598-8AF18928AD78}" sibTransId="{43134276-B223-2F45-AF31-AA8BF630BFE4}"/>
    <dgm:cxn modelId="{B2D25C8B-0A5D-664B-8EA5-A7BDCA7DF2D7}" type="presOf" srcId="{3AE8D603-9A7C-9847-9F81-4EB4C8802AC1}" destId="{51D97E8B-D163-C642-B869-BEAFD60EDF13}" srcOrd="0" destOrd="2" presId="urn:microsoft.com/office/officeart/2005/8/layout/vList5"/>
    <dgm:cxn modelId="{2A653097-17CC-AB41-BA32-665E8C7A8DA9}" type="presOf" srcId="{38EC9D9D-9B21-7A41-B78F-AF6E20C0A9DA}" destId="{E4F23531-A392-F545-B856-24E365B564CB}" srcOrd="0" destOrd="1" presId="urn:microsoft.com/office/officeart/2005/8/layout/vList5"/>
    <dgm:cxn modelId="{36CEF5B1-BC30-EB47-AA02-4853D3643AA5}" srcId="{359531E9-847E-E941-A094-0B12F9FB0701}" destId="{440EB81C-5FB4-054B-927B-E44A3278BAD2}" srcOrd="1" destOrd="0" parTransId="{08C1A5BB-1132-A041-9B6D-0872366BAD2A}" sibTransId="{1C7ED1D0-2FE8-AB47-8629-2DE5544135D7}"/>
    <dgm:cxn modelId="{D71349BE-8A13-F545-88F9-1395393CB293}" type="presOf" srcId="{440EB81C-5FB4-054B-927B-E44A3278BAD2}" destId="{07C1CFC4-94A0-7341-9681-17EE83D37E74}" srcOrd="0" destOrd="0" presId="urn:microsoft.com/office/officeart/2005/8/layout/vList5"/>
    <dgm:cxn modelId="{CDE65BBF-430F-DE49-936D-232C716CF3BE}" srcId="{EB731AE3-C814-F845-8F76-5A126FCBEAB1}" destId="{3AE8D603-9A7C-9847-9F81-4EB4C8802AC1}" srcOrd="2" destOrd="0" parTransId="{D47132E4-4A87-514B-B5AD-D1484AF93753}" sibTransId="{03964B0F-6075-C045-9833-0F73FCF96BE5}"/>
    <dgm:cxn modelId="{9D7202DA-4083-0D4F-AFA5-07996E20EB60}" srcId="{8B627325-FD2A-5C40-96E2-098EA39A12BA}" destId="{38EC9D9D-9B21-7A41-B78F-AF6E20C0A9DA}" srcOrd="1" destOrd="0" parTransId="{540E4701-78A1-5647-9E6B-2B41B8F45F39}" sibTransId="{2A936E32-221D-FD42-BE0F-DA59599923BF}"/>
    <dgm:cxn modelId="{384278E4-4305-2641-A764-C4F2EF8AE85A}" srcId="{359531E9-847E-E941-A094-0B12F9FB0701}" destId="{4714A0AE-BF6A-4F4E-9D58-A7464CDC4D70}" srcOrd="3" destOrd="0" parTransId="{5990DE71-4450-954D-A6CA-9090B2A865AD}" sibTransId="{F40CAE36-6892-934D-8976-9DEB30BA86C7}"/>
    <dgm:cxn modelId="{6F51D9EC-3F85-344B-B33E-E29AD585FB12}" type="presOf" srcId="{8B627325-FD2A-5C40-96E2-098EA39A12BA}" destId="{C8275F22-B1CF-E94B-8436-09661172B9B2}" srcOrd="0" destOrd="0" presId="urn:microsoft.com/office/officeart/2005/8/layout/vList5"/>
    <dgm:cxn modelId="{6A0CF1F0-566C-0943-8DC7-D61D6F765084}" srcId="{EB731AE3-C814-F845-8F76-5A126FCBEAB1}" destId="{B45A6AEE-1C4E-FA4F-A5AC-B35A091C46DC}" srcOrd="0" destOrd="0" parTransId="{4BC8C3CC-E1BA-3A4A-ABB1-38BEDC6F13EF}" sibTransId="{D184002A-B728-3A40-9C9C-2442E2126573}"/>
    <dgm:cxn modelId="{597529F3-4A60-8746-AFE8-D55588EF9EF6}" srcId="{359531E9-847E-E941-A094-0B12F9FB0701}" destId="{F47B028C-9AC5-F442-ACAA-7A8B5C8B0473}" srcOrd="2" destOrd="0" parTransId="{040F9F4A-1AD8-964A-90FF-5C1852E69D31}" sibTransId="{2C3057B1-09BC-0F48-AD91-675D3151C90D}"/>
    <dgm:cxn modelId="{C6E1D4F4-D49F-BA42-AB10-1CFF15639470}" type="presOf" srcId="{4714A0AE-BF6A-4F4E-9D58-A7464CDC4D70}" destId="{27E31836-7D0D-A84C-963D-4B7559E8A43B}" srcOrd="0" destOrd="0" presId="urn:microsoft.com/office/officeart/2005/8/layout/vList5"/>
    <dgm:cxn modelId="{D475EADB-3D6E-8045-A415-09C5F1FADC4E}" type="presParOf" srcId="{9DA8722C-F900-2B4B-BD2F-059256F458C3}" destId="{2ADEF1B2-E95C-324F-8277-0BC9BB6153C0}" srcOrd="0" destOrd="0" presId="urn:microsoft.com/office/officeart/2005/8/layout/vList5"/>
    <dgm:cxn modelId="{26B62D3B-ED9A-DB47-8F82-B9281A4AB2DF}" type="presParOf" srcId="{2ADEF1B2-E95C-324F-8277-0BC9BB6153C0}" destId="{23600FD8-4EF6-0A42-9AB9-FA93693921BF}" srcOrd="0" destOrd="0" presId="urn:microsoft.com/office/officeart/2005/8/layout/vList5"/>
    <dgm:cxn modelId="{1F04A5D5-DF9C-F948-B0BA-A7E90158D493}" type="presParOf" srcId="{9DA8722C-F900-2B4B-BD2F-059256F458C3}" destId="{7F73DCAE-8F2E-9842-A0CF-5C48D68638CA}" srcOrd="1" destOrd="0" presId="urn:microsoft.com/office/officeart/2005/8/layout/vList5"/>
    <dgm:cxn modelId="{00927213-BE20-CC4F-9B3F-BEEC4BB44A81}" type="presParOf" srcId="{9DA8722C-F900-2B4B-BD2F-059256F458C3}" destId="{456A3CB6-B323-CE42-AFB0-9809A6498B30}" srcOrd="2" destOrd="0" presId="urn:microsoft.com/office/officeart/2005/8/layout/vList5"/>
    <dgm:cxn modelId="{374023FC-24D0-4446-9289-6DE7D90B7E98}" type="presParOf" srcId="{456A3CB6-B323-CE42-AFB0-9809A6498B30}" destId="{07C1CFC4-94A0-7341-9681-17EE83D37E74}" srcOrd="0" destOrd="0" presId="urn:microsoft.com/office/officeart/2005/8/layout/vList5"/>
    <dgm:cxn modelId="{A9BA7325-61CC-FD44-9897-9D839A859204}" type="presParOf" srcId="{9DA8722C-F900-2B4B-BD2F-059256F458C3}" destId="{FBA040B6-77BD-D542-A94F-DF3F41CD3687}" srcOrd="3" destOrd="0" presId="urn:microsoft.com/office/officeart/2005/8/layout/vList5"/>
    <dgm:cxn modelId="{20FDF07E-98EE-D642-8F0D-25C65E15F48B}" type="presParOf" srcId="{9DA8722C-F900-2B4B-BD2F-059256F458C3}" destId="{B4FBB0CE-ABC1-7044-A2EE-68CB258813B7}" srcOrd="4" destOrd="0" presId="urn:microsoft.com/office/officeart/2005/8/layout/vList5"/>
    <dgm:cxn modelId="{6626A4CA-BA22-FE4D-90CC-0C4911443A60}" type="presParOf" srcId="{B4FBB0CE-ABC1-7044-A2EE-68CB258813B7}" destId="{44369E53-0D36-3E42-8B4B-BD0DAC4F8AC4}" srcOrd="0" destOrd="0" presId="urn:microsoft.com/office/officeart/2005/8/layout/vList5"/>
    <dgm:cxn modelId="{7E6C2789-3819-9243-B6B7-8F909BC989FD}" type="presParOf" srcId="{B4FBB0CE-ABC1-7044-A2EE-68CB258813B7}" destId="{69F732BE-0AFF-8C41-8D93-E8FCCB1B6AB9}" srcOrd="1" destOrd="0" presId="urn:microsoft.com/office/officeart/2005/8/layout/vList5"/>
    <dgm:cxn modelId="{76E0ED46-E575-744E-B9E2-0E73BAD067F2}" type="presParOf" srcId="{9DA8722C-F900-2B4B-BD2F-059256F458C3}" destId="{EF5D4680-0B46-3A41-BB1D-D031AE085301}" srcOrd="5" destOrd="0" presId="urn:microsoft.com/office/officeart/2005/8/layout/vList5"/>
    <dgm:cxn modelId="{69FF568D-9CBB-9D40-B160-EDB9A04D393E}" type="presParOf" srcId="{9DA8722C-F900-2B4B-BD2F-059256F458C3}" destId="{EC59FE14-71CA-AE49-B6E2-0A120E4D97FA}" srcOrd="6" destOrd="0" presId="urn:microsoft.com/office/officeart/2005/8/layout/vList5"/>
    <dgm:cxn modelId="{D12C0585-7435-AD4C-9A37-68620DE0F384}" type="presParOf" srcId="{EC59FE14-71CA-AE49-B6E2-0A120E4D97FA}" destId="{27E31836-7D0D-A84C-963D-4B7559E8A43B}" srcOrd="0" destOrd="0" presId="urn:microsoft.com/office/officeart/2005/8/layout/vList5"/>
    <dgm:cxn modelId="{B609F905-14D3-CF43-B318-C3D9D4826368}" type="presParOf" srcId="{9DA8722C-F900-2B4B-BD2F-059256F458C3}" destId="{62BE28F7-BFF6-954D-B7BC-76AF3074DAB0}" srcOrd="7" destOrd="0" presId="urn:microsoft.com/office/officeart/2005/8/layout/vList5"/>
    <dgm:cxn modelId="{9C88519D-7CC2-FD41-A03F-BE1A62FEE708}" type="presParOf" srcId="{9DA8722C-F900-2B4B-BD2F-059256F458C3}" destId="{5058DA4A-4326-FB40-90DC-0C97D2196516}" srcOrd="8" destOrd="0" presId="urn:microsoft.com/office/officeart/2005/8/layout/vList5"/>
    <dgm:cxn modelId="{E652DA67-7FE9-F445-BCF8-2248BB9A06AA}" type="presParOf" srcId="{5058DA4A-4326-FB40-90DC-0C97D2196516}" destId="{C52C9700-81AF-B941-BDA3-8C1753632BDC}" srcOrd="0" destOrd="0" presId="urn:microsoft.com/office/officeart/2005/8/layout/vList5"/>
    <dgm:cxn modelId="{B3D9952E-86DF-F845-8BA3-656988AEB594}" type="presParOf" srcId="{5058DA4A-4326-FB40-90DC-0C97D2196516}" destId="{51D97E8B-D163-C642-B869-BEAFD60EDF13}" srcOrd="1" destOrd="0" presId="urn:microsoft.com/office/officeart/2005/8/layout/vList5"/>
    <dgm:cxn modelId="{03865565-E9D3-5C45-BD22-E2F40268A3F7}" type="presParOf" srcId="{9DA8722C-F900-2B4B-BD2F-059256F458C3}" destId="{7F21EB7D-FE5C-8E49-8B31-5C33FAD1E191}" srcOrd="9" destOrd="0" presId="urn:microsoft.com/office/officeart/2005/8/layout/vList5"/>
    <dgm:cxn modelId="{86303CDD-BB91-E94D-8A17-CEB9385F4BA4}" type="presParOf" srcId="{9DA8722C-F900-2B4B-BD2F-059256F458C3}" destId="{8DE7F9F4-F254-F64F-96C8-0198879EAF56}" srcOrd="10" destOrd="0" presId="urn:microsoft.com/office/officeart/2005/8/layout/vList5"/>
    <dgm:cxn modelId="{65E72E51-E51C-374D-8733-99ACC44E7810}" type="presParOf" srcId="{8DE7F9F4-F254-F64F-96C8-0198879EAF56}" destId="{C8275F22-B1CF-E94B-8436-09661172B9B2}" srcOrd="0" destOrd="0" presId="urn:microsoft.com/office/officeart/2005/8/layout/vList5"/>
    <dgm:cxn modelId="{12E64EFF-2785-A546-B596-3D448AFD3430}" type="presParOf" srcId="{8DE7F9F4-F254-F64F-96C8-0198879EAF56}" destId="{E4F23531-A392-F545-B856-24E365B564CB}"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92CA2C6-941E-0C4F-9600-90B5C03EF977}" type="doc">
      <dgm:prSet loTypeId="urn:microsoft.com/office/officeart/2005/8/layout/hList1" loCatId="" qsTypeId="urn:microsoft.com/office/officeart/2005/8/quickstyle/simple2" qsCatId="simple" csTypeId="urn:microsoft.com/office/officeart/2005/8/colors/accent1_2" csCatId="accent1" phldr="1"/>
      <dgm:spPr/>
      <dgm:t>
        <a:bodyPr/>
        <a:lstStyle/>
        <a:p>
          <a:endParaRPr lang="en-US"/>
        </a:p>
      </dgm:t>
    </dgm:pt>
    <dgm:pt modelId="{4F7EFB94-430B-F846-A777-7433DF8D97F2}">
      <dgm:prSet phldrT="[Text]"/>
      <dgm:spPr/>
      <dgm:t>
        <a:bodyPr/>
        <a:lstStyle/>
        <a:p>
          <a:r>
            <a:rPr lang="en-US" dirty="0"/>
            <a:t>Behavioral process</a:t>
          </a:r>
        </a:p>
      </dgm:t>
    </dgm:pt>
    <dgm:pt modelId="{9954F13E-72A2-9241-B37E-02CF4642E747}" type="parTrans" cxnId="{F419F9D3-3745-3249-AA3C-2AED3EC24C06}">
      <dgm:prSet/>
      <dgm:spPr/>
      <dgm:t>
        <a:bodyPr/>
        <a:lstStyle/>
        <a:p>
          <a:endParaRPr lang="en-US"/>
        </a:p>
      </dgm:t>
    </dgm:pt>
    <dgm:pt modelId="{E018CFF2-25FD-CA44-8B2C-5D57D42B0DC2}" type="sibTrans" cxnId="{F419F9D3-3745-3249-AA3C-2AED3EC24C06}">
      <dgm:prSet/>
      <dgm:spPr/>
      <dgm:t>
        <a:bodyPr/>
        <a:lstStyle/>
        <a:p>
          <a:endParaRPr lang="en-US"/>
        </a:p>
      </dgm:t>
    </dgm:pt>
    <dgm:pt modelId="{9EED8C4F-51F4-5A48-87AF-2550A592C8A1}">
      <dgm:prSet phldrT="[Text]"/>
      <dgm:spPr/>
      <dgm:t>
        <a:bodyPr/>
        <a:lstStyle/>
        <a:p>
          <a:r>
            <a:rPr lang="en-US" dirty="0"/>
            <a:t>Theoretical model</a:t>
          </a:r>
        </a:p>
      </dgm:t>
    </dgm:pt>
    <dgm:pt modelId="{84B4CB10-2098-2F42-9528-9B170DFCA1AB}" type="parTrans" cxnId="{22A0795E-BB5F-1E42-8015-538563230DE9}">
      <dgm:prSet/>
      <dgm:spPr/>
      <dgm:t>
        <a:bodyPr/>
        <a:lstStyle/>
        <a:p>
          <a:endParaRPr lang="en-US"/>
        </a:p>
      </dgm:t>
    </dgm:pt>
    <dgm:pt modelId="{1648A270-D600-AD4C-AF1E-CA2AD314A7F8}" type="sibTrans" cxnId="{22A0795E-BB5F-1E42-8015-538563230DE9}">
      <dgm:prSet/>
      <dgm:spPr/>
      <dgm:t>
        <a:bodyPr/>
        <a:lstStyle/>
        <a:p>
          <a:endParaRPr lang="en-US"/>
        </a:p>
      </dgm:t>
    </dgm:pt>
    <dgm:pt modelId="{586C623D-BB7B-1445-8386-CBDA06ACDBA5}">
      <dgm:prSet phldrT="[Text]"/>
      <dgm:spPr/>
      <dgm:t>
        <a:bodyPr/>
        <a:lstStyle/>
        <a:p>
          <a:r>
            <a:rPr lang="en-US" dirty="0"/>
            <a:t>Theory emerged</a:t>
          </a:r>
        </a:p>
      </dgm:t>
    </dgm:pt>
    <dgm:pt modelId="{69270D63-A49E-5349-A9A9-4FEEB6F0E481}" type="parTrans" cxnId="{7087D4EF-0D95-FF4B-9868-976F3D59824C}">
      <dgm:prSet/>
      <dgm:spPr/>
      <dgm:t>
        <a:bodyPr/>
        <a:lstStyle/>
        <a:p>
          <a:endParaRPr lang="en-US"/>
        </a:p>
      </dgm:t>
    </dgm:pt>
    <dgm:pt modelId="{EB08D4E5-1782-0145-A64A-92067D9E64A5}" type="sibTrans" cxnId="{7087D4EF-0D95-FF4B-9868-976F3D59824C}">
      <dgm:prSet/>
      <dgm:spPr/>
      <dgm:t>
        <a:bodyPr/>
        <a:lstStyle/>
        <a:p>
          <a:endParaRPr lang="en-US"/>
        </a:p>
      </dgm:t>
    </dgm:pt>
    <dgm:pt modelId="{94AAF58D-587D-9148-9413-A782169E1CF1}">
      <dgm:prSet phldrT="[Text]"/>
      <dgm:spPr/>
      <dgm:t>
        <a:bodyPr/>
        <a:lstStyle/>
        <a:p>
          <a:r>
            <a:rPr lang="en-US" dirty="0"/>
            <a:t>Physical activity</a:t>
          </a:r>
        </a:p>
      </dgm:t>
    </dgm:pt>
    <dgm:pt modelId="{C4E4B12A-109C-084A-AB88-CCF0180FBBCA}" type="parTrans" cxnId="{D7106FE8-803F-E745-BDBB-8D9B895CAD5D}">
      <dgm:prSet/>
      <dgm:spPr/>
      <dgm:t>
        <a:bodyPr/>
        <a:lstStyle/>
        <a:p>
          <a:endParaRPr lang="en-US"/>
        </a:p>
      </dgm:t>
    </dgm:pt>
    <dgm:pt modelId="{FA5CAE4F-8023-5545-B7A8-5F6489FA28CB}" type="sibTrans" cxnId="{D7106FE8-803F-E745-BDBB-8D9B895CAD5D}">
      <dgm:prSet/>
      <dgm:spPr/>
      <dgm:t>
        <a:bodyPr/>
        <a:lstStyle/>
        <a:p>
          <a:endParaRPr lang="en-US"/>
        </a:p>
      </dgm:t>
    </dgm:pt>
    <dgm:pt modelId="{3180AACF-C862-AC4C-A84E-C7D35DDEEDE4}">
      <dgm:prSet phldrT="[Text]"/>
      <dgm:spPr/>
      <dgm:t>
        <a:bodyPr/>
        <a:lstStyle/>
        <a:p>
          <a:r>
            <a:rPr lang="en-US" dirty="0"/>
            <a:t>African American women</a:t>
          </a:r>
        </a:p>
      </dgm:t>
    </dgm:pt>
    <dgm:pt modelId="{29B55CE9-42F0-0647-807D-151BD680E67C}" type="parTrans" cxnId="{0AF12C54-21F5-7748-A329-3DFEA1456317}">
      <dgm:prSet/>
      <dgm:spPr/>
      <dgm:t>
        <a:bodyPr/>
        <a:lstStyle/>
        <a:p>
          <a:endParaRPr lang="en-US"/>
        </a:p>
      </dgm:t>
    </dgm:pt>
    <dgm:pt modelId="{B799D679-0144-6942-98D5-195B33371855}" type="sibTrans" cxnId="{0AF12C54-21F5-7748-A329-3DFEA1456317}">
      <dgm:prSet/>
      <dgm:spPr/>
      <dgm:t>
        <a:bodyPr/>
        <a:lstStyle/>
        <a:p>
          <a:endParaRPr lang="en-US"/>
        </a:p>
      </dgm:t>
    </dgm:pt>
    <dgm:pt modelId="{B8ABEA86-DCE9-8545-9F9D-C2B43ED2E047}">
      <dgm:prSet phldrT="[Text]"/>
      <dgm:spPr/>
      <dgm:t>
        <a:bodyPr/>
        <a:lstStyle/>
        <a:p>
          <a:r>
            <a:rPr lang="en-US" dirty="0"/>
            <a:t>Data collection</a:t>
          </a:r>
        </a:p>
      </dgm:t>
    </dgm:pt>
    <dgm:pt modelId="{03FA182C-A9A2-FD4C-9712-CAE43A2B02CD}" type="parTrans" cxnId="{AA0B726A-6A71-684F-97AC-DC7EE56A8DFF}">
      <dgm:prSet/>
      <dgm:spPr/>
      <dgm:t>
        <a:bodyPr/>
        <a:lstStyle/>
        <a:p>
          <a:endParaRPr lang="en-US"/>
        </a:p>
      </dgm:t>
    </dgm:pt>
    <dgm:pt modelId="{4D29A5F2-49F8-7740-B236-3CBBEF13372D}" type="sibTrans" cxnId="{AA0B726A-6A71-684F-97AC-DC7EE56A8DFF}">
      <dgm:prSet/>
      <dgm:spPr/>
      <dgm:t>
        <a:bodyPr/>
        <a:lstStyle/>
        <a:p>
          <a:endParaRPr lang="en-US"/>
        </a:p>
      </dgm:t>
    </dgm:pt>
    <dgm:pt modelId="{398F277D-32FB-5C4F-8EAC-534B809E8095}">
      <dgm:prSet phldrT="[Text]"/>
      <dgm:spPr/>
      <dgm:t>
        <a:bodyPr/>
        <a:lstStyle/>
        <a:p>
          <a:r>
            <a:rPr lang="en-US" dirty="0"/>
            <a:t>Face-to-face interviews</a:t>
          </a:r>
        </a:p>
      </dgm:t>
    </dgm:pt>
    <dgm:pt modelId="{DE248742-DBA7-8246-8B39-D284720D9E02}" type="parTrans" cxnId="{CCFE3F4B-9FCC-EB4A-ABDE-83F6608F386B}">
      <dgm:prSet/>
      <dgm:spPr/>
      <dgm:t>
        <a:bodyPr/>
        <a:lstStyle/>
        <a:p>
          <a:endParaRPr lang="en-US"/>
        </a:p>
      </dgm:t>
    </dgm:pt>
    <dgm:pt modelId="{EA31A69C-2F98-9940-8756-D3829E4B2DC0}" type="sibTrans" cxnId="{CCFE3F4B-9FCC-EB4A-ABDE-83F6608F386B}">
      <dgm:prSet/>
      <dgm:spPr/>
      <dgm:t>
        <a:bodyPr/>
        <a:lstStyle/>
        <a:p>
          <a:endParaRPr lang="en-US"/>
        </a:p>
      </dgm:t>
    </dgm:pt>
    <dgm:pt modelId="{459E6E7E-0299-8C49-A91C-E7C4CC239908}">
      <dgm:prSet phldrT="[Text]"/>
      <dgm:spPr/>
      <dgm:t>
        <a:bodyPr/>
        <a:lstStyle/>
        <a:p>
          <a:r>
            <a:rPr lang="en-US" dirty="0"/>
            <a:t>Focus groups</a:t>
          </a:r>
        </a:p>
      </dgm:t>
    </dgm:pt>
    <dgm:pt modelId="{14DC77E1-11EA-7E4C-88B5-20F64CE59E31}" type="parTrans" cxnId="{AF2DFF98-B3AB-5846-B360-5BCC43BF0FA8}">
      <dgm:prSet/>
      <dgm:spPr/>
      <dgm:t>
        <a:bodyPr/>
        <a:lstStyle/>
        <a:p>
          <a:endParaRPr lang="en-US"/>
        </a:p>
      </dgm:t>
    </dgm:pt>
    <dgm:pt modelId="{7B003614-CCAB-A94F-A640-973E5244C831}" type="sibTrans" cxnId="{AF2DFF98-B3AB-5846-B360-5BCC43BF0FA8}">
      <dgm:prSet/>
      <dgm:spPr/>
      <dgm:t>
        <a:bodyPr/>
        <a:lstStyle/>
        <a:p>
          <a:endParaRPr lang="en-US"/>
        </a:p>
      </dgm:t>
    </dgm:pt>
    <dgm:pt modelId="{DDF3EC9C-C95C-D647-93A7-E51D03F8BFAB}">
      <dgm:prSet phldrT="[Text]"/>
      <dgm:spPr/>
      <dgm:t>
        <a:bodyPr/>
        <a:lstStyle/>
        <a:p>
          <a:r>
            <a:rPr lang="en-US" dirty="0"/>
            <a:t>Three major phases</a:t>
          </a:r>
        </a:p>
      </dgm:t>
    </dgm:pt>
    <dgm:pt modelId="{BEBBFAB6-8F3D-C44D-AE1A-73B17201FA82}" type="parTrans" cxnId="{F9455326-858B-0B48-B5C6-73B51D05E57F}">
      <dgm:prSet/>
      <dgm:spPr/>
      <dgm:t>
        <a:bodyPr/>
        <a:lstStyle/>
        <a:p>
          <a:endParaRPr lang="en-GB"/>
        </a:p>
      </dgm:t>
    </dgm:pt>
    <dgm:pt modelId="{32AB9E25-CBBC-6F4E-BB12-ECBCBDDFE792}" type="sibTrans" cxnId="{F9455326-858B-0B48-B5C6-73B51D05E57F}">
      <dgm:prSet/>
      <dgm:spPr/>
      <dgm:t>
        <a:bodyPr/>
        <a:lstStyle/>
        <a:p>
          <a:endParaRPr lang="en-GB"/>
        </a:p>
      </dgm:t>
    </dgm:pt>
    <dgm:pt modelId="{4EDC16D3-109B-5245-921E-7DBD54216EC9}">
      <dgm:prSet phldrT="[Text]"/>
      <dgm:spPr/>
      <dgm:t>
        <a:bodyPr/>
        <a:lstStyle/>
        <a:p>
          <a:r>
            <a:rPr lang="en-US" dirty="0"/>
            <a:t>Data analysis</a:t>
          </a:r>
        </a:p>
      </dgm:t>
    </dgm:pt>
    <dgm:pt modelId="{14B539C7-7532-CB4E-8598-C3D0D15034A6}" type="parTrans" cxnId="{DC601E5D-EFDF-D54E-B6A1-B35D9800A6C9}">
      <dgm:prSet/>
      <dgm:spPr/>
      <dgm:t>
        <a:bodyPr/>
        <a:lstStyle/>
        <a:p>
          <a:endParaRPr lang="en-GB"/>
        </a:p>
      </dgm:t>
    </dgm:pt>
    <dgm:pt modelId="{CBF2E44F-3900-CA4E-8294-863D0C3D8503}" type="sibTrans" cxnId="{DC601E5D-EFDF-D54E-B6A1-B35D9800A6C9}">
      <dgm:prSet/>
      <dgm:spPr/>
      <dgm:t>
        <a:bodyPr/>
        <a:lstStyle/>
        <a:p>
          <a:endParaRPr lang="en-GB"/>
        </a:p>
      </dgm:t>
    </dgm:pt>
    <dgm:pt modelId="{0D081519-C006-4649-B49E-D796C9BBAF7F}">
      <dgm:prSet phldrT="[Text]"/>
      <dgm:spPr/>
      <dgm:t>
        <a:bodyPr/>
        <a:lstStyle/>
        <a:p>
          <a:r>
            <a:rPr lang="en-US" dirty="0"/>
            <a:t>Not strict Strauss &amp; Corbin (1998)</a:t>
          </a:r>
        </a:p>
      </dgm:t>
    </dgm:pt>
    <dgm:pt modelId="{6766F306-778B-F145-A6F6-809DF7A06608}" type="parTrans" cxnId="{6FDA75A2-B3B1-E14D-BA76-ECE15EF5DCDC}">
      <dgm:prSet/>
      <dgm:spPr/>
      <dgm:t>
        <a:bodyPr/>
        <a:lstStyle/>
        <a:p>
          <a:endParaRPr lang="en-GB"/>
        </a:p>
      </dgm:t>
    </dgm:pt>
    <dgm:pt modelId="{04F149CC-00B3-7F41-9A67-5949FDEF8B10}" type="sibTrans" cxnId="{6FDA75A2-B3B1-E14D-BA76-ECE15EF5DCDC}">
      <dgm:prSet/>
      <dgm:spPr/>
      <dgm:t>
        <a:bodyPr/>
        <a:lstStyle/>
        <a:p>
          <a:endParaRPr lang="en-GB"/>
        </a:p>
      </dgm:t>
    </dgm:pt>
    <dgm:pt modelId="{12530284-223C-9649-9CA9-8135C1321F03}">
      <dgm:prSet phldrT="[Text]"/>
      <dgm:spPr/>
      <dgm:t>
        <a:bodyPr/>
        <a:lstStyle/>
        <a:p>
          <a:r>
            <a:rPr lang="en-US" dirty="0"/>
            <a:t>Theoretical model</a:t>
          </a:r>
        </a:p>
      </dgm:t>
    </dgm:pt>
    <dgm:pt modelId="{35848CD3-CFBE-CC49-B0A9-AE2A69703858}" type="parTrans" cxnId="{C50E7744-C3D8-BB4D-A42F-D18B7131C157}">
      <dgm:prSet/>
      <dgm:spPr/>
      <dgm:t>
        <a:bodyPr/>
        <a:lstStyle/>
        <a:p>
          <a:endParaRPr lang="en-GB"/>
        </a:p>
      </dgm:t>
    </dgm:pt>
    <dgm:pt modelId="{78D2AD3F-DE72-3845-9149-60C755D81DA8}" type="sibTrans" cxnId="{C50E7744-C3D8-BB4D-A42F-D18B7131C157}">
      <dgm:prSet/>
      <dgm:spPr/>
      <dgm:t>
        <a:bodyPr/>
        <a:lstStyle/>
        <a:p>
          <a:endParaRPr lang="en-GB"/>
        </a:p>
      </dgm:t>
    </dgm:pt>
    <dgm:pt modelId="{9986A5EB-9757-DC40-A03A-9BF9BE001D7F}">
      <dgm:prSet phldrT="[Text]"/>
      <dgm:spPr/>
      <dgm:t>
        <a:bodyPr/>
        <a:lstStyle/>
        <a:p>
          <a:r>
            <a:rPr lang="en-US" dirty="0"/>
            <a:t>Memoing</a:t>
          </a:r>
        </a:p>
      </dgm:t>
    </dgm:pt>
    <dgm:pt modelId="{85BBEA6F-6085-4848-8EF5-365A6AD52873}" type="parTrans" cxnId="{728686EA-6FE8-C445-8B7B-092AB707D780}">
      <dgm:prSet/>
      <dgm:spPr/>
      <dgm:t>
        <a:bodyPr/>
        <a:lstStyle/>
        <a:p>
          <a:endParaRPr lang="en-GB"/>
        </a:p>
      </dgm:t>
    </dgm:pt>
    <dgm:pt modelId="{F7D3AC21-3EAB-184D-8C11-B8606A7811DE}" type="sibTrans" cxnId="{728686EA-6FE8-C445-8B7B-092AB707D780}">
      <dgm:prSet/>
      <dgm:spPr/>
      <dgm:t>
        <a:bodyPr/>
        <a:lstStyle/>
        <a:p>
          <a:endParaRPr lang="en-GB"/>
        </a:p>
      </dgm:t>
    </dgm:pt>
    <dgm:pt modelId="{68B17956-F424-484B-A7AB-456F767E993C}">
      <dgm:prSet phldrT="[Text]"/>
      <dgm:spPr/>
      <dgm:t>
        <a:bodyPr/>
        <a:lstStyle/>
        <a:p>
          <a:r>
            <a:rPr lang="en-US" dirty="0"/>
            <a:t>Writing ideas as interviewed &amp; analyzed</a:t>
          </a:r>
        </a:p>
      </dgm:t>
    </dgm:pt>
    <dgm:pt modelId="{202C1146-C67F-7F4B-8FA2-78699BC8D7FD}" type="parTrans" cxnId="{268A7CE6-9C98-FC46-8163-6CFD3579E71E}">
      <dgm:prSet/>
      <dgm:spPr/>
      <dgm:t>
        <a:bodyPr/>
        <a:lstStyle/>
        <a:p>
          <a:endParaRPr lang="en-GB"/>
        </a:p>
      </dgm:t>
    </dgm:pt>
    <dgm:pt modelId="{BBC6F0DB-A19C-2B43-81A5-5539DB234AA9}" type="sibTrans" cxnId="{268A7CE6-9C98-FC46-8163-6CFD3579E71E}">
      <dgm:prSet/>
      <dgm:spPr/>
      <dgm:t>
        <a:bodyPr/>
        <a:lstStyle/>
        <a:p>
          <a:endParaRPr lang="en-GB"/>
        </a:p>
      </dgm:t>
    </dgm:pt>
    <dgm:pt modelId="{94837017-7F77-F14C-BFCD-51C5F4415A0F}" type="pres">
      <dgm:prSet presAssocID="{B92CA2C6-941E-0C4F-9600-90B5C03EF977}" presName="Name0" presStyleCnt="0">
        <dgm:presLayoutVars>
          <dgm:dir/>
          <dgm:animLvl val="lvl"/>
          <dgm:resizeHandles val="exact"/>
        </dgm:presLayoutVars>
      </dgm:prSet>
      <dgm:spPr/>
    </dgm:pt>
    <dgm:pt modelId="{CDA4F369-8F08-5A47-B2F9-BCC1667580D3}" type="pres">
      <dgm:prSet presAssocID="{4F7EFB94-430B-F846-A777-7433DF8D97F2}" presName="composite" presStyleCnt="0"/>
      <dgm:spPr/>
    </dgm:pt>
    <dgm:pt modelId="{7B09EDAA-D904-DC47-99AC-8329FCADF564}" type="pres">
      <dgm:prSet presAssocID="{4F7EFB94-430B-F846-A777-7433DF8D97F2}" presName="parTx" presStyleLbl="alignNode1" presStyleIdx="0" presStyleCnt="5">
        <dgm:presLayoutVars>
          <dgm:chMax val="0"/>
          <dgm:chPref val="0"/>
          <dgm:bulletEnabled val="1"/>
        </dgm:presLayoutVars>
      </dgm:prSet>
      <dgm:spPr/>
    </dgm:pt>
    <dgm:pt modelId="{35966823-1DB0-354E-A2B0-ADA2F5494A1C}" type="pres">
      <dgm:prSet presAssocID="{4F7EFB94-430B-F846-A777-7433DF8D97F2}" presName="desTx" presStyleLbl="alignAccFollowNode1" presStyleIdx="0" presStyleCnt="5">
        <dgm:presLayoutVars>
          <dgm:bulletEnabled val="1"/>
        </dgm:presLayoutVars>
      </dgm:prSet>
      <dgm:spPr/>
    </dgm:pt>
    <dgm:pt modelId="{003ACEC0-47D7-DC4A-AF76-CA7CB70C761A}" type="pres">
      <dgm:prSet presAssocID="{E018CFF2-25FD-CA44-8B2C-5D57D42B0DC2}" presName="space" presStyleCnt="0"/>
      <dgm:spPr/>
    </dgm:pt>
    <dgm:pt modelId="{EA9DD970-6015-144F-BD3C-CA44822D530F}" type="pres">
      <dgm:prSet presAssocID="{586C623D-BB7B-1445-8386-CBDA06ACDBA5}" presName="composite" presStyleCnt="0"/>
      <dgm:spPr/>
    </dgm:pt>
    <dgm:pt modelId="{6FD39A7C-94FA-1945-8F9E-B9DEF3F38CE5}" type="pres">
      <dgm:prSet presAssocID="{586C623D-BB7B-1445-8386-CBDA06ACDBA5}" presName="parTx" presStyleLbl="alignNode1" presStyleIdx="1" presStyleCnt="5">
        <dgm:presLayoutVars>
          <dgm:chMax val="0"/>
          <dgm:chPref val="0"/>
          <dgm:bulletEnabled val="1"/>
        </dgm:presLayoutVars>
      </dgm:prSet>
      <dgm:spPr/>
    </dgm:pt>
    <dgm:pt modelId="{9F1CC9C4-3808-5A47-8FA3-8269C3C53E3B}" type="pres">
      <dgm:prSet presAssocID="{586C623D-BB7B-1445-8386-CBDA06ACDBA5}" presName="desTx" presStyleLbl="alignAccFollowNode1" presStyleIdx="1" presStyleCnt="5">
        <dgm:presLayoutVars>
          <dgm:bulletEnabled val="1"/>
        </dgm:presLayoutVars>
      </dgm:prSet>
      <dgm:spPr/>
    </dgm:pt>
    <dgm:pt modelId="{1CF5BBE0-55C0-CB46-B066-358BB0C01F04}" type="pres">
      <dgm:prSet presAssocID="{EB08D4E5-1782-0145-A64A-92067D9E64A5}" presName="space" presStyleCnt="0"/>
      <dgm:spPr/>
    </dgm:pt>
    <dgm:pt modelId="{D48A1717-A769-854E-B208-286085E9D68F}" type="pres">
      <dgm:prSet presAssocID="{9986A5EB-9757-DC40-A03A-9BF9BE001D7F}" presName="composite" presStyleCnt="0"/>
      <dgm:spPr/>
    </dgm:pt>
    <dgm:pt modelId="{29156336-199A-334D-BA55-5A0815B43B22}" type="pres">
      <dgm:prSet presAssocID="{9986A5EB-9757-DC40-A03A-9BF9BE001D7F}" presName="parTx" presStyleLbl="alignNode1" presStyleIdx="2" presStyleCnt="5">
        <dgm:presLayoutVars>
          <dgm:chMax val="0"/>
          <dgm:chPref val="0"/>
          <dgm:bulletEnabled val="1"/>
        </dgm:presLayoutVars>
      </dgm:prSet>
      <dgm:spPr/>
    </dgm:pt>
    <dgm:pt modelId="{BB0C805D-5A78-EE4D-9D36-9647DA6D6718}" type="pres">
      <dgm:prSet presAssocID="{9986A5EB-9757-DC40-A03A-9BF9BE001D7F}" presName="desTx" presStyleLbl="alignAccFollowNode1" presStyleIdx="2" presStyleCnt="5">
        <dgm:presLayoutVars>
          <dgm:bulletEnabled val="1"/>
        </dgm:presLayoutVars>
      </dgm:prSet>
      <dgm:spPr/>
    </dgm:pt>
    <dgm:pt modelId="{C802FFBA-405E-7046-A20C-008840E2AD46}" type="pres">
      <dgm:prSet presAssocID="{F7D3AC21-3EAB-184D-8C11-B8606A7811DE}" presName="space" presStyleCnt="0"/>
      <dgm:spPr/>
    </dgm:pt>
    <dgm:pt modelId="{9B66F58D-5523-024E-839E-34D27CAFB9E6}" type="pres">
      <dgm:prSet presAssocID="{B8ABEA86-DCE9-8545-9F9D-C2B43ED2E047}" presName="composite" presStyleCnt="0"/>
      <dgm:spPr/>
    </dgm:pt>
    <dgm:pt modelId="{3B8558B5-CC9E-F34E-B6AB-D0BB3DFA91D8}" type="pres">
      <dgm:prSet presAssocID="{B8ABEA86-DCE9-8545-9F9D-C2B43ED2E047}" presName="parTx" presStyleLbl="alignNode1" presStyleIdx="3" presStyleCnt="5">
        <dgm:presLayoutVars>
          <dgm:chMax val="0"/>
          <dgm:chPref val="0"/>
          <dgm:bulletEnabled val="1"/>
        </dgm:presLayoutVars>
      </dgm:prSet>
      <dgm:spPr/>
    </dgm:pt>
    <dgm:pt modelId="{4FADCFC2-62CB-684F-807B-DF2EF839A1B8}" type="pres">
      <dgm:prSet presAssocID="{B8ABEA86-DCE9-8545-9F9D-C2B43ED2E047}" presName="desTx" presStyleLbl="alignAccFollowNode1" presStyleIdx="3" presStyleCnt="5">
        <dgm:presLayoutVars>
          <dgm:bulletEnabled val="1"/>
        </dgm:presLayoutVars>
      </dgm:prSet>
      <dgm:spPr/>
    </dgm:pt>
    <dgm:pt modelId="{285874CD-E91C-E04C-B6B1-64B9B00F0733}" type="pres">
      <dgm:prSet presAssocID="{4D29A5F2-49F8-7740-B236-3CBBEF13372D}" presName="space" presStyleCnt="0"/>
      <dgm:spPr/>
    </dgm:pt>
    <dgm:pt modelId="{E8FCEF6B-401B-054C-8B35-5985500A8F61}" type="pres">
      <dgm:prSet presAssocID="{4EDC16D3-109B-5245-921E-7DBD54216EC9}" presName="composite" presStyleCnt="0"/>
      <dgm:spPr/>
    </dgm:pt>
    <dgm:pt modelId="{7580FA57-941A-6943-B387-1A99401F36B2}" type="pres">
      <dgm:prSet presAssocID="{4EDC16D3-109B-5245-921E-7DBD54216EC9}" presName="parTx" presStyleLbl="alignNode1" presStyleIdx="4" presStyleCnt="5">
        <dgm:presLayoutVars>
          <dgm:chMax val="0"/>
          <dgm:chPref val="0"/>
          <dgm:bulletEnabled val="1"/>
        </dgm:presLayoutVars>
      </dgm:prSet>
      <dgm:spPr/>
    </dgm:pt>
    <dgm:pt modelId="{6697FAA7-5F13-254A-9BC8-6D1082121D6C}" type="pres">
      <dgm:prSet presAssocID="{4EDC16D3-109B-5245-921E-7DBD54216EC9}" presName="desTx" presStyleLbl="alignAccFollowNode1" presStyleIdx="4" presStyleCnt="5">
        <dgm:presLayoutVars>
          <dgm:bulletEnabled val="1"/>
        </dgm:presLayoutVars>
      </dgm:prSet>
      <dgm:spPr/>
    </dgm:pt>
  </dgm:ptLst>
  <dgm:cxnLst>
    <dgm:cxn modelId="{827EA303-7D99-544F-9C3A-85012509937B}" type="presOf" srcId="{4F7EFB94-430B-F846-A777-7433DF8D97F2}" destId="{7B09EDAA-D904-DC47-99AC-8329FCADF564}" srcOrd="0" destOrd="0" presId="urn:microsoft.com/office/officeart/2005/8/layout/hList1"/>
    <dgm:cxn modelId="{B5B95A10-8745-C948-8285-C8FC38DFD5E2}" type="presOf" srcId="{DDF3EC9C-C95C-D647-93A7-E51D03F8BFAB}" destId="{35966823-1DB0-354E-A2B0-ADA2F5494A1C}" srcOrd="0" destOrd="1" presId="urn:microsoft.com/office/officeart/2005/8/layout/hList1"/>
    <dgm:cxn modelId="{FE72E619-F96F-494C-AD3A-864ED2D26D9D}" type="presOf" srcId="{B92CA2C6-941E-0C4F-9600-90B5C03EF977}" destId="{94837017-7F77-F14C-BFCD-51C5F4415A0F}" srcOrd="0" destOrd="0" presId="urn:microsoft.com/office/officeart/2005/8/layout/hList1"/>
    <dgm:cxn modelId="{3E3D601D-56CD-5D42-8634-C32E664DB3D5}" type="presOf" srcId="{94AAF58D-587D-9148-9413-A782169E1CF1}" destId="{9F1CC9C4-3808-5A47-8FA3-8269C3C53E3B}" srcOrd="0" destOrd="0" presId="urn:microsoft.com/office/officeart/2005/8/layout/hList1"/>
    <dgm:cxn modelId="{F9455326-858B-0B48-B5C6-73B51D05E57F}" srcId="{4F7EFB94-430B-F846-A777-7433DF8D97F2}" destId="{DDF3EC9C-C95C-D647-93A7-E51D03F8BFAB}" srcOrd="1" destOrd="0" parTransId="{BEBBFAB6-8F3D-C44D-AE1A-73B17201FA82}" sibTransId="{32AB9E25-CBBC-6F4E-BB12-ECBCBDDFE792}"/>
    <dgm:cxn modelId="{E9792E32-7A14-D742-B732-EFB98D35DD24}" type="presOf" srcId="{586C623D-BB7B-1445-8386-CBDA06ACDBA5}" destId="{6FD39A7C-94FA-1945-8F9E-B9DEF3F38CE5}" srcOrd="0" destOrd="0" presId="urn:microsoft.com/office/officeart/2005/8/layout/hList1"/>
    <dgm:cxn modelId="{E1685F35-9DD4-654C-869D-FF1D47F68B3D}" type="presOf" srcId="{9986A5EB-9757-DC40-A03A-9BF9BE001D7F}" destId="{29156336-199A-334D-BA55-5A0815B43B22}" srcOrd="0" destOrd="0" presId="urn:microsoft.com/office/officeart/2005/8/layout/hList1"/>
    <dgm:cxn modelId="{EF09AA40-D531-7440-B375-8714D37F618E}" type="presOf" srcId="{B8ABEA86-DCE9-8545-9F9D-C2B43ED2E047}" destId="{3B8558B5-CC9E-F34E-B6AB-D0BB3DFA91D8}" srcOrd="0" destOrd="0" presId="urn:microsoft.com/office/officeart/2005/8/layout/hList1"/>
    <dgm:cxn modelId="{DC601E5D-EFDF-D54E-B6A1-B35D9800A6C9}" srcId="{B92CA2C6-941E-0C4F-9600-90B5C03EF977}" destId="{4EDC16D3-109B-5245-921E-7DBD54216EC9}" srcOrd="4" destOrd="0" parTransId="{14B539C7-7532-CB4E-8598-C3D0D15034A6}" sibTransId="{CBF2E44F-3900-CA4E-8294-863D0C3D8503}"/>
    <dgm:cxn modelId="{22A0795E-BB5F-1E42-8015-538563230DE9}" srcId="{4F7EFB94-430B-F846-A777-7433DF8D97F2}" destId="{9EED8C4F-51F4-5A48-87AF-2550A592C8A1}" srcOrd="0" destOrd="0" parTransId="{84B4CB10-2098-2F42-9528-9B170DFCA1AB}" sibTransId="{1648A270-D600-AD4C-AF1E-CA2AD314A7F8}"/>
    <dgm:cxn modelId="{B5D38462-2AC1-D840-AF9E-90A63A318696}" type="presOf" srcId="{3180AACF-C862-AC4C-A84E-C7D35DDEEDE4}" destId="{9F1CC9C4-3808-5A47-8FA3-8269C3C53E3B}" srcOrd="0" destOrd="1" presId="urn:microsoft.com/office/officeart/2005/8/layout/hList1"/>
    <dgm:cxn modelId="{C50E7744-C3D8-BB4D-A42F-D18B7131C157}" srcId="{4EDC16D3-109B-5245-921E-7DBD54216EC9}" destId="{12530284-223C-9649-9CA9-8135C1321F03}" srcOrd="1" destOrd="0" parTransId="{35848CD3-CFBE-CC49-B0A9-AE2A69703858}" sibTransId="{78D2AD3F-DE72-3845-9149-60C755D81DA8}"/>
    <dgm:cxn modelId="{AA0B726A-6A71-684F-97AC-DC7EE56A8DFF}" srcId="{B92CA2C6-941E-0C4F-9600-90B5C03EF977}" destId="{B8ABEA86-DCE9-8545-9F9D-C2B43ED2E047}" srcOrd="3" destOrd="0" parTransId="{03FA182C-A9A2-FD4C-9712-CAE43A2B02CD}" sibTransId="{4D29A5F2-49F8-7740-B236-3CBBEF13372D}"/>
    <dgm:cxn modelId="{CCFE3F4B-9FCC-EB4A-ABDE-83F6608F386B}" srcId="{B8ABEA86-DCE9-8545-9F9D-C2B43ED2E047}" destId="{398F277D-32FB-5C4F-8EAC-534B809E8095}" srcOrd="0" destOrd="0" parTransId="{DE248742-DBA7-8246-8B39-D284720D9E02}" sibTransId="{EA31A69C-2F98-9940-8756-D3829E4B2DC0}"/>
    <dgm:cxn modelId="{0AF12C54-21F5-7748-A329-3DFEA1456317}" srcId="{586C623D-BB7B-1445-8386-CBDA06ACDBA5}" destId="{3180AACF-C862-AC4C-A84E-C7D35DDEEDE4}" srcOrd="1" destOrd="0" parTransId="{29B55CE9-42F0-0647-807D-151BD680E67C}" sibTransId="{B799D679-0144-6942-98D5-195B33371855}"/>
    <dgm:cxn modelId="{37CB1487-13B7-6E40-8CA4-9DBBBE63D14D}" type="presOf" srcId="{459E6E7E-0299-8C49-A91C-E7C4CC239908}" destId="{4FADCFC2-62CB-684F-807B-DF2EF839A1B8}" srcOrd="0" destOrd="1" presId="urn:microsoft.com/office/officeart/2005/8/layout/hList1"/>
    <dgm:cxn modelId="{806F8D8A-E39A-B746-B443-426C1B7AD3D4}" type="presOf" srcId="{4EDC16D3-109B-5245-921E-7DBD54216EC9}" destId="{7580FA57-941A-6943-B387-1A99401F36B2}" srcOrd="0" destOrd="0" presId="urn:microsoft.com/office/officeart/2005/8/layout/hList1"/>
    <dgm:cxn modelId="{AF2DFF98-B3AB-5846-B360-5BCC43BF0FA8}" srcId="{B8ABEA86-DCE9-8545-9F9D-C2B43ED2E047}" destId="{459E6E7E-0299-8C49-A91C-E7C4CC239908}" srcOrd="1" destOrd="0" parTransId="{14DC77E1-11EA-7E4C-88B5-20F64CE59E31}" sibTransId="{7B003614-CCAB-A94F-A640-973E5244C831}"/>
    <dgm:cxn modelId="{760EC29A-3D7B-2F42-8D7E-BC02283FECE4}" type="presOf" srcId="{398F277D-32FB-5C4F-8EAC-534B809E8095}" destId="{4FADCFC2-62CB-684F-807B-DF2EF839A1B8}" srcOrd="0" destOrd="0" presId="urn:microsoft.com/office/officeart/2005/8/layout/hList1"/>
    <dgm:cxn modelId="{DD25A09D-D7BF-8848-86BA-D5749835F991}" type="presOf" srcId="{9EED8C4F-51F4-5A48-87AF-2550A592C8A1}" destId="{35966823-1DB0-354E-A2B0-ADA2F5494A1C}" srcOrd="0" destOrd="0" presId="urn:microsoft.com/office/officeart/2005/8/layout/hList1"/>
    <dgm:cxn modelId="{6FDA75A2-B3B1-E14D-BA76-ECE15EF5DCDC}" srcId="{4EDC16D3-109B-5245-921E-7DBD54216EC9}" destId="{0D081519-C006-4649-B49E-D796C9BBAF7F}" srcOrd="0" destOrd="0" parTransId="{6766F306-778B-F145-A6F6-809DF7A06608}" sibTransId="{04F149CC-00B3-7F41-9A67-5949FDEF8B10}"/>
    <dgm:cxn modelId="{69C4AEAD-79B1-B543-B838-24E0701840BF}" type="presOf" srcId="{68B17956-F424-484B-A7AB-456F767E993C}" destId="{BB0C805D-5A78-EE4D-9D36-9647DA6D6718}" srcOrd="0" destOrd="0" presId="urn:microsoft.com/office/officeart/2005/8/layout/hList1"/>
    <dgm:cxn modelId="{0DF40FBF-2F0A-8C40-BC9D-650A124A8C28}" type="presOf" srcId="{12530284-223C-9649-9CA9-8135C1321F03}" destId="{6697FAA7-5F13-254A-9BC8-6D1082121D6C}" srcOrd="0" destOrd="1" presId="urn:microsoft.com/office/officeart/2005/8/layout/hList1"/>
    <dgm:cxn modelId="{F419F9D3-3745-3249-AA3C-2AED3EC24C06}" srcId="{B92CA2C6-941E-0C4F-9600-90B5C03EF977}" destId="{4F7EFB94-430B-F846-A777-7433DF8D97F2}" srcOrd="0" destOrd="0" parTransId="{9954F13E-72A2-9241-B37E-02CF4642E747}" sibTransId="{E018CFF2-25FD-CA44-8B2C-5D57D42B0DC2}"/>
    <dgm:cxn modelId="{268A7CE6-9C98-FC46-8163-6CFD3579E71E}" srcId="{9986A5EB-9757-DC40-A03A-9BF9BE001D7F}" destId="{68B17956-F424-484B-A7AB-456F767E993C}" srcOrd="0" destOrd="0" parTransId="{202C1146-C67F-7F4B-8FA2-78699BC8D7FD}" sibTransId="{BBC6F0DB-A19C-2B43-81A5-5539DB234AA9}"/>
    <dgm:cxn modelId="{D7106FE8-803F-E745-BDBB-8D9B895CAD5D}" srcId="{586C623D-BB7B-1445-8386-CBDA06ACDBA5}" destId="{94AAF58D-587D-9148-9413-A782169E1CF1}" srcOrd="0" destOrd="0" parTransId="{C4E4B12A-109C-084A-AB88-CCF0180FBBCA}" sibTransId="{FA5CAE4F-8023-5545-B7A8-5F6489FA28CB}"/>
    <dgm:cxn modelId="{728686EA-6FE8-C445-8B7B-092AB707D780}" srcId="{B92CA2C6-941E-0C4F-9600-90B5C03EF977}" destId="{9986A5EB-9757-DC40-A03A-9BF9BE001D7F}" srcOrd="2" destOrd="0" parTransId="{85BBEA6F-6085-4848-8EF5-365A6AD52873}" sibTransId="{F7D3AC21-3EAB-184D-8C11-B8606A7811DE}"/>
    <dgm:cxn modelId="{364A51EF-FBA6-3F46-86DB-1881F96E5449}" type="presOf" srcId="{0D081519-C006-4649-B49E-D796C9BBAF7F}" destId="{6697FAA7-5F13-254A-9BC8-6D1082121D6C}" srcOrd="0" destOrd="0" presId="urn:microsoft.com/office/officeart/2005/8/layout/hList1"/>
    <dgm:cxn modelId="{7087D4EF-0D95-FF4B-9868-976F3D59824C}" srcId="{B92CA2C6-941E-0C4F-9600-90B5C03EF977}" destId="{586C623D-BB7B-1445-8386-CBDA06ACDBA5}" srcOrd="1" destOrd="0" parTransId="{69270D63-A49E-5349-A9A9-4FEEB6F0E481}" sibTransId="{EB08D4E5-1782-0145-A64A-92067D9E64A5}"/>
    <dgm:cxn modelId="{C9FFA84F-00C6-B24D-BE76-1F6E07A35C35}" type="presParOf" srcId="{94837017-7F77-F14C-BFCD-51C5F4415A0F}" destId="{CDA4F369-8F08-5A47-B2F9-BCC1667580D3}" srcOrd="0" destOrd="0" presId="urn:microsoft.com/office/officeart/2005/8/layout/hList1"/>
    <dgm:cxn modelId="{04CD2224-FFC6-744D-92B6-7F0061FE1756}" type="presParOf" srcId="{CDA4F369-8F08-5A47-B2F9-BCC1667580D3}" destId="{7B09EDAA-D904-DC47-99AC-8329FCADF564}" srcOrd="0" destOrd="0" presId="urn:microsoft.com/office/officeart/2005/8/layout/hList1"/>
    <dgm:cxn modelId="{B1C9D637-42D1-EE43-AF18-BDBA8BFFA26C}" type="presParOf" srcId="{CDA4F369-8F08-5A47-B2F9-BCC1667580D3}" destId="{35966823-1DB0-354E-A2B0-ADA2F5494A1C}" srcOrd="1" destOrd="0" presId="urn:microsoft.com/office/officeart/2005/8/layout/hList1"/>
    <dgm:cxn modelId="{C78A7312-C405-D34C-AFCE-344ACC979C24}" type="presParOf" srcId="{94837017-7F77-F14C-BFCD-51C5F4415A0F}" destId="{003ACEC0-47D7-DC4A-AF76-CA7CB70C761A}" srcOrd="1" destOrd="0" presId="urn:microsoft.com/office/officeart/2005/8/layout/hList1"/>
    <dgm:cxn modelId="{80F66774-5A00-ED4F-84AA-A0053010C8D1}" type="presParOf" srcId="{94837017-7F77-F14C-BFCD-51C5F4415A0F}" destId="{EA9DD970-6015-144F-BD3C-CA44822D530F}" srcOrd="2" destOrd="0" presId="urn:microsoft.com/office/officeart/2005/8/layout/hList1"/>
    <dgm:cxn modelId="{5EACFA36-4D6B-404D-9182-F6DDA456CE5B}" type="presParOf" srcId="{EA9DD970-6015-144F-BD3C-CA44822D530F}" destId="{6FD39A7C-94FA-1945-8F9E-B9DEF3F38CE5}" srcOrd="0" destOrd="0" presId="urn:microsoft.com/office/officeart/2005/8/layout/hList1"/>
    <dgm:cxn modelId="{31956B42-F2DC-DB44-97F0-D80F39A8535B}" type="presParOf" srcId="{EA9DD970-6015-144F-BD3C-CA44822D530F}" destId="{9F1CC9C4-3808-5A47-8FA3-8269C3C53E3B}" srcOrd="1" destOrd="0" presId="urn:microsoft.com/office/officeart/2005/8/layout/hList1"/>
    <dgm:cxn modelId="{AD9E524E-A01A-854D-8813-2268EBDF19CB}" type="presParOf" srcId="{94837017-7F77-F14C-BFCD-51C5F4415A0F}" destId="{1CF5BBE0-55C0-CB46-B066-358BB0C01F04}" srcOrd="3" destOrd="0" presId="urn:microsoft.com/office/officeart/2005/8/layout/hList1"/>
    <dgm:cxn modelId="{AE5E9D10-FD03-FE41-8DD0-3733A202533F}" type="presParOf" srcId="{94837017-7F77-F14C-BFCD-51C5F4415A0F}" destId="{D48A1717-A769-854E-B208-286085E9D68F}" srcOrd="4" destOrd="0" presId="urn:microsoft.com/office/officeart/2005/8/layout/hList1"/>
    <dgm:cxn modelId="{FAB7CB7D-72BE-BD4E-8888-94484CDF2519}" type="presParOf" srcId="{D48A1717-A769-854E-B208-286085E9D68F}" destId="{29156336-199A-334D-BA55-5A0815B43B22}" srcOrd="0" destOrd="0" presId="urn:microsoft.com/office/officeart/2005/8/layout/hList1"/>
    <dgm:cxn modelId="{7796A623-56D8-884D-A41C-DC512B7E4B45}" type="presParOf" srcId="{D48A1717-A769-854E-B208-286085E9D68F}" destId="{BB0C805D-5A78-EE4D-9D36-9647DA6D6718}" srcOrd="1" destOrd="0" presId="urn:microsoft.com/office/officeart/2005/8/layout/hList1"/>
    <dgm:cxn modelId="{42565DF3-7D0D-994F-8D28-1C961E5CF82B}" type="presParOf" srcId="{94837017-7F77-F14C-BFCD-51C5F4415A0F}" destId="{C802FFBA-405E-7046-A20C-008840E2AD46}" srcOrd="5" destOrd="0" presId="urn:microsoft.com/office/officeart/2005/8/layout/hList1"/>
    <dgm:cxn modelId="{B9C46459-EC8A-F640-8D73-BD7BD8C6A0F6}" type="presParOf" srcId="{94837017-7F77-F14C-BFCD-51C5F4415A0F}" destId="{9B66F58D-5523-024E-839E-34D27CAFB9E6}" srcOrd="6" destOrd="0" presId="urn:microsoft.com/office/officeart/2005/8/layout/hList1"/>
    <dgm:cxn modelId="{EA18CA40-17DC-304F-8C3F-A2358364211C}" type="presParOf" srcId="{9B66F58D-5523-024E-839E-34D27CAFB9E6}" destId="{3B8558B5-CC9E-F34E-B6AB-D0BB3DFA91D8}" srcOrd="0" destOrd="0" presId="urn:microsoft.com/office/officeart/2005/8/layout/hList1"/>
    <dgm:cxn modelId="{9941FB2B-C63E-F04F-A68F-ABED5923DCE9}" type="presParOf" srcId="{9B66F58D-5523-024E-839E-34D27CAFB9E6}" destId="{4FADCFC2-62CB-684F-807B-DF2EF839A1B8}" srcOrd="1" destOrd="0" presId="urn:microsoft.com/office/officeart/2005/8/layout/hList1"/>
    <dgm:cxn modelId="{6B37A083-BE9E-5F46-A0C9-CF617805E843}" type="presParOf" srcId="{94837017-7F77-F14C-BFCD-51C5F4415A0F}" destId="{285874CD-E91C-E04C-B6B1-64B9B00F0733}" srcOrd="7" destOrd="0" presId="urn:microsoft.com/office/officeart/2005/8/layout/hList1"/>
    <dgm:cxn modelId="{CB24F842-43B7-6841-8C70-3650B6C34D08}" type="presParOf" srcId="{94837017-7F77-F14C-BFCD-51C5F4415A0F}" destId="{E8FCEF6B-401B-054C-8B35-5985500A8F61}" srcOrd="8" destOrd="0" presId="urn:microsoft.com/office/officeart/2005/8/layout/hList1"/>
    <dgm:cxn modelId="{C50E87B2-B778-114D-B57C-0283E9B43406}" type="presParOf" srcId="{E8FCEF6B-401B-054C-8B35-5985500A8F61}" destId="{7580FA57-941A-6943-B387-1A99401F36B2}" srcOrd="0" destOrd="0" presId="urn:microsoft.com/office/officeart/2005/8/layout/hList1"/>
    <dgm:cxn modelId="{41AABE1E-6AE3-5D4D-A8C6-239E2638EA57}" type="presParOf" srcId="{E8FCEF6B-401B-054C-8B35-5985500A8F61}" destId="{6697FAA7-5F13-254A-9BC8-6D1082121D6C}"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585B468-9921-0A41-A870-8299946FA016}" type="doc">
      <dgm:prSet loTypeId="urn:microsoft.com/office/officeart/2005/8/layout/StepDownProcess" loCatId="" qsTypeId="urn:microsoft.com/office/officeart/2005/8/quickstyle/3D3" qsCatId="3D" csTypeId="urn:microsoft.com/office/officeart/2005/8/colors/accent1_2" csCatId="accent1" phldr="1"/>
      <dgm:spPr/>
      <dgm:t>
        <a:bodyPr/>
        <a:lstStyle/>
        <a:p>
          <a:endParaRPr lang="en-US"/>
        </a:p>
      </dgm:t>
    </dgm:pt>
    <dgm:pt modelId="{1C28037E-5246-4740-9B8C-14CEF7CC39FD}">
      <dgm:prSet/>
      <dgm:spPr/>
      <dgm:t>
        <a:bodyPr/>
        <a:lstStyle/>
        <a:p>
          <a:pPr rtl="0"/>
          <a:r>
            <a:rPr lang="en-US" dirty="0"/>
            <a:t>Audience</a:t>
          </a:r>
        </a:p>
      </dgm:t>
    </dgm:pt>
    <dgm:pt modelId="{D6628D35-3A63-2F4C-981F-D36CB05E0506}" type="parTrans" cxnId="{31CD77B7-EE07-724D-A571-243EAB62EE54}">
      <dgm:prSet/>
      <dgm:spPr/>
      <dgm:t>
        <a:bodyPr/>
        <a:lstStyle/>
        <a:p>
          <a:endParaRPr lang="en-US"/>
        </a:p>
      </dgm:t>
    </dgm:pt>
    <dgm:pt modelId="{9F727B45-79E3-2D49-95EF-0D662BA0C21D}" type="sibTrans" cxnId="{31CD77B7-EE07-724D-A571-243EAB62EE54}">
      <dgm:prSet/>
      <dgm:spPr/>
      <dgm:t>
        <a:bodyPr/>
        <a:lstStyle/>
        <a:p>
          <a:endParaRPr lang="en-US"/>
        </a:p>
      </dgm:t>
    </dgm:pt>
    <dgm:pt modelId="{24885EC8-7CCF-4540-B3F2-D67CF938A50F}">
      <dgm:prSet/>
      <dgm:spPr/>
      <dgm:t>
        <a:bodyPr/>
        <a:lstStyle/>
        <a:p>
          <a:pPr rtl="0"/>
          <a:r>
            <a:rPr lang="en-US" dirty="0"/>
            <a:t>Background</a:t>
          </a:r>
        </a:p>
      </dgm:t>
    </dgm:pt>
    <dgm:pt modelId="{62F9DC5A-4AF4-214C-A149-5E0F56EFE100}" type="parTrans" cxnId="{B57011DE-3E49-DF4D-956E-A9F2DA3E8A02}">
      <dgm:prSet/>
      <dgm:spPr/>
      <dgm:t>
        <a:bodyPr/>
        <a:lstStyle/>
        <a:p>
          <a:endParaRPr lang="en-US"/>
        </a:p>
      </dgm:t>
    </dgm:pt>
    <dgm:pt modelId="{03A903A6-39C9-CB4C-80E7-67BD4C2559EF}" type="sibTrans" cxnId="{B57011DE-3E49-DF4D-956E-A9F2DA3E8A02}">
      <dgm:prSet/>
      <dgm:spPr/>
      <dgm:t>
        <a:bodyPr/>
        <a:lstStyle/>
        <a:p>
          <a:endParaRPr lang="en-US"/>
        </a:p>
      </dgm:t>
    </dgm:pt>
    <dgm:pt modelId="{3DFF2ED5-8DF0-BC4C-AD71-B99C5FFE11E8}">
      <dgm:prSet custT="1"/>
      <dgm:spPr/>
      <dgm:t>
        <a:bodyPr/>
        <a:lstStyle/>
        <a:p>
          <a:pPr rtl="0"/>
          <a:r>
            <a:rPr lang="en-US" sz="1400"/>
            <a:t>What do gatekeepers use?</a:t>
          </a:r>
          <a:endParaRPr lang="en-US" sz="1400" dirty="0"/>
        </a:p>
      </dgm:t>
    </dgm:pt>
    <dgm:pt modelId="{A8D8F515-7FBE-E546-B576-E5EDC4B9853C}" type="parTrans" cxnId="{442BBE43-6675-614B-9C11-4BAFB6B8CFDA}">
      <dgm:prSet/>
      <dgm:spPr/>
      <dgm:t>
        <a:bodyPr/>
        <a:lstStyle/>
        <a:p>
          <a:endParaRPr lang="en-US"/>
        </a:p>
      </dgm:t>
    </dgm:pt>
    <dgm:pt modelId="{ADBC5D31-CA9E-0B4B-B23B-60BE359B8331}" type="sibTrans" cxnId="{442BBE43-6675-614B-9C11-4BAFB6B8CFDA}">
      <dgm:prSet/>
      <dgm:spPr/>
      <dgm:t>
        <a:bodyPr/>
        <a:lstStyle/>
        <a:p>
          <a:endParaRPr lang="en-US"/>
        </a:p>
      </dgm:t>
    </dgm:pt>
    <dgm:pt modelId="{B4196052-695D-CF4D-B038-7E86F2E94A1B}">
      <dgm:prSet custT="1"/>
      <dgm:spPr/>
      <dgm:t>
        <a:bodyPr/>
        <a:lstStyle/>
        <a:p>
          <a:pPr rtl="0"/>
          <a:r>
            <a:rPr lang="en-US" sz="1400" dirty="0"/>
            <a:t>Training</a:t>
          </a:r>
        </a:p>
      </dgm:t>
    </dgm:pt>
    <dgm:pt modelId="{6E5F84C1-6B84-144C-B708-45BC722EE7CB}" type="parTrans" cxnId="{874346D7-089A-A24B-ADE5-C52EFDFE47D9}">
      <dgm:prSet/>
      <dgm:spPr/>
      <dgm:t>
        <a:bodyPr/>
        <a:lstStyle/>
        <a:p>
          <a:endParaRPr lang="en-US"/>
        </a:p>
      </dgm:t>
    </dgm:pt>
    <dgm:pt modelId="{7EE061AD-C669-C54F-9DFF-B6A00F8E092D}" type="sibTrans" cxnId="{874346D7-089A-A24B-ADE5-C52EFDFE47D9}">
      <dgm:prSet/>
      <dgm:spPr/>
      <dgm:t>
        <a:bodyPr/>
        <a:lstStyle/>
        <a:p>
          <a:endParaRPr lang="en-US"/>
        </a:p>
      </dgm:t>
    </dgm:pt>
    <dgm:pt modelId="{F4B4E39F-B9B3-FD48-8C89-6C28E8B6847B}">
      <dgm:prSet/>
      <dgm:spPr/>
      <dgm:t>
        <a:bodyPr/>
        <a:lstStyle/>
        <a:p>
          <a:pPr rtl="0"/>
          <a:r>
            <a:rPr lang="en-US" dirty="0"/>
            <a:t>Scholarly literature</a:t>
          </a:r>
        </a:p>
      </dgm:t>
    </dgm:pt>
    <dgm:pt modelId="{02C88DB6-CF5D-114A-BA27-4D25198E71B4}" type="parTrans" cxnId="{36AA5F87-49B6-D943-8FBA-D0A5B66327DB}">
      <dgm:prSet/>
      <dgm:spPr/>
      <dgm:t>
        <a:bodyPr/>
        <a:lstStyle/>
        <a:p>
          <a:endParaRPr lang="en-US"/>
        </a:p>
      </dgm:t>
    </dgm:pt>
    <dgm:pt modelId="{ABB046A2-695C-0D43-AFBC-7B9A8BFC4FAC}" type="sibTrans" cxnId="{36AA5F87-49B6-D943-8FBA-D0A5B66327DB}">
      <dgm:prSet/>
      <dgm:spPr/>
      <dgm:t>
        <a:bodyPr/>
        <a:lstStyle/>
        <a:p>
          <a:endParaRPr lang="en-US"/>
        </a:p>
      </dgm:t>
    </dgm:pt>
    <dgm:pt modelId="{1DB10FE1-D843-1349-ADF9-5E4FFBA23C55}">
      <dgm:prSet custT="1"/>
      <dgm:spPr/>
      <dgm:t>
        <a:bodyPr/>
        <a:lstStyle/>
        <a:p>
          <a:pPr rtl="0"/>
          <a:r>
            <a:rPr lang="en-US" sz="1400" dirty="0"/>
            <a:t>Needed in field</a:t>
          </a:r>
        </a:p>
      </dgm:t>
    </dgm:pt>
    <dgm:pt modelId="{0E9A00EC-72B3-7F41-B12E-0BD136FCBB78}" type="parTrans" cxnId="{BA81FB5C-6920-7B49-B4F2-BF8FFE7F50C8}">
      <dgm:prSet/>
      <dgm:spPr/>
      <dgm:t>
        <a:bodyPr/>
        <a:lstStyle/>
        <a:p>
          <a:endParaRPr lang="en-US"/>
        </a:p>
      </dgm:t>
    </dgm:pt>
    <dgm:pt modelId="{FD728354-71DB-4243-B146-3F86BFA290B6}" type="sibTrans" cxnId="{BA81FB5C-6920-7B49-B4F2-BF8FFE7F50C8}">
      <dgm:prSet/>
      <dgm:spPr/>
      <dgm:t>
        <a:bodyPr/>
        <a:lstStyle/>
        <a:p>
          <a:endParaRPr lang="en-US"/>
        </a:p>
      </dgm:t>
    </dgm:pt>
    <dgm:pt modelId="{2C88A453-0862-874A-B77C-1845837F1451}">
      <dgm:prSet/>
      <dgm:spPr/>
      <dgm:t>
        <a:bodyPr/>
        <a:lstStyle/>
        <a:p>
          <a:pPr rtl="0"/>
          <a:r>
            <a:rPr lang="en-US" dirty="0"/>
            <a:t>Personal approach</a:t>
          </a:r>
        </a:p>
      </dgm:t>
    </dgm:pt>
    <dgm:pt modelId="{CF1F8230-2914-E849-946B-9A9AD3132ED0}" type="parTrans" cxnId="{01E98FB6-FFCA-5B47-A10F-272985AEF45F}">
      <dgm:prSet/>
      <dgm:spPr/>
      <dgm:t>
        <a:bodyPr/>
        <a:lstStyle/>
        <a:p>
          <a:endParaRPr lang="en-US"/>
        </a:p>
      </dgm:t>
    </dgm:pt>
    <dgm:pt modelId="{630BDE1B-3D71-FE4A-B278-2292A99254B9}" type="sibTrans" cxnId="{01E98FB6-FFCA-5B47-A10F-272985AEF45F}">
      <dgm:prSet/>
      <dgm:spPr/>
      <dgm:t>
        <a:bodyPr/>
        <a:lstStyle/>
        <a:p>
          <a:endParaRPr lang="en-US"/>
        </a:p>
      </dgm:t>
    </dgm:pt>
    <dgm:pt modelId="{B2D3435E-BBF4-274F-90AB-E4B443A46980}">
      <dgm:prSet custT="1"/>
      <dgm:spPr/>
      <dgm:t>
        <a:bodyPr/>
        <a:lstStyle/>
        <a:p>
          <a:pPr rtl="0"/>
          <a:r>
            <a:rPr lang="en-US" sz="1400" dirty="0"/>
            <a:t>Structure vs. storytelling</a:t>
          </a:r>
        </a:p>
      </dgm:t>
    </dgm:pt>
    <dgm:pt modelId="{2E1D9205-09E5-2848-96D2-234990F50953}" type="parTrans" cxnId="{B449B4A1-1F76-1145-905A-AD7FCC577B9F}">
      <dgm:prSet/>
      <dgm:spPr/>
      <dgm:t>
        <a:bodyPr/>
        <a:lstStyle/>
        <a:p>
          <a:endParaRPr lang="en-US"/>
        </a:p>
      </dgm:t>
    </dgm:pt>
    <dgm:pt modelId="{80A70E71-635C-7A4E-81B5-7511CF2A0644}" type="sibTrans" cxnId="{B449B4A1-1F76-1145-905A-AD7FCC577B9F}">
      <dgm:prSet/>
      <dgm:spPr/>
      <dgm:t>
        <a:bodyPr/>
        <a:lstStyle/>
        <a:p>
          <a:endParaRPr lang="en-US"/>
        </a:p>
      </dgm:t>
    </dgm:pt>
    <dgm:pt modelId="{159B240C-A625-BB40-8792-BC81223E54A2}">
      <dgm:prSet custT="1"/>
      <dgm:spPr/>
      <dgm:t>
        <a:bodyPr/>
        <a:lstStyle/>
        <a:p>
          <a:pPr rtl="0"/>
          <a:r>
            <a:rPr lang="en-US" sz="1400" dirty="0"/>
            <a:t>Firmer vs. flexible</a:t>
          </a:r>
        </a:p>
      </dgm:t>
    </dgm:pt>
    <dgm:pt modelId="{719FF139-D95B-ED4B-8A60-3DAEF65A17DB}" type="parTrans" cxnId="{09E78D38-952D-7D42-AF1F-725647806785}">
      <dgm:prSet/>
      <dgm:spPr/>
      <dgm:t>
        <a:bodyPr/>
        <a:lstStyle/>
        <a:p>
          <a:endParaRPr lang="en-US"/>
        </a:p>
      </dgm:t>
    </dgm:pt>
    <dgm:pt modelId="{894912E7-5178-874B-BED0-7EA6A71634A6}" type="sibTrans" cxnId="{09E78D38-952D-7D42-AF1F-725647806785}">
      <dgm:prSet/>
      <dgm:spPr/>
      <dgm:t>
        <a:bodyPr/>
        <a:lstStyle/>
        <a:p>
          <a:endParaRPr lang="en-US"/>
        </a:p>
      </dgm:t>
    </dgm:pt>
    <dgm:pt modelId="{CFDC3547-C4C8-2B47-A33B-694D28BCD6BC}" type="pres">
      <dgm:prSet presAssocID="{7585B468-9921-0A41-A870-8299946FA016}" presName="rootnode" presStyleCnt="0">
        <dgm:presLayoutVars>
          <dgm:chMax/>
          <dgm:chPref/>
          <dgm:dir/>
          <dgm:animLvl val="lvl"/>
        </dgm:presLayoutVars>
      </dgm:prSet>
      <dgm:spPr/>
    </dgm:pt>
    <dgm:pt modelId="{28E394C6-D03A-D04D-A055-F0CAB3D5E0AD}" type="pres">
      <dgm:prSet presAssocID="{1C28037E-5246-4740-9B8C-14CEF7CC39FD}" presName="composite" presStyleCnt="0"/>
      <dgm:spPr/>
    </dgm:pt>
    <dgm:pt modelId="{314968F9-DB57-2E4E-9490-F103AA9474EC}" type="pres">
      <dgm:prSet presAssocID="{1C28037E-5246-4740-9B8C-14CEF7CC39FD}" presName="bentUpArrow1" presStyleLbl="alignImgPlace1" presStyleIdx="0" presStyleCnt="3"/>
      <dgm:spPr/>
    </dgm:pt>
    <dgm:pt modelId="{938072B8-2A93-904B-9BB9-8139443BAA67}" type="pres">
      <dgm:prSet presAssocID="{1C28037E-5246-4740-9B8C-14CEF7CC39FD}" presName="ParentText" presStyleLbl="node1" presStyleIdx="0" presStyleCnt="4">
        <dgm:presLayoutVars>
          <dgm:chMax val="1"/>
          <dgm:chPref val="1"/>
          <dgm:bulletEnabled val="1"/>
        </dgm:presLayoutVars>
      </dgm:prSet>
      <dgm:spPr/>
    </dgm:pt>
    <dgm:pt modelId="{55059F3B-B06C-E14C-A149-7844E0081C81}" type="pres">
      <dgm:prSet presAssocID="{1C28037E-5246-4740-9B8C-14CEF7CC39FD}" presName="ChildText" presStyleLbl="revTx" presStyleIdx="0" presStyleCnt="4" custScaleX="196009" custLinFactNeighborX="49296">
        <dgm:presLayoutVars>
          <dgm:chMax val="0"/>
          <dgm:chPref val="0"/>
          <dgm:bulletEnabled val="1"/>
        </dgm:presLayoutVars>
      </dgm:prSet>
      <dgm:spPr/>
    </dgm:pt>
    <dgm:pt modelId="{6957DDD2-D295-0D43-8C5C-A150198C24E4}" type="pres">
      <dgm:prSet presAssocID="{9F727B45-79E3-2D49-95EF-0D662BA0C21D}" presName="sibTrans" presStyleCnt="0"/>
      <dgm:spPr/>
    </dgm:pt>
    <dgm:pt modelId="{BFF014BD-BD06-C149-A993-85BA89A45F85}" type="pres">
      <dgm:prSet presAssocID="{24885EC8-7CCF-4540-B3F2-D67CF938A50F}" presName="composite" presStyleCnt="0"/>
      <dgm:spPr/>
    </dgm:pt>
    <dgm:pt modelId="{F3E6F05C-A2FF-B94B-AC45-770D15B7BDB5}" type="pres">
      <dgm:prSet presAssocID="{24885EC8-7CCF-4540-B3F2-D67CF938A50F}" presName="bentUpArrow1" presStyleLbl="alignImgPlace1" presStyleIdx="1" presStyleCnt="3"/>
      <dgm:spPr/>
    </dgm:pt>
    <dgm:pt modelId="{8D1F4C7B-89B2-2344-864C-E651C9EC1C4B}" type="pres">
      <dgm:prSet presAssocID="{24885EC8-7CCF-4540-B3F2-D67CF938A50F}" presName="ParentText" presStyleLbl="node1" presStyleIdx="1" presStyleCnt="4">
        <dgm:presLayoutVars>
          <dgm:chMax val="1"/>
          <dgm:chPref val="1"/>
          <dgm:bulletEnabled val="1"/>
        </dgm:presLayoutVars>
      </dgm:prSet>
      <dgm:spPr/>
    </dgm:pt>
    <dgm:pt modelId="{945260A8-07AD-9648-86AF-58EE1EFDA56F}" type="pres">
      <dgm:prSet presAssocID="{24885EC8-7CCF-4540-B3F2-D67CF938A50F}" presName="ChildText" presStyleLbl="revTx" presStyleIdx="1" presStyleCnt="4" custScaleX="196009" custLinFactNeighborX="49296">
        <dgm:presLayoutVars>
          <dgm:chMax val="0"/>
          <dgm:chPref val="0"/>
          <dgm:bulletEnabled val="1"/>
        </dgm:presLayoutVars>
      </dgm:prSet>
      <dgm:spPr/>
    </dgm:pt>
    <dgm:pt modelId="{18B4C1D3-2862-5948-82F8-AE90A5DC03BC}" type="pres">
      <dgm:prSet presAssocID="{03A903A6-39C9-CB4C-80E7-67BD4C2559EF}" presName="sibTrans" presStyleCnt="0"/>
      <dgm:spPr/>
    </dgm:pt>
    <dgm:pt modelId="{93489A52-F80F-A342-BF58-C3033B474C40}" type="pres">
      <dgm:prSet presAssocID="{F4B4E39F-B9B3-FD48-8C89-6C28E8B6847B}" presName="composite" presStyleCnt="0"/>
      <dgm:spPr/>
    </dgm:pt>
    <dgm:pt modelId="{C022FA33-56FE-B345-B537-EADB3A4DA0B0}" type="pres">
      <dgm:prSet presAssocID="{F4B4E39F-B9B3-FD48-8C89-6C28E8B6847B}" presName="bentUpArrow1" presStyleLbl="alignImgPlace1" presStyleIdx="2" presStyleCnt="3"/>
      <dgm:spPr/>
    </dgm:pt>
    <dgm:pt modelId="{BF7404A6-7E07-B64A-B7A9-189A6DFEF4DE}" type="pres">
      <dgm:prSet presAssocID="{F4B4E39F-B9B3-FD48-8C89-6C28E8B6847B}" presName="ParentText" presStyleLbl="node1" presStyleIdx="2" presStyleCnt="4">
        <dgm:presLayoutVars>
          <dgm:chMax val="1"/>
          <dgm:chPref val="1"/>
          <dgm:bulletEnabled val="1"/>
        </dgm:presLayoutVars>
      </dgm:prSet>
      <dgm:spPr/>
    </dgm:pt>
    <dgm:pt modelId="{C75F77EC-990D-6548-B464-7C6D8B8A428C}" type="pres">
      <dgm:prSet presAssocID="{F4B4E39F-B9B3-FD48-8C89-6C28E8B6847B}" presName="ChildText" presStyleLbl="revTx" presStyleIdx="2" presStyleCnt="4" custScaleX="196009" custLinFactNeighborX="49296">
        <dgm:presLayoutVars>
          <dgm:chMax val="0"/>
          <dgm:chPref val="0"/>
          <dgm:bulletEnabled val="1"/>
        </dgm:presLayoutVars>
      </dgm:prSet>
      <dgm:spPr/>
    </dgm:pt>
    <dgm:pt modelId="{871AAB2A-5CB9-314F-A205-8B90E4C59979}" type="pres">
      <dgm:prSet presAssocID="{ABB046A2-695C-0D43-AFBC-7B9A8BFC4FAC}" presName="sibTrans" presStyleCnt="0"/>
      <dgm:spPr/>
    </dgm:pt>
    <dgm:pt modelId="{C80E385D-BDA2-F344-96DD-E8646B3BCC9C}" type="pres">
      <dgm:prSet presAssocID="{2C88A453-0862-874A-B77C-1845837F1451}" presName="composite" presStyleCnt="0"/>
      <dgm:spPr/>
    </dgm:pt>
    <dgm:pt modelId="{9A277189-AD3E-4B44-99B3-F13082E64087}" type="pres">
      <dgm:prSet presAssocID="{2C88A453-0862-874A-B77C-1845837F1451}" presName="ParentText" presStyleLbl="node1" presStyleIdx="3" presStyleCnt="4">
        <dgm:presLayoutVars>
          <dgm:chMax val="1"/>
          <dgm:chPref val="1"/>
          <dgm:bulletEnabled val="1"/>
        </dgm:presLayoutVars>
      </dgm:prSet>
      <dgm:spPr/>
    </dgm:pt>
    <dgm:pt modelId="{49B9ADBA-84D8-1741-89BA-72DD4C53A794}" type="pres">
      <dgm:prSet presAssocID="{2C88A453-0862-874A-B77C-1845837F1451}" presName="FinalChildText" presStyleLbl="revTx" presStyleIdx="3" presStyleCnt="4" custScaleX="125981" custLinFactNeighborX="19809" custLinFactNeighborY="6752">
        <dgm:presLayoutVars>
          <dgm:chMax val="0"/>
          <dgm:chPref val="0"/>
          <dgm:bulletEnabled val="1"/>
        </dgm:presLayoutVars>
      </dgm:prSet>
      <dgm:spPr/>
    </dgm:pt>
  </dgm:ptLst>
  <dgm:cxnLst>
    <dgm:cxn modelId="{09E78D38-952D-7D42-AF1F-725647806785}" srcId="{2C88A453-0862-874A-B77C-1845837F1451}" destId="{159B240C-A625-BB40-8792-BC81223E54A2}" srcOrd="1" destOrd="0" parTransId="{719FF139-D95B-ED4B-8A60-3DAEF65A17DB}" sibTransId="{894912E7-5178-874B-BED0-7EA6A71634A6}"/>
    <dgm:cxn modelId="{6098743A-7FDC-2541-A26F-A872D8AAC523}" type="presOf" srcId="{3DFF2ED5-8DF0-BC4C-AD71-B99C5FFE11E8}" destId="{55059F3B-B06C-E14C-A149-7844E0081C81}" srcOrd="0" destOrd="0" presId="urn:microsoft.com/office/officeart/2005/8/layout/StepDownProcess"/>
    <dgm:cxn modelId="{BA81FB5C-6920-7B49-B4F2-BF8FFE7F50C8}" srcId="{F4B4E39F-B9B3-FD48-8C89-6C28E8B6847B}" destId="{1DB10FE1-D843-1349-ADF9-5E4FFBA23C55}" srcOrd="0" destOrd="0" parTransId="{0E9A00EC-72B3-7F41-B12E-0BD136FCBB78}" sibTransId="{FD728354-71DB-4243-B146-3F86BFA290B6}"/>
    <dgm:cxn modelId="{442BBE43-6675-614B-9C11-4BAFB6B8CFDA}" srcId="{1C28037E-5246-4740-9B8C-14CEF7CC39FD}" destId="{3DFF2ED5-8DF0-BC4C-AD71-B99C5FFE11E8}" srcOrd="0" destOrd="0" parTransId="{A8D8F515-7FBE-E546-B576-E5EDC4B9853C}" sibTransId="{ADBC5D31-CA9E-0B4B-B23B-60BE359B8331}"/>
    <dgm:cxn modelId="{36AA5F87-49B6-D943-8FBA-D0A5B66327DB}" srcId="{7585B468-9921-0A41-A870-8299946FA016}" destId="{F4B4E39F-B9B3-FD48-8C89-6C28E8B6847B}" srcOrd="2" destOrd="0" parTransId="{02C88DB6-CF5D-114A-BA27-4D25198E71B4}" sibTransId="{ABB046A2-695C-0D43-AFBC-7B9A8BFC4FAC}"/>
    <dgm:cxn modelId="{D2A4958D-C905-4849-9BD6-3B8AD20E881F}" type="presOf" srcId="{1C28037E-5246-4740-9B8C-14CEF7CC39FD}" destId="{938072B8-2A93-904B-9BB9-8139443BAA67}" srcOrd="0" destOrd="0" presId="urn:microsoft.com/office/officeart/2005/8/layout/StepDownProcess"/>
    <dgm:cxn modelId="{D90769A0-A5B1-5740-B1A2-87D288EE5F33}" type="presOf" srcId="{159B240C-A625-BB40-8792-BC81223E54A2}" destId="{49B9ADBA-84D8-1741-89BA-72DD4C53A794}" srcOrd="0" destOrd="1" presId="urn:microsoft.com/office/officeart/2005/8/layout/StepDownProcess"/>
    <dgm:cxn modelId="{B449B4A1-1F76-1145-905A-AD7FCC577B9F}" srcId="{2C88A453-0862-874A-B77C-1845837F1451}" destId="{B2D3435E-BBF4-274F-90AB-E4B443A46980}" srcOrd="0" destOrd="0" parTransId="{2E1D9205-09E5-2848-96D2-234990F50953}" sibTransId="{80A70E71-635C-7A4E-81B5-7511CF2A0644}"/>
    <dgm:cxn modelId="{B59E9EAE-C400-BD41-B120-E9F46A2EA4A6}" type="presOf" srcId="{2C88A453-0862-874A-B77C-1845837F1451}" destId="{9A277189-AD3E-4B44-99B3-F13082E64087}" srcOrd="0" destOrd="0" presId="urn:microsoft.com/office/officeart/2005/8/layout/StepDownProcess"/>
    <dgm:cxn modelId="{01E98FB6-FFCA-5B47-A10F-272985AEF45F}" srcId="{7585B468-9921-0A41-A870-8299946FA016}" destId="{2C88A453-0862-874A-B77C-1845837F1451}" srcOrd="3" destOrd="0" parTransId="{CF1F8230-2914-E849-946B-9A9AD3132ED0}" sibTransId="{630BDE1B-3D71-FE4A-B278-2292A99254B9}"/>
    <dgm:cxn modelId="{31CD77B7-EE07-724D-A571-243EAB62EE54}" srcId="{7585B468-9921-0A41-A870-8299946FA016}" destId="{1C28037E-5246-4740-9B8C-14CEF7CC39FD}" srcOrd="0" destOrd="0" parTransId="{D6628D35-3A63-2F4C-981F-D36CB05E0506}" sibTransId="{9F727B45-79E3-2D49-95EF-0D662BA0C21D}"/>
    <dgm:cxn modelId="{E3E6F5B9-4EA0-A84A-9642-5E983FEAB2A1}" type="presOf" srcId="{7585B468-9921-0A41-A870-8299946FA016}" destId="{CFDC3547-C4C8-2B47-A33B-694D28BCD6BC}" srcOrd="0" destOrd="0" presId="urn:microsoft.com/office/officeart/2005/8/layout/StepDownProcess"/>
    <dgm:cxn modelId="{73ACE3D6-B7D4-8A46-8BEA-028465EA0C53}" type="presOf" srcId="{1DB10FE1-D843-1349-ADF9-5E4FFBA23C55}" destId="{C75F77EC-990D-6548-B464-7C6D8B8A428C}" srcOrd="0" destOrd="0" presId="urn:microsoft.com/office/officeart/2005/8/layout/StepDownProcess"/>
    <dgm:cxn modelId="{874346D7-089A-A24B-ADE5-C52EFDFE47D9}" srcId="{24885EC8-7CCF-4540-B3F2-D67CF938A50F}" destId="{B4196052-695D-CF4D-B038-7E86F2E94A1B}" srcOrd="0" destOrd="0" parTransId="{6E5F84C1-6B84-144C-B708-45BC722EE7CB}" sibTransId="{7EE061AD-C669-C54F-9DFF-B6A00F8E092D}"/>
    <dgm:cxn modelId="{B57011DE-3E49-DF4D-956E-A9F2DA3E8A02}" srcId="{7585B468-9921-0A41-A870-8299946FA016}" destId="{24885EC8-7CCF-4540-B3F2-D67CF938A50F}" srcOrd="1" destOrd="0" parTransId="{62F9DC5A-4AF4-214C-A149-5E0F56EFE100}" sibTransId="{03A903A6-39C9-CB4C-80E7-67BD4C2559EF}"/>
    <dgm:cxn modelId="{B01CBAE4-AAC7-D64C-A8F1-522290F8A41E}" type="presOf" srcId="{F4B4E39F-B9B3-FD48-8C89-6C28E8B6847B}" destId="{BF7404A6-7E07-B64A-B7A9-189A6DFEF4DE}" srcOrd="0" destOrd="0" presId="urn:microsoft.com/office/officeart/2005/8/layout/StepDownProcess"/>
    <dgm:cxn modelId="{3D56DFEB-133A-7743-8017-3936DBFD6110}" type="presOf" srcId="{B2D3435E-BBF4-274F-90AB-E4B443A46980}" destId="{49B9ADBA-84D8-1741-89BA-72DD4C53A794}" srcOrd="0" destOrd="0" presId="urn:microsoft.com/office/officeart/2005/8/layout/StepDownProcess"/>
    <dgm:cxn modelId="{4B6D3EEC-F7E2-EC43-A92F-2D9173BB730D}" type="presOf" srcId="{B4196052-695D-CF4D-B038-7E86F2E94A1B}" destId="{945260A8-07AD-9648-86AF-58EE1EFDA56F}" srcOrd="0" destOrd="0" presId="urn:microsoft.com/office/officeart/2005/8/layout/StepDownProcess"/>
    <dgm:cxn modelId="{13E928F9-B958-BF46-AD58-4F6CFB7794C9}" type="presOf" srcId="{24885EC8-7CCF-4540-B3F2-D67CF938A50F}" destId="{8D1F4C7B-89B2-2344-864C-E651C9EC1C4B}" srcOrd="0" destOrd="0" presId="urn:microsoft.com/office/officeart/2005/8/layout/StepDownProcess"/>
    <dgm:cxn modelId="{D5023425-E769-1B45-BEE0-94DE50A133A1}" type="presParOf" srcId="{CFDC3547-C4C8-2B47-A33B-694D28BCD6BC}" destId="{28E394C6-D03A-D04D-A055-F0CAB3D5E0AD}" srcOrd="0" destOrd="0" presId="urn:microsoft.com/office/officeart/2005/8/layout/StepDownProcess"/>
    <dgm:cxn modelId="{ED5CF4E9-EB95-CC48-8F58-53C62F3B842E}" type="presParOf" srcId="{28E394C6-D03A-D04D-A055-F0CAB3D5E0AD}" destId="{314968F9-DB57-2E4E-9490-F103AA9474EC}" srcOrd="0" destOrd="0" presId="urn:microsoft.com/office/officeart/2005/8/layout/StepDownProcess"/>
    <dgm:cxn modelId="{2F148C85-6615-154A-8D24-B9D051A7527B}" type="presParOf" srcId="{28E394C6-D03A-D04D-A055-F0CAB3D5E0AD}" destId="{938072B8-2A93-904B-9BB9-8139443BAA67}" srcOrd="1" destOrd="0" presId="urn:microsoft.com/office/officeart/2005/8/layout/StepDownProcess"/>
    <dgm:cxn modelId="{7CAD858E-E34E-7D48-B0B9-5747F18E9CF1}" type="presParOf" srcId="{28E394C6-D03A-D04D-A055-F0CAB3D5E0AD}" destId="{55059F3B-B06C-E14C-A149-7844E0081C81}" srcOrd="2" destOrd="0" presId="urn:microsoft.com/office/officeart/2005/8/layout/StepDownProcess"/>
    <dgm:cxn modelId="{F99CD113-2267-EB47-A573-3602260C8238}" type="presParOf" srcId="{CFDC3547-C4C8-2B47-A33B-694D28BCD6BC}" destId="{6957DDD2-D295-0D43-8C5C-A150198C24E4}" srcOrd="1" destOrd="0" presId="urn:microsoft.com/office/officeart/2005/8/layout/StepDownProcess"/>
    <dgm:cxn modelId="{3D7A9892-078D-0F47-8170-FC45CAC54F70}" type="presParOf" srcId="{CFDC3547-C4C8-2B47-A33B-694D28BCD6BC}" destId="{BFF014BD-BD06-C149-A993-85BA89A45F85}" srcOrd="2" destOrd="0" presId="urn:microsoft.com/office/officeart/2005/8/layout/StepDownProcess"/>
    <dgm:cxn modelId="{4A420F21-9C2F-5A42-BE6A-56CB074E3C67}" type="presParOf" srcId="{BFF014BD-BD06-C149-A993-85BA89A45F85}" destId="{F3E6F05C-A2FF-B94B-AC45-770D15B7BDB5}" srcOrd="0" destOrd="0" presId="urn:microsoft.com/office/officeart/2005/8/layout/StepDownProcess"/>
    <dgm:cxn modelId="{3E69910B-5659-E245-8844-9CC953E45A5F}" type="presParOf" srcId="{BFF014BD-BD06-C149-A993-85BA89A45F85}" destId="{8D1F4C7B-89B2-2344-864C-E651C9EC1C4B}" srcOrd="1" destOrd="0" presId="urn:microsoft.com/office/officeart/2005/8/layout/StepDownProcess"/>
    <dgm:cxn modelId="{653AF351-485A-A94A-90D4-4192A9475191}" type="presParOf" srcId="{BFF014BD-BD06-C149-A993-85BA89A45F85}" destId="{945260A8-07AD-9648-86AF-58EE1EFDA56F}" srcOrd="2" destOrd="0" presId="urn:microsoft.com/office/officeart/2005/8/layout/StepDownProcess"/>
    <dgm:cxn modelId="{2FD6D80C-228A-454C-899A-B31C9BDB6C14}" type="presParOf" srcId="{CFDC3547-C4C8-2B47-A33B-694D28BCD6BC}" destId="{18B4C1D3-2862-5948-82F8-AE90A5DC03BC}" srcOrd="3" destOrd="0" presId="urn:microsoft.com/office/officeart/2005/8/layout/StepDownProcess"/>
    <dgm:cxn modelId="{1719BB2E-DBE7-C145-AC0B-E7BB83EC0859}" type="presParOf" srcId="{CFDC3547-C4C8-2B47-A33B-694D28BCD6BC}" destId="{93489A52-F80F-A342-BF58-C3033B474C40}" srcOrd="4" destOrd="0" presId="urn:microsoft.com/office/officeart/2005/8/layout/StepDownProcess"/>
    <dgm:cxn modelId="{1CB83E7B-C2D3-664C-BB90-89ABD78FA934}" type="presParOf" srcId="{93489A52-F80F-A342-BF58-C3033B474C40}" destId="{C022FA33-56FE-B345-B537-EADB3A4DA0B0}" srcOrd="0" destOrd="0" presId="urn:microsoft.com/office/officeart/2005/8/layout/StepDownProcess"/>
    <dgm:cxn modelId="{C0A956CE-DD03-224C-AD5E-E8AE3F3ECE0E}" type="presParOf" srcId="{93489A52-F80F-A342-BF58-C3033B474C40}" destId="{BF7404A6-7E07-B64A-B7A9-189A6DFEF4DE}" srcOrd="1" destOrd="0" presId="urn:microsoft.com/office/officeart/2005/8/layout/StepDownProcess"/>
    <dgm:cxn modelId="{C0C08420-ED5F-1144-8605-43DF0D1B0E90}" type="presParOf" srcId="{93489A52-F80F-A342-BF58-C3033B474C40}" destId="{C75F77EC-990D-6548-B464-7C6D8B8A428C}" srcOrd="2" destOrd="0" presId="urn:microsoft.com/office/officeart/2005/8/layout/StepDownProcess"/>
    <dgm:cxn modelId="{2D55B52F-30C1-AB47-A40C-773EF7160A5B}" type="presParOf" srcId="{CFDC3547-C4C8-2B47-A33B-694D28BCD6BC}" destId="{871AAB2A-5CB9-314F-A205-8B90E4C59979}" srcOrd="5" destOrd="0" presId="urn:microsoft.com/office/officeart/2005/8/layout/StepDownProcess"/>
    <dgm:cxn modelId="{FEB2D420-3DA6-0F47-BF2B-3C3F60457604}" type="presParOf" srcId="{CFDC3547-C4C8-2B47-A33B-694D28BCD6BC}" destId="{C80E385D-BDA2-F344-96DD-E8646B3BCC9C}" srcOrd="6" destOrd="0" presId="urn:microsoft.com/office/officeart/2005/8/layout/StepDownProcess"/>
    <dgm:cxn modelId="{5134752D-DAAD-B541-A79A-532680ADCB1E}" type="presParOf" srcId="{C80E385D-BDA2-F344-96DD-E8646B3BCC9C}" destId="{9A277189-AD3E-4B44-99B3-F13082E64087}" srcOrd="0" destOrd="0" presId="urn:microsoft.com/office/officeart/2005/8/layout/StepDownProcess"/>
    <dgm:cxn modelId="{7770092F-B144-A14F-8C56-EE1094477F61}" type="presParOf" srcId="{C80E385D-BDA2-F344-96DD-E8646B3BCC9C}" destId="{49B9ADBA-84D8-1741-89BA-72DD4C53A794}" srcOrd="1" destOrd="0" presId="urn:microsoft.com/office/officeart/2005/8/layout/StepDown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117202C-B70F-8B41-9496-9509FF565787}" type="doc">
      <dgm:prSet loTypeId="urn:microsoft.com/office/officeart/2005/8/layout/vProcess5" loCatId="" qsTypeId="urn:microsoft.com/office/officeart/2005/8/quickstyle/3D3" qsCatId="3D" csTypeId="urn:microsoft.com/office/officeart/2005/8/colors/accent1_2" csCatId="accent1" phldr="1"/>
      <dgm:spPr/>
      <dgm:t>
        <a:bodyPr/>
        <a:lstStyle/>
        <a:p>
          <a:endParaRPr lang="en-US"/>
        </a:p>
      </dgm:t>
    </dgm:pt>
    <dgm:pt modelId="{6F808843-5615-A045-8327-C2EFD3F9FFCB}">
      <dgm:prSet/>
      <dgm:spPr/>
      <dgm:t>
        <a:bodyPr/>
        <a:lstStyle/>
        <a:p>
          <a:pPr rtl="0"/>
          <a:r>
            <a:rPr lang="en-US"/>
            <a:t>Problem statement</a:t>
          </a:r>
        </a:p>
      </dgm:t>
    </dgm:pt>
    <dgm:pt modelId="{CCC48AC1-ACDB-9A4B-9D41-01D34E158013}" type="parTrans" cxnId="{2DF9E817-1709-1E4E-BEFC-8CAE69B657C7}">
      <dgm:prSet/>
      <dgm:spPr/>
      <dgm:t>
        <a:bodyPr/>
        <a:lstStyle/>
        <a:p>
          <a:endParaRPr lang="en-US"/>
        </a:p>
      </dgm:t>
    </dgm:pt>
    <dgm:pt modelId="{29578DC6-66D3-8945-BFBF-29AB86ED81B2}" type="sibTrans" cxnId="{2DF9E817-1709-1E4E-BEFC-8CAE69B657C7}">
      <dgm:prSet/>
      <dgm:spPr/>
      <dgm:t>
        <a:bodyPr/>
        <a:lstStyle/>
        <a:p>
          <a:endParaRPr lang="en-US"/>
        </a:p>
      </dgm:t>
    </dgm:pt>
    <dgm:pt modelId="{07C9892F-8BEB-234F-AFC6-33A2D2CFBF01}">
      <dgm:prSet/>
      <dgm:spPr/>
      <dgm:t>
        <a:bodyPr/>
        <a:lstStyle/>
        <a:p>
          <a:pPr rtl="0"/>
          <a:r>
            <a:rPr lang="en-US"/>
            <a:t>Purpose statement</a:t>
          </a:r>
        </a:p>
      </dgm:t>
    </dgm:pt>
    <dgm:pt modelId="{FA9DE7A6-7478-AA48-93A5-1890D87E3FD3}" type="parTrans" cxnId="{798495AA-FFB8-4549-A069-71C721A1DE8A}">
      <dgm:prSet/>
      <dgm:spPr/>
      <dgm:t>
        <a:bodyPr/>
        <a:lstStyle/>
        <a:p>
          <a:endParaRPr lang="en-US"/>
        </a:p>
      </dgm:t>
    </dgm:pt>
    <dgm:pt modelId="{619F8608-9631-2E44-BEEE-7BC264469C68}" type="sibTrans" cxnId="{798495AA-FFB8-4549-A069-71C721A1DE8A}">
      <dgm:prSet/>
      <dgm:spPr/>
      <dgm:t>
        <a:bodyPr/>
        <a:lstStyle/>
        <a:p>
          <a:endParaRPr lang="en-US"/>
        </a:p>
      </dgm:t>
    </dgm:pt>
    <dgm:pt modelId="{40778E12-F09C-874E-BA19-1B060CAF2F69}">
      <dgm:prSet/>
      <dgm:spPr/>
      <dgm:t>
        <a:bodyPr/>
        <a:lstStyle/>
        <a:p>
          <a:pPr rtl="0"/>
          <a:r>
            <a:rPr lang="en-US" dirty="0"/>
            <a:t>Research question</a:t>
          </a:r>
        </a:p>
      </dgm:t>
    </dgm:pt>
    <dgm:pt modelId="{EFC7FBB3-142F-1849-B804-EA8AE8E55226}" type="parTrans" cxnId="{CE8D1A58-D095-5D49-99B6-A5D1051CCB04}">
      <dgm:prSet/>
      <dgm:spPr/>
      <dgm:t>
        <a:bodyPr/>
        <a:lstStyle/>
        <a:p>
          <a:endParaRPr lang="en-US"/>
        </a:p>
      </dgm:t>
    </dgm:pt>
    <dgm:pt modelId="{83B89B5D-6F31-E94F-ADB1-8073126AD852}" type="sibTrans" cxnId="{CE8D1A58-D095-5D49-99B6-A5D1051CCB04}">
      <dgm:prSet/>
      <dgm:spPr/>
      <dgm:t>
        <a:bodyPr/>
        <a:lstStyle/>
        <a:p>
          <a:endParaRPr lang="en-US"/>
        </a:p>
      </dgm:t>
    </dgm:pt>
    <dgm:pt modelId="{A3FC2531-C7AB-0D45-8872-51C4AAD2970A}">
      <dgm:prSet/>
      <dgm:spPr/>
      <dgm:t>
        <a:bodyPr/>
        <a:lstStyle/>
        <a:p>
          <a:pPr rtl="0"/>
          <a:r>
            <a:rPr lang="en-US"/>
            <a:t>Subquestions</a:t>
          </a:r>
        </a:p>
      </dgm:t>
    </dgm:pt>
    <dgm:pt modelId="{4CDADB34-396E-1E47-9428-6004D531A906}" type="parTrans" cxnId="{A109F818-761B-5048-87CB-197CF03F00E0}">
      <dgm:prSet/>
      <dgm:spPr/>
      <dgm:t>
        <a:bodyPr/>
        <a:lstStyle/>
        <a:p>
          <a:endParaRPr lang="en-US"/>
        </a:p>
      </dgm:t>
    </dgm:pt>
    <dgm:pt modelId="{E1F1C484-214D-C44F-9214-5A6719DBD4AA}" type="sibTrans" cxnId="{A109F818-761B-5048-87CB-197CF03F00E0}">
      <dgm:prSet/>
      <dgm:spPr/>
      <dgm:t>
        <a:bodyPr/>
        <a:lstStyle/>
        <a:p>
          <a:endParaRPr lang="en-US"/>
        </a:p>
      </dgm:t>
    </dgm:pt>
    <dgm:pt modelId="{ED1FECAF-C2AA-7D4F-80C6-F39529184FEB}" type="pres">
      <dgm:prSet presAssocID="{0117202C-B70F-8B41-9496-9509FF565787}" presName="outerComposite" presStyleCnt="0">
        <dgm:presLayoutVars>
          <dgm:chMax val="5"/>
          <dgm:dir/>
          <dgm:resizeHandles val="exact"/>
        </dgm:presLayoutVars>
      </dgm:prSet>
      <dgm:spPr/>
    </dgm:pt>
    <dgm:pt modelId="{4F3BD077-3A74-5C4D-A6ED-98F50048A30D}" type="pres">
      <dgm:prSet presAssocID="{0117202C-B70F-8B41-9496-9509FF565787}" presName="dummyMaxCanvas" presStyleCnt="0">
        <dgm:presLayoutVars/>
      </dgm:prSet>
      <dgm:spPr/>
    </dgm:pt>
    <dgm:pt modelId="{53AE490B-66C2-104A-8ABC-0E8C3B609F49}" type="pres">
      <dgm:prSet presAssocID="{0117202C-B70F-8B41-9496-9509FF565787}" presName="FourNodes_1" presStyleLbl="node1" presStyleIdx="0" presStyleCnt="4">
        <dgm:presLayoutVars>
          <dgm:bulletEnabled val="1"/>
        </dgm:presLayoutVars>
      </dgm:prSet>
      <dgm:spPr/>
    </dgm:pt>
    <dgm:pt modelId="{D2BC8BE4-7937-E741-8B0A-F2E81CF59959}" type="pres">
      <dgm:prSet presAssocID="{0117202C-B70F-8B41-9496-9509FF565787}" presName="FourNodes_2" presStyleLbl="node1" presStyleIdx="1" presStyleCnt="4">
        <dgm:presLayoutVars>
          <dgm:bulletEnabled val="1"/>
        </dgm:presLayoutVars>
      </dgm:prSet>
      <dgm:spPr/>
    </dgm:pt>
    <dgm:pt modelId="{89BAB316-50CE-1245-AE93-872B78C7C96C}" type="pres">
      <dgm:prSet presAssocID="{0117202C-B70F-8B41-9496-9509FF565787}" presName="FourNodes_3" presStyleLbl="node1" presStyleIdx="2" presStyleCnt="4">
        <dgm:presLayoutVars>
          <dgm:bulletEnabled val="1"/>
        </dgm:presLayoutVars>
      </dgm:prSet>
      <dgm:spPr/>
    </dgm:pt>
    <dgm:pt modelId="{A60E6474-E3D3-D343-9745-F614AC7AFA70}" type="pres">
      <dgm:prSet presAssocID="{0117202C-B70F-8B41-9496-9509FF565787}" presName="FourNodes_4" presStyleLbl="node1" presStyleIdx="3" presStyleCnt="4">
        <dgm:presLayoutVars>
          <dgm:bulletEnabled val="1"/>
        </dgm:presLayoutVars>
      </dgm:prSet>
      <dgm:spPr/>
    </dgm:pt>
    <dgm:pt modelId="{DBBB4A35-4E50-5046-A966-828CE2685F0C}" type="pres">
      <dgm:prSet presAssocID="{0117202C-B70F-8B41-9496-9509FF565787}" presName="FourConn_1-2" presStyleLbl="fgAccFollowNode1" presStyleIdx="0" presStyleCnt="3">
        <dgm:presLayoutVars>
          <dgm:bulletEnabled val="1"/>
        </dgm:presLayoutVars>
      </dgm:prSet>
      <dgm:spPr/>
    </dgm:pt>
    <dgm:pt modelId="{07A030C3-89F6-7342-BE33-CEA06BCC106F}" type="pres">
      <dgm:prSet presAssocID="{0117202C-B70F-8B41-9496-9509FF565787}" presName="FourConn_2-3" presStyleLbl="fgAccFollowNode1" presStyleIdx="1" presStyleCnt="3">
        <dgm:presLayoutVars>
          <dgm:bulletEnabled val="1"/>
        </dgm:presLayoutVars>
      </dgm:prSet>
      <dgm:spPr/>
    </dgm:pt>
    <dgm:pt modelId="{D8E3FB72-5C39-B949-8A05-C62AB0DD77CF}" type="pres">
      <dgm:prSet presAssocID="{0117202C-B70F-8B41-9496-9509FF565787}" presName="FourConn_3-4" presStyleLbl="fgAccFollowNode1" presStyleIdx="2" presStyleCnt="3">
        <dgm:presLayoutVars>
          <dgm:bulletEnabled val="1"/>
        </dgm:presLayoutVars>
      </dgm:prSet>
      <dgm:spPr/>
    </dgm:pt>
    <dgm:pt modelId="{EAFFC45F-9CDD-794C-AB10-BE43CD303F02}" type="pres">
      <dgm:prSet presAssocID="{0117202C-B70F-8B41-9496-9509FF565787}" presName="FourNodes_1_text" presStyleLbl="node1" presStyleIdx="3" presStyleCnt="4">
        <dgm:presLayoutVars>
          <dgm:bulletEnabled val="1"/>
        </dgm:presLayoutVars>
      </dgm:prSet>
      <dgm:spPr/>
    </dgm:pt>
    <dgm:pt modelId="{A368BFD2-57A4-0545-AF41-F6154BC3FD19}" type="pres">
      <dgm:prSet presAssocID="{0117202C-B70F-8B41-9496-9509FF565787}" presName="FourNodes_2_text" presStyleLbl="node1" presStyleIdx="3" presStyleCnt="4">
        <dgm:presLayoutVars>
          <dgm:bulletEnabled val="1"/>
        </dgm:presLayoutVars>
      </dgm:prSet>
      <dgm:spPr/>
    </dgm:pt>
    <dgm:pt modelId="{574CD56A-C651-D946-A5E1-3D1502D285C2}" type="pres">
      <dgm:prSet presAssocID="{0117202C-B70F-8B41-9496-9509FF565787}" presName="FourNodes_3_text" presStyleLbl="node1" presStyleIdx="3" presStyleCnt="4">
        <dgm:presLayoutVars>
          <dgm:bulletEnabled val="1"/>
        </dgm:presLayoutVars>
      </dgm:prSet>
      <dgm:spPr/>
    </dgm:pt>
    <dgm:pt modelId="{B8B40685-8E95-3E4B-93E9-FB9FCFEC13D0}" type="pres">
      <dgm:prSet presAssocID="{0117202C-B70F-8B41-9496-9509FF565787}" presName="FourNodes_4_text" presStyleLbl="node1" presStyleIdx="3" presStyleCnt="4">
        <dgm:presLayoutVars>
          <dgm:bulletEnabled val="1"/>
        </dgm:presLayoutVars>
      </dgm:prSet>
      <dgm:spPr/>
    </dgm:pt>
  </dgm:ptLst>
  <dgm:cxnLst>
    <dgm:cxn modelId="{74C35615-4CEB-1144-9060-2802A2294C03}" type="presOf" srcId="{29578DC6-66D3-8945-BFBF-29AB86ED81B2}" destId="{DBBB4A35-4E50-5046-A966-828CE2685F0C}" srcOrd="0" destOrd="0" presId="urn:microsoft.com/office/officeart/2005/8/layout/vProcess5"/>
    <dgm:cxn modelId="{2DF9E817-1709-1E4E-BEFC-8CAE69B657C7}" srcId="{0117202C-B70F-8B41-9496-9509FF565787}" destId="{6F808843-5615-A045-8327-C2EFD3F9FFCB}" srcOrd="0" destOrd="0" parTransId="{CCC48AC1-ACDB-9A4B-9D41-01D34E158013}" sibTransId="{29578DC6-66D3-8945-BFBF-29AB86ED81B2}"/>
    <dgm:cxn modelId="{A109F818-761B-5048-87CB-197CF03F00E0}" srcId="{0117202C-B70F-8B41-9496-9509FF565787}" destId="{A3FC2531-C7AB-0D45-8872-51C4AAD2970A}" srcOrd="3" destOrd="0" parTransId="{4CDADB34-396E-1E47-9428-6004D531A906}" sibTransId="{E1F1C484-214D-C44F-9214-5A6719DBD4AA}"/>
    <dgm:cxn modelId="{FCEF7828-C5A0-E644-902A-0E5E4F27068B}" type="presOf" srcId="{0117202C-B70F-8B41-9496-9509FF565787}" destId="{ED1FECAF-C2AA-7D4F-80C6-F39529184FEB}" srcOrd="0" destOrd="0" presId="urn:microsoft.com/office/officeart/2005/8/layout/vProcess5"/>
    <dgm:cxn modelId="{6BDC572A-8629-0F49-AF5F-9F7EB043EA12}" type="presOf" srcId="{619F8608-9631-2E44-BEEE-7BC264469C68}" destId="{07A030C3-89F6-7342-BE33-CEA06BCC106F}" srcOrd="0" destOrd="0" presId="urn:microsoft.com/office/officeart/2005/8/layout/vProcess5"/>
    <dgm:cxn modelId="{5B506D6A-B650-044C-9853-AA2AA8ABFB65}" type="presOf" srcId="{A3FC2531-C7AB-0D45-8872-51C4AAD2970A}" destId="{B8B40685-8E95-3E4B-93E9-FB9FCFEC13D0}" srcOrd="1" destOrd="0" presId="urn:microsoft.com/office/officeart/2005/8/layout/vProcess5"/>
    <dgm:cxn modelId="{6073B275-5787-304C-B6A4-003A8E3D0C6E}" type="presOf" srcId="{6F808843-5615-A045-8327-C2EFD3F9FFCB}" destId="{EAFFC45F-9CDD-794C-AB10-BE43CD303F02}" srcOrd="1" destOrd="0" presId="urn:microsoft.com/office/officeart/2005/8/layout/vProcess5"/>
    <dgm:cxn modelId="{CE8D1A58-D095-5D49-99B6-A5D1051CCB04}" srcId="{0117202C-B70F-8B41-9496-9509FF565787}" destId="{40778E12-F09C-874E-BA19-1B060CAF2F69}" srcOrd="2" destOrd="0" parTransId="{EFC7FBB3-142F-1849-B804-EA8AE8E55226}" sibTransId="{83B89B5D-6F31-E94F-ADB1-8073126AD852}"/>
    <dgm:cxn modelId="{1F6BA97E-965D-604B-84BE-BEDEB08091E7}" type="presOf" srcId="{6F808843-5615-A045-8327-C2EFD3F9FFCB}" destId="{53AE490B-66C2-104A-8ABC-0E8C3B609F49}" srcOrd="0" destOrd="0" presId="urn:microsoft.com/office/officeart/2005/8/layout/vProcess5"/>
    <dgm:cxn modelId="{46507E8A-B939-B640-9D34-AAB8E9738E51}" type="presOf" srcId="{40778E12-F09C-874E-BA19-1B060CAF2F69}" destId="{89BAB316-50CE-1245-AE93-872B78C7C96C}" srcOrd="0" destOrd="0" presId="urn:microsoft.com/office/officeart/2005/8/layout/vProcess5"/>
    <dgm:cxn modelId="{798495AA-FFB8-4549-A069-71C721A1DE8A}" srcId="{0117202C-B70F-8B41-9496-9509FF565787}" destId="{07C9892F-8BEB-234F-AFC6-33A2D2CFBF01}" srcOrd="1" destOrd="0" parTransId="{FA9DE7A6-7478-AA48-93A5-1890D87E3FD3}" sibTransId="{619F8608-9631-2E44-BEEE-7BC264469C68}"/>
    <dgm:cxn modelId="{E8D97BB9-7215-1547-BCC2-9D533D7F82D1}" type="presOf" srcId="{40778E12-F09C-874E-BA19-1B060CAF2F69}" destId="{574CD56A-C651-D946-A5E1-3D1502D285C2}" srcOrd="1" destOrd="0" presId="urn:microsoft.com/office/officeart/2005/8/layout/vProcess5"/>
    <dgm:cxn modelId="{577CAFBF-002D-634B-9E11-6D0E1DA37E0C}" type="presOf" srcId="{A3FC2531-C7AB-0D45-8872-51C4AAD2970A}" destId="{A60E6474-E3D3-D343-9745-F614AC7AFA70}" srcOrd="0" destOrd="0" presId="urn:microsoft.com/office/officeart/2005/8/layout/vProcess5"/>
    <dgm:cxn modelId="{9E70F8C4-C832-2145-B7EC-B901F8119E14}" type="presOf" srcId="{07C9892F-8BEB-234F-AFC6-33A2D2CFBF01}" destId="{A368BFD2-57A4-0545-AF41-F6154BC3FD19}" srcOrd="1" destOrd="0" presId="urn:microsoft.com/office/officeart/2005/8/layout/vProcess5"/>
    <dgm:cxn modelId="{DA518ECC-1C84-464E-B9FA-ABA803402206}" type="presOf" srcId="{83B89B5D-6F31-E94F-ADB1-8073126AD852}" destId="{D8E3FB72-5C39-B949-8A05-C62AB0DD77CF}" srcOrd="0" destOrd="0" presId="urn:microsoft.com/office/officeart/2005/8/layout/vProcess5"/>
    <dgm:cxn modelId="{F714BCEB-43DC-014E-B898-2F621060D9AA}" type="presOf" srcId="{07C9892F-8BEB-234F-AFC6-33A2D2CFBF01}" destId="{D2BC8BE4-7937-E741-8B0A-F2E81CF59959}" srcOrd="0" destOrd="0" presId="urn:microsoft.com/office/officeart/2005/8/layout/vProcess5"/>
    <dgm:cxn modelId="{F59A2486-C3C5-5843-B1FC-0AC8096C379D}" type="presParOf" srcId="{ED1FECAF-C2AA-7D4F-80C6-F39529184FEB}" destId="{4F3BD077-3A74-5C4D-A6ED-98F50048A30D}" srcOrd="0" destOrd="0" presId="urn:microsoft.com/office/officeart/2005/8/layout/vProcess5"/>
    <dgm:cxn modelId="{5190CEA8-2A1D-D243-869E-1BB80A887D7E}" type="presParOf" srcId="{ED1FECAF-C2AA-7D4F-80C6-F39529184FEB}" destId="{53AE490B-66C2-104A-8ABC-0E8C3B609F49}" srcOrd="1" destOrd="0" presId="urn:microsoft.com/office/officeart/2005/8/layout/vProcess5"/>
    <dgm:cxn modelId="{94FA3C29-94DC-AB43-8537-5F17CDF7FD95}" type="presParOf" srcId="{ED1FECAF-C2AA-7D4F-80C6-F39529184FEB}" destId="{D2BC8BE4-7937-E741-8B0A-F2E81CF59959}" srcOrd="2" destOrd="0" presId="urn:microsoft.com/office/officeart/2005/8/layout/vProcess5"/>
    <dgm:cxn modelId="{4FE60909-ACAF-914E-99F8-08BE87C925F3}" type="presParOf" srcId="{ED1FECAF-C2AA-7D4F-80C6-F39529184FEB}" destId="{89BAB316-50CE-1245-AE93-872B78C7C96C}" srcOrd="3" destOrd="0" presId="urn:microsoft.com/office/officeart/2005/8/layout/vProcess5"/>
    <dgm:cxn modelId="{4AF286F6-D720-B847-AF22-6033F8A81F89}" type="presParOf" srcId="{ED1FECAF-C2AA-7D4F-80C6-F39529184FEB}" destId="{A60E6474-E3D3-D343-9745-F614AC7AFA70}" srcOrd="4" destOrd="0" presId="urn:microsoft.com/office/officeart/2005/8/layout/vProcess5"/>
    <dgm:cxn modelId="{34856C17-528B-2840-94F7-24F0E3E38D46}" type="presParOf" srcId="{ED1FECAF-C2AA-7D4F-80C6-F39529184FEB}" destId="{DBBB4A35-4E50-5046-A966-828CE2685F0C}" srcOrd="5" destOrd="0" presId="urn:microsoft.com/office/officeart/2005/8/layout/vProcess5"/>
    <dgm:cxn modelId="{6418C1BE-C566-924F-B74A-714FC8F04B1E}" type="presParOf" srcId="{ED1FECAF-C2AA-7D4F-80C6-F39529184FEB}" destId="{07A030C3-89F6-7342-BE33-CEA06BCC106F}" srcOrd="6" destOrd="0" presId="urn:microsoft.com/office/officeart/2005/8/layout/vProcess5"/>
    <dgm:cxn modelId="{C9C942D8-6CA0-0F46-AE58-605EF5FB873D}" type="presParOf" srcId="{ED1FECAF-C2AA-7D4F-80C6-F39529184FEB}" destId="{D8E3FB72-5C39-B949-8A05-C62AB0DD77CF}" srcOrd="7" destOrd="0" presId="urn:microsoft.com/office/officeart/2005/8/layout/vProcess5"/>
    <dgm:cxn modelId="{B053264E-704E-1C4C-AE71-BEFA87BEAE78}" type="presParOf" srcId="{ED1FECAF-C2AA-7D4F-80C6-F39529184FEB}" destId="{EAFFC45F-9CDD-794C-AB10-BE43CD303F02}" srcOrd="8" destOrd="0" presId="urn:microsoft.com/office/officeart/2005/8/layout/vProcess5"/>
    <dgm:cxn modelId="{40500C4B-A8B1-FD41-AFB1-182F289D7A5A}" type="presParOf" srcId="{ED1FECAF-C2AA-7D4F-80C6-F39529184FEB}" destId="{A368BFD2-57A4-0545-AF41-F6154BC3FD19}" srcOrd="9" destOrd="0" presId="urn:microsoft.com/office/officeart/2005/8/layout/vProcess5"/>
    <dgm:cxn modelId="{784039B5-C0BA-414B-ADA0-58F77F02F6D7}" type="presParOf" srcId="{ED1FECAF-C2AA-7D4F-80C6-F39529184FEB}" destId="{574CD56A-C651-D946-A5E1-3D1502D285C2}" srcOrd="10" destOrd="0" presId="urn:microsoft.com/office/officeart/2005/8/layout/vProcess5"/>
    <dgm:cxn modelId="{F0B1586B-3CB6-0D41-9070-4246A7B9881D}" type="presParOf" srcId="{ED1FECAF-C2AA-7D4F-80C6-F39529184FEB}" destId="{B8B40685-8E95-3E4B-93E9-FB9FCFEC13D0}"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3EDF441F-2B35-8D44-8D57-D31362CD7D09}" type="doc">
      <dgm:prSet loTypeId="urn:microsoft.com/office/officeart/2005/8/layout/vList5" loCatId="" qsTypeId="urn:microsoft.com/office/officeart/2005/8/quickstyle/simple1" qsCatId="simple" csTypeId="urn:microsoft.com/office/officeart/2005/8/colors/colorful1#1" csCatId="colorful" phldr="1"/>
      <dgm:spPr/>
    </dgm:pt>
    <dgm:pt modelId="{6511A338-E9FB-0A41-997E-51F7725D27AF}">
      <dgm:prSet phldrT="[Text]" custT="1"/>
      <dgm:spPr/>
      <dgm:t>
        <a:bodyPr/>
        <a:lstStyle/>
        <a:p>
          <a:r>
            <a:rPr lang="en-US" sz="1800" b="1">
              <a:solidFill>
                <a:schemeClr val="tx1"/>
              </a:solidFill>
            </a:rPr>
            <a:t>Topic</a:t>
          </a:r>
          <a:endParaRPr lang="en-US" sz="1800" b="1" dirty="0">
            <a:solidFill>
              <a:schemeClr val="tx1"/>
            </a:solidFill>
          </a:endParaRPr>
        </a:p>
      </dgm:t>
    </dgm:pt>
    <dgm:pt modelId="{FA60CF70-523C-AC4D-8741-BCE9E358080A}" type="parTrans" cxnId="{2AB131E2-BD85-0141-92F7-DA7A0CA3437A}">
      <dgm:prSet/>
      <dgm:spPr/>
      <dgm:t>
        <a:bodyPr/>
        <a:lstStyle/>
        <a:p>
          <a:endParaRPr lang="en-US"/>
        </a:p>
      </dgm:t>
    </dgm:pt>
    <dgm:pt modelId="{6D406ED0-51E4-4547-849E-E4771B2E6DB9}" type="sibTrans" cxnId="{2AB131E2-BD85-0141-92F7-DA7A0CA3437A}">
      <dgm:prSet/>
      <dgm:spPr/>
      <dgm:t>
        <a:bodyPr/>
        <a:lstStyle/>
        <a:p>
          <a:endParaRPr lang="en-US"/>
        </a:p>
      </dgm:t>
    </dgm:pt>
    <dgm:pt modelId="{2779F2ED-FC70-9A4B-8E26-4BA484D2C76F}">
      <dgm:prSet phldrT="[Text]" custT="1"/>
      <dgm:spPr/>
      <dgm:t>
        <a:bodyPr/>
        <a:lstStyle/>
        <a:p>
          <a:r>
            <a:rPr lang="en-US" sz="1800" b="1">
              <a:solidFill>
                <a:schemeClr val="tx1"/>
              </a:solidFill>
            </a:rPr>
            <a:t>Research problem</a:t>
          </a:r>
          <a:endParaRPr lang="en-US" sz="1800" b="1" dirty="0">
            <a:solidFill>
              <a:schemeClr val="tx1"/>
            </a:solidFill>
          </a:endParaRPr>
        </a:p>
      </dgm:t>
    </dgm:pt>
    <dgm:pt modelId="{FECDD01C-675B-FE47-B2B3-BB767F8816BE}" type="parTrans" cxnId="{0DE13655-A7FA-854C-BA45-553D910545BB}">
      <dgm:prSet/>
      <dgm:spPr/>
      <dgm:t>
        <a:bodyPr/>
        <a:lstStyle/>
        <a:p>
          <a:endParaRPr lang="en-US"/>
        </a:p>
      </dgm:t>
    </dgm:pt>
    <dgm:pt modelId="{C4F18188-099F-DC41-B722-E82494F290BD}" type="sibTrans" cxnId="{0DE13655-A7FA-854C-BA45-553D910545BB}">
      <dgm:prSet/>
      <dgm:spPr/>
      <dgm:t>
        <a:bodyPr/>
        <a:lstStyle/>
        <a:p>
          <a:endParaRPr lang="en-US"/>
        </a:p>
      </dgm:t>
    </dgm:pt>
    <dgm:pt modelId="{B52809F8-1AEC-1D4B-AEE4-B686BC55B47A}">
      <dgm:prSet phldrT="[Text]" custT="1"/>
      <dgm:spPr/>
      <dgm:t>
        <a:bodyPr/>
        <a:lstStyle/>
        <a:p>
          <a:r>
            <a:rPr lang="en-US" sz="1800" b="1">
              <a:solidFill>
                <a:schemeClr val="tx1"/>
              </a:solidFill>
            </a:rPr>
            <a:t>Scholarly literature</a:t>
          </a:r>
          <a:endParaRPr lang="en-US" sz="1800" b="1" dirty="0">
            <a:solidFill>
              <a:schemeClr val="tx1"/>
            </a:solidFill>
          </a:endParaRPr>
        </a:p>
      </dgm:t>
    </dgm:pt>
    <dgm:pt modelId="{477B044A-C42D-B743-9093-78FD45004F3D}" type="parTrans" cxnId="{91B4A685-8C0E-4740-A39A-EB81D65D1ACB}">
      <dgm:prSet/>
      <dgm:spPr/>
      <dgm:t>
        <a:bodyPr/>
        <a:lstStyle/>
        <a:p>
          <a:endParaRPr lang="en-US"/>
        </a:p>
      </dgm:t>
    </dgm:pt>
    <dgm:pt modelId="{5485363F-5460-E34D-8E43-FCB616D77D97}" type="sibTrans" cxnId="{91B4A685-8C0E-4740-A39A-EB81D65D1ACB}">
      <dgm:prSet/>
      <dgm:spPr/>
      <dgm:t>
        <a:bodyPr/>
        <a:lstStyle/>
        <a:p>
          <a:endParaRPr lang="en-US"/>
        </a:p>
      </dgm:t>
    </dgm:pt>
    <dgm:pt modelId="{31DF246D-D9BD-D345-9176-ACF49598D88A}">
      <dgm:prSet phldrT="[Text]" custT="1"/>
      <dgm:spPr/>
      <dgm:t>
        <a:bodyPr/>
        <a:lstStyle/>
        <a:p>
          <a:r>
            <a:rPr lang="en-US" sz="1800" b="1">
              <a:solidFill>
                <a:schemeClr val="tx1"/>
              </a:solidFill>
            </a:rPr>
            <a:t>Deficiencies</a:t>
          </a:r>
          <a:endParaRPr lang="en-US" sz="1800" b="1" dirty="0">
            <a:solidFill>
              <a:schemeClr val="tx1"/>
            </a:solidFill>
          </a:endParaRPr>
        </a:p>
      </dgm:t>
    </dgm:pt>
    <dgm:pt modelId="{F32D67D0-2F93-B24E-8EC2-4F6E573AEA7C}" type="parTrans" cxnId="{496F8663-E459-4C42-8DD1-5494ACF34033}">
      <dgm:prSet/>
      <dgm:spPr/>
      <dgm:t>
        <a:bodyPr/>
        <a:lstStyle/>
        <a:p>
          <a:endParaRPr lang="en-US"/>
        </a:p>
      </dgm:t>
    </dgm:pt>
    <dgm:pt modelId="{C97EB9B1-D3A9-944F-88CA-E1802B80A624}" type="sibTrans" cxnId="{496F8663-E459-4C42-8DD1-5494ACF34033}">
      <dgm:prSet/>
      <dgm:spPr/>
      <dgm:t>
        <a:bodyPr/>
        <a:lstStyle/>
        <a:p>
          <a:endParaRPr lang="en-US"/>
        </a:p>
      </dgm:t>
    </dgm:pt>
    <dgm:pt modelId="{F077A78E-D382-D24F-A306-7943501DE097}">
      <dgm:prSet phldrT="[Text]" custT="1"/>
      <dgm:spPr/>
      <dgm:t>
        <a:bodyPr/>
        <a:lstStyle/>
        <a:p>
          <a:r>
            <a:rPr lang="en-US" sz="1800" b="1">
              <a:solidFill>
                <a:schemeClr val="tx1"/>
              </a:solidFill>
            </a:rPr>
            <a:t>Audiences or stakeholders</a:t>
          </a:r>
          <a:endParaRPr lang="en-US" sz="1800" b="1" dirty="0">
            <a:solidFill>
              <a:schemeClr val="tx1"/>
            </a:solidFill>
          </a:endParaRPr>
        </a:p>
      </dgm:t>
    </dgm:pt>
    <dgm:pt modelId="{904C190F-455B-D647-A227-3A85E5AC86FF}" type="parTrans" cxnId="{3F4194FF-D41A-3742-9D24-9A6B3C9D54A6}">
      <dgm:prSet/>
      <dgm:spPr/>
      <dgm:t>
        <a:bodyPr/>
        <a:lstStyle/>
        <a:p>
          <a:endParaRPr lang="en-US"/>
        </a:p>
      </dgm:t>
    </dgm:pt>
    <dgm:pt modelId="{FB56AAF7-2B66-184F-94DF-8EC7C7804DAD}" type="sibTrans" cxnId="{3F4194FF-D41A-3742-9D24-9A6B3C9D54A6}">
      <dgm:prSet/>
      <dgm:spPr/>
      <dgm:t>
        <a:bodyPr/>
        <a:lstStyle/>
        <a:p>
          <a:endParaRPr lang="en-US"/>
        </a:p>
      </dgm:t>
    </dgm:pt>
    <dgm:pt modelId="{D4630771-EFED-7147-994A-29A329C662EE}">
      <dgm:prSet phldrT="[Text]" custT="1"/>
      <dgm:spPr/>
      <dgm:t>
        <a:bodyPr/>
        <a:lstStyle/>
        <a:p>
          <a:r>
            <a:rPr lang="en-US" sz="1800"/>
            <a:t>Create reader interest</a:t>
          </a:r>
          <a:endParaRPr lang="en-US" sz="1800" dirty="0"/>
        </a:p>
      </dgm:t>
    </dgm:pt>
    <dgm:pt modelId="{25ABE3B4-747F-2F4A-BC97-4B9128429821}" type="parTrans" cxnId="{03746151-02BC-3942-BA96-28F2974FFDB5}">
      <dgm:prSet/>
      <dgm:spPr/>
      <dgm:t>
        <a:bodyPr/>
        <a:lstStyle/>
        <a:p>
          <a:endParaRPr lang="en-US"/>
        </a:p>
      </dgm:t>
    </dgm:pt>
    <dgm:pt modelId="{D1BE1E64-E23A-D640-88F9-C1E0619F366A}" type="sibTrans" cxnId="{03746151-02BC-3942-BA96-28F2974FFDB5}">
      <dgm:prSet/>
      <dgm:spPr/>
      <dgm:t>
        <a:bodyPr/>
        <a:lstStyle/>
        <a:p>
          <a:endParaRPr lang="en-US"/>
        </a:p>
      </dgm:t>
    </dgm:pt>
    <dgm:pt modelId="{7E68E0A7-F75E-9D47-BBD0-6363FC66CC47}">
      <dgm:prSet phldrT="[Text]" custT="1"/>
      <dgm:spPr/>
      <dgm:t>
        <a:bodyPr/>
        <a:lstStyle/>
        <a:p>
          <a:r>
            <a:rPr lang="en-US" sz="1800"/>
            <a:t>Need for study</a:t>
          </a:r>
          <a:endParaRPr lang="en-US" sz="1800" dirty="0"/>
        </a:p>
      </dgm:t>
    </dgm:pt>
    <dgm:pt modelId="{7845A9B6-073F-A94D-B632-DCB73DABA263}" type="parTrans" cxnId="{CADFCC4E-42BD-E744-9B6C-698C8CCC4E2F}">
      <dgm:prSet/>
      <dgm:spPr/>
      <dgm:t>
        <a:bodyPr/>
        <a:lstStyle/>
        <a:p>
          <a:endParaRPr lang="en-US"/>
        </a:p>
      </dgm:t>
    </dgm:pt>
    <dgm:pt modelId="{5FA86B17-B47F-D34E-8EB0-E68876E42702}" type="sibTrans" cxnId="{CADFCC4E-42BD-E744-9B6C-698C8CCC4E2F}">
      <dgm:prSet/>
      <dgm:spPr/>
      <dgm:t>
        <a:bodyPr/>
        <a:lstStyle/>
        <a:p>
          <a:endParaRPr lang="en-US"/>
        </a:p>
      </dgm:t>
    </dgm:pt>
    <dgm:pt modelId="{78EF3B5B-9C22-8546-B34A-06BE9ABC1CC1}">
      <dgm:prSet phldrT="[Text]" custT="1"/>
      <dgm:spPr/>
      <dgm:t>
        <a:bodyPr/>
        <a:lstStyle/>
        <a:p>
          <a:r>
            <a:rPr lang="en-US" sz="1800"/>
            <a:t>Directly, generally, relatively related to study</a:t>
          </a:r>
          <a:endParaRPr lang="en-US" sz="1800" dirty="0"/>
        </a:p>
      </dgm:t>
    </dgm:pt>
    <dgm:pt modelId="{EDED6445-D69F-DB4B-80E0-185BA1A38142}" type="parTrans" cxnId="{090FF0C4-9D2E-A640-8B99-EF84811CD4A1}">
      <dgm:prSet/>
      <dgm:spPr/>
      <dgm:t>
        <a:bodyPr/>
        <a:lstStyle/>
        <a:p>
          <a:endParaRPr lang="en-US"/>
        </a:p>
      </dgm:t>
    </dgm:pt>
    <dgm:pt modelId="{CAD4BB99-770C-604C-9B5C-A77873698690}" type="sibTrans" cxnId="{090FF0C4-9D2E-A640-8B99-EF84811CD4A1}">
      <dgm:prSet/>
      <dgm:spPr/>
      <dgm:t>
        <a:bodyPr/>
        <a:lstStyle/>
        <a:p>
          <a:endParaRPr lang="en-US"/>
        </a:p>
      </dgm:t>
    </dgm:pt>
    <dgm:pt modelId="{614AC13D-9366-6B40-AC4D-6C28C7072A1A}">
      <dgm:prSet phldrT="[Text]" custT="1"/>
      <dgm:spPr/>
      <dgm:t>
        <a:bodyPr/>
        <a:lstStyle/>
        <a:p>
          <a:r>
            <a:rPr lang="en-US" sz="1800"/>
            <a:t>Gaps that exist</a:t>
          </a:r>
          <a:endParaRPr lang="en-US" sz="1800" dirty="0"/>
        </a:p>
      </dgm:t>
    </dgm:pt>
    <dgm:pt modelId="{4529D365-2DB7-8B47-8F40-3DC96F949A30}" type="parTrans" cxnId="{7437039F-8608-1141-8A2C-647CBD1FAF5A}">
      <dgm:prSet/>
      <dgm:spPr/>
      <dgm:t>
        <a:bodyPr/>
        <a:lstStyle/>
        <a:p>
          <a:endParaRPr lang="en-US"/>
        </a:p>
      </dgm:t>
    </dgm:pt>
    <dgm:pt modelId="{43C0F032-4433-1049-9F4B-8D11EE4CBF7C}" type="sibTrans" cxnId="{7437039F-8608-1141-8A2C-647CBD1FAF5A}">
      <dgm:prSet/>
      <dgm:spPr/>
      <dgm:t>
        <a:bodyPr/>
        <a:lstStyle/>
        <a:p>
          <a:endParaRPr lang="en-US"/>
        </a:p>
      </dgm:t>
    </dgm:pt>
    <dgm:pt modelId="{5FD3F8DE-E638-4242-82B4-6070ABB51895}">
      <dgm:prSet phldrT="[Text]" custT="1"/>
      <dgm:spPr/>
      <dgm:t>
        <a:bodyPr/>
        <a:lstStyle/>
        <a:p>
          <a:r>
            <a:rPr lang="en-US" sz="1800"/>
            <a:t>Relate to one of the approaches</a:t>
          </a:r>
          <a:endParaRPr lang="en-US" sz="1800" dirty="0"/>
        </a:p>
      </dgm:t>
    </dgm:pt>
    <dgm:pt modelId="{59F1FB64-D13A-BF47-9197-FC5E4BB436DE}" type="parTrans" cxnId="{3F75462C-BC10-4649-9328-09312783B895}">
      <dgm:prSet/>
      <dgm:spPr/>
      <dgm:t>
        <a:bodyPr/>
        <a:lstStyle/>
        <a:p>
          <a:endParaRPr lang="en-US"/>
        </a:p>
      </dgm:t>
    </dgm:pt>
    <dgm:pt modelId="{324E5784-63C0-3346-8F42-D141A31FAD65}" type="sibTrans" cxnId="{3F75462C-BC10-4649-9328-09312783B895}">
      <dgm:prSet/>
      <dgm:spPr/>
      <dgm:t>
        <a:bodyPr/>
        <a:lstStyle/>
        <a:p>
          <a:endParaRPr lang="en-US"/>
        </a:p>
      </dgm:t>
    </dgm:pt>
    <dgm:pt modelId="{5542360F-8F5D-8245-8A13-E0264E36CB96}">
      <dgm:prSet phldrT="[Text]" custT="1"/>
      <dgm:spPr/>
      <dgm:t>
        <a:bodyPr/>
        <a:lstStyle/>
        <a:p>
          <a:r>
            <a:rPr lang="en-US" sz="1800"/>
            <a:t>How each will benefit</a:t>
          </a:r>
          <a:endParaRPr lang="en-US" sz="1800" dirty="0"/>
        </a:p>
      </dgm:t>
    </dgm:pt>
    <dgm:pt modelId="{996697A6-C9D8-144A-BE1C-E0400491779F}" type="parTrans" cxnId="{AA99997C-2A91-AD45-B33E-C049739F0BE7}">
      <dgm:prSet/>
      <dgm:spPr/>
      <dgm:t>
        <a:bodyPr/>
        <a:lstStyle/>
        <a:p>
          <a:endParaRPr lang="en-US"/>
        </a:p>
      </dgm:t>
    </dgm:pt>
    <dgm:pt modelId="{15C577C3-C134-7B4F-A28E-F1797BE07EE3}" type="sibTrans" cxnId="{AA99997C-2A91-AD45-B33E-C049739F0BE7}">
      <dgm:prSet/>
      <dgm:spPr/>
      <dgm:t>
        <a:bodyPr/>
        <a:lstStyle/>
        <a:p>
          <a:endParaRPr lang="en-US"/>
        </a:p>
      </dgm:t>
    </dgm:pt>
    <dgm:pt modelId="{7E500D67-EF5B-A642-A94E-A9D93F3B01D4}">
      <dgm:prSet phldrT="[Text]" custT="1"/>
      <dgm:spPr/>
      <dgm:t>
        <a:bodyPr/>
        <a:lstStyle/>
        <a:p>
          <a:r>
            <a:rPr lang="en-US" sz="1800"/>
            <a:t>Narrative hook</a:t>
          </a:r>
          <a:endParaRPr lang="en-US" sz="1800" dirty="0"/>
        </a:p>
      </dgm:t>
    </dgm:pt>
    <dgm:pt modelId="{718789D7-6681-5D46-9FC6-467048D9A068}" type="parTrans" cxnId="{1C97C80F-B5CC-034B-B2E9-544B49AEC39D}">
      <dgm:prSet/>
      <dgm:spPr/>
      <dgm:t>
        <a:bodyPr/>
        <a:lstStyle/>
        <a:p>
          <a:endParaRPr lang="en-US"/>
        </a:p>
      </dgm:t>
    </dgm:pt>
    <dgm:pt modelId="{780833A8-2281-2841-9B9C-A5DAE1241032}" type="sibTrans" cxnId="{1C97C80F-B5CC-034B-B2E9-544B49AEC39D}">
      <dgm:prSet/>
      <dgm:spPr/>
      <dgm:t>
        <a:bodyPr/>
        <a:lstStyle/>
        <a:p>
          <a:endParaRPr lang="en-US"/>
        </a:p>
      </dgm:t>
    </dgm:pt>
    <dgm:pt modelId="{192C861A-A06D-4940-BF03-E7777E8C30BE}">
      <dgm:prSet phldrT="[Text]" custT="1"/>
      <dgm:spPr/>
      <dgm:t>
        <a:bodyPr/>
        <a:lstStyle/>
        <a:p>
          <a:r>
            <a:rPr lang="en-US" sz="1800"/>
            <a:t>Real life issues or literature gaps</a:t>
          </a:r>
          <a:endParaRPr lang="en-US" sz="1800" dirty="0"/>
        </a:p>
      </dgm:t>
    </dgm:pt>
    <dgm:pt modelId="{80F91F4D-FF67-2046-8F2D-B313E5D2DB5D}" type="parTrans" cxnId="{FC457059-C032-294A-836D-91500B9C6988}">
      <dgm:prSet/>
      <dgm:spPr/>
      <dgm:t>
        <a:bodyPr/>
        <a:lstStyle/>
        <a:p>
          <a:endParaRPr lang="en-US"/>
        </a:p>
      </dgm:t>
    </dgm:pt>
    <dgm:pt modelId="{63ACD1B4-23F3-A445-B03B-E7A0BC4F821C}" type="sibTrans" cxnId="{FC457059-C032-294A-836D-91500B9C6988}">
      <dgm:prSet/>
      <dgm:spPr/>
      <dgm:t>
        <a:bodyPr/>
        <a:lstStyle/>
        <a:p>
          <a:endParaRPr lang="en-US"/>
        </a:p>
      </dgm:t>
    </dgm:pt>
    <dgm:pt modelId="{E0E2E310-B09B-6B47-BB0F-8E1B5E51A6C5}" type="pres">
      <dgm:prSet presAssocID="{3EDF441F-2B35-8D44-8D57-D31362CD7D09}" presName="Name0" presStyleCnt="0">
        <dgm:presLayoutVars>
          <dgm:dir/>
          <dgm:animLvl val="lvl"/>
          <dgm:resizeHandles val="exact"/>
        </dgm:presLayoutVars>
      </dgm:prSet>
      <dgm:spPr/>
    </dgm:pt>
    <dgm:pt modelId="{FD915585-2C2D-0B45-9680-3316A2C5D2C4}" type="pres">
      <dgm:prSet presAssocID="{6511A338-E9FB-0A41-997E-51F7725D27AF}" presName="linNode" presStyleCnt="0"/>
      <dgm:spPr/>
    </dgm:pt>
    <dgm:pt modelId="{D4E5A273-752F-9246-AC1E-D440C347723A}" type="pres">
      <dgm:prSet presAssocID="{6511A338-E9FB-0A41-997E-51F7725D27AF}" presName="parentText" presStyleLbl="node1" presStyleIdx="0" presStyleCnt="5">
        <dgm:presLayoutVars>
          <dgm:chMax val="1"/>
          <dgm:bulletEnabled val="1"/>
        </dgm:presLayoutVars>
      </dgm:prSet>
      <dgm:spPr/>
    </dgm:pt>
    <dgm:pt modelId="{59331F45-B3CA-5047-A135-FDE0A1AE6346}" type="pres">
      <dgm:prSet presAssocID="{6511A338-E9FB-0A41-997E-51F7725D27AF}" presName="descendantText" presStyleLbl="alignAccFollowNode1" presStyleIdx="0" presStyleCnt="5">
        <dgm:presLayoutVars>
          <dgm:bulletEnabled val="1"/>
        </dgm:presLayoutVars>
      </dgm:prSet>
      <dgm:spPr/>
    </dgm:pt>
    <dgm:pt modelId="{8F7298A0-9999-C048-A39C-BD90F033DC46}" type="pres">
      <dgm:prSet presAssocID="{6D406ED0-51E4-4547-849E-E4771B2E6DB9}" presName="sp" presStyleCnt="0"/>
      <dgm:spPr/>
    </dgm:pt>
    <dgm:pt modelId="{0F9162B4-06CE-A843-BD98-2CB451E9EB9D}" type="pres">
      <dgm:prSet presAssocID="{2779F2ED-FC70-9A4B-8E26-4BA484D2C76F}" presName="linNode" presStyleCnt="0"/>
      <dgm:spPr/>
    </dgm:pt>
    <dgm:pt modelId="{694C8EF8-1F64-1741-A5EE-4382323342E9}" type="pres">
      <dgm:prSet presAssocID="{2779F2ED-FC70-9A4B-8E26-4BA484D2C76F}" presName="parentText" presStyleLbl="node1" presStyleIdx="1" presStyleCnt="5">
        <dgm:presLayoutVars>
          <dgm:chMax val="1"/>
          <dgm:bulletEnabled val="1"/>
        </dgm:presLayoutVars>
      </dgm:prSet>
      <dgm:spPr/>
    </dgm:pt>
    <dgm:pt modelId="{F22F418B-90E5-014F-AF9F-864FF61CA07E}" type="pres">
      <dgm:prSet presAssocID="{2779F2ED-FC70-9A4B-8E26-4BA484D2C76F}" presName="descendantText" presStyleLbl="alignAccFollowNode1" presStyleIdx="1" presStyleCnt="5">
        <dgm:presLayoutVars>
          <dgm:bulletEnabled val="1"/>
        </dgm:presLayoutVars>
      </dgm:prSet>
      <dgm:spPr/>
    </dgm:pt>
    <dgm:pt modelId="{2EA63E64-F5A0-7846-B5A5-B7CCED2817B3}" type="pres">
      <dgm:prSet presAssocID="{C4F18188-099F-DC41-B722-E82494F290BD}" presName="sp" presStyleCnt="0"/>
      <dgm:spPr/>
    </dgm:pt>
    <dgm:pt modelId="{F09B384A-B6D5-BE44-8015-74AD684397F5}" type="pres">
      <dgm:prSet presAssocID="{B52809F8-1AEC-1D4B-AEE4-B686BC55B47A}" presName="linNode" presStyleCnt="0"/>
      <dgm:spPr/>
    </dgm:pt>
    <dgm:pt modelId="{579B5AD0-04E3-1F4E-A2B5-5AC905E52B10}" type="pres">
      <dgm:prSet presAssocID="{B52809F8-1AEC-1D4B-AEE4-B686BC55B47A}" presName="parentText" presStyleLbl="node1" presStyleIdx="2" presStyleCnt="5" custLinFactNeighborY="172">
        <dgm:presLayoutVars>
          <dgm:chMax val="1"/>
          <dgm:bulletEnabled val="1"/>
        </dgm:presLayoutVars>
      </dgm:prSet>
      <dgm:spPr/>
    </dgm:pt>
    <dgm:pt modelId="{F1D6A9A3-B0F2-EC46-B19D-7687BF623636}" type="pres">
      <dgm:prSet presAssocID="{B52809F8-1AEC-1D4B-AEE4-B686BC55B47A}" presName="descendantText" presStyleLbl="alignAccFollowNode1" presStyleIdx="2" presStyleCnt="5">
        <dgm:presLayoutVars>
          <dgm:bulletEnabled val="1"/>
        </dgm:presLayoutVars>
      </dgm:prSet>
      <dgm:spPr/>
    </dgm:pt>
    <dgm:pt modelId="{E9913CCD-65CE-9145-88DB-C06815A19A7E}" type="pres">
      <dgm:prSet presAssocID="{5485363F-5460-E34D-8E43-FCB616D77D97}" presName="sp" presStyleCnt="0"/>
      <dgm:spPr/>
    </dgm:pt>
    <dgm:pt modelId="{36446FC5-FF2A-7D4E-B4FE-1956A0D6ACC3}" type="pres">
      <dgm:prSet presAssocID="{31DF246D-D9BD-D345-9176-ACF49598D88A}" presName="linNode" presStyleCnt="0"/>
      <dgm:spPr/>
    </dgm:pt>
    <dgm:pt modelId="{DB192AAC-871C-0A40-9D17-1BEFDCE1DC66}" type="pres">
      <dgm:prSet presAssocID="{31DF246D-D9BD-D345-9176-ACF49598D88A}" presName="parentText" presStyleLbl="node1" presStyleIdx="3" presStyleCnt="5" custLinFactNeighborY="172">
        <dgm:presLayoutVars>
          <dgm:chMax val="1"/>
          <dgm:bulletEnabled val="1"/>
        </dgm:presLayoutVars>
      </dgm:prSet>
      <dgm:spPr/>
    </dgm:pt>
    <dgm:pt modelId="{49A1DE96-E674-FC48-B342-7FA964E2BC21}" type="pres">
      <dgm:prSet presAssocID="{31DF246D-D9BD-D345-9176-ACF49598D88A}" presName="descendantText" presStyleLbl="alignAccFollowNode1" presStyleIdx="3" presStyleCnt="5">
        <dgm:presLayoutVars>
          <dgm:bulletEnabled val="1"/>
        </dgm:presLayoutVars>
      </dgm:prSet>
      <dgm:spPr/>
    </dgm:pt>
    <dgm:pt modelId="{771CCA07-5ECD-6E43-80E9-59C5363119EA}" type="pres">
      <dgm:prSet presAssocID="{C97EB9B1-D3A9-944F-88CA-E1802B80A624}" presName="sp" presStyleCnt="0"/>
      <dgm:spPr/>
    </dgm:pt>
    <dgm:pt modelId="{6337F393-6B1C-E344-BC51-94C8ECB8CEA3}" type="pres">
      <dgm:prSet presAssocID="{F077A78E-D382-D24F-A306-7943501DE097}" presName="linNode" presStyleCnt="0"/>
      <dgm:spPr/>
    </dgm:pt>
    <dgm:pt modelId="{DF1B4B83-C179-F345-A49A-B8CC23FECEE5}" type="pres">
      <dgm:prSet presAssocID="{F077A78E-D382-D24F-A306-7943501DE097}" presName="parentText" presStyleLbl="node1" presStyleIdx="4" presStyleCnt="5" custLinFactNeighborY="172">
        <dgm:presLayoutVars>
          <dgm:chMax val="1"/>
          <dgm:bulletEnabled val="1"/>
        </dgm:presLayoutVars>
      </dgm:prSet>
      <dgm:spPr/>
    </dgm:pt>
    <dgm:pt modelId="{FC622F8D-BB16-154A-9ADD-48DE2C89FD80}" type="pres">
      <dgm:prSet presAssocID="{F077A78E-D382-D24F-A306-7943501DE097}" presName="descendantText" presStyleLbl="alignAccFollowNode1" presStyleIdx="4" presStyleCnt="5">
        <dgm:presLayoutVars>
          <dgm:bulletEnabled val="1"/>
        </dgm:presLayoutVars>
      </dgm:prSet>
      <dgm:spPr/>
    </dgm:pt>
  </dgm:ptLst>
  <dgm:cxnLst>
    <dgm:cxn modelId="{1C97C80F-B5CC-034B-B2E9-544B49AEC39D}" srcId="{6511A338-E9FB-0A41-997E-51F7725D27AF}" destId="{7E500D67-EF5B-A642-A94E-A9D93F3B01D4}" srcOrd="1" destOrd="0" parTransId="{718789D7-6681-5D46-9FC6-467048D9A068}" sibTransId="{780833A8-2281-2841-9B9C-A5DAE1241032}"/>
    <dgm:cxn modelId="{3F75462C-BC10-4649-9328-09312783B895}" srcId="{31DF246D-D9BD-D345-9176-ACF49598D88A}" destId="{5FD3F8DE-E638-4242-82B4-6070ABB51895}" srcOrd="1" destOrd="0" parTransId="{59F1FB64-D13A-BF47-9197-FC5E4BB436DE}" sibTransId="{324E5784-63C0-3346-8F42-D141A31FAD65}"/>
    <dgm:cxn modelId="{30A41331-9037-444F-ABB4-B54485D08D8D}" type="presOf" srcId="{D4630771-EFED-7147-994A-29A329C662EE}" destId="{59331F45-B3CA-5047-A135-FDE0A1AE6346}" srcOrd="0" destOrd="0" presId="urn:microsoft.com/office/officeart/2005/8/layout/vList5"/>
    <dgm:cxn modelId="{39F68235-B6C1-4CFF-9C80-CE20523DCC06}" type="presOf" srcId="{5542360F-8F5D-8245-8A13-E0264E36CB96}" destId="{FC622F8D-BB16-154A-9ADD-48DE2C89FD80}" srcOrd="0" destOrd="0" presId="urn:microsoft.com/office/officeart/2005/8/layout/vList5"/>
    <dgm:cxn modelId="{DC002638-F101-4BF9-9E25-8A8C295E6EA2}" type="presOf" srcId="{192C861A-A06D-4940-BF03-E7777E8C30BE}" destId="{F22F418B-90E5-014F-AF9F-864FF61CA07E}" srcOrd="0" destOrd="1" presId="urn:microsoft.com/office/officeart/2005/8/layout/vList5"/>
    <dgm:cxn modelId="{496F8663-E459-4C42-8DD1-5494ACF34033}" srcId="{3EDF441F-2B35-8D44-8D57-D31362CD7D09}" destId="{31DF246D-D9BD-D345-9176-ACF49598D88A}" srcOrd="3" destOrd="0" parTransId="{F32D67D0-2F93-B24E-8EC2-4F6E573AEA7C}" sibTransId="{C97EB9B1-D3A9-944F-88CA-E1802B80A624}"/>
    <dgm:cxn modelId="{5B94FC65-50F3-4E05-ABA6-DD00E83AF14B}" type="presOf" srcId="{5FD3F8DE-E638-4242-82B4-6070ABB51895}" destId="{49A1DE96-E674-FC48-B342-7FA964E2BC21}" srcOrd="0" destOrd="1" presId="urn:microsoft.com/office/officeart/2005/8/layout/vList5"/>
    <dgm:cxn modelId="{7C19566C-A0AA-4806-B3A9-B99616BB1BD1}" type="presOf" srcId="{614AC13D-9366-6B40-AC4D-6C28C7072A1A}" destId="{49A1DE96-E674-FC48-B342-7FA964E2BC21}" srcOrd="0" destOrd="0" presId="urn:microsoft.com/office/officeart/2005/8/layout/vList5"/>
    <dgm:cxn modelId="{CADFCC4E-42BD-E744-9B6C-698C8CCC4E2F}" srcId="{2779F2ED-FC70-9A4B-8E26-4BA484D2C76F}" destId="{7E68E0A7-F75E-9D47-BBD0-6363FC66CC47}" srcOrd="0" destOrd="0" parTransId="{7845A9B6-073F-A94D-B632-DCB73DABA263}" sibTransId="{5FA86B17-B47F-D34E-8EB0-E68876E42702}"/>
    <dgm:cxn modelId="{63CE164F-FD0C-4A01-BCE2-6BD04B4D574E}" type="presOf" srcId="{2779F2ED-FC70-9A4B-8E26-4BA484D2C76F}" destId="{694C8EF8-1F64-1741-A5EE-4382323342E9}" srcOrd="0" destOrd="0" presId="urn:microsoft.com/office/officeart/2005/8/layout/vList5"/>
    <dgm:cxn modelId="{03746151-02BC-3942-BA96-28F2974FFDB5}" srcId="{6511A338-E9FB-0A41-997E-51F7725D27AF}" destId="{D4630771-EFED-7147-994A-29A329C662EE}" srcOrd="0" destOrd="0" parTransId="{25ABE3B4-747F-2F4A-BC97-4B9128429821}" sibTransId="{D1BE1E64-E23A-D640-88F9-C1E0619F366A}"/>
    <dgm:cxn modelId="{0A12B171-2D97-4319-A914-F04637A7E75B}" type="presOf" srcId="{78EF3B5B-9C22-8546-B34A-06BE9ABC1CC1}" destId="{F1D6A9A3-B0F2-EC46-B19D-7687BF623636}" srcOrd="0" destOrd="0" presId="urn:microsoft.com/office/officeart/2005/8/layout/vList5"/>
    <dgm:cxn modelId="{52E69753-E7C3-4E83-BF75-EE41FD2F0913}" type="presOf" srcId="{3EDF441F-2B35-8D44-8D57-D31362CD7D09}" destId="{E0E2E310-B09B-6B47-BB0F-8E1B5E51A6C5}" srcOrd="0" destOrd="0" presId="urn:microsoft.com/office/officeart/2005/8/layout/vList5"/>
    <dgm:cxn modelId="{0DE13655-A7FA-854C-BA45-553D910545BB}" srcId="{3EDF441F-2B35-8D44-8D57-D31362CD7D09}" destId="{2779F2ED-FC70-9A4B-8E26-4BA484D2C76F}" srcOrd="1" destOrd="0" parTransId="{FECDD01C-675B-FE47-B2B3-BB767F8816BE}" sibTransId="{C4F18188-099F-DC41-B722-E82494F290BD}"/>
    <dgm:cxn modelId="{FC457059-C032-294A-836D-91500B9C6988}" srcId="{2779F2ED-FC70-9A4B-8E26-4BA484D2C76F}" destId="{192C861A-A06D-4940-BF03-E7777E8C30BE}" srcOrd="1" destOrd="0" parTransId="{80F91F4D-FF67-2046-8F2D-B313E5D2DB5D}" sibTransId="{63ACD1B4-23F3-A445-B03B-E7A0BC4F821C}"/>
    <dgm:cxn modelId="{AA99997C-2A91-AD45-B33E-C049739F0BE7}" srcId="{F077A78E-D382-D24F-A306-7943501DE097}" destId="{5542360F-8F5D-8245-8A13-E0264E36CB96}" srcOrd="0" destOrd="0" parTransId="{996697A6-C9D8-144A-BE1C-E0400491779F}" sibTransId="{15C577C3-C134-7B4F-A28E-F1797BE07EE3}"/>
    <dgm:cxn modelId="{1CA39181-06C7-4A25-B235-E5A119A59C1D}" type="presOf" srcId="{7E500D67-EF5B-A642-A94E-A9D93F3B01D4}" destId="{59331F45-B3CA-5047-A135-FDE0A1AE6346}" srcOrd="0" destOrd="1" presId="urn:microsoft.com/office/officeart/2005/8/layout/vList5"/>
    <dgm:cxn modelId="{91B4A685-8C0E-4740-A39A-EB81D65D1ACB}" srcId="{3EDF441F-2B35-8D44-8D57-D31362CD7D09}" destId="{B52809F8-1AEC-1D4B-AEE4-B686BC55B47A}" srcOrd="2" destOrd="0" parTransId="{477B044A-C42D-B743-9093-78FD45004F3D}" sibTransId="{5485363F-5460-E34D-8E43-FCB616D77D97}"/>
    <dgm:cxn modelId="{7437039F-8608-1141-8A2C-647CBD1FAF5A}" srcId="{31DF246D-D9BD-D345-9176-ACF49598D88A}" destId="{614AC13D-9366-6B40-AC4D-6C28C7072A1A}" srcOrd="0" destOrd="0" parTransId="{4529D365-2DB7-8B47-8F40-3DC96F949A30}" sibTransId="{43C0F032-4433-1049-9F4B-8D11EE4CBF7C}"/>
    <dgm:cxn modelId="{6F19A3B1-62E8-4DF7-A335-9533B6A83C93}" type="presOf" srcId="{31DF246D-D9BD-D345-9176-ACF49598D88A}" destId="{DB192AAC-871C-0A40-9D17-1BEFDCE1DC66}" srcOrd="0" destOrd="0" presId="urn:microsoft.com/office/officeart/2005/8/layout/vList5"/>
    <dgm:cxn modelId="{C917E3BC-9C29-4342-A72B-BC48A952B15A}" type="presOf" srcId="{6511A338-E9FB-0A41-997E-51F7725D27AF}" destId="{D4E5A273-752F-9246-AC1E-D440C347723A}" srcOrd="0" destOrd="0" presId="urn:microsoft.com/office/officeart/2005/8/layout/vList5"/>
    <dgm:cxn modelId="{C9317CC0-B9A1-4504-A052-C6B02C8372D4}" type="presOf" srcId="{7E68E0A7-F75E-9D47-BBD0-6363FC66CC47}" destId="{F22F418B-90E5-014F-AF9F-864FF61CA07E}" srcOrd="0" destOrd="0" presId="urn:microsoft.com/office/officeart/2005/8/layout/vList5"/>
    <dgm:cxn modelId="{090FF0C4-9D2E-A640-8B99-EF84811CD4A1}" srcId="{B52809F8-1AEC-1D4B-AEE4-B686BC55B47A}" destId="{78EF3B5B-9C22-8546-B34A-06BE9ABC1CC1}" srcOrd="0" destOrd="0" parTransId="{EDED6445-D69F-DB4B-80E0-185BA1A38142}" sibTransId="{CAD4BB99-770C-604C-9B5C-A77873698690}"/>
    <dgm:cxn modelId="{972F41DA-9605-451E-AFF2-571039B5D0CE}" type="presOf" srcId="{F077A78E-D382-D24F-A306-7943501DE097}" destId="{DF1B4B83-C179-F345-A49A-B8CC23FECEE5}" srcOrd="0" destOrd="0" presId="urn:microsoft.com/office/officeart/2005/8/layout/vList5"/>
    <dgm:cxn modelId="{2AB131E2-BD85-0141-92F7-DA7A0CA3437A}" srcId="{3EDF441F-2B35-8D44-8D57-D31362CD7D09}" destId="{6511A338-E9FB-0A41-997E-51F7725D27AF}" srcOrd="0" destOrd="0" parTransId="{FA60CF70-523C-AC4D-8741-BCE9E358080A}" sibTransId="{6D406ED0-51E4-4547-849E-E4771B2E6DB9}"/>
    <dgm:cxn modelId="{F9F9CDF1-92AB-47FF-B0BB-85D03EAF9E80}" type="presOf" srcId="{B52809F8-1AEC-1D4B-AEE4-B686BC55B47A}" destId="{579B5AD0-04E3-1F4E-A2B5-5AC905E52B10}" srcOrd="0" destOrd="0" presId="urn:microsoft.com/office/officeart/2005/8/layout/vList5"/>
    <dgm:cxn modelId="{3F4194FF-D41A-3742-9D24-9A6B3C9D54A6}" srcId="{3EDF441F-2B35-8D44-8D57-D31362CD7D09}" destId="{F077A78E-D382-D24F-A306-7943501DE097}" srcOrd="4" destOrd="0" parTransId="{904C190F-455B-D647-A227-3A85E5AC86FF}" sibTransId="{FB56AAF7-2B66-184F-94DF-8EC7C7804DAD}"/>
    <dgm:cxn modelId="{3C4490EC-A80F-428B-A44F-81FA4479B950}" type="presParOf" srcId="{E0E2E310-B09B-6B47-BB0F-8E1B5E51A6C5}" destId="{FD915585-2C2D-0B45-9680-3316A2C5D2C4}" srcOrd="0" destOrd="0" presId="urn:microsoft.com/office/officeart/2005/8/layout/vList5"/>
    <dgm:cxn modelId="{9ECA76EA-7C51-4DB3-8D00-9BC126F78DF6}" type="presParOf" srcId="{FD915585-2C2D-0B45-9680-3316A2C5D2C4}" destId="{D4E5A273-752F-9246-AC1E-D440C347723A}" srcOrd="0" destOrd="0" presId="urn:microsoft.com/office/officeart/2005/8/layout/vList5"/>
    <dgm:cxn modelId="{3D0E07AC-72A1-4C1A-9EB5-1D9FC1250CDA}" type="presParOf" srcId="{FD915585-2C2D-0B45-9680-3316A2C5D2C4}" destId="{59331F45-B3CA-5047-A135-FDE0A1AE6346}" srcOrd="1" destOrd="0" presId="urn:microsoft.com/office/officeart/2005/8/layout/vList5"/>
    <dgm:cxn modelId="{A41430D4-2372-401E-BF8B-7C42A466FCC3}" type="presParOf" srcId="{E0E2E310-B09B-6B47-BB0F-8E1B5E51A6C5}" destId="{8F7298A0-9999-C048-A39C-BD90F033DC46}" srcOrd="1" destOrd="0" presId="urn:microsoft.com/office/officeart/2005/8/layout/vList5"/>
    <dgm:cxn modelId="{BA43C985-E915-44E8-AAC3-587F9707F4FC}" type="presParOf" srcId="{E0E2E310-B09B-6B47-BB0F-8E1B5E51A6C5}" destId="{0F9162B4-06CE-A843-BD98-2CB451E9EB9D}" srcOrd="2" destOrd="0" presId="urn:microsoft.com/office/officeart/2005/8/layout/vList5"/>
    <dgm:cxn modelId="{306CE291-0544-45EC-8281-608E11D8CC24}" type="presParOf" srcId="{0F9162B4-06CE-A843-BD98-2CB451E9EB9D}" destId="{694C8EF8-1F64-1741-A5EE-4382323342E9}" srcOrd="0" destOrd="0" presId="urn:microsoft.com/office/officeart/2005/8/layout/vList5"/>
    <dgm:cxn modelId="{2687DFE8-7C49-460B-8370-C641A0AB3DE1}" type="presParOf" srcId="{0F9162B4-06CE-A843-BD98-2CB451E9EB9D}" destId="{F22F418B-90E5-014F-AF9F-864FF61CA07E}" srcOrd="1" destOrd="0" presId="urn:microsoft.com/office/officeart/2005/8/layout/vList5"/>
    <dgm:cxn modelId="{762C540A-D385-474E-B417-645F59282008}" type="presParOf" srcId="{E0E2E310-B09B-6B47-BB0F-8E1B5E51A6C5}" destId="{2EA63E64-F5A0-7846-B5A5-B7CCED2817B3}" srcOrd="3" destOrd="0" presId="urn:microsoft.com/office/officeart/2005/8/layout/vList5"/>
    <dgm:cxn modelId="{A4A3DC4D-D75B-49AD-B330-2D8F9F143476}" type="presParOf" srcId="{E0E2E310-B09B-6B47-BB0F-8E1B5E51A6C5}" destId="{F09B384A-B6D5-BE44-8015-74AD684397F5}" srcOrd="4" destOrd="0" presId="urn:microsoft.com/office/officeart/2005/8/layout/vList5"/>
    <dgm:cxn modelId="{9D0AA936-D30C-49BB-AB56-EB7F21F5EB65}" type="presParOf" srcId="{F09B384A-B6D5-BE44-8015-74AD684397F5}" destId="{579B5AD0-04E3-1F4E-A2B5-5AC905E52B10}" srcOrd="0" destOrd="0" presId="urn:microsoft.com/office/officeart/2005/8/layout/vList5"/>
    <dgm:cxn modelId="{665AB89F-8263-40A7-BB6D-BD1395349BF6}" type="presParOf" srcId="{F09B384A-B6D5-BE44-8015-74AD684397F5}" destId="{F1D6A9A3-B0F2-EC46-B19D-7687BF623636}" srcOrd="1" destOrd="0" presId="urn:microsoft.com/office/officeart/2005/8/layout/vList5"/>
    <dgm:cxn modelId="{49D189D6-28B8-446E-A77A-47584F12C404}" type="presParOf" srcId="{E0E2E310-B09B-6B47-BB0F-8E1B5E51A6C5}" destId="{E9913CCD-65CE-9145-88DB-C06815A19A7E}" srcOrd="5" destOrd="0" presId="urn:microsoft.com/office/officeart/2005/8/layout/vList5"/>
    <dgm:cxn modelId="{1677A3A2-267B-43FD-9862-BE7FF376674B}" type="presParOf" srcId="{E0E2E310-B09B-6B47-BB0F-8E1B5E51A6C5}" destId="{36446FC5-FF2A-7D4E-B4FE-1956A0D6ACC3}" srcOrd="6" destOrd="0" presId="urn:microsoft.com/office/officeart/2005/8/layout/vList5"/>
    <dgm:cxn modelId="{9B72B050-F287-4C53-B445-6312E512B0D9}" type="presParOf" srcId="{36446FC5-FF2A-7D4E-B4FE-1956A0D6ACC3}" destId="{DB192AAC-871C-0A40-9D17-1BEFDCE1DC66}" srcOrd="0" destOrd="0" presId="urn:microsoft.com/office/officeart/2005/8/layout/vList5"/>
    <dgm:cxn modelId="{C434DDBD-D82B-4603-A8F1-19211BB56A99}" type="presParOf" srcId="{36446FC5-FF2A-7D4E-B4FE-1956A0D6ACC3}" destId="{49A1DE96-E674-FC48-B342-7FA964E2BC21}" srcOrd="1" destOrd="0" presId="urn:microsoft.com/office/officeart/2005/8/layout/vList5"/>
    <dgm:cxn modelId="{378A1D0D-21BE-415F-A42F-AE495F683FAF}" type="presParOf" srcId="{E0E2E310-B09B-6B47-BB0F-8E1B5E51A6C5}" destId="{771CCA07-5ECD-6E43-80E9-59C5363119EA}" srcOrd="7" destOrd="0" presId="urn:microsoft.com/office/officeart/2005/8/layout/vList5"/>
    <dgm:cxn modelId="{A5537E7A-40F5-4502-AF36-C7C5E14C58D1}" type="presParOf" srcId="{E0E2E310-B09B-6B47-BB0F-8E1B5E51A6C5}" destId="{6337F393-6B1C-E344-BC51-94C8ECB8CEA3}" srcOrd="8" destOrd="0" presId="urn:microsoft.com/office/officeart/2005/8/layout/vList5"/>
    <dgm:cxn modelId="{0075B5C8-288E-4008-8C54-DDBAE9118ED2}" type="presParOf" srcId="{6337F393-6B1C-E344-BC51-94C8ECB8CEA3}" destId="{DF1B4B83-C179-F345-A49A-B8CC23FECEE5}" srcOrd="0" destOrd="0" presId="urn:microsoft.com/office/officeart/2005/8/layout/vList5"/>
    <dgm:cxn modelId="{C703F684-FE3D-4646-9D7B-88F8F50DAFED}" type="presParOf" srcId="{6337F393-6B1C-E344-BC51-94C8ECB8CEA3}" destId="{FC622F8D-BB16-154A-9ADD-48DE2C89FD80}"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D68D05EF-D154-7D44-B462-677F8A055543}" type="doc">
      <dgm:prSet loTypeId="urn:microsoft.com/office/officeart/2016/7/layout/HorizontalActionList" loCatId="List" qsTypeId="urn:microsoft.com/office/officeart/2005/8/quickstyle/simple1" qsCatId="simple" csTypeId="urn:microsoft.com/office/officeart/2005/8/colors/colorful1" csCatId="colorful" phldr="1"/>
      <dgm:spPr/>
      <dgm:t>
        <a:bodyPr/>
        <a:lstStyle/>
        <a:p>
          <a:endParaRPr lang="en-US"/>
        </a:p>
      </dgm:t>
    </dgm:pt>
    <dgm:pt modelId="{03FED46D-0109-E24E-83BF-B62748632E2C}">
      <dgm:prSet phldrT="[Text]"/>
      <dgm:spPr/>
      <dgm:t>
        <a:bodyPr/>
        <a:lstStyle/>
        <a:p>
          <a:r>
            <a:rPr lang="en-US" dirty="0"/>
            <a:t>Narrative</a:t>
          </a:r>
        </a:p>
      </dgm:t>
    </dgm:pt>
    <dgm:pt modelId="{CE5D530E-2316-A648-B887-67A944EC298F}" type="parTrans" cxnId="{9B69F5C4-3829-834F-9823-5416CD0A0E22}">
      <dgm:prSet/>
      <dgm:spPr/>
      <dgm:t>
        <a:bodyPr/>
        <a:lstStyle/>
        <a:p>
          <a:endParaRPr lang="en-US"/>
        </a:p>
      </dgm:t>
    </dgm:pt>
    <dgm:pt modelId="{88E41362-F95B-B74C-8B37-CF89D7486038}" type="sibTrans" cxnId="{9B69F5C4-3829-834F-9823-5416CD0A0E22}">
      <dgm:prSet/>
      <dgm:spPr/>
      <dgm:t>
        <a:bodyPr/>
        <a:lstStyle/>
        <a:p>
          <a:endParaRPr lang="en-US"/>
        </a:p>
      </dgm:t>
    </dgm:pt>
    <dgm:pt modelId="{32CA7077-51FC-F841-8BF7-AA0AA92BA6D4}">
      <dgm:prSet phldrT="[Text]"/>
      <dgm:spPr/>
      <dgm:t>
        <a:bodyPr/>
        <a:lstStyle/>
        <a:p>
          <a:r>
            <a:rPr lang="en-US" dirty="0"/>
            <a:t>Individuals who are accessible, willing to talk</a:t>
          </a:r>
        </a:p>
      </dgm:t>
    </dgm:pt>
    <dgm:pt modelId="{B04BFDB6-3CD0-FF4A-A00C-7A02578DA9BA}" type="parTrans" cxnId="{A3CD4655-85D5-FB47-A9B5-08A0D2038760}">
      <dgm:prSet/>
      <dgm:spPr/>
      <dgm:t>
        <a:bodyPr/>
        <a:lstStyle/>
        <a:p>
          <a:endParaRPr lang="en-US"/>
        </a:p>
      </dgm:t>
    </dgm:pt>
    <dgm:pt modelId="{ABC09519-6AF8-0343-9E3A-1E5A9C8A4F4A}" type="sibTrans" cxnId="{A3CD4655-85D5-FB47-A9B5-08A0D2038760}">
      <dgm:prSet/>
      <dgm:spPr/>
      <dgm:t>
        <a:bodyPr/>
        <a:lstStyle/>
        <a:p>
          <a:endParaRPr lang="en-US"/>
        </a:p>
      </dgm:t>
    </dgm:pt>
    <dgm:pt modelId="{DA303B7D-06A1-3140-940E-452ACC31BA9B}">
      <dgm:prSet phldrT="[Text]"/>
      <dgm:spPr/>
      <dgm:t>
        <a:bodyPr/>
        <a:lstStyle/>
        <a:p>
          <a:r>
            <a:rPr lang="en-US" dirty="0"/>
            <a:t>Individuals can shed light on the issue</a:t>
          </a:r>
        </a:p>
      </dgm:t>
    </dgm:pt>
    <dgm:pt modelId="{07E2DC88-2A6D-E743-B2BA-648E4EB0DBC8}" type="parTrans" cxnId="{C21ACBB8-F618-AC49-867E-5EDB913C8A1F}">
      <dgm:prSet/>
      <dgm:spPr/>
      <dgm:t>
        <a:bodyPr/>
        <a:lstStyle/>
        <a:p>
          <a:endParaRPr lang="en-US"/>
        </a:p>
      </dgm:t>
    </dgm:pt>
    <dgm:pt modelId="{A3AF4922-4293-D347-99E2-8F16181362E7}" type="sibTrans" cxnId="{C21ACBB8-F618-AC49-867E-5EDB913C8A1F}">
      <dgm:prSet/>
      <dgm:spPr/>
      <dgm:t>
        <a:bodyPr/>
        <a:lstStyle/>
        <a:p>
          <a:endParaRPr lang="en-US"/>
        </a:p>
      </dgm:t>
    </dgm:pt>
    <dgm:pt modelId="{6292D2A5-B6C7-514A-9F02-E57B794960FA}">
      <dgm:prSet phldrT="[Text]"/>
      <dgm:spPr/>
      <dgm:t>
        <a:bodyPr/>
        <a:lstStyle/>
        <a:p>
          <a:r>
            <a:rPr lang="en-US" dirty="0"/>
            <a:t>Inform participants of researcher motivation</a:t>
          </a:r>
        </a:p>
      </dgm:t>
    </dgm:pt>
    <dgm:pt modelId="{E77D930C-E8DB-1F44-A10A-009F4D02BDEA}" type="parTrans" cxnId="{F1FB755D-7450-FD4C-95ED-A92B5EF54A03}">
      <dgm:prSet/>
      <dgm:spPr/>
      <dgm:t>
        <a:bodyPr/>
        <a:lstStyle/>
        <a:p>
          <a:endParaRPr lang="en-US"/>
        </a:p>
      </dgm:t>
    </dgm:pt>
    <dgm:pt modelId="{51ACFE55-88DC-DD41-A8DC-EE3E6666EB24}" type="sibTrans" cxnId="{F1FB755D-7450-FD4C-95ED-A92B5EF54A03}">
      <dgm:prSet/>
      <dgm:spPr/>
      <dgm:t>
        <a:bodyPr/>
        <a:lstStyle/>
        <a:p>
          <a:endParaRPr lang="en-US"/>
        </a:p>
      </dgm:t>
    </dgm:pt>
    <dgm:pt modelId="{6330E59F-F19F-3142-82FC-C4B24D36689B}">
      <dgm:prSet phldrT="[Text]"/>
      <dgm:spPr/>
      <dgm:t>
        <a:bodyPr/>
        <a:lstStyle/>
        <a:p>
          <a:r>
            <a:rPr lang="en-US" dirty="0"/>
            <a:t>Phenomenology</a:t>
          </a:r>
        </a:p>
      </dgm:t>
    </dgm:pt>
    <dgm:pt modelId="{B1295F9A-028D-D946-A64C-65E170C9F814}" type="parTrans" cxnId="{DB1C9922-34A1-D748-8E43-031419D5ED20}">
      <dgm:prSet/>
      <dgm:spPr/>
      <dgm:t>
        <a:bodyPr/>
        <a:lstStyle/>
        <a:p>
          <a:endParaRPr lang="en-US"/>
        </a:p>
      </dgm:t>
    </dgm:pt>
    <dgm:pt modelId="{F8DEEB96-3B32-0544-B309-6A6131F88268}" type="sibTrans" cxnId="{DB1C9922-34A1-D748-8E43-031419D5ED20}">
      <dgm:prSet/>
      <dgm:spPr/>
      <dgm:t>
        <a:bodyPr/>
        <a:lstStyle/>
        <a:p>
          <a:endParaRPr lang="en-US"/>
        </a:p>
      </dgm:t>
    </dgm:pt>
    <dgm:pt modelId="{C23F2069-3B28-8E4E-95C7-BEF1CCF02FEC}">
      <dgm:prSet phldrT="[Text]"/>
      <dgm:spPr/>
      <dgm:t>
        <a:bodyPr/>
        <a:lstStyle/>
        <a:p>
          <a:r>
            <a:rPr lang="en-US" dirty="0"/>
            <a:t>Individuals must have experienced phenomenon</a:t>
          </a:r>
        </a:p>
      </dgm:t>
    </dgm:pt>
    <dgm:pt modelId="{25E9A65E-3626-5D42-8117-BE887BC1558F}" type="parTrans" cxnId="{AE646FC9-7E03-2E4A-A450-9B348B7366CD}">
      <dgm:prSet/>
      <dgm:spPr/>
      <dgm:t>
        <a:bodyPr/>
        <a:lstStyle/>
        <a:p>
          <a:endParaRPr lang="en-US"/>
        </a:p>
      </dgm:t>
    </dgm:pt>
    <dgm:pt modelId="{EE5C6A98-AD3F-9E41-A540-53A19B6FF61B}" type="sibTrans" cxnId="{AE646FC9-7E03-2E4A-A450-9B348B7366CD}">
      <dgm:prSet/>
      <dgm:spPr/>
      <dgm:t>
        <a:bodyPr/>
        <a:lstStyle/>
        <a:p>
          <a:endParaRPr lang="en-US"/>
        </a:p>
      </dgm:t>
    </dgm:pt>
    <dgm:pt modelId="{851D73EC-2A9E-8747-87BD-91896162452E}">
      <dgm:prSet phldrT="[Text]"/>
      <dgm:spPr/>
      <dgm:t>
        <a:bodyPr/>
        <a:lstStyle/>
        <a:p>
          <a:r>
            <a:rPr lang="en-US" dirty="0"/>
            <a:t>Can articulate their lived experiences</a:t>
          </a:r>
        </a:p>
      </dgm:t>
    </dgm:pt>
    <dgm:pt modelId="{7F7EF648-EA1F-FC43-B148-CC8DBC875C1A}" type="parTrans" cxnId="{AFAB71EA-0BB1-1146-90A0-FB8142A25562}">
      <dgm:prSet/>
      <dgm:spPr/>
      <dgm:t>
        <a:bodyPr/>
        <a:lstStyle/>
        <a:p>
          <a:endParaRPr lang="en-US"/>
        </a:p>
      </dgm:t>
    </dgm:pt>
    <dgm:pt modelId="{F3AB83B8-EAC4-A648-A5A8-AAE6B522232F}" type="sibTrans" cxnId="{AFAB71EA-0BB1-1146-90A0-FB8142A25562}">
      <dgm:prSet/>
      <dgm:spPr/>
      <dgm:t>
        <a:bodyPr/>
        <a:lstStyle/>
        <a:p>
          <a:endParaRPr lang="en-US"/>
        </a:p>
      </dgm:t>
    </dgm:pt>
    <dgm:pt modelId="{5AC0D560-E067-6C49-80B6-6ACB73DD5AF6}">
      <dgm:prSet phldrT="[Text]"/>
      <dgm:spPr/>
      <dgm:t>
        <a:bodyPr/>
        <a:lstStyle/>
        <a:p>
          <a:r>
            <a:rPr lang="en-US" dirty="0"/>
            <a:t>Grounded Theory</a:t>
          </a:r>
        </a:p>
      </dgm:t>
    </dgm:pt>
    <dgm:pt modelId="{E4B06542-C0C8-A449-8A49-0C661978BEAF}" type="parTrans" cxnId="{10709B6E-7472-7B45-B395-18E1244C6293}">
      <dgm:prSet/>
      <dgm:spPr/>
      <dgm:t>
        <a:bodyPr/>
        <a:lstStyle/>
        <a:p>
          <a:endParaRPr lang="en-US"/>
        </a:p>
      </dgm:t>
    </dgm:pt>
    <dgm:pt modelId="{F1636B39-1A5A-4744-B521-DD12F5398D5E}" type="sibTrans" cxnId="{10709B6E-7472-7B45-B395-18E1244C6293}">
      <dgm:prSet/>
      <dgm:spPr/>
      <dgm:t>
        <a:bodyPr/>
        <a:lstStyle/>
        <a:p>
          <a:endParaRPr lang="en-US"/>
        </a:p>
      </dgm:t>
    </dgm:pt>
    <dgm:pt modelId="{DF961E41-98A0-7D49-B6BB-9A613A84E285}">
      <dgm:prSet phldrT="[Text]"/>
      <dgm:spPr/>
      <dgm:t>
        <a:bodyPr/>
        <a:lstStyle/>
        <a:p>
          <a:r>
            <a:rPr lang="en-US" dirty="0"/>
            <a:t>Participants participated in the process or action the researcher is studying</a:t>
          </a:r>
        </a:p>
      </dgm:t>
    </dgm:pt>
    <dgm:pt modelId="{1CB5FF30-EF82-F643-B6F8-304710FD6009}" type="parTrans" cxnId="{98C6157C-1D80-484B-AA53-598B42C80A37}">
      <dgm:prSet/>
      <dgm:spPr/>
      <dgm:t>
        <a:bodyPr/>
        <a:lstStyle/>
        <a:p>
          <a:endParaRPr lang="en-US"/>
        </a:p>
      </dgm:t>
    </dgm:pt>
    <dgm:pt modelId="{345FD300-DABC-544F-A81C-1EF750251C89}" type="sibTrans" cxnId="{98C6157C-1D80-484B-AA53-598B42C80A37}">
      <dgm:prSet/>
      <dgm:spPr/>
      <dgm:t>
        <a:bodyPr/>
        <a:lstStyle/>
        <a:p>
          <a:endParaRPr lang="en-US"/>
        </a:p>
      </dgm:t>
    </dgm:pt>
    <dgm:pt modelId="{D5EB0B9D-CF07-B14B-AEAF-0815BDFE3C78}">
      <dgm:prSet phldrT="[Text]"/>
      <dgm:spPr/>
      <dgm:t>
        <a:bodyPr/>
        <a:lstStyle/>
        <a:p>
          <a:r>
            <a:rPr lang="en-US" dirty="0"/>
            <a:t>May be dispersed to provide contextual information</a:t>
          </a:r>
        </a:p>
      </dgm:t>
    </dgm:pt>
    <dgm:pt modelId="{264FF7B3-3B94-F843-A923-95E8A386A1C2}" type="parTrans" cxnId="{A9324E46-C9B6-594B-BC95-AF574DBA4EAA}">
      <dgm:prSet/>
      <dgm:spPr/>
      <dgm:t>
        <a:bodyPr/>
        <a:lstStyle/>
        <a:p>
          <a:endParaRPr lang="en-US"/>
        </a:p>
      </dgm:t>
    </dgm:pt>
    <dgm:pt modelId="{8C11063E-EC39-5C4B-8701-3F00EE43C5C9}" type="sibTrans" cxnId="{A9324E46-C9B6-594B-BC95-AF574DBA4EAA}">
      <dgm:prSet/>
      <dgm:spPr/>
      <dgm:t>
        <a:bodyPr/>
        <a:lstStyle/>
        <a:p>
          <a:endParaRPr lang="en-US"/>
        </a:p>
      </dgm:t>
    </dgm:pt>
    <dgm:pt modelId="{C29025C0-EF3D-4BF4-9797-34F6A6929F78}" type="pres">
      <dgm:prSet presAssocID="{D68D05EF-D154-7D44-B462-677F8A055543}" presName="Name0" presStyleCnt="0">
        <dgm:presLayoutVars>
          <dgm:dir/>
          <dgm:animLvl val="lvl"/>
          <dgm:resizeHandles val="exact"/>
        </dgm:presLayoutVars>
      </dgm:prSet>
      <dgm:spPr/>
    </dgm:pt>
    <dgm:pt modelId="{999DAF27-512C-45A4-9734-72D6E54ACC19}" type="pres">
      <dgm:prSet presAssocID="{03FED46D-0109-E24E-83BF-B62748632E2C}" presName="composite" presStyleCnt="0"/>
      <dgm:spPr/>
    </dgm:pt>
    <dgm:pt modelId="{3D51E32B-C2BD-4586-A556-D30DFDF7E3CE}" type="pres">
      <dgm:prSet presAssocID="{03FED46D-0109-E24E-83BF-B62748632E2C}" presName="parTx" presStyleLbl="alignNode1" presStyleIdx="0" presStyleCnt="3">
        <dgm:presLayoutVars>
          <dgm:chMax val="0"/>
          <dgm:chPref val="0"/>
        </dgm:presLayoutVars>
      </dgm:prSet>
      <dgm:spPr/>
    </dgm:pt>
    <dgm:pt modelId="{6DC091E3-DB73-4B1A-9D53-FACB35BE9868}" type="pres">
      <dgm:prSet presAssocID="{03FED46D-0109-E24E-83BF-B62748632E2C}" presName="desTx" presStyleLbl="alignAccFollowNode1" presStyleIdx="0" presStyleCnt="3">
        <dgm:presLayoutVars/>
      </dgm:prSet>
      <dgm:spPr/>
    </dgm:pt>
    <dgm:pt modelId="{674AFB1E-3193-416C-9D6A-0DE665428ECE}" type="pres">
      <dgm:prSet presAssocID="{88E41362-F95B-B74C-8B37-CF89D7486038}" presName="space" presStyleCnt="0"/>
      <dgm:spPr/>
    </dgm:pt>
    <dgm:pt modelId="{9A08211F-E978-412F-9316-8B14C43F37DE}" type="pres">
      <dgm:prSet presAssocID="{6330E59F-F19F-3142-82FC-C4B24D36689B}" presName="composite" presStyleCnt="0"/>
      <dgm:spPr/>
    </dgm:pt>
    <dgm:pt modelId="{166F9977-25DD-46D9-A986-28D0D8D075E4}" type="pres">
      <dgm:prSet presAssocID="{6330E59F-F19F-3142-82FC-C4B24D36689B}" presName="parTx" presStyleLbl="alignNode1" presStyleIdx="1" presStyleCnt="3">
        <dgm:presLayoutVars>
          <dgm:chMax val="0"/>
          <dgm:chPref val="0"/>
        </dgm:presLayoutVars>
      </dgm:prSet>
      <dgm:spPr/>
    </dgm:pt>
    <dgm:pt modelId="{FA91DD87-EF6D-4D04-82B4-980D12615A74}" type="pres">
      <dgm:prSet presAssocID="{6330E59F-F19F-3142-82FC-C4B24D36689B}" presName="desTx" presStyleLbl="alignAccFollowNode1" presStyleIdx="1" presStyleCnt="3">
        <dgm:presLayoutVars/>
      </dgm:prSet>
      <dgm:spPr/>
    </dgm:pt>
    <dgm:pt modelId="{20246498-AD9C-4D65-BB94-AC97F205B58D}" type="pres">
      <dgm:prSet presAssocID="{F8DEEB96-3B32-0544-B309-6A6131F88268}" presName="space" presStyleCnt="0"/>
      <dgm:spPr/>
    </dgm:pt>
    <dgm:pt modelId="{37C71514-C458-42F0-89E2-BF7BE30AA218}" type="pres">
      <dgm:prSet presAssocID="{5AC0D560-E067-6C49-80B6-6ACB73DD5AF6}" presName="composite" presStyleCnt="0"/>
      <dgm:spPr/>
    </dgm:pt>
    <dgm:pt modelId="{10500A4B-9C97-4296-AA1D-B20776BAF5E6}" type="pres">
      <dgm:prSet presAssocID="{5AC0D560-E067-6C49-80B6-6ACB73DD5AF6}" presName="parTx" presStyleLbl="alignNode1" presStyleIdx="2" presStyleCnt="3">
        <dgm:presLayoutVars>
          <dgm:chMax val="0"/>
          <dgm:chPref val="0"/>
        </dgm:presLayoutVars>
      </dgm:prSet>
      <dgm:spPr/>
    </dgm:pt>
    <dgm:pt modelId="{F7D3DCA7-83BD-47D0-9098-A0FA295F5C7D}" type="pres">
      <dgm:prSet presAssocID="{5AC0D560-E067-6C49-80B6-6ACB73DD5AF6}" presName="desTx" presStyleLbl="alignAccFollowNode1" presStyleIdx="2" presStyleCnt="3">
        <dgm:presLayoutVars/>
      </dgm:prSet>
      <dgm:spPr/>
    </dgm:pt>
  </dgm:ptLst>
  <dgm:cxnLst>
    <dgm:cxn modelId="{DB1C9922-34A1-D748-8E43-031419D5ED20}" srcId="{D68D05EF-D154-7D44-B462-677F8A055543}" destId="{6330E59F-F19F-3142-82FC-C4B24D36689B}" srcOrd="1" destOrd="0" parTransId="{B1295F9A-028D-D946-A64C-65E170C9F814}" sibTransId="{F8DEEB96-3B32-0544-B309-6A6131F88268}"/>
    <dgm:cxn modelId="{2D824729-482D-4D59-8678-8E1BF85187E4}" type="presOf" srcId="{32CA7077-51FC-F841-8BF7-AA0AA92BA6D4}" destId="{6DC091E3-DB73-4B1A-9D53-FACB35BE9868}" srcOrd="0" destOrd="0" presId="urn:microsoft.com/office/officeart/2016/7/layout/HorizontalActionList"/>
    <dgm:cxn modelId="{0AA03E3D-0F27-407D-8168-E7201BBD6BFB}" type="presOf" srcId="{DF961E41-98A0-7D49-B6BB-9A613A84E285}" destId="{F7D3DCA7-83BD-47D0-9098-A0FA295F5C7D}" srcOrd="0" destOrd="0" presId="urn:microsoft.com/office/officeart/2016/7/layout/HorizontalActionList"/>
    <dgm:cxn modelId="{F1FB755D-7450-FD4C-95ED-A92B5EF54A03}" srcId="{03FED46D-0109-E24E-83BF-B62748632E2C}" destId="{6292D2A5-B6C7-514A-9F02-E57B794960FA}" srcOrd="1" destOrd="0" parTransId="{E77D930C-E8DB-1F44-A10A-009F4D02BDEA}" sibTransId="{51ACFE55-88DC-DD41-A8DC-EE3E6666EB24}"/>
    <dgm:cxn modelId="{8CDF3546-FB97-4DD1-B3CF-88A90B906D61}" type="presOf" srcId="{6330E59F-F19F-3142-82FC-C4B24D36689B}" destId="{166F9977-25DD-46D9-A986-28D0D8D075E4}" srcOrd="0" destOrd="0" presId="urn:microsoft.com/office/officeart/2016/7/layout/HorizontalActionList"/>
    <dgm:cxn modelId="{A9324E46-C9B6-594B-BC95-AF574DBA4EAA}" srcId="{5AC0D560-E067-6C49-80B6-6ACB73DD5AF6}" destId="{D5EB0B9D-CF07-B14B-AEAF-0815BDFE3C78}" srcOrd="1" destOrd="0" parTransId="{264FF7B3-3B94-F843-A923-95E8A386A1C2}" sibTransId="{8C11063E-EC39-5C4B-8701-3F00EE43C5C9}"/>
    <dgm:cxn modelId="{577C0C6C-644D-46B1-A7EC-138EE722B590}" type="presOf" srcId="{D68D05EF-D154-7D44-B462-677F8A055543}" destId="{C29025C0-EF3D-4BF4-9797-34F6A6929F78}" srcOrd="0" destOrd="0" presId="urn:microsoft.com/office/officeart/2016/7/layout/HorizontalActionList"/>
    <dgm:cxn modelId="{10709B6E-7472-7B45-B395-18E1244C6293}" srcId="{D68D05EF-D154-7D44-B462-677F8A055543}" destId="{5AC0D560-E067-6C49-80B6-6ACB73DD5AF6}" srcOrd="2" destOrd="0" parTransId="{E4B06542-C0C8-A449-8A49-0C661978BEAF}" sibTransId="{F1636B39-1A5A-4744-B521-DD12F5398D5E}"/>
    <dgm:cxn modelId="{53F7AA4F-343A-459B-8B54-40331A7B1EB6}" type="presOf" srcId="{D5EB0B9D-CF07-B14B-AEAF-0815BDFE3C78}" destId="{F7D3DCA7-83BD-47D0-9098-A0FA295F5C7D}" srcOrd="0" destOrd="1" presId="urn:microsoft.com/office/officeart/2016/7/layout/HorizontalActionList"/>
    <dgm:cxn modelId="{4A24E572-F753-4753-9A9F-3251C7B25B20}" type="presOf" srcId="{6292D2A5-B6C7-514A-9F02-E57B794960FA}" destId="{6DC091E3-DB73-4B1A-9D53-FACB35BE9868}" srcOrd="0" destOrd="1" presId="urn:microsoft.com/office/officeart/2016/7/layout/HorizontalActionList"/>
    <dgm:cxn modelId="{8E783A55-C43C-4686-A054-C30BD0BDB517}" type="presOf" srcId="{DA303B7D-06A1-3140-940E-452ACC31BA9B}" destId="{6DC091E3-DB73-4B1A-9D53-FACB35BE9868}" srcOrd="0" destOrd="2" presId="urn:microsoft.com/office/officeart/2016/7/layout/HorizontalActionList"/>
    <dgm:cxn modelId="{A3CD4655-85D5-FB47-A9B5-08A0D2038760}" srcId="{03FED46D-0109-E24E-83BF-B62748632E2C}" destId="{32CA7077-51FC-F841-8BF7-AA0AA92BA6D4}" srcOrd="0" destOrd="0" parTransId="{B04BFDB6-3CD0-FF4A-A00C-7A02578DA9BA}" sibTransId="{ABC09519-6AF8-0343-9E3A-1E5A9C8A4F4A}"/>
    <dgm:cxn modelId="{98C6157C-1D80-484B-AA53-598B42C80A37}" srcId="{5AC0D560-E067-6C49-80B6-6ACB73DD5AF6}" destId="{DF961E41-98A0-7D49-B6BB-9A613A84E285}" srcOrd="0" destOrd="0" parTransId="{1CB5FF30-EF82-F643-B6F8-304710FD6009}" sibTransId="{345FD300-DABC-544F-A81C-1EF750251C89}"/>
    <dgm:cxn modelId="{A1793A8C-D9DB-4E5C-9F26-A2107B0C88A7}" type="presOf" srcId="{C23F2069-3B28-8E4E-95C7-BEF1CCF02FEC}" destId="{FA91DD87-EF6D-4D04-82B4-980D12615A74}" srcOrd="0" destOrd="0" presId="urn:microsoft.com/office/officeart/2016/7/layout/HorizontalActionList"/>
    <dgm:cxn modelId="{BE21C48D-C886-4EC4-B54E-36DAACDE743D}" type="presOf" srcId="{851D73EC-2A9E-8747-87BD-91896162452E}" destId="{FA91DD87-EF6D-4D04-82B4-980D12615A74}" srcOrd="0" destOrd="1" presId="urn:microsoft.com/office/officeart/2016/7/layout/HorizontalActionList"/>
    <dgm:cxn modelId="{C21ACBB8-F618-AC49-867E-5EDB913C8A1F}" srcId="{03FED46D-0109-E24E-83BF-B62748632E2C}" destId="{DA303B7D-06A1-3140-940E-452ACC31BA9B}" srcOrd="2" destOrd="0" parTransId="{07E2DC88-2A6D-E743-B2BA-648E4EB0DBC8}" sibTransId="{A3AF4922-4293-D347-99E2-8F16181362E7}"/>
    <dgm:cxn modelId="{9B69F5C4-3829-834F-9823-5416CD0A0E22}" srcId="{D68D05EF-D154-7D44-B462-677F8A055543}" destId="{03FED46D-0109-E24E-83BF-B62748632E2C}" srcOrd="0" destOrd="0" parTransId="{CE5D530E-2316-A648-B887-67A944EC298F}" sibTransId="{88E41362-F95B-B74C-8B37-CF89D7486038}"/>
    <dgm:cxn modelId="{AE646FC9-7E03-2E4A-A450-9B348B7366CD}" srcId="{6330E59F-F19F-3142-82FC-C4B24D36689B}" destId="{C23F2069-3B28-8E4E-95C7-BEF1CCF02FEC}" srcOrd="0" destOrd="0" parTransId="{25E9A65E-3626-5D42-8117-BE887BC1558F}" sibTransId="{EE5C6A98-AD3F-9E41-A540-53A19B6FF61B}"/>
    <dgm:cxn modelId="{5B335ECF-CE02-49E1-B605-206AAB1D4E29}" type="presOf" srcId="{03FED46D-0109-E24E-83BF-B62748632E2C}" destId="{3D51E32B-C2BD-4586-A556-D30DFDF7E3CE}" srcOrd="0" destOrd="0" presId="urn:microsoft.com/office/officeart/2016/7/layout/HorizontalActionList"/>
    <dgm:cxn modelId="{C475C6E3-0247-4494-B9E9-4022002C445C}" type="presOf" srcId="{5AC0D560-E067-6C49-80B6-6ACB73DD5AF6}" destId="{10500A4B-9C97-4296-AA1D-B20776BAF5E6}" srcOrd="0" destOrd="0" presId="urn:microsoft.com/office/officeart/2016/7/layout/HorizontalActionList"/>
    <dgm:cxn modelId="{AFAB71EA-0BB1-1146-90A0-FB8142A25562}" srcId="{6330E59F-F19F-3142-82FC-C4B24D36689B}" destId="{851D73EC-2A9E-8747-87BD-91896162452E}" srcOrd="1" destOrd="0" parTransId="{7F7EF648-EA1F-FC43-B148-CC8DBC875C1A}" sibTransId="{F3AB83B8-EAC4-A648-A5A8-AAE6B522232F}"/>
    <dgm:cxn modelId="{8B2169ED-D866-4D95-A536-188867193444}" type="presParOf" srcId="{C29025C0-EF3D-4BF4-9797-34F6A6929F78}" destId="{999DAF27-512C-45A4-9734-72D6E54ACC19}" srcOrd="0" destOrd="0" presId="urn:microsoft.com/office/officeart/2016/7/layout/HorizontalActionList"/>
    <dgm:cxn modelId="{65BA16D0-2DF8-48BF-BDF1-2725A9EEE4D5}" type="presParOf" srcId="{999DAF27-512C-45A4-9734-72D6E54ACC19}" destId="{3D51E32B-C2BD-4586-A556-D30DFDF7E3CE}" srcOrd="0" destOrd="0" presId="urn:microsoft.com/office/officeart/2016/7/layout/HorizontalActionList"/>
    <dgm:cxn modelId="{97E8B6EB-859D-4A4A-9A1D-BE783946DBE0}" type="presParOf" srcId="{999DAF27-512C-45A4-9734-72D6E54ACC19}" destId="{6DC091E3-DB73-4B1A-9D53-FACB35BE9868}" srcOrd="1" destOrd="0" presId="urn:microsoft.com/office/officeart/2016/7/layout/HorizontalActionList"/>
    <dgm:cxn modelId="{3A2B3026-693D-4E45-B446-181A71E86AE0}" type="presParOf" srcId="{C29025C0-EF3D-4BF4-9797-34F6A6929F78}" destId="{674AFB1E-3193-416C-9D6A-0DE665428ECE}" srcOrd="1" destOrd="0" presId="urn:microsoft.com/office/officeart/2016/7/layout/HorizontalActionList"/>
    <dgm:cxn modelId="{5B74BB6E-873E-4E67-8A84-5393396089B8}" type="presParOf" srcId="{C29025C0-EF3D-4BF4-9797-34F6A6929F78}" destId="{9A08211F-E978-412F-9316-8B14C43F37DE}" srcOrd="2" destOrd="0" presId="urn:microsoft.com/office/officeart/2016/7/layout/HorizontalActionList"/>
    <dgm:cxn modelId="{477D912D-FFE0-40DD-8382-EF49E70D80FE}" type="presParOf" srcId="{9A08211F-E978-412F-9316-8B14C43F37DE}" destId="{166F9977-25DD-46D9-A986-28D0D8D075E4}" srcOrd="0" destOrd="0" presId="urn:microsoft.com/office/officeart/2016/7/layout/HorizontalActionList"/>
    <dgm:cxn modelId="{DA631109-730D-4458-A062-A94DD9245C12}" type="presParOf" srcId="{9A08211F-E978-412F-9316-8B14C43F37DE}" destId="{FA91DD87-EF6D-4D04-82B4-980D12615A74}" srcOrd="1" destOrd="0" presId="urn:microsoft.com/office/officeart/2016/7/layout/HorizontalActionList"/>
    <dgm:cxn modelId="{300DFA3E-6D42-4DF5-B00C-A70B08DD214E}" type="presParOf" srcId="{C29025C0-EF3D-4BF4-9797-34F6A6929F78}" destId="{20246498-AD9C-4D65-BB94-AC97F205B58D}" srcOrd="3" destOrd="0" presId="urn:microsoft.com/office/officeart/2016/7/layout/HorizontalActionList"/>
    <dgm:cxn modelId="{AE25871F-FF1C-445A-8021-CA59A1474DB8}" type="presParOf" srcId="{C29025C0-EF3D-4BF4-9797-34F6A6929F78}" destId="{37C71514-C458-42F0-89E2-BF7BE30AA218}" srcOrd="4" destOrd="0" presId="urn:microsoft.com/office/officeart/2016/7/layout/HorizontalActionList"/>
    <dgm:cxn modelId="{787200F0-0505-4821-BA67-CB8347EE266E}" type="presParOf" srcId="{37C71514-C458-42F0-89E2-BF7BE30AA218}" destId="{10500A4B-9C97-4296-AA1D-B20776BAF5E6}" srcOrd="0" destOrd="0" presId="urn:microsoft.com/office/officeart/2016/7/layout/HorizontalActionList"/>
    <dgm:cxn modelId="{BEA89379-6B0A-464E-8DB5-94077AC9AB2C}" type="presParOf" srcId="{37C71514-C458-42F0-89E2-BF7BE30AA218}" destId="{F7D3DCA7-83BD-47D0-9098-A0FA295F5C7D}" srcOrd="1" destOrd="0" presId="urn:microsoft.com/office/officeart/2016/7/layout/HorizontalAc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D68D05EF-D154-7D44-B462-677F8A055543}" type="doc">
      <dgm:prSet loTypeId="urn:microsoft.com/office/officeart/2005/8/layout/hList1" loCatId="list" qsTypeId="urn:microsoft.com/office/officeart/2005/8/quickstyle/simple1" qsCatId="simple" csTypeId="urn:microsoft.com/office/officeart/2005/8/colors/colorful1" csCatId="colorful" phldr="1"/>
      <dgm:spPr/>
      <dgm:t>
        <a:bodyPr/>
        <a:lstStyle/>
        <a:p>
          <a:endParaRPr lang="en-US"/>
        </a:p>
      </dgm:t>
    </dgm:pt>
    <dgm:pt modelId="{03FED46D-0109-E24E-83BF-B62748632E2C}">
      <dgm:prSet phldrT="[Text]"/>
      <dgm:spPr/>
      <dgm:t>
        <a:bodyPr/>
        <a:lstStyle/>
        <a:p>
          <a:r>
            <a:rPr lang="en-US"/>
            <a:t>Ethnography</a:t>
          </a:r>
        </a:p>
      </dgm:t>
    </dgm:pt>
    <dgm:pt modelId="{CE5D530E-2316-A648-B887-67A944EC298F}" type="parTrans" cxnId="{9B69F5C4-3829-834F-9823-5416CD0A0E22}">
      <dgm:prSet/>
      <dgm:spPr/>
      <dgm:t>
        <a:bodyPr/>
        <a:lstStyle/>
        <a:p>
          <a:endParaRPr lang="en-US"/>
        </a:p>
      </dgm:t>
    </dgm:pt>
    <dgm:pt modelId="{88E41362-F95B-B74C-8B37-CF89D7486038}" type="sibTrans" cxnId="{9B69F5C4-3829-834F-9823-5416CD0A0E22}">
      <dgm:prSet/>
      <dgm:spPr/>
      <dgm:t>
        <a:bodyPr/>
        <a:lstStyle/>
        <a:p>
          <a:endParaRPr lang="en-US"/>
        </a:p>
      </dgm:t>
    </dgm:pt>
    <dgm:pt modelId="{32CA7077-51FC-F841-8BF7-AA0AA92BA6D4}">
      <dgm:prSet phldrT="[Text]"/>
      <dgm:spPr/>
      <dgm:t>
        <a:bodyPr/>
        <a:lstStyle/>
        <a:p>
          <a:r>
            <a:rPr lang="en-US"/>
            <a:t>Single site</a:t>
          </a:r>
        </a:p>
      </dgm:t>
    </dgm:pt>
    <dgm:pt modelId="{B04BFDB6-3CD0-FF4A-A00C-7A02578DA9BA}" type="parTrans" cxnId="{A3CD4655-85D5-FB47-A9B5-08A0D2038760}">
      <dgm:prSet/>
      <dgm:spPr/>
      <dgm:t>
        <a:bodyPr/>
        <a:lstStyle/>
        <a:p>
          <a:endParaRPr lang="en-US"/>
        </a:p>
      </dgm:t>
    </dgm:pt>
    <dgm:pt modelId="{ABC09519-6AF8-0343-9E3A-1E5A9C8A4F4A}" type="sibTrans" cxnId="{A3CD4655-85D5-FB47-A9B5-08A0D2038760}">
      <dgm:prSet/>
      <dgm:spPr/>
      <dgm:t>
        <a:bodyPr/>
        <a:lstStyle/>
        <a:p>
          <a:endParaRPr lang="en-US"/>
        </a:p>
      </dgm:t>
    </dgm:pt>
    <dgm:pt modelId="{6292D2A5-B6C7-514A-9F02-E57B794960FA}">
      <dgm:prSet phldrT="[Text]"/>
      <dgm:spPr/>
      <dgm:t>
        <a:bodyPr/>
        <a:lstStyle/>
        <a:p>
          <a:r>
            <a:rPr lang="en-US"/>
            <a:t>Intact culture-sharing group has developed shared values, beliefs, and assumptions</a:t>
          </a:r>
        </a:p>
      </dgm:t>
    </dgm:pt>
    <dgm:pt modelId="{E77D930C-E8DB-1F44-A10A-009F4D02BDEA}" type="parTrans" cxnId="{F1FB755D-7450-FD4C-95ED-A92B5EF54A03}">
      <dgm:prSet/>
      <dgm:spPr/>
      <dgm:t>
        <a:bodyPr/>
        <a:lstStyle/>
        <a:p>
          <a:endParaRPr lang="en-US"/>
        </a:p>
      </dgm:t>
    </dgm:pt>
    <dgm:pt modelId="{51ACFE55-88DC-DD41-A8DC-EE3E6666EB24}" type="sibTrans" cxnId="{F1FB755D-7450-FD4C-95ED-A92B5EF54A03}">
      <dgm:prSet/>
      <dgm:spPr/>
      <dgm:t>
        <a:bodyPr/>
        <a:lstStyle/>
        <a:p>
          <a:endParaRPr lang="en-US"/>
        </a:p>
      </dgm:t>
    </dgm:pt>
    <dgm:pt modelId="{6330E59F-F19F-3142-82FC-C4B24D36689B}">
      <dgm:prSet phldrT="[Text]"/>
      <dgm:spPr/>
      <dgm:t>
        <a:bodyPr/>
        <a:lstStyle/>
        <a:p>
          <a:r>
            <a:rPr lang="en-US"/>
            <a:t>Case study</a:t>
          </a:r>
        </a:p>
      </dgm:t>
    </dgm:pt>
    <dgm:pt modelId="{B1295F9A-028D-D946-A64C-65E170C9F814}" type="parTrans" cxnId="{DB1C9922-34A1-D748-8E43-031419D5ED20}">
      <dgm:prSet/>
      <dgm:spPr/>
      <dgm:t>
        <a:bodyPr/>
        <a:lstStyle/>
        <a:p>
          <a:endParaRPr lang="en-US"/>
        </a:p>
      </dgm:t>
    </dgm:pt>
    <dgm:pt modelId="{F8DEEB96-3B32-0544-B309-6A6131F88268}" type="sibTrans" cxnId="{DB1C9922-34A1-D748-8E43-031419D5ED20}">
      <dgm:prSet/>
      <dgm:spPr/>
      <dgm:t>
        <a:bodyPr/>
        <a:lstStyle/>
        <a:p>
          <a:endParaRPr lang="en-US"/>
        </a:p>
      </dgm:t>
    </dgm:pt>
    <dgm:pt modelId="{C23F2069-3B28-8E4E-95C7-BEF1CCF02FEC}">
      <dgm:prSet phldrT="[Text]"/>
      <dgm:spPr/>
      <dgm:t>
        <a:bodyPr/>
        <a:lstStyle/>
        <a:p>
          <a:r>
            <a:rPr lang="en-US"/>
            <a:t>Select a site or sites to study</a:t>
          </a:r>
        </a:p>
      </dgm:t>
    </dgm:pt>
    <dgm:pt modelId="{25E9A65E-3626-5D42-8117-BE887BC1558F}" type="parTrans" cxnId="{AE646FC9-7E03-2E4A-A450-9B348B7366CD}">
      <dgm:prSet/>
      <dgm:spPr/>
      <dgm:t>
        <a:bodyPr/>
        <a:lstStyle/>
        <a:p>
          <a:endParaRPr lang="en-US"/>
        </a:p>
      </dgm:t>
    </dgm:pt>
    <dgm:pt modelId="{EE5C6A98-AD3F-9E41-A540-53A19B6FF61B}" type="sibTrans" cxnId="{AE646FC9-7E03-2E4A-A450-9B348B7366CD}">
      <dgm:prSet/>
      <dgm:spPr/>
      <dgm:t>
        <a:bodyPr/>
        <a:lstStyle/>
        <a:p>
          <a:endParaRPr lang="en-US"/>
        </a:p>
      </dgm:t>
    </dgm:pt>
    <dgm:pt modelId="{851D73EC-2A9E-8747-87BD-91896162452E}">
      <dgm:prSet phldrT="[Text]"/>
      <dgm:spPr/>
      <dgm:t>
        <a:bodyPr/>
        <a:lstStyle/>
        <a:p>
          <a:r>
            <a:rPr lang="en-US"/>
            <a:t>May be programs, events, processes, activities, individuals, or several individuals</a:t>
          </a:r>
        </a:p>
      </dgm:t>
    </dgm:pt>
    <dgm:pt modelId="{7F7EF648-EA1F-FC43-B148-CC8DBC875C1A}" type="parTrans" cxnId="{AFAB71EA-0BB1-1146-90A0-FB8142A25562}">
      <dgm:prSet/>
      <dgm:spPr/>
      <dgm:t>
        <a:bodyPr/>
        <a:lstStyle/>
        <a:p>
          <a:endParaRPr lang="en-US"/>
        </a:p>
      </dgm:t>
    </dgm:pt>
    <dgm:pt modelId="{F3AB83B8-EAC4-A648-A5A8-AAE6B522232F}" type="sibTrans" cxnId="{AFAB71EA-0BB1-1146-90A0-FB8142A25562}">
      <dgm:prSet/>
      <dgm:spPr/>
      <dgm:t>
        <a:bodyPr/>
        <a:lstStyle/>
        <a:p>
          <a:endParaRPr lang="en-US"/>
        </a:p>
      </dgm:t>
    </dgm:pt>
    <dgm:pt modelId="{8F9FC0F5-3880-E74B-975C-FADB03B7A13D}">
      <dgm:prSet phldrT="[Text]"/>
      <dgm:spPr/>
      <dgm:t>
        <a:bodyPr/>
        <a:lstStyle/>
        <a:p>
          <a:r>
            <a:rPr lang="en-US"/>
            <a:t>Collective case study is acceptable</a:t>
          </a:r>
        </a:p>
      </dgm:t>
    </dgm:pt>
    <dgm:pt modelId="{D24A27EB-783F-0D46-90BE-8FB80A71ADFC}" type="parTrans" cxnId="{458254CD-DA66-1040-8DFD-F144668AB9A2}">
      <dgm:prSet/>
      <dgm:spPr/>
      <dgm:t>
        <a:bodyPr/>
        <a:lstStyle/>
        <a:p>
          <a:endParaRPr lang="en-US"/>
        </a:p>
      </dgm:t>
    </dgm:pt>
    <dgm:pt modelId="{08F13B1F-9268-0E44-9C16-82339ABA4D68}" type="sibTrans" cxnId="{458254CD-DA66-1040-8DFD-F144668AB9A2}">
      <dgm:prSet/>
      <dgm:spPr/>
      <dgm:t>
        <a:bodyPr/>
        <a:lstStyle/>
        <a:p>
          <a:endParaRPr lang="en-US"/>
        </a:p>
      </dgm:t>
    </dgm:pt>
    <dgm:pt modelId="{F1D2EE35-0537-4309-A575-0CFEB5F6810B}" type="pres">
      <dgm:prSet presAssocID="{D68D05EF-D154-7D44-B462-677F8A055543}" presName="Name0" presStyleCnt="0">
        <dgm:presLayoutVars>
          <dgm:dir/>
          <dgm:animLvl val="lvl"/>
          <dgm:resizeHandles val="exact"/>
        </dgm:presLayoutVars>
      </dgm:prSet>
      <dgm:spPr/>
    </dgm:pt>
    <dgm:pt modelId="{00C7E59A-D87E-4DB9-9D13-2CCAFFFA99E7}" type="pres">
      <dgm:prSet presAssocID="{03FED46D-0109-E24E-83BF-B62748632E2C}" presName="composite" presStyleCnt="0"/>
      <dgm:spPr/>
    </dgm:pt>
    <dgm:pt modelId="{2998994E-61E2-4681-A799-622269595DBA}" type="pres">
      <dgm:prSet presAssocID="{03FED46D-0109-E24E-83BF-B62748632E2C}" presName="parTx" presStyleLbl="alignNode1" presStyleIdx="0" presStyleCnt="2">
        <dgm:presLayoutVars>
          <dgm:chMax val="0"/>
          <dgm:chPref val="0"/>
          <dgm:bulletEnabled val="1"/>
        </dgm:presLayoutVars>
      </dgm:prSet>
      <dgm:spPr/>
    </dgm:pt>
    <dgm:pt modelId="{C3195F29-A600-458E-95C8-D748E43E7F56}" type="pres">
      <dgm:prSet presAssocID="{03FED46D-0109-E24E-83BF-B62748632E2C}" presName="desTx" presStyleLbl="alignAccFollowNode1" presStyleIdx="0" presStyleCnt="2">
        <dgm:presLayoutVars>
          <dgm:bulletEnabled val="1"/>
        </dgm:presLayoutVars>
      </dgm:prSet>
      <dgm:spPr/>
    </dgm:pt>
    <dgm:pt modelId="{85D4D65F-534A-415A-A0D2-0DB1B76D1456}" type="pres">
      <dgm:prSet presAssocID="{88E41362-F95B-B74C-8B37-CF89D7486038}" presName="space" presStyleCnt="0"/>
      <dgm:spPr/>
    </dgm:pt>
    <dgm:pt modelId="{4E570852-2876-4BCC-B310-44ABE45EDB8D}" type="pres">
      <dgm:prSet presAssocID="{6330E59F-F19F-3142-82FC-C4B24D36689B}" presName="composite" presStyleCnt="0"/>
      <dgm:spPr/>
    </dgm:pt>
    <dgm:pt modelId="{D81CF8E8-EA81-4026-B0F7-56455494D8F6}" type="pres">
      <dgm:prSet presAssocID="{6330E59F-F19F-3142-82FC-C4B24D36689B}" presName="parTx" presStyleLbl="alignNode1" presStyleIdx="1" presStyleCnt="2">
        <dgm:presLayoutVars>
          <dgm:chMax val="0"/>
          <dgm:chPref val="0"/>
          <dgm:bulletEnabled val="1"/>
        </dgm:presLayoutVars>
      </dgm:prSet>
      <dgm:spPr/>
    </dgm:pt>
    <dgm:pt modelId="{F43CB338-6FE6-49B5-AD42-5714276A99D3}" type="pres">
      <dgm:prSet presAssocID="{6330E59F-F19F-3142-82FC-C4B24D36689B}" presName="desTx" presStyleLbl="alignAccFollowNode1" presStyleIdx="1" presStyleCnt="2">
        <dgm:presLayoutVars>
          <dgm:bulletEnabled val="1"/>
        </dgm:presLayoutVars>
      </dgm:prSet>
      <dgm:spPr/>
    </dgm:pt>
  </dgm:ptLst>
  <dgm:cxnLst>
    <dgm:cxn modelId="{2209C00B-171D-4F59-9F5C-D195FE174839}" type="presOf" srcId="{6330E59F-F19F-3142-82FC-C4B24D36689B}" destId="{D81CF8E8-EA81-4026-B0F7-56455494D8F6}" srcOrd="0" destOrd="0" presId="urn:microsoft.com/office/officeart/2005/8/layout/hList1"/>
    <dgm:cxn modelId="{DB1C9922-34A1-D748-8E43-031419D5ED20}" srcId="{D68D05EF-D154-7D44-B462-677F8A055543}" destId="{6330E59F-F19F-3142-82FC-C4B24D36689B}" srcOrd="1" destOrd="0" parTransId="{B1295F9A-028D-D946-A64C-65E170C9F814}" sibTransId="{F8DEEB96-3B32-0544-B309-6A6131F88268}"/>
    <dgm:cxn modelId="{4AD3F733-4E48-4546-B3DB-0089C24F4135}" type="presOf" srcId="{C23F2069-3B28-8E4E-95C7-BEF1CCF02FEC}" destId="{F43CB338-6FE6-49B5-AD42-5714276A99D3}" srcOrd="0" destOrd="0" presId="urn:microsoft.com/office/officeart/2005/8/layout/hList1"/>
    <dgm:cxn modelId="{F1FB755D-7450-FD4C-95ED-A92B5EF54A03}" srcId="{03FED46D-0109-E24E-83BF-B62748632E2C}" destId="{6292D2A5-B6C7-514A-9F02-E57B794960FA}" srcOrd="1" destOrd="0" parTransId="{E77D930C-E8DB-1F44-A10A-009F4D02BDEA}" sibTransId="{51ACFE55-88DC-DD41-A8DC-EE3E6666EB24}"/>
    <dgm:cxn modelId="{ED899B61-91D8-4C63-93AA-39C1CA28E464}" type="presOf" srcId="{851D73EC-2A9E-8747-87BD-91896162452E}" destId="{F43CB338-6FE6-49B5-AD42-5714276A99D3}" srcOrd="0" destOrd="1" presId="urn:microsoft.com/office/officeart/2005/8/layout/hList1"/>
    <dgm:cxn modelId="{A3CD4655-85D5-FB47-A9B5-08A0D2038760}" srcId="{03FED46D-0109-E24E-83BF-B62748632E2C}" destId="{32CA7077-51FC-F841-8BF7-AA0AA92BA6D4}" srcOrd="0" destOrd="0" parTransId="{B04BFDB6-3CD0-FF4A-A00C-7A02578DA9BA}" sibTransId="{ABC09519-6AF8-0343-9E3A-1E5A9C8A4F4A}"/>
    <dgm:cxn modelId="{D1C0307B-7B4D-4428-89DF-FD0A5C021577}" type="presOf" srcId="{8F9FC0F5-3880-E74B-975C-FADB03B7A13D}" destId="{F43CB338-6FE6-49B5-AD42-5714276A99D3}" srcOrd="0" destOrd="2" presId="urn:microsoft.com/office/officeart/2005/8/layout/hList1"/>
    <dgm:cxn modelId="{A37DE89E-28D9-41AC-8A5C-3287FD448787}" type="presOf" srcId="{03FED46D-0109-E24E-83BF-B62748632E2C}" destId="{2998994E-61E2-4681-A799-622269595DBA}" srcOrd="0" destOrd="0" presId="urn:microsoft.com/office/officeart/2005/8/layout/hList1"/>
    <dgm:cxn modelId="{9B69F5C4-3829-834F-9823-5416CD0A0E22}" srcId="{D68D05EF-D154-7D44-B462-677F8A055543}" destId="{03FED46D-0109-E24E-83BF-B62748632E2C}" srcOrd="0" destOrd="0" parTransId="{CE5D530E-2316-A648-B887-67A944EC298F}" sibTransId="{88E41362-F95B-B74C-8B37-CF89D7486038}"/>
    <dgm:cxn modelId="{AE646FC9-7E03-2E4A-A450-9B348B7366CD}" srcId="{6330E59F-F19F-3142-82FC-C4B24D36689B}" destId="{C23F2069-3B28-8E4E-95C7-BEF1CCF02FEC}" srcOrd="0" destOrd="0" parTransId="{25E9A65E-3626-5D42-8117-BE887BC1558F}" sibTransId="{EE5C6A98-AD3F-9E41-A540-53A19B6FF61B}"/>
    <dgm:cxn modelId="{458254CD-DA66-1040-8DFD-F144668AB9A2}" srcId="{6330E59F-F19F-3142-82FC-C4B24D36689B}" destId="{8F9FC0F5-3880-E74B-975C-FADB03B7A13D}" srcOrd="2" destOrd="0" parTransId="{D24A27EB-783F-0D46-90BE-8FB80A71ADFC}" sibTransId="{08F13B1F-9268-0E44-9C16-82339ABA4D68}"/>
    <dgm:cxn modelId="{AFAB71EA-0BB1-1146-90A0-FB8142A25562}" srcId="{6330E59F-F19F-3142-82FC-C4B24D36689B}" destId="{851D73EC-2A9E-8747-87BD-91896162452E}" srcOrd="1" destOrd="0" parTransId="{7F7EF648-EA1F-FC43-B148-CC8DBC875C1A}" sibTransId="{F3AB83B8-EAC4-A648-A5A8-AAE6B522232F}"/>
    <dgm:cxn modelId="{B1A5E4ED-DD2C-4229-94BE-420D287A466D}" type="presOf" srcId="{6292D2A5-B6C7-514A-9F02-E57B794960FA}" destId="{C3195F29-A600-458E-95C8-D748E43E7F56}" srcOrd="0" destOrd="1" presId="urn:microsoft.com/office/officeart/2005/8/layout/hList1"/>
    <dgm:cxn modelId="{FCCEAAF2-6FBA-469B-B604-6428D7492970}" type="presOf" srcId="{32CA7077-51FC-F841-8BF7-AA0AA92BA6D4}" destId="{C3195F29-A600-458E-95C8-D748E43E7F56}" srcOrd="0" destOrd="0" presId="urn:microsoft.com/office/officeart/2005/8/layout/hList1"/>
    <dgm:cxn modelId="{10F6C6F9-6389-494A-86FD-15E1639E33E3}" type="presOf" srcId="{D68D05EF-D154-7D44-B462-677F8A055543}" destId="{F1D2EE35-0537-4309-A575-0CFEB5F6810B}" srcOrd="0" destOrd="0" presId="urn:microsoft.com/office/officeart/2005/8/layout/hList1"/>
    <dgm:cxn modelId="{4532CC65-4A97-4345-9597-D30EA814BC54}" type="presParOf" srcId="{F1D2EE35-0537-4309-A575-0CFEB5F6810B}" destId="{00C7E59A-D87E-4DB9-9D13-2CCAFFFA99E7}" srcOrd="0" destOrd="0" presId="urn:microsoft.com/office/officeart/2005/8/layout/hList1"/>
    <dgm:cxn modelId="{46DC8F60-5933-4840-99C3-3F125CED17B3}" type="presParOf" srcId="{00C7E59A-D87E-4DB9-9D13-2CCAFFFA99E7}" destId="{2998994E-61E2-4681-A799-622269595DBA}" srcOrd="0" destOrd="0" presId="urn:microsoft.com/office/officeart/2005/8/layout/hList1"/>
    <dgm:cxn modelId="{73E932C1-1DB5-49A7-AEA4-581683D84918}" type="presParOf" srcId="{00C7E59A-D87E-4DB9-9D13-2CCAFFFA99E7}" destId="{C3195F29-A600-458E-95C8-D748E43E7F56}" srcOrd="1" destOrd="0" presId="urn:microsoft.com/office/officeart/2005/8/layout/hList1"/>
    <dgm:cxn modelId="{B5B32758-7916-4C99-87FB-37A68FFEBDE7}" type="presParOf" srcId="{F1D2EE35-0537-4309-A575-0CFEB5F6810B}" destId="{85D4D65F-534A-415A-A0D2-0DB1B76D1456}" srcOrd="1" destOrd="0" presId="urn:microsoft.com/office/officeart/2005/8/layout/hList1"/>
    <dgm:cxn modelId="{0AFEAB89-F382-4FBC-B45D-88515BA995F2}" type="presParOf" srcId="{F1D2EE35-0537-4309-A575-0CFEB5F6810B}" destId="{4E570852-2876-4BCC-B310-44ABE45EDB8D}" srcOrd="2" destOrd="0" presId="urn:microsoft.com/office/officeart/2005/8/layout/hList1"/>
    <dgm:cxn modelId="{4E1DA57B-BAF3-40B3-8BB8-C0B319AC5D5C}" type="presParOf" srcId="{4E570852-2876-4BCC-B310-44ABE45EDB8D}" destId="{D81CF8E8-EA81-4026-B0F7-56455494D8F6}" srcOrd="0" destOrd="0" presId="urn:microsoft.com/office/officeart/2005/8/layout/hList1"/>
    <dgm:cxn modelId="{5D89D386-C2AA-49EA-846F-8518010F5533}" type="presParOf" srcId="{4E570852-2876-4BCC-B310-44ABE45EDB8D}" destId="{F43CB338-6FE6-49B5-AD42-5714276A99D3}"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E6EA55-2638-4028-87F6-68E8A4AB3F79}">
      <dsp:nvSpPr>
        <dsp:cNvPr id="0" name=""/>
        <dsp:cNvSpPr/>
      </dsp:nvSpPr>
      <dsp:spPr>
        <a:xfrm>
          <a:off x="0" y="0"/>
          <a:ext cx="10515600"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41F61DD-FB40-4154-98E1-78067E8531B4}">
      <dsp:nvSpPr>
        <dsp:cNvPr id="0" name=""/>
        <dsp:cNvSpPr/>
      </dsp:nvSpPr>
      <dsp:spPr>
        <a:xfrm>
          <a:off x="0" y="0"/>
          <a:ext cx="10515600" cy="21756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In this study, Chan explored stories from a 7</a:t>
          </a:r>
          <a:r>
            <a:rPr lang="en-US" sz="2500" kern="1200" baseline="30000"/>
            <a:t>th</a:t>
          </a:r>
          <a:r>
            <a:rPr lang="en-US" sz="2500" kern="1200"/>
            <a:t>–8</a:t>
          </a:r>
          <a:r>
            <a:rPr lang="en-US" sz="2500" kern="1200" baseline="30000"/>
            <a:t>th</a:t>
          </a:r>
          <a:r>
            <a:rPr lang="en-US" sz="2500" kern="1200"/>
            <a:t> grade Chinese immigrant student and focused on how ethnic identity is shaped by expectations from school and her teacher, her peers at school, and her home.</a:t>
          </a:r>
        </a:p>
      </dsp:txBody>
      <dsp:txXfrm>
        <a:off x="0" y="0"/>
        <a:ext cx="10515600" cy="2175669"/>
      </dsp:txXfrm>
    </dsp:sp>
    <dsp:sp modelId="{0C1B3EBD-20C4-4A40-846E-24C438BD6334}">
      <dsp:nvSpPr>
        <dsp:cNvPr id="0" name=""/>
        <dsp:cNvSpPr/>
      </dsp:nvSpPr>
      <dsp:spPr>
        <a:xfrm>
          <a:off x="0" y="2175669"/>
          <a:ext cx="10515600"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E0709DF-4FE1-4CE4-8AB3-D86391DAF248}">
      <dsp:nvSpPr>
        <dsp:cNvPr id="0" name=""/>
        <dsp:cNvSpPr/>
      </dsp:nvSpPr>
      <dsp:spPr>
        <a:xfrm>
          <a:off x="0" y="2175669"/>
          <a:ext cx="10515600" cy="21756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Features of narrative study in this article included collecting stories from a single individual, collaborative collection and building a relationship over time; focusing on the experience of individual and cultural identity; describing context; using different forms of data; and reporting themes. However, themes were not chronologically reported and the turning point was omitted.</a:t>
          </a:r>
        </a:p>
      </dsp:txBody>
      <dsp:txXfrm>
        <a:off x="0" y="2175669"/>
        <a:ext cx="10515600" cy="217566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600FD8-4EF6-0A42-9AB9-FA93693921BF}">
      <dsp:nvSpPr>
        <dsp:cNvPr id="0" name=""/>
        <dsp:cNvSpPr/>
      </dsp:nvSpPr>
      <dsp:spPr>
        <a:xfrm>
          <a:off x="0" y="0"/>
          <a:ext cx="3080227" cy="75389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US" sz="2000" kern="1200" dirty="0"/>
            <a:t>Coding</a:t>
          </a:r>
        </a:p>
      </dsp:txBody>
      <dsp:txXfrm>
        <a:off x="36802" y="36802"/>
        <a:ext cx="3006623" cy="680290"/>
      </dsp:txXfrm>
    </dsp:sp>
    <dsp:sp modelId="{07C1CFC4-94A0-7341-9681-17EE83D37E74}">
      <dsp:nvSpPr>
        <dsp:cNvPr id="0" name=""/>
        <dsp:cNvSpPr/>
      </dsp:nvSpPr>
      <dsp:spPr>
        <a:xfrm>
          <a:off x="0" y="792884"/>
          <a:ext cx="3080227" cy="75389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US" sz="2000" kern="1200" dirty="0"/>
            <a:t>Concept development</a:t>
          </a:r>
        </a:p>
      </dsp:txBody>
      <dsp:txXfrm>
        <a:off x="36802" y="829686"/>
        <a:ext cx="3006623" cy="680290"/>
      </dsp:txXfrm>
    </dsp:sp>
    <dsp:sp modelId="{69F732BE-0AFF-8C41-8D93-E8FCCB1B6AB9}">
      <dsp:nvSpPr>
        <dsp:cNvPr id="0" name=""/>
        <dsp:cNvSpPr/>
      </dsp:nvSpPr>
      <dsp:spPr>
        <a:xfrm rot="5400000">
          <a:off x="5516649" y="-776559"/>
          <a:ext cx="603115" cy="5475959"/>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71450" lvl="1" indent="-171450" algn="l" defTabSz="711200">
            <a:lnSpc>
              <a:spcPct val="90000"/>
            </a:lnSpc>
            <a:spcBef>
              <a:spcPct val="0"/>
            </a:spcBef>
            <a:spcAft>
              <a:spcPct val="15000"/>
            </a:spcAft>
            <a:buChar char="•"/>
          </a:pPr>
          <a:r>
            <a:rPr lang="en-US" sz="1600" kern="1200" dirty="0"/>
            <a:t>Data &amp; emerging concepts</a:t>
          </a:r>
        </a:p>
      </dsp:txBody>
      <dsp:txXfrm rot="-5400000">
        <a:off x="3080227" y="1689305"/>
        <a:ext cx="5446517" cy="544231"/>
      </dsp:txXfrm>
    </dsp:sp>
    <dsp:sp modelId="{44369E53-0D36-3E42-8B4B-BD0DAC4F8AC4}">
      <dsp:nvSpPr>
        <dsp:cNvPr id="0" name=""/>
        <dsp:cNvSpPr/>
      </dsp:nvSpPr>
      <dsp:spPr>
        <a:xfrm>
          <a:off x="0" y="1584473"/>
          <a:ext cx="3080227" cy="75389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US" sz="2000" kern="1200" dirty="0"/>
            <a:t>Constant comparison</a:t>
          </a:r>
        </a:p>
      </dsp:txBody>
      <dsp:txXfrm>
        <a:off x="36802" y="1621275"/>
        <a:ext cx="3006623" cy="680290"/>
      </dsp:txXfrm>
    </dsp:sp>
    <dsp:sp modelId="{27E31836-7D0D-A84C-963D-4B7559E8A43B}">
      <dsp:nvSpPr>
        <dsp:cNvPr id="0" name=""/>
        <dsp:cNvSpPr/>
      </dsp:nvSpPr>
      <dsp:spPr>
        <a:xfrm>
          <a:off x="0" y="2376062"/>
          <a:ext cx="3080227" cy="75389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US" sz="2000" kern="1200" dirty="0"/>
            <a:t>Theoretical model</a:t>
          </a:r>
        </a:p>
      </dsp:txBody>
      <dsp:txXfrm>
        <a:off x="36802" y="2412864"/>
        <a:ext cx="3006623" cy="680290"/>
      </dsp:txXfrm>
    </dsp:sp>
    <dsp:sp modelId="{51D97E8B-D163-C642-B869-BEAFD60EDF13}">
      <dsp:nvSpPr>
        <dsp:cNvPr id="0" name=""/>
        <dsp:cNvSpPr/>
      </dsp:nvSpPr>
      <dsp:spPr>
        <a:xfrm rot="5400000">
          <a:off x="5486418" y="806619"/>
          <a:ext cx="663578" cy="5475959"/>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71450" lvl="1" indent="-171450" algn="l" defTabSz="711200">
            <a:lnSpc>
              <a:spcPct val="90000"/>
            </a:lnSpc>
            <a:spcBef>
              <a:spcPct val="0"/>
            </a:spcBef>
            <a:spcAft>
              <a:spcPct val="15000"/>
            </a:spcAft>
            <a:buChar char="•"/>
          </a:pPr>
          <a:r>
            <a:rPr lang="en-US" sz="1600" kern="1200" dirty="0"/>
            <a:t>Initiation</a:t>
          </a:r>
        </a:p>
        <a:p>
          <a:pPr marL="171450" lvl="1" indent="-171450" algn="l" defTabSz="711200">
            <a:lnSpc>
              <a:spcPct val="90000"/>
            </a:lnSpc>
            <a:spcBef>
              <a:spcPct val="0"/>
            </a:spcBef>
            <a:spcAft>
              <a:spcPct val="15000"/>
            </a:spcAft>
            <a:buChar char="•"/>
          </a:pPr>
          <a:r>
            <a:rPr lang="en-US" sz="1600" kern="1200" dirty="0"/>
            <a:t>Transition</a:t>
          </a:r>
        </a:p>
        <a:p>
          <a:pPr marL="171450" lvl="1" indent="-171450" algn="l" defTabSz="711200">
            <a:lnSpc>
              <a:spcPct val="90000"/>
            </a:lnSpc>
            <a:spcBef>
              <a:spcPct val="0"/>
            </a:spcBef>
            <a:spcAft>
              <a:spcPct val="15000"/>
            </a:spcAft>
            <a:buChar char="•"/>
          </a:pPr>
          <a:r>
            <a:rPr lang="en-US" sz="1600" kern="1200" dirty="0"/>
            <a:t>Integration</a:t>
          </a:r>
        </a:p>
      </dsp:txBody>
      <dsp:txXfrm rot="-5400000">
        <a:off x="3080228" y="3245203"/>
        <a:ext cx="5443566" cy="598792"/>
      </dsp:txXfrm>
    </dsp:sp>
    <dsp:sp modelId="{C52C9700-81AF-B941-BDA3-8C1753632BDC}">
      <dsp:nvSpPr>
        <dsp:cNvPr id="0" name=""/>
        <dsp:cNvSpPr/>
      </dsp:nvSpPr>
      <dsp:spPr>
        <a:xfrm>
          <a:off x="0" y="3167652"/>
          <a:ext cx="3080227" cy="75389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US" sz="2000" kern="1200" dirty="0"/>
            <a:t>Figure (phases)</a:t>
          </a:r>
        </a:p>
      </dsp:txBody>
      <dsp:txXfrm>
        <a:off x="36802" y="3204454"/>
        <a:ext cx="3006623" cy="680290"/>
      </dsp:txXfrm>
    </dsp:sp>
    <dsp:sp modelId="{E4F23531-A392-F545-B856-24E365B564CB}">
      <dsp:nvSpPr>
        <dsp:cNvPr id="0" name=""/>
        <dsp:cNvSpPr/>
      </dsp:nvSpPr>
      <dsp:spPr>
        <a:xfrm rot="5400000">
          <a:off x="5516649" y="1598208"/>
          <a:ext cx="603115" cy="5475959"/>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71450" lvl="1" indent="-171450" algn="l" defTabSz="711200">
            <a:lnSpc>
              <a:spcPct val="90000"/>
            </a:lnSpc>
            <a:spcBef>
              <a:spcPct val="0"/>
            </a:spcBef>
            <a:spcAft>
              <a:spcPct val="15000"/>
            </a:spcAft>
            <a:buChar char="•"/>
          </a:pPr>
          <a:r>
            <a:rPr lang="en-US" sz="1600" kern="1200" dirty="0"/>
            <a:t>Ideal # sessions per week</a:t>
          </a:r>
        </a:p>
        <a:p>
          <a:pPr marL="171450" lvl="1" indent="-171450" algn="l" defTabSz="711200">
            <a:lnSpc>
              <a:spcPct val="90000"/>
            </a:lnSpc>
            <a:spcBef>
              <a:spcPct val="0"/>
            </a:spcBef>
            <a:spcAft>
              <a:spcPct val="15000"/>
            </a:spcAft>
            <a:buChar char="•"/>
          </a:pPr>
          <a:r>
            <a:rPr lang="en-US" sz="1600" kern="1200" dirty="0"/>
            <a:t>Maximum # sessions per week</a:t>
          </a:r>
        </a:p>
      </dsp:txBody>
      <dsp:txXfrm rot="-5400000">
        <a:off x="3080227" y="4064072"/>
        <a:ext cx="5446517" cy="544231"/>
      </dsp:txXfrm>
    </dsp:sp>
    <dsp:sp modelId="{C8275F22-B1CF-E94B-8436-09661172B9B2}">
      <dsp:nvSpPr>
        <dsp:cNvPr id="0" name=""/>
        <dsp:cNvSpPr/>
      </dsp:nvSpPr>
      <dsp:spPr>
        <a:xfrm>
          <a:off x="0" y="3959241"/>
          <a:ext cx="3080227" cy="75389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US" sz="2000" kern="1200" dirty="0"/>
            <a:t>Taxonomy of condition</a:t>
          </a:r>
        </a:p>
      </dsp:txBody>
      <dsp:txXfrm>
        <a:off x="36802" y="3996043"/>
        <a:ext cx="3006623" cy="68029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09EDAA-D904-DC47-99AC-8329FCADF564}">
      <dsp:nvSpPr>
        <dsp:cNvPr id="0" name=""/>
        <dsp:cNvSpPr/>
      </dsp:nvSpPr>
      <dsp:spPr>
        <a:xfrm>
          <a:off x="3857" y="1179088"/>
          <a:ext cx="1478756" cy="579249"/>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13792" tIns="65024" rIns="113792" bIns="65024" numCol="1" spcCol="1270" anchor="ctr" anchorCtr="0">
          <a:noAutofit/>
        </a:bodyPr>
        <a:lstStyle/>
        <a:p>
          <a:pPr marL="0" lvl="0" indent="0" algn="ctr" defTabSz="711200">
            <a:lnSpc>
              <a:spcPct val="90000"/>
            </a:lnSpc>
            <a:spcBef>
              <a:spcPct val="0"/>
            </a:spcBef>
            <a:spcAft>
              <a:spcPct val="35000"/>
            </a:spcAft>
            <a:buNone/>
          </a:pPr>
          <a:r>
            <a:rPr lang="en-US" sz="1600" kern="1200" dirty="0"/>
            <a:t>Behavioral process</a:t>
          </a:r>
        </a:p>
      </dsp:txBody>
      <dsp:txXfrm>
        <a:off x="3857" y="1179088"/>
        <a:ext cx="1478756" cy="579249"/>
      </dsp:txXfrm>
    </dsp:sp>
    <dsp:sp modelId="{35966823-1DB0-354E-A2B0-ADA2F5494A1C}">
      <dsp:nvSpPr>
        <dsp:cNvPr id="0" name=""/>
        <dsp:cNvSpPr/>
      </dsp:nvSpPr>
      <dsp:spPr>
        <a:xfrm>
          <a:off x="3857" y="1758337"/>
          <a:ext cx="1478756" cy="1598061"/>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5344" tIns="85344" rIns="113792" bIns="128016" numCol="1" spcCol="1270" anchor="t" anchorCtr="0">
          <a:noAutofit/>
        </a:bodyPr>
        <a:lstStyle/>
        <a:p>
          <a:pPr marL="171450" lvl="1" indent="-171450" algn="l" defTabSz="711200">
            <a:lnSpc>
              <a:spcPct val="90000"/>
            </a:lnSpc>
            <a:spcBef>
              <a:spcPct val="0"/>
            </a:spcBef>
            <a:spcAft>
              <a:spcPct val="15000"/>
            </a:spcAft>
            <a:buChar char="•"/>
          </a:pPr>
          <a:r>
            <a:rPr lang="en-US" sz="1600" kern="1200" dirty="0"/>
            <a:t>Theoretical model</a:t>
          </a:r>
        </a:p>
        <a:p>
          <a:pPr marL="171450" lvl="1" indent="-171450" algn="l" defTabSz="711200">
            <a:lnSpc>
              <a:spcPct val="90000"/>
            </a:lnSpc>
            <a:spcBef>
              <a:spcPct val="0"/>
            </a:spcBef>
            <a:spcAft>
              <a:spcPct val="15000"/>
            </a:spcAft>
            <a:buChar char="•"/>
          </a:pPr>
          <a:r>
            <a:rPr lang="en-US" sz="1600" kern="1200" dirty="0"/>
            <a:t>Three major phases</a:t>
          </a:r>
        </a:p>
      </dsp:txBody>
      <dsp:txXfrm>
        <a:off x="3857" y="1758337"/>
        <a:ext cx="1478756" cy="1598061"/>
      </dsp:txXfrm>
    </dsp:sp>
    <dsp:sp modelId="{6FD39A7C-94FA-1945-8F9E-B9DEF3F38CE5}">
      <dsp:nvSpPr>
        <dsp:cNvPr id="0" name=""/>
        <dsp:cNvSpPr/>
      </dsp:nvSpPr>
      <dsp:spPr>
        <a:xfrm>
          <a:off x="1689639" y="1179088"/>
          <a:ext cx="1478756" cy="579249"/>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13792" tIns="65024" rIns="113792" bIns="65024" numCol="1" spcCol="1270" anchor="ctr" anchorCtr="0">
          <a:noAutofit/>
        </a:bodyPr>
        <a:lstStyle/>
        <a:p>
          <a:pPr marL="0" lvl="0" indent="0" algn="ctr" defTabSz="711200">
            <a:lnSpc>
              <a:spcPct val="90000"/>
            </a:lnSpc>
            <a:spcBef>
              <a:spcPct val="0"/>
            </a:spcBef>
            <a:spcAft>
              <a:spcPct val="35000"/>
            </a:spcAft>
            <a:buNone/>
          </a:pPr>
          <a:r>
            <a:rPr lang="en-US" sz="1600" kern="1200" dirty="0"/>
            <a:t>Theory emerged</a:t>
          </a:r>
        </a:p>
      </dsp:txBody>
      <dsp:txXfrm>
        <a:off x="1689639" y="1179088"/>
        <a:ext cx="1478756" cy="579249"/>
      </dsp:txXfrm>
    </dsp:sp>
    <dsp:sp modelId="{9F1CC9C4-3808-5A47-8FA3-8269C3C53E3B}">
      <dsp:nvSpPr>
        <dsp:cNvPr id="0" name=""/>
        <dsp:cNvSpPr/>
      </dsp:nvSpPr>
      <dsp:spPr>
        <a:xfrm>
          <a:off x="1689639" y="1758337"/>
          <a:ext cx="1478756" cy="1598061"/>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5344" tIns="85344" rIns="113792" bIns="128016" numCol="1" spcCol="1270" anchor="t" anchorCtr="0">
          <a:noAutofit/>
        </a:bodyPr>
        <a:lstStyle/>
        <a:p>
          <a:pPr marL="171450" lvl="1" indent="-171450" algn="l" defTabSz="711200">
            <a:lnSpc>
              <a:spcPct val="90000"/>
            </a:lnSpc>
            <a:spcBef>
              <a:spcPct val="0"/>
            </a:spcBef>
            <a:spcAft>
              <a:spcPct val="15000"/>
            </a:spcAft>
            <a:buChar char="•"/>
          </a:pPr>
          <a:r>
            <a:rPr lang="en-US" sz="1600" kern="1200" dirty="0"/>
            <a:t>Physical activity</a:t>
          </a:r>
        </a:p>
        <a:p>
          <a:pPr marL="171450" lvl="1" indent="-171450" algn="l" defTabSz="711200">
            <a:lnSpc>
              <a:spcPct val="90000"/>
            </a:lnSpc>
            <a:spcBef>
              <a:spcPct val="0"/>
            </a:spcBef>
            <a:spcAft>
              <a:spcPct val="15000"/>
            </a:spcAft>
            <a:buChar char="•"/>
          </a:pPr>
          <a:r>
            <a:rPr lang="en-US" sz="1600" kern="1200" dirty="0"/>
            <a:t>African American women</a:t>
          </a:r>
        </a:p>
      </dsp:txBody>
      <dsp:txXfrm>
        <a:off x="1689639" y="1758337"/>
        <a:ext cx="1478756" cy="1598061"/>
      </dsp:txXfrm>
    </dsp:sp>
    <dsp:sp modelId="{29156336-199A-334D-BA55-5A0815B43B22}">
      <dsp:nvSpPr>
        <dsp:cNvPr id="0" name=""/>
        <dsp:cNvSpPr/>
      </dsp:nvSpPr>
      <dsp:spPr>
        <a:xfrm>
          <a:off x="3375421" y="1179088"/>
          <a:ext cx="1478756" cy="579249"/>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13792" tIns="65024" rIns="113792" bIns="65024" numCol="1" spcCol="1270" anchor="ctr" anchorCtr="0">
          <a:noAutofit/>
        </a:bodyPr>
        <a:lstStyle/>
        <a:p>
          <a:pPr marL="0" lvl="0" indent="0" algn="ctr" defTabSz="711200">
            <a:lnSpc>
              <a:spcPct val="90000"/>
            </a:lnSpc>
            <a:spcBef>
              <a:spcPct val="0"/>
            </a:spcBef>
            <a:spcAft>
              <a:spcPct val="35000"/>
            </a:spcAft>
            <a:buNone/>
          </a:pPr>
          <a:r>
            <a:rPr lang="en-US" sz="1600" kern="1200" dirty="0"/>
            <a:t>Memoing</a:t>
          </a:r>
        </a:p>
      </dsp:txBody>
      <dsp:txXfrm>
        <a:off x="3375421" y="1179088"/>
        <a:ext cx="1478756" cy="579249"/>
      </dsp:txXfrm>
    </dsp:sp>
    <dsp:sp modelId="{BB0C805D-5A78-EE4D-9D36-9647DA6D6718}">
      <dsp:nvSpPr>
        <dsp:cNvPr id="0" name=""/>
        <dsp:cNvSpPr/>
      </dsp:nvSpPr>
      <dsp:spPr>
        <a:xfrm>
          <a:off x="3375421" y="1758337"/>
          <a:ext cx="1478756" cy="1598061"/>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5344" tIns="85344" rIns="113792" bIns="128016" numCol="1" spcCol="1270" anchor="t" anchorCtr="0">
          <a:noAutofit/>
        </a:bodyPr>
        <a:lstStyle/>
        <a:p>
          <a:pPr marL="171450" lvl="1" indent="-171450" algn="l" defTabSz="711200">
            <a:lnSpc>
              <a:spcPct val="90000"/>
            </a:lnSpc>
            <a:spcBef>
              <a:spcPct val="0"/>
            </a:spcBef>
            <a:spcAft>
              <a:spcPct val="15000"/>
            </a:spcAft>
            <a:buChar char="•"/>
          </a:pPr>
          <a:r>
            <a:rPr lang="en-US" sz="1600" kern="1200" dirty="0"/>
            <a:t>Writing ideas as interviewed &amp; analyzed</a:t>
          </a:r>
        </a:p>
      </dsp:txBody>
      <dsp:txXfrm>
        <a:off x="3375421" y="1758337"/>
        <a:ext cx="1478756" cy="1598061"/>
      </dsp:txXfrm>
    </dsp:sp>
    <dsp:sp modelId="{3B8558B5-CC9E-F34E-B6AB-D0BB3DFA91D8}">
      <dsp:nvSpPr>
        <dsp:cNvPr id="0" name=""/>
        <dsp:cNvSpPr/>
      </dsp:nvSpPr>
      <dsp:spPr>
        <a:xfrm>
          <a:off x="5061204" y="1179088"/>
          <a:ext cx="1478756" cy="579249"/>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13792" tIns="65024" rIns="113792" bIns="65024" numCol="1" spcCol="1270" anchor="ctr" anchorCtr="0">
          <a:noAutofit/>
        </a:bodyPr>
        <a:lstStyle/>
        <a:p>
          <a:pPr marL="0" lvl="0" indent="0" algn="ctr" defTabSz="711200">
            <a:lnSpc>
              <a:spcPct val="90000"/>
            </a:lnSpc>
            <a:spcBef>
              <a:spcPct val="0"/>
            </a:spcBef>
            <a:spcAft>
              <a:spcPct val="35000"/>
            </a:spcAft>
            <a:buNone/>
          </a:pPr>
          <a:r>
            <a:rPr lang="en-US" sz="1600" kern="1200" dirty="0"/>
            <a:t>Data collection</a:t>
          </a:r>
        </a:p>
      </dsp:txBody>
      <dsp:txXfrm>
        <a:off x="5061204" y="1179088"/>
        <a:ext cx="1478756" cy="579249"/>
      </dsp:txXfrm>
    </dsp:sp>
    <dsp:sp modelId="{4FADCFC2-62CB-684F-807B-DF2EF839A1B8}">
      <dsp:nvSpPr>
        <dsp:cNvPr id="0" name=""/>
        <dsp:cNvSpPr/>
      </dsp:nvSpPr>
      <dsp:spPr>
        <a:xfrm>
          <a:off x="5061204" y="1758337"/>
          <a:ext cx="1478756" cy="1598061"/>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5344" tIns="85344" rIns="113792" bIns="128016" numCol="1" spcCol="1270" anchor="t" anchorCtr="0">
          <a:noAutofit/>
        </a:bodyPr>
        <a:lstStyle/>
        <a:p>
          <a:pPr marL="171450" lvl="1" indent="-171450" algn="l" defTabSz="711200">
            <a:lnSpc>
              <a:spcPct val="90000"/>
            </a:lnSpc>
            <a:spcBef>
              <a:spcPct val="0"/>
            </a:spcBef>
            <a:spcAft>
              <a:spcPct val="15000"/>
            </a:spcAft>
            <a:buChar char="•"/>
          </a:pPr>
          <a:r>
            <a:rPr lang="en-US" sz="1600" kern="1200" dirty="0"/>
            <a:t>Face-to-face interviews</a:t>
          </a:r>
        </a:p>
        <a:p>
          <a:pPr marL="171450" lvl="1" indent="-171450" algn="l" defTabSz="711200">
            <a:lnSpc>
              <a:spcPct val="90000"/>
            </a:lnSpc>
            <a:spcBef>
              <a:spcPct val="0"/>
            </a:spcBef>
            <a:spcAft>
              <a:spcPct val="15000"/>
            </a:spcAft>
            <a:buChar char="•"/>
          </a:pPr>
          <a:r>
            <a:rPr lang="en-US" sz="1600" kern="1200" dirty="0"/>
            <a:t>Focus groups</a:t>
          </a:r>
        </a:p>
      </dsp:txBody>
      <dsp:txXfrm>
        <a:off x="5061204" y="1758337"/>
        <a:ext cx="1478756" cy="1598061"/>
      </dsp:txXfrm>
    </dsp:sp>
    <dsp:sp modelId="{7580FA57-941A-6943-B387-1A99401F36B2}">
      <dsp:nvSpPr>
        <dsp:cNvPr id="0" name=""/>
        <dsp:cNvSpPr/>
      </dsp:nvSpPr>
      <dsp:spPr>
        <a:xfrm>
          <a:off x="6746986" y="1179088"/>
          <a:ext cx="1478756" cy="579249"/>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13792" tIns="65024" rIns="113792" bIns="65024" numCol="1" spcCol="1270" anchor="ctr" anchorCtr="0">
          <a:noAutofit/>
        </a:bodyPr>
        <a:lstStyle/>
        <a:p>
          <a:pPr marL="0" lvl="0" indent="0" algn="ctr" defTabSz="711200">
            <a:lnSpc>
              <a:spcPct val="90000"/>
            </a:lnSpc>
            <a:spcBef>
              <a:spcPct val="0"/>
            </a:spcBef>
            <a:spcAft>
              <a:spcPct val="35000"/>
            </a:spcAft>
            <a:buNone/>
          </a:pPr>
          <a:r>
            <a:rPr lang="en-US" sz="1600" kern="1200" dirty="0"/>
            <a:t>Data analysis</a:t>
          </a:r>
        </a:p>
      </dsp:txBody>
      <dsp:txXfrm>
        <a:off x="6746986" y="1179088"/>
        <a:ext cx="1478756" cy="579249"/>
      </dsp:txXfrm>
    </dsp:sp>
    <dsp:sp modelId="{6697FAA7-5F13-254A-9BC8-6D1082121D6C}">
      <dsp:nvSpPr>
        <dsp:cNvPr id="0" name=""/>
        <dsp:cNvSpPr/>
      </dsp:nvSpPr>
      <dsp:spPr>
        <a:xfrm>
          <a:off x="6746986" y="1758337"/>
          <a:ext cx="1478756" cy="1598061"/>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5344" tIns="85344" rIns="113792" bIns="128016" numCol="1" spcCol="1270" anchor="t" anchorCtr="0">
          <a:noAutofit/>
        </a:bodyPr>
        <a:lstStyle/>
        <a:p>
          <a:pPr marL="171450" lvl="1" indent="-171450" algn="l" defTabSz="711200">
            <a:lnSpc>
              <a:spcPct val="90000"/>
            </a:lnSpc>
            <a:spcBef>
              <a:spcPct val="0"/>
            </a:spcBef>
            <a:spcAft>
              <a:spcPct val="15000"/>
            </a:spcAft>
            <a:buChar char="•"/>
          </a:pPr>
          <a:r>
            <a:rPr lang="en-US" sz="1600" kern="1200" dirty="0"/>
            <a:t>Not strict Strauss &amp; Corbin (1998)</a:t>
          </a:r>
        </a:p>
        <a:p>
          <a:pPr marL="171450" lvl="1" indent="-171450" algn="l" defTabSz="711200">
            <a:lnSpc>
              <a:spcPct val="90000"/>
            </a:lnSpc>
            <a:spcBef>
              <a:spcPct val="0"/>
            </a:spcBef>
            <a:spcAft>
              <a:spcPct val="15000"/>
            </a:spcAft>
            <a:buChar char="•"/>
          </a:pPr>
          <a:r>
            <a:rPr lang="en-US" sz="1600" kern="1200" dirty="0"/>
            <a:t>Theoretical model</a:t>
          </a:r>
        </a:p>
      </dsp:txBody>
      <dsp:txXfrm>
        <a:off x="6746986" y="1758337"/>
        <a:ext cx="1478756" cy="159806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4968F9-DB57-2E4E-9490-F103AA9474EC}">
      <dsp:nvSpPr>
        <dsp:cNvPr id="0" name=""/>
        <dsp:cNvSpPr/>
      </dsp:nvSpPr>
      <dsp:spPr>
        <a:xfrm rot="5400000">
          <a:off x="819371" y="991327"/>
          <a:ext cx="870600" cy="991148"/>
        </a:xfrm>
        <a:prstGeom prst="bentUpArrow">
          <a:avLst>
            <a:gd name="adj1" fmla="val 32840"/>
            <a:gd name="adj2" fmla="val 25000"/>
            <a:gd name="adj3" fmla="val 35780"/>
          </a:avLst>
        </a:prstGeom>
        <a:solidFill>
          <a:schemeClr val="accent1">
            <a:tint val="50000"/>
            <a:hueOff val="0"/>
            <a:satOff val="0"/>
            <a:lumOff val="0"/>
            <a:alphaOff val="0"/>
          </a:schemeClr>
        </a:solidFill>
        <a:ln>
          <a:noFill/>
        </a:ln>
        <a:effectLst/>
        <a:scene3d>
          <a:camera prst="orthographicFront">
            <a:rot lat="0" lon="0" rev="0"/>
          </a:camera>
          <a:lightRig rig="contrasting" dir="t">
            <a:rot lat="0" lon="0" rev="1200000"/>
          </a:lightRig>
        </a:scene3d>
        <a:sp3d contourW="12700" prstMaterial="flat">
          <a:bevelT w="177800" h="254000"/>
          <a:bevelB w="152400"/>
        </a:sp3d>
      </dsp:spPr>
      <dsp:style>
        <a:lnRef idx="0">
          <a:scrgbClr r="0" g="0" b="0"/>
        </a:lnRef>
        <a:fillRef idx="1">
          <a:scrgbClr r="0" g="0" b="0"/>
        </a:fillRef>
        <a:effectRef idx="1">
          <a:scrgbClr r="0" g="0" b="0"/>
        </a:effectRef>
        <a:fontRef idx="minor"/>
      </dsp:style>
    </dsp:sp>
    <dsp:sp modelId="{938072B8-2A93-904B-9BB9-8139443BAA67}">
      <dsp:nvSpPr>
        <dsp:cNvPr id="0" name=""/>
        <dsp:cNvSpPr/>
      </dsp:nvSpPr>
      <dsp:spPr>
        <a:xfrm>
          <a:off x="588715" y="26248"/>
          <a:ext cx="1465579" cy="1025858"/>
        </a:xfrm>
        <a:prstGeom prst="roundRect">
          <a:avLst>
            <a:gd name="adj" fmla="val 16670"/>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rtl="0">
            <a:lnSpc>
              <a:spcPct val="90000"/>
            </a:lnSpc>
            <a:spcBef>
              <a:spcPct val="0"/>
            </a:spcBef>
            <a:spcAft>
              <a:spcPct val="35000"/>
            </a:spcAft>
            <a:buNone/>
          </a:pPr>
          <a:r>
            <a:rPr lang="en-US" sz="1900" kern="1200" dirty="0"/>
            <a:t>Audience</a:t>
          </a:r>
        </a:p>
      </dsp:txBody>
      <dsp:txXfrm>
        <a:off x="638802" y="76335"/>
        <a:ext cx="1365405" cy="925684"/>
      </dsp:txXfrm>
    </dsp:sp>
    <dsp:sp modelId="{55059F3B-B06C-E14C-A149-7844E0081C81}">
      <dsp:nvSpPr>
        <dsp:cNvPr id="0" name=""/>
        <dsp:cNvSpPr/>
      </dsp:nvSpPr>
      <dsp:spPr>
        <a:xfrm>
          <a:off x="2068061" y="124087"/>
          <a:ext cx="2089304" cy="829143"/>
        </a:xfrm>
        <a:prstGeom prst="rect">
          <a:avLst/>
        </a:prstGeom>
        <a:noFill/>
        <a:ln w="6350" cap="flat" cmpd="sng" algn="ctr">
          <a:solidFill>
            <a:schemeClr val="dk1">
              <a:alpha val="0"/>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txBody>
        <a:bodyPr spcFirstLastPara="0" vert="horz" wrap="square" lIns="53340" tIns="53340" rIns="53340" bIns="53340" numCol="1" spcCol="1270" anchor="ctr" anchorCtr="0">
          <a:noAutofit/>
        </a:bodyPr>
        <a:lstStyle/>
        <a:p>
          <a:pPr marL="114300" lvl="1" indent="-114300" algn="l" defTabSz="622300" rtl="0">
            <a:lnSpc>
              <a:spcPct val="90000"/>
            </a:lnSpc>
            <a:spcBef>
              <a:spcPct val="0"/>
            </a:spcBef>
            <a:spcAft>
              <a:spcPct val="15000"/>
            </a:spcAft>
            <a:buChar char="•"/>
          </a:pPr>
          <a:r>
            <a:rPr lang="en-US" sz="1400" kern="1200"/>
            <a:t>What do gatekeepers use?</a:t>
          </a:r>
          <a:endParaRPr lang="en-US" sz="1400" kern="1200" dirty="0"/>
        </a:p>
      </dsp:txBody>
      <dsp:txXfrm>
        <a:off x="2068061" y="124087"/>
        <a:ext cx="2089304" cy="829143"/>
      </dsp:txXfrm>
    </dsp:sp>
    <dsp:sp modelId="{F3E6F05C-A2FF-B94B-AC45-770D15B7BDB5}">
      <dsp:nvSpPr>
        <dsp:cNvPr id="0" name=""/>
        <dsp:cNvSpPr/>
      </dsp:nvSpPr>
      <dsp:spPr>
        <a:xfrm rot="5400000">
          <a:off x="2280104" y="2143704"/>
          <a:ext cx="870600" cy="991148"/>
        </a:xfrm>
        <a:prstGeom prst="bentUpArrow">
          <a:avLst>
            <a:gd name="adj1" fmla="val 32840"/>
            <a:gd name="adj2" fmla="val 25000"/>
            <a:gd name="adj3" fmla="val 35780"/>
          </a:avLst>
        </a:prstGeom>
        <a:solidFill>
          <a:schemeClr val="accent1">
            <a:tint val="50000"/>
            <a:hueOff val="0"/>
            <a:satOff val="0"/>
            <a:lumOff val="0"/>
            <a:alphaOff val="0"/>
          </a:schemeClr>
        </a:solidFill>
        <a:ln>
          <a:noFill/>
        </a:ln>
        <a:effectLst/>
        <a:scene3d>
          <a:camera prst="orthographicFront">
            <a:rot lat="0" lon="0" rev="0"/>
          </a:camera>
          <a:lightRig rig="contrasting" dir="t">
            <a:rot lat="0" lon="0" rev="1200000"/>
          </a:lightRig>
        </a:scene3d>
        <a:sp3d contourW="12700" prstMaterial="flat">
          <a:bevelT w="177800" h="254000"/>
          <a:bevelB w="152400"/>
        </a:sp3d>
      </dsp:spPr>
      <dsp:style>
        <a:lnRef idx="0">
          <a:scrgbClr r="0" g="0" b="0"/>
        </a:lnRef>
        <a:fillRef idx="1">
          <a:scrgbClr r="0" g="0" b="0"/>
        </a:fillRef>
        <a:effectRef idx="1">
          <a:scrgbClr r="0" g="0" b="0"/>
        </a:effectRef>
        <a:fontRef idx="minor"/>
      </dsp:style>
    </dsp:sp>
    <dsp:sp modelId="{8D1F4C7B-89B2-2344-864C-E651C9EC1C4B}">
      <dsp:nvSpPr>
        <dsp:cNvPr id="0" name=""/>
        <dsp:cNvSpPr/>
      </dsp:nvSpPr>
      <dsp:spPr>
        <a:xfrm>
          <a:off x="2049448" y="1178625"/>
          <a:ext cx="1465579" cy="1025858"/>
        </a:xfrm>
        <a:prstGeom prst="roundRect">
          <a:avLst>
            <a:gd name="adj" fmla="val 16670"/>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rtl="0">
            <a:lnSpc>
              <a:spcPct val="90000"/>
            </a:lnSpc>
            <a:spcBef>
              <a:spcPct val="0"/>
            </a:spcBef>
            <a:spcAft>
              <a:spcPct val="35000"/>
            </a:spcAft>
            <a:buNone/>
          </a:pPr>
          <a:r>
            <a:rPr lang="en-US" sz="1900" kern="1200" dirty="0"/>
            <a:t>Background</a:t>
          </a:r>
        </a:p>
      </dsp:txBody>
      <dsp:txXfrm>
        <a:off x="2099535" y="1228712"/>
        <a:ext cx="1365405" cy="925684"/>
      </dsp:txXfrm>
    </dsp:sp>
    <dsp:sp modelId="{945260A8-07AD-9648-86AF-58EE1EFDA56F}">
      <dsp:nvSpPr>
        <dsp:cNvPr id="0" name=""/>
        <dsp:cNvSpPr/>
      </dsp:nvSpPr>
      <dsp:spPr>
        <a:xfrm>
          <a:off x="3528793" y="1276464"/>
          <a:ext cx="2089304" cy="829143"/>
        </a:xfrm>
        <a:prstGeom prst="rect">
          <a:avLst/>
        </a:prstGeom>
        <a:noFill/>
        <a:ln w="6350" cap="flat" cmpd="sng" algn="ctr">
          <a:solidFill>
            <a:schemeClr val="dk1">
              <a:alpha val="0"/>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txBody>
        <a:bodyPr spcFirstLastPara="0" vert="horz" wrap="square" lIns="53340" tIns="53340" rIns="53340" bIns="53340" numCol="1" spcCol="1270" anchor="ctr" anchorCtr="0">
          <a:noAutofit/>
        </a:bodyPr>
        <a:lstStyle/>
        <a:p>
          <a:pPr marL="114300" lvl="1" indent="-114300" algn="l" defTabSz="622300" rtl="0">
            <a:lnSpc>
              <a:spcPct val="90000"/>
            </a:lnSpc>
            <a:spcBef>
              <a:spcPct val="0"/>
            </a:spcBef>
            <a:spcAft>
              <a:spcPct val="15000"/>
            </a:spcAft>
            <a:buChar char="•"/>
          </a:pPr>
          <a:r>
            <a:rPr lang="en-US" sz="1400" kern="1200" dirty="0"/>
            <a:t>Training</a:t>
          </a:r>
        </a:p>
      </dsp:txBody>
      <dsp:txXfrm>
        <a:off x="3528793" y="1276464"/>
        <a:ext cx="2089304" cy="829143"/>
      </dsp:txXfrm>
    </dsp:sp>
    <dsp:sp modelId="{C022FA33-56FE-B345-B537-EADB3A4DA0B0}">
      <dsp:nvSpPr>
        <dsp:cNvPr id="0" name=""/>
        <dsp:cNvSpPr/>
      </dsp:nvSpPr>
      <dsp:spPr>
        <a:xfrm rot="5400000">
          <a:off x="3740837" y="3296081"/>
          <a:ext cx="870600" cy="991148"/>
        </a:xfrm>
        <a:prstGeom prst="bentUpArrow">
          <a:avLst>
            <a:gd name="adj1" fmla="val 32840"/>
            <a:gd name="adj2" fmla="val 25000"/>
            <a:gd name="adj3" fmla="val 35780"/>
          </a:avLst>
        </a:prstGeom>
        <a:solidFill>
          <a:schemeClr val="accent1">
            <a:tint val="50000"/>
            <a:hueOff val="0"/>
            <a:satOff val="0"/>
            <a:lumOff val="0"/>
            <a:alphaOff val="0"/>
          </a:schemeClr>
        </a:solidFill>
        <a:ln>
          <a:noFill/>
        </a:ln>
        <a:effectLst/>
        <a:scene3d>
          <a:camera prst="orthographicFront">
            <a:rot lat="0" lon="0" rev="0"/>
          </a:camera>
          <a:lightRig rig="contrasting" dir="t">
            <a:rot lat="0" lon="0" rev="1200000"/>
          </a:lightRig>
        </a:scene3d>
        <a:sp3d contourW="12700" prstMaterial="flat">
          <a:bevelT w="177800" h="254000"/>
          <a:bevelB w="152400"/>
        </a:sp3d>
      </dsp:spPr>
      <dsp:style>
        <a:lnRef idx="0">
          <a:scrgbClr r="0" g="0" b="0"/>
        </a:lnRef>
        <a:fillRef idx="1">
          <a:scrgbClr r="0" g="0" b="0"/>
        </a:fillRef>
        <a:effectRef idx="1">
          <a:scrgbClr r="0" g="0" b="0"/>
        </a:effectRef>
        <a:fontRef idx="minor"/>
      </dsp:style>
    </dsp:sp>
    <dsp:sp modelId="{BF7404A6-7E07-B64A-B7A9-189A6DFEF4DE}">
      <dsp:nvSpPr>
        <dsp:cNvPr id="0" name=""/>
        <dsp:cNvSpPr/>
      </dsp:nvSpPr>
      <dsp:spPr>
        <a:xfrm>
          <a:off x="3510180" y="2331003"/>
          <a:ext cx="1465579" cy="1025858"/>
        </a:xfrm>
        <a:prstGeom prst="roundRect">
          <a:avLst>
            <a:gd name="adj" fmla="val 16670"/>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rtl="0">
            <a:lnSpc>
              <a:spcPct val="90000"/>
            </a:lnSpc>
            <a:spcBef>
              <a:spcPct val="0"/>
            </a:spcBef>
            <a:spcAft>
              <a:spcPct val="35000"/>
            </a:spcAft>
            <a:buNone/>
          </a:pPr>
          <a:r>
            <a:rPr lang="en-US" sz="1900" kern="1200" dirty="0"/>
            <a:t>Scholarly literature</a:t>
          </a:r>
        </a:p>
      </dsp:txBody>
      <dsp:txXfrm>
        <a:off x="3560267" y="2381090"/>
        <a:ext cx="1365405" cy="925684"/>
      </dsp:txXfrm>
    </dsp:sp>
    <dsp:sp modelId="{C75F77EC-990D-6548-B464-7C6D8B8A428C}">
      <dsp:nvSpPr>
        <dsp:cNvPr id="0" name=""/>
        <dsp:cNvSpPr/>
      </dsp:nvSpPr>
      <dsp:spPr>
        <a:xfrm>
          <a:off x="4989526" y="2428841"/>
          <a:ext cx="2089304" cy="829143"/>
        </a:xfrm>
        <a:prstGeom prst="rect">
          <a:avLst/>
        </a:prstGeom>
        <a:noFill/>
        <a:ln w="6350" cap="flat" cmpd="sng" algn="ctr">
          <a:solidFill>
            <a:schemeClr val="dk1">
              <a:alpha val="0"/>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txBody>
        <a:bodyPr spcFirstLastPara="0" vert="horz" wrap="square" lIns="53340" tIns="53340" rIns="53340" bIns="53340" numCol="1" spcCol="1270" anchor="ctr" anchorCtr="0">
          <a:noAutofit/>
        </a:bodyPr>
        <a:lstStyle/>
        <a:p>
          <a:pPr marL="114300" lvl="1" indent="-114300" algn="l" defTabSz="622300" rtl="0">
            <a:lnSpc>
              <a:spcPct val="90000"/>
            </a:lnSpc>
            <a:spcBef>
              <a:spcPct val="0"/>
            </a:spcBef>
            <a:spcAft>
              <a:spcPct val="15000"/>
            </a:spcAft>
            <a:buChar char="•"/>
          </a:pPr>
          <a:r>
            <a:rPr lang="en-US" sz="1400" kern="1200" dirty="0"/>
            <a:t>Needed in field</a:t>
          </a:r>
        </a:p>
      </dsp:txBody>
      <dsp:txXfrm>
        <a:off x="4989526" y="2428841"/>
        <a:ext cx="2089304" cy="829143"/>
      </dsp:txXfrm>
    </dsp:sp>
    <dsp:sp modelId="{9A277189-AD3E-4B44-99B3-F13082E64087}">
      <dsp:nvSpPr>
        <dsp:cNvPr id="0" name=""/>
        <dsp:cNvSpPr/>
      </dsp:nvSpPr>
      <dsp:spPr>
        <a:xfrm>
          <a:off x="4970913" y="3483380"/>
          <a:ext cx="1465579" cy="1025858"/>
        </a:xfrm>
        <a:prstGeom prst="roundRect">
          <a:avLst>
            <a:gd name="adj" fmla="val 16670"/>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rtl="0">
            <a:lnSpc>
              <a:spcPct val="90000"/>
            </a:lnSpc>
            <a:spcBef>
              <a:spcPct val="0"/>
            </a:spcBef>
            <a:spcAft>
              <a:spcPct val="35000"/>
            </a:spcAft>
            <a:buNone/>
          </a:pPr>
          <a:r>
            <a:rPr lang="en-US" sz="1900" kern="1200" dirty="0"/>
            <a:t>Personal approach</a:t>
          </a:r>
        </a:p>
      </dsp:txBody>
      <dsp:txXfrm>
        <a:off x="5021000" y="3533467"/>
        <a:ext cx="1365405" cy="925684"/>
      </dsp:txXfrm>
    </dsp:sp>
    <dsp:sp modelId="{49B9ADBA-84D8-1741-89BA-72DD4C53A794}">
      <dsp:nvSpPr>
        <dsp:cNvPr id="0" name=""/>
        <dsp:cNvSpPr/>
      </dsp:nvSpPr>
      <dsp:spPr>
        <a:xfrm>
          <a:off x="6509172" y="3637202"/>
          <a:ext cx="1342860" cy="829143"/>
        </a:xfrm>
        <a:prstGeom prst="rect">
          <a:avLst/>
        </a:prstGeom>
        <a:noFill/>
        <a:ln w="6350" cap="flat" cmpd="sng" algn="ctr">
          <a:solidFill>
            <a:schemeClr val="dk1">
              <a:alpha val="0"/>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txBody>
        <a:bodyPr spcFirstLastPara="0" vert="horz" wrap="square" lIns="53340" tIns="53340" rIns="53340" bIns="53340" numCol="1" spcCol="1270" anchor="ctr" anchorCtr="0">
          <a:noAutofit/>
        </a:bodyPr>
        <a:lstStyle/>
        <a:p>
          <a:pPr marL="114300" lvl="1" indent="-114300" algn="l" defTabSz="622300" rtl="0">
            <a:lnSpc>
              <a:spcPct val="90000"/>
            </a:lnSpc>
            <a:spcBef>
              <a:spcPct val="0"/>
            </a:spcBef>
            <a:spcAft>
              <a:spcPct val="15000"/>
            </a:spcAft>
            <a:buChar char="•"/>
          </a:pPr>
          <a:r>
            <a:rPr lang="en-US" sz="1400" kern="1200" dirty="0"/>
            <a:t>Structure vs. storytelling</a:t>
          </a:r>
        </a:p>
        <a:p>
          <a:pPr marL="114300" lvl="1" indent="-114300" algn="l" defTabSz="622300" rtl="0">
            <a:lnSpc>
              <a:spcPct val="90000"/>
            </a:lnSpc>
            <a:spcBef>
              <a:spcPct val="0"/>
            </a:spcBef>
            <a:spcAft>
              <a:spcPct val="15000"/>
            </a:spcAft>
            <a:buChar char="•"/>
          </a:pPr>
          <a:r>
            <a:rPr lang="en-US" sz="1400" kern="1200" dirty="0"/>
            <a:t>Firmer vs. flexible</a:t>
          </a:r>
        </a:p>
      </dsp:txBody>
      <dsp:txXfrm>
        <a:off x="6509172" y="3637202"/>
        <a:ext cx="1342860" cy="82914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3AE490B-66C2-104A-8ABC-0E8C3B609F49}">
      <dsp:nvSpPr>
        <dsp:cNvPr id="0" name=""/>
        <dsp:cNvSpPr/>
      </dsp:nvSpPr>
      <dsp:spPr>
        <a:xfrm>
          <a:off x="0" y="0"/>
          <a:ext cx="6583680" cy="997807"/>
        </a:xfrm>
        <a:prstGeom prst="roundRect">
          <a:avLst>
            <a:gd name="adj" fmla="val 10000"/>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l" defTabSz="1911350" rtl="0">
            <a:lnSpc>
              <a:spcPct val="90000"/>
            </a:lnSpc>
            <a:spcBef>
              <a:spcPct val="0"/>
            </a:spcBef>
            <a:spcAft>
              <a:spcPct val="35000"/>
            </a:spcAft>
            <a:buNone/>
          </a:pPr>
          <a:r>
            <a:rPr lang="en-US" sz="4300" kern="1200"/>
            <a:t>Problem statement</a:t>
          </a:r>
        </a:p>
      </dsp:txBody>
      <dsp:txXfrm>
        <a:off x="29225" y="29225"/>
        <a:ext cx="5422653" cy="939357"/>
      </dsp:txXfrm>
    </dsp:sp>
    <dsp:sp modelId="{D2BC8BE4-7937-E741-8B0A-F2E81CF59959}">
      <dsp:nvSpPr>
        <dsp:cNvPr id="0" name=""/>
        <dsp:cNvSpPr/>
      </dsp:nvSpPr>
      <dsp:spPr>
        <a:xfrm>
          <a:off x="551383" y="1179226"/>
          <a:ext cx="6583680" cy="997807"/>
        </a:xfrm>
        <a:prstGeom prst="roundRect">
          <a:avLst>
            <a:gd name="adj" fmla="val 10000"/>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l" defTabSz="1911350" rtl="0">
            <a:lnSpc>
              <a:spcPct val="90000"/>
            </a:lnSpc>
            <a:spcBef>
              <a:spcPct val="0"/>
            </a:spcBef>
            <a:spcAft>
              <a:spcPct val="35000"/>
            </a:spcAft>
            <a:buNone/>
          </a:pPr>
          <a:r>
            <a:rPr lang="en-US" sz="4300" kern="1200"/>
            <a:t>Purpose statement</a:t>
          </a:r>
        </a:p>
      </dsp:txBody>
      <dsp:txXfrm>
        <a:off x="580608" y="1208451"/>
        <a:ext cx="5325272" cy="939357"/>
      </dsp:txXfrm>
    </dsp:sp>
    <dsp:sp modelId="{89BAB316-50CE-1245-AE93-872B78C7C96C}">
      <dsp:nvSpPr>
        <dsp:cNvPr id="0" name=""/>
        <dsp:cNvSpPr/>
      </dsp:nvSpPr>
      <dsp:spPr>
        <a:xfrm>
          <a:off x="1094536" y="2358453"/>
          <a:ext cx="6583680" cy="997807"/>
        </a:xfrm>
        <a:prstGeom prst="roundRect">
          <a:avLst>
            <a:gd name="adj" fmla="val 10000"/>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l" defTabSz="1911350" rtl="0">
            <a:lnSpc>
              <a:spcPct val="90000"/>
            </a:lnSpc>
            <a:spcBef>
              <a:spcPct val="0"/>
            </a:spcBef>
            <a:spcAft>
              <a:spcPct val="35000"/>
            </a:spcAft>
            <a:buNone/>
          </a:pPr>
          <a:r>
            <a:rPr lang="en-US" sz="4300" kern="1200" dirty="0"/>
            <a:t>Research question</a:t>
          </a:r>
        </a:p>
      </dsp:txBody>
      <dsp:txXfrm>
        <a:off x="1123761" y="2387678"/>
        <a:ext cx="5333501" cy="939357"/>
      </dsp:txXfrm>
    </dsp:sp>
    <dsp:sp modelId="{A60E6474-E3D3-D343-9745-F614AC7AFA70}">
      <dsp:nvSpPr>
        <dsp:cNvPr id="0" name=""/>
        <dsp:cNvSpPr/>
      </dsp:nvSpPr>
      <dsp:spPr>
        <a:xfrm>
          <a:off x="1645920" y="3537679"/>
          <a:ext cx="6583680" cy="997807"/>
        </a:xfrm>
        <a:prstGeom prst="roundRect">
          <a:avLst>
            <a:gd name="adj" fmla="val 10000"/>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l" defTabSz="1911350" rtl="0">
            <a:lnSpc>
              <a:spcPct val="90000"/>
            </a:lnSpc>
            <a:spcBef>
              <a:spcPct val="0"/>
            </a:spcBef>
            <a:spcAft>
              <a:spcPct val="35000"/>
            </a:spcAft>
            <a:buNone/>
          </a:pPr>
          <a:r>
            <a:rPr lang="en-US" sz="4300" kern="1200"/>
            <a:t>Subquestions</a:t>
          </a:r>
        </a:p>
      </dsp:txBody>
      <dsp:txXfrm>
        <a:off x="1675145" y="3566904"/>
        <a:ext cx="5325272" cy="939357"/>
      </dsp:txXfrm>
    </dsp:sp>
    <dsp:sp modelId="{DBBB4A35-4E50-5046-A966-828CE2685F0C}">
      <dsp:nvSpPr>
        <dsp:cNvPr id="0" name=""/>
        <dsp:cNvSpPr/>
      </dsp:nvSpPr>
      <dsp:spPr>
        <a:xfrm>
          <a:off x="5935105" y="764229"/>
          <a:ext cx="648574" cy="648574"/>
        </a:xfrm>
        <a:prstGeom prst="downArrow">
          <a:avLst>
            <a:gd name="adj1" fmla="val 55000"/>
            <a:gd name="adj2" fmla="val 45000"/>
          </a:avLst>
        </a:prstGeom>
        <a:solidFill>
          <a:schemeClr val="accent1">
            <a:alpha val="90000"/>
            <a:tint val="4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36830" tIns="36830" rIns="36830" bIns="3683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6081034" y="764229"/>
        <a:ext cx="356716" cy="488052"/>
      </dsp:txXfrm>
    </dsp:sp>
    <dsp:sp modelId="{07A030C3-89F6-7342-BE33-CEA06BCC106F}">
      <dsp:nvSpPr>
        <dsp:cNvPr id="0" name=""/>
        <dsp:cNvSpPr/>
      </dsp:nvSpPr>
      <dsp:spPr>
        <a:xfrm>
          <a:off x="6486488" y="1943456"/>
          <a:ext cx="648574" cy="648574"/>
        </a:xfrm>
        <a:prstGeom prst="downArrow">
          <a:avLst>
            <a:gd name="adj1" fmla="val 55000"/>
            <a:gd name="adj2" fmla="val 45000"/>
          </a:avLst>
        </a:prstGeom>
        <a:solidFill>
          <a:schemeClr val="accent1">
            <a:alpha val="90000"/>
            <a:tint val="4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36830" tIns="36830" rIns="36830" bIns="3683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6632417" y="1943456"/>
        <a:ext cx="356716" cy="488052"/>
      </dsp:txXfrm>
    </dsp:sp>
    <dsp:sp modelId="{D8E3FB72-5C39-B949-8A05-C62AB0DD77CF}">
      <dsp:nvSpPr>
        <dsp:cNvPr id="0" name=""/>
        <dsp:cNvSpPr/>
      </dsp:nvSpPr>
      <dsp:spPr>
        <a:xfrm>
          <a:off x="7029642" y="3122682"/>
          <a:ext cx="648574" cy="648574"/>
        </a:xfrm>
        <a:prstGeom prst="downArrow">
          <a:avLst>
            <a:gd name="adj1" fmla="val 55000"/>
            <a:gd name="adj2" fmla="val 45000"/>
          </a:avLst>
        </a:prstGeom>
        <a:solidFill>
          <a:schemeClr val="accent1">
            <a:alpha val="90000"/>
            <a:tint val="4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36830" tIns="36830" rIns="36830" bIns="3683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7175571" y="3122682"/>
        <a:ext cx="356716" cy="48805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331F45-B3CA-5047-A135-FDE0A1AE6346}">
      <dsp:nvSpPr>
        <dsp:cNvPr id="0" name=""/>
        <dsp:cNvSpPr/>
      </dsp:nvSpPr>
      <dsp:spPr>
        <a:xfrm rot="5400000">
          <a:off x="4096444" y="-1682510"/>
          <a:ext cx="624681" cy="4149445"/>
        </a:xfrm>
        <a:prstGeom prst="round2Same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71450" lvl="1" indent="-171450" algn="l" defTabSz="800100">
            <a:lnSpc>
              <a:spcPct val="90000"/>
            </a:lnSpc>
            <a:spcBef>
              <a:spcPct val="0"/>
            </a:spcBef>
            <a:spcAft>
              <a:spcPct val="15000"/>
            </a:spcAft>
            <a:buChar char="•"/>
          </a:pPr>
          <a:r>
            <a:rPr lang="en-US" sz="1800" kern="1200"/>
            <a:t>Create reader interest</a:t>
          </a:r>
          <a:endParaRPr lang="en-US" sz="1800" kern="1200" dirty="0"/>
        </a:p>
        <a:p>
          <a:pPr marL="171450" lvl="1" indent="-171450" algn="l" defTabSz="800100">
            <a:lnSpc>
              <a:spcPct val="90000"/>
            </a:lnSpc>
            <a:spcBef>
              <a:spcPct val="0"/>
            </a:spcBef>
            <a:spcAft>
              <a:spcPct val="15000"/>
            </a:spcAft>
            <a:buChar char="•"/>
          </a:pPr>
          <a:r>
            <a:rPr lang="en-US" sz="1800" kern="1200"/>
            <a:t>Narrative hook</a:t>
          </a:r>
          <a:endParaRPr lang="en-US" sz="1800" kern="1200" dirty="0"/>
        </a:p>
      </dsp:txBody>
      <dsp:txXfrm rot="-5400000">
        <a:off x="2334062" y="110366"/>
        <a:ext cx="4118951" cy="563693"/>
      </dsp:txXfrm>
    </dsp:sp>
    <dsp:sp modelId="{D4E5A273-752F-9246-AC1E-D440C347723A}">
      <dsp:nvSpPr>
        <dsp:cNvPr id="0" name=""/>
        <dsp:cNvSpPr/>
      </dsp:nvSpPr>
      <dsp:spPr>
        <a:xfrm>
          <a:off x="0" y="1785"/>
          <a:ext cx="2334062" cy="780851"/>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34290" rIns="68580" bIns="34290" numCol="1" spcCol="1270" anchor="ctr" anchorCtr="0">
          <a:noAutofit/>
        </a:bodyPr>
        <a:lstStyle/>
        <a:p>
          <a:pPr marL="0" lvl="0" indent="0" algn="ctr" defTabSz="800100">
            <a:lnSpc>
              <a:spcPct val="90000"/>
            </a:lnSpc>
            <a:spcBef>
              <a:spcPct val="0"/>
            </a:spcBef>
            <a:spcAft>
              <a:spcPct val="35000"/>
            </a:spcAft>
            <a:buNone/>
          </a:pPr>
          <a:r>
            <a:rPr lang="en-US" sz="1800" b="1" kern="1200">
              <a:solidFill>
                <a:schemeClr val="tx1"/>
              </a:solidFill>
            </a:rPr>
            <a:t>Topic</a:t>
          </a:r>
          <a:endParaRPr lang="en-US" sz="1800" b="1" kern="1200" dirty="0">
            <a:solidFill>
              <a:schemeClr val="tx1"/>
            </a:solidFill>
          </a:endParaRPr>
        </a:p>
      </dsp:txBody>
      <dsp:txXfrm>
        <a:off x="38118" y="39903"/>
        <a:ext cx="2257826" cy="704615"/>
      </dsp:txXfrm>
    </dsp:sp>
    <dsp:sp modelId="{F22F418B-90E5-014F-AF9F-864FF61CA07E}">
      <dsp:nvSpPr>
        <dsp:cNvPr id="0" name=""/>
        <dsp:cNvSpPr/>
      </dsp:nvSpPr>
      <dsp:spPr>
        <a:xfrm rot="5400000">
          <a:off x="4096444" y="-862616"/>
          <a:ext cx="624681" cy="4149445"/>
        </a:xfrm>
        <a:prstGeom prst="round2SameRect">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71450" lvl="1" indent="-171450" algn="l" defTabSz="800100">
            <a:lnSpc>
              <a:spcPct val="90000"/>
            </a:lnSpc>
            <a:spcBef>
              <a:spcPct val="0"/>
            </a:spcBef>
            <a:spcAft>
              <a:spcPct val="15000"/>
            </a:spcAft>
            <a:buChar char="•"/>
          </a:pPr>
          <a:r>
            <a:rPr lang="en-US" sz="1800" kern="1200"/>
            <a:t>Need for study</a:t>
          </a:r>
          <a:endParaRPr lang="en-US" sz="1800" kern="1200" dirty="0"/>
        </a:p>
        <a:p>
          <a:pPr marL="171450" lvl="1" indent="-171450" algn="l" defTabSz="800100">
            <a:lnSpc>
              <a:spcPct val="90000"/>
            </a:lnSpc>
            <a:spcBef>
              <a:spcPct val="0"/>
            </a:spcBef>
            <a:spcAft>
              <a:spcPct val="15000"/>
            </a:spcAft>
            <a:buChar char="•"/>
          </a:pPr>
          <a:r>
            <a:rPr lang="en-US" sz="1800" kern="1200"/>
            <a:t>Real life issues or literature gaps</a:t>
          </a:r>
          <a:endParaRPr lang="en-US" sz="1800" kern="1200" dirty="0"/>
        </a:p>
      </dsp:txBody>
      <dsp:txXfrm rot="-5400000">
        <a:off x="2334062" y="930260"/>
        <a:ext cx="4118951" cy="563693"/>
      </dsp:txXfrm>
    </dsp:sp>
    <dsp:sp modelId="{694C8EF8-1F64-1741-A5EE-4382323342E9}">
      <dsp:nvSpPr>
        <dsp:cNvPr id="0" name=""/>
        <dsp:cNvSpPr/>
      </dsp:nvSpPr>
      <dsp:spPr>
        <a:xfrm>
          <a:off x="0" y="821680"/>
          <a:ext cx="2334062" cy="780851"/>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34290" rIns="68580" bIns="34290" numCol="1" spcCol="1270" anchor="ctr" anchorCtr="0">
          <a:noAutofit/>
        </a:bodyPr>
        <a:lstStyle/>
        <a:p>
          <a:pPr marL="0" lvl="0" indent="0" algn="ctr" defTabSz="800100">
            <a:lnSpc>
              <a:spcPct val="90000"/>
            </a:lnSpc>
            <a:spcBef>
              <a:spcPct val="0"/>
            </a:spcBef>
            <a:spcAft>
              <a:spcPct val="35000"/>
            </a:spcAft>
            <a:buNone/>
          </a:pPr>
          <a:r>
            <a:rPr lang="en-US" sz="1800" b="1" kern="1200">
              <a:solidFill>
                <a:schemeClr val="tx1"/>
              </a:solidFill>
            </a:rPr>
            <a:t>Research problem</a:t>
          </a:r>
          <a:endParaRPr lang="en-US" sz="1800" b="1" kern="1200" dirty="0">
            <a:solidFill>
              <a:schemeClr val="tx1"/>
            </a:solidFill>
          </a:endParaRPr>
        </a:p>
      </dsp:txBody>
      <dsp:txXfrm>
        <a:off x="38118" y="859798"/>
        <a:ext cx="2257826" cy="704615"/>
      </dsp:txXfrm>
    </dsp:sp>
    <dsp:sp modelId="{F1D6A9A3-B0F2-EC46-B19D-7687BF623636}">
      <dsp:nvSpPr>
        <dsp:cNvPr id="0" name=""/>
        <dsp:cNvSpPr/>
      </dsp:nvSpPr>
      <dsp:spPr>
        <a:xfrm rot="5400000">
          <a:off x="4096444" y="-42722"/>
          <a:ext cx="624681" cy="4149445"/>
        </a:xfrm>
        <a:prstGeom prst="round2SameRect">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71450" lvl="1" indent="-171450" algn="l" defTabSz="800100">
            <a:lnSpc>
              <a:spcPct val="90000"/>
            </a:lnSpc>
            <a:spcBef>
              <a:spcPct val="0"/>
            </a:spcBef>
            <a:spcAft>
              <a:spcPct val="15000"/>
            </a:spcAft>
            <a:buChar char="•"/>
          </a:pPr>
          <a:r>
            <a:rPr lang="en-US" sz="1800" kern="1200"/>
            <a:t>Directly, generally, relatively related to study</a:t>
          </a:r>
          <a:endParaRPr lang="en-US" sz="1800" kern="1200" dirty="0"/>
        </a:p>
      </dsp:txBody>
      <dsp:txXfrm rot="-5400000">
        <a:off x="2334062" y="1750154"/>
        <a:ext cx="4118951" cy="563693"/>
      </dsp:txXfrm>
    </dsp:sp>
    <dsp:sp modelId="{579B5AD0-04E3-1F4E-A2B5-5AC905E52B10}">
      <dsp:nvSpPr>
        <dsp:cNvPr id="0" name=""/>
        <dsp:cNvSpPr/>
      </dsp:nvSpPr>
      <dsp:spPr>
        <a:xfrm>
          <a:off x="0" y="1642917"/>
          <a:ext cx="2334062" cy="780851"/>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34290" rIns="68580" bIns="34290" numCol="1" spcCol="1270" anchor="ctr" anchorCtr="0">
          <a:noAutofit/>
        </a:bodyPr>
        <a:lstStyle/>
        <a:p>
          <a:pPr marL="0" lvl="0" indent="0" algn="ctr" defTabSz="800100">
            <a:lnSpc>
              <a:spcPct val="90000"/>
            </a:lnSpc>
            <a:spcBef>
              <a:spcPct val="0"/>
            </a:spcBef>
            <a:spcAft>
              <a:spcPct val="35000"/>
            </a:spcAft>
            <a:buNone/>
          </a:pPr>
          <a:r>
            <a:rPr lang="en-US" sz="1800" b="1" kern="1200">
              <a:solidFill>
                <a:schemeClr val="tx1"/>
              </a:solidFill>
            </a:rPr>
            <a:t>Scholarly literature</a:t>
          </a:r>
          <a:endParaRPr lang="en-US" sz="1800" b="1" kern="1200" dirty="0">
            <a:solidFill>
              <a:schemeClr val="tx1"/>
            </a:solidFill>
          </a:endParaRPr>
        </a:p>
      </dsp:txBody>
      <dsp:txXfrm>
        <a:off x="38118" y="1681035"/>
        <a:ext cx="2257826" cy="704615"/>
      </dsp:txXfrm>
    </dsp:sp>
    <dsp:sp modelId="{49A1DE96-E674-FC48-B342-7FA964E2BC21}">
      <dsp:nvSpPr>
        <dsp:cNvPr id="0" name=""/>
        <dsp:cNvSpPr/>
      </dsp:nvSpPr>
      <dsp:spPr>
        <a:xfrm rot="5400000">
          <a:off x="4096444" y="777171"/>
          <a:ext cx="624681" cy="4149445"/>
        </a:xfrm>
        <a:prstGeom prst="round2SameRect">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71450" lvl="1" indent="-171450" algn="l" defTabSz="800100">
            <a:lnSpc>
              <a:spcPct val="90000"/>
            </a:lnSpc>
            <a:spcBef>
              <a:spcPct val="0"/>
            </a:spcBef>
            <a:spcAft>
              <a:spcPct val="15000"/>
            </a:spcAft>
            <a:buChar char="•"/>
          </a:pPr>
          <a:r>
            <a:rPr lang="en-US" sz="1800" kern="1200"/>
            <a:t>Gaps that exist</a:t>
          </a:r>
          <a:endParaRPr lang="en-US" sz="1800" kern="1200" dirty="0"/>
        </a:p>
        <a:p>
          <a:pPr marL="171450" lvl="1" indent="-171450" algn="l" defTabSz="800100">
            <a:lnSpc>
              <a:spcPct val="90000"/>
            </a:lnSpc>
            <a:spcBef>
              <a:spcPct val="0"/>
            </a:spcBef>
            <a:spcAft>
              <a:spcPct val="15000"/>
            </a:spcAft>
            <a:buChar char="•"/>
          </a:pPr>
          <a:r>
            <a:rPr lang="en-US" sz="1800" kern="1200"/>
            <a:t>Relate to one of the approaches</a:t>
          </a:r>
          <a:endParaRPr lang="en-US" sz="1800" kern="1200" dirty="0"/>
        </a:p>
      </dsp:txBody>
      <dsp:txXfrm rot="-5400000">
        <a:off x="2334062" y="2570047"/>
        <a:ext cx="4118951" cy="563693"/>
      </dsp:txXfrm>
    </dsp:sp>
    <dsp:sp modelId="{DB192AAC-871C-0A40-9D17-1BEFDCE1DC66}">
      <dsp:nvSpPr>
        <dsp:cNvPr id="0" name=""/>
        <dsp:cNvSpPr/>
      </dsp:nvSpPr>
      <dsp:spPr>
        <a:xfrm>
          <a:off x="0" y="2462811"/>
          <a:ext cx="2334062" cy="780851"/>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34290" rIns="68580" bIns="34290" numCol="1" spcCol="1270" anchor="ctr" anchorCtr="0">
          <a:noAutofit/>
        </a:bodyPr>
        <a:lstStyle/>
        <a:p>
          <a:pPr marL="0" lvl="0" indent="0" algn="ctr" defTabSz="800100">
            <a:lnSpc>
              <a:spcPct val="90000"/>
            </a:lnSpc>
            <a:spcBef>
              <a:spcPct val="0"/>
            </a:spcBef>
            <a:spcAft>
              <a:spcPct val="35000"/>
            </a:spcAft>
            <a:buNone/>
          </a:pPr>
          <a:r>
            <a:rPr lang="en-US" sz="1800" b="1" kern="1200">
              <a:solidFill>
                <a:schemeClr val="tx1"/>
              </a:solidFill>
            </a:rPr>
            <a:t>Deficiencies</a:t>
          </a:r>
          <a:endParaRPr lang="en-US" sz="1800" b="1" kern="1200" dirty="0">
            <a:solidFill>
              <a:schemeClr val="tx1"/>
            </a:solidFill>
          </a:endParaRPr>
        </a:p>
      </dsp:txBody>
      <dsp:txXfrm>
        <a:off x="38118" y="2500929"/>
        <a:ext cx="2257826" cy="704615"/>
      </dsp:txXfrm>
    </dsp:sp>
    <dsp:sp modelId="{FC622F8D-BB16-154A-9ADD-48DE2C89FD80}">
      <dsp:nvSpPr>
        <dsp:cNvPr id="0" name=""/>
        <dsp:cNvSpPr/>
      </dsp:nvSpPr>
      <dsp:spPr>
        <a:xfrm rot="5400000">
          <a:off x="4096444" y="1597065"/>
          <a:ext cx="624681" cy="4149445"/>
        </a:xfrm>
        <a:prstGeom prst="round2SameRect">
          <a:avLst/>
        </a:prstGeom>
        <a:solidFill>
          <a:schemeClr val="accent6">
            <a:tint val="40000"/>
            <a:alpha val="90000"/>
            <a:hueOff val="0"/>
            <a:satOff val="0"/>
            <a:lumOff val="0"/>
            <a:alphaOff val="0"/>
          </a:schemeClr>
        </a:solidFill>
        <a:ln w="12700" cap="flat" cmpd="sng" algn="ctr">
          <a:solidFill>
            <a:schemeClr val="accent6">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71450" lvl="1" indent="-171450" algn="l" defTabSz="800100">
            <a:lnSpc>
              <a:spcPct val="90000"/>
            </a:lnSpc>
            <a:spcBef>
              <a:spcPct val="0"/>
            </a:spcBef>
            <a:spcAft>
              <a:spcPct val="15000"/>
            </a:spcAft>
            <a:buChar char="•"/>
          </a:pPr>
          <a:r>
            <a:rPr lang="en-US" sz="1800" kern="1200"/>
            <a:t>How each will benefit</a:t>
          </a:r>
          <a:endParaRPr lang="en-US" sz="1800" kern="1200" dirty="0"/>
        </a:p>
      </dsp:txBody>
      <dsp:txXfrm rot="-5400000">
        <a:off x="2334062" y="3389941"/>
        <a:ext cx="4118951" cy="563693"/>
      </dsp:txXfrm>
    </dsp:sp>
    <dsp:sp modelId="{DF1B4B83-C179-F345-A49A-B8CC23FECEE5}">
      <dsp:nvSpPr>
        <dsp:cNvPr id="0" name=""/>
        <dsp:cNvSpPr/>
      </dsp:nvSpPr>
      <dsp:spPr>
        <a:xfrm>
          <a:off x="0" y="3282705"/>
          <a:ext cx="2334062" cy="780851"/>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34290" rIns="68580" bIns="34290" numCol="1" spcCol="1270" anchor="ctr" anchorCtr="0">
          <a:noAutofit/>
        </a:bodyPr>
        <a:lstStyle/>
        <a:p>
          <a:pPr marL="0" lvl="0" indent="0" algn="ctr" defTabSz="800100">
            <a:lnSpc>
              <a:spcPct val="90000"/>
            </a:lnSpc>
            <a:spcBef>
              <a:spcPct val="0"/>
            </a:spcBef>
            <a:spcAft>
              <a:spcPct val="35000"/>
            </a:spcAft>
            <a:buNone/>
          </a:pPr>
          <a:r>
            <a:rPr lang="en-US" sz="1800" b="1" kern="1200">
              <a:solidFill>
                <a:schemeClr val="tx1"/>
              </a:solidFill>
            </a:rPr>
            <a:t>Audiences or stakeholders</a:t>
          </a:r>
          <a:endParaRPr lang="en-US" sz="1800" b="1" kern="1200" dirty="0">
            <a:solidFill>
              <a:schemeClr val="tx1"/>
            </a:solidFill>
          </a:endParaRPr>
        </a:p>
      </dsp:txBody>
      <dsp:txXfrm>
        <a:off x="38118" y="3320823"/>
        <a:ext cx="2257826" cy="70461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51E32B-C2BD-4586-A556-D30DFDF7E3CE}">
      <dsp:nvSpPr>
        <dsp:cNvPr id="0" name=""/>
        <dsp:cNvSpPr/>
      </dsp:nvSpPr>
      <dsp:spPr>
        <a:xfrm>
          <a:off x="10090" y="78229"/>
          <a:ext cx="3426543" cy="1027963"/>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773" tIns="270773" rIns="270773" bIns="270773" numCol="1" spcCol="1270" anchor="ctr" anchorCtr="0">
          <a:noAutofit/>
        </a:bodyPr>
        <a:lstStyle/>
        <a:p>
          <a:pPr marL="0" lvl="0" indent="0" algn="ctr" defTabSz="1377950">
            <a:lnSpc>
              <a:spcPct val="90000"/>
            </a:lnSpc>
            <a:spcBef>
              <a:spcPct val="0"/>
            </a:spcBef>
            <a:spcAft>
              <a:spcPct val="35000"/>
            </a:spcAft>
            <a:buNone/>
          </a:pPr>
          <a:r>
            <a:rPr lang="en-US" sz="3100" kern="1200" dirty="0"/>
            <a:t>Narrative</a:t>
          </a:r>
        </a:p>
      </dsp:txBody>
      <dsp:txXfrm>
        <a:off x="10090" y="78229"/>
        <a:ext cx="3426543" cy="1027963"/>
      </dsp:txXfrm>
    </dsp:sp>
    <dsp:sp modelId="{6DC091E3-DB73-4B1A-9D53-FACB35BE9868}">
      <dsp:nvSpPr>
        <dsp:cNvPr id="0" name=""/>
        <dsp:cNvSpPr/>
      </dsp:nvSpPr>
      <dsp:spPr>
        <a:xfrm>
          <a:off x="10090" y="1106192"/>
          <a:ext cx="3426543" cy="3173102"/>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38466" tIns="338466" rIns="338466" bIns="338466" numCol="1" spcCol="1270" anchor="t" anchorCtr="0">
          <a:noAutofit/>
        </a:bodyPr>
        <a:lstStyle/>
        <a:p>
          <a:pPr marL="0" lvl="0" indent="0" algn="l" defTabSz="1022350">
            <a:lnSpc>
              <a:spcPct val="90000"/>
            </a:lnSpc>
            <a:spcBef>
              <a:spcPct val="0"/>
            </a:spcBef>
            <a:spcAft>
              <a:spcPct val="35000"/>
            </a:spcAft>
            <a:buNone/>
          </a:pPr>
          <a:r>
            <a:rPr lang="en-US" sz="2300" kern="1200" dirty="0"/>
            <a:t>Individuals who are accessible, willing to talk</a:t>
          </a:r>
        </a:p>
        <a:p>
          <a:pPr marL="0" lvl="0" indent="0" algn="l" defTabSz="1022350">
            <a:lnSpc>
              <a:spcPct val="90000"/>
            </a:lnSpc>
            <a:spcBef>
              <a:spcPct val="0"/>
            </a:spcBef>
            <a:spcAft>
              <a:spcPct val="35000"/>
            </a:spcAft>
            <a:buNone/>
          </a:pPr>
          <a:r>
            <a:rPr lang="en-US" sz="2300" kern="1200" dirty="0"/>
            <a:t>Inform participants of researcher motivation</a:t>
          </a:r>
        </a:p>
        <a:p>
          <a:pPr marL="0" lvl="0" indent="0" algn="l" defTabSz="1022350">
            <a:lnSpc>
              <a:spcPct val="90000"/>
            </a:lnSpc>
            <a:spcBef>
              <a:spcPct val="0"/>
            </a:spcBef>
            <a:spcAft>
              <a:spcPct val="35000"/>
            </a:spcAft>
            <a:buNone/>
          </a:pPr>
          <a:r>
            <a:rPr lang="en-US" sz="2300" kern="1200" dirty="0"/>
            <a:t>Individuals can shed light on the issue</a:t>
          </a:r>
        </a:p>
      </dsp:txBody>
      <dsp:txXfrm>
        <a:off x="10090" y="1106192"/>
        <a:ext cx="3426543" cy="3173102"/>
      </dsp:txXfrm>
    </dsp:sp>
    <dsp:sp modelId="{166F9977-25DD-46D9-A986-28D0D8D075E4}">
      <dsp:nvSpPr>
        <dsp:cNvPr id="0" name=""/>
        <dsp:cNvSpPr/>
      </dsp:nvSpPr>
      <dsp:spPr>
        <a:xfrm>
          <a:off x="3544528" y="78229"/>
          <a:ext cx="3426543" cy="1027963"/>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773" tIns="270773" rIns="270773" bIns="270773" numCol="1" spcCol="1270" anchor="ctr" anchorCtr="0">
          <a:noAutofit/>
        </a:bodyPr>
        <a:lstStyle/>
        <a:p>
          <a:pPr marL="0" lvl="0" indent="0" algn="ctr" defTabSz="1377950">
            <a:lnSpc>
              <a:spcPct val="90000"/>
            </a:lnSpc>
            <a:spcBef>
              <a:spcPct val="0"/>
            </a:spcBef>
            <a:spcAft>
              <a:spcPct val="35000"/>
            </a:spcAft>
            <a:buNone/>
          </a:pPr>
          <a:r>
            <a:rPr lang="en-US" sz="3100" kern="1200" dirty="0"/>
            <a:t>Phenomenology</a:t>
          </a:r>
        </a:p>
      </dsp:txBody>
      <dsp:txXfrm>
        <a:off x="3544528" y="78229"/>
        <a:ext cx="3426543" cy="1027963"/>
      </dsp:txXfrm>
    </dsp:sp>
    <dsp:sp modelId="{FA91DD87-EF6D-4D04-82B4-980D12615A74}">
      <dsp:nvSpPr>
        <dsp:cNvPr id="0" name=""/>
        <dsp:cNvSpPr/>
      </dsp:nvSpPr>
      <dsp:spPr>
        <a:xfrm>
          <a:off x="3544528" y="1106192"/>
          <a:ext cx="3426543" cy="3173102"/>
        </a:xfrm>
        <a:prstGeom prst="rect">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38466" tIns="338466" rIns="338466" bIns="338466" numCol="1" spcCol="1270" anchor="t" anchorCtr="0">
          <a:noAutofit/>
        </a:bodyPr>
        <a:lstStyle/>
        <a:p>
          <a:pPr marL="0" lvl="0" indent="0" algn="l" defTabSz="1022350">
            <a:lnSpc>
              <a:spcPct val="90000"/>
            </a:lnSpc>
            <a:spcBef>
              <a:spcPct val="0"/>
            </a:spcBef>
            <a:spcAft>
              <a:spcPct val="35000"/>
            </a:spcAft>
            <a:buNone/>
          </a:pPr>
          <a:r>
            <a:rPr lang="en-US" sz="2300" kern="1200" dirty="0"/>
            <a:t>Individuals must have experienced phenomenon</a:t>
          </a:r>
        </a:p>
        <a:p>
          <a:pPr marL="0" lvl="0" indent="0" algn="l" defTabSz="1022350">
            <a:lnSpc>
              <a:spcPct val="90000"/>
            </a:lnSpc>
            <a:spcBef>
              <a:spcPct val="0"/>
            </a:spcBef>
            <a:spcAft>
              <a:spcPct val="35000"/>
            </a:spcAft>
            <a:buNone/>
          </a:pPr>
          <a:r>
            <a:rPr lang="en-US" sz="2300" kern="1200" dirty="0"/>
            <a:t>Can articulate their lived experiences</a:t>
          </a:r>
        </a:p>
      </dsp:txBody>
      <dsp:txXfrm>
        <a:off x="3544528" y="1106192"/>
        <a:ext cx="3426543" cy="3173102"/>
      </dsp:txXfrm>
    </dsp:sp>
    <dsp:sp modelId="{10500A4B-9C97-4296-AA1D-B20776BAF5E6}">
      <dsp:nvSpPr>
        <dsp:cNvPr id="0" name=""/>
        <dsp:cNvSpPr/>
      </dsp:nvSpPr>
      <dsp:spPr>
        <a:xfrm>
          <a:off x="7078966" y="78229"/>
          <a:ext cx="3426543" cy="1027963"/>
        </a:xfrm>
        <a:prstGeom prst="rect">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773" tIns="270773" rIns="270773" bIns="270773" numCol="1" spcCol="1270" anchor="ctr" anchorCtr="0">
          <a:noAutofit/>
        </a:bodyPr>
        <a:lstStyle/>
        <a:p>
          <a:pPr marL="0" lvl="0" indent="0" algn="ctr" defTabSz="1377950">
            <a:lnSpc>
              <a:spcPct val="90000"/>
            </a:lnSpc>
            <a:spcBef>
              <a:spcPct val="0"/>
            </a:spcBef>
            <a:spcAft>
              <a:spcPct val="35000"/>
            </a:spcAft>
            <a:buNone/>
          </a:pPr>
          <a:r>
            <a:rPr lang="en-US" sz="3100" kern="1200" dirty="0"/>
            <a:t>Grounded Theory</a:t>
          </a:r>
        </a:p>
      </dsp:txBody>
      <dsp:txXfrm>
        <a:off x="7078966" y="78229"/>
        <a:ext cx="3426543" cy="1027963"/>
      </dsp:txXfrm>
    </dsp:sp>
    <dsp:sp modelId="{F7D3DCA7-83BD-47D0-9098-A0FA295F5C7D}">
      <dsp:nvSpPr>
        <dsp:cNvPr id="0" name=""/>
        <dsp:cNvSpPr/>
      </dsp:nvSpPr>
      <dsp:spPr>
        <a:xfrm>
          <a:off x="7078966" y="1106192"/>
          <a:ext cx="3426543" cy="3173102"/>
        </a:xfrm>
        <a:prstGeom prst="rect">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38466" tIns="338466" rIns="338466" bIns="338466" numCol="1" spcCol="1270" anchor="t" anchorCtr="0">
          <a:noAutofit/>
        </a:bodyPr>
        <a:lstStyle/>
        <a:p>
          <a:pPr marL="0" lvl="0" indent="0" algn="l" defTabSz="1022350">
            <a:lnSpc>
              <a:spcPct val="90000"/>
            </a:lnSpc>
            <a:spcBef>
              <a:spcPct val="0"/>
            </a:spcBef>
            <a:spcAft>
              <a:spcPct val="35000"/>
            </a:spcAft>
            <a:buNone/>
          </a:pPr>
          <a:r>
            <a:rPr lang="en-US" sz="2300" kern="1200" dirty="0"/>
            <a:t>Participants participated in the process or action the researcher is studying</a:t>
          </a:r>
        </a:p>
        <a:p>
          <a:pPr marL="0" lvl="0" indent="0" algn="l" defTabSz="1022350">
            <a:lnSpc>
              <a:spcPct val="90000"/>
            </a:lnSpc>
            <a:spcBef>
              <a:spcPct val="0"/>
            </a:spcBef>
            <a:spcAft>
              <a:spcPct val="35000"/>
            </a:spcAft>
            <a:buNone/>
          </a:pPr>
          <a:r>
            <a:rPr lang="en-US" sz="2300" kern="1200" dirty="0"/>
            <a:t>May be dispersed to provide contextual information</a:t>
          </a:r>
        </a:p>
      </dsp:txBody>
      <dsp:txXfrm>
        <a:off x="7078966" y="1106192"/>
        <a:ext cx="3426543" cy="3173102"/>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98994E-61E2-4681-A799-622269595DBA}">
      <dsp:nvSpPr>
        <dsp:cNvPr id="0" name=""/>
        <dsp:cNvSpPr/>
      </dsp:nvSpPr>
      <dsp:spPr>
        <a:xfrm>
          <a:off x="51" y="76396"/>
          <a:ext cx="4913783" cy="835200"/>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6248" tIns="117856" rIns="206248" bIns="117856" numCol="1" spcCol="1270" anchor="ctr" anchorCtr="0">
          <a:noAutofit/>
        </a:bodyPr>
        <a:lstStyle/>
        <a:p>
          <a:pPr marL="0" lvl="0" indent="0" algn="ctr" defTabSz="1289050">
            <a:lnSpc>
              <a:spcPct val="90000"/>
            </a:lnSpc>
            <a:spcBef>
              <a:spcPct val="0"/>
            </a:spcBef>
            <a:spcAft>
              <a:spcPct val="35000"/>
            </a:spcAft>
            <a:buNone/>
          </a:pPr>
          <a:r>
            <a:rPr lang="en-US" sz="2900" kern="1200"/>
            <a:t>Ethnography</a:t>
          </a:r>
        </a:p>
      </dsp:txBody>
      <dsp:txXfrm>
        <a:off x="51" y="76396"/>
        <a:ext cx="4913783" cy="835200"/>
      </dsp:txXfrm>
    </dsp:sp>
    <dsp:sp modelId="{C3195F29-A600-458E-95C8-D748E43E7F56}">
      <dsp:nvSpPr>
        <dsp:cNvPr id="0" name=""/>
        <dsp:cNvSpPr/>
      </dsp:nvSpPr>
      <dsp:spPr>
        <a:xfrm>
          <a:off x="51" y="911596"/>
          <a:ext cx="4913783" cy="3369530"/>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4686" tIns="154686" rIns="206248" bIns="232029" numCol="1" spcCol="1270" anchor="t" anchorCtr="0">
          <a:noAutofit/>
        </a:bodyPr>
        <a:lstStyle/>
        <a:p>
          <a:pPr marL="285750" lvl="1" indent="-285750" algn="l" defTabSz="1289050">
            <a:lnSpc>
              <a:spcPct val="90000"/>
            </a:lnSpc>
            <a:spcBef>
              <a:spcPct val="0"/>
            </a:spcBef>
            <a:spcAft>
              <a:spcPct val="15000"/>
            </a:spcAft>
            <a:buChar char="•"/>
          </a:pPr>
          <a:r>
            <a:rPr lang="en-US" sz="2900" kern="1200"/>
            <a:t>Single site</a:t>
          </a:r>
        </a:p>
        <a:p>
          <a:pPr marL="285750" lvl="1" indent="-285750" algn="l" defTabSz="1289050">
            <a:lnSpc>
              <a:spcPct val="90000"/>
            </a:lnSpc>
            <a:spcBef>
              <a:spcPct val="0"/>
            </a:spcBef>
            <a:spcAft>
              <a:spcPct val="15000"/>
            </a:spcAft>
            <a:buChar char="•"/>
          </a:pPr>
          <a:r>
            <a:rPr lang="en-US" sz="2900" kern="1200"/>
            <a:t>Intact culture-sharing group has developed shared values, beliefs, and assumptions</a:t>
          </a:r>
        </a:p>
      </dsp:txBody>
      <dsp:txXfrm>
        <a:off x="51" y="911596"/>
        <a:ext cx="4913783" cy="3369530"/>
      </dsp:txXfrm>
    </dsp:sp>
    <dsp:sp modelId="{D81CF8E8-EA81-4026-B0F7-56455494D8F6}">
      <dsp:nvSpPr>
        <dsp:cNvPr id="0" name=""/>
        <dsp:cNvSpPr/>
      </dsp:nvSpPr>
      <dsp:spPr>
        <a:xfrm>
          <a:off x="5601764" y="76396"/>
          <a:ext cx="4913783" cy="835200"/>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6248" tIns="117856" rIns="206248" bIns="117856" numCol="1" spcCol="1270" anchor="ctr" anchorCtr="0">
          <a:noAutofit/>
        </a:bodyPr>
        <a:lstStyle/>
        <a:p>
          <a:pPr marL="0" lvl="0" indent="0" algn="ctr" defTabSz="1289050">
            <a:lnSpc>
              <a:spcPct val="90000"/>
            </a:lnSpc>
            <a:spcBef>
              <a:spcPct val="0"/>
            </a:spcBef>
            <a:spcAft>
              <a:spcPct val="35000"/>
            </a:spcAft>
            <a:buNone/>
          </a:pPr>
          <a:r>
            <a:rPr lang="en-US" sz="2900" kern="1200"/>
            <a:t>Case study</a:t>
          </a:r>
        </a:p>
      </dsp:txBody>
      <dsp:txXfrm>
        <a:off x="5601764" y="76396"/>
        <a:ext cx="4913783" cy="835200"/>
      </dsp:txXfrm>
    </dsp:sp>
    <dsp:sp modelId="{F43CB338-6FE6-49B5-AD42-5714276A99D3}">
      <dsp:nvSpPr>
        <dsp:cNvPr id="0" name=""/>
        <dsp:cNvSpPr/>
      </dsp:nvSpPr>
      <dsp:spPr>
        <a:xfrm>
          <a:off x="5601764" y="911596"/>
          <a:ext cx="4913783" cy="3369530"/>
        </a:xfrm>
        <a:prstGeom prst="rect">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4686" tIns="154686" rIns="206248" bIns="232029" numCol="1" spcCol="1270" anchor="t" anchorCtr="0">
          <a:noAutofit/>
        </a:bodyPr>
        <a:lstStyle/>
        <a:p>
          <a:pPr marL="285750" lvl="1" indent="-285750" algn="l" defTabSz="1289050">
            <a:lnSpc>
              <a:spcPct val="90000"/>
            </a:lnSpc>
            <a:spcBef>
              <a:spcPct val="0"/>
            </a:spcBef>
            <a:spcAft>
              <a:spcPct val="15000"/>
            </a:spcAft>
            <a:buChar char="•"/>
          </a:pPr>
          <a:r>
            <a:rPr lang="en-US" sz="2900" kern="1200"/>
            <a:t>Select a site or sites to study</a:t>
          </a:r>
        </a:p>
        <a:p>
          <a:pPr marL="285750" lvl="1" indent="-285750" algn="l" defTabSz="1289050">
            <a:lnSpc>
              <a:spcPct val="90000"/>
            </a:lnSpc>
            <a:spcBef>
              <a:spcPct val="0"/>
            </a:spcBef>
            <a:spcAft>
              <a:spcPct val="15000"/>
            </a:spcAft>
            <a:buChar char="•"/>
          </a:pPr>
          <a:r>
            <a:rPr lang="en-US" sz="2900" kern="1200"/>
            <a:t>May be programs, events, processes, activities, individuals, or several individuals</a:t>
          </a:r>
        </a:p>
        <a:p>
          <a:pPr marL="285750" lvl="1" indent="-285750" algn="l" defTabSz="1289050">
            <a:lnSpc>
              <a:spcPct val="90000"/>
            </a:lnSpc>
            <a:spcBef>
              <a:spcPct val="0"/>
            </a:spcBef>
            <a:spcAft>
              <a:spcPct val="15000"/>
            </a:spcAft>
            <a:buChar char="•"/>
          </a:pPr>
          <a:r>
            <a:rPr lang="en-US" sz="2900" kern="1200"/>
            <a:t>Collective case study is acceptable</a:t>
          </a:r>
        </a:p>
      </dsp:txBody>
      <dsp:txXfrm>
        <a:off x="5601764" y="911596"/>
        <a:ext cx="4913783" cy="3369530"/>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StepDownProcess">
  <dgm:title val=""/>
  <dgm:desc val=""/>
  <dgm:catLst>
    <dgm:cat type="process" pri="1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60" srcId="0" destId="10" srcOrd="0" destOrd="0"/>
        <dgm:cxn modelId="12" srcId="10" destId="11" srcOrd="0" destOrd="0"/>
        <dgm:cxn modelId="70" srcId="0" destId="20" srcOrd="1" destOrd="0"/>
        <dgm:cxn modelId="22" srcId="20" destId="21" srcOrd="0" destOrd="0"/>
        <dgm:cxn modelId="80" srcId="0" destId="30" srcOrd="2"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tL"/>
          <dgm:param type="flowDir" val="row"/>
          <dgm:param type="off" val="off"/>
          <dgm:param type="bkpt" val="fixed"/>
          <dgm:param type="bkPtFixedVal" val="1"/>
        </dgm:alg>
      </dgm:if>
      <dgm:else name="Name2">
        <dgm:alg type="snake">
          <dgm:param type="grDir" val="tR"/>
          <dgm:param type="flowDir" val="row"/>
          <dgm:param type="off" val="off"/>
          <dgm:param type="bkpt" val="fixed"/>
          <dgm:param type="bkPtFixedVal" val="1"/>
        </dgm:alg>
      </dgm:else>
    </dgm:choose>
    <dgm:shape xmlns:r="http://schemas.openxmlformats.org/officeDocument/2006/relationships" r:blip="">
      <dgm:adjLst/>
    </dgm:shape>
    <dgm:choose name="Name3">
      <dgm:if name="Name4" func="var" arg="dir" op="equ" val="norm">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if>
      <dgm:else name="Name5">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else>
    </dgm:choose>
    <dgm:forEach name="nodesForEach" axis="ch" ptType="node">
      <dgm:layoutNode name="composite">
        <dgm:alg type="composite">
          <dgm:param type="ar" val="1.2439"/>
        </dgm:alg>
        <dgm:shape xmlns:r="http://schemas.openxmlformats.org/officeDocument/2006/relationships" r:blip="">
          <dgm:adjLst/>
        </dgm:shape>
        <dgm:choose name="Name6">
          <dgm:if name="Name7" func="var" arg="dir" op="equ" val="norm">
            <dgm:constrLst>
              <dgm:constr type="l" for="ch" forName="bentUpArrow1" refType="w" fact="0.07"/>
              <dgm:constr type="t" for="ch" forName="bentUpArrow1" refType="h" fact="0.524"/>
              <dgm:constr type="w" for="ch" forName="bentUpArrow1" refType="w" fact="0.3844"/>
              <dgm:constr type="h" for="ch" forName="bentUpArrow1" refType="h" fact="0.42"/>
              <dgm:constr type="l" for="ch" forName="ParentText" refType="w" fact="0"/>
              <dgm:constr type="t" for="ch" forName="ParentText" refType="h" fact="0"/>
              <dgm:constr type="w" for="ch" forName="ParentText" refType="w" fact="0.5684"/>
              <dgm:constr type="h" for="ch" forName="ParentText" refType="h" fact="0.4949"/>
              <dgm:constr type="l" for="ch" forName="ChildText" refType="w" refFor="ch" refForName="ParentText"/>
              <dgm:constr type="t" for="ch" forName="ChildText" refType="h" fact="0.05"/>
              <dgm:constr type="w" for="ch" forName="ChildText" refType="w" fact="0.4134"/>
              <dgm:constr type="h" for="ch" forName="ChildText" refType="h" fact="0.4"/>
              <dgm:constr type="l" for="ch" forName="FinalChildText" refType="w" refFor="ch" refForName="ParentText"/>
              <dgm:constr type="t" for="ch" forName="FinalChildText" refType="h" fact="0.05"/>
              <dgm:constr type="w" for="ch" forName="FinalChildText" refType="w" fact="0.4134"/>
              <dgm:constr type="h" for="ch" forName="FinalChildText" refType="h" fact="0.4"/>
            </dgm:constrLst>
          </dgm:if>
          <dgm:else name="Name8">
            <dgm:constrLst>
              <dgm:constr type="r" for="ch" forName="bentUpArrow1" refType="w" fact="0.97"/>
              <dgm:constr type="t" for="ch" forName="bentUpArrow1" refType="h" fact="0.524"/>
              <dgm:constr type="w" for="ch" forName="bentUpArrow1" refType="w" fact="0.3844"/>
              <dgm:constr type="h" for="ch" forName="bentUpArrow1" refType="h" fact="0.42"/>
              <dgm:constr type="l" for="ch" forName="ParentText" refType="w" fact="0.4316"/>
              <dgm:constr type="t" for="ch" forName="ParentText" refType="h" fact="0"/>
              <dgm:constr type="w" for="ch" forName="ParentText" refType="w" fact="0.5684"/>
              <dgm:constr type="h" for="ch" forName="ParentText" refType="h" fact="0.4949"/>
              <dgm:constr type="l" for="ch" forName="ChildText" refType="w" fact="0"/>
              <dgm:constr type="t" for="ch" forName="ChildText" refType="h" fact="0.05"/>
              <dgm:constr type="w" for="ch" forName="ChildText" refType="w" fact="0.4134"/>
              <dgm:constr type="h" for="ch" forName="ChildText" refType="h" fact="0.4"/>
              <dgm:constr type="l" for="ch" forName="FinalChildText" refType="w" fact="0"/>
              <dgm:constr type="t" for="ch" forName="FinalChildText" refType="h" fact="0.05"/>
              <dgm:constr type="w" for="ch" forName="FinalChildText" refType="w" fact="0.4134"/>
              <dgm:constr type="h" for="ch" forName="FinalChildText" refType="h" fact="0.4"/>
            </dgm:constrLst>
          </dgm:else>
        </dgm:choose>
        <dgm:choose name="Name9">
          <dgm:if name="Name10" axis="followSib" ptType="node" func="cnt" op="gte" val="1">
            <dgm:layoutNode name="bentUpArrow1" styleLbl="alignImgPlace1">
              <dgm:alg type="sp"/>
              <dgm:choose name="Name11">
                <dgm:if name="Name12" func="var" arg="dir" op="equ" val="norm">
                  <dgm:shape xmlns:r="http://schemas.openxmlformats.org/officeDocument/2006/relationships" rot="90" type="bentUpArrow" r:blip="">
                    <dgm:adjLst>
                      <dgm:adj idx="1" val="0.3284"/>
                      <dgm:adj idx="2" val="0.25"/>
                      <dgm:adj idx="3" val="0.3578"/>
                    </dgm:adjLst>
                  </dgm:shape>
                </dgm:if>
                <dgm:else name="Name13">
                  <dgm:shape xmlns:r="http://schemas.openxmlformats.org/officeDocument/2006/relationships" rot="180" type="bentArrow" r:blip="">
                    <dgm:adjLst>
                      <dgm:adj idx="1" val="0.3284"/>
                      <dgm:adj idx="2" val="0.25"/>
                      <dgm:adj idx="3" val="0.3578"/>
                      <dgm:adj idx="4" val="0"/>
                    </dgm:adjLst>
                  </dgm:shape>
                </dgm:else>
              </dgm:choose>
              <dgm:presOf/>
            </dgm:layoutNode>
          </dgm:if>
          <dgm:else name="Name14"/>
        </dgm:choose>
        <dgm:layoutNode name="ParentText" styleLbl="node1">
          <dgm:varLst>
            <dgm:chMax val="1"/>
            <dgm:chPref val="1"/>
            <dgm:bulletEnabled val="1"/>
          </dgm:varLst>
          <dgm:alg type="tx"/>
          <dgm:shape xmlns:r="http://schemas.openxmlformats.org/officeDocument/2006/relationships" type="roundRect" r:blip="">
            <dgm:adjLst>
              <dgm:adj idx="1" val="0.166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15">
          <dgm:if name="Name16" axis="followSib" ptType="node" func="cnt" op="equ" val="0">
            <dgm:choose name="Name17">
              <dgm:if name="Name18" axis="ch" ptType="node" func="cnt" op="gte" val="1">
                <dgm:layoutNode name="Final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9"/>
            </dgm:choose>
          </dgm:if>
          <dgm:else name="Name20">
            <dgm:layoutNode name="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6.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16/7/layout/HorizontalActionList">
  <dgm:title val="Horizontal Action List"/>
  <dgm:desc val="Used to show non-sequential or grouped lists of information. Works well with large amounts of text. All text has the same level of emphasis, and direction is not implied."/>
  <dgm:catLst>
    <dgm:cat type="list" pri="5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fact="0.6"/>
      <dgm:constr type="h" for="des" forName="composite" op="equ"/>
      <dgm:constr type="w" for="ch" forName="composite" refType="w"/>
      <dgm:constr type="w" for="des" forName="parTx"/>
      <dgm:constr type="h" for="des" forName="parTx" op="equ"/>
      <dgm:constr type="w" for="des" forName="desTx"/>
      <dgm:constr type="primFontSz" for="des" forName="parTx" val="54"/>
      <dgm:constr type="primFontSz" for="des" forName="desTx" refType="primFontSz" refFor="des" refForName="parTx" op="lte" fact="0.75"/>
      <dgm:constr type="h" for="des" forName="desTx" op="equ"/>
      <dgm:constr type="w" for="ch" forName="space" op="equ" val="3"/>
    </dgm:constrLst>
    <dgm:ruleLst>
      <dgm:rule type="w" for="ch" forName="composite" val="0" fact="NaN" max="NaN"/>
    </dgm:ruleLst>
    <dgm:forEach name="Name6"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varLst>
          <dgm:alg type="tx"/>
          <dgm:shape xmlns:r="http://schemas.openxmlformats.org/officeDocument/2006/relationships" type="rect" r:blip="">
            <dgm:adjLst/>
          </dgm:shape>
          <dgm:presOf axis="self" ptType="node"/>
          <dgm:constrLst>
            <dgm:constr type="h" refType="w" op="lte" fact="0.3"/>
            <dgm:constr type="h"/>
            <dgm:constr type="tMarg" refType="w" fact="0.224"/>
            <dgm:constr type="bMarg" refType="w" fact="0.224"/>
            <dgm:constr type="lMarg" refType="w" fact="0.224"/>
            <dgm:constr type="rMarg" refType="w" fact="0.224"/>
          </dgm:constrLst>
          <dgm:ruleLst>
            <dgm:rule type="h" val="INF" fact="NaN" max="NaN"/>
            <dgm:rule type="primFontSz" val="14" fact="NaN" max="NaN"/>
          </dgm:ruleLst>
        </dgm:layoutNode>
        <dgm:layoutNode name="desTx" styleLbl="alignAccFollowNode1">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primFontSz" val="28"/>
            <dgm:constr type="tMarg" refType="w" fact="0.28"/>
            <dgm:constr type="bMarg" refType="w" fact="0.28"/>
            <dgm:constr type="lMarg" refType="w" fact="0.28"/>
            <dgm:constr type="rMarg" refType="w" fact="0.28"/>
          </dgm:constrLst>
          <dgm:ruleLst>
            <dgm:rule type="h" val="INF" fact="NaN" max="NaN"/>
            <dgm:rule type="primFontSz" val="11"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DF81512-E476-42BE-85A3-358EB66FE0DC}" type="datetimeFigureOut">
              <a:rPr lang="en-GB" smtClean="0"/>
              <a:t>19/03/2022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4639FC4-9DD6-4A64-A8EF-65693E21357D}" type="slidenum">
              <a:rPr lang="en-GB" smtClean="0"/>
              <a:t>‹#›</a:t>
            </a:fld>
            <a:endParaRPr lang="en-GB"/>
          </a:p>
        </p:txBody>
      </p:sp>
    </p:spTree>
    <p:extLst>
      <p:ext uri="{BB962C8B-B14F-4D97-AF65-F5344CB8AC3E}">
        <p14:creationId xmlns:p14="http://schemas.microsoft.com/office/powerpoint/2010/main" val="1449438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8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9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9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9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100.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10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10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10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10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10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10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11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116.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118.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119.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1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 For him is Paradise packed with bounties, pleasure and delight and spiritual sustenance and comforts</a:t>
            </a:r>
            <a:endParaRPr lang="en-GB" dirty="0"/>
          </a:p>
        </p:txBody>
      </p:sp>
      <p:sp>
        <p:nvSpPr>
          <p:cNvPr id="4" name="Slide Number Placeholder 3"/>
          <p:cNvSpPr>
            <a:spLocks noGrp="1"/>
          </p:cNvSpPr>
          <p:nvPr>
            <p:ph type="sldNum" sz="quarter" idx="5"/>
          </p:nvPr>
        </p:nvSpPr>
        <p:spPr/>
        <p:txBody>
          <a:bodyPr/>
          <a:lstStyle/>
          <a:p>
            <a:fld id="{14D43FD9-D1D0-4CE0-84D1-A3A9AB9D63C3}" type="slidenum">
              <a:rPr lang="en-GB" smtClean="0"/>
              <a:t>2</a:t>
            </a:fld>
            <a:endParaRPr lang="en-GB"/>
          </a:p>
        </p:txBody>
      </p:sp>
    </p:spTree>
    <p:extLst>
      <p:ext uri="{BB962C8B-B14F-4D97-AF65-F5344CB8AC3E}">
        <p14:creationId xmlns:p14="http://schemas.microsoft.com/office/powerpoint/2010/main" val="3852345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CB2A957-B8E9-284B-9BC3-FCFA6BD692DA}" type="slidenum">
              <a:rPr lang="en-US" smtClean="0"/>
              <a:pPr/>
              <a:t>58</a:t>
            </a:fld>
            <a:endParaRPr lang="en-US"/>
          </a:p>
        </p:txBody>
      </p:sp>
    </p:spTree>
    <p:extLst>
      <p:ext uri="{BB962C8B-B14F-4D97-AF65-F5344CB8AC3E}">
        <p14:creationId xmlns:p14="http://schemas.microsoft.com/office/powerpoint/2010/main" val="31035984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Satisfies Learning Objective 5.1: </a:t>
            </a:r>
            <a:r>
              <a:rPr lang="en-IN" sz="1200" kern="1200" dirty="0">
                <a:solidFill>
                  <a:schemeClr val="tx1"/>
                </a:solidFill>
                <a:effectLst/>
                <a:latin typeface="+mn-lt"/>
                <a:ea typeface="+mn-ea"/>
                <a:cs typeface="+mn-cs"/>
              </a:rPr>
              <a:t>A range of methods and techniques for generating qualitative data, including interviews, observational fieldnotes, focus groups, questionnaires, documents and archival data, and participatory methods.</a:t>
            </a:r>
            <a:endParaRPr lang="en-GB"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indent="0" algn="l" defTabSz="914400" rtl="0" eaLnBrk="1" fontAlgn="auto" latinLnBrk="0" hangingPunct="1">
              <a:lnSpc>
                <a:spcPct val="100000"/>
              </a:lnSpc>
              <a:spcBef>
                <a:spcPts val="0"/>
              </a:spcBef>
              <a:spcAft>
                <a:spcPts val="0"/>
              </a:spcAft>
              <a:buClrTx/>
              <a:buSzTx/>
              <a:buFont typeface="+mj-lt"/>
              <a:buNone/>
              <a:tabLst/>
              <a:defRPr/>
            </a:pPr>
            <a:endParaRPr lang="en-US" dirty="0"/>
          </a:p>
        </p:txBody>
      </p:sp>
      <p:sp>
        <p:nvSpPr>
          <p:cNvPr id="4" name="Slide Number Placeholder 3"/>
          <p:cNvSpPr>
            <a:spLocks noGrp="1"/>
          </p:cNvSpPr>
          <p:nvPr>
            <p:ph type="sldNum" sz="quarter" idx="10"/>
          </p:nvPr>
        </p:nvSpPr>
        <p:spPr/>
        <p:txBody>
          <a:bodyPr/>
          <a:lstStyle/>
          <a:p>
            <a:fld id="{39974C31-EB4A-4B21-8134-CB5741A1DC5F}" type="slidenum">
              <a:rPr lang="en-US" smtClean="0"/>
              <a:t>61</a:t>
            </a:fld>
            <a:endParaRPr lang="en-US" dirty="0"/>
          </a:p>
        </p:txBody>
      </p:sp>
    </p:spTree>
    <p:extLst>
      <p:ext uri="{BB962C8B-B14F-4D97-AF65-F5344CB8AC3E}">
        <p14:creationId xmlns:p14="http://schemas.microsoft.com/office/powerpoint/2010/main" val="289275878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Satisfies Learning Objective 5.1: </a:t>
            </a:r>
            <a:r>
              <a:rPr lang="en-IN" sz="1200" kern="1200" dirty="0">
                <a:solidFill>
                  <a:schemeClr val="tx1"/>
                </a:solidFill>
                <a:effectLst/>
                <a:latin typeface="+mn-lt"/>
                <a:ea typeface="+mn-ea"/>
                <a:cs typeface="+mn-cs"/>
              </a:rPr>
              <a:t>A range of methods and techniques for generating qualitative data, including interviews, observational fieldnotes, focus groups, questionnaires, documents and archival data, and participatory methods.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Customized replication: </a:t>
            </a:r>
            <a:r>
              <a:rPr lang="en-IN" sz="1200" kern="1200" dirty="0">
                <a:solidFill>
                  <a:schemeClr val="tx1"/>
                </a:solidFill>
                <a:effectLst/>
                <a:latin typeface="+mn-lt"/>
                <a:ea typeface="+mn-ea"/>
                <a:cs typeface="+mn-cs"/>
              </a:rPr>
              <a:t>This means that while similar questions are asked across study participants since they are vital to collecting data that can answer the research questions, they are not all asked the exact same questions in the same order; this requires that the interviewer create individualized follow-up questions and probes both prior to and during the interview.</a:t>
            </a:r>
            <a:endParaRPr lang="en-US" sz="1200" b="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IN" dirty="0"/>
          </a:p>
          <a:p>
            <a:pPr marL="0" marR="0" indent="0" algn="l" defTabSz="914400" rtl="0" eaLnBrk="1" fontAlgn="auto" latinLnBrk="0" hangingPunct="1">
              <a:lnSpc>
                <a:spcPct val="100000"/>
              </a:lnSpc>
              <a:spcBef>
                <a:spcPts val="0"/>
              </a:spcBef>
              <a:spcAft>
                <a:spcPts val="0"/>
              </a:spcAft>
              <a:buClrTx/>
              <a:buSzTx/>
              <a:buFontTx/>
              <a:buNone/>
              <a:tabLst/>
              <a:defRPr/>
            </a:pPr>
            <a:r>
              <a:rPr lang="en-IN" dirty="0"/>
              <a:t>Seek range and variation: </a:t>
            </a:r>
            <a:r>
              <a:rPr lang="en-IN" sz="1200" kern="1200" dirty="0">
                <a:solidFill>
                  <a:schemeClr val="tx1"/>
                </a:solidFill>
                <a:effectLst/>
                <a:latin typeface="+mn-lt"/>
                <a:ea typeface="+mn-ea"/>
                <a:cs typeface="+mn-cs"/>
              </a:rPr>
              <a:t>Qualitative interviews seek range and variation in people’s meaning-making processes, experiences, and points of view toward being able to understand and then communicate about relationships between these complicated realities and viewpoints.</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b="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key reasons for choosing to conduct qualitative interviews as a major data source for your study, which include that, given the guiding research questions and goals of the study, you seek to:</a:t>
            </a:r>
          </a:p>
          <a:p>
            <a:pPr marL="228600" lvl="0" indent="-228600">
              <a:buFont typeface="+mj-lt"/>
              <a:buAutoNum type="arabicPeriod"/>
            </a:pPr>
            <a:r>
              <a:rPr lang="en-IN" sz="1200" kern="1200" dirty="0">
                <a:solidFill>
                  <a:schemeClr val="tx1"/>
                </a:solidFill>
                <a:effectLst/>
                <a:latin typeface="+mn-lt"/>
                <a:ea typeface="+mn-ea"/>
                <a:cs typeface="+mn-cs"/>
              </a:rPr>
              <a:t>Develop full, detailed, and contextualized descriptions of experiences and perspectives.</a:t>
            </a:r>
          </a:p>
          <a:p>
            <a:pPr marL="228600" lvl="0" indent="-228600">
              <a:buFont typeface="+mj-lt"/>
              <a:buAutoNum type="arabicPeriod"/>
            </a:pPr>
            <a:r>
              <a:rPr lang="en-IN" sz="1200" kern="1200" dirty="0">
                <a:solidFill>
                  <a:schemeClr val="tx1"/>
                </a:solidFill>
                <a:effectLst/>
                <a:latin typeface="+mn-lt"/>
                <a:ea typeface="+mn-ea"/>
                <a:cs typeface="+mn-cs"/>
              </a:rPr>
              <a:t>Understand and integrate multiple individual perspectives.</a:t>
            </a:r>
          </a:p>
          <a:p>
            <a:pPr marL="228600" lvl="0" indent="-228600">
              <a:buFont typeface="+mj-lt"/>
              <a:buAutoNum type="arabicPeriod"/>
            </a:pPr>
            <a:r>
              <a:rPr lang="en-IN" sz="1200" kern="1200" dirty="0">
                <a:solidFill>
                  <a:schemeClr val="tx1"/>
                </a:solidFill>
                <a:effectLst/>
                <a:latin typeface="+mn-lt"/>
                <a:ea typeface="+mn-ea"/>
                <a:cs typeface="+mn-cs"/>
              </a:rPr>
              <a:t>Describe processes and experiences in depth.</a:t>
            </a:r>
          </a:p>
          <a:p>
            <a:pPr marL="228600" lvl="0" indent="-228600">
              <a:buFont typeface="+mj-lt"/>
              <a:buAutoNum type="arabicPeriod"/>
            </a:pPr>
            <a:r>
              <a:rPr lang="en-IN" sz="1200" kern="1200" dirty="0">
                <a:solidFill>
                  <a:schemeClr val="tx1"/>
                </a:solidFill>
                <a:effectLst/>
                <a:latin typeface="+mn-lt"/>
                <a:ea typeface="+mn-ea"/>
                <a:cs typeface="+mn-cs"/>
              </a:rPr>
              <a:t>Develop holistic descriptions of perspectives, realities, experiences, and phenomena.</a:t>
            </a:r>
          </a:p>
          <a:p>
            <a:pPr marL="228600" lvl="0" indent="-228600">
              <a:buFont typeface="+mj-lt"/>
              <a:buAutoNum type="arabicPeriod"/>
            </a:pPr>
            <a:r>
              <a:rPr lang="en-IN" sz="1200" kern="1200" dirty="0">
                <a:solidFill>
                  <a:schemeClr val="tx1"/>
                </a:solidFill>
                <a:effectLst/>
                <a:latin typeface="+mn-lt"/>
                <a:ea typeface="+mn-ea"/>
                <a:cs typeface="+mn-cs"/>
              </a:rPr>
              <a:t>Learn how participants interpret events and experiences.</a:t>
            </a:r>
          </a:p>
          <a:p>
            <a:pPr marL="228600" indent="-228600">
              <a:buFont typeface="+mj-lt"/>
              <a:buAutoNum type="arabicPeriod"/>
            </a:pPr>
            <a:r>
              <a:rPr lang="en-IN" sz="1200" kern="1200" dirty="0">
                <a:solidFill>
                  <a:schemeClr val="tx1"/>
                </a:solidFill>
                <a:effectLst/>
                <a:latin typeface="+mn-lt"/>
                <a:ea typeface="+mn-ea"/>
                <a:cs typeface="+mn-cs"/>
              </a:rPr>
              <a:t>Bridge </a:t>
            </a:r>
            <a:r>
              <a:rPr lang="en-IN" sz="1200" kern="1200" dirty="0" err="1">
                <a:solidFill>
                  <a:schemeClr val="tx1"/>
                </a:solidFill>
                <a:effectLst/>
                <a:latin typeface="+mn-lt"/>
                <a:ea typeface="+mn-ea"/>
                <a:cs typeface="+mn-cs"/>
              </a:rPr>
              <a:t>intersubjectivity</a:t>
            </a:r>
            <a:r>
              <a:rPr lang="en-IN" sz="1200" kern="1200" dirty="0">
                <a:solidFill>
                  <a:schemeClr val="tx1"/>
                </a:solidFill>
                <a:effectLst/>
                <a:latin typeface="+mn-lt"/>
                <a:ea typeface="+mn-ea"/>
                <a:cs typeface="+mn-cs"/>
              </a:rPr>
              <a:t> between researcher and study participant.</a:t>
            </a:r>
            <a:endParaRPr lang="en-US" sz="1200" b="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t>63</a:t>
            </a:fld>
            <a:endParaRPr lang="en-US" dirty="0"/>
          </a:p>
        </p:txBody>
      </p:sp>
    </p:spTree>
    <p:extLst>
      <p:ext uri="{BB962C8B-B14F-4D97-AF65-F5344CB8AC3E}">
        <p14:creationId xmlns:p14="http://schemas.microsoft.com/office/powerpoint/2010/main" val="237980172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4639FC4-9DD6-4A64-A8EF-65693E21357D}" type="slidenum">
              <a:rPr lang="en-GB" smtClean="0"/>
              <a:t>64</a:t>
            </a:fld>
            <a:endParaRPr lang="en-GB"/>
          </a:p>
        </p:txBody>
      </p:sp>
    </p:spTree>
    <p:extLst>
      <p:ext uri="{BB962C8B-B14F-4D97-AF65-F5344CB8AC3E}">
        <p14:creationId xmlns:p14="http://schemas.microsoft.com/office/powerpoint/2010/main" val="214814627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Satisfies Learning Objective 5.1: </a:t>
            </a:r>
            <a:r>
              <a:rPr lang="en-IN" sz="1200" kern="1200" dirty="0">
                <a:solidFill>
                  <a:schemeClr val="tx1"/>
                </a:solidFill>
                <a:effectLst/>
                <a:latin typeface="+mn-lt"/>
                <a:ea typeface="+mn-ea"/>
                <a:cs typeface="+mn-cs"/>
              </a:rPr>
              <a:t>A range of methods and techniques for generating qualitative data, including interviews, observational fieldnotes, focus groups, questionnaires, documents and archival data, and participatory methods.</a:t>
            </a:r>
          </a:p>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Satisfies Learning Objective 5.2:</a:t>
            </a:r>
            <a:r>
              <a:rPr lang="en-IN" sz="1200" kern="1200" dirty="0">
                <a:solidFill>
                  <a:schemeClr val="tx1"/>
                </a:solidFill>
                <a:effectLst/>
                <a:latin typeface="+mn-lt"/>
                <a:ea typeface="+mn-ea"/>
                <a:cs typeface="+mn-cs"/>
              </a:rPr>
              <a:t> How to critically examine the data you generate and the ways that you, as the researcher, influence these data?</a:t>
            </a:r>
            <a:endParaRPr lang="en-IN" dirty="0"/>
          </a:p>
          <a:p>
            <a:pPr marL="0" marR="0" indent="0" algn="l" defTabSz="914400" rtl="0" eaLnBrk="1" fontAlgn="auto" latinLnBrk="0" hangingPunct="1">
              <a:lnSpc>
                <a:spcPct val="100000"/>
              </a:lnSpc>
              <a:spcBef>
                <a:spcPts val="0"/>
              </a:spcBef>
              <a:spcAft>
                <a:spcPts val="0"/>
              </a:spcAft>
              <a:buClrTx/>
              <a:buSzTx/>
              <a:buFontTx/>
              <a:buNone/>
              <a:tabLst/>
              <a:defRPr/>
            </a:pPr>
            <a:endParaRPr lang="en-IN" dirty="0"/>
          </a:p>
        </p:txBody>
      </p:sp>
      <p:sp>
        <p:nvSpPr>
          <p:cNvPr id="4" name="Slide Number Placeholder 3"/>
          <p:cNvSpPr>
            <a:spLocks noGrp="1"/>
          </p:cNvSpPr>
          <p:nvPr>
            <p:ph type="sldNum" sz="quarter" idx="10"/>
          </p:nvPr>
        </p:nvSpPr>
        <p:spPr/>
        <p:txBody>
          <a:bodyPr/>
          <a:lstStyle/>
          <a:p>
            <a:fld id="{39974C31-EB4A-4B21-8134-CB5741A1DC5F}" type="slidenum">
              <a:rPr lang="en-US" smtClean="0"/>
              <a:t>65</a:t>
            </a:fld>
            <a:endParaRPr lang="en-US" dirty="0"/>
          </a:p>
        </p:txBody>
      </p:sp>
    </p:spTree>
    <p:extLst>
      <p:ext uri="{BB962C8B-B14F-4D97-AF65-F5344CB8AC3E}">
        <p14:creationId xmlns:p14="http://schemas.microsoft.com/office/powerpoint/2010/main" val="346819996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Satisfies Learning Objective 5.1: </a:t>
            </a:r>
            <a:r>
              <a:rPr lang="en-IN" sz="1200" kern="1200" dirty="0">
                <a:solidFill>
                  <a:schemeClr val="tx1"/>
                </a:solidFill>
                <a:effectLst/>
                <a:latin typeface="+mn-lt"/>
                <a:ea typeface="+mn-ea"/>
                <a:cs typeface="+mn-cs"/>
              </a:rPr>
              <a:t>A range of methods and techniques for generating qualitative data, including interviews, observational fieldnotes, focus groups, questionnaires, documents and archival data, and participatory methods.</a:t>
            </a:r>
          </a:p>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Satisfies Learning Objective 5.2:</a:t>
            </a:r>
            <a:r>
              <a:rPr lang="en-IN" sz="1200" kern="1200" dirty="0">
                <a:solidFill>
                  <a:schemeClr val="tx1"/>
                </a:solidFill>
                <a:effectLst/>
                <a:latin typeface="+mn-lt"/>
                <a:ea typeface="+mn-ea"/>
                <a:cs typeface="+mn-cs"/>
              </a:rPr>
              <a:t> How to critically examine the data you generate and the ways that you, as the researcher, influence these data?</a:t>
            </a:r>
            <a:endParaRPr lang="en-IN"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IN" dirty="0"/>
          </a:p>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Temporal: </a:t>
            </a:r>
            <a:r>
              <a:rPr lang="en-IN" sz="1200" kern="1200" dirty="0">
                <a:solidFill>
                  <a:schemeClr val="tx1"/>
                </a:solidFill>
                <a:effectLst/>
                <a:latin typeface="+mn-lt"/>
                <a:ea typeface="+mn-ea"/>
                <a:cs typeface="+mn-cs"/>
              </a:rPr>
              <a:t>The temporal nature of someone’s developmental trajectory, the number of years in a job, the current political milieu and social climate, a specific moment in the life of a person or an institution, and/or the time of day or year of an interview can have great influence on what is shared, how it is shared, and how it is conceptualized and articulated. Understanding the temporal quality of qualitative interviews helps us gain a clearer sense of context and fluidity in experience and meaning making.</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b="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IN" dirty="0"/>
              <a:t>Partial: </a:t>
            </a:r>
            <a:r>
              <a:rPr lang="en-IN" sz="1200" kern="1200" dirty="0">
                <a:solidFill>
                  <a:schemeClr val="tx1"/>
                </a:solidFill>
                <a:effectLst/>
                <a:latin typeface="+mn-lt"/>
                <a:ea typeface="+mn-ea"/>
                <a:cs typeface="+mn-cs"/>
              </a:rPr>
              <a:t>The interview takes place in a </a:t>
            </a:r>
            <a:r>
              <a:rPr lang="en-IN" sz="1200" kern="1200" dirty="0" err="1">
                <a:solidFill>
                  <a:schemeClr val="tx1"/>
                </a:solidFill>
                <a:effectLst/>
                <a:latin typeface="+mn-lt"/>
                <a:ea typeface="+mn-ea"/>
                <a:cs typeface="+mn-cs"/>
              </a:rPr>
              <a:t>preexisting</a:t>
            </a:r>
            <a:r>
              <a:rPr lang="en-IN" sz="1200" kern="1200" dirty="0">
                <a:solidFill>
                  <a:schemeClr val="tx1"/>
                </a:solidFill>
                <a:effectLst/>
                <a:latin typeface="+mn-lt"/>
                <a:ea typeface="+mn-ea"/>
                <a:cs typeface="+mn-cs"/>
              </a:rPr>
              <a:t> ecology in ways that the researcher must be cognizant of in terms of both how to approach and how to analyze the data that come from the interview. This entails understanding the complexity and partiality of any single interaction.</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b="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IN" dirty="0"/>
              <a:t>Subjective: </a:t>
            </a:r>
            <a:r>
              <a:rPr lang="en-IN" sz="1200" kern="1200" dirty="0">
                <a:solidFill>
                  <a:schemeClr val="tx1"/>
                </a:solidFill>
                <a:effectLst/>
                <a:latin typeface="+mn-lt"/>
                <a:ea typeface="+mn-ea"/>
                <a:cs typeface="+mn-cs"/>
              </a:rPr>
              <a:t>Interviews seek to understand people’s positions, views, experiences, and particular subjectivities in ways that are focused on individual subjectivity. Qualitative interviews seek not only this kind of individualized, subjective understanding but also a nuanced understanding of the subjective quality of the interview process, interactions, and data from all angles.</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b="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IN" dirty="0"/>
              <a:t>Non-neutral: </a:t>
            </a:r>
            <a:r>
              <a:rPr lang="en-IN" sz="1200" kern="1200" dirty="0">
                <a:solidFill>
                  <a:schemeClr val="tx1"/>
                </a:solidFill>
                <a:effectLst/>
                <a:latin typeface="+mn-lt"/>
                <a:ea typeface="+mn-ea"/>
                <a:cs typeface="+mn-cs"/>
              </a:rPr>
              <a:t>There are layers of bias, assumption, and politics and other kinds of influences on the interview and even the interview relationship and interaction itself. Without being non-neutral, you might think you are getting the “objective truth” of someone’s reality or context when in fact the data are mediated by an endless number of factors and dynamics, many of which are found in the interview interaction itself.</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b="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IN" sz="1200" b="1" kern="1200" dirty="0">
                <a:solidFill>
                  <a:schemeClr val="tx1"/>
                </a:solidFill>
                <a:effectLst/>
                <a:latin typeface="+mn-lt"/>
                <a:ea typeface="+mn-ea"/>
                <a:cs typeface="+mn-cs"/>
              </a:rPr>
              <a:t>Research instruments (or protocols): </a:t>
            </a:r>
            <a:r>
              <a:rPr lang="en-IN" sz="1200" kern="1200" dirty="0">
                <a:solidFill>
                  <a:schemeClr val="tx1"/>
                </a:solidFill>
                <a:effectLst/>
                <a:latin typeface="+mn-lt"/>
                <a:ea typeface="+mn-ea"/>
                <a:cs typeface="+mn-cs"/>
              </a:rPr>
              <a:t>It refer to the tools that you use to collect the study data. These data collection instruments, which can also be called protocols, include the questions, prompts, and procedures that guide this form of data collection.</a:t>
            </a:r>
            <a:endParaRPr lang="en-US" sz="1200" b="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t>67</a:t>
            </a:fld>
            <a:endParaRPr lang="en-US" dirty="0"/>
          </a:p>
        </p:txBody>
      </p:sp>
    </p:spTree>
    <p:extLst>
      <p:ext uri="{BB962C8B-B14F-4D97-AF65-F5344CB8AC3E}">
        <p14:creationId xmlns:p14="http://schemas.microsoft.com/office/powerpoint/2010/main" val="172939891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Satisfies Learning Objective 5.1: </a:t>
            </a:r>
            <a:r>
              <a:rPr lang="en-IN" sz="1200" kern="1200" dirty="0">
                <a:solidFill>
                  <a:schemeClr val="tx1"/>
                </a:solidFill>
                <a:effectLst/>
                <a:latin typeface="+mn-lt"/>
                <a:ea typeface="+mn-ea"/>
                <a:cs typeface="+mn-cs"/>
              </a:rPr>
              <a:t>A range of methods and techniques for generating qualitative data, including interviews, observational fieldnotes, focus groups, questionnaires, documents and archival data, and participatory methods.</a:t>
            </a:r>
          </a:p>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Satisfies Learning Objective 5.2:</a:t>
            </a:r>
            <a:r>
              <a:rPr lang="en-IN" sz="1200" kern="1200" dirty="0">
                <a:solidFill>
                  <a:schemeClr val="tx1"/>
                </a:solidFill>
                <a:effectLst/>
                <a:latin typeface="+mn-lt"/>
                <a:ea typeface="+mn-ea"/>
                <a:cs typeface="+mn-cs"/>
              </a:rPr>
              <a:t> How to critically examine the data you generate and the ways that you, as the researcher, influence these data?</a:t>
            </a:r>
            <a:endParaRPr lang="en-IN" dirty="0"/>
          </a:p>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Experience and </a:t>
            </a:r>
            <a:r>
              <a:rPr lang="en-IN" dirty="0" err="1"/>
              <a:t>behavior</a:t>
            </a:r>
            <a:r>
              <a:rPr lang="en-IN" dirty="0"/>
              <a:t> questions: </a:t>
            </a:r>
            <a:r>
              <a:rPr lang="en-IN" sz="1200" kern="1200" dirty="0">
                <a:solidFill>
                  <a:schemeClr val="tx1"/>
                </a:solidFill>
                <a:effectLst/>
                <a:latin typeface="+mn-lt"/>
                <a:ea typeface="+mn-ea"/>
                <a:cs typeface="+mn-cs"/>
              </a:rPr>
              <a:t>These questions focus on what a person has done, will do, or is currently doing.</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b="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Opinion and values questions: </a:t>
            </a:r>
            <a:r>
              <a:rPr lang="en-IN" sz="1200" kern="1200" dirty="0">
                <a:solidFill>
                  <a:schemeClr val="tx1"/>
                </a:solidFill>
                <a:effectLst/>
                <a:latin typeface="+mn-lt"/>
                <a:ea typeface="+mn-ea"/>
                <a:cs typeface="+mn-cs"/>
              </a:rPr>
              <a:t>These questions are designed to explore what a person thinks and believes about a topic, experience, phenomenon, or event and the value she or he places on it.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b="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Feeling questions: These questions explore what people feel and their emotional experiences.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b="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Knowledge questions: These questions seek facts and information that someone knows about a topic, phenomenon, event, or specific context.</a:t>
            </a:r>
          </a:p>
          <a:p>
            <a:endParaRPr lang="en-IN"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Sensory questions: These questions probe for what people have experienced at the sensory levels as in what they see, hear, touch, taste, or smell.</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b="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t>70</a:t>
            </a:fld>
            <a:endParaRPr lang="en-US" dirty="0"/>
          </a:p>
        </p:txBody>
      </p:sp>
    </p:spTree>
    <p:extLst>
      <p:ext uri="{BB962C8B-B14F-4D97-AF65-F5344CB8AC3E}">
        <p14:creationId xmlns:p14="http://schemas.microsoft.com/office/powerpoint/2010/main" val="365817984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Satisfies Learning Objective 5.1: </a:t>
            </a:r>
            <a:r>
              <a:rPr lang="en-IN" sz="1200" kern="1200" dirty="0">
                <a:solidFill>
                  <a:schemeClr val="tx1"/>
                </a:solidFill>
                <a:effectLst/>
                <a:latin typeface="+mn-lt"/>
                <a:ea typeface="+mn-ea"/>
                <a:cs typeface="+mn-cs"/>
              </a:rPr>
              <a:t>A range of methods and techniques for generating qualitative data, including interviews, observational fieldnotes, focus groups, questionnaires, documents and archival data, and participatory methods.</a:t>
            </a:r>
          </a:p>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Satisfies Learning Objective 5.2:</a:t>
            </a:r>
            <a:r>
              <a:rPr lang="en-IN" sz="1200" kern="1200" dirty="0">
                <a:solidFill>
                  <a:schemeClr val="tx1"/>
                </a:solidFill>
                <a:effectLst/>
                <a:latin typeface="+mn-lt"/>
                <a:ea typeface="+mn-ea"/>
                <a:cs typeface="+mn-cs"/>
              </a:rPr>
              <a:t> How to critically examine the data you generate and the ways that you, as the researcher, influence these data?</a:t>
            </a:r>
            <a:endParaRPr lang="en-IN" dirty="0"/>
          </a:p>
          <a:p>
            <a:endParaRPr lang="en-IN"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Background/Demographic questions: These questions focus on people’s social location, identities, and positionalities as they conceptualize and describe them.</a:t>
            </a:r>
          </a:p>
          <a:p>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Structured interviews: </a:t>
            </a:r>
            <a:r>
              <a:rPr lang="en-IN" sz="1200" kern="1200" dirty="0">
                <a:solidFill>
                  <a:schemeClr val="tx1"/>
                </a:solidFill>
                <a:effectLst/>
                <a:latin typeface="+mn-lt"/>
                <a:ea typeface="+mn-ea"/>
                <a:cs typeface="+mn-cs"/>
              </a:rPr>
              <a:t>They are also referred to as survey interviews and are based on fixed-item, pre-categorized responses that ask identical questions to each individual. The use of probes and follow-up questions is limited to those on the instrument in order to achieve uniformity across interviews. This permits comparisons among subgroups, and the responses to fixed-item interviews can serve as data that can drive statistical models.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Semi-structured interviews: The researcher uses the interview instrument to organize and guide the interview but can also include specific, tailored follow-up questions within and across interviews. In this approach, the order of questions and the wording of specific questions and sub-questions follow a unique and customized conversational path that is co-constructed with each participant. Probing and follow-up questions may be suggested on the interview instrument, and they are used as needed in the interview.</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Unstructured interviews: These are also called open-ended interviews and adopt a process that allows for interviews to be completely inductive and tailored to each participant’s experiences. Researchers do not necessarily use an instrument with specific questions so that the interview can be directed by the dialogue as it emerges during the interview.</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b="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b="0" kern="1200" dirty="0">
              <a:solidFill>
                <a:schemeClr val="tx1"/>
              </a:solidFill>
              <a:effectLst/>
              <a:latin typeface="+mn-lt"/>
              <a:ea typeface="+mn-ea"/>
              <a:cs typeface="+mn-cs"/>
            </a:endParaRPr>
          </a:p>
          <a:p>
            <a:endParaRPr lang="en-I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b="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t>71</a:t>
            </a:fld>
            <a:endParaRPr lang="en-US" dirty="0"/>
          </a:p>
        </p:txBody>
      </p:sp>
    </p:spTree>
    <p:extLst>
      <p:ext uri="{BB962C8B-B14F-4D97-AF65-F5344CB8AC3E}">
        <p14:creationId xmlns:p14="http://schemas.microsoft.com/office/powerpoint/2010/main" val="44800374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Satisfies Learning Objective 5.1: </a:t>
            </a:r>
            <a:r>
              <a:rPr lang="en-IN" sz="1200" kern="1200" dirty="0">
                <a:solidFill>
                  <a:schemeClr val="tx1"/>
                </a:solidFill>
                <a:effectLst/>
                <a:latin typeface="+mn-lt"/>
                <a:ea typeface="+mn-ea"/>
                <a:cs typeface="+mn-cs"/>
              </a:rPr>
              <a:t>A range of methods and techniques for generating qualitative data, including interviews, observational fieldnotes, focus groups, questionnaires, documents and archival data, and participatory methods.</a:t>
            </a:r>
          </a:p>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Satisfies Learning Objective 5.2:</a:t>
            </a:r>
            <a:r>
              <a:rPr lang="en-IN" sz="1200" kern="1200" dirty="0">
                <a:solidFill>
                  <a:schemeClr val="tx1"/>
                </a:solidFill>
                <a:effectLst/>
                <a:latin typeface="+mn-lt"/>
                <a:ea typeface="+mn-ea"/>
                <a:cs typeface="+mn-cs"/>
              </a:rPr>
              <a:t> How to critically examine the data you generate and the ways that you, as the researcher, influence these data?</a:t>
            </a:r>
            <a:endParaRPr lang="en-IN"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IN" dirty="0"/>
          </a:p>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Audio- or video-record: </a:t>
            </a:r>
            <a:r>
              <a:rPr lang="en-IN" sz="1200" kern="1200" dirty="0">
                <a:solidFill>
                  <a:schemeClr val="tx1"/>
                </a:solidFill>
                <a:effectLst/>
                <a:latin typeface="+mn-lt"/>
                <a:ea typeface="+mn-ea"/>
                <a:cs typeface="+mn-cs"/>
              </a:rPr>
              <a:t>Audio- or video-record several interviews that you conduct and watch them with peers and advisers to engage in a discussion of the process and ways to refine and improve your approach.</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b="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Observe experienced interviewers: </a:t>
            </a:r>
            <a:r>
              <a:rPr lang="en-IN" sz="1200" kern="1200" dirty="0">
                <a:solidFill>
                  <a:schemeClr val="tx1"/>
                </a:solidFill>
                <a:effectLst/>
                <a:latin typeface="+mn-lt"/>
                <a:ea typeface="+mn-ea"/>
                <a:cs typeface="+mn-cs"/>
              </a:rPr>
              <a:t>Observe experienced interviewers engaging in a set of interviews and debrief with them about their strategies. Alternatives to this could include collaboratively reviewing their transcripts and/or a video of their interviews if the in-person observation is not possible.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b="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Take turn interviewing each other: </a:t>
            </a:r>
            <a:r>
              <a:rPr lang="en-IN" sz="1200" kern="1200" dirty="0">
                <a:solidFill>
                  <a:schemeClr val="tx1"/>
                </a:solidFill>
                <a:effectLst/>
                <a:latin typeface="+mn-lt"/>
                <a:ea typeface="+mn-ea"/>
                <a:cs typeface="+mn-cs"/>
              </a:rPr>
              <a:t>In a group, take turns interviewing each other while the other group members observe. This is often called “fishbowl” interviews. The observers will provide feedback and ask questions in the group format. Role-playing these interviews can help everyone involved hone and refine their skills.</a:t>
            </a:r>
            <a:endParaRPr lang="en-US" sz="1200" b="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b="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Interview with invited observers: </a:t>
            </a:r>
            <a:r>
              <a:rPr lang="en-IN" sz="1200" kern="1200" dirty="0">
                <a:solidFill>
                  <a:schemeClr val="tx1"/>
                </a:solidFill>
                <a:effectLst/>
                <a:latin typeface="+mn-lt"/>
                <a:ea typeface="+mn-ea"/>
                <a:cs typeface="+mn-cs"/>
              </a:rPr>
              <a:t>Engage in interviews with invited observers, including peers who can then debrief with you and offer feedback. Make sure to get permission from the participants before inviting any observers to an interview.</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b="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H</a:t>
            </a:r>
            <a:r>
              <a:rPr lang="en-IN" dirty="0"/>
              <a:t>ave peer review transcript: </a:t>
            </a:r>
            <a:r>
              <a:rPr lang="en-IN" sz="1200" kern="1200" dirty="0">
                <a:solidFill>
                  <a:schemeClr val="tx1"/>
                </a:solidFill>
                <a:effectLst/>
                <a:latin typeface="+mn-lt"/>
                <a:ea typeface="+mn-ea"/>
                <a:cs typeface="+mn-cs"/>
              </a:rPr>
              <a:t>If having someone else physically present at your interview is not possible, having peers and advisers review transcripts and offer feedback can also be quite informative. It can be useful and generative to do this in a group format.</a:t>
            </a:r>
            <a:endParaRPr lang="en-US" sz="1200" b="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t>74</a:t>
            </a:fld>
            <a:endParaRPr lang="en-US" dirty="0"/>
          </a:p>
        </p:txBody>
      </p:sp>
    </p:spTree>
    <p:extLst>
      <p:ext uri="{BB962C8B-B14F-4D97-AF65-F5344CB8AC3E}">
        <p14:creationId xmlns:p14="http://schemas.microsoft.com/office/powerpoint/2010/main" val="32732589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Satisfies Learning Objective 5.1: </a:t>
            </a:r>
            <a:r>
              <a:rPr lang="en-IN" sz="1200" kern="1200" dirty="0">
                <a:solidFill>
                  <a:schemeClr val="tx1"/>
                </a:solidFill>
                <a:effectLst/>
                <a:latin typeface="+mn-lt"/>
                <a:ea typeface="+mn-ea"/>
                <a:cs typeface="+mn-cs"/>
              </a:rPr>
              <a:t>A range of methods and techniques for generating qualitative data, including interviews, observational fieldnotes, focus groups, questionnaires, documents and archival data, and participatory methods.</a:t>
            </a:r>
          </a:p>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Satisfies Learning Objective 5.2:</a:t>
            </a:r>
            <a:r>
              <a:rPr lang="en-IN" sz="1200" kern="1200" dirty="0">
                <a:solidFill>
                  <a:schemeClr val="tx1"/>
                </a:solidFill>
                <a:effectLst/>
                <a:latin typeface="+mn-lt"/>
                <a:ea typeface="+mn-ea"/>
                <a:cs typeface="+mn-cs"/>
              </a:rPr>
              <a:t> How to critically examine the data you generate and the ways that you, as the researcher, influence these data?</a:t>
            </a:r>
            <a:endParaRPr lang="en-IN"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endParaRPr lang="en-US" sz="1200" b="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t>76</a:t>
            </a:fld>
            <a:endParaRPr lang="en-US" dirty="0"/>
          </a:p>
        </p:txBody>
      </p:sp>
    </p:spTree>
    <p:extLst>
      <p:ext uri="{BB962C8B-B14F-4D97-AF65-F5344CB8AC3E}">
        <p14:creationId xmlns:p14="http://schemas.microsoft.com/office/powerpoint/2010/main" val="343647105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4639FC4-9DD6-4A64-A8EF-65693E21357D}" type="slidenum">
              <a:rPr lang="en-GB" smtClean="0"/>
              <a:t>82</a:t>
            </a:fld>
            <a:endParaRPr lang="en-GB"/>
          </a:p>
        </p:txBody>
      </p:sp>
    </p:spTree>
    <p:extLst>
      <p:ext uri="{BB962C8B-B14F-4D97-AF65-F5344CB8AC3E}">
        <p14:creationId xmlns:p14="http://schemas.microsoft.com/office/powerpoint/2010/main" val="107035139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Satisfies Learning Objective 5.1: </a:t>
            </a:r>
            <a:r>
              <a:rPr lang="en-IN" sz="1200" kern="1200" dirty="0">
                <a:solidFill>
                  <a:schemeClr val="tx1"/>
                </a:solidFill>
                <a:effectLst/>
                <a:latin typeface="+mn-lt"/>
                <a:ea typeface="+mn-ea"/>
                <a:cs typeface="+mn-cs"/>
              </a:rPr>
              <a:t>A range of methods and techniques for generating qualitative data, including interviews, observational fieldnotes, focus groups, questionnaires, documents and archival data, and participatory methods.</a:t>
            </a: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Satisfies Learning Objective 5.3:</a:t>
            </a:r>
            <a:r>
              <a:rPr lang="en-IN" sz="1200" kern="1200" dirty="0">
                <a:solidFill>
                  <a:schemeClr val="tx1"/>
                </a:solidFill>
                <a:effectLst/>
                <a:latin typeface="+mn-lt"/>
                <a:ea typeface="+mn-ea"/>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New forums for interviewing: </a:t>
            </a:r>
            <a:r>
              <a:rPr lang="en-IN" sz="1200" kern="1200" dirty="0">
                <a:solidFill>
                  <a:schemeClr val="tx1"/>
                </a:solidFill>
                <a:effectLst/>
                <a:latin typeface="+mn-lt"/>
                <a:ea typeface="+mn-ea"/>
                <a:cs typeface="+mn-cs"/>
              </a:rPr>
              <a:t>Many researchers have begun to consider new forms and forums for interviewing, including virtual interviewing or online/Internet-based interviewing, respectively, that is, interviews that happen without the physical presence of the interviewer and interviewee.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Synchronous interviews: A</a:t>
            </a:r>
            <a:r>
              <a:rPr lang="en-IN" sz="1200" kern="1200" dirty="0">
                <a:solidFill>
                  <a:schemeClr val="tx1"/>
                </a:solidFill>
                <a:effectLst/>
                <a:latin typeface="+mn-lt"/>
                <a:ea typeface="+mn-ea"/>
                <a:cs typeface="+mn-cs"/>
              </a:rPr>
              <a:t> written and/or oral exchange takes place in real time via online conferencing, chat room, or VOIP (Voiceover Internet Protocol) technologies such as Skype or Google Hangout.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Asynchronous interviews:</a:t>
            </a:r>
            <a:r>
              <a:rPr lang="en-IN" sz="1200" kern="1200" dirty="0">
                <a:solidFill>
                  <a:schemeClr val="tx1"/>
                </a:solidFill>
                <a:effectLst/>
                <a:latin typeface="+mn-lt"/>
                <a:ea typeface="+mn-ea"/>
                <a:cs typeface="+mn-cs"/>
              </a:rPr>
              <a:t> Interviews are conducted via email, a listserv, or an online bulletin board environment.</a:t>
            </a:r>
            <a:endParaRPr lang="en-US" dirty="0"/>
          </a:p>
        </p:txBody>
      </p:sp>
      <p:sp>
        <p:nvSpPr>
          <p:cNvPr id="4" name="Slide Number Placeholder 3"/>
          <p:cNvSpPr>
            <a:spLocks noGrp="1"/>
          </p:cNvSpPr>
          <p:nvPr>
            <p:ph type="sldNum" sz="quarter" idx="10"/>
          </p:nvPr>
        </p:nvSpPr>
        <p:spPr/>
        <p:txBody>
          <a:bodyPr/>
          <a:lstStyle/>
          <a:p>
            <a:fld id="{39974C31-EB4A-4B21-8134-CB5741A1DC5F}" type="slidenum">
              <a:rPr lang="en-US" smtClean="0"/>
              <a:t>84</a:t>
            </a:fld>
            <a:endParaRPr lang="en-US" dirty="0"/>
          </a:p>
        </p:txBody>
      </p:sp>
    </p:spTree>
    <p:extLst>
      <p:ext uri="{BB962C8B-B14F-4D97-AF65-F5344CB8AC3E}">
        <p14:creationId xmlns:p14="http://schemas.microsoft.com/office/powerpoint/2010/main" val="37980612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Satisfies Learning Objective 5.1: </a:t>
            </a:r>
            <a:r>
              <a:rPr lang="en-IN" sz="1200" kern="1200" dirty="0">
                <a:solidFill>
                  <a:schemeClr val="tx1"/>
                </a:solidFill>
                <a:effectLst/>
                <a:latin typeface="+mn-lt"/>
                <a:ea typeface="+mn-ea"/>
                <a:cs typeface="+mn-cs"/>
              </a:rPr>
              <a:t>A range of methods and techniques for generating qualitative data, including interviews, observational fieldnotes, focus groups, questionnaires, documents and archival data, and participatory methods.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Satisfies Learning Objective 5.3: </a:t>
            </a:r>
            <a:r>
              <a:rPr lang="en-IN" sz="1200" kern="1200" dirty="0">
                <a:solidFill>
                  <a:schemeClr val="tx1"/>
                </a:solidFill>
                <a:effectLst/>
                <a:latin typeface="+mn-lt"/>
                <a:ea typeface="+mn-ea"/>
                <a:cs typeface="+mn-cs"/>
              </a:rPr>
              <a:t>The roles and uses of technology and social media in data collection.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t>85</a:t>
            </a:fld>
            <a:endParaRPr lang="en-US" dirty="0"/>
          </a:p>
        </p:txBody>
      </p:sp>
    </p:spTree>
    <p:extLst>
      <p:ext uri="{BB962C8B-B14F-4D97-AF65-F5344CB8AC3E}">
        <p14:creationId xmlns:p14="http://schemas.microsoft.com/office/powerpoint/2010/main" val="300122850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 typeface="+mj-lt"/>
              <a:buNone/>
              <a:tabLst/>
              <a:defRPr/>
            </a:pPr>
            <a:r>
              <a:rPr lang="en-GB" sz="1200" kern="1200" dirty="0">
                <a:solidFill>
                  <a:schemeClr val="tx1"/>
                </a:solidFill>
                <a:effectLst/>
                <a:latin typeface="+mn-lt"/>
                <a:ea typeface="+mn-ea"/>
                <a:cs typeface="+mn-cs"/>
              </a:rPr>
              <a:t>Satisfies Learning Objective 5.1: </a:t>
            </a:r>
            <a:r>
              <a:rPr lang="en-IN" sz="1200" kern="1200" dirty="0">
                <a:solidFill>
                  <a:schemeClr val="tx1"/>
                </a:solidFill>
                <a:effectLst/>
                <a:latin typeface="+mn-lt"/>
                <a:ea typeface="+mn-ea"/>
                <a:cs typeface="+mn-cs"/>
              </a:rPr>
              <a:t>A range of methods and techniques for generating qualitative data, including interviews, observational fieldnotes, focus groups, questionnaires, documents and archival data, and participatory methods.</a:t>
            </a:r>
          </a:p>
          <a:p>
            <a:pPr marL="0" marR="0" lvl="0" indent="0" algn="l" defTabSz="914400" rtl="0" eaLnBrk="1" fontAlgn="auto" latinLnBrk="0" hangingPunct="1">
              <a:lnSpc>
                <a:spcPct val="100000"/>
              </a:lnSpc>
              <a:spcBef>
                <a:spcPts val="0"/>
              </a:spcBef>
              <a:spcAft>
                <a:spcPts val="0"/>
              </a:spcAft>
              <a:buClrTx/>
              <a:buSzTx/>
              <a:buFont typeface="+mj-lt"/>
              <a:buNone/>
              <a:tabLst/>
              <a:defRPr/>
            </a:pPr>
            <a:r>
              <a:rPr lang="en-GB" sz="1200" kern="1200" dirty="0">
                <a:solidFill>
                  <a:schemeClr val="tx1"/>
                </a:solidFill>
                <a:effectLst/>
                <a:latin typeface="+mn-lt"/>
                <a:ea typeface="+mn-ea"/>
                <a:cs typeface="+mn-cs"/>
              </a:rPr>
              <a:t>Satisfies Learning Objective 5.3: </a:t>
            </a:r>
            <a:r>
              <a:rPr lang="en-IN" sz="1200" kern="1200" dirty="0">
                <a:solidFill>
                  <a:schemeClr val="tx1"/>
                </a:solidFill>
                <a:effectLst/>
                <a:latin typeface="+mn-lt"/>
                <a:ea typeface="+mn-ea"/>
                <a:cs typeface="+mn-cs"/>
              </a:rPr>
              <a:t>The roles and uses of technology and social media in data collection.</a:t>
            </a:r>
          </a:p>
          <a:p>
            <a:pPr marL="0" marR="0" lvl="0" indent="0" algn="l" defTabSz="914400" rtl="0" eaLnBrk="1" fontAlgn="auto" latinLnBrk="0" hangingPunct="1">
              <a:lnSpc>
                <a:spcPct val="100000"/>
              </a:lnSpc>
              <a:spcBef>
                <a:spcPts val="0"/>
              </a:spcBef>
              <a:spcAft>
                <a:spcPts val="0"/>
              </a:spcAft>
              <a:buClrTx/>
              <a:buSzTx/>
              <a:buFont typeface="+mj-lt"/>
              <a:buNone/>
              <a:tabLst/>
              <a:defRPr/>
            </a:pPr>
            <a:endParaRPr lang="en-I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mj-lt"/>
              <a:buNone/>
              <a:tabLst/>
              <a:defRPr/>
            </a:pPr>
            <a:r>
              <a:rPr lang="en-US" dirty="0"/>
              <a:t>Hallmark of qualitative data: </a:t>
            </a:r>
            <a:r>
              <a:rPr lang="en-IN" sz="1200" kern="1200" dirty="0">
                <a:solidFill>
                  <a:schemeClr val="tx1"/>
                </a:solidFill>
                <a:effectLst/>
                <a:latin typeface="+mn-lt"/>
                <a:ea typeface="+mn-ea"/>
                <a:cs typeface="+mn-cs"/>
              </a:rPr>
              <a:t>Interview transcripts are of central concern as a hallmark of qualitative data; they are most often viewed as necessary to rigorous data collection and analysis.</a:t>
            </a:r>
          </a:p>
          <a:p>
            <a:pPr marL="0" marR="0" lvl="0" indent="0" algn="l" defTabSz="914400" rtl="0" eaLnBrk="1" fontAlgn="auto" latinLnBrk="0" hangingPunct="1">
              <a:lnSpc>
                <a:spcPct val="100000"/>
              </a:lnSpc>
              <a:spcBef>
                <a:spcPts val="0"/>
              </a:spcBef>
              <a:spcAft>
                <a:spcPts val="0"/>
              </a:spcAft>
              <a:buClrTx/>
              <a:buSzTx/>
              <a:buFont typeface="+mj-lt"/>
              <a:buNone/>
              <a:tabLst/>
              <a:defRPr/>
            </a:pPr>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mj-lt"/>
              <a:buNone/>
              <a:tabLst/>
              <a:defRPr/>
            </a:pPr>
            <a:r>
              <a:rPr lang="en-US" dirty="0"/>
              <a:t>Importance of transcripts: </a:t>
            </a:r>
            <a:r>
              <a:rPr lang="en-IN" sz="1200" kern="1200" dirty="0">
                <a:solidFill>
                  <a:schemeClr val="tx1"/>
                </a:solidFill>
                <a:effectLst/>
                <a:latin typeface="+mn-lt"/>
                <a:ea typeface="+mn-ea"/>
                <a:cs typeface="+mn-cs"/>
              </a:rPr>
              <a:t>Without transcripts, it is difficult to engage in intensive, iterative data analysis. Even listening to recordings lacks a kind of deep interaction with the text of the interview. </a:t>
            </a:r>
          </a:p>
          <a:p>
            <a:pPr marL="0" marR="0" lvl="0" indent="0" algn="l" defTabSz="914400" rtl="0" eaLnBrk="1" fontAlgn="auto" latinLnBrk="0" hangingPunct="1">
              <a:lnSpc>
                <a:spcPct val="100000"/>
              </a:lnSpc>
              <a:spcBef>
                <a:spcPts val="0"/>
              </a:spcBef>
              <a:spcAft>
                <a:spcPts val="0"/>
              </a:spcAft>
              <a:buClrTx/>
              <a:buSzTx/>
              <a:buFont typeface="+mj-lt"/>
              <a:buNone/>
              <a:tabLst/>
              <a:defRPr/>
            </a:pPr>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mj-lt"/>
              <a:buNone/>
              <a:tabLst/>
              <a:defRPr/>
            </a:pPr>
            <a:r>
              <a:rPr lang="en-IN" dirty="0"/>
              <a:t>Transforms the spoken into the written: </a:t>
            </a:r>
            <a:r>
              <a:rPr lang="en-IN" sz="1200" kern="1200" dirty="0">
                <a:solidFill>
                  <a:schemeClr val="tx1"/>
                </a:solidFill>
                <a:effectLst/>
                <a:latin typeface="+mn-lt"/>
                <a:ea typeface="+mn-ea"/>
                <a:cs typeface="+mn-cs"/>
              </a:rPr>
              <a:t>Transcription transforms the spoken into the written and in that sense is an interpretive act.</a:t>
            </a:r>
            <a:endParaRPr lang="en-US" dirty="0"/>
          </a:p>
        </p:txBody>
      </p:sp>
      <p:sp>
        <p:nvSpPr>
          <p:cNvPr id="4" name="Slide Number Placeholder 3"/>
          <p:cNvSpPr>
            <a:spLocks noGrp="1"/>
          </p:cNvSpPr>
          <p:nvPr>
            <p:ph type="sldNum" sz="quarter" idx="10"/>
          </p:nvPr>
        </p:nvSpPr>
        <p:spPr/>
        <p:txBody>
          <a:bodyPr/>
          <a:lstStyle/>
          <a:p>
            <a:fld id="{39974C31-EB4A-4B21-8134-CB5741A1DC5F}" type="slidenum">
              <a:rPr lang="en-US" smtClean="0"/>
              <a:t>86</a:t>
            </a:fld>
            <a:endParaRPr lang="en-US" dirty="0"/>
          </a:p>
        </p:txBody>
      </p:sp>
    </p:spTree>
    <p:extLst>
      <p:ext uri="{BB962C8B-B14F-4D97-AF65-F5344CB8AC3E}">
        <p14:creationId xmlns:p14="http://schemas.microsoft.com/office/powerpoint/2010/main" val="214518878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 typeface="+mj-lt"/>
              <a:buNone/>
              <a:tabLst/>
              <a:defRPr/>
            </a:pPr>
            <a:r>
              <a:rPr lang="en-GB" sz="1200" kern="1200" dirty="0">
                <a:solidFill>
                  <a:schemeClr val="tx1"/>
                </a:solidFill>
                <a:effectLst/>
                <a:latin typeface="+mn-lt"/>
                <a:ea typeface="+mn-ea"/>
                <a:cs typeface="+mn-cs"/>
              </a:rPr>
              <a:t>Satisfies Learning Objective 5.1: </a:t>
            </a:r>
            <a:r>
              <a:rPr lang="en-IN" sz="1200" kern="1200" dirty="0">
                <a:solidFill>
                  <a:schemeClr val="tx1"/>
                </a:solidFill>
                <a:effectLst/>
                <a:latin typeface="+mn-lt"/>
                <a:ea typeface="+mn-ea"/>
                <a:cs typeface="+mn-cs"/>
              </a:rPr>
              <a:t>A range of methods and techniques for generating qualitative data, including interviews, observational fieldnotes, focus groups, questionnaires, documents and archival data, and participatory methods.</a:t>
            </a:r>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mj-lt"/>
              <a:buNone/>
              <a:tabLst/>
              <a:defRPr/>
            </a:pPr>
            <a:r>
              <a:rPr lang="en-GB" sz="1200" kern="1200" dirty="0">
                <a:solidFill>
                  <a:schemeClr val="tx1"/>
                </a:solidFill>
                <a:effectLst/>
                <a:latin typeface="+mn-lt"/>
                <a:ea typeface="+mn-ea"/>
                <a:cs typeface="+mn-cs"/>
              </a:rPr>
              <a:t>Satisfies Learning Objective 5.3: </a:t>
            </a:r>
            <a:r>
              <a:rPr lang="en-IN" sz="1200" kern="1200" dirty="0">
                <a:solidFill>
                  <a:schemeClr val="tx1"/>
                </a:solidFill>
                <a:effectLst/>
                <a:latin typeface="+mn-lt"/>
                <a:ea typeface="+mn-ea"/>
                <a:cs typeface="+mn-cs"/>
              </a:rPr>
              <a:t>The roles and uses of technology and social media in data collection.</a:t>
            </a:r>
          </a:p>
          <a:p>
            <a:pPr marL="0" marR="0" lvl="0" indent="0" algn="l" defTabSz="914400" rtl="0" eaLnBrk="1" fontAlgn="auto" latinLnBrk="0" hangingPunct="1">
              <a:lnSpc>
                <a:spcPct val="100000"/>
              </a:lnSpc>
              <a:spcBef>
                <a:spcPts val="0"/>
              </a:spcBef>
              <a:spcAft>
                <a:spcPts val="0"/>
              </a:spcAft>
              <a:buClrTx/>
              <a:buSzTx/>
              <a:buFont typeface="+mj-lt"/>
              <a:buNone/>
              <a:tabLst/>
              <a:defRPr/>
            </a:pPr>
            <a:endParaRPr lang="en-I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mj-lt"/>
              <a:buNone/>
              <a:tabLst/>
              <a:defRPr/>
            </a:pPr>
            <a:r>
              <a:rPr lang="en-US" dirty="0"/>
              <a:t>Used to cull and synthesize data: </a:t>
            </a:r>
            <a:r>
              <a:rPr lang="en-IN" sz="1200" kern="1200" dirty="0">
                <a:solidFill>
                  <a:schemeClr val="tx1"/>
                </a:solidFill>
                <a:effectLst/>
                <a:latin typeface="+mn-lt"/>
                <a:ea typeface="+mn-ea"/>
                <a:cs typeface="+mn-cs"/>
              </a:rPr>
              <a:t>Contact summary forms are used to cull and synthesize data, including participants’ verbatim statements from interviews and focus groups.</a:t>
            </a:r>
          </a:p>
          <a:p>
            <a:pPr marL="0" marR="0" lvl="0" indent="0" algn="l" defTabSz="914400" rtl="0" eaLnBrk="1" fontAlgn="auto" latinLnBrk="0" hangingPunct="1">
              <a:lnSpc>
                <a:spcPct val="100000"/>
              </a:lnSpc>
              <a:spcBef>
                <a:spcPts val="0"/>
              </a:spcBef>
              <a:spcAft>
                <a:spcPts val="0"/>
              </a:spcAft>
              <a:buClrTx/>
              <a:buSzTx/>
              <a:buFont typeface="+mj-lt"/>
              <a:buNone/>
              <a:tabLst/>
              <a:defRPr/>
            </a:pPr>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mj-lt"/>
              <a:buNone/>
              <a:tabLst/>
              <a:defRPr/>
            </a:pPr>
            <a:r>
              <a:rPr lang="en-US" dirty="0"/>
              <a:t>Provide way to </a:t>
            </a:r>
            <a:r>
              <a:rPr lang="en-IN" dirty="0"/>
              <a:t>distill key aspects of data: </a:t>
            </a:r>
            <a:r>
              <a:rPr lang="en-IN" sz="1200" kern="1200" dirty="0">
                <a:solidFill>
                  <a:schemeClr val="tx1"/>
                </a:solidFill>
                <a:effectLst/>
                <a:latin typeface="+mn-lt"/>
                <a:ea typeface="+mn-ea"/>
                <a:cs typeface="+mn-cs"/>
              </a:rPr>
              <a:t>Contact summary forms are designed to provide an efficient way to distill key aspects of your data and to manage data without losing key information. </a:t>
            </a:r>
          </a:p>
          <a:p>
            <a:pPr marL="0" marR="0" lvl="0" indent="0" algn="l" defTabSz="914400" rtl="0" eaLnBrk="1" fontAlgn="auto" latinLnBrk="0" hangingPunct="1">
              <a:lnSpc>
                <a:spcPct val="100000"/>
              </a:lnSpc>
              <a:spcBef>
                <a:spcPts val="0"/>
              </a:spcBef>
              <a:spcAft>
                <a:spcPts val="0"/>
              </a:spcAft>
              <a:buClrTx/>
              <a:buSzTx/>
              <a:buFont typeface="+mj-lt"/>
              <a:buNone/>
              <a:tabLst/>
              <a:defRPr/>
            </a:pPr>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mj-lt"/>
              <a:buNone/>
              <a:tabLst/>
              <a:defRPr/>
            </a:pPr>
            <a:r>
              <a:rPr lang="en-US" dirty="0"/>
              <a:t>P</a:t>
            </a:r>
            <a:r>
              <a:rPr lang="en-IN" dirty="0"/>
              <a:t>rovide opportunity to chronicle reflections: </a:t>
            </a:r>
            <a:r>
              <a:rPr lang="en-IN" sz="1200" kern="1200" dirty="0">
                <a:solidFill>
                  <a:schemeClr val="tx1"/>
                </a:solidFill>
                <a:effectLst/>
                <a:latin typeface="+mn-lt"/>
                <a:ea typeface="+mn-ea"/>
                <a:cs typeface="+mn-cs"/>
              </a:rPr>
              <a:t>These documents can also provide opportunities for a researcher to chronicle reflections and insights that emerge during and just after each interview and focus group to make them available for further analysis for each individual researcher as well as a research team as a collective.</a:t>
            </a:r>
          </a:p>
          <a:p>
            <a:pPr marL="0" marR="0" lvl="0" indent="0" algn="l" defTabSz="914400" rtl="0" eaLnBrk="1" fontAlgn="auto" latinLnBrk="0" hangingPunct="1">
              <a:lnSpc>
                <a:spcPct val="100000"/>
              </a:lnSpc>
              <a:spcBef>
                <a:spcPts val="0"/>
              </a:spcBef>
              <a:spcAft>
                <a:spcPts val="0"/>
              </a:spcAft>
              <a:buClrTx/>
              <a:buSzTx/>
              <a:buFont typeface="+mj-lt"/>
              <a:buNone/>
              <a:tabLst/>
              <a:defRPr/>
            </a:pPr>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mj-lt"/>
              <a:buNone/>
              <a:tabLst/>
              <a:defRPr/>
            </a:pPr>
            <a:r>
              <a:rPr lang="en-US" dirty="0"/>
              <a:t>P</a:t>
            </a:r>
            <a:r>
              <a:rPr lang="en-IN" dirty="0"/>
              <a:t>rovide field-based analysis: </a:t>
            </a:r>
            <a:r>
              <a:rPr lang="en-IN" sz="1200" kern="1200" dirty="0">
                <a:solidFill>
                  <a:schemeClr val="tx1"/>
                </a:solidFill>
                <a:effectLst/>
                <a:latin typeface="+mn-lt"/>
                <a:ea typeface="+mn-ea"/>
                <a:cs typeface="+mn-cs"/>
              </a:rPr>
              <a:t>They also provide researchers with field-based analysis as the data are collected, allowing a researcher or research team to more quickly get a sense of what is happening throughout the research process since these are shared and discussed over time.</a:t>
            </a:r>
            <a:endParaRPr lang="en-US" dirty="0"/>
          </a:p>
        </p:txBody>
      </p:sp>
      <p:sp>
        <p:nvSpPr>
          <p:cNvPr id="4" name="Slide Number Placeholder 3"/>
          <p:cNvSpPr>
            <a:spLocks noGrp="1"/>
          </p:cNvSpPr>
          <p:nvPr>
            <p:ph type="sldNum" sz="quarter" idx="10"/>
          </p:nvPr>
        </p:nvSpPr>
        <p:spPr/>
        <p:txBody>
          <a:bodyPr/>
          <a:lstStyle/>
          <a:p>
            <a:fld id="{39974C31-EB4A-4B21-8134-CB5741A1DC5F}" type="slidenum">
              <a:rPr lang="en-US" smtClean="0"/>
              <a:t>87</a:t>
            </a:fld>
            <a:endParaRPr lang="en-US" dirty="0"/>
          </a:p>
        </p:txBody>
      </p:sp>
    </p:spTree>
    <p:extLst>
      <p:ext uri="{BB962C8B-B14F-4D97-AF65-F5344CB8AC3E}">
        <p14:creationId xmlns:p14="http://schemas.microsoft.com/office/powerpoint/2010/main" val="395083324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 typeface="+mj-lt"/>
              <a:buNone/>
              <a:tabLst/>
              <a:defRPr/>
            </a:pPr>
            <a:r>
              <a:rPr lang="en-GB" sz="1200" kern="1200" dirty="0">
                <a:solidFill>
                  <a:schemeClr val="tx1"/>
                </a:solidFill>
                <a:effectLst/>
                <a:latin typeface="+mn-lt"/>
                <a:ea typeface="+mn-ea"/>
                <a:cs typeface="+mn-cs"/>
              </a:rPr>
              <a:t>Satisfies Learning Objective 5.1: </a:t>
            </a:r>
            <a:r>
              <a:rPr lang="en-IN" sz="1200" kern="1200" dirty="0">
                <a:solidFill>
                  <a:schemeClr val="tx1"/>
                </a:solidFill>
                <a:effectLst/>
                <a:latin typeface="+mn-lt"/>
                <a:ea typeface="+mn-ea"/>
                <a:cs typeface="+mn-cs"/>
              </a:rPr>
              <a:t>A range of methods and techniques for generating qualitative data, including interviews, observational fieldnotes, focus groups, questionnaires, documents and archival data, and participatory methods.</a:t>
            </a:r>
          </a:p>
          <a:p>
            <a:pPr marL="0" marR="0" indent="0" algn="l" defTabSz="914400" rtl="0" eaLnBrk="1" fontAlgn="auto" latinLnBrk="0" hangingPunct="1">
              <a:lnSpc>
                <a:spcPct val="100000"/>
              </a:lnSpc>
              <a:spcBef>
                <a:spcPts val="0"/>
              </a:spcBef>
              <a:spcAft>
                <a:spcPts val="0"/>
              </a:spcAft>
              <a:buClrTx/>
              <a:buSzTx/>
              <a:buFont typeface="+mj-lt"/>
              <a:buNone/>
              <a:tabLst/>
              <a:defRPr/>
            </a:pPr>
            <a:r>
              <a:rPr lang="en-GB" sz="1200" kern="1200" dirty="0">
                <a:solidFill>
                  <a:schemeClr val="tx1"/>
                </a:solidFill>
                <a:effectLst/>
                <a:latin typeface="+mn-lt"/>
                <a:ea typeface="+mn-ea"/>
                <a:cs typeface="+mn-cs"/>
              </a:rPr>
              <a:t>Satisfies Learning Objective 5.3: </a:t>
            </a:r>
            <a:r>
              <a:rPr lang="en-IN" sz="1200" kern="1200" dirty="0">
                <a:solidFill>
                  <a:schemeClr val="tx1"/>
                </a:solidFill>
                <a:effectLst/>
                <a:latin typeface="+mn-lt"/>
                <a:ea typeface="+mn-ea"/>
                <a:cs typeface="+mn-cs"/>
              </a:rPr>
              <a:t>The roles and uses of technology and social media in data collection.</a:t>
            </a:r>
          </a:p>
          <a:p>
            <a:pPr marL="0" marR="0" indent="0" algn="l" defTabSz="914400" rtl="0" eaLnBrk="1" fontAlgn="auto" latinLnBrk="0" hangingPunct="1">
              <a:lnSpc>
                <a:spcPct val="100000"/>
              </a:lnSpc>
              <a:spcBef>
                <a:spcPts val="0"/>
              </a:spcBef>
              <a:spcAft>
                <a:spcPts val="0"/>
              </a:spcAft>
              <a:buClrTx/>
              <a:buSzTx/>
              <a:buFont typeface="+mj-lt"/>
              <a:buNone/>
              <a:tabLst/>
              <a:defRPr/>
            </a:pPr>
            <a:endParaRPr lang="en-IN" sz="1200" kern="1200" dirty="0">
              <a:solidFill>
                <a:schemeClr val="tx1"/>
              </a:solidFill>
              <a:effectLst/>
              <a:latin typeface="+mn-lt"/>
              <a:ea typeface="+mn-ea"/>
              <a:cs typeface="+mn-cs"/>
            </a:endParaRP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endParaRPr lang="en-US" sz="1200" b="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t>89</a:t>
            </a:fld>
            <a:endParaRPr lang="en-US" dirty="0"/>
          </a:p>
        </p:txBody>
      </p:sp>
    </p:spTree>
    <p:extLst>
      <p:ext uri="{BB962C8B-B14F-4D97-AF65-F5344CB8AC3E}">
        <p14:creationId xmlns:p14="http://schemas.microsoft.com/office/powerpoint/2010/main" val="289275878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mj-lt"/>
              <a:buNone/>
            </a:pPr>
            <a:r>
              <a:rPr lang="en-GB" sz="1200" kern="1200" dirty="0">
                <a:solidFill>
                  <a:schemeClr val="tx1"/>
                </a:solidFill>
                <a:effectLst/>
                <a:latin typeface="+mn-lt"/>
                <a:ea typeface="+mn-ea"/>
                <a:cs typeface="+mn-cs"/>
              </a:rPr>
              <a:t>Satisfies Learning Objective 5.1: </a:t>
            </a:r>
            <a:r>
              <a:rPr lang="en-IN" sz="1200" kern="1200" dirty="0">
                <a:solidFill>
                  <a:schemeClr val="tx1"/>
                </a:solidFill>
                <a:effectLst/>
                <a:latin typeface="+mn-lt"/>
                <a:ea typeface="+mn-ea"/>
                <a:cs typeface="+mn-cs"/>
              </a:rPr>
              <a:t>A range of methods and techniques for generating qualitative data, including interviews, observational fieldnotes, focus groups, questionnaires, documents and archival data, and participatory methods.</a:t>
            </a:r>
          </a:p>
          <a:p>
            <a:pPr marL="0" indent="0">
              <a:buFont typeface="+mj-lt"/>
              <a:buNone/>
            </a:pPr>
            <a:r>
              <a:rPr lang="en-GB" sz="1200" kern="1200" dirty="0">
                <a:solidFill>
                  <a:schemeClr val="tx1"/>
                </a:solidFill>
                <a:effectLst/>
                <a:latin typeface="+mn-lt"/>
                <a:ea typeface="+mn-ea"/>
                <a:cs typeface="+mn-cs"/>
              </a:rPr>
              <a:t>Satisfies Learning Objective 5.3: </a:t>
            </a:r>
            <a:r>
              <a:rPr lang="en-IN" sz="1200" kern="1200" dirty="0">
                <a:solidFill>
                  <a:schemeClr val="tx1"/>
                </a:solidFill>
                <a:effectLst/>
                <a:latin typeface="+mn-lt"/>
                <a:ea typeface="+mn-ea"/>
                <a:cs typeface="+mn-cs"/>
              </a:rPr>
              <a:t>The roles and uses of technology and social media in data collection.</a:t>
            </a:r>
          </a:p>
          <a:p>
            <a:pPr marL="0" indent="0">
              <a:buFont typeface="+mj-lt"/>
              <a:buNone/>
            </a:pPr>
            <a:endParaRPr lang="en-IN" sz="1200" kern="1200" dirty="0">
              <a:solidFill>
                <a:schemeClr val="tx1"/>
              </a:solidFill>
              <a:effectLst/>
              <a:latin typeface="+mn-lt"/>
              <a:ea typeface="+mn-ea"/>
              <a:cs typeface="+mn-cs"/>
            </a:endParaRPr>
          </a:p>
          <a:p>
            <a:pPr marL="0" indent="0">
              <a:buFont typeface="+mj-lt"/>
              <a:buNone/>
            </a:pPr>
            <a:r>
              <a:rPr lang="en-IN" dirty="0"/>
              <a:t>Establish a role in the setting: </a:t>
            </a:r>
            <a:r>
              <a:rPr lang="en-IN" sz="1200" kern="1200" dirty="0">
                <a:solidFill>
                  <a:schemeClr val="tx1"/>
                </a:solidFill>
                <a:effectLst/>
                <a:latin typeface="+mn-lt"/>
                <a:ea typeface="+mn-ea"/>
                <a:cs typeface="+mn-cs"/>
              </a:rPr>
              <a:t>Participant observation is a form of observation in which you, as the researcher, establish a presence or role in the setting. Your role in the setting is negotiated and renegotiated ongoingly through gatekeepers as well as with other participants. </a:t>
            </a:r>
          </a:p>
          <a:p>
            <a:pPr marL="0" indent="0">
              <a:buFont typeface="+mj-lt"/>
              <a:buNone/>
            </a:pPr>
            <a:endParaRPr lang="en-US" sz="1200" b="0" kern="1200" dirty="0">
              <a:solidFill>
                <a:schemeClr val="tx1"/>
              </a:solidFill>
              <a:effectLst/>
              <a:latin typeface="+mn-lt"/>
              <a:ea typeface="+mn-ea"/>
              <a:cs typeface="+mn-cs"/>
            </a:endParaRPr>
          </a:p>
          <a:p>
            <a:pPr marL="0" indent="0">
              <a:buFont typeface="+mj-lt"/>
              <a:buNone/>
            </a:pPr>
            <a:r>
              <a:rPr lang="en-US" dirty="0"/>
              <a:t>I</a:t>
            </a:r>
            <a:r>
              <a:rPr lang="en-IN" dirty="0"/>
              <a:t>mmersion, participation, and observation: </a:t>
            </a:r>
            <a:r>
              <a:rPr lang="en-IN" sz="1200" kern="1200" dirty="0">
                <a:solidFill>
                  <a:schemeClr val="tx1"/>
                </a:solidFill>
                <a:effectLst/>
                <a:latin typeface="+mn-lt"/>
                <a:ea typeface="+mn-ea"/>
                <a:cs typeface="+mn-cs"/>
              </a:rPr>
              <a:t>Participant observation involves varying degrees of immersion in a research setting as well as varying degrees of participation and observation. The extent to which you are immersed in a setting and the degree to which you participate in daily activities will depend on a variety of factors, including the goals of your study, resources, positionality, and access.</a:t>
            </a:r>
          </a:p>
          <a:p>
            <a:pPr marL="0" indent="0">
              <a:buFont typeface="+mj-lt"/>
              <a:buNone/>
            </a:pPr>
            <a:endParaRPr lang="en-US" sz="1200" b="0" kern="1200" dirty="0">
              <a:solidFill>
                <a:schemeClr val="tx1"/>
              </a:solidFill>
              <a:effectLst/>
              <a:latin typeface="+mn-lt"/>
              <a:ea typeface="+mn-ea"/>
              <a:cs typeface="+mn-cs"/>
            </a:endParaRPr>
          </a:p>
          <a:p>
            <a:pPr marL="0" indent="0">
              <a:buFont typeface="+mj-lt"/>
              <a:buNone/>
            </a:pPr>
            <a:r>
              <a:rPr lang="en-US" dirty="0"/>
              <a:t>R</a:t>
            </a:r>
            <a:r>
              <a:rPr lang="en-IN" dirty="0"/>
              <a:t>eflexivity is central: </a:t>
            </a:r>
            <a:r>
              <a:rPr lang="en-IN" sz="1200" kern="1200" dirty="0">
                <a:solidFill>
                  <a:schemeClr val="tx1"/>
                </a:solidFill>
                <a:effectLst/>
                <a:latin typeface="+mn-lt"/>
                <a:ea typeface="+mn-ea"/>
                <a:cs typeface="+mn-cs"/>
              </a:rPr>
              <a:t>All research involves aspects of participant observation as “we act in the social world and yet are able to reflect upon ourselves and our actions as objects in that world.” </a:t>
            </a:r>
          </a:p>
          <a:p>
            <a:pPr marL="0" indent="0">
              <a:buFont typeface="+mj-lt"/>
              <a:buNone/>
            </a:pPr>
            <a:endParaRPr lang="en-US" sz="1200" b="0" kern="1200" dirty="0">
              <a:solidFill>
                <a:schemeClr val="tx1"/>
              </a:solidFill>
              <a:effectLst/>
              <a:latin typeface="+mn-lt"/>
              <a:ea typeface="+mn-ea"/>
              <a:cs typeface="+mn-cs"/>
            </a:endParaRPr>
          </a:p>
          <a:p>
            <a:r>
              <a:rPr lang="en-IN" dirty="0"/>
              <a:t>Hallmarks: </a:t>
            </a:r>
            <a:r>
              <a:rPr lang="en-IN" sz="1200" kern="1200" dirty="0">
                <a:solidFill>
                  <a:schemeClr val="tx1"/>
                </a:solidFill>
                <a:effectLst/>
                <a:latin typeface="+mn-lt"/>
                <a:ea typeface="+mn-ea"/>
                <a:cs typeface="+mn-cs"/>
              </a:rPr>
              <a:t>The hallmarks of participant observation include that the researcher:</a:t>
            </a:r>
          </a:p>
          <a:p>
            <a:pPr marL="228600" lvl="0" indent="-228600">
              <a:buFont typeface="+mj-lt"/>
              <a:buAutoNum type="arabicPeriod"/>
            </a:pPr>
            <a:r>
              <a:rPr lang="en-IN" sz="1200" kern="1200" dirty="0">
                <a:solidFill>
                  <a:schemeClr val="tx1"/>
                </a:solidFill>
                <a:effectLst/>
                <a:latin typeface="+mn-lt"/>
                <a:ea typeface="+mn-ea"/>
                <a:cs typeface="+mn-cs"/>
              </a:rPr>
              <a:t>Seeks out observable data related to the focal topic based on existing theory and/or methodology in systematic ways.</a:t>
            </a:r>
          </a:p>
          <a:p>
            <a:pPr marL="228600" lvl="0" indent="-228600">
              <a:buFont typeface="+mj-lt"/>
              <a:buAutoNum type="arabicPeriod"/>
            </a:pPr>
            <a:r>
              <a:rPr lang="en-IN" sz="1200" kern="1200" dirty="0">
                <a:solidFill>
                  <a:schemeClr val="tx1"/>
                </a:solidFill>
                <a:effectLst/>
                <a:latin typeface="+mn-lt"/>
                <a:ea typeface="+mn-ea"/>
                <a:cs typeface="+mn-cs"/>
              </a:rPr>
              <a:t>Carefully records action and interaction in context, including that which might be unnoticeable without focused and intentional observation.</a:t>
            </a:r>
          </a:p>
          <a:p>
            <a:pPr marL="228600" lvl="0" indent="-228600">
              <a:buFont typeface="+mj-lt"/>
              <a:buAutoNum type="arabicPeriod"/>
            </a:pPr>
            <a:r>
              <a:rPr lang="en-IN" sz="1200" kern="1200" dirty="0">
                <a:solidFill>
                  <a:schemeClr val="tx1"/>
                </a:solidFill>
                <a:effectLst/>
                <a:latin typeface="+mn-lt"/>
                <a:ea typeface="+mn-ea"/>
                <a:cs typeface="+mn-cs"/>
              </a:rPr>
              <a:t>Engages in the process of what is known in anthropology as making the familiar strange and the strange familiar, meaning that you need to move between insider</a:t>
            </a:r>
            <a:r>
              <a:rPr lang="en-US" sz="1200" kern="1200" dirty="0">
                <a:solidFill>
                  <a:schemeClr val="tx1"/>
                </a:solidFill>
                <a:effectLst/>
                <a:latin typeface="+mn-lt"/>
                <a:ea typeface="+mn-ea"/>
                <a:cs typeface="+mn-cs"/>
              </a:rPr>
              <a:t>–</a:t>
            </a:r>
            <a:r>
              <a:rPr lang="en-IN" sz="1200" kern="1200" dirty="0">
                <a:solidFill>
                  <a:schemeClr val="tx1"/>
                </a:solidFill>
                <a:effectLst/>
                <a:latin typeface="+mn-lt"/>
                <a:ea typeface="+mn-ea"/>
                <a:cs typeface="+mn-cs"/>
              </a:rPr>
              <a:t>outsider sensibilities.</a:t>
            </a:r>
          </a:p>
          <a:p>
            <a:pPr marL="228600" indent="-228600">
              <a:buFont typeface="+mj-lt"/>
              <a:buAutoNum type="arabicPeriod"/>
            </a:pPr>
            <a:r>
              <a:rPr lang="en-IN" sz="1200" kern="1200" dirty="0">
                <a:solidFill>
                  <a:schemeClr val="tx1"/>
                </a:solidFill>
                <a:effectLst/>
                <a:latin typeface="+mn-lt"/>
                <a:ea typeface="+mn-ea"/>
                <a:cs typeface="+mn-cs"/>
              </a:rPr>
              <a:t>Ongoingly monitors observations and includes evidence of personal bias or prejudice.</a:t>
            </a:r>
          </a:p>
          <a:p>
            <a:pPr marL="228600" indent="-228600">
              <a:buFont typeface="+mj-lt"/>
              <a:buAutoNum type="arabicPeriod"/>
            </a:pPr>
            <a:endParaRPr lang="en-US" sz="1200" b="0" kern="1200" dirty="0">
              <a:solidFill>
                <a:schemeClr val="tx1"/>
              </a:solidFill>
              <a:effectLst/>
              <a:latin typeface="+mn-lt"/>
              <a:ea typeface="+mn-ea"/>
              <a:cs typeface="+mn-cs"/>
            </a:endParaRPr>
          </a:p>
          <a:p>
            <a:pPr marL="0" indent="0">
              <a:buFont typeface="+mj-lt"/>
              <a:buNone/>
            </a:pPr>
            <a:endParaRPr lang="en-US" sz="1200" b="0" kern="1200" dirty="0">
              <a:solidFill>
                <a:schemeClr val="tx1"/>
              </a:solidFill>
              <a:effectLst/>
              <a:latin typeface="+mn-lt"/>
              <a:ea typeface="+mn-ea"/>
              <a:cs typeface="+mn-cs"/>
            </a:endParaRPr>
          </a:p>
          <a:p>
            <a:pPr marL="0" indent="0">
              <a:buFont typeface="+mj-lt"/>
              <a:buNone/>
            </a:pPr>
            <a:endParaRPr lang="en-US" sz="1200" b="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t>93</a:t>
            </a:fld>
            <a:endParaRPr lang="en-US" dirty="0"/>
          </a:p>
        </p:txBody>
      </p:sp>
    </p:spTree>
    <p:extLst>
      <p:ext uri="{BB962C8B-B14F-4D97-AF65-F5344CB8AC3E}">
        <p14:creationId xmlns:p14="http://schemas.microsoft.com/office/powerpoint/2010/main" val="102103790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 typeface="+mj-lt"/>
              <a:buNone/>
              <a:tabLst/>
              <a:defRPr/>
            </a:pPr>
            <a:r>
              <a:rPr lang="en-GB" sz="1200" kern="1200" dirty="0">
                <a:solidFill>
                  <a:schemeClr val="tx1"/>
                </a:solidFill>
                <a:effectLst/>
                <a:latin typeface="+mn-lt"/>
                <a:ea typeface="+mn-ea"/>
                <a:cs typeface="+mn-cs"/>
              </a:rPr>
              <a:t>Satisfies Learning Objective 5.1: </a:t>
            </a:r>
            <a:r>
              <a:rPr lang="en-IN" sz="1200" kern="1200" dirty="0">
                <a:solidFill>
                  <a:schemeClr val="tx1"/>
                </a:solidFill>
                <a:effectLst/>
                <a:latin typeface="+mn-lt"/>
                <a:ea typeface="+mn-ea"/>
                <a:cs typeface="+mn-cs"/>
              </a:rPr>
              <a:t>A range of methods and techniques for generating qualitative data, including interviews, observational fieldnotes, focus groups, questionnaires, documents and archival data, and participatory methods.</a:t>
            </a:r>
          </a:p>
          <a:p>
            <a:pPr marL="0" marR="0" indent="0" algn="l" defTabSz="914400" rtl="0" eaLnBrk="1" fontAlgn="auto" latinLnBrk="0" hangingPunct="1">
              <a:lnSpc>
                <a:spcPct val="100000"/>
              </a:lnSpc>
              <a:spcBef>
                <a:spcPts val="0"/>
              </a:spcBef>
              <a:spcAft>
                <a:spcPts val="0"/>
              </a:spcAft>
              <a:buClrTx/>
              <a:buSzTx/>
              <a:buFont typeface="+mj-lt"/>
              <a:buNone/>
              <a:tabLst/>
              <a:defRPr/>
            </a:pPr>
            <a:r>
              <a:rPr lang="en-GB" sz="1200" kern="1200" dirty="0">
                <a:solidFill>
                  <a:schemeClr val="tx1"/>
                </a:solidFill>
                <a:effectLst/>
                <a:latin typeface="+mn-lt"/>
                <a:ea typeface="+mn-ea"/>
                <a:cs typeface="+mn-cs"/>
              </a:rPr>
              <a:t>Satisfies Learning Objective 5.3: </a:t>
            </a:r>
            <a:r>
              <a:rPr lang="en-IN" sz="1200" kern="1200" dirty="0">
                <a:solidFill>
                  <a:schemeClr val="tx1"/>
                </a:solidFill>
                <a:effectLst/>
                <a:latin typeface="+mn-lt"/>
                <a:ea typeface="+mn-ea"/>
                <a:cs typeface="+mn-cs"/>
              </a:rPr>
              <a:t>The roles and uses of technology and social media in data collection.</a:t>
            </a:r>
          </a:p>
          <a:p>
            <a:pPr marL="0" marR="0" indent="0" algn="l" defTabSz="914400" rtl="0" eaLnBrk="1" fontAlgn="auto" latinLnBrk="0" hangingPunct="1">
              <a:lnSpc>
                <a:spcPct val="100000"/>
              </a:lnSpc>
              <a:spcBef>
                <a:spcPts val="0"/>
              </a:spcBef>
              <a:spcAft>
                <a:spcPts val="0"/>
              </a:spcAft>
              <a:buClrTx/>
              <a:buSzTx/>
              <a:buFont typeface="+mj-lt"/>
              <a:buNone/>
              <a:tabLst/>
              <a:defRPr/>
            </a:pPr>
            <a:endParaRPr lang="en-IN"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 typeface="+mj-lt"/>
              <a:buNone/>
              <a:tabLst/>
              <a:defRPr/>
            </a:pPr>
            <a:r>
              <a:rPr lang="en-IN" dirty="0"/>
              <a:t>Opportunity to collect data not in individual interview: </a:t>
            </a:r>
            <a:r>
              <a:rPr lang="en-IN" sz="1200" kern="1200" dirty="0">
                <a:solidFill>
                  <a:schemeClr val="tx1"/>
                </a:solidFill>
                <a:effectLst/>
                <a:latin typeface="+mn-lt"/>
                <a:ea typeface="+mn-ea"/>
                <a:cs typeface="+mn-cs"/>
              </a:rPr>
              <a:t>Focus groups, which are sometimes referred to as group interviews, provide an opportunity to collect data that may not arise in an individual interview because of the group dynamics and interactions.</a:t>
            </a:r>
          </a:p>
          <a:p>
            <a:pPr marL="0" marR="0" indent="0" algn="l" defTabSz="914400" rtl="0" eaLnBrk="1" fontAlgn="auto" latinLnBrk="0" hangingPunct="1">
              <a:lnSpc>
                <a:spcPct val="100000"/>
              </a:lnSpc>
              <a:spcBef>
                <a:spcPts val="0"/>
              </a:spcBef>
              <a:spcAft>
                <a:spcPts val="0"/>
              </a:spcAft>
              <a:buClrTx/>
              <a:buSzTx/>
              <a:buFont typeface="+mj-lt"/>
              <a:buNone/>
              <a:tabLst/>
              <a:defRPr/>
            </a:pPr>
            <a:endParaRPr lang="en-US"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 typeface="+mj-lt"/>
              <a:buNone/>
              <a:tabLst/>
              <a:defRPr/>
            </a:pPr>
            <a:r>
              <a:rPr lang="en-US" dirty="0"/>
              <a:t>C</a:t>
            </a:r>
            <a:r>
              <a:rPr lang="en-IN" dirty="0"/>
              <a:t>onditions to observe communication: F</a:t>
            </a:r>
            <a:r>
              <a:rPr lang="en-IN" sz="1200" kern="1200" dirty="0">
                <a:solidFill>
                  <a:schemeClr val="tx1"/>
                </a:solidFill>
                <a:effectLst/>
                <a:latin typeface="+mn-lt"/>
                <a:ea typeface="+mn-ea"/>
                <a:cs typeface="+mn-cs"/>
              </a:rPr>
              <a:t>ocus groups create the conditions to observe (and even facilitate) communication between research participants as a means to generate data in a group forum.</a:t>
            </a:r>
            <a:r>
              <a:rPr lang="en-IN" sz="1200" i="1" kern="1200" dirty="0">
                <a:solidFill>
                  <a:schemeClr val="tx1"/>
                </a:solidFill>
                <a:effectLst/>
                <a:latin typeface="+mn-lt"/>
                <a:ea typeface="+mn-ea"/>
                <a:cs typeface="+mn-cs"/>
              </a:rPr>
              <a:t> </a:t>
            </a:r>
          </a:p>
          <a:p>
            <a:pPr marL="0" marR="0" indent="0" algn="l" defTabSz="914400" rtl="0" eaLnBrk="1" fontAlgn="auto" latinLnBrk="0" hangingPunct="1">
              <a:lnSpc>
                <a:spcPct val="100000"/>
              </a:lnSpc>
              <a:spcBef>
                <a:spcPts val="0"/>
              </a:spcBef>
              <a:spcAft>
                <a:spcPts val="0"/>
              </a:spcAft>
              <a:buClrTx/>
              <a:buSzTx/>
              <a:buFont typeface="+mj-lt"/>
              <a:buNone/>
              <a:tabLst/>
              <a:defRPr/>
            </a:pPr>
            <a:endParaRPr lang="en-US" sz="1200" i="1"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 typeface="+mj-lt"/>
              <a:buNone/>
              <a:tabLst/>
              <a:defRPr/>
            </a:pPr>
            <a:r>
              <a:rPr lang="en-IN" dirty="0"/>
              <a:t>Context for generating groupthink: </a:t>
            </a:r>
            <a:r>
              <a:rPr lang="en-IN" sz="1200" kern="1200" dirty="0">
                <a:solidFill>
                  <a:schemeClr val="tx1"/>
                </a:solidFill>
                <a:effectLst/>
                <a:latin typeface="+mn-lt"/>
                <a:ea typeface="+mn-ea"/>
                <a:cs typeface="+mn-cs"/>
              </a:rPr>
              <a:t>Focus groups can create the context for generating </a:t>
            </a:r>
            <a:r>
              <a:rPr lang="en-IN" sz="1200" i="1" kern="1200" dirty="0">
                <a:solidFill>
                  <a:schemeClr val="tx1"/>
                </a:solidFill>
                <a:effectLst/>
                <a:latin typeface="+mn-lt"/>
                <a:ea typeface="+mn-ea"/>
                <a:cs typeface="+mn-cs"/>
              </a:rPr>
              <a:t>groupthink</a:t>
            </a:r>
            <a:r>
              <a:rPr lang="en-IN" sz="1200" i="0" kern="1200" dirty="0">
                <a:solidFill>
                  <a:schemeClr val="tx1"/>
                </a:solidFill>
                <a:effectLst/>
                <a:latin typeface="+mn-lt"/>
                <a:ea typeface="+mn-ea"/>
                <a:cs typeface="+mn-cs"/>
              </a:rPr>
              <a:t>,</a:t>
            </a:r>
            <a:r>
              <a:rPr lang="en-IN" sz="1200" kern="1200" dirty="0">
                <a:solidFill>
                  <a:schemeClr val="tx1"/>
                </a:solidFill>
                <a:effectLst/>
                <a:latin typeface="+mn-lt"/>
                <a:ea typeface="+mn-ea"/>
                <a:cs typeface="+mn-cs"/>
              </a:rPr>
              <a:t> which is when an individual introduces a topic and the rest of the group focuses on this topic and ultimately generates a group understanding. Depending on the goals of your study and your research questions, groupthink can be useful or problematic.</a:t>
            </a:r>
          </a:p>
          <a:p>
            <a:pPr marL="0" marR="0" indent="0" algn="l" defTabSz="914400" rtl="0" eaLnBrk="1" fontAlgn="auto" latinLnBrk="0" hangingPunct="1">
              <a:lnSpc>
                <a:spcPct val="100000"/>
              </a:lnSpc>
              <a:spcBef>
                <a:spcPts val="0"/>
              </a:spcBef>
              <a:spcAft>
                <a:spcPts val="0"/>
              </a:spcAft>
              <a:buClrTx/>
              <a:buSzTx/>
              <a:buFont typeface="+mj-lt"/>
              <a:buNone/>
              <a:tabLst/>
              <a:defRPr/>
            </a:pPr>
            <a:endParaRPr lang="en-US"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 typeface="+mj-lt"/>
              <a:buNone/>
              <a:tabLst/>
              <a:defRPr/>
            </a:pPr>
            <a:r>
              <a:rPr lang="en-IN" dirty="0"/>
              <a:t>Allow participants to comment: </a:t>
            </a:r>
            <a:r>
              <a:rPr lang="en-IN" sz="1200" kern="1200" dirty="0">
                <a:solidFill>
                  <a:schemeClr val="tx1"/>
                </a:solidFill>
                <a:effectLst/>
                <a:latin typeface="+mn-lt"/>
                <a:ea typeface="+mn-ea"/>
                <a:cs typeface="+mn-cs"/>
              </a:rPr>
              <a:t>Focus groups also allow participants to comment in relation to each other’s thoughts, experiences, and responses to specific questions and therefore generate emergent topics for group inquiry and discussion that go beyond responses to the questions on the instrument.</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t>96</a:t>
            </a:fld>
            <a:endParaRPr lang="en-US" dirty="0"/>
          </a:p>
        </p:txBody>
      </p:sp>
    </p:spTree>
    <p:extLst>
      <p:ext uri="{BB962C8B-B14F-4D97-AF65-F5344CB8AC3E}">
        <p14:creationId xmlns:p14="http://schemas.microsoft.com/office/powerpoint/2010/main" val="333403746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a:solidFill>
                  <a:schemeClr val="tx1"/>
                </a:solidFill>
                <a:effectLst/>
                <a:latin typeface="+mn-lt"/>
                <a:ea typeface="+mn-ea"/>
                <a:cs typeface="+mn-cs"/>
              </a:rPr>
              <a:t>Satisfies Learning Objective 5.1: </a:t>
            </a:r>
            <a:r>
              <a:rPr lang="en-IN" sz="1200" kern="1200" dirty="0">
                <a:solidFill>
                  <a:schemeClr val="tx1"/>
                </a:solidFill>
                <a:effectLst/>
                <a:latin typeface="+mn-lt"/>
                <a:ea typeface="+mn-ea"/>
                <a:cs typeface="+mn-cs"/>
              </a:rPr>
              <a:t>A range of methods and techniques for generating qualitative data, including interviews, observational fieldnotes, focus groups, questionnaires, documents and archival data, and participatory methods.</a:t>
            </a:r>
          </a:p>
          <a:p>
            <a:pPr lvl="0"/>
            <a:r>
              <a:rPr lang="en-GB" sz="1200" kern="1200" dirty="0">
                <a:solidFill>
                  <a:schemeClr val="tx1"/>
                </a:solidFill>
                <a:effectLst/>
                <a:latin typeface="+mn-lt"/>
                <a:ea typeface="+mn-ea"/>
                <a:cs typeface="+mn-cs"/>
              </a:rPr>
              <a:t>Satisfies Learning Objective 5.3: </a:t>
            </a:r>
            <a:r>
              <a:rPr lang="en-IN" sz="1200" kern="1200" dirty="0">
                <a:solidFill>
                  <a:schemeClr val="tx1"/>
                </a:solidFill>
                <a:effectLst/>
                <a:latin typeface="+mn-lt"/>
                <a:ea typeface="+mn-ea"/>
                <a:cs typeface="+mn-cs"/>
              </a:rPr>
              <a:t>The roles and uses of technology and social media in data collection.</a:t>
            </a:r>
          </a:p>
          <a:p>
            <a:pPr lvl="0"/>
            <a:endParaRPr lang="en-IN" sz="1200" kern="1200" dirty="0">
              <a:solidFill>
                <a:schemeClr val="tx1"/>
              </a:solidFill>
              <a:effectLst/>
              <a:latin typeface="+mn-lt"/>
              <a:ea typeface="+mn-ea"/>
              <a:cs typeface="+mn-cs"/>
            </a:endParaRPr>
          </a:p>
          <a:p>
            <a:pPr lvl="0"/>
            <a:r>
              <a:rPr lang="en-US" dirty="0"/>
              <a:t>A</a:t>
            </a:r>
            <a:r>
              <a:rPr lang="en-IN" dirty="0"/>
              <a:t>dvantages and ways to achieve goals:</a:t>
            </a:r>
          </a:p>
          <a:p>
            <a:pPr marL="228600" lvl="0" indent="-228600">
              <a:buFont typeface="+mj-lt"/>
              <a:buAutoNum type="arabicPeriod"/>
            </a:pPr>
            <a:r>
              <a:rPr lang="en-IN" sz="1200" kern="1200" dirty="0">
                <a:solidFill>
                  <a:schemeClr val="tx1"/>
                </a:solidFill>
                <a:effectLst/>
                <a:latin typeface="+mn-lt"/>
                <a:ea typeface="+mn-ea"/>
                <a:cs typeface="+mn-cs"/>
              </a:rPr>
              <a:t>Place a primacy on understanding that which is shared and unique across participants’ attitudes, experiences, priorities, uses of language, and frameworks of understanding.</a:t>
            </a:r>
          </a:p>
          <a:p>
            <a:pPr marL="228600" lvl="0" indent="-228600">
              <a:buFont typeface="+mj-lt"/>
              <a:buAutoNum type="arabicPeriod"/>
            </a:pPr>
            <a:r>
              <a:rPr lang="en-IN" sz="1200" kern="1200" dirty="0">
                <a:solidFill>
                  <a:schemeClr val="tx1"/>
                </a:solidFill>
                <a:effectLst/>
                <a:latin typeface="+mn-lt"/>
                <a:ea typeface="+mn-ea"/>
                <a:cs typeface="+mn-cs"/>
              </a:rPr>
              <a:t>Encourage participants to co-generate and explore questions and develop analyses of common experiences.</a:t>
            </a:r>
          </a:p>
          <a:p>
            <a:pPr marL="228600" lvl="0" indent="-228600">
              <a:buFont typeface="+mj-lt"/>
              <a:buAutoNum type="arabicPeriod"/>
            </a:pPr>
            <a:r>
              <a:rPr lang="en-IN" sz="1200" kern="1200" dirty="0">
                <a:solidFill>
                  <a:schemeClr val="tx1"/>
                </a:solidFill>
                <a:effectLst/>
                <a:latin typeface="+mn-lt"/>
                <a:ea typeface="+mn-ea"/>
                <a:cs typeface="+mn-cs"/>
              </a:rPr>
              <a:t>Encourage a variety of kinds of communication from participants, including relational modes of participation that build off of others’ responses.</a:t>
            </a:r>
          </a:p>
          <a:p>
            <a:pPr marL="228600" lvl="0" indent="-228600">
              <a:buFont typeface="+mj-lt"/>
              <a:buAutoNum type="arabicPeriod"/>
            </a:pPr>
            <a:r>
              <a:rPr lang="en-IN" sz="1200" kern="1200" dirty="0">
                <a:solidFill>
                  <a:schemeClr val="tx1"/>
                </a:solidFill>
                <a:effectLst/>
                <a:latin typeface="+mn-lt"/>
                <a:ea typeface="+mn-ea"/>
                <a:cs typeface="+mn-cs"/>
              </a:rPr>
              <a:t>Help participants to identify and explore group norms and culturally embedded values.</a:t>
            </a:r>
          </a:p>
          <a:p>
            <a:pPr marL="228600" lvl="0" indent="-228600">
              <a:buFont typeface="+mj-lt"/>
              <a:buAutoNum type="arabicPeriod"/>
            </a:pPr>
            <a:r>
              <a:rPr lang="en-IN" sz="1200" kern="1200" dirty="0">
                <a:solidFill>
                  <a:schemeClr val="tx1"/>
                </a:solidFill>
                <a:effectLst/>
                <a:latin typeface="+mn-lt"/>
                <a:ea typeface="+mn-ea"/>
                <a:cs typeface="+mn-cs"/>
              </a:rPr>
              <a:t>Serve to provide a form of quality control since participants can provide a kind of checks and balances to each another that can mediate false or extreme views.</a:t>
            </a:r>
          </a:p>
          <a:p>
            <a:pPr marL="228600" lvl="0" indent="-228600">
              <a:buFont typeface="+mj-lt"/>
              <a:buAutoNum type="arabicPeriod"/>
            </a:pPr>
            <a:r>
              <a:rPr lang="en-IN" sz="1200" kern="1200" dirty="0">
                <a:solidFill>
                  <a:schemeClr val="tx1"/>
                </a:solidFill>
                <a:effectLst/>
                <a:latin typeface="+mn-lt"/>
                <a:ea typeface="+mn-ea"/>
                <a:cs typeface="+mn-cs"/>
              </a:rPr>
              <a:t>Encourage open dialogue about potentially taboo or embarrassing topics and allow for the expression of challenges or criticism.</a:t>
            </a:r>
          </a:p>
          <a:p>
            <a:pPr marL="228600" lvl="0" indent="-228600">
              <a:buFont typeface="+mj-lt"/>
              <a:buAutoNum type="arabicPeriod"/>
            </a:pPr>
            <a:r>
              <a:rPr lang="en-IN" sz="1200" kern="1200" dirty="0">
                <a:solidFill>
                  <a:schemeClr val="tx1"/>
                </a:solidFill>
                <a:effectLst/>
                <a:latin typeface="+mn-lt"/>
                <a:ea typeface="+mn-ea"/>
                <a:cs typeface="+mn-cs"/>
              </a:rPr>
              <a:t>Facilitate the expression of ideas and experiences that might be left underdeveloped in an interview with a single participant.</a:t>
            </a:r>
          </a:p>
          <a:p>
            <a:pPr marL="228600" lvl="0" indent="-228600">
              <a:buFont typeface="+mj-lt"/>
              <a:buAutoNum type="arabicPeriod"/>
            </a:pPr>
            <a:r>
              <a:rPr lang="en-IN" sz="1200" kern="1200" dirty="0">
                <a:solidFill>
                  <a:schemeClr val="tx1"/>
                </a:solidFill>
                <a:effectLst/>
                <a:latin typeface="+mn-lt"/>
                <a:ea typeface="+mn-ea"/>
                <a:cs typeface="+mn-cs"/>
              </a:rPr>
              <a:t>Engage participants who cannot read or write.</a:t>
            </a:r>
          </a:p>
          <a:p>
            <a:pPr marL="228600" lvl="0" indent="-228600">
              <a:buFont typeface="+mj-lt"/>
              <a:buAutoNum type="arabicPeriod"/>
            </a:pPr>
            <a:r>
              <a:rPr lang="en-IN" sz="1200" kern="1200" dirty="0">
                <a:solidFill>
                  <a:schemeClr val="tx1"/>
                </a:solidFill>
                <a:effectLst/>
                <a:latin typeface="+mn-lt"/>
                <a:ea typeface="+mn-ea"/>
                <a:cs typeface="+mn-cs"/>
              </a:rPr>
              <a:t>Encourage participation from those who may be reluctant to be interviewed on their own but engage in the discussion generated by other group members.</a:t>
            </a:r>
          </a:p>
          <a:p>
            <a:pPr marL="228600" indent="-228600">
              <a:buFont typeface="+mj-lt"/>
              <a:buAutoNum type="arabicPeriod"/>
            </a:pPr>
            <a:r>
              <a:rPr lang="en-IN" sz="1200" kern="1200" dirty="0">
                <a:solidFill>
                  <a:schemeClr val="tx1"/>
                </a:solidFill>
                <a:effectLst/>
                <a:latin typeface="+mn-lt"/>
                <a:ea typeface="+mn-ea"/>
                <a:cs typeface="+mn-cs"/>
              </a:rPr>
              <a:t>Used at various points to inform study design, design of contextually appropriate methods, and design of instruments.</a:t>
            </a:r>
          </a:p>
          <a:p>
            <a:pPr marL="228600" indent="-228600">
              <a:buFont typeface="+mj-lt"/>
              <a:buAutoNum type="arabicPeriod"/>
            </a:pP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t>97</a:t>
            </a:fld>
            <a:endParaRPr lang="en-US" dirty="0"/>
          </a:p>
        </p:txBody>
      </p:sp>
    </p:spTree>
    <p:extLst>
      <p:ext uri="{BB962C8B-B14F-4D97-AF65-F5344CB8AC3E}">
        <p14:creationId xmlns:p14="http://schemas.microsoft.com/office/powerpoint/2010/main" val="393922603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 typeface="+mj-lt"/>
              <a:buNone/>
              <a:tabLst/>
              <a:defRPr/>
            </a:pPr>
            <a:r>
              <a:rPr lang="en-GB" sz="1200" kern="1200" dirty="0">
                <a:solidFill>
                  <a:schemeClr val="tx1"/>
                </a:solidFill>
                <a:effectLst/>
                <a:latin typeface="+mn-lt"/>
                <a:ea typeface="+mn-ea"/>
                <a:cs typeface="+mn-cs"/>
              </a:rPr>
              <a:t>Satisfies Learning Objective 5.1: </a:t>
            </a:r>
            <a:r>
              <a:rPr lang="en-IN" sz="1200" kern="1200" dirty="0">
                <a:solidFill>
                  <a:schemeClr val="tx1"/>
                </a:solidFill>
                <a:effectLst/>
                <a:latin typeface="+mn-lt"/>
                <a:ea typeface="+mn-ea"/>
                <a:cs typeface="+mn-cs"/>
              </a:rPr>
              <a:t>A range of methods and techniques for generating qualitative data, including interviews, observational fieldnotes, focus groups, questionnaires, documents and archival data, and participatory methods.</a:t>
            </a:r>
          </a:p>
          <a:p>
            <a:pPr marL="0" marR="0" indent="0" algn="l" defTabSz="914400" rtl="0" eaLnBrk="1" fontAlgn="auto" latinLnBrk="0" hangingPunct="1">
              <a:lnSpc>
                <a:spcPct val="100000"/>
              </a:lnSpc>
              <a:spcBef>
                <a:spcPts val="0"/>
              </a:spcBef>
              <a:spcAft>
                <a:spcPts val="0"/>
              </a:spcAft>
              <a:buClrTx/>
              <a:buSzTx/>
              <a:buFont typeface="+mj-lt"/>
              <a:buNone/>
              <a:tabLst/>
              <a:defRPr/>
            </a:pPr>
            <a:r>
              <a:rPr lang="en-GB" sz="1200" kern="1200" dirty="0">
                <a:solidFill>
                  <a:schemeClr val="tx1"/>
                </a:solidFill>
                <a:effectLst/>
                <a:latin typeface="+mn-lt"/>
                <a:ea typeface="+mn-ea"/>
                <a:cs typeface="+mn-cs"/>
              </a:rPr>
              <a:t>Satisfies Learning Objective 5.3: </a:t>
            </a:r>
            <a:r>
              <a:rPr lang="en-IN" sz="1200" kern="1200" dirty="0">
                <a:solidFill>
                  <a:schemeClr val="tx1"/>
                </a:solidFill>
                <a:effectLst/>
                <a:latin typeface="+mn-lt"/>
                <a:ea typeface="+mn-ea"/>
                <a:cs typeface="+mn-cs"/>
              </a:rPr>
              <a:t>The roles and uses of technology and social media in data collection.</a:t>
            </a:r>
          </a:p>
          <a:p>
            <a:pPr marL="0" marR="0" indent="0" algn="l" defTabSz="914400" rtl="0" eaLnBrk="1" fontAlgn="auto" latinLnBrk="0" hangingPunct="1">
              <a:lnSpc>
                <a:spcPct val="100000"/>
              </a:lnSpc>
              <a:spcBef>
                <a:spcPts val="0"/>
              </a:spcBef>
              <a:spcAft>
                <a:spcPts val="0"/>
              </a:spcAft>
              <a:buClrTx/>
              <a:buSzTx/>
              <a:buFont typeface="+mj-lt"/>
              <a:buNone/>
              <a:tabLst/>
              <a:defRPr/>
            </a:pPr>
            <a:endParaRPr lang="en-IN"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 typeface="+mj-lt"/>
              <a:buNone/>
              <a:tabLst/>
              <a:defRPr/>
            </a:pPr>
            <a:r>
              <a:rPr lang="en-IN" dirty="0"/>
              <a:t>Naturally occurring documents: </a:t>
            </a:r>
            <a:r>
              <a:rPr lang="en-IN" sz="1200" kern="1200" dirty="0">
                <a:solidFill>
                  <a:schemeClr val="tx1"/>
                </a:solidFill>
                <a:effectLst/>
                <a:latin typeface="+mn-lt"/>
                <a:ea typeface="+mn-ea"/>
                <a:cs typeface="+mn-cs"/>
              </a:rPr>
              <a:t>Documents that already exist in a group or organization (or other context) are called naturally occurring documents, that is, they exist without the involvement, facilitation, or instigation of the researcher.</a:t>
            </a:r>
          </a:p>
          <a:p>
            <a:pPr marL="0" marR="0" indent="0" algn="l" defTabSz="914400" rtl="0" eaLnBrk="1" fontAlgn="auto" latinLnBrk="0" hangingPunct="1">
              <a:lnSpc>
                <a:spcPct val="100000"/>
              </a:lnSpc>
              <a:spcBef>
                <a:spcPts val="0"/>
              </a:spcBef>
              <a:spcAft>
                <a:spcPts val="0"/>
              </a:spcAft>
              <a:buClrTx/>
              <a:buSzTx/>
              <a:buFont typeface="+mj-lt"/>
              <a:buNone/>
              <a:tabLst/>
              <a:defRPr/>
            </a:pPr>
            <a:endParaRPr lang="en-US"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 typeface="+mj-lt"/>
              <a:buNone/>
              <a:tabLst/>
              <a:defRPr/>
            </a:pPr>
            <a:r>
              <a:rPr lang="en-US" dirty="0"/>
              <a:t>H</a:t>
            </a:r>
            <a:r>
              <a:rPr lang="en-IN" dirty="0"/>
              <a:t>elps understand complexity: </a:t>
            </a:r>
            <a:r>
              <a:rPr lang="en-IN" sz="1200" kern="1200" dirty="0">
                <a:solidFill>
                  <a:schemeClr val="tx1"/>
                </a:solidFill>
                <a:effectLst/>
                <a:latin typeface="+mn-lt"/>
                <a:ea typeface="+mn-ea"/>
                <a:cs typeface="+mn-cs"/>
              </a:rPr>
              <a:t>These existing documents are often an important source of context and history that can help us, as researchers, understand the complexities of what we study better by providing a form of data triangulation to first-person accounts. </a:t>
            </a:r>
          </a:p>
          <a:p>
            <a:pPr marL="0" marR="0" indent="0" algn="l" defTabSz="914400" rtl="0" eaLnBrk="1" fontAlgn="auto" latinLnBrk="0" hangingPunct="1">
              <a:lnSpc>
                <a:spcPct val="100000"/>
              </a:lnSpc>
              <a:spcBef>
                <a:spcPts val="0"/>
              </a:spcBef>
              <a:spcAft>
                <a:spcPts val="0"/>
              </a:spcAft>
              <a:buClrTx/>
              <a:buSzTx/>
              <a:buFont typeface="+mj-lt"/>
              <a:buNone/>
              <a:tabLst/>
              <a:defRPr/>
            </a:pPr>
            <a:endParaRPr lang="en-US"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 typeface="+mj-lt"/>
              <a:buNone/>
              <a:tabLst/>
              <a:defRPr/>
            </a:pPr>
            <a:r>
              <a:rPr lang="en-IN" i="1" dirty="0"/>
              <a:t>Personal documents:</a:t>
            </a:r>
            <a:r>
              <a:rPr lang="en-IN" dirty="0"/>
              <a:t> They </a:t>
            </a:r>
            <a:r>
              <a:rPr lang="en-IN" sz="1200" kern="1200" dirty="0">
                <a:solidFill>
                  <a:schemeClr val="tx1"/>
                </a:solidFill>
                <a:effectLst/>
                <a:latin typeface="+mn-lt"/>
                <a:ea typeface="+mn-ea"/>
                <a:cs typeface="+mn-cs"/>
              </a:rPr>
              <a:t>include data sources that are developed by individuals such as letters, emails, scrapbooks, notes and lists, past writing of a variety of sorts, reflective writing, and blogs. These data are useful as a window into their individual thought processes broadly and specifically in relation to the topic in focus.</a:t>
            </a:r>
          </a:p>
          <a:p>
            <a:pPr marL="0" marR="0" indent="0" algn="l" defTabSz="914400" rtl="0" eaLnBrk="1" fontAlgn="auto" latinLnBrk="0" hangingPunct="1">
              <a:lnSpc>
                <a:spcPct val="100000"/>
              </a:lnSpc>
              <a:spcBef>
                <a:spcPts val="0"/>
              </a:spcBef>
              <a:spcAft>
                <a:spcPts val="0"/>
              </a:spcAft>
              <a:buClrTx/>
              <a:buSzTx/>
              <a:buFont typeface="+mj-lt"/>
              <a:buNone/>
              <a:tabLst/>
              <a:defRPr/>
            </a:pPr>
            <a:endParaRPr lang="en-US"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 typeface="+mj-lt"/>
              <a:buNone/>
              <a:tabLst/>
              <a:defRPr/>
            </a:pPr>
            <a:r>
              <a:rPr lang="en-IN" sz="1200" i="1" kern="1200" dirty="0">
                <a:solidFill>
                  <a:schemeClr val="tx1"/>
                </a:solidFill>
                <a:effectLst/>
                <a:latin typeface="+mn-lt"/>
                <a:ea typeface="+mn-ea"/>
                <a:cs typeface="+mn-cs"/>
              </a:rPr>
              <a:t>Official documents: </a:t>
            </a:r>
            <a:r>
              <a:rPr lang="en-IN" sz="1200" i="0" kern="1200" dirty="0">
                <a:solidFill>
                  <a:schemeClr val="tx1"/>
                </a:solidFill>
                <a:effectLst/>
                <a:latin typeface="+mn-lt"/>
                <a:ea typeface="+mn-ea"/>
                <a:cs typeface="+mn-cs"/>
              </a:rPr>
              <a:t>They i</a:t>
            </a:r>
            <a:r>
              <a:rPr lang="en-IN" sz="1200" kern="1200" dirty="0">
                <a:solidFill>
                  <a:schemeClr val="tx1"/>
                </a:solidFill>
                <a:effectLst/>
                <a:latin typeface="+mn-lt"/>
                <a:ea typeface="+mn-ea"/>
                <a:cs typeface="+mn-cs"/>
              </a:rPr>
              <a:t>nclude those kinds of documents that are developed, produced, or disseminated by institutions that can be used for internal and/or external audiences and uses. These kinds of data sources can include websites, mission statements, job descriptions, handbooks, memos, meeting minutes, press releases, training materials, brochures, and so on. </a:t>
            </a:r>
          </a:p>
          <a:p>
            <a:pPr marL="0" marR="0" indent="0" algn="l" defTabSz="914400" rtl="0" eaLnBrk="1" fontAlgn="auto" latinLnBrk="0" hangingPunct="1">
              <a:lnSpc>
                <a:spcPct val="100000"/>
              </a:lnSpc>
              <a:spcBef>
                <a:spcPts val="0"/>
              </a:spcBef>
              <a:spcAft>
                <a:spcPts val="0"/>
              </a:spcAft>
              <a:buClrTx/>
              <a:buSzTx/>
              <a:buFont typeface="+mj-lt"/>
              <a:buNone/>
              <a:tabLst/>
              <a:defRPr/>
            </a:pPr>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mj-lt"/>
              <a:buNone/>
              <a:tabLst/>
              <a:defRPr/>
            </a:pPr>
            <a:r>
              <a:rPr lang="en-IN" sz="1200" i="1" kern="1200" dirty="0">
                <a:solidFill>
                  <a:schemeClr val="tx1"/>
                </a:solidFill>
                <a:effectLst/>
                <a:latin typeface="+mn-lt"/>
                <a:ea typeface="+mn-ea"/>
                <a:cs typeface="+mn-cs"/>
              </a:rPr>
              <a:t>Popular culture documents: </a:t>
            </a:r>
            <a:r>
              <a:rPr lang="en-IN" sz="1200" b="0" i="0" kern="1200" dirty="0">
                <a:solidFill>
                  <a:schemeClr val="tx1"/>
                </a:solidFill>
                <a:effectLst/>
                <a:latin typeface="+mn-lt"/>
                <a:ea typeface="+mn-ea"/>
                <a:cs typeface="+mn-cs"/>
              </a:rPr>
              <a:t>These are </a:t>
            </a:r>
            <a:r>
              <a:rPr lang="en-IN" sz="1200" kern="1200" dirty="0">
                <a:solidFill>
                  <a:schemeClr val="tx1"/>
                </a:solidFill>
                <a:effectLst/>
                <a:latin typeface="+mn-lt"/>
                <a:ea typeface="+mn-ea"/>
                <a:cs typeface="+mn-cs"/>
              </a:rPr>
              <a:t>also called “publicly accessed documents” and can include blogs, films, books, magazines, photographs, and other popular and publicly accessed materials. These kinds of documents can be used to explore people’s meaning-making processes in relation to publicly consumed materials, images, and messages.</a:t>
            </a:r>
          </a:p>
          <a:p>
            <a:pPr marL="0" marR="0" indent="0" algn="l" defTabSz="914400" rtl="0" eaLnBrk="1" fontAlgn="auto" latinLnBrk="0" hangingPunct="1">
              <a:lnSpc>
                <a:spcPct val="100000"/>
              </a:lnSpc>
              <a:spcBef>
                <a:spcPts val="0"/>
              </a:spcBef>
              <a:spcAft>
                <a:spcPts val="0"/>
              </a:spcAft>
              <a:buClrTx/>
              <a:buSzTx/>
              <a:buFont typeface="+mj-lt"/>
              <a:buNone/>
              <a:tabLst/>
              <a:defRPr/>
            </a:pPr>
            <a:endParaRPr lang="en-US" dirty="0"/>
          </a:p>
        </p:txBody>
      </p:sp>
      <p:sp>
        <p:nvSpPr>
          <p:cNvPr id="4" name="Slide Number Placeholder 3"/>
          <p:cNvSpPr>
            <a:spLocks noGrp="1"/>
          </p:cNvSpPr>
          <p:nvPr>
            <p:ph type="sldNum" sz="quarter" idx="10"/>
          </p:nvPr>
        </p:nvSpPr>
        <p:spPr/>
        <p:txBody>
          <a:bodyPr/>
          <a:lstStyle/>
          <a:p>
            <a:fld id="{39974C31-EB4A-4B21-8134-CB5741A1DC5F}" type="slidenum">
              <a:rPr lang="en-US" smtClean="0"/>
              <a:t>100</a:t>
            </a:fld>
            <a:endParaRPr lang="en-US" dirty="0"/>
          </a:p>
        </p:txBody>
      </p:sp>
    </p:spTree>
    <p:extLst>
      <p:ext uri="{BB962C8B-B14F-4D97-AF65-F5344CB8AC3E}">
        <p14:creationId xmlns:p14="http://schemas.microsoft.com/office/powerpoint/2010/main" val="289275878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 typeface="+mj-lt"/>
              <a:buNone/>
              <a:tabLst/>
              <a:defRPr/>
            </a:pPr>
            <a:r>
              <a:rPr lang="en-GB" sz="1200" kern="1200" dirty="0">
                <a:solidFill>
                  <a:schemeClr val="tx1"/>
                </a:solidFill>
                <a:effectLst/>
                <a:latin typeface="+mn-lt"/>
                <a:ea typeface="+mn-ea"/>
                <a:cs typeface="+mn-cs"/>
              </a:rPr>
              <a:t>Satisfies Learning Objective 5.1: </a:t>
            </a:r>
            <a:r>
              <a:rPr lang="en-IN" sz="1200" kern="1200" dirty="0">
                <a:solidFill>
                  <a:schemeClr val="tx1"/>
                </a:solidFill>
                <a:effectLst/>
                <a:latin typeface="+mn-lt"/>
                <a:ea typeface="+mn-ea"/>
                <a:cs typeface="+mn-cs"/>
              </a:rPr>
              <a:t>A range of methods and techniques for generating qualitative data, including interviews, observational fieldnotes, focus groups, questionnaires, documents and archival data, and participatory methods.</a:t>
            </a:r>
          </a:p>
          <a:p>
            <a:pPr marL="0" marR="0" indent="0" algn="l" defTabSz="914400" rtl="0" eaLnBrk="1" fontAlgn="auto" latinLnBrk="0" hangingPunct="1">
              <a:lnSpc>
                <a:spcPct val="100000"/>
              </a:lnSpc>
              <a:spcBef>
                <a:spcPts val="0"/>
              </a:spcBef>
              <a:spcAft>
                <a:spcPts val="0"/>
              </a:spcAft>
              <a:buClrTx/>
              <a:buSzTx/>
              <a:buFont typeface="+mj-lt"/>
              <a:buNone/>
              <a:tabLst/>
              <a:defRPr/>
            </a:pPr>
            <a:r>
              <a:rPr lang="en-GB" sz="1200" kern="1200" dirty="0">
                <a:solidFill>
                  <a:schemeClr val="tx1"/>
                </a:solidFill>
                <a:effectLst/>
                <a:latin typeface="+mn-lt"/>
                <a:ea typeface="+mn-ea"/>
                <a:cs typeface="+mn-cs"/>
              </a:rPr>
              <a:t>Satisfies Learning Objective 5.3: </a:t>
            </a:r>
            <a:r>
              <a:rPr lang="en-IN" sz="1200" kern="1200" dirty="0">
                <a:solidFill>
                  <a:schemeClr val="tx1"/>
                </a:solidFill>
                <a:effectLst/>
                <a:latin typeface="+mn-lt"/>
                <a:ea typeface="+mn-ea"/>
                <a:cs typeface="+mn-cs"/>
              </a:rPr>
              <a:t>The roles and uses of technology and social media in data collection.</a:t>
            </a:r>
          </a:p>
          <a:p>
            <a:pPr marL="0" marR="0" indent="0" algn="l" defTabSz="914400" rtl="0" eaLnBrk="1" fontAlgn="auto" latinLnBrk="0" hangingPunct="1">
              <a:lnSpc>
                <a:spcPct val="100000"/>
              </a:lnSpc>
              <a:spcBef>
                <a:spcPts val="0"/>
              </a:spcBef>
              <a:spcAft>
                <a:spcPts val="0"/>
              </a:spcAft>
              <a:buClrTx/>
              <a:buSzTx/>
              <a:buFont typeface="+mj-lt"/>
              <a:buNone/>
              <a:tabLst/>
              <a:defRPr/>
            </a:pPr>
            <a:endParaRPr lang="en-IN"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 typeface="+mj-lt"/>
              <a:buNone/>
              <a:tabLst/>
              <a:defRPr/>
            </a:pPr>
            <a:r>
              <a:rPr lang="en-US" dirty="0"/>
              <a:t>People’ thinking of survey: </a:t>
            </a:r>
            <a:r>
              <a:rPr lang="en-IN" sz="1200" kern="1200" dirty="0">
                <a:solidFill>
                  <a:schemeClr val="tx1"/>
                </a:solidFill>
                <a:effectLst/>
                <a:latin typeface="+mn-lt"/>
                <a:ea typeface="+mn-ea"/>
                <a:cs typeface="+mn-cs"/>
              </a:rPr>
              <a:t>Questionnaires are what people tend to think of when they think of surveys. </a:t>
            </a:r>
          </a:p>
          <a:p>
            <a:pPr marL="0" marR="0" indent="0" algn="l" defTabSz="914400" rtl="0" eaLnBrk="1" fontAlgn="auto" latinLnBrk="0" hangingPunct="1">
              <a:lnSpc>
                <a:spcPct val="100000"/>
              </a:lnSpc>
              <a:spcBef>
                <a:spcPts val="0"/>
              </a:spcBef>
              <a:spcAft>
                <a:spcPts val="0"/>
              </a:spcAft>
              <a:buClrTx/>
              <a:buSzTx/>
              <a:buFont typeface="+mj-lt"/>
              <a:buNone/>
              <a:tabLst/>
              <a:defRPr/>
            </a:pPr>
            <a:endParaRPr lang="en-IN"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 typeface="+mj-lt"/>
              <a:buNone/>
              <a:tabLst/>
              <a:defRPr/>
            </a:pPr>
            <a:r>
              <a:rPr lang="en-US" dirty="0"/>
              <a:t>Useful data source within large collection: </a:t>
            </a:r>
            <a:r>
              <a:rPr lang="en-IN" sz="1200" kern="1200" dirty="0">
                <a:solidFill>
                  <a:schemeClr val="tx1"/>
                </a:solidFill>
                <a:effectLst/>
                <a:latin typeface="+mn-lt"/>
                <a:ea typeface="+mn-ea"/>
                <a:cs typeface="+mn-cs"/>
              </a:rPr>
              <a:t>They can be a useful data source within a larger data collection plan for a variety of reasons that relate to triangulation of methods. </a:t>
            </a:r>
          </a:p>
          <a:p>
            <a:pPr marL="0" marR="0" indent="0" algn="l" defTabSz="914400" rtl="0" eaLnBrk="1" fontAlgn="auto" latinLnBrk="0" hangingPunct="1">
              <a:lnSpc>
                <a:spcPct val="100000"/>
              </a:lnSpc>
              <a:spcBef>
                <a:spcPts val="0"/>
              </a:spcBef>
              <a:spcAft>
                <a:spcPts val="0"/>
              </a:spcAft>
              <a:buClrTx/>
              <a:buSzTx/>
              <a:buFont typeface="+mj-lt"/>
              <a:buNone/>
              <a:tabLst/>
              <a:defRPr/>
            </a:pPr>
            <a:endParaRPr lang="en-US" sz="1200" kern="1200" dirty="0">
              <a:solidFill>
                <a:schemeClr val="tx1"/>
              </a:solidFill>
              <a:effectLst/>
              <a:latin typeface="+mn-lt"/>
              <a:ea typeface="+mn-ea"/>
              <a:cs typeface="+mn-cs"/>
            </a:endParaRPr>
          </a:p>
          <a:p>
            <a:pPr lvl="0"/>
            <a:r>
              <a:rPr lang="en-US" dirty="0"/>
              <a:t>Advantages </a:t>
            </a:r>
            <a:r>
              <a:rPr lang="en-IN" dirty="0"/>
              <a:t>to questionnaires:</a:t>
            </a:r>
          </a:p>
          <a:p>
            <a:pPr marL="228600" lvl="0" indent="-228600">
              <a:buFont typeface="+mj-lt"/>
              <a:buAutoNum type="arabicPeriod"/>
            </a:pPr>
            <a:r>
              <a:rPr lang="en-IN" sz="1200" kern="1200" dirty="0">
                <a:solidFill>
                  <a:schemeClr val="tx1"/>
                </a:solidFill>
                <a:effectLst/>
                <a:latin typeface="+mn-lt"/>
                <a:ea typeface="+mn-ea"/>
                <a:cs typeface="+mn-cs"/>
              </a:rPr>
              <a:t>They can be an efficient way to collect data from a range of people across locations.</a:t>
            </a:r>
          </a:p>
          <a:p>
            <a:pPr marL="228600" lvl="0" indent="-228600">
              <a:buFont typeface="+mj-lt"/>
              <a:buAutoNum type="arabicPeriod"/>
            </a:pPr>
            <a:r>
              <a:rPr lang="en-IN" sz="1200" kern="1200" dirty="0">
                <a:solidFill>
                  <a:schemeClr val="tx1"/>
                </a:solidFill>
                <a:effectLst/>
                <a:latin typeface="+mn-lt"/>
                <a:ea typeface="+mn-ea"/>
                <a:cs typeface="+mn-cs"/>
              </a:rPr>
              <a:t>Responses can be easier to compile and analyze than other forms of data.</a:t>
            </a:r>
          </a:p>
          <a:p>
            <a:pPr marL="228600" lvl="0" indent="-228600">
              <a:buFont typeface="+mj-lt"/>
              <a:buAutoNum type="arabicPeriod"/>
            </a:pPr>
            <a:r>
              <a:rPr lang="en-IN" sz="1200" kern="1200" dirty="0">
                <a:solidFill>
                  <a:schemeClr val="tx1"/>
                </a:solidFill>
                <a:effectLst/>
                <a:latin typeface="+mn-lt"/>
                <a:ea typeface="+mn-ea"/>
                <a:cs typeface="+mn-cs"/>
              </a:rPr>
              <a:t>Significant amounts of information can be collected from a large number of people in a short period of time.</a:t>
            </a:r>
          </a:p>
          <a:p>
            <a:pPr marL="228600" lvl="0" indent="-228600">
              <a:buFont typeface="+mj-lt"/>
              <a:buAutoNum type="arabicPeriod"/>
            </a:pPr>
            <a:r>
              <a:rPr lang="en-IN" sz="1200" kern="1200" dirty="0">
                <a:solidFill>
                  <a:schemeClr val="tx1"/>
                </a:solidFill>
                <a:effectLst/>
                <a:latin typeface="+mn-lt"/>
                <a:ea typeface="+mn-ea"/>
                <a:cs typeface="+mn-cs"/>
              </a:rPr>
              <a:t>They are relatively cost and resource effective.</a:t>
            </a:r>
          </a:p>
          <a:p>
            <a:pPr marL="228600" lvl="0" indent="-228600">
              <a:buFont typeface="+mj-lt"/>
              <a:buAutoNum type="arabicPeriod"/>
            </a:pPr>
            <a:r>
              <a:rPr lang="en-IN" sz="1200" kern="1200" dirty="0">
                <a:solidFill>
                  <a:schemeClr val="tx1"/>
                </a:solidFill>
                <a:effectLst/>
                <a:latin typeface="+mn-lt"/>
                <a:ea typeface="+mn-ea"/>
                <a:cs typeface="+mn-cs"/>
              </a:rPr>
              <a:t>Individuals can remain anonymous.</a:t>
            </a:r>
          </a:p>
          <a:p>
            <a:pPr marL="228600" lvl="0" indent="-228600">
              <a:buFont typeface="+mj-lt"/>
              <a:buAutoNum type="arabicPeriod"/>
            </a:pPr>
            <a:r>
              <a:rPr lang="en-IN" sz="1200" kern="1200" dirty="0">
                <a:solidFill>
                  <a:schemeClr val="tx1"/>
                </a:solidFill>
                <a:effectLst/>
                <a:latin typeface="+mn-lt"/>
                <a:ea typeface="+mn-ea"/>
                <a:cs typeface="+mn-cs"/>
              </a:rPr>
              <a:t>They can be carried out by the researcher or by any number of people with limited effects on their validity and reliability.</a:t>
            </a:r>
          </a:p>
          <a:p>
            <a:pPr marL="228600" indent="-228600">
              <a:buFont typeface="+mj-lt"/>
              <a:buAutoNum type="arabicPeriod"/>
            </a:pPr>
            <a:r>
              <a:rPr lang="en-IN" sz="1200" kern="1200" dirty="0">
                <a:solidFill>
                  <a:schemeClr val="tx1"/>
                </a:solidFill>
                <a:effectLst/>
                <a:latin typeface="+mn-lt"/>
                <a:ea typeface="+mn-ea"/>
                <a:cs typeface="+mn-cs"/>
              </a:rPr>
              <a:t>The results of questionnaires can usually be quickly and easily quantified by either a researcher or through the use of a software package.</a:t>
            </a:r>
          </a:p>
          <a:p>
            <a:pPr marL="228600" indent="-228600">
              <a:buFont typeface="+mj-lt"/>
              <a:buAutoNum type="arabicPeriod"/>
            </a:pPr>
            <a:endParaRPr lang="en-US" sz="1200" kern="1200" dirty="0">
              <a:solidFill>
                <a:schemeClr val="tx1"/>
              </a:solidFill>
              <a:effectLst/>
              <a:latin typeface="+mn-lt"/>
              <a:ea typeface="+mn-ea"/>
              <a:cs typeface="+mn-cs"/>
            </a:endParaRPr>
          </a:p>
          <a:p>
            <a:pPr marL="0" indent="0">
              <a:buFont typeface="+mj-lt"/>
              <a:buNone/>
            </a:pPr>
            <a:r>
              <a:rPr lang="en-US" dirty="0"/>
              <a:t>Disadvantages </a:t>
            </a:r>
            <a:r>
              <a:rPr lang="en-IN" dirty="0"/>
              <a:t>to questionnaires: </a:t>
            </a:r>
          </a:p>
          <a:p>
            <a:pPr marL="228600" lvl="0" indent="-228600">
              <a:buFont typeface="+mj-lt"/>
              <a:buAutoNum type="arabicPeriod"/>
            </a:pPr>
            <a:r>
              <a:rPr lang="en-IN" sz="1200" kern="1200" dirty="0">
                <a:solidFill>
                  <a:schemeClr val="tx1"/>
                </a:solidFill>
                <a:effectLst/>
                <a:latin typeface="+mn-lt"/>
                <a:ea typeface="+mn-ea"/>
                <a:cs typeface="+mn-cs"/>
              </a:rPr>
              <a:t>Responses provide only a limited amount of information without explanation and contextualization.</a:t>
            </a:r>
          </a:p>
          <a:p>
            <a:pPr marL="228600" lvl="0" indent="-228600">
              <a:buFont typeface="+mj-lt"/>
              <a:buAutoNum type="arabicPeriod"/>
            </a:pPr>
            <a:r>
              <a:rPr lang="en-IN" sz="1200" kern="1200" dirty="0">
                <a:solidFill>
                  <a:schemeClr val="tx1"/>
                </a:solidFill>
                <a:effectLst/>
                <a:latin typeface="+mn-lt"/>
                <a:ea typeface="+mn-ea"/>
                <a:cs typeface="+mn-cs"/>
              </a:rPr>
              <a:t>They work best when their questions are objective (e.g., one’s age) rather than subjective (e.g., one’s feelings about an event).</a:t>
            </a:r>
          </a:p>
          <a:p>
            <a:pPr marL="228600" lvl="0" indent="-228600">
              <a:buFont typeface="+mj-lt"/>
              <a:buAutoNum type="arabicPeriod"/>
            </a:pPr>
            <a:r>
              <a:rPr lang="en-IN" sz="1200" kern="1200" dirty="0">
                <a:solidFill>
                  <a:schemeClr val="tx1"/>
                </a:solidFill>
                <a:effectLst/>
                <a:latin typeface="+mn-lt"/>
                <a:ea typeface="+mn-ea"/>
                <a:cs typeface="+mn-cs"/>
              </a:rPr>
              <a:t>They do not tend to generate rich or contextualized data, and therefore responses can be hard to analyze.</a:t>
            </a:r>
          </a:p>
          <a:p>
            <a:pPr marL="228600" lvl="0" indent="-228600">
              <a:buFont typeface="+mj-lt"/>
              <a:buAutoNum type="arabicPeriod"/>
            </a:pPr>
            <a:r>
              <a:rPr lang="en-IN" sz="1200" kern="1200" dirty="0">
                <a:solidFill>
                  <a:schemeClr val="tx1"/>
                </a:solidFill>
                <a:effectLst/>
                <a:latin typeface="+mn-lt"/>
                <a:ea typeface="+mn-ea"/>
                <a:cs typeface="+mn-cs"/>
              </a:rPr>
              <a:t>They can be inaccurate because people tend to give socially acceptable responses even when the questionnaire is anonymous.</a:t>
            </a:r>
          </a:p>
          <a:p>
            <a:pPr marL="228600" lvl="0" indent="-228600">
              <a:buFont typeface="+mj-lt"/>
              <a:buAutoNum type="arabicPeriod"/>
            </a:pPr>
            <a:r>
              <a:rPr lang="en-IN" sz="1200" kern="1200" dirty="0">
                <a:solidFill>
                  <a:schemeClr val="tx1"/>
                </a:solidFill>
                <a:effectLst/>
                <a:latin typeface="+mn-lt"/>
                <a:ea typeface="+mn-ea"/>
                <a:cs typeface="+mn-cs"/>
              </a:rPr>
              <a:t>There is no way to know if a respondent is being truthful.</a:t>
            </a:r>
          </a:p>
          <a:p>
            <a:pPr marL="228600" lvl="0" indent="-228600">
              <a:buFont typeface="+mj-lt"/>
              <a:buAutoNum type="arabicPeriod"/>
            </a:pPr>
            <a:r>
              <a:rPr lang="en-IN" sz="1200" kern="1200" dirty="0">
                <a:solidFill>
                  <a:schemeClr val="tx1"/>
                </a:solidFill>
                <a:effectLst/>
                <a:latin typeface="+mn-lt"/>
                <a:ea typeface="+mn-ea"/>
                <a:cs typeface="+mn-cs"/>
              </a:rPr>
              <a:t>It can be difficult to tell how much thought has gone into responses, which can affect accuracy.</a:t>
            </a:r>
          </a:p>
          <a:p>
            <a:pPr marL="228600" lvl="0" indent="-228600">
              <a:buFont typeface="+mj-lt"/>
              <a:buAutoNum type="arabicPeriod"/>
            </a:pPr>
            <a:r>
              <a:rPr lang="en-IN" sz="1200" kern="1200" dirty="0">
                <a:solidFill>
                  <a:schemeClr val="tx1"/>
                </a:solidFill>
                <a:effectLst/>
                <a:latin typeface="+mn-lt"/>
                <a:ea typeface="+mn-ea"/>
                <a:cs typeface="+mn-cs"/>
              </a:rPr>
              <a:t>People may read and understand questions differently and therefore reply based on their own interpretation of the question.</a:t>
            </a:r>
          </a:p>
          <a:p>
            <a:pPr marL="228600" lvl="0" indent="-228600">
              <a:buFont typeface="+mj-lt"/>
              <a:buAutoNum type="arabicPeriod"/>
            </a:pPr>
            <a:r>
              <a:rPr lang="en-IN" sz="1200" kern="1200" dirty="0">
                <a:solidFill>
                  <a:schemeClr val="tx1"/>
                </a:solidFill>
                <a:effectLst/>
                <a:latin typeface="+mn-lt"/>
                <a:ea typeface="+mn-ea"/>
                <a:cs typeface="+mn-cs"/>
              </a:rPr>
              <a:t>There is a level of researcher imposition in the design of questionnaires, which means that there is much that researchers are not able to learn.</a:t>
            </a:r>
          </a:p>
          <a:p>
            <a:pPr marL="228600" lvl="0" indent="-228600">
              <a:buFont typeface="+mj-lt"/>
              <a:buAutoNum type="arabicPeriod"/>
            </a:pPr>
            <a:r>
              <a:rPr lang="en-IN" sz="1200" kern="1200" dirty="0">
                <a:solidFill>
                  <a:schemeClr val="tx1"/>
                </a:solidFill>
                <a:effectLst/>
                <a:latin typeface="+mn-lt"/>
                <a:ea typeface="+mn-ea"/>
                <a:cs typeface="+mn-cs"/>
              </a:rPr>
              <a:t>They can restrict access if disseminated via Internet since that requires a networked computer.</a:t>
            </a:r>
          </a:p>
          <a:p>
            <a:pPr marL="228600" indent="-228600">
              <a:buFont typeface="+mj-lt"/>
              <a:buAutoNum type="arabicPeriod"/>
            </a:pPr>
            <a:r>
              <a:rPr lang="en-IN" sz="1200" kern="1200" dirty="0">
                <a:solidFill>
                  <a:schemeClr val="tx1"/>
                </a:solidFill>
                <a:effectLst/>
                <a:latin typeface="+mn-lt"/>
                <a:ea typeface="+mn-ea"/>
                <a:cs typeface="+mn-cs"/>
              </a:rPr>
              <a:t>They require literacy and therefore might marginalize those who are not literate.</a:t>
            </a:r>
            <a:endParaRPr lang="en-US" sz="1200" kern="1200" dirty="0">
              <a:solidFill>
                <a:schemeClr val="tx1"/>
              </a:solidFill>
              <a:effectLst/>
              <a:latin typeface="+mn-lt"/>
              <a:ea typeface="+mn-ea"/>
              <a:cs typeface="+mn-cs"/>
            </a:endParaRPr>
          </a:p>
          <a:p>
            <a:pPr marL="228600" indent="-228600">
              <a:buFont typeface="+mj-lt"/>
              <a:buAutoNum type="arabicPeriod"/>
            </a:pP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t>102</a:t>
            </a:fld>
            <a:endParaRPr lang="en-US" dirty="0"/>
          </a:p>
        </p:txBody>
      </p:sp>
    </p:spTree>
    <p:extLst>
      <p:ext uri="{BB962C8B-B14F-4D97-AF65-F5344CB8AC3E}">
        <p14:creationId xmlns:p14="http://schemas.microsoft.com/office/powerpoint/2010/main" val="289275878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mj-lt"/>
              <a:buNone/>
            </a:pPr>
            <a:r>
              <a:rPr lang="en-GB" sz="1200" kern="1200" dirty="0">
                <a:solidFill>
                  <a:schemeClr val="tx1"/>
                </a:solidFill>
                <a:effectLst/>
                <a:latin typeface="+mn-lt"/>
                <a:ea typeface="+mn-ea"/>
                <a:cs typeface="+mn-cs"/>
              </a:rPr>
              <a:t>Satisfies Learning Objective 5.1: </a:t>
            </a:r>
            <a:r>
              <a:rPr lang="en-IN" sz="1200" kern="1200" dirty="0">
                <a:solidFill>
                  <a:schemeClr val="tx1"/>
                </a:solidFill>
                <a:effectLst/>
                <a:latin typeface="+mn-lt"/>
                <a:ea typeface="+mn-ea"/>
                <a:cs typeface="+mn-cs"/>
              </a:rPr>
              <a:t>A range of methods and techniques for generating qualitative data, including interviews, observational fieldnotes, focus groups, questionnaires, documents and archival data, and participatory methods.</a:t>
            </a:r>
          </a:p>
          <a:p>
            <a:pPr marL="0" indent="0">
              <a:buFont typeface="+mj-lt"/>
              <a:buNone/>
            </a:pPr>
            <a:r>
              <a:rPr lang="en-GB" sz="1200" kern="1200" dirty="0">
                <a:solidFill>
                  <a:schemeClr val="tx1"/>
                </a:solidFill>
                <a:effectLst/>
                <a:latin typeface="+mn-lt"/>
                <a:ea typeface="+mn-ea"/>
                <a:cs typeface="+mn-cs"/>
              </a:rPr>
              <a:t>Satisfies Learning Objective 5.3: </a:t>
            </a:r>
            <a:r>
              <a:rPr lang="en-IN" sz="1200" kern="1200" dirty="0">
                <a:solidFill>
                  <a:schemeClr val="tx1"/>
                </a:solidFill>
                <a:effectLst/>
                <a:latin typeface="+mn-lt"/>
                <a:ea typeface="+mn-ea"/>
                <a:cs typeface="+mn-cs"/>
              </a:rPr>
              <a:t>The roles and uses of technology and social media in data collection.</a:t>
            </a:r>
          </a:p>
          <a:p>
            <a:pPr marL="0" indent="0">
              <a:buFont typeface="+mj-lt"/>
              <a:buNone/>
            </a:pPr>
            <a:endParaRPr lang="en-IN" sz="1200" kern="1200" dirty="0">
              <a:solidFill>
                <a:schemeClr val="tx1"/>
              </a:solidFill>
              <a:effectLst/>
              <a:latin typeface="+mn-lt"/>
              <a:ea typeface="+mn-ea"/>
              <a:cs typeface="+mn-cs"/>
            </a:endParaRPr>
          </a:p>
          <a:p>
            <a:pPr marL="0" indent="0">
              <a:buFont typeface="+mj-lt"/>
              <a:buNone/>
            </a:pPr>
            <a:r>
              <a:rPr lang="en-IN" dirty="0"/>
              <a:t>Forced-choice questions: They </a:t>
            </a:r>
            <a:r>
              <a:rPr lang="en-IN" sz="1200" kern="1200" dirty="0">
                <a:solidFill>
                  <a:schemeClr val="tx1"/>
                </a:solidFill>
                <a:effectLst/>
                <a:latin typeface="+mn-lt"/>
                <a:ea typeface="+mn-ea"/>
                <a:cs typeface="+mn-cs"/>
              </a:rPr>
              <a:t>require participants to select an answer from those specified. These are typically not used in qualitative research.</a:t>
            </a:r>
          </a:p>
          <a:p>
            <a:pPr marL="0" indent="0">
              <a:buFont typeface="+mj-lt"/>
              <a:buNone/>
            </a:pPr>
            <a:endParaRPr lang="en-US" sz="1200" kern="1200" dirty="0">
              <a:solidFill>
                <a:schemeClr val="tx1"/>
              </a:solidFill>
              <a:effectLst/>
              <a:latin typeface="+mn-lt"/>
              <a:ea typeface="+mn-ea"/>
              <a:cs typeface="+mn-cs"/>
            </a:endParaRPr>
          </a:p>
          <a:p>
            <a:pPr marL="0" indent="0">
              <a:buFont typeface="+mj-lt"/>
              <a:buNone/>
            </a:pPr>
            <a:r>
              <a:rPr lang="en-IN" dirty="0"/>
              <a:t>Open-ended questions: </a:t>
            </a:r>
            <a:r>
              <a:rPr lang="en-IN" sz="1200" kern="1200" dirty="0">
                <a:solidFill>
                  <a:schemeClr val="tx1"/>
                </a:solidFill>
                <a:effectLst/>
                <a:latin typeface="+mn-lt"/>
                <a:ea typeface="+mn-ea"/>
                <a:cs typeface="+mn-cs"/>
              </a:rPr>
              <a:t>They can take multiple forms such as short-answer questions, journals, or essays. </a:t>
            </a:r>
          </a:p>
          <a:p>
            <a:pPr marL="0" indent="0">
              <a:buFont typeface="+mj-lt"/>
              <a:buNone/>
            </a:pPr>
            <a:endParaRPr lang="en-US" sz="1200" kern="1200" dirty="0">
              <a:solidFill>
                <a:schemeClr val="tx1"/>
              </a:solidFill>
              <a:effectLst/>
              <a:latin typeface="+mn-lt"/>
              <a:ea typeface="+mn-ea"/>
              <a:cs typeface="+mn-cs"/>
            </a:endParaRPr>
          </a:p>
          <a:p>
            <a:pPr marL="0" indent="0">
              <a:buFont typeface="+mj-lt"/>
              <a:buNone/>
            </a:pPr>
            <a:r>
              <a:rPr lang="en-US" dirty="0"/>
              <a:t>Design decisions for using </a:t>
            </a:r>
            <a:r>
              <a:rPr lang="en-IN" dirty="0"/>
              <a:t>questionnaires: </a:t>
            </a:r>
            <a:r>
              <a:rPr lang="en-IN" sz="1200" kern="1200" dirty="0">
                <a:solidFill>
                  <a:schemeClr val="tx1"/>
                </a:solidFill>
                <a:effectLst/>
                <a:latin typeface="+mn-lt"/>
                <a:ea typeface="+mn-ea"/>
                <a:cs typeface="+mn-cs"/>
              </a:rPr>
              <a:t>Many design decisions must be taken into consideration when using questionnaires, including the sample size and issues of representation; the content, type, wording, and order of questions; the logistics of administration; and how the data will be analysed.</a:t>
            </a:r>
            <a:endParaRPr lang="en-US" sz="1200" kern="1200" dirty="0">
              <a:solidFill>
                <a:schemeClr val="tx1"/>
              </a:solidFill>
              <a:effectLst/>
              <a:latin typeface="+mn-lt"/>
              <a:ea typeface="+mn-ea"/>
              <a:cs typeface="+mn-cs"/>
            </a:endParaRPr>
          </a:p>
          <a:p>
            <a:pPr marL="0" indent="0">
              <a:buFont typeface="+mj-lt"/>
              <a:buNone/>
            </a:pP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t>104</a:t>
            </a:fld>
            <a:endParaRPr lang="en-US" dirty="0"/>
          </a:p>
        </p:txBody>
      </p:sp>
    </p:spTree>
    <p:extLst>
      <p:ext uri="{BB962C8B-B14F-4D97-AF65-F5344CB8AC3E}">
        <p14:creationId xmlns:p14="http://schemas.microsoft.com/office/powerpoint/2010/main" val="223017748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mj-lt"/>
              <a:buNone/>
            </a:pPr>
            <a:r>
              <a:rPr lang="en-GB" sz="1200" kern="1200" dirty="0">
                <a:solidFill>
                  <a:schemeClr val="tx1"/>
                </a:solidFill>
                <a:effectLst/>
                <a:latin typeface="+mn-lt"/>
                <a:ea typeface="+mn-ea"/>
                <a:cs typeface="+mn-cs"/>
              </a:rPr>
              <a:t>Satisfies Learning Objective 5.1: </a:t>
            </a:r>
            <a:r>
              <a:rPr lang="en-IN" sz="1200" kern="1200" dirty="0">
                <a:solidFill>
                  <a:schemeClr val="tx1"/>
                </a:solidFill>
                <a:effectLst/>
                <a:latin typeface="+mn-lt"/>
                <a:ea typeface="+mn-ea"/>
                <a:cs typeface="+mn-cs"/>
              </a:rPr>
              <a:t>A range of methods and techniques for generating qualitative data, including interviews, observational fieldnotes, focus groups, questionnaires, documents and archival data, and participatory methods.</a:t>
            </a:r>
            <a:endParaRPr lang="en-IN" sz="1200" b="0" kern="1200" dirty="0">
              <a:solidFill>
                <a:schemeClr val="tx1"/>
              </a:solidFill>
              <a:effectLst/>
              <a:latin typeface="+mn-lt"/>
              <a:ea typeface="+mn-ea"/>
              <a:cs typeface="+mn-cs"/>
            </a:endParaRPr>
          </a:p>
          <a:p>
            <a:pPr marL="0" indent="0">
              <a:buFont typeface="+mj-lt"/>
              <a:buNone/>
            </a:pPr>
            <a:r>
              <a:rPr lang="en-GB" sz="1200" kern="1200" dirty="0">
                <a:solidFill>
                  <a:schemeClr val="tx1"/>
                </a:solidFill>
                <a:effectLst/>
                <a:latin typeface="+mn-lt"/>
                <a:ea typeface="+mn-ea"/>
                <a:cs typeface="+mn-cs"/>
              </a:rPr>
              <a:t>Satisfies Learning Objective 5.3: </a:t>
            </a:r>
            <a:r>
              <a:rPr lang="en-IN" sz="1200" kern="1200" dirty="0">
                <a:solidFill>
                  <a:schemeClr val="tx1"/>
                </a:solidFill>
                <a:effectLst/>
                <a:latin typeface="+mn-lt"/>
                <a:ea typeface="+mn-ea"/>
                <a:cs typeface="+mn-cs"/>
              </a:rPr>
              <a:t>The roles and uses of technology and social media in data collection.</a:t>
            </a:r>
          </a:p>
          <a:p>
            <a:pPr marL="0" indent="0">
              <a:buFont typeface="+mj-lt"/>
              <a:buNone/>
            </a:pPr>
            <a:endParaRPr lang="en-IN" sz="1200" b="0" kern="1200" dirty="0">
              <a:solidFill>
                <a:schemeClr val="tx1"/>
              </a:solidFill>
              <a:effectLst/>
              <a:latin typeface="+mn-lt"/>
              <a:ea typeface="+mn-ea"/>
              <a:cs typeface="+mn-cs"/>
            </a:endParaRPr>
          </a:p>
          <a:p>
            <a:pPr marL="0" indent="0">
              <a:buFont typeface="+mj-lt"/>
              <a:buNone/>
            </a:pPr>
            <a:r>
              <a:rPr lang="en-IN" sz="1200" b="0" kern="1200" dirty="0">
                <a:solidFill>
                  <a:schemeClr val="tx1"/>
                </a:solidFill>
                <a:effectLst/>
                <a:latin typeface="+mn-lt"/>
                <a:ea typeface="+mn-ea"/>
                <a:cs typeface="+mn-cs"/>
              </a:rPr>
              <a:t>Table 5.6: </a:t>
            </a:r>
            <a:r>
              <a:rPr lang="en-IN" sz="1200" kern="1200" dirty="0">
                <a:solidFill>
                  <a:schemeClr val="tx1"/>
                </a:solidFill>
                <a:effectLst/>
                <a:latin typeface="+mn-lt"/>
                <a:ea typeface="+mn-ea"/>
                <a:cs typeface="+mn-cs"/>
              </a:rPr>
              <a:t>Tips for Effective Questionnaire Design.</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t>105</a:t>
            </a:fld>
            <a:endParaRPr lang="en-US" dirty="0"/>
          </a:p>
        </p:txBody>
      </p:sp>
    </p:spTree>
    <p:extLst>
      <p:ext uri="{BB962C8B-B14F-4D97-AF65-F5344CB8AC3E}">
        <p14:creationId xmlns:p14="http://schemas.microsoft.com/office/powerpoint/2010/main" val="300117992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mj-lt"/>
              <a:buNone/>
            </a:pPr>
            <a:r>
              <a:rPr lang="en-GB" sz="1200" kern="1200" dirty="0">
                <a:solidFill>
                  <a:schemeClr val="tx1"/>
                </a:solidFill>
                <a:effectLst/>
                <a:latin typeface="+mn-lt"/>
                <a:ea typeface="+mn-ea"/>
                <a:cs typeface="+mn-cs"/>
              </a:rPr>
              <a:t>Satisfies Learning Objective 5.1: </a:t>
            </a:r>
            <a:r>
              <a:rPr lang="en-IN" sz="1200" kern="1200" dirty="0">
                <a:solidFill>
                  <a:schemeClr val="tx1"/>
                </a:solidFill>
                <a:effectLst/>
                <a:latin typeface="+mn-lt"/>
                <a:ea typeface="+mn-ea"/>
                <a:cs typeface="+mn-cs"/>
              </a:rPr>
              <a:t>A range of methods and techniques for generating qualitative data, including interviews, observational fieldnotes, focus groups, questionnaires, documents and archival data, and participatory methods.</a:t>
            </a:r>
            <a:endParaRPr lang="en-IN" sz="1200" b="0" kern="1200" dirty="0">
              <a:solidFill>
                <a:schemeClr val="tx1"/>
              </a:solidFill>
              <a:effectLst/>
              <a:latin typeface="+mn-lt"/>
              <a:ea typeface="+mn-ea"/>
              <a:cs typeface="+mn-cs"/>
            </a:endParaRPr>
          </a:p>
          <a:p>
            <a:pPr marL="0" indent="0">
              <a:buFont typeface="+mj-lt"/>
              <a:buNone/>
            </a:pPr>
            <a:r>
              <a:rPr lang="en-GB" sz="1200" kern="1200" dirty="0">
                <a:solidFill>
                  <a:schemeClr val="tx1"/>
                </a:solidFill>
                <a:effectLst/>
                <a:latin typeface="+mn-lt"/>
                <a:ea typeface="+mn-ea"/>
                <a:cs typeface="+mn-cs"/>
              </a:rPr>
              <a:t>Satisfies Learning Objective 5.3: </a:t>
            </a:r>
            <a:r>
              <a:rPr lang="en-IN" sz="1200" kern="1200" dirty="0">
                <a:solidFill>
                  <a:schemeClr val="tx1"/>
                </a:solidFill>
                <a:effectLst/>
                <a:latin typeface="+mn-lt"/>
                <a:ea typeface="+mn-ea"/>
                <a:cs typeface="+mn-cs"/>
              </a:rPr>
              <a:t>The roles and uses of technology and social media in data collection.</a:t>
            </a:r>
          </a:p>
          <a:p>
            <a:pPr marL="0" indent="0">
              <a:buFont typeface="+mj-lt"/>
              <a:buNone/>
            </a:pPr>
            <a:endParaRPr lang="en-IN" sz="1200" b="0" kern="1200" dirty="0">
              <a:solidFill>
                <a:schemeClr val="tx1"/>
              </a:solidFill>
              <a:effectLst/>
              <a:latin typeface="+mn-lt"/>
              <a:ea typeface="+mn-ea"/>
              <a:cs typeface="+mn-cs"/>
            </a:endParaRPr>
          </a:p>
          <a:p>
            <a:pPr marL="0" indent="0">
              <a:buFont typeface="+mj-lt"/>
              <a:buNone/>
            </a:pPr>
            <a:r>
              <a:rPr lang="en-IN" sz="1200" b="0" kern="1200" dirty="0">
                <a:solidFill>
                  <a:schemeClr val="tx1"/>
                </a:solidFill>
                <a:effectLst/>
                <a:latin typeface="+mn-lt"/>
                <a:ea typeface="+mn-ea"/>
                <a:cs typeface="+mn-cs"/>
              </a:rPr>
              <a:t>Table 5.6: </a:t>
            </a:r>
            <a:r>
              <a:rPr lang="en-IN" sz="1200" kern="1200" dirty="0">
                <a:solidFill>
                  <a:schemeClr val="tx1"/>
                </a:solidFill>
                <a:effectLst/>
                <a:latin typeface="+mn-lt"/>
                <a:ea typeface="+mn-ea"/>
                <a:cs typeface="+mn-cs"/>
              </a:rPr>
              <a:t>Tips for Effective Questionnaire Design.</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t>106</a:t>
            </a:fld>
            <a:endParaRPr lang="en-US" dirty="0"/>
          </a:p>
        </p:txBody>
      </p:sp>
    </p:spTree>
    <p:extLst>
      <p:ext uri="{BB962C8B-B14F-4D97-AF65-F5344CB8AC3E}">
        <p14:creationId xmlns:p14="http://schemas.microsoft.com/office/powerpoint/2010/main" val="402043987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 typeface="+mj-lt"/>
              <a:buNone/>
              <a:tabLst/>
              <a:defRPr/>
            </a:pPr>
            <a:r>
              <a:rPr lang="en-GB" sz="1200" kern="1200" dirty="0">
                <a:solidFill>
                  <a:schemeClr val="tx1"/>
                </a:solidFill>
                <a:effectLst/>
                <a:latin typeface="+mn-lt"/>
                <a:ea typeface="+mn-ea"/>
                <a:cs typeface="+mn-cs"/>
              </a:rPr>
              <a:t>Satisfies Learning Objective 5.1: </a:t>
            </a:r>
            <a:r>
              <a:rPr lang="en-IN" sz="1200" kern="1200" dirty="0">
                <a:solidFill>
                  <a:schemeClr val="tx1"/>
                </a:solidFill>
                <a:effectLst/>
                <a:latin typeface="+mn-lt"/>
                <a:ea typeface="+mn-ea"/>
                <a:cs typeface="+mn-cs"/>
              </a:rPr>
              <a:t>A range of methods and techniques for generating qualitative data, including interviews, observational fieldnotes, focus groups, questionnaires, documents and archival data, and participatory methods.</a:t>
            </a:r>
          </a:p>
          <a:p>
            <a:pPr marL="0" marR="0" indent="0" algn="l" defTabSz="914400" rtl="0" eaLnBrk="1" fontAlgn="auto" latinLnBrk="0" hangingPunct="1">
              <a:lnSpc>
                <a:spcPct val="100000"/>
              </a:lnSpc>
              <a:spcBef>
                <a:spcPts val="0"/>
              </a:spcBef>
              <a:spcAft>
                <a:spcPts val="0"/>
              </a:spcAft>
              <a:buClrTx/>
              <a:buSzTx/>
              <a:buFont typeface="+mj-lt"/>
              <a:buNone/>
              <a:tabLst/>
              <a:defRPr/>
            </a:pPr>
            <a:r>
              <a:rPr lang="en-GB" sz="1200" kern="1200" dirty="0">
                <a:solidFill>
                  <a:schemeClr val="tx1"/>
                </a:solidFill>
                <a:effectLst/>
                <a:latin typeface="+mn-lt"/>
                <a:ea typeface="+mn-ea"/>
                <a:cs typeface="+mn-cs"/>
              </a:rPr>
              <a:t>Satisfies Learning Objective 5.3: </a:t>
            </a:r>
            <a:r>
              <a:rPr lang="en-IN" sz="1200" kern="1200" dirty="0">
                <a:solidFill>
                  <a:schemeClr val="tx1"/>
                </a:solidFill>
                <a:effectLst/>
                <a:latin typeface="+mn-lt"/>
                <a:ea typeface="+mn-ea"/>
                <a:cs typeface="+mn-cs"/>
              </a:rPr>
              <a:t>The roles and uses of technology and social media in data collection.</a:t>
            </a:r>
          </a:p>
          <a:p>
            <a:pPr marL="0" marR="0" indent="0" algn="l" defTabSz="914400" rtl="0" eaLnBrk="1" fontAlgn="auto" latinLnBrk="0" hangingPunct="1">
              <a:lnSpc>
                <a:spcPct val="100000"/>
              </a:lnSpc>
              <a:spcBef>
                <a:spcPts val="0"/>
              </a:spcBef>
              <a:spcAft>
                <a:spcPts val="0"/>
              </a:spcAft>
              <a:buClrTx/>
              <a:buSzTx/>
              <a:buFont typeface="+mj-lt"/>
              <a:buNone/>
              <a:tabLst/>
              <a:defRPr/>
            </a:pPr>
            <a:endParaRPr lang="en-IN"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 typeface="+mj-lt"/>
              <a:buNone/>
              <a:tabLst/>
              <a:defRPr/>
            </a:pPr>
            <a:r>
              <a:rPr lang="en-IN" dirty="0"/>
              <a:t>Participatory approaches to research: </a:t>
            </a:r>
            <a:r>
              <a:rPr lang="en-IN" sz="1200" kern="1200" dirty="0">
                <a:solidFill>
                  <a:schemeClr val="tx1"/>
                </a:solidFill>
                <a:effectLst/>
                <a:latin typeface="+mn-lt"/>
                <a:ea typeface="+mn-ea"/>
                <a:cs typeface="+mn-cs"/>
              </a:rPr>
              <a:t>In participatory approaches to research, participants are also researchers and are from within the community or group at the center of a study. They may define the topics or problems to be addressed, design their own studies, and engage in collaborative data collection and analysis toward answering their guiding questions and goals in ways that emerge from within their own communities. </a:t>
            </a:r>
          </a:p>
          <a:p>
            <a:pPr marL="0" marR="0" indent="0" algn="l" defTabSz="914400" rtl="0" eaLnBrk="1" fontAlgn="auto" latinLnBrk="0" hangingPunct="1">
              <a:lnSpc>
                <a:spcPct val="100000"/>
              </a:lnSpc>
              <a:spcBef>
                <a:spcPts val="0"/>
              </a:spcBef>
              <a:spcAft>
                <a:spcPts val="0"/>
              </a:spcAft>
              <a:buClrTx/>
              <a:buSzTx/>
              <a:buFont typeface="+mj-lt"/>
              <a:buNone/>
              <a:tabLst/>
              <a:defRPr/>
            </a:pPr>
            <a:endParaRPr lang="en-US"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 typeface="+mj-lt"/>
              <a:buNone/>
              <a:tabLst/>
              <a:defRPr/>
            </a:pPr>
            <a:r>
              <a:rPr lang="en-IN" dirty="0"/>
              <a:t>Participatory action research (PAR): </a:t>
            </a:r>
            <a:r>
              <a:rPr lang="en-IN" sz="1200" kern="1200" dirty="0">
                <a:solidFill>
                  <a:schemeClr val="tx1"/>
                </a:solidFill>
                <a:effectLst/>
                <a:latin typeface="+mn-lt"/>
                <a:ea typeface="+mn-ea"/>
                <a:cs typeface="+mn-cs"/>
              </a:rPr>
              <a:t>It is a specific methodological approach to research with its own history, literature, values, goals, and commitments. In this approach, study topics, foci, and data are generated by participants,</a:t>
            </a:r>
            <a:r>
              <a:rPr lang="en-IN" sz="1200" kern="1200" baseline="0" dirty="0">
                <a:solidFill>
                  <a:schemeClr val="tx1"/>
                </a:solidFill>
                <a:effectLst/>
                <a:latin typeface="+mn-lt"/>
                <a:ea typeface="+mn-ea"/>
                <a:cs typeface="+mn-cs"/>
              </a:rPr>
              <a:t> </a:t>
            </a:r>
            <a:r>
              <a:rPr lang="en-IN" sz="1200" kern="1200" dirty="0">
                <a:solidFill>
                  <a:schemeClr val="tx1"/>
                </a:solidFill>
                <a:effectLst/>
                <a:latin typeface="+mn-lt"/>
                <a:ea typeface="+mn-ea"/>
                <a:cs typeface="+mn-cs"/>
              </a:rPr>
              <a:t>individuals, and communities</a:t>
            </a:r>
            <a:r>
              <a:rPr lang="en-IN" sz="1200" kern="1200" baseline="0" dirty="0">
                <a:solidFill>
                  <a:schemeClr val="tx1"/>
                </a:solidFill>
                <a:effectLst/>
                <a:latin typeface="+mn-lt"/>
                <a:ea typeface="+mn-ea"/>
                <a:cs typeface="+mn-cs"/>
              </a:rPr>
              <a:t> </a:t>
            </a:r>
            <a:r>
              <a:rPr lang="en-IN" sz="1200" kern="1200" dirty="0">
                <a:solidFill>
                  <a:schemeClr val="tx1"/>
                </a:solidFill>
                <a:effectLst/>
                <a:latin typeface="+mn-lt"/>
                <a:ea typeface="+mn-ea"/>
                <a:cs typeface="+mn-cs"/>
              </a:rPr>
              <a:t>with a goal of creating the structures and conditions for people to tell their own stories in ways unmediated by researcher influence, presence, or engagement. </a:t>
            </a:r>
            <a:endParaRPr lang="en-US" dirty="0"/>
          </a:p>
        </p:txBody>
      </p:sp>
      <p:sp>
        <p:nvSpPr>
          <p:cNvPr id="4" name="Slide Number Placeholder 3"/>
          <p:cNvSpPr>
            <a:spLocks noGrp="1"/>
          </p:cNvSpPr>
          <p:nvPr>
            <p:ph type="sldNum" sz="quarter" idx="10"/>
          </p:nvPr>
        </p:nvSpPr>
        <p:spPr/>
        <p:txBody>
          <a:bodyPr/>
          <a:lstStyle/>
          <a:p>
            <a:fld id="{39974C31-EB4A-4B21-8134-CB5741A1DC5F}" type="slidenum">
              <a:rPr lang="en-US" smtClean="0"/>
              <a:t>108</a:t>
            </a:fld>
            <a:endParaRPr lang="en-US" dirty="0"/>
          </a:p>
        </p:txBody>
      </p:sp>
    </p:spTree>
    <p:extLst>
      <p:ext uri="{BB962C8B-B14F-4D97-AF65-F5344CB8AC3E}">
        <p14:creationId xmlns:p14="http://schemas.microsoft.com/office/powerpoint/2010/main" val="289275878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 typeface="+mj-lt"/>
              <a:buNone/>
              <a:tabLst/>
              <a:defRPr/>
            </a:pPr>
            <a:r>
              <a:rPr lang="en-GB" sz="1200" kern="1200" dirty="0">
                <a:solidFill>
                  <a:schemeClr val="tx1"/>
                </a:solidFill>
                <a:effectLst/>
                <a:latin typeface="+mn-lt"/>
                <a:ea typeface="+mn-ea"/>
                <a:cs typeface="+mn-cs"/>
              </a:rPr>
              <a:t>Satisfies Learning Objective 5.1: </a:t>
            </a:r>
            <a:r>
              <a:rPr lang="en-IN" sz="1200" kern="1200" dirty="0">
                <a:solidFill>
                  <a:schemeClr val="tx1"/>
                </a:solidFill>
                <a:effectLst/>
                <a:latin typeface="+mn-lt"/>
                <a:ea typeface="+mn-ea"/>
                <a:cs typeface="+mn-cs"/>
              </a:rPr>
              <a:t>A range of methods and techniques for generating qualitative data, including interviews, observational fieldnotes, focus groups, questionnaires, documents and archival data, and participatory methods.</a:t>
            </a:r>
          </a:p>
          <a:p>
            <a:pPr marL="0" marR="0" indent="0" algn="l" defTabSz="914400" rtl="0" eaLnBrk="1" fontAlgn="auto" latinLnBrk="0" hangingPunct="1">
              <a:lnSpc>
                <a:spcPct val="100000"/>
              </a:lnSpc>
              <a:spcBef>
                <a:spcPts val="0"/>
              </a:spcBef>
              <a:spcAft>
                <a:spcPts val="0"/>
              </a:spcAft>
              <a:buClrTx/>
              <a:buSzTx/>
              <a:buFont typeface="+mj-lt"/>
              <a:buNone/>
              <a:tabLst/>
              <a:defRPr/>
            </a:pPr>
            <a:r>
              <a:rPr lang="en-GB" sz="1200" kern="1200" dirty="0">
                <a:solidFill>
                  <a:schemeClr val="tx1"/>
                </a:solidFill>
                <a:effectLst/>
                <a:latin typeface="+mn-lt"/>
                <a:ea typeface="+mn-ea"/>
                <a:cs typeface="+mn-cs"/>
              </a:rPr>
              <a:t>Satisfies Learning Objective 5.3: </a:t>
            </a:r>
            <a:r>
              <a:rPr lang="en-IN" sz="1200" kern="1200" dirty="0">
                <a:solidFill>
                  <a:schemeClr val="tx1"/>
                </a:solidFill>
                <a:effectLst/>
                <a:latin typeface="+mn-lt"/>
                <a:ea typeface="+mn-ea"/>
                <a:cs typeface="+mn-cs"/>
              </a:rPr>
              <a:t>The roles and uses of technology and social media in data collection.</a:t>
            </a:r>
          </a:p>
          <a:p>
            <a:pPr marL="0" marR="0" indent="0" algn="l" defTabSz="914400" rtl="0" eaLnBrk="1" fontAlgn="auto" latinLnBrk="0" hangingPunct="1">
              <a:lnSpc>
                <a:spcPct val="100000"/>
              </a:lnSpc>
              <a:spcBef>
                <a:spcPts val="0"/>
              </a:spcBef>
              <a:spcAft>
                <a:spcPts val="0"/>
              </a:spcAft>
              <a:buClrTx/>
              <a:buSzTx/>
              <a:buFont typeface="+mj-lt"/>
              <a:buNone/>
              <a:tabLst/>
              <a:defRPr/>
            </a:pPr>
            <a:endParaRPr lang="en-IN"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 typeface="+mj-lt"/>
              <a:buNone/>
              <a:tabLst/>
              <a:defRPr/>
            </a:pPr>
            <a:r>
              <a:rPr lang="en-IN" dirty="0"/>
              <a:t>Photographs as contextualized data: </a:t>
            </a:r>
            <a:r>
              <a:rPr lang="en-IN" sz="1200" kern="1200" dirty="0">
                <a:solidFill>
                  <a:schemeClr val="tx1"/>
                </a:solidFill>
                <a:effectLst/>
                <a:latin typeface="+mn-lt"/>
                <a:ea typeface="+mn-ea"/>
                <a:cs typeface="+mn-cs"/>
              </a:rPr>
              <a:t>Photovoice refers to the collaborative taking, interpretation, and discussion of photographs as contextualized data that participants generate. Participants are provided with cameras; asked to chronicle daily experiences, contexts, and/or events; and then engage in group discussions about the images and their contexts, using the photos to narrate their ideas and their worlds.</a:t>
            </a:r>
            <a:endParaRPr lang="en-US"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 typeface="+mj-lt"/>
              <a:buNone/>
              <a:tabLst/>
              <a:defRPr/>
            </a:pPr>
            <a:endParaRPr lang="en-US" dirty="0"/>
          </a:p>
          <a:p>
            <a:pPr marL="0" marR="0" indent="0" algn="l" defTabSz="914400" rtl="0" eaLnBrk="1" fontAlgn="auto" latinLnBrk="0" hangingPunct="1">
              <a:lnSpc>
                <a:spcPct val="100000"/>
              </a:lnSpc>
              <a:spcBef>
                <a:spcPts val="0"/>
              </a:spcBef>
              <a:spcAft>
                <a:spcPts val="0"/>
              </a:spcAft>
              <a:buClrTx/>
              <a:buSzTx/>
              <a:buFont typeface="+mj-lt"/>
              <a:buNone/>
              <a:tabLst/>
              <a:defRPr/>
            </a:pPr>
            <a:r>
              <a:rPr lang="en-US" dirty="0"/>
              <a:t>G</a:t>
            </a:r>
            <a:r>
              <a:rPr lang="en-IN" dirty="0"/>
              <a:t>uiding belief: </a:t>
            </a:r>
            <a:r>
              <a:rPr lang="en-IN" sz="1200" kern="1200" dirty="0">
                <a:solidFill>
                  <a:schemeClr val="tx1"/>
                </a:solidFill>
                <a:effectLst/>
                <a:latin typeface="+mn-lt"/>
                <a:ea typeface="+mn-ea"/>
                <a:cs typeface="+mn-cs"/>
              </a:rPr>
              <a:t>The choices of foci and frames for the photos are valuable, and then as people speak (and hear) about the meaning of the visual imagery, the narration of these choices requires the sharing of feelings, experiences, expertise, knowledge, and the like in ways that are more contextualized and embedded within daily experience than traditional data collection methods.</a:t>
            </a:r>
          </a:p>
          <a:p>
            <a:pPr marL="0" marR="0" indent="0" algn="l" defTabSz="914400" rtl="0" eaLnBrk="1" fontAlgn="auto" latinLnBrk="0" hangingPunct="1">
              <a:lnSpc>
                <a:spcPct val="100000"/>
              </a:lnSpc>
              <a:spcBef>
                <a:spcPts val="0"/>
              </a:spcBef>
              <a:spcAft>
                <a:spcPts val="0"/>
              </a:spcAft>
              <a:buClrTx/>
              <a:buSzTx/>
              <a:buFont typeface="+mj-lt"/>
              <a:buNone/>
              <a:tabLst/>
              <a:defRPr/>
            </a:pPr>
            <a:endParaRPr lang="en-US"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 typeface="+mj-lt"/>
              <a:buNone/>
              <a:tabLst/>
              <a:defRPr/>
            </a:pPr>
            <a:r>
              <a:rPr lang="en-US" dirty="0"/>
              <a:t>A</a:t>
            </a:r>
            <a:r>
              <a:rPr lang="en-IN" dirty="0"/>
              <a:t>dopted for a multitude of contexts: </a:t>
            </a:r>
            <a:r>
              <a:rPr lang="en-IN" sz="1200" kern="1200" dirty="0">
                <a:solidFill>
                  <a:schemeClr val="tx1"/>
                </a:solidFill>
                <a:effectLst/>
                <a:latin typeface="+mn-lt"/>
                <a:ea typeface="+mn-ea"/>
                <a:cs typeface="+mn-cs"/>
              </a:rPr>
              <a:t>Photovoice can be adapted in a variety of ways for a multitude of contexts and can include video recordings as well.</a:t>
            </a:r>
            <a:endParaRPr lang="en-US" dirty="0"/>
          </a:p>
        </p:txBody>
      </p:sp>
      <p:sp>
        <p:nvSpPr>
          <p:cNvPr id="4" name="Slide Number Placeholder 3"/>
          <p:cNvSpPr>
            <a:spLocks noGrp="1"/>
          </p:cNvSpPr>
          <p:nvPr>
            <p:ph type="sldNum" sz="quarter" idx="10"/>
          </p:nvPr>
        </p:nvSpPr>
        <p:spPr/>
        <p:txBody>
          <a:bodyPr/>
          <a:lstStyle/>
          <a:p>
            <a:fld id="{39974C31-EB4A-4B21-8134-CB5741A1DC5F}" type="slidenum">
              <a:rPr lang="en-US" smtClean="0"/>
              <a:t>109</a:t>
            </a:fld>
            <a:endParaRPr lang="en-US" dirty="0"/>
          </a:p>
        </p:txBody>
      </p:sp>
    </p:spTree>
    <p:extLst>
      <p:ext uri="{BB962C8B-B14F-4D97-AF65-F5344CB8AC3E}">
        <p14:creationId xmlns:p14="http://schemas.microsoft.com/office/powerpoint/2010/main" val="215246522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 typeface="+mj-lt"/>
              <a:buNone/>
              <a:tabLst/>
              <a:defRPr/>
            </a:pPr>
            <a:r>
              <a:rPr lang="en-GB" sz="1200" kern="1200" dirty="0">
                <a:solidFill>
                  <a:schemeClr val="tx1"/>
                </a:solidFill>
                <a:effectLst/>
                <a:latin typeface="+mn-lt"/>
                <a:ea typeface="+mn-ea"/>
                <a:cs typeface="+mn-cs"/>
              </a:rPr>
              <a:t>Satisfies Learning Objective 5.1: </a:t>
            </a:r>
            <a:r>
              <a:rPr lang="en-IN" sz="1200" kern="1200" dirty="0">
                <a:solidFill>
                  <a:schemeClr val="tx1"/>
                </a:solidFill>
                <a:effectLst/>
                <a:latin typeface="+mn-lt"/>
                <a:ea typeface="+mn-ea"/>
                <a:cs typeface="+mn-cs"/>
              </a:rPr>
              <a:t>A range of methods and techniques for generating qualitative data, including interviews, observational fieldnotes, focus groups, questionnaires, documents and archival data, and participatory methods.</a:t>
            </a:r>
          </a:p>
          <a:p>
            <a:pPr marL="0" marR="0" indent="0" algn="l" defTabSz="914400" rtl="0" eaLnBrk="1" fontAlgn="auto" latinLnBrk="0" hangingPunct="1">
              <a:lnSpc>
                <a:spcPct val="100000"/>
              </a:lnSpc>
              <a:spcBef>
                <a:spcPts val="0"/>
              </a:spcBef>
              <a:spcAft>
                <a:spcPts val="0"/>
              </a:spcAft>
              <a:buClrTx/>
              <a:buSzTx/>
              <a:buFont typeface="+mj-lt"/>
              <a:buNone/>
              <a:tabLst/>
              <a:defRPr/>
            </a:pPr>
            <a:r>
              <a:rPr lang="en-GB" sz="1200" kern="1200" dirty="0">
                <a:solidFill>
                  <a:schemeClr val="tx1"/>
                </a:solidFill>
                <a:effectLst/>
                <a:latin typeface="+mn-lt"/>
                <a:ea typeface="+mn-ea"/>
                <a:cs typeface="+mn-cs"/>
              </a:rPr>
              <a:t>Satisfies Learning Objective 5.3: </a:t>
            </a:r>
            <a:r>
              <a:rPr lang="en-IN" sz="1200" kern="1200" dirty="0">
                <a:solidFill>
                  <a:schemeClr val="tx1"/>
                </a:solidFill>
                <a:effectLst/>
                <a:latin typeface="+mn-lt"/>
                <a:ea typeface="+mn-ea"/>
                <a:cs typeface="+mn-cs"/>
              </a:rPr>
              <a:t>The roles and uses of technology and social media in data collection.</a:t>
            </a:r>
          </a:p>
          <a:p>
            <a:pPr marL="0" marR="0" indent="0" algn="l" defTabSz="914400" rtl="0" eaLnBrk="1" fontAlgn="auto" latinLnBrk="0" hangingPunct="1">
              <a:lnSpc>
                <a:spcPct val="100000"/>
              </a:lnSpc>
              <a:spcBef>
                <a:spcPts val="0"/>
              </a:spcBef>
              <a:spcAft>
                <a:spcPts val="0"/>
              </a:spcAft>
              <a:buClrTx/>
              <a:buSzTx/>
              <a:buFont typeface="+mj-lt"/>
              <a:buNone/>
              <a:tabLst/>
              <a:defRPr/>
            </a:pPr>
            <a:endParaRPr lang="en-IN"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 typeface="+mj-lt"/>
              <a:buNone/>
              <a:tabLst/>
              <a:defRPr/>
            </a:pPr>
            <a:endParaRPr lang="en-US" dirty="0"/>
          </a:p>
        </p:txBody>
      </p:sp>
      <p:sp>
        <p:nvSpPr>
          <p:cNvPr id="4" name="Slide Number Placeholder 3"/>
          <p:cNvSpPr>
            <a:spLocks noGrp="1"/>
          </p:cNvSpPr>
          <p:nvPr>
            <p:ph type="sldNum" sz="quarter" idx="10"/>
          </p:nvPr>
        </p:nvSpPr>
        <p:spPr/>
        <p:txBody>
          <a:bodyPr/>
          <a:lstStyle/>
          <a:p>
            <a:fld id="{39974C31-EB4A-4B21-8134-CB5741A1DC5F}" type="slidenum">
              <a:rPr lang="en-US" smtClean="0"/>
              <a:t>111</a:t>
            </a:fld>
            <a:endParaRPr lang="en-US" dirty="0"/>
          </a:p>
        </p:txBody>
      </p:sp>
    </p:spTree>
    <p:extLst>
      <p:ext uri="{BB962C8B-B14F-4D97-AF65-F5344CB8AC3E}">
        <p14:creationId xmlns:p14="http://schemas.microsoft.com/office/powerpoint/2010/main" val="58949189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 typeface="+mj-lt"/>
              <a:buNone/>
              <a:tabLst/>
              <a:defRPr/>
            </a:pPr>
            <a:r>
              <a:rPr lang="en-GB" sz="1200" kern="1200" dirty="0">
                <a:solidFill>
                  <a:schemeClr val="tx1"/>
                </a:solidFill>
                <a:effectLst/>
                <a:latin typeface="+mn-lt"/>
                <a:ea typeface="+mn-ea"/>
                <a:cs typeface="+mn-cs"/>
              </a:rPr>
              <a:t>Satisfies Learning Objective 5.1: </a:t>
            </a:r>
            <a:r>
              <a:rPr lang="en-IN" sz="1200" kern="1200" dirty="0">
                <a:solidFill>
                  <a:schemeClr val="tx1"/>
                </a:solidFill>
                <a:effectLst/>
                <a:latin typeface="+mn-lt"/>
                <a:ea typeface="+mn-ea"/>
                <a:cs typeface="+mn-cs"/>
              </a:rPr>
              <a:t>A range of methods and techniques for generating qualitative data, including interviews, observational fieldnotes, focus groups, questionnaires, documents and archival data, and participatory methods.</a:t>
            </a:r>
          </a:p>
          <a:p>
            <a:pPr marL="0" marR="0" indent="0" algn="l" defTabSz="914400" rtl="0" eaLnBrk="1" fontAlgn="auto" latinLnBrk="0" hangingPunct="1">
              <a:lnSpc>
                <a:spcPct val="100000"/>
              </a:lnSpc>
              <a:spcBef>
                <a:spcPts val="0"/>
              </a:spcBef>
              <a:spcAft>
                <a:spcPts val="0"/>
              </a:spcAft>
              <a:buClrTx/>
              <a:buSzTx/>
              <a:buFont typeface="+mj-lt"/>
              <a:buNone/>
              <a:tabLst/>
              <a:defRPr/>
            </a:pPr>
            <a:r>
              <a:rPr lang="en-GB" sz="1200" kern="1200" dirty="0">
                <a:solidFill>
                  <a:schemeClr val="tx1"/>
                </a:solidFill>
                <a:effectLst/>
                <a:latin typeface="+mn-lt"/>
                <a:ea typeface="+mn-ea"/>
                <a:cs typeface="+mn-cs"/>
              </a:rPr>
              <a:t>Satisfies Learning Objective 5.3: </a:t>
            </a:r>
            <a:r>
              <a:rPr lang="en-IN" sz="1200" kern="1200" dirty="0">
                <a:solidFill>
                  <a:schemeClr val="tx1"/>
                </a:solidFill>
                <a:effectLst/>
                <a:latin typeface="+mn-lt"/>
                <a:ea typeface="+mn-ea"/>
                <a:cs typeface="+mn-cs"/>
              </a:rPr>
              <a:t>The roles and uses of technology and social media in data collection.</a:t>
            </a:r>
          </a:p>
          <a:p>
            <a:pPr marL="0" marR="0" indent="0" algn="l" defTabSz="914400" rtl="0" eaLnBrk="1" fontAlgn="auto" latinLnBrk="0" hangingPunct="1">
              <a:lnSpc>
                <a:spcPct val="100000"/>
              </a:lnSpc>
              <a:spcBef>
                <a:spcPts val="0"/>
              </a:spcBef>
              <a:spcAft>
                <a:spcPts val="0"/>
              </a:spcAft>
              <a:buClrTx/>
              <a:buSzTx/>
              <a:buFont typeface="+mj-lt"/>
              <a:buNone/>
              <a:tabLst/>
              <a:defRPr/>
            </a:pPr>
            <a:endParaRPr lang="en-IN"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 typeface="+mj-lt"/>
              <a:buNone/>
              <a:tabLst/>
              <a:defRPr/>
            </a:pPr>
            <a:r>
              <a:rPr lang="en-US" dirty="0"/>
              <a:t>Ecological approach to data collection: </a:t>
            </a:r>
            <a:r>
              <a:rPr lang="en-IN" sz="1200" kern="1200" dirty="0">
                <a:solidFill>
                  <a:schemeClr val="tx1"/>
                </a:solidFill>
                <a:effectLst/>
                <a:latin typeface="+mn-lt"/>
                <a:ea typeface="+mn-ea"/>
                <a:cs typeface="+mn-cs"/>
              </a:rPr>
              <a:t>Community-based oral testimony is embedded within community contexts since it is an ecological approach to data generation and collection that focuses on people’s narration of their lived realities in a relational context. </a:t>
            </a:r>
          </a:p>
          <a:p>
            <a:pPr marL="0" marR="0" indent="0" algn="l" defTabSz="914400" rtl="0" eaLnBrk="1" fontAlgn="auto" latinLnBrk="0" hangingPunct="1">
              <a:lnSpc>
                <a:spcPct val="100000"/>
              </a:lnSpc>
              <a:spcBef>
                <a:spcPts val="0"/>
              </a:spcBef>
              <a:spcAft>
                <a:spcPts val="0"/>
              </a:spcAft>
              <a:buClrTx/>
              <a:buSzTx/>
              <a:buFont typeface="+mj-lt"/>
              <a:buNone/>
              <a:tabLst/>
              <a:defRPr/>
            </a:pPr>
            <a:endParaRPr lang="en-US"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 typeface="+mj-lt"/>
              <a:buNone/>
              <a:tabLst/>
              <a:defRPr/>
            </a:pPr>
            <a:r>
              <a:rPr lang="en-US" dirty="0"/>
              <a:t>Relies on extended, unstructured conversation: </a:t>
            </a:r>
            <a:r>
              <a:rPr lang="en-IN" sz="1200" kern="1200" dirty="0">
                <a:solidFill>
                  <a:schemeClr val="tx1"/>
                </a:solidFill>
                <a:effectLst/>
                <a:latin typeface="+mn-lt"/>
                <a:ea typeface="+mn-ea"/>
                <a:cs typeface="+mn-cs"/>
              </a:rPr>
              <a:t>This approach relies on extended, largely unstructured conversations with individuals and groups through which a carefully selected range of participants tell their own stories in their own words and convey their understandings of how their lives, communities, and national contexts shape their experiences in relation to the focus of the research.</a:t>
            </a:r>
          </a:p>
          <a:p>
            <a:pPr marL="0" marR="0" indent="0" algn="l" defTabSz="914400" rtl="0" eaLnBrk="1" fontAlgn="auto" latinLnBrk="0" hangingPunct="1">
              <a:lnSpc>
                <a:spcPct val="100000"/>
              </a:lnSpc>
              <a:spcBef>
                <a:spcPts val="0"/>
              </a:spcBef>
              <a:spcAft>
                <a:spcPts val="0"/>
              </a:spcAft>
              <a:buClrTx/>
              <a:buSzTx/>
              <a:buFont typeface="+mj-lt"/>
              <a:buNone/>
              <a:tabLst/>
              <a:defRPr/>
            </a:pPr>
            <a:endParaRPr lang="en-US"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 typeface="+mj-lt"/>
              <a:buNone/>
              <a:tabLst/>
              <a:defRPr/>
            </a:pPr>
            <a:r>
              <a:rPr lang="en-US" dirty="0"/>
              <a:t>Engagement in natural setting: P</a:t>
            </a:r>
            <a:r>
              <a:rPr lang="en-IN" sz="1200" kern="1200" dirty="0">
                <a:solidFill>
                  <a:schemeClr val="tx1"/>
                </a:solidFill>
                <a:effectLst/>
                <a:latin typeface="+mn-lt"/>
                <a:ea typeface="+mn-ea"/>
                <a:cs typeface="+mn-cs"/>
              </a:rPr>
              <a:t>eople engage in these processes in their natural settings and without the imposition of more formal interview structures and processes.</a:t>
            </a:r>
          </a:p>
          <a:p>
            <a:pPr marL="0" marR="0" indent="0" algn="l" defTabSz="914400" rtl="0" eaLnBrk="1" fontAlgn="auto" latinLnBrk="0" hangingPunct="1">
              <a:lnSpc>
                <a:spcPct val="100000"/>
              </a:lnSpc>
              <a:spcBef>
                <a:spcPts val="0"/>
              </a:spcBef>
              <a:spcAft>
                <a:spcPts val="0"/>
              </a:spcAft>
              <a:buClrTx/>
              <a:buSzTx/>
              <a:buFont typeface="+mj-lt"/>
              <a:buNone/>
              <a:tabLst/>
              <a:defRPr/>
            </a:pPr>
            <a:endParaRPr lang="en-US"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 typeface="+mj-lt"/>
              <a:buNone/>
              <a:tabLst/>
              <a:defRPr/>
            </a:pPr>
            <a:r>
              <a:rPr lang="en-US" dirty="0"/>
              <a:t>Relational approach to narration: I</a:t>
            </a:r>
            <a:r>
              <a:rPr lang="en-IN" sz="1200" kern="1200" dirty="0">
                <a:solidFill>
                  <a:schemeClr val="tx1"/>
                </a:solidFill>
                <a:effectLst/>
                <a:latin typeface="+mn-lt"/>
                <a:ea typeface="+mn-ea"/>
                <a:cs typeface="+mn-cs"/>
              </a:rPr>
              <a:t>t is an expressly relational approach to individual and group narration of experiences and perspectives.</a:t>
            </a:r>
            <a:endParaRPr lang="en-US"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 typeface="+mj-lt"/>
              <a:buNone/>
              <a:tabLst/>
              <a:defRPr/>
            </a:pP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t>116</a:t>
            </a:fld>
            <a:endParaRPr lang="en-US" dirty="0"/>
          </a:p>
        </p:txBody>
      </p:sp>
    </p:spTree>
    <p:extLst>
      <p:ext uri="{BB962C8B-B14F-4D97-AF65-F5344CB8AC3E}">
        <p14:creationId xmlns:p14="http://schemas.microsoft.com/office/powerpoint/2010/main" val="114146216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 typeface="+mj-lt"/>
              <a:buNone/>
              <a:tabLst/>
              <a:defRPr/>
            </a:pPr>
            <a:r>
              <a:rPr lang="en-GB" sz="1200" kern="1200" dirty="0">
                <a:solidFill>
                  <a:schemeClr val="tx1"/>
                </a:solidFill>
                <a:effectLst/>
                <a:latin typeface="+mn-lt"/>
                <a:ea typeface="+mn-ea"/>
                <a:cs typeface="+mn-cs"/>
              </a:rPr>
              <a:t>Satisfies Learning Objective 5.1: </a:t>
            </a:r>
            <a:r>
              <a:rPr lang="en-IN" sz="1200" kern="1200" dirty="0">
                <a:solidFill>
                  <a:schemeClr val="tx1"/>
                </a:solidFill>
                <a:effectLst/>
                <a:latin typeface="+mn-lt"/>
                <a:ea typeface="+mn-ea"/>
                <a:cs typeface="+mn-cs"/>
              </a:rPr>
              <a:t>A range of methods and techniques for generating qualitative data, including interviews, observational fieldnotes, focus groups, questionnaires, documents and archival data, and participatory methods.</a:t>
            </a:r>
          </a:p>
          <a:p>
            <a:pPr marL="0" marR="0" indent="0" algn="l" defTabSz="914400" rtl="0" eaLnBrk="1" fontAlgn="auto" latinLnBrk="0" hangingPunct="1">
              <a:lnSpc>
                <a:spcPct val="100000"/>
              </a:lnSpc>
              <a:spcBef>
                <a:spcPts val="0"/>
              </a:spcBef>
              <a:spcAft>
                <a:spcPts val="0"/>
              </a:spcAft>
              <a:buClrTx/>
              <a:buSzTx/>
              <a:buFont typeface="+mj-lt"/>
              <a:buNone/>
              <a:tabLst/>
              <a:defRPr/>
            </a:pPr>
            <a:r>
              <a:rPr lang="en-GB" sz="1200" kern="1200" dirty="0">
                <a:solidFill>
                  <a:schemeClr val="tx1"/>
                </a:solidFill>
                <a:effectLst/>
                <a:latin typeface="+mn-lt"/>
                <a:ea typeface="+mn-ea"/>
                <a:cs typeface="+mn-cs"/>
              </a:rPr>
              <a:t>Satisfies Learning Objective 5.4: </a:t>
            </a:r>
            <a:r>
              <a:rPr lang="en-IN" sz="1200" kern="1200" dirty="0">
                <a:solidFill>
                  <a:schemeClr val="tx1"/>
                </a:solidFill>
                <a:effectLst/>
                <a:latin typeface="+mn-lt"/>
                <a:ea typeface="+mn-ea"/>
                <a:cs typeface="+mn-cs"/>
              </a:rPr>
              <a:t>The centrality of research questions to research design and data collection.</a:t>
            </a:r>
          </a:p>
          <a:p>
            <a:pPr marL="0" marR="0" indent="0" algn="l" defTabSz="914400" rtl="0" eaLnBrk="1" fontAlgn="auto" latinLnBrk="0" hangingPunct="1">
              <a:lnSpc>
                <a:spcPct val="100000"/>
              </a:lnSpc>
              <a:spcBef>
                <a:spcPts val="0"/>
              </a:spcBef>
              <a:spcAft>
                <a:spcPts val="0"/>
              </a:spcAft>
              <a:buClrTx/>
              <a:buSzTx/>
              <a:buFont typeface="+mj-lt"/>
              <a:buNone/>
              <a:tabLst/>
              <a:defRPr/>
            </a:pPr>
            <a:endParaRPr lang="en-US"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 typeface="+mj-lt"/>
              <a:buNone/>
              <a:tabLst/>
              <a:defRPr/>
            </a:pPr>
            <a:r>
              <a:rPr lang="en-IN" dirty="0"/>
              <a:t>Y</a:t>
            </a:r>
            <a:r>
              <a:rPr lang="en-IN" sz="1200" kern="1200" dirty="0">
                <a:solidFill>
                  <a:schemeClr val="tx1"/>
                </a:solidFill>
                <a:effectLst/>
                <a:latin typeface="+mn-lt"/>
                <a:ea typeface="+mn-ea"/>
                <a:cs typeface="+mn-cs"/>
              </a:rPr>
              <a:t>our research questions are central to your study. As you think about the data collection methods that you will use, you must map these methods onto your research questions.</a:t>
            </a:r>
          </a:p>
          <a:p>
            <a:pPr marL="0" marR="0" indent="0" algn="l" defTabSz="914400" rtl="0" eaLnBrk="1" fontAlgn="auto" latinLnBrk="0" hangingPunct="1">
              <a:lnSpc>
                <a:spcPct val="100000"/>
              </a:lnSpc>
              <a:spcBef>
                <a:spcPts val="0"/>
              </a:spcBef>
              <a:spcAft>
                <a:spcPts val="0"/>
              </a:spcAft>
              <a:buClrTx/>
              <a:buSzTx/>
              <a:buFont typeface="+mj-lt"/>
              <a:buNone/>
              <a:tabLst/>
              <a:defRPr/>
            </a:pPr>
            <a:endParaRPr lang="en-US"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 typeface="+mj-lt"/>
              <a:buNone/>
              <a:tabLst/>
              <a:defRPr/>
            </a:pPr>
            <a:r>
              <a:rPr lang="en-US" dirty="0"/>
              <a:t>M</a:t>
            </a:r>
            <a:r>
              <a:rPr lang="en-IN" dirty="0"/>
              <a:t>atrix links questions to methods: </a:t>
            </a:r>
            <a:r>
              <a:rPr lang="en-IN" sz="1200" kern="1200" dirty="0">
                <a:solidFill>
                  <a:schemeClr val="tx1"/>
                </a:solidFill>
                <a:effectLst/>
                <a:latin typeface="+mn-lt"/>
                <a:ea typeface="+mn-ea"/>
                <a:cs typeface="+mn-cs"/>
              </a:rPr>
              <a:t>Maxwell (2013) suggests creating a matrix that helps you to link your methods with each research question. </a:t>
            </a:r>
            <a:endParaRPr lang="en-US"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 typeface="+mj-lt"/>
              <a:buNone/>
              <a:tabLst/>
              <a:defRPr/>
            </a:pP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t>118</a:t>
            </a:fld>
            <a:endParaRPr lang="en-US" dirty="0"/>
          </a:p>
        </p:txBody>
      </p:sp>
    </p:spTree>
    <p:extLst>
      <p:ext uri="{BB962C8B-B14F-4D97-AF65-F5344CB8AC3E}">
        <p14:creationId xmlns:p14="http://schemas.microsoft.com/office/powerpoint/2010/main" val="218080156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 typeface="+mj-lt"/>
              <a:buNone/>
              <a:tabLst/>
              <a:defRPr/>
            </a:pPr>
            <a:r>
              <a:rPr lang="en-GB" sz="1200" kern="1200" dirty="0">
                <a:solidFill>
                  <a:schemeClr val="tx1"/>
                </a:solidFill>
                <a:effectLst/>
                <a:latin typeface="+mn-lt"/>
                <a:ea typeface="+mn-ea"/>
                <a:cs typeface="+mn-cs"/>
              </a:rPr>
              <a:t>Satisfies Learning Objective 5.1: </a:t>
            </a:r>
            <a:r>
              <a:rPr lang="en-IN" sz="1200" kern="1200" dirty="0">
                <a:solidFill>
                  <a:schemeClr val="tx1"/>
                </a:solidFill>
                <a:effectLst/>
                <a:latin typeface="+mn-lt"/>
                <a:ea typeface="+mn-ea"/>
                <a:cs typeface="+mn-cs"/>
              </a:rPr>
              <a:t>A range of methods and techniques for generating qualitative data, including interviews, observational fieldnotes, focus groups, questionnaires, documents and archival data, and participatory methods.</a:t>
            </a:r>
          </a:p>
          <a:p>
            <a:pPr marL="0" marR="0" indent="0" algn="l" defTabSz="914400" rtl="0" eaLnBrk="1" fontAlgn="auto" latinLnBrk="0" hangingPunct="1">
              <a:lnSpc>
                <a:spcPct val="100000"/>
              </a:lnSpc>
              <a:spcBef>
                <a:spcPts val="0"/>
              </a:spcBef>
              <a:spcAft>
                <a:spcPts val="0"/>
              </a:spcAft>
              <a:buClrTx/>
              <a:buSzTx/>
              <a:buFont typeface="+mj-lt"/>
              <a:buNone/>
              <a:tabLst/>
              <a:defRPr/>
            </a:pPr>
            <a:r>
              <a:rPr lang="en-GB" sz="1200" kern="1200" dirty="0">
                <a:solidFill>
                  <a:schemeClr val="tx1"/>
                </a:solidFill>
                <a:effectLst/>
                <a:latin typeface="+mn-lt"/>
                <a:ea typeface="+mn-ea"/>
                <a:cs typeface="+mn-cs"/>
              </a:rPr>
              <a:t>Satisfies Learning Objective 5.5: </a:t>
            </a:r>
            <a:r>
              <a:rPr lang="en-IN" sz="1200" kern="1200" dirty="0">
                <a:solidFill>
                  <a:schemeClr val="tx1"/>
                </a:solidFill>
                <a:effectLst/>
                <a:latin typeface="+mn-lt"/>
                <a:ea typeface="+mn-ea"/>
                <a:cs typeface="+mn-cs"/>
              </a:rPr>
              <a:t>Ways to make sure that your methods align with your research questions.</a:t>
            </a:r>
          </a:p>
          <a:p>
            <a:pPr marL="0" marR="0" indent="0" algn="l" defTabSz="914400" rtl="0" eaLnBrk="1" fontAlgn="auto" latinLnBrk="0" hangingPunct="1">
              <a:lnSpc>
                <a:spcPct val="100000"/>
              </a:lnSpc>
              <a:spcBef>
                <a:spcPts val="0"/>
              </a:spcBef>
              <a:spcAft>
                <a:spcPts val="0"/>
              </a:spcAft>
              <a:buClrTx/>
              <a:buSzTx/>
              <a:buFont typeface="+mj-lt"/>
              <a:buNone/>
              <a:tabLst/>
              <a:defRPr/>
            </a:pPr>
            <a:endParaRPr lang="en-US"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 typeface="+mj-lt"/>
              <a:buNone/>
              <a:tabLst/>
              <a:defRPr/>
            </a:pPr>
            <a:r>
              <a:rPr lang="en-IN" sz="1200" b="0" kern="1200" dirty="0">
                <a:solidFill>
                  <a:schemeClr val="tx1"/>
                </a:solidFill>
                <a:effectLst/>
                <a:latin typeface="+mn-lt"/>
                <a:ea typeface="+mn-ea"/>
                <a:cs typeface="+mn-cs"/>
              </a:rPr>
              <a:t>Table 5.7:</a:t>
            </a:r>
            <a:r>
              <a:rPr lang="en-IN" sz="1200" b="1" kern="1200" dirty="0">
                <a:solidFill>
                  <a:schemeClr val="tx1"/>
                </a:solidFill>
                <a:effectLst/>
                <a:latin typeface="+mn-lt"/>
                <a:ea typeface="+mn-ea"/>
                <a:cs typeface="+mn-cs"/>
              </a:rPr>
              <a:t> </a:t>
            </a:r>
            <a:r>
              <a:rPr lang="en-IN" sz="1200" kern="1200" dirty="0">
                <a:solidFill>
                  <a:schemeClr val="tx1"/>
                </a:solidFill>
                <a:effectLst/>
                <a:latin typeface="+mn-lt"/>
                <a:ea typeface="+mn-ea"/>
                <a:cs typeface="+mn-cs"/>
              </a:rPr>
              <a:t>Considerations to Ensure Methods Align with Research Questions.</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t>119</a:t>
            </a:fld>
            <a:endParaRPr lang="en-US" dirty="0"/>
          </a:p>
        </p:txBody>
      </p:sp>
    </p:spTree>
    <p:extLst>
      <p:ext uri="{BB962C8B-B14F-4D97-AF65-F5344CB8AC3E}">
        <p14:creationId xmlns:p14="http://schemas.microsoft.com/office/powerpoint/2010/main" val="247345691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 typeface="+mj-lt"/>
              <a:buNone/>
              <a:tabLst/>
              <a:defRPr/>
            </a:pPr>
            <a:r>
              <a:rPr lang="en-GB" sz="1200" kern="1200" dirty="0">
                <a:solidFill>
                  <a:schemeClr val="tx1"/>
                </a:solidFill>
                <a:effectLst/>
                <a:latin typeface="+mn-lt"/>
                <a:ea typeface="+mn-ea"/>
                <a:cs typeface="+mn-cs"/>
              </a:rPr>
              <a:t>Satisfies Learning Objective 5.1: </a:t>
            </a:r>
            <a:r>
              <a:rPr lang="en-IN" sz="1200" kern="1200" dirty="0">
                <a:solidFill>
                  <a:schemeClr val="tx1"/>
                </a:solidFill>
                <a:effectLst/>
                <a:latin typeface="+mn-lt"/>
                <a:ea typeface="+mn-ea"/>
                <a:cs typeface="+mn-cs"/>
              </a:rPr>
              <a:t>A range of methods and techniques for generating qualitative data, including interviews, observational fieldnotes, focus groups, questionnaires, documents and archival data, and participatory methods.</a:t>
            </a:r>
          </a:p>
          <a:p>
            <a:pPr marL="0" marR="0" indent="0" algn="l" defTabSz="914400" rtl="0" eaLnBrk="1" fontAlgn="auto" latinLnBrk="0" hangingPunct="1">
              <a:lnSpc>
                <a:spcPct val="100000"/>
              </a:lnSpc>
              <a:spcBef>
                <a:spcPts val="0"/>
              </a:spcBef>
              <a:spcAft>
                <a:spcPts val="0"/>
              </a:spcAft>
              <a:buClrTx/>
              <a:buSzTx/>
              <a:buFont typeface="+mj-lt"/>
              <a:buNone/>
              <a:tabLst/>
              <a:defRPr/>
            </a:pPr>
            <a:r>
              <a:rPr lang="en-GB" sz="1200" kern="1200" dirty="0">
                <a:solidFill>
                  <a:schemeClr val="tx1"/>
                </a:solidFill>
                <a:effectLst/>
                <a:latin typeface="+mn-lt"/>
                <a:ea typeface="+mn-ea"/>
                <a:cs typeface="+mn-cs"/>
              </a:rPr>
              <a:t>Satisfies Learning Objective 5.5: </a:t>
            </a:r>
            <a:r>
              <a:rPr lang="en-IN" sz="1200" kern="1200" dirty="0">
                <a:solidFill>
                  <a:schemeClr val="tx1"/>
                </a:solidFill>
                <a:effectLst/>
                <a:latin typeface="+mn-lt"/>
                <a:ea typeface="+mn-ea"/>
                <a:cs typeface="+mn-cs"/>
              </a:rPr>
              <a:t>Ways to make sure that your methods align with your research questions.</a:t>
            </a:r>
          </a:p>
          <a:p>
            <a:pPr marL="0" marR="0" indent="0" algn="l" defTabSz="914400" rtl="0" eaLnBrk="1" fontAlgn="auto" latinLnBrk="0" hangingPunct="1">
              <a:lnSpc>
                <a:spcPct val="100000"/>
              </a:lnSpc>
              <a:spcBef>
                <a:spcPts val="0"/>
              </a:spcBef>
              <a:spcAft>
                <a:spcPts val="0"/>
              </a:spcAft>
              <a:buClrTx/>
              <a:buSzTx/>
              <a:buFont typeface="+mj-lt"/>
              <a:buNone/>
              <a:tabLst/>
              <a:defRPr/>
            </a:pPr>
            <a:endParaRPr lang="en-US"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 typeface="+mj-lt"/>
              <a:buNone/>
              <a:tabLst/>
              <a:defRPr/>
            </a:pPr>
            <a:r>
              <a:rPr lang="en-IN" sz="1200" b="0" kern="1200" dirty="0">
                <a:solidFill>
                  <a:schemeClr val="tx1"/>
                </a:solidFill>
                <a:effectLst/>
                <a:latin typeface="+mn-lt"/>
                <a:ea typeface="+mn-ea"/>
                <a:cs typeface="+mn-cs"/>
              </a:rPr>
              <a:t>Figure 5.2:</a:t>
            </a:r>
            <a:r>
              <a:rPr lang="en-IN" sz="1200" b="1" kern="1200" dirty="0">
                <a:solidFill>
                  <a:schemeClr val="tx1"/>
                </a:solidFill>
                <a:effectLst/>
                <a:latin typeface="+mn-lt"/>
                <a:ea typeface="+mn-ea"/>
                <a:cs typeface="+mn-cs"/>
              </a:rPr>
              <a:t> </a:t>
            </a:r>
            <a:r>
              <a:rPr lang="en-IN" sz="1200" kern="1200" dirty="0">
                <a:solidFill>
                  <a:schemeClr val="tx1"/>
                </a:solidFill>
                <a:effectLst/>
                <a:latin typeface="+mn-lt"/>
                <a:ea typeface="+mn-ea"/>
                <a:cs typeface="+mn-cs"/>
              </a:rPr>
              <a:t>Considerations to Align Methods and Research Questions.</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t>120</a:t>
            </a:fld>
            <a:endParaRPr lang="en-US" dirty="0"/>
          </a:p>
        </p:txBody>
      </p:sp>
    </p:spTree>
    <p:extLst>
      <p:ext uri="{BB962C8B-B14F-4D97-AF65-F5344CB8AC3E}">
        <p14:creationId xmlns:p14="http://schemas.microsoft.com/office/powerpoint/2010/main" val="203258804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022314-0006-4F4C-A4AD-0397D76B02A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DFF8B99-9FE7-43F8-AB9F-3468DF6352D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A010813-F808-4568-8CC5-64D87E2C3D1E}"/>
              </a:ext>
            </a:extLst>
          </p:cNvPr>
          <p:cNvSpPr>
            <a:spLocks noGrp="1"/>
          </p:cNvSpPr>
          <p:nvPr>
            <p:ph type="dt" sz="half" idx="10"/>
          </p:nvPr>
        </p:nvSpPr>
        <p:spPr/>
        <p:txBody>
          <a:bodyPr/>
          <a:lstStyle/>
          <a:p>
            <a:fld id="{FC1C113C-3D5A-4FDA-BC21-4470AA213306}" type="datetimeFigureOut">
              <a:rPr lang="en-GB" smtClean="0"/>
              <a:t>19/03/2022</a:t>
            </a:fld>
            <a:endParaRPr lang="en-GB"/>
          </a:p>
        </p:txBody>
      </p:sp>
      <p:sp>
        <p:nvSpPr>
          <p:cNvPr id="5" name="Footer Placeholder 4">
            <a:extLst>
              <a:ext uri="{FF2B5EF4-FFF2-40B4-BE49-F238E27FC236}">
                <a16:creationId xmlns:a16="http://schemas.microsoft.com/office/drawing/2014/main" id="{2515DE74-773B-40DC-8DA5-601E6149708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89A4707-7A26-42CC-9414-3790FB1D43A6}"/>
              </a:ext>
            </a:extLst>
          </p:cNvPr>
          <p:cNvSpPr>
            <a:spLocks noGrp="1"/>
          </p:cNvSpPr>
          <p:nvPr>
            <p:ph type="sldNum" sz="quarter" idx="12"/>
          </p:nvPr>
        </p:nvSpPr>
        <p:spPr/>
        <p:txBody>
          <a:bodyPr/>
          <a:lstStyle/>
          <a:p>
            <a:fld id="{5CC34B32-2FA2-49C9-A5C0-8480B1CE1FC3}" type="slidenum">
              <a:rPr lang="en-GB" smtClean="0"/>
              <a:t>‹#›</a:t>
            </a:fld>
            <a:endParaRPr lang="en-GB"/>
          </a:p>
        </p:txBody>
      </p:sp>
    </p:spTree>
    <p:extLst>
      <p:ext uri="{BB962C8B-B14F-4D97-AF65-F5344CB8AC3E}">
        <p14:creationId xmlns:p14="http://schemas.microsoft.com/office/powerpoint/2010/main" val="7283521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498AB5-DFA7-4502-A4E3-D44A3A6CDDF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881BC82-2EDD-43AC-ACFE-866F5C1F32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0221818-4BB8-4F7F-96B8-CA3DF50EF300}"/>
              </a:ext>
            </a:extLst>
          </p:cNvPr>
          <p:cNvSpPr>
            <a:spLocks noGrp="1"/>
          </p:cNvSpPr>
          <p:nvPr>
            <p:ph type="dt" sz="half" idx="10"/>
          </p:nvPr>
        </p:nvSpPr>
        <p:spPr/>
        <p:txBody>
          <a:bodyPr/>
          <a:lstStyle/>
          <a:p>
            <a:fld id="{FC1C113C-3D5A-4FDA-BC21-4470AA213306}" type="datetimeFigureOut">
              <a:rPr lang="en-GB" smtClean="0"/>
              <a:t>19/03/2022</a:t>
            </a:fld>
            <a:endParaRPr lang="en-GB"/>
          </a:p>
        </p:txBody>
      </p:sp>
      <p:sp>
        <p:nvSpPr>
          <p:cNvPr id="5" name="Footer Placeholder 4">
            <a:extLst>
              <a:ext uri="{FF2B5EF4-FFF2-40B4-BE49-F238E27FC236}">
                <a16:creationId xmlns:a16="http://schemas.microsoft.com/office/drawing/2014/main" id="{4919F2E8-697C-4B6A-B88A-97E95CFC33B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0C8A03D-BACC-4E7F-80C7-6959251E2AE3}"/>
              </a:ext>
            </a:extLst>
          </p:cNvPr>
          <p:cNvSpPr>
            <a:spLocks noGrp="1"/>
          </p:cNvSpPr>
          <p:nvPr>
            <p:ph type="sldNum" sz="quarter" idx="12"/>
          </p:nvPr>
        </p:nvSpPr>
        <p:spPr/>
        <p:txBody>
          <a:bodyPr/>
          <a:lstStyle/>
          <a:p>
            <a:fld id="{5CC34B32-2FA2-49C9-A5C0-8480B1CE1FC3}" type="slidenum">
              <a:rPr lang="en-GB" smtClean="0"/>
              <a:t>‹#›</a:t>
            </a:fld>
            <a:endParaRPr lang="en-GB"/>
          </a:p>
        </p:txBody>
      </p:sp>
    </p:spTree>
    <p:extLst>
      <p:ext uri="{BB962C8B-B14F-4D97-AF65-F5344CB8AC3E}">
        <p14:creationId xmlns:p14="http://schemas.microsoft.com/office/powerpoint/2010/main" val="26310126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F814BA-9F3B-45AC-BC62-7B07DE41161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D4CBF06-6D5B-4DEF-A06D-08DB67DF1C2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74D4DB5-5D2C-40C5-9F0D-238E121C3526}"/>
              </a:ext>
            </a:extLst>
          </p:cNvPr>
          <p:cNvSpPr>
            <a:spLocks noGrp="1"/>
          </p:cNvSpPr>
          <p:nvPr>
            <p:ph type="dt" sz="half" idx="10"/>
          </p:nvPr>
        </p:nvSpPr>
        <p:spPr/>
        <p:txBody>
          <a:bodyPr/>
          <a:lstStyle/>
          <a:p>
            <a:fld id="{FC1C113C-3D5A-4FDA-BC21-4470AA213306}" type="datetimeFigureOut">
              <a:rPr lang="en-GB" smtClean="0"/>
              <a:t>19/03/2022</a:t>
            </a:fld>
            <a:endParaRPr lang="en-GB"/>
          </a:p>
        </p:txBody>
      </p:sp>
      <p:sp>
        <p:nvSpPr>
          <p:cNvPr id="5" name="Footer Placeholder 4">
            <a:extLst>
              <a:ext uri="{FF2B5EF4-FFF2-40B4-BE49-F238E27FC236}">
                <a16:creationId xmlns:a16="http://schemas.microsoft.com/office/drawing/2014/main" id="{D00472DE-855C-4CFE-816E-E8DD55463CF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9C2FCE6-C6E9-42EA-A5DD-9E8EC913FBB6}"/>
              </a:ext>
            </a:extLst>
          </p:cNvPr>
          <p:cNvSpPr>
            <a:spLocks noGrp="1"/>
          </p:cNvSpPr>
          <p:nvPr>
            <p:ph type="sldNum" sz="quarter" idx="12"/>
          </p:nvPr>
        </p:nvSpPr>
        <p:spPr/>
        <p:txBody>
          <a:bodyPr/>
          <a:lstStyle/>
          <a:p>
            <a:fld id="{5CC34B32-2FA2-49C9-A5C0-8480B1CE1FC3}" type="slidenum">
              <a:rPr lang="en-GB" smtClean="0"/>
              <a:t>‹#›</a:t>
            </a:fld>
            <a:endParaRPr lang="en-GB"/>
          </a:p>
        </p:txBody>
      </p:sp>
    </p:spTree>
    <p:extLst>
      <p:ext uri="{BB962C8B-B14F-4D97-AF65-F5344CB8AC3E}">
        <p14:creationId xmlns:p14="http://schemas.microsoft.com/office/powerpoint/2010/main" val="19694630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0C6007-02F3-4301-B9E1-17BB4F5A831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36CECDF-75E3-44EC-89D6-2D6E724550E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938923D-C44E-4C1A-BBA1-D22728C076B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F07C6F4-5424-4CD9-BB3C-A970B73AA794}"/>
              </a:ext>
            </a:extLst>
          </p:cNvPr>
          <p:cNvSpPr>
            <a:spLocks noGrp="1"/>
          </p:cNvSpPr>
          <p:nvPr>
            <p:ph type="dt" sz="half" idx="10"/>
          </p:nvPr>
        </p:nvSpPr>
        <p:spPr/>
        <p:txBody>
          <a:bodyPr/>
          <a:lstStyle/>
          <a:p>
            <a:fld id="{FC1C113C-3D5A-4FDA-BC21-4470AA213306}" type="datetimeFigureOut">
              <a:rPr lang="en-GB" smtClean="0"/>
              <a:t>19/03/2022</a:t>
            </a:fld>
            <a:endParaRPr lang="en-GB"/>
          </a:p>
        </p:txBody>
      </p:sp>
      <p:sp>
        <p:nvSpPr>
          <p:cNvPr id="6" name="Footer Placeholder 5">
            <a:extLst>
              <a:ext uri="{FF2B5EF4-FFF2-40B4-BE49-F238E27FC236}">
                <a16:creationId xmlns:a16="http://schemas.microsoft.com/office/drawing/2014/main" id="{C12174E0-F6EE-4CB4-B4C2-959390C5459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3ECA02E-D905-4C96-A588-4C80356C2F8A}"/>
              </a:ext>
            </a:extLst>
          </p:cNvPr>
          <p:cNvSpPr>
            <a:spLocks noGrp="1"/>
          </p:cNvSpPr>
          <p:nvPr>
            <p:ph type="sldNum" sz="quarter" idx="12"/>
          </p:nvPr>
        </p:nvSpPr>
        <p:spPr/>
        <p:txBody>
          <a:bodyPr/>
          <a:lstStyle/>
          <a:p>
            <a:fld id="{5CC34B32-2FA2-49C9-A5C0-8480B1CE1FC3}" type="slidenum">
              <a:rPr lang="en-GB" smtClean="0"/>
              <a:t>‹#›</a:t>
            </a:fld>
            <a:endParaRPr lang="en-GB"/>
          </a:p>
        </p:txBody>
      </p:sp>
    </p:spTree>
    <p:extLst>
      <p:ext uri="{BB962C8B-B14F-4D97-AF65-F5344CB8AC3E}">
        <p14:creationId xmlns:p14="http://schemas.microsoft.com/office/powerpoint/2010/main" val="39707291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006F68-7117-4BA6-B409-7CDE54614E0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E614C2B-15FF-4E7A-BDFA-F5585D4A92A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BB4DDED-CA50-4EF6-9E10-A73EE278E74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AC6A5CD-6728-4E61-8A90-490B37D81FF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BE7CD54-EC99-4400-B56C-103C224A321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D398E70-04E6-4423-8759-82A3847E57CA}"/>
              </a:ext>
            </a:extLst>
          </p:cNvPr>
          <p:cNvSpPr>
            <a:spLocks noGrp="1"/>
          </p:cNvSpPr>
          <p:nvPr>
            <p:ph type="dt" sz="half" idx="10"/>
          </p:nvPr>
        </p:nvSpPr>
        <p:spPr/>
        <p:txBody>
          <a:bodyPr/>
          <a:lstStyle/>
          <a:p>
            <a:fld id="{FC1C113C-3D5A-4FDA-BC21-4470AA213306}" type="datetimeFigureOut">
              <a:rPr lang="en-GB" smtClean="0"/>
              <a:t>19/03/2022</a:t>
            </a:fld>
            <a:endParaRPr lang="en-GB"/>
          </a:p>
        </p:txBody>
      </p:sp>
      <p:sp>
        <p:nvSpPr>
          <p:cNvPr id="8" name="Footer Placeholder 7">
            <a:extLst>
              <a:ext uri="{FF2B5EF4-FFF2-40B4-BE49-F238E27FC236}">
                <a16:creationId xmlns:a16="http://schemas.microsoft.com/office/drawing/2014/main" id="{F4F8C412-DB42-4AC5-B94D-36677443C8C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A63929C-9A85-4339-85A3-D3375FD07A9F}"/>
              </a:ext>
            </a:extLst>
          </p:cNvPr>
          <p:cNvSpPr>
            <a:spLocks noGrp="1"/>
          </p:cNvSpPr>
          <p:nvPr>
            <p:ph type="sldNum" sz="quarter" idx="12"/>
          </p:nvPr>
        </p:nvSpPr>
        <p:spPr/>
        <p:txBody>
          <a:bodyPr/>
          <a:lstStyle/>
          <a:p>
            <a:fld id="{5CC34B32-2FA2-49C9-A5C0-8480B1CE1FC3}" type="slidenum">
              <a:rPr lang="en-GB" smtClean="0"/>
              <a:t>‹#›</a:t>
            </a:fld>
            <a:endParaRPr lang="en-GB"/>
          </a:p>
        </p:txBody>
      </p:sp>
    </p:spTree>
    <p:extLst>
      <p:ext uri="{BB962C8B-B14F-4D97-AF65-F5344CB8AC3E}">
        <p14:creationId xmlns:p14="http://schemas.microsoft.com/office/powerpoint/2010/main" val="8860194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1AB4DC-4D19-4133-B809-E766CB3327A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E2DAB0E-D3D6-4502-B7C8-23C04FFE517C}"/>
              </a:ext>
            </a:extLst>
          </p:cNvPr>
          <p:cNvSpPr>
            <a:spLocks noGrp="1"/>
          </p:cNvSpPr>
          <p:nvPr>
            <p:ph type="dt" sz="half" idx="10"/>
          </p:nvPr>
        </p:nvSpPr>
        <p:spPr/>
        <p:txBody>
          <a:bodyPr/>
          <a:lstStyle/>
          <a:p>
            <a:fld id="{FC1C113C-3D5A-4FDA-BC21-4470AA213306}" type="datetimeFigureOut">
              <a:rPr lang="en-GB" smtClean="0"/>
              <a:t>19/03/2022</a:t>
            </a:fld>
            <a:endParaRPr lang="en-GB"/>
          </a:p>
        </p:txBody>
      </p:sp>
      <p:sp>
        <p:nvSpPr>
          <p:cNvPr id="4" name="Footer Placeholder 3">
            <a:extLst>
              <a:ext uri="{FF2B5EF4-FFF2-40B4-BE49-F238E27FC236}">
                <a16:creationId xmlns:a16="http://schemas.microsoft.com/office/drawing/2014/main" id="{E7DBE120-1D46-447C-AFAE-D0E0A8E097D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BAB7FAA-57DC-4028-ADB1-1EE71EE7DD0F}"/>
              </a:ext>
            </a:extLst>
          </p:cNvPr>
          <p:cNvSpPr>
            <a:spLocks noGrp="1"/>
          </p:cNvSpPr>
          <p:nvPr>
            <p:ph type="sldNum" sz="quarter" idx="12"/>
          </p:nvPr>
        </p:nvSpPr>
        <p:spPr/>
        <p:txBody>
          <a:bodyPr/>
          <a:lstStyle/>
          <a:p>
            <a:fld id="{5CC34B32-2FA2-49C9-A5C0-8480B1CE1FC3}" type="slidenum">
              <a:rPr lang="en-GB" smtClean="0"/>
              <a:t>‹#›</a:t>
            </a:fld>
            <a:endParaRPr lang="en-GB"/>
          </a:p>
        </p:txBody>
      </p:sp>
    </p:spTree>
    <p:extLst>
      <p:ext uri="{BB962C8B-B14F-4D97-AF65-F5344CB8AC3E}">
        <p14:creationId xmlns:p14="http://schemas.microsoft.com/office/powerpoint/2010/main" val="31038180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2379D4A-13F3-4160-BE38-4EE3EDA36092}"/>
              </a:ext>
            </a:extLst>
          </p:cNvPr>
          <p:cNvSpPr>
            <a:spLocks noGrp="1"/>
          </p:cNvSpPr>
          <p:nvPr>
            <p:ph type="dt" sz="half" idx="10"/>
          </p:nvPr>
        </p:nvSpPr>
        <p:spPr/>
        <p:txBody>
          <a:bodyPr/>
          <a:lstStyle/>
          <a:p>
            <a:fld id="{FC1C113C-3D5A-4FDA-BC21-4470AA213306}" type="datetimeFigureOut">
              <a:rPr lang="en-GB" smtClean="0"/>
              <a:t>19/03/2022</a:t>
            </a:fld>
            <a:endParaRPr lang="en-GB"/>
          </a:p>
        </p:txBody>
      </p:sp>
      <p:sp>
        <p:nvSpPr>
          <p:cNvPr id="3" name="Footer Placeholder 2">
            <a:extLst>
              <a:ext uri="{FF2B5EF4-FFF2-40B4-BE49-F238E27FC236}">
                <a16:creationId xmlns:a16="http://schemas.microsoft.com/office/drawing/2014/main" id="{D595D769-93FA-4E41-835C-1EFB90797F7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0F7BF59-0992-4121-9D09-1B12A24A8480}"/>
              </a:ext>
            </a:extLst>
          </p:cNvPr>
          <p:cNvSpPr>
            <a:spLocks noGrp="1"/>
          </p:cNvSpPr>
          <p:nvPr>
            <p:ph type="sldNum" sz="quarter" idx="12"/>
          </p:nvPr>
        </p:nvSpPr>
        <p:spPr/>
        <p:txBody>
          <a:bodyPr/>
          <a:lstStyle/>
          <a:p>
            <a:fld id="{5CC34B32-2FA2-49C9-A5C0-8480B1CE1FC3}" type="slidenum">
              <a:rPr lang="en-GB" smtClean="0"/>
              <a:t>‹#›</a:t>
            </a:fld>
            <a:endParaRPr lang="en-GB"/>
          </a:p>
        </p:txBody>
      </p:sp>
    </p:spTree>
    <p:extLst>
      <p:ext uri="{BB962C8B-B14F-4D97-AF65-F5344CB8AC3E}">
        <p14:creationId xmlns:p14="http://schemas.microsoft.com/office/powerpoint/2010/main" val="23989781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A54F90-4691-4873-8A7D-611105C17C2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1B4B790-5CFC-43B5-8F2D-70F80D05D31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75AD8D4-637F-44E1-8F63-7109B4629D7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99A42E8-2E6A-45E1-87B5-15164AE000A0}"/>
              </a:ext>
            </a:extLst>
          </p:cNvPr>
          <p:cNvSpPr>
            <a:spLocks noGrp="1"/>
          </p:cNvSpPr>
          <p:nvPr>
            <p:ph type="dt" sz="half" idx="10"/>
          </p:nvPr>
        </p:nvSpPr>
        <p:spPr/>
        <p:txBody>
          <a:bodyPr/>
          <a:lstStyle/>
          <a:p>
            <a:fld id="{FC1C113C-3D5A-4FDA-BC21-4470AA213306}" type="datetimeFigureOut">
              <a:rPr lang="en-GB" smtClean="0"/>
              <a:t>19/03/2022</a:t>
            </a:fld>
            <a:endParaRPr lang="en-GB"/>
          </a:p>
        </p:txBody>
      </p:sp>
      <p:sp>
        <p:nvSpPr>
          <p:cNvPr id="6" name="Footer Placeholder 5">
            <a:extLst>
              <a:ext uri="{FF2B5EF4-FFF2-40B4-BE49-F238E27FC236}">
                <a16:creationId xmlns:a16="http://schemas.microsoft.com/office/drawing/2014/main" id="{B1D89E6C-9426-402D-B875-D49A1ECBDA8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C132789-E65A-4491-AE9C-58FEDC0C2C40}"/>
              </a:ext>
            </a:extLst>
          </p:cNvPr>
          <p:cNvSpPr>
            <a:spLocks noGrp="1"/>
          </p:cNvSpPr>
          <p:nvPr>
            <p:ph type="sldNum" sz="quarter" idx="12"/>
          </p:nvPr>
        </p:nvSpPr>
        <p:spPr/>
        <p:txBody>
          <a:bodyPr/>
          <a:lstStyle/>
          <a:p>
            <a:fld id="{5CC34B32-2FA2-49C9-A5C0-8480B1CE1FC3}" type="slidenum">
              <a:rPr lang="en-GB" smtClean="0"/>
              <a:t>‹#›</a:t>
            </a:fld>
            <a:endParaRPr lang="en-GB"/>
          </a:p>
        </p:txBody>
      </p:sp>
    </p:spTree>
    <p:extLst>
      <p:ext uri="{BB962C8B-B14F-4D97-AF65-F5344CB8AC3E}">
        <p14:creationId xmlns:p14="http://schemas.microsoft.com/office/powerpoint/2010/main" val="24411655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EEDC8E-A5C1-4BF0-9FCC-8149F4C2DF4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2A739BD-BEBD-47F4-AAF4-CB24443CA8C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BD3C4AD-9794-4AB5-AB04-1E1FB194142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4E615F6-B4B8-4324-ABF3-4094ACA77D20}"/>
              </a:ext>
            </a:extLst>
          </p:cNvPr>
          <p:cNvSpPr>
            <a:spLocks noGrp="1"/>
          </p:cNvSpPr>
          <p:nvPr>
            <p:ph type="dt" sz="half" idx="10"/>
          </p:nvPr>
        </p:nvSpPr>
        <p:spPr/>
        <p:txBody>
          <a:bodyPr/>
          <a:lstStyle/>
          <a:p>
            <a:fld id="{FC1C113C-3D5A-4FDA-BC21-4470AA213306}" type="datetimeFigureOut">
              <a:rPr lang="en-GB" smtClean="0"/>
              <a:t>19/03/2022</a:t>
            </a:fld>
            <a:endParaRPr lang="en-GB"/>
          </a:p>
        </p:txBody>
      </p:sp>
      <p:sp>
        <p:nvSpPr>
          <p:cNvPr id="6" name="Footer Placeholder 5">
            <a:extLst>
              <a:ext uri="{FF2B5EF4-FFF2-40B4-BE49-F238E27FC236}">
                <a16:creationId xmlns:a16="http://schemas.microsoft.com/office/drawing/2014/main" id="{4E5D92DF-AAFE-43F2-AE48-57215B9DFB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747D996-B28B-4D47-A10E-7D09D529F654}"/>
              </a:ext>
            </a:extLst>
          </p:cNvPr>
          <p:cNvSpPr>
            <a:spLocks noGrp="1"/>
          </p:cNvSpPr>
          <p:nvPr>
            <p:ph type="sldNum" sz="quarter" idx="12"/>
          </p:nvPr>
        </p:nvSpPr>
        <p:spPr/>
        <p:txBody>
          <a:bodyPr/>
          <a:lstStyle/>
          <a:p>
            <a:fld id="{5CC34B32-2FA2-49C9-A5C0-8480B1CE1FC3}" type="slidenum">
              <a:rPr lang="en-GB" smtClean="0"/>
              <a:t>‹#›</a:t>
            </a:fld>
            <a:endParaRPr lang="en-GB"/>
          </a:p>
        </p:txBody>
      </p:sp>
    </p:spTree>
    <p:extLst>
      <p:ext uri="{BB962C8B-B14F-4D97-AF65-F5344CB8AC3E}">
        <p14:creationId xmlns:p14="http://schemas.microsoft.com/office/powerpoint/2010/main" val="11209735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01AFBE-F97D-40D1-AF85-8EA9A4DB73B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013F918-2884-41A7-92B7-B9238FD0810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4C1C4B4-E08F-4F83-9FED-8D030D5B798B}"/>
              </a:ext>
            </a:extLst>
          </p:cNvPr>
          <p:cNvSpPr>
            <a:spLocks noGrp="1"/>
          </p:cNvSpPr>
          <p:nvPr>
            <p:ph type="dt" sz="half" idx="10"/>
          </p:nvPr>
        </p:nvSpPr>
        <p:spPr/>
        <p:txBody>
          <a:bodyPr/>
          <a:lstStyle/>
          <a:p>
            <a:fld id="{FC1C113C-3D5A-4FDA-BC21-4470AA213306}" type="datetimeFigureOut">
              <a:rPr lang="en-GB" smtClean="0"/>
              <a:t>19/03/2022</a:t>
            </a:fld>
            <a:endParaRPr lang="en-GB"/>
          </a:p>
        </p:txBody>
      </p:sp>
      <p:sp>
        <p:nvSpPr>
          <p:cNvPr id="5" name="Footer Placeholder 4">
            <a:extLst>
              <a:ext uri="{FF2B5EF4-FFF2-40B4-BE49-F238E27FC236}">
                <a16:creationId xmlns:a16="http://schemas.microsoft.com/office/drawing/2014/main" id="{BA0B826B-42B2-4B0C-B50F-D2CEA3B16E3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674BB8C-5ED5-427F-968D-309B420236E2}"/>
              </a:ext>
            </a:extLst>
          </p:cNvPr>
          <p:cNvSpPr>
            <a:spLocks noGrp="1"/>
          </p:cNvSpPr>
          <p:nvPr>
            <p:ph type="sldNum" sz="quarter" idx="12"/>
          </p:nvPr>
        </p:nvSpPr>
        <p:spPr/>
        <p:txBody>
          <a:bodyPr/>
          <a:lstStyle/>
          <a:p>
            <a:fld id="{5CC34B32-2FA2-49C9-A5C0-8480B1CE1FC3}" type="slidenum">
              <a:rPr lang="en-GB" smtClean="0"/>
              <a:t>‹#›</a:t>
            </a:fld>
            <a:endParaRPr lang="en-GB"/>
          </a:p>
        </p:txBody>
      </p:sp>
    </p:spTree>
    <p:extLst>
      <p:ext uri="{BB962C8B-B14F-4D97-AF65-F5344CB8AC3E}">
        <p14:creationId xmlns:p14="http://schemas.microsoft.com/office/powerpoint/2010/main" val="41582970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830032E-ADDC-4434-B02F-4EB578A5E03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11074BA-A186-420C-BAAC-BB49AFFD8FA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0AA02B6-1E09-4985-83D4-8B00077473D5}"/>
              </a:ext>
            </a:extLst>
          </p:cNvPr>
          <p:cNvSpPr>
            <a:spLocks noGrp="1"/>
          </p:cNvSpPr>
          <p:nvPr>
            <p:ph type="dt" sz="half" idx="10"/>
          </p:nvPr>
        </p:nvSpPr>
        <p:spPr/>
        <p:txBody>
          <a:bodyPr/>
          <a:lstStyle/>
          <a:p>
            <a:fld id="{FC1C113C-3D5A-4FDA-BC21-4470AA213306}" type="datetimeFigureOut">
              <a:rPr lang="en-GB" smtClean="0"/>
              <a:t>19/03/2022</a:t>
            </a:fld>
            <a:endParaRPr lang="en-GB"/>
          </a:p>
        </p:txBody>
      </p:sp>
      <p:sp>
        <p:nvSpPr>
          <p:cNvPr id="5" name="Footer Placeholder 4">
            <a:extLst>
              <a:ext uri="{FF2B5EF4-FFF2-40B4-BE49-F238E27FC236}">
                <a16:creationId xmlns:a16="http://schemas.microsoft.com/office/drawing/2014/main" id="{27177A94-DB55-45D9-ACFE-B00A69F5072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0EBB769-E970-4642-B57F-5D90335649C8}"/>
              </a:ext>
            </a:extLst>
          </p:cNvPr>
          <p:cNvSpPr>
            <a:spLocks noGrp="1"/>
          </p:cNvSpPr>
          <p:nvPr>
            <p:ph type="sldNum" sz="quarter" idx="12"/>
          </p:nvPr>
        </p:nvSpPr>
        <p:spPr/>
        <p:txBody>
          <a:bodyPr/>
          <a:lstStyle/>
          <a:p>
            <a:fld id="{5CC34B32-2FA2-49C9-A5C0-8480B1CE1FC3}" type="slidenum">
              <a:rPr lang="en-GB" smtClean="0"/>
              <a:t>‹#›</a:t>
            </a:fld>
            <a:endParaRPr lang="en-GB"/>
          </a:p>
        </p:txBody>
      </p:sp>
    </p:spTree>
    <p:extLst>
      <p:ext uri="{BB962C8B-B14F-4D97-AF65-F5344CB8AC3E}">
        <p14:creationId xmlns:p14="http://schemas.microsoft.com/office/powerpoint/2010/main" val="14605905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7818903-CE51-4FF4-84EE-8DB4761B3B0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BE4CC4F-1821-47A8-939B-128549DEBED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F273D41-CB95-412F-843C-EA09A26B4A3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C1C113C-3D5A-4FDA-BC21-4470AA213306}" type="datetimeFigureOut">
              <a:rPr lang="en-GB" smtClean="0"/>
              <a:t>19/03/2022</a:t>
            </a:fld>
            <a:endParaRPr lang="en-GB"/>
          </a:p>
        </p:txBody>
      </p:sp>
      <p:sp>
        <p:nvSpPr>
          <p:cNvPr id="5" name="Footer Placeholder 4">
            <a:extLst>
              <a:ext uri="{FF2B5EF4-FFF2-40B4-BE49-F238E27FC236}">
                <a16:creationId xmlns:a16="http://schemas.microsoft.com/office/drawing/2014/main" id="{539A85CF-15E6-46C5-9BE8-9F789A5B7B9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55E8D95-5C72-4DE3-AEDD-129466983AE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CC34B32-2FA2-49C9-A5C0-8480B1CE1FC3}" type="slidenum">
              <a:rPr lang="en-GB" smtClean="0"/>
              <a:t>‹#›</a:t>
            </a:fld>
            <a:endParaRPr lang="en-GB"/>
          </a:p>
        </p:txBody>
      </p:sp>
    </p:spTree>
    <p:extLst>
      <p:ext uri="{BB962C8B-B14F-4D97-AF65-F5344CB8AC3E}">
        <p14:creationId xmlns:p14="http://schemas.microsoft.com/office/powerpoint/2010/main" val="426184981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hyperlink" Target="http://isp.sagepub.com/cgi/reprint/48/2/126" TargetMode="External"/><Relationship Id="rId2" Type="http://schemas.openxmlformats.org/officeDocument/2006/relationships/hyperlink" Target="http://qrj.sagepub.com/cgi/reprint/9/1/81" TargetMode="External"/><Relationship Id="rId1" Type="http://schemas.openxmlformats.org/officeDocument/2006/relationships/slideLayout" Target="../slideLayouts/slideLayout2.xml"/><Relationship Id="rId6" Type="http://schemas.openxmlformats.org/officeDocument/2006/relationships/hyperlink" Target="http://csc.sagepub.com/cgi/reprint/12/2/132" TargetMode="External"/><Relationship Id="rId5" Type="http://schemas.openxmlformats.org/officeDocument/2006/relationships/hyperlink" Target="http://jmt.sagepub.com/cgi/reprint/21/2/54" TargetMode="External"/><Relationship Id="rId4" Type="http://schemas.openxmlformats.org/officeDocument/2006/relationships/hyperlink" Target="http://jrn.sagepub.com/cgi/reprint/11/6/501" TargetMode="External"/></Relationships>
</file>

<file path=ppt/slides/_rels/slide3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hyperlink" Target="http://org.sagepub.com/cgi/reprint/18/1/23" TargetMode="External"/><Relationship Id="rId2" Type="http://schemas.openxmlformats.org/officeDocument/2006/relationships/hyperlink" Target="http://tcp.sagepub.com/cgi/reprint/35/2/265" TargetMode="Externa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6.xml"/></Relationships>
</file>

<file path=ppt/slides/_rels/slide57.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59.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60.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7.xml"/></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7.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7.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7.xml"/></Relationships>
</file>

<file path=ppt/slides/_rels/slide8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7.xml"/></Relationships>
</file>

<file path=ppt/slides/_rels/slide8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image" Target="../media/image30.png"/><Relationship Id="rId1" Type="http://schemas.openxmlformats.org/officeDocument/2006/relationships/slideLayout" Target="../slideLayouts/slideLayout7.xml"/></Relationships>
</file>

<file path=ppt/slides/_rels/slide89.xml.rels><?xml version="1.0" encoding="UTF-8" standalone="yes"?>
<Relationships xmlns="http://schemas.openxmlformats.org/package/2006/relationships"><Relationship Id="rId3" Type="http://schemas.openxmlformats.org/officeDocument/2006/relationships/hyperlink" Target="https://www.napier.ac.uk/~/media/worktribe/output-220012/triangulationpdf.pdf" TargetMode="External"/><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3.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9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5.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jpeg"/><Relationship Id="rId1" Type="http://schemas.openxmlformats.org/officeDocument/2006/relationships/slideLayout" Target="../slideLayouts/slideLayout7.xml"/></Relationships>
</file>

<file path=ppt/slides/_rels/slide96.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97.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9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9.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image" Target="../media/image34.jpeg"/><Relationship Id="rId1" Type="http://schemas.openxmlformats.org/officeDocument/2006/relationships/slideLayout" Target="../slideLayouts/slideLayout7.xml"/></Relationships>
</file>

<file path=ppt/slides/_rels/slide100.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101.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png"/><Relationship Id="rId1" Type="http://schemas.openxmlformats.org/officeDocument/2006/relationships/slideLayout" Target="../slideLayouts/slideLayout7.xml"/></Relationships>
</file>

<file path=ppt/slides/_rels/slide10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10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4.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105.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10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107.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png"/><Relationship Id="rId1" Type="http://schemas.openxmlformats.org/officeDocument/2006/relationships/slideLayout" Target="../slideLayouts/slideLayout7.xml"/></Relationships>
</file>

<file path=ppt/slides/_rels/slide108.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109.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1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1.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112.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7.xml"/></Relationships>
</file>

<file path=ppt/slides/_rels/slide1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4.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6.xml"/></Relationships>
</file>

<file path=ppt/slides/_rels/slide1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6.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1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8.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119.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120.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1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3" name="Rectangle 73">
            <a:extLst>
              <a:ext uri="{FF2B5EF4-FFF2-40B4-BE49-F238E27FC236}">
                <a16:creationId xmlns:a16="http://schemas.microsoft.com/office/drawing/2014/main" id="{5A59F003-E00A-43F9-91DC-CC54E3B874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Islamic art at the National Museum is spectacular, but misses opportunities  to bridge a cultural gap">
            <a:extLst>
              <a:ext uri="{FF2B5EF4-FFF2-40B4-BE49-F238E27FC236}">
                <a16:creationId xmlns:a16="http://schemas.microsoft.com/office/drawing/2014/main" id="{116045E2-9296-43FA-B618-CBB839C2AE5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491" t="29200" r="4109" b="-1"/>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1034" name="Rectangle 75">
            <a:extLst>
              <a:ext uri="{FF2B5EF4-FFF2-40B4-BE49-F238E27FC236}">
                <a16:creationId xmlns:a16="http://schemas.microsoft.com/office/drawing/2014/main" id="{D74A4382-E3AD-430A-9A1F-DFA3E0E77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799868" y="-1534136"/>
            <a:ext cx="4592270" cy="12192001"/>
          </a:xfrm>
          <a:prstGeom prst="rect">
            <a:avLst/>
          </a:prstGeom>
          <a:gradFill>
            <a:gsLst>
              <a:gs pos="35000">
                <a:schemeClr val="bg1">
                  <a:alpha val="46000"/>
                </a:schemeClr>
              </a:gs>
              <a:gs pos="21000">
                <a:schemeClr val="bg1">
                  <a:alpha val="30000"/>
                </a:schemeClr>
              </a:gs>
              <a:gs pos="0">
                <a:schemeClr val="bg1">
                  <a:alpha val="0"/>
                </a:schemeClr>
              </a:gs>
              <a:gs pos="100000">
                <a:schemeClr val="bg1">
                  <a:alpha val="9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995057F-0BED-45DB-BEFA-AA2CEA6FA005}"/>
              </a:ext>
            </a:extLst>
          </p:cNvPr>
          <p:cNvSpPr>
            <a:spLocks noGrp="1"/>
          </p:cNvSpPr>
          <p:nvPr>
            <p:ph type="ctrTitle"/>
          </p:nvPr>
        </p:nvSpPr>
        <p:spPr>
          <a:xfrm>
            <a:off x="404553" y="3091928"/>
            <a:ext cx="9078562" cy="2387600"/>
          </a:xfrm>
        </p:spPr>
        <p:txBody>
          <a:bodyPr>
            <a:normAutofit/>
          </a:bodyPr>
          <a:lstStyle/>
          <a:p>
            <a:pPr algn="l"/>
            <a:r>
              <a:rPr lang="en-GB" sz="5100"/>
              <a:t>DBA  RESEARCH PRINCIPLES AND PHILOSOPHY</a:t>
            </a:r>
            <a:br>
              <a:rPr lang="en-GB" sz="5100"/>
            </a:br>
            <a:endParaRPr lang="en-GB" sz="5100"/>
          </a:p>
        </p:txBody>
      </p:sp>
      <p:sp>
        <p:nvSpPr>
          <p:cNvPr id="1035" name="Rectangle: Rounded Corners 77">
            <a:extLst>
              <a:ext uri="{FF2B5EF4-FFF2-40B4-BE49-F238E27FC236}">
                <a16:creationId xmlns:a16="http://schemas.microsoft.com/office/drawing/2014/main" id="{79F40191-0F44-4FD1-82CC-ACB507C14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575039"/>
            <a:ext cx="9785897" cy="685800"/>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09EB8388-5A28-4AD2-98EC-FBD70D775499}"/>
              </a:ext>
            </a:extLst>
          </p:cNvPr>
          <p:cNvSpPr>
            <a:spLocks noGrp="1"/>
          </p:cNvSpPr>
          <p:nvPr>
            <p:ph type="subTitle" idx="1"/>
          </p:nvPr>
        </p:nvSpPr>
        <p:spPr>
          <a:xfrm>
            <a:off x="404553" y="5624945"/>
            <a:ext cx="9078562" cy="592975"/>
          </a:xfrm>
        </p:spPr>
        <p:txBody>
          <a:bodyPr anchor="ctr">
            <a:normAutofit/>
          </a:bodyPr>
          <a:lstStyle/>
          <a:p>
            <a:pPr algn="l"/>
            <a:r>
              <a:rPr lang="en-GB"/>
              <a:t>DR CAROLINE JAWAD 2022</a:t>
            </a:r>
          </a:p>
        </p:txBody>
      </p:sp>
    </p:spTree>
    <p:extLst>
      <p:ext uri="{BB962C8B-B14F-4D97-AF65-F5344CB8AC3E}">
        <p14:creationId xmlns:p14="http://schemas.microsoft.com/office/powerpoint/2010/main" val="3110470081"/>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ABFBCBA-D4BB-4516-835F-614E3E0F6B2D}"/>
              </a:ext>
            </a:extLst>
          </p:cNvPr>
          <p:cNvPicPr>
            <a:picLocks noChangeAspect="1"/>
          </p:cNvPicPr>
          <p:nvPr/>
        </p:nvPicPr>
        <p:blipFill rotWithShape="1">
          <a:blip r:embed="rId3">
            <a:alphaModFix/>
          </a:blip>
          <a:srcRect l="6827" r="34434" b="-1"/>
          <a:stretch/>
        </p:blipFill>
        <p:spPr>
          <a:xfrm>
            <a:off x="5797543" y="10"/>
            <a:ext cx="6394152" cy="6857990"/>
          </a:xfrm>
          <a:prstGeom prst="rect">
            <a:avLst/>
          </a:prstGeom>
        </p:spPr>
      </p:pic>
      <p:sp>
        <p:nvSpPr>
          <p:cNvPr id="2" name="Title 1">
            <a:extLst>
              <a:ext uri="{FF2B5EF4-FFF2-40B4-BE49-F238E27FC236}">
                <a16:creationId xmlns:a16="http://schemas.microsoft.com/office/drawing/2014/main" id="{AB3A1329-FB49-46D9-8DC9-3633D7210747}"/>
              </a:ext>
            </a:extLst>
          </p:cNvPr>
          <p:cNvSpPr>
            <a:spLocks noGrp="1"/>
          </p:cNvSpPr>
          <p:nvPr>
            <p:ph type="title"/>
          </p:nvPr>
        </p:nvSpPr>
        <p:spPr>
          <a:xfrm>
            <a:off x="804998" y="798445"/>
            <a:ext cx="4803636" cy="1311664"/>
          </a:xfrm>
        </p:spPr>
        <p:txBody>
          <a:bodyPr>
            <a:normAutofit/>
          </a:bodyPr>
          <a:lstStyle/>
          <a:p>
            <a:r>
              <a:rPr lang="en-GB">
                <a:solidFill>
                  <a:srgbClr val="000000"/>
                </a:solidFill>
              </a:rPr>
              <a:t>Please note</a:t>
            </a:r>
          </a:p>
        </p:txBody>
      </p:sp>
      <p:sp>
        <p:nvSpPr>
          <p:cNvPr id="3" name="Content Placeholder 2">
            <a:extLst>
              <a:ext uri="{FF2B5EF4-FFF2-40B4-BE49-F238E27FC236}">
                <a16:creationId xmlns:a16="http://schemas.microsoft.com/office/drawing/2014/main" id="{279303E4-27AB-4B32-9A8D-CF3267101601}"/>
              </a:ext>
            </a:extLst>
          </p:cNvPr>
          <p:cNvSpPr>
            <a:spLocks noGrp="1"/>
          </p:cNvSpPr>
          <p:nvPr>
            <p:ph idx="1"/>
          </p:nvPr>
        </p:nvSpPr>
        <p:spPr>
          <a:xfrm>
            <a:off x="804997" y="2272143"/>
            <a:ext cx="4706803" cy="3788830"/>
          </a:xfrm>
        </p:spPr>
        <p:txBody>
          <a:bodyPr anchor="ctr">
            <a:normAutofit lnSpcReduction="10000"/>
          </a:bodyPr>
          <a:lstStyle/>
          <a:p>
            <a:r>
              <a:rPr lang="en-GB" sz="1900" dirty="0">
                <a:solidFill>
                  <a:srgbClr val="000000"/>
                </a:solidFill>
              </a:rPr>
              <a:t>This presentation  will introduce you to some aspects of research methods – but it is NOT intended to replace key reading, such as Bryman, Crotty, Denscombe, Creswell, Maxwell, Guba and Lincoln and Cohen etc.  </a:t>
            </a:r>
          </a:p>
          <a:p>
            <a:r>
              <a:rPr lang="en-GB" sz="1900" dirty="0">
                <a:solidFill>
                  <a:srgbClr val="000000"/>
                </a:solidFill>
              </a:rPr>
              <a:t>You must read key texts and beyond at doctoral level that cover the method and for this you may have to go beyond your modules reading list.</a:t>
            </a:r>
          </a:p>
          <a:p>
            <a:r>
              <a:rPr lang="en-GB" sz="1900" dirty="0">
                <a:solidFill>
                  <a:srgbClr val="000000"/>
                </a:solidFill>
              </a:rPr>
              <a:t>Again some slides will not be focused on and you are expected at this doctoral level to be motivated, engaged and understand the areas you need to explore.</a:t>
            </a:r>
          </a:p>
          <a:p>
            <a:endParaRPr lang="en-GB" sz="1900" dirty="0">
              <a:solidFill>
                <a:srgbClr val="000000"/>
              </a:solidFill>
            </a:endParaRPr>
          </a:p>
        </p:txBody>
      </p:sp>
    </p:spTree>
    <p:extLst>
      <p:ext uri="{BB962C8B-B14F-4D97-AF65-F5344CB8AC3E}">
        <p14:creationId xmlns:p14="http://schemas.microsoft.com/office/powerpoint/2010/main" val="34430602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5A59F003-E00A-43F9-91DC-CC54E3B874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11CF1175-4F80-438B-8906-C8BE84B890BA}"/>
              </a:ext>
            </a:extLst>
          </p:cNvPr>
          <p:cNvPicPr>
            <a:picLocks noChangeAspect="1"/>
          </p:cNvPicPr>
          <p:nvPr/>
        </p:nvPicPr>
        <p:blipFill rotWithShape="1">
          <a:blip r:embed="rId2"/>
          <a:srcRect l="9091" t="10679"/>
          <a:stretch/>
        </p:blipFill>
        <p:spPr>
          <a:xfrm>
            <a:off x="20" y="10"/>
            <a:ext cx="12191980" cy="6857990"/>
          </a:xfrm>
          <a:prstGeom prst="rect">
            <a:avLst/>
          </a:prstGeom>
        </p:spPr>
      </p:pic>
      <p:sp>
        <p:nvSpPr>
          <p:cNvPr id="23" name="Rectangle 22">
            <a:extLst>
              <a:ext uri="{FF2B5EF4-FFF2-40B4-BE49-F238E27FC236}">
                <a16:creationId xmlns:a16="http://schemas.microsoft.com/office/drawing/2014/main" id="{D74A4382-E3AD-430A-9A1F-DFA3E0E77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799868" y="-1534136"/>
            <a:ext cx="4592270" cy="12192001"/>
          </a:xfrm>
          <a:prstGeom prst="rect">
            <a:avLst/>
          </a:prstGeom>
          <a:gradFill>
            <a:gsLst>
              <a:gs pos="35000">
                <a:schemeClr val="bg1">
                  <a:alpha val="46000"/>
                </a:schemeClr>
              </a:gs>
              <a:gs pos="21000">
                <a:schemeClr val="bg1">
                  <a:alpha val="30000"/>
                </a:schemeClr>
              </a:gs>
              <a:gs pos="0">
                <a:schemeClr val="bg1">
                  <a:alpha val="0"/>
                </a:schemeClr>
              </a:gs>
              <a:gs pos="100000">
                <a:schemeClr val="bg1">
                  <a:alpha val="9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itle 7">
            <a:extLst>
              <a:ext uri="{FF2B5EF4-FFF2-40B4-BE49-F238E27FC236}">
                <a16:creationId xmlns:a16="http://schemas.microsoft.com/office/drawing/2014/main" id="{D99C6EA8-22D7-42B1-BFA8-F1094511D3EF}"/>
              </a:ext>
            </a:extLst>
          </p:cNvPr>
          <p:cNvSpPr>
            <a:spLocks noGrp="1"/>
          </p:cNvSpPr>
          <p:nvPr>
            <p:ph type="title"/>
          </p:nvPr>
        </p:nvSpPr>
        <p:spPr>
          <a:xfrm>
            <a:off x="404553" y="3091928"/>
            <a:ext cx="9078562" cy="2387600"/>
          </a:xfrm>
        </p:spPr>
        <p:txBody>
          <a:bodyPr vert="horz" lIns="91440" tIns="45720" rIns="91440" bIns="45720" rtlCol="0" anchor="b">
            <a:normAutofit/>
          </a:bodyPr>
          <a:lstStyle/>
          <a:p>
            <a:r>
              <a:rPr lang="en-US" sz="6600" dirty="0"/>
              <a:t>Where we left things ….</a:t>
            </a:r>
          </a:p>
        </p:txBody>
      </p:sp>
      <p:sp>
        <p:nvSpPr>
          <p:cNvPr id="25" name="Rectangle: Rounded Corners 24">
            <a:extLst>
              <a:ext uri="{FF2B5EF4-FFF2-40B4-BE49-F238E27FC236}">
                <a16:creationId xmlns:a16="http://schemas.microsoft.com/office/drawing/2014/main" id="{79F40191-0F44-4FD1-82CC-ACB507C14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575039"/>
            <a:ext cx="9785897" cy="685800"/>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018228488"/>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 name="Rectangle 18">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Title 2">
            <a:extLst>
              <a:ext uri="{FF2B5EF4-FFF2-40B4-BE49-F238E27FC236}">
                <a16:creationId xmlns:a16="http://schemas.microsoft.com/office/drawing/2014/main" id="{5D2B6A11-DE5A-4227-87A6-415CF3FC61EE}"/>
              </a:ext>
            </a:extLst>
          </p:cNvPr>
          <p:cNvSpPr>
            <a:spLocks noGrp="1"/>
          </p:cNvSpPr>
          <p:nvPr>
            <p:ph type="title"/>
          </p:nvPr>
        </p:nvSpPr>
        <p:spPr>
          <a:xfrm>
            <a:off x="958506" y="800392"/>
            <a:ext cx="10264697" cy="1212102"/>
          </a:xfrm>
        </p:spPr>
        <p:txBody>
          <a:bodyPr>
            <a:normAutofit/>
          </a:bodyPr>
          <a:lstStyle/>
          <a:p>
            <a:r>
              <a:rPr lang="en-GB" sz="4000">
                <a:solidFill>
                  <a:srgbClr val="FFFFFF"/>
                </a:solidFill>
              </a:rPr>
              <a:t>Over the next few weeks</a:t>
            </a:r>
          </a:p>
        </p:txBody>
      </p:sp>
      <p:sp>
        <p:nvSpPr>
          <p:cNvPr id="4" name="Content Placeholder 3">
            <a:extLst>
              <a:ext uri="{FF2B5EF4-FFF2-40B4-BE49-F238E27FC236}">
                <a16:creationId xmlns:a16="http://schemas.microsoft.com/office/drawing/2014/main" id="{24031890-94EB-486A-B54F-7D56FDA1BF9A}"/>
              </a:ext>
            </a:extLst>
          </p:cNvPr>
          <p:cNvSpPr>
            <a:spLocks noGrp="1"/>
          </p:cNvSpPr>
          <p:nvPr>
            <p:ph idx="1"/>
          </p:nvPr>
        </p:nvSpPr>
        <p:spPr>
          <a:xfrm>
            <a:off x="1367624" y="2490436"/>
            <a:ext cx="9708995" cy="3567173"/>
          </a:xfrm>
        </p:spPr>
        <p:txBody>
          <a:bodyPr anchor="ctr">
            <a:normAutofit/>
          </a:bodyPr>
          <a:lstStyle/>
          <a:p>
            <a:r>
              <a:rPr lang="en-GB" sz="2400"/>
              <a:t>Approaches</a:t>
            </a:r>
          </a:p>
          <a:p>
            <a:r>
              <a:rPr lang="en-GB" sz="2400"/>
              <a:t>Presentations / return to paradigms</a:t>
            </a:r>
          </a:p>
          <a:p>
            <a:r>
              <a:rPr lang="en-GB" sz="2400"/>
              <a:t>Analysis </a:t>
            </a:r>
          </a:p>
          <a:p>
            <a:pPr marL="0" indent="0">
              <a:buNone/>
            </a:pPr>
            <a:endParaRPr lang="en-GB" sz="2400"/>
          </a:p>
          <a:p>
            <a:endParaRPr lang="en-GB" sz="2400"/>
          </a:p>
        </p:txBody>
      </p:sp>
    </p:spTree>
    <p:extLst>
      <p:ext uri="{BB962C8B-B14F-4D97-AF65-F5344CB8AC3E}">
        <p14:creationId xmlns:p14="http://schemas.microsoft.com/office/powerpoint/2010/main" val="16347863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5" name="Rectangle 134">
            <a:extLst>
              <a:ext uri="{FF2B5EF4-FFF2-40B4-BE49-F238E27FC236}">
                <a16:creationId xmlns:a16="http://schemas.microsoft.com/office/drawing/2014/main" id="{68AF5748-FED8-45BA-8631-26D1D10F32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77981" y="1122363"/>
            <a:ext cx="4023360" cy="3204134"/>
          </a:xfrm>
          <a:prstGeom prst="ellipse">
            <a:avLst/>
          </a:prstGeom>
        </p:spPr>
        <p:txBody>
          <a:bodyPr vert="horz" lIns="91440" tIns="45720" rIns="91440" bIns="45720" rtlCol="0" anchor="b">
            <a:normAutofit/>
          </a:bodyPr>
          <a:lstStyle/>
          <a:p>
            <a:r>
              <a:rPr lang="en-US" sz="3700" kern="1200">
                <a:solidFill>
                  <a:schemeClr val="tx1"/>
                </a:solidFill>
                <a:latin typeface="+mj-lt"/>
                <a:ea typeface="+mj-ea"/>
                <a:cs typeface="+mj-cs"/>
              </a:rPr>
              <a:t>Deciding Among the Five Approaches</a:t>
            </a:r>
          </a:p>
        </p:txBody>
      </p:sp>
      <p:sp>
        <p:nvSpPr>
          <p:cNvPr id="137" name="Rectangle 136">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9" name="Rectangle 138">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40233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pic>
        <p:nvPicPr>
          <p:cNvPr id="1026" name="Picture 2" descr="Diagram&#10;&#10;Description automatically generated"/>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940930" y="625683"/>
            <a:ext cx="6693719" cy="545538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9" name="Footer Placeholder 8"/>
          <p:cNvSpPr>
            <a:spLocks noGrp="1"/>
          </p:cNvSpPr>
          <p:nvPr>
            <p:ph type="ftr" sz="quarter" idx="11"/>
          </p:nvPr>
        </p:nvSpPr>
        <p:spPr>
          <a:xfrm>
            <a:off x="4864608" y="6356350"/>
            <a:ext cx="4114800" cy="365125"/>
          </a:xfrm>
        </p:spPr>
        <p:txBody>
          <a:bodyPr vert="horz" lIns="91440" tIns="45720" rIns="91440" bIns="45720" rtlCol="0" anchor="ctr">
            <a:normAutofit/>
          </a:bodyPr>
          <a:lstStyle/>
          <a:p>
            <a:pPr algn="l">
              <a:lnSpc>
                <a:spcPct val="90000"/>
              </a:lnSpc>
              <a:spcAft>
                <a:spcPts val="600"/>
              </a:spcAft>
            </a:pPr>
            <a:r>
              <a:rPr lang="en-US" sz="1000" kern="1200">
                <a:solidFill>
                  <a:schemeClr val="tx1">
                    <a:lumMod val="50000"/>
                    <a:lumOff val="50000"/>
                  </a:schemeClr>
                </a:solidFill>
                <a:latin typeface="+mn-lt"/>
                <a:ea typeface="+mn-ea"/>
                <a:cs typeface="+mn-cs"/>
              </a:rPr>
              <a:t>Creswell, Qualitative Inquiry &amp; Research Design 4e. SAGE Publishing, 2018.</a:t>
            </a:r>
          </a:p>
        </p:txBody>
      </p:sp>
      <p:sp>
        <p:nvSpPr>
          <p:cNvPr id="4" name="Slide Number Placeholder 3"/>
          <p:cNvSpPr>
            <a:spLocks noGrp="1"/>
          </p:cNvSpPr>
          <p:nvPr>
            <p:ph type="sldNum" sz="quarter" idx="12"/>
          </p:nvPr>
        </p:nvSpPr>
        <p:spPr>
          <a:xfrm>
            <a:off x="9926319" y="6356350"/>
            <a:ext cx="1787699" cy="365125"/>
          </a:xfrm>
        </p:spPr>
        <p:txBody>
          <a:bodyPr vert="horz" lIns="91440" tIns="45720" rIns="91440" bIns="45720" rtlCol="0" anchor="ctr">
            <a:normAutofit/>
          </a:bodyPr>
          <a:lstStyle/>
          <a:p>
            <a:pPr>
              <a:spcAft>
                <a:spcPts val="600"/>
              </a:spcAft>
            </a:pPr>
            <a:fld id="{422459A5-8857-0A41-8F31-3584217A9641}" type="slidenum">
              <a:rPr lang="en-US">
                <a:solidFill>
                  <a:schemeClr val="tx1">
                    <a:lumMod val="50000"/>
                    <a:lumOff val="50000"/>
                  </a:schemeClr>
                </a:solidFill>
              </a:rPr>
              <a:pPr>
                <a:spcAft>
                  <a:spcPts val="600"/>
                </a:spcAft>
              </a:pPr>
              <a:t>5</a:t>
            </a:fld>
            <a:endParaRPr lang="en-US">
              <a:solidFill>
                <a:schemeClr val="tx1">
                  <a:lumMod val="50000"/>
                  <a:lumOff val="50000"/>
                </a:schemeClr>
              </a:solidFill>
            </a:endParaRPr>
          </a:p>
        </p:txBody>
      </p:sp>
    </p:spTree>
    <p:extLst>
      <p:ext uri="{BB962C8B-B14F-4D97-AF65-F5344CB8AC3E}">
        <p14:creationId xmlns:p14="http://schemas.microsoft.com/office/powerpoint/2010/main" val="17145705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23A58148-D452-4F6F-A2FE-EED968DE1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386463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312724" y="3433763"/>
            <a:ext cx="3197013" cy="2743200"/>
          </a:xfrm>
        </p:spPr>
        <p:txBody>
          <a:bodyPr anchor="t">
            <a:normAutofit/>
          </a:bodyPr>
          <a:lstStyle/>
          <a:p>
            <a:pPr algn="ctr"/>
            <a:r>
              <a:rPr lang="en-US" sz="4800">
                <a:solidFill>
                  <a:schemeClr val="bg1"/>
                </a:solidFill>
              </a:rPr>
              <a:t>Questions about the 5 main approaches</a:t>
            </a:r>
          </a:p>
        </p:txBody>
      </p:sp>
      <p:pic>
        <p:nvPicPr>
          <p:cNvPr id="12" name="Graphic 11" descr="Magnifying glass">
            <a:extLst>
              <a:ext uri="{FF2B5EF4-FFF2-40B4-BE49-F238E27FC236}">
                <a16:creationId xmlns:a16="http://schemas.microsoft.com/office/drawing/2014/main" id="{61463E02-C26E-C1CA-562A-1823D24C1FF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402271" y="2122544"/>
            <a:ext cx="914400" cy="914400"/>
          </a:xfrm>
          <a:prstGeom prst="rect">
            <a:avLst/>
          </a:prstGeom>
        </p:spPr>
      </p:pic>
      <p:sp>
        <p:nvSpPr>
          <p:cNvPr id="3" name="Content Placeholder 2"/>
          <p:cNvSpPr>
            <a:spLocks noGrp="1"/>
          </p:cNvSpPr>
          <p:nvPr>
            <p:ph idx="1"/>
          </p:nvPr>
        </p:nvSpPr>
        <p:spPr>
          <a:xfrm>
            <a:off x="4330719" y="641615"/>
            <a:ext cx="7289799" cy="5533496"/>
          </a:xfrm>
        </p:spPr>
        <p:txBody>
          <a:bodyPr anchor="ctr">
            <a:normAutofit/>
          </a:bodyPr>
          <a:lstStyle/>
          <a:p>
            <a:pPr lvl="0"/>
            <a:r>
              <a:rPr lang="en-US"/>
              <a:t>What is the </a:t>
            </a:r>
            <a:r>
              <a:rPr lang="en-US">
                <a:highlight>
                  <a:srgbClr val="FFFF00"/>
                </a:highlight>
              </a:rPr>
              <a:t>focus</a:t>
            </a:r>
            <a:r>
              <a:rPr lang="en-US"/>
              <a:t> in the narrative study?</a:t>
            </a:r>
          </a:p>
          <a:p>
            <a:pPr lvl="0"/>
            <a:r>
              <a:rPr lang="en-US"/>
              <a:t>What </a:t>
            </a:r>
            <a:r>
              <a:rPr lang="en-US">
                <a:highlight>
                  <a:srgbClr val="FFFF00"/>
                </a:highlight>
              </a:rPr>
              <a:t>experience</a:t>
            </a:r>
            <a:r>
              <a:rPr lang="en-US"/>
              <a:t> is examined in the phenomenological study?</a:t>
            </a:r>
          </a:p>
          <a:p>
            <a:pPr lvl="0"/>
            <a:r>
              <a:rPr lang="en-US"/>
              <a:t>What </a:t>
            </a:r>
            <a:r>
              <a:rPr lang="en-US">
                <a:highlight>
                  <a:srgbClr val="FFFF00"/>
                </a:highlight>
              </a:rPr>
              <a:t>theory emerges </a:t>
            </a:r>
            <a:r>
              <a:rPr lang="en-US"/>
              <a:t>in the grounded theory study?</a:t>
            </a:r>
          </a:p>
          <a:p>
            <a:pPr lvl="0"/>
            <a:r>
              <a:rPr lang="en-US"/>
              <a:t>What </a:t>
            </a:r>
            <a:r>
              <a:rPr lang="en-US">
                <a:highlight>
                  <a:srgbClr val="FFFF00"/>
                </a:highlight>
              </a:rPr>
              <a:t>culture-sharing group </a:t>
            </a:r>
            <a:r>
              <a:rPr lang="en-US"/>
              <a:t>is studied in the sample ethnographic study?</a:t>
            </a:r>
          </a:p>
          <a:p>
            <a:pPr lvl="0"/>
            <a:r>
              <a:rPr lang="en-US"/>
              <a:t>What is the </a:t>
            </a:r>
            <a:r>
              <a:rPr lang="en-US">
                <a:highlight>
                  <a:srgbClr val="FFFF00"/>
                </a:highlight>
              </a:rPr>
              <a:t>“case” </a:t>
            </a:r>
            <a:r>
              <a:rPr lang="en-US"/>
              <a:t>being examined in the case study?</a:t>
            </a:r>
            <a:endParaRPr lang="en-US" dirty="0"/>
          </a:p>
        </p:txBody>
      </p:sp>
      <p:sp>
        <p:nvSpPr>
          <p:cNvPr id="8" name="Footer Placeholder 7"/>
          <p:cNvSpPr>
            <a:spLocks noGrp="1"/>
          </p:cNvSpPr>
          <p:nvPr>
            <p:ph type="ftr" sz="quarter" idx="11"/>
          </p:nvPr>
        </p:nvSpPr>
        <p:spPr>
          <a:xfrm>
            <a:off x="4064000" y="6356350"/>
            <a:ext cx="4089400" cy="365125"/>
          </a:xfrm>
        </p:spPr>
        <p:txBody>
          <a:bodyPr>
            <a:normAutofit/>
          </a:bodyPr>
          <a:lstStyle/>
          <a:p>
            <a:pPr algn="l">
              <a:lnSpc>
                <a:spcPct val="90000"/>
              </a:lnSpc>
              <a:spcAft>
                <a:spcPts val="600"/>
              </a:spcAft>
            </a:pPr>
            <a:r>
              <a:rPr lang="en-GB" sz="900"/>
              <a:t>Thanks to Creswell, Qualitative Inquiry &amp; Research Design 4e. SAGE Publishing, 2018.</a:t>
            </a:r>
            <a:endParaRPr lang="en-US" sz="900"/>
          </a:p>
        </p:txBody>
      </p:sp>
      <p:sp>
        <p:nvSpPr>
          <p:cNvPr id="4" name="Slide Number Placeholder 3"/>
          <p:cNvSpPr>
            <a:spLocks noGrp="1"/>
          </p:cNvSpPr>
          <p:nvPr>
            <p:ph type="sldNum" sz="quarter" idx="12"/>
          </p:nvPr>
        </p:nvSpPr>
        <p:spPr>
          <a:xfrm>
            <a:off x="8610600" y="6356350"/>
            <a:ext cx="2743200" cy="365125"/>
          </a:xfrm>
        </p:spPr>
        <p:txBody>
          <a:bodyPr>
            <a:normAutofit/>
          </a:bodyPr>
          <a:lstStyle/>
          <a:p>
            <a:pPr>
              <a:spcAft>
                <a:spcPts val="600"/>
              </a:spcAft>
            </a:pPr>
            <a:fld id="{422459A5-8857-0A41-8F31-3584217A9641}" type="slidenum">
              <a:rPr lang="en-US" smtClean="0"/>
              <a:pPr>
                <a:spcAft>
                  <a:spcPts val="600"/>
                </a:spcAft>
              </a:pPr>
              <a:t>6</a:t>
            </a:fld>
            <a:endParaRPr lang="en-US"/>
          </a:p>
        </p:txBody>
      </p:sp>
    </p:spTree>
    <p:extLst>
      <p:ext uri="{BB962C8B-B14F-4D97-AF65-F5344CB8AC3E}">
        <p14:creationId xmlns:p14="http://schemas.microsoft.com/office/powerpoint/2010/main" val="31100707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5" name="Rectangle 134">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7" name="Rectangle 136">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9" name="Rectangle 138">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1" name="Rectangle 140">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266" name="Picture 2" descr="Abstract Word Cloud For Narrative With Related Tags And Terms Stock Photo,  Picture And Royalty Free Image. Image 16720718.">
            <a:extLst>
              <a:ext uri="{FF2B5EF4-FFF2-40B4-BE49-F238E27FC236}">
                <a16:creationId xmlns:a16="http://schemas.microsoft.com/office/drawing/2014/main" id="{F09FA886-7C6D-4E87-A0BC-17BAD331FAE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2913" b="27198"/>
          <a:stretch/>
        </p:blipFill>
        <p:spPr bwMode="auto">
          <a:xfrm>
            <a:off x="457200" y="457200"/>
            <a:ext cx="11277600" cy="5943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310720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E44A4FC-0E44-4712-AFC0-468B57CA6B66}"/>
              </a:ext>
            </a:extLst>
          </p:cNvPr>
          <p:cNvSpPr>
            <a:spLocks noGrp="1"/>
          </p:cNvSpPr>
          <p:nvPr>
            <p:ph type="title"/>
          </p:nvPr>
        </p:nvSpPr>
        <p:spPr>
          <a:xfrm>
            <a:off x="838200" y="556995"/>
            <a:ext cx="10515600" cy="1133693"/>
          </a:xfrm>
        </p:spPr>
        <p:txBody>
          <a:bodyPr>
            <a:normAutofit/>
          </a:bodyPr>
          <a:lstStyle/>
          <a:p>
            <a:r>
              <a:rPr lang="en-US" sz="5200" b="1"/>
              <a:t>A NARRATIVE STUDY (CHAN, 2010)</a:t>
            </a:r>
            <a:endParaRPr lang="en-GB" sz="5200"/>
          </a:p>
        </p:txBody>
      </p:sp>
      <p:graphicFrame>
        <p:nvGraphicFramePr>
          <p:cNvPr id="5" name="Content Placeholder 2">
            <a:extLst>
              <a:ext uri="{FF2B5EF4-FFF2-40B4-BE49-F238E27FC236}">
                <a16:creationId xmlns:a16="http://schemas.microsoft.com/office/drawing/2014/main" id="{C1007E92-5668-49F9-BC39-23ACB4F4C140}"/>
              </a:ext>
            </a:extLst>
          </p:cNvPr>
          <p:cNvGraphicFramePr>
            <a:graphicFrameLocks noGrp="1"/>
          </p:cNvGraphicFramePr>
          <p:nvPr>
            <p:ph idx="1"/>
            <p:extLst>
              <p:ext uri="{D42A27DB-BD31-4B8C-83A1-F6EECF244321}">
                <p14:modId xmlns:p14="http://schemas.microsoft.com/office/powerpoint/2010/main" val="550723855"/>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626945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 name="Rectangle 14">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Freeform: Shape 22">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5" name="Rectangle 24">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p:cNvSpPr>
            <a:spLocks noGrp="1"/>
          </p:cNvSpPr>
          <p:nvPr>
            <p:ph type="title"/>
          </p:nvPr>
        </p:nvSpPr>
        <p:spPr>
          <a:xfrm>
            <a:off x="466722" y="586855"/>
            <a:ext cx="3201366" cy="3387497"/>
          </a:xfrm>
        </p:spPr>
        <p:txBody>
          <a:bodyPr anchor="b">
            <a:normAutofit/>
          </a:bodyPr>
          <a:lstStyle/>
          <a:p>
            <a:pPr algn="r"/>
            <a:r>
              <a:rPr lang="en-US" sz="4000" dirty="0">
                <a:solidFill>
                  <a:srgbClr val="FFFFFF"/>
                </a:solidFill>
              </a:rPr>
              <a:t>A Narrative Study</a:t>
            </a:r>
            <a:br>
              <a:rPr lang="en-US" sz="4000" dirty="0">
                <a:solidFill>
                  <a:srgbClr val="FFFFFF"/>
                </a:solidFill>
              </a:rPr>
            </a:br>
            <a:r>
              <a:rPr lang="en-US" sz="4000" dirty="0">
                <a:solidFill>
                  <a:srgbClr val="FFFFFF"/>
                </a:solidFill>
              </a:rPr>
              <a:t>Chan, 2010: Summary</a:t>
            </a:r>
          </a:p>
        </p:txBody>
      </p:sp>
      <p:sp>
        <p:nvSpPr>
          <p:cNvPr id="8" name="Footer Placeholder 7"/>
          <p:cNvSpPr>
            <a:spLocks noGrp="1"/>
          </p:cNvSpPr>
          <p:nvPr>
            <p:ph type="ftr" sz="quarter" idx="11"/>
          </p:nvPr>
        </p:nvSpPr>
        <p:spPr>
          <a:xfrm rot="5400000">
            <a:off x="-1828800" y="1984248"/>
            <a:ext cx="4114800" cy="365125"/>
          </a:xfrm>
        </p:spPr>
        <p:txBody>
          <a:bodyPr>
            <a:normAutofit/>
          </a:bodyPr>
          <a:lstStyle/>
          <a:p>
            <a:pPr algn="l">
              <a:spcAft>
                <a:spcPts val="600"/>
              </a:spcAft>
            </a:pPr>
            <a:r>
              <a:rPr lang="en-GB" sz="1000">
                <a:solidFill>
                  <a:srgbClr val="FFFFFF"/>
                </a:solidFill>
              </a:rPr>
              <a:t>Creswell, Qualitative Inquiry &amp; Research Design 4e. SAGE Publishing, 2018.</a:t>
            </a:r>
            <a:endParaRPr lang="en-US" sz="1000">
              <a:solidFill>
                <a:srgbClr val="FFFFFF"/>
              </a:solidFill>
            </a:endParaRPr>
          </a:p>
        </p:txBody>
      </p:sp>
      <p:sp>
        <p:nvSpPr>
          <p:cNvPr id="6" name="Content Placeholder 5"/>
          <p:cNvSpPr>
            <a:spLocks noGrp="1"/>
          </p:cNvSpPr>
          <p:nvPr>
            <p:ph idx="1"/>
          </p:nvPr>
        </p:nvSpPr>
        <p:spPr>
          <a:xfrm>
            <a:off x="4810259" y="649480"/>
            <a:ext cx="6555347" cy="5546047"/>
          </a:xfrm>
        </p:spPr>
        <p:txBody>
          <a:bodyPr anchor="ctr">
            <a:normAutofit/>
          </a:bodyPr>
          <a:lstStyle/>
          <a:p>
            <a:r>
              <a:rPr lang="en-US" sz="2000"/>
              <a:t>7th-8th grade Chinese immigrant student</a:t>
            </a:r>
          </a:p>
          <a:p>
            <a:r>
              <a:rPr lang="en-US" sz="2000"/>
              <a:t>Bay Street School, Toronto, Canada</a:t>
            </a:r>
          </a:p>
          <a:p>
            <a:r>
              <a:rPr lang="en-US" sz="2000"/>
              <a:t>Interviews with Ai Mei &amp; other students</a:t>
            </a:r>
          </a:p>
          <a:p>
            <a:r>
              <a:rPr lang="en-US" sz="2000"/>
              <a:t>Researcher participation in </a:t>
            </a:r>
          </a:p>
          <a:p>
            <a:pPr lvl="1"/>
            <a:r>
              <a:rPr lang="en-US" sz="2000"/>
              <a:t>School activities, family dinner, classroom conversations</a:t>
            </a:r>
          </a:p>
          <a:p>
            <a:r>
              <a:rPr lang="en-US" sz="2000"/>
              <a:t>Explored conflicting stories</a:t>
            </a:r>
          </a:p>
          <a:p>
            <a:pPr lvl="1"/>
            <a:r>
              <a:rPr lang="en-US" sz="2000"/>
              <a:t>Ai Mei hid home language at school</a:t>
            </a:r>
          </a:p>
          <a:p>
            <a:pPr lvl="1"/>
            <a:r>
              <a:rPr lang="en-US" sz="2000"/>
              <a:t>Pressure to use maternal language at home</a:t>
            </a:r>
          </a:p>
          <a:p>
            <a:pPr lvl="1"/>
            <a:r>
              <a:rPr lang="en-US" sz="2000"/>
              <a:t>Conflicts between family needs (business &amp; homework)</a:t>
            </a:r>
          </a:p>
          <a:p>
            <a:r>
              <a:rPr lang="en-US" sz="2000"/>
              <a:t>Life-based literary narrative</a:t>
            </a:r>
          </a:p>
        </p:txBody>
      </p:sp>
      <p:sp>
        <p:nvSpPr>
          <p:cNvPr id="4" name="Slide Number Placeholder 3"/>
          <p:cNvSpPr>
            <a:spLocks noGrp="1"/>
          </p:cNvSpPr>
          <p:nvPr>
            <p:ph type="sldNum" sz="quarter" idx="12"/>
          </p:nvPr>
        </p:nvSpPr>
        <p:spPr>
          <a:xfrm>
            <a:off x="11704320" y="6455664"/>
            <a:ext cx="448056" cy="365125"/>
          </a:xfrm>
        </p:spPr>
        <p:txBody>
          <a:bodyPr>
            <a:normAutofit/>
          </a:bodyPr>
          <a:lstStyle/>
          <a:p>
            <a:pPr>
              <a:spcAft>
                <a:spcPts val="600"/>
              </a:spcAft>
            </a:pPr>
            <a:fld id="{422459A5-8857-0A41-8F31-3584217A9641}" type="slidenum">
              <a:rPr lang="en-US" sz="1100">
                <a:solidFill>
                  <a:schemeClr val="tx1">
                    <a:lumMod val="50000"/>
                    <a:lumOff val="50000"/>
                  </a:schemeClr>
                </a:solidFill>
              </a:rPr>
              <a:pPr>
                <a:spcAft>
                  <a:spcPts val="600"/>
                </a:spcAft>
              </a:pPr>
              <a:t>9</a:t>
            </a:fld>
            <a:endParaRPr lang="en-US" sz="1100">
              <a:solidFill>
                <a:schemeClr val="tx1">
                  <a:lumMod val="50000"/>
                  <a:lumOff val="50000"/>
                </a:schemeClr>
              </a:solidFill>
            </a:endParaRPr>
          </a:p>
        </p:txBody>
      </p:sp>
    </p:spTree>
    <p:extLst>
      <p:ext uri="{BB962C8B-B14F-4D97-AF65-F5344CB8AC3E}">
        <p14:creationId xmlns:p14="http://schemas.microsoft.com/office/powerpoint/2010/main" val="7972094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 name="Rectangle 14">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Freeform: Shape 22">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5" name="Rectangle 24">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p:cNvSpPr>
            <a:spLocks noGrp="1"/>
          </p:cNvSpPr>
          <p:nvPr>
            <p:ph type="title"/>
          </p:nvPr>
        </p:nvSpPr>
        <p:spPr>
          <a:xfrm>
            <a:off x="466722" y="586855"/>
            <a:ext cx="3201366" cy="3387497"/>
          </a:xfrm>
        </p:spPr>
        <p:txBody>
          <a:bodyPr anchor="b">
            <a:normAutofit/>
          </a:bodyPr>
          <a:lstStyle/>
          <a:p>
            <a:pPr algn="r"/>
            <a:r>
              <a:rPr lang="en-US" sz="4000">
                <a:solidFill>
                  <a:srgbClr val="FFFFFF"/>
                </a:solidFill>
              </a:rPr>
              <a:t>Narrative </a:t>
            </a:r>
            <a:br>
              <a:rPr lang="en-US" sz="4000">
                <a:solidFill>
                  <a:srgbClr val="FFFFFF"/>
                </a:solidFill>
              </a:rPr>
            </a:br>
            <a:r>
              <a:rPr lang="en-US" sz="4000">
                <a:solidFill>
                  <a:srgbClr val="FFFFFF"/>
                </a:solidFill>
              </a:rPr>
              <a:t>Chan 2010: Features</a:t>
            </a:r>
          </a:p>
        </p:txBody>
      </p:sp>
      <p:sp>
        <p:nvSpPr>
          <p:cNvPr id="8" name="Footer Placeholder 7"/>
          <p:cNvSpPr>
            <a:spLocks noGrp="1"/>
          </p:cNvSpPr>
          <p:nvPr>
            <p:ph type="ftr" sz="quarter" idx="11"/>
          </p:nvPr>
        </p:nvSpPr>
        <p:spPr>
          <a:xfrm rot="5400000">
            <a:off x="-1828800" y="1984248"/>
            <a:ext cx="4114800" cy="365125"/>
          </a:xfrm>
        </p:spPr>
        <p:txBody>
          <a:bodyPr>
            <a:normAutofit/>
          </a:bodyPr>
          <a:lstStyle/>
          <a:p>
            <a:pPr algn="l">
              <a:spcAft>
                <a:spcPts val="600"/>
              </a:spcAft>
            </a:pPr>
            <a:r>
              <a:rPr lang="en-GB" sz="1000">
                <a:solidFill>
                  <a:srgbClr val="FFFFFF"/>
                </a:solidFill>
              </a:rPr>
              <a:t>Creswell, Qualitative Inquiry &amp; Research Design 4e. SAGE Publishing, 2018.</a:t>
            </a:r>
            <a:endParaRPr lang="en-US" sz="1000">
              <a:solidFill>
                <a:srgbClr val="FFFFFF"/>
              </a:solidFill>
            </a:endParaRPr>
          </a:p>
        </p:txBody>
      </p:sp>
      <p:sp>
        <p:nvSpPr>
          <p:cNvPr id="6" name="Content Placeholder 5"/>
          <p:cNvSpPr>
            <a:spLocks noGrp="1"/>
          </p:cNvSpPr>
          <p:nvPr>
            <p:ph idx="1"/>
          </p:nvPr>
        </p:nvSpPr>
        <p:spPr>
          <a:xfrm>
            <a:off x="4810259" y="649480"/>
            <a:ext cx="6555347" cy="5546047"/>
          </a:xfrm>
        </p:spPr>
        <p:txBody>
          <a:bodyPr anchor="ctr">
            <a:normAutofit/>
          </a:bodyPr>
          <a:lstStyle/>
          <a:p>
            <a:r>
              <a:rPr lang="en-US" sz="2000"/>
              <a:t>Stories from a Chinese immigrant student</a:t>
            </a:r>
          </a:p>
          <a:p>
            <a:r>
              <a:rPr lang="en-US" sz="2000"/>
              <a:t>Collaborative collection: relationship over time</a:t>
            </a:r>
          </a:p>
          <a:p>
            <a:r>
              <a:rPr lang="en-US" sz="2000"/>
              <a:t>Experience of individual: cultural identity</a:t>
            </a:r>
          </a:p>
          <a:p>
            <a:r>
              <a:rPr lang="en-US" sz="2000"/>
              <a:t>Different forms of data</a:t>
            </a:r>
          </a:p>
          <a:p>
            <a:pPr lvl="1"/>
            <a:r>
              <a:rPr lang="en-US" sz="2000"/>
              <a:t>Personal observations, interviews, field notes, event attendance</a:t>
            </a:r>
          </a:p>
          <a:p>
            <a:r>
              <a:rPr lang="en-US" sz="2000"/>
              <a:t>Themes not reported chronologically</a:t>
            </a:r>
          </a:p>
          <a:p>
            <a:r>
              <a:rPr lang="en-US" sz="2000"/>
              <a:t>Thematic analysis</a:t>
            </a:r>
          </a:p>
          <a:p>
            <a:r>
              <a:rPr lang="en-US" sz="2000"/>
              <a:t>Omitted turning point</a:t>
            </a:r>
          </a:p>
          <a:p>
            <a:r>
              <a:rPr lang="en-US" sz="2000"/>
              <a:t>Discussed place</a:t>
            </a:r>
          </a:p>
        </p:txBody>
      </p:sp>
      <p:sp>
        <p:nvSpPr>
          <p:cNvPr id="4" name="Slide Number Placeholder 3"/>
          <p:cNvSpPr>
            <a:spLocks noGrp="1"/>
          </p:cNvSpPr>
          <p:nvPr>
            <p:ph type="sldNum" sz="quarter" idx="12"/>
          </p:nvPr>
        </p:nvSpPr>
        <p:spPr>
          <a:xfrm>
            <a:off x="11704320" y="6455664"/>
            <a:ext cx="448056" cy="365125"/>
          </a:xfrm>
        </p:spPr>
        <p:txBody>
          <a:bodyPr>
            <a:normAutofit/>
          </a:bodyPr>
          <a:lstStyle/>
          <a:p>
            <a:pPr>
              <a:spcAft>
                <a:spcPts val="600"/>
              </a:spcAft>
            </a:pPr>
            <a:fld id="{422459A5-8857-0A41-8F31-3584217A9641}" type="slidenum">
              <a:rPr lang="en-US" sz="1100">
                <a:solidFill>
                  <a:schemeClr val="tx1">
                    <a:lumMod val="50000"/>
                    <a:lumOff val="50000"/>
                  </a:schemeClr>
                </a:solidFill>
              </a:rPr>
              <a:pPr>
                <a:spcAft>
                  <a:spcPts val="600"/>
                </a:spcAft>
              </a:pPr>
              <a:t>10</a:t>
            </a:fld>
            <a:endParaRPr lang="en-US" sz="1100">
              <a:solidFill>
                <a:schemeClr val="tx1">
                  <a:lumMod val="50000"/>
                  <a:lumOff val="50000"/>
                </a:schemeClr>
              </a:solidFill>
            </a:endParaRPr>
          </a:p>
        </p:txBody>
      </p:sp>
    </p:spTree>
    <p:extLst>
      <p:ext uri="{BB962C8B-B14F-4D97-AF65-F5344CB8AC3E}">
        <p14:creationId xmlns:p14="http://schemas.microsoft.com/office/powerpoint/2010/main" val="30979409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2" name="Rectangle 191">
            <a:extLst>
              <a:ext uri="{FF2B5EF4-FFF2-40B4-BE49-F238E27FC236}">
                <a16:creationId xmlns:a16="http://schemas.microsoft.com/office/drawing/2014/main" id="{16B067B1-F4E5-4FDF-813D-C9E872E80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290" name="Picture 2" descr="Phenomenology: A Brief Note – Literary Theory and Criticism">
            <a:extLst>
              <a:ext uri="{FF2B5EF4-FFF2-40B4-BE49-F238E27FC236}">
                <a16:creationId xmlns:a16="http://schemas.microsoft.com/office/drawing/2014/main" id="{50CB7427-BC41-41CA-B2FF-EBCED073517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3617" b="17330"/>
          <a:stretch/>
        </p:blipFill>
        <p:spPr bwMode="auto">
          <a:xfrm>
            <a:off x="307775" y="261437"/>
            <a:ext cx="11576450" cy="63351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601966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E074D2-5923-4DB2-99FD-93E8998F0DB8}"/>
              </a:ext>
            </a:extLst>
          </p:cNvPr>
          <p:cNvSpPr>
            <a:spLocks noGrp="1"/>
          </p:cNvSpPr>
          <p:nvPr>
            <p:ph type="title"/>
          </p:nvPr>
        </p:nvSpPr>
        <p:spPr>
          <a:xfrm>
            <a:off x="1371599" y="294538"/>
            <a:ext cx="9895951" cy="1033669"/>
          </a:xfrm>
        </p:spPr>
        <p:txBody>
          <a:bodyPr>
            <a:normAutofit/>
          </a:bodyPr>
          <a:lstStyle/>
          <a:p>
            <a:r>
              <a:rPr lang="en-US" sz="3400" b="1" dirty="0">
                <a:solidFill>
                  <a:srgbClr val="FFFFFF"/>
                </a:solidFill>
              </a:rPr>
              <a:t>A PHENOMENOLOGICAL STUDY (ANDERSON &amp; SPENCER, 2002)</a:t>
            </a:r>
            <a:endParaRPr lang="en-GB" sz="3400" dirty="0">
              <a:solidFill>
                <a:srgbClr val="FFFFFF"/>
              </a:solidFill>
            </a:endParaRPr>
          </a:p>
        </p:txBody>
      </p:sp>
      <p:sp>
        <p:nvSpPr>
          <p:cNvPr id="3" name="Content Placeholder 2">
            <a:extLst>
              <a:ext uri="{FF2B5EF4-FFF2-40B4-BE49-F238E27FC236}">
                <a16:creationId xmlns:a16="http://schemas.microsoft.com/office/drawing/2014/main" id="{1CE22474-E1CA-4DFF-9811-34B564E2B9A0}"/>
              </a:ext>
            </a:extLst>
          </p:cNvPr>
          <p:cNvSpPr>
            <a:spLocks noGrp="1"/>
          </p:cNvSpPr>
          <p:nvPr>
            <p:ph idx="1"/>
          </p:nvPr>
        </p:nvSpPr>
        <p:spPr>
          <a:xfrm>
            <a:off x="1371599" y="2318197"/>
            <a:ext cx="9724031" cy="3683358"/>
          </a:xfrm>
        </p:spPr>
        <p:txBody>
          <a:bodyPr anchor="ctr">
            <a:normAutofit/>
          </a:bodyPr>
          <a:lstStyle/>
          <a:p>
            <a:pPr lvl="0"/>
            <a:r>
              <a:rPr lang="en-US" sz="2000"/>
              <a:t>Anderson and Spencer studied the images or cognitive representations that AIDS patients held about their disease.</a:t>
            </a:r>
            <a:endParaRPr lang="en-GB" sz="2000"/>
          </a:p>
          <a:p>
            <a:pPr lvl="0"/>
            <a:r>
              <a:rPr lang="en-US" sz="2000"/>
              <a:t>Features of a phenomenological study: examining phenomenon of “cognitive representations of images” of AIDS by patients; conducting rigorous data collection with individuals through interview and drawing; bracketing researcher experiences; analyzing data with significant statements, meanings, and themes; and describing essence and context of AIDS. They authors made brief mention of philosophy.</a:t>
            </a:r>
            <a:endParaRPr lang="en-GB" sz="2000"/>
          </a:p>
          <a:p>
            <a:endParaRPr lang="en-GB" sz="2000"/>
          </a:p>
        </p:txBody>
      </p:sp>
    </p:spTree>
    <p:extLst>
      <p:ext uri="{BB962C8B-B14F-4D97-AF65-F5344CB8AC3E}">
        <p14:creationId xmlns:p14="http://schemas.microsoft.com/office/powerpoint/2010/main" val="107262326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Rectangle 20">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Oval 22">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itle 4"/>
          <p:cNvSpPr>
            <a:spLocks noGrp="1"/>
          </p:cNvSpPr>
          <p:nvPr>
            <p:ph type="title"/>
          </p:nvPr>
        </p:nvSpPr>
        <p:spPr>
          <a:xfrm>
            <a:off x="826396" y="586855"/>
            <a:ext cx="4230100" cy="3387497"/>
          </a:xfrm>
        </p:spPr>
        <p:txBody>
          <a:bodyPr anchor="b">
            <a:normAutofit/>
          </a:bodyPr>
          <a:lstStyle/>
          <a:p>
            <a:pPr algn="r"/>
            <a:r>
              <a:rPr lang="en-US" sz="4000">
                <a:solidFill>
                  <a:srgbClr val="FFFFFF"/>
                </a:solidFill>
              </a:rPr>
              <a:t>Phenomenology </a:t>
            </a:r>
            <a:br>
              <a:rPr lang="en-US" sz="4000">
                <a:solidFill>
                  <a:srgbClr val="FFFFFF"/>
                </a:solidFill>
              </a:rPr>
            </a:br>
            <a:r>
              <a:rPr lang="en-US" sz="4000">
                <a:solidFill>
                  <a:srgbClr val="FFFFFF"/>
                </a:solidFill>
              </a:rPr>
              <a:t>Anderson &amp; Spencer, 2002: Summary</a:t>
            </a:r>
          </a:p>
        </p:txBody>
      </p:sp>
      <p:sp>
        <p:nvSpPr>
          <p:cNvPr id="8" name="Footer Placeholder 7"/>
          <p:cNvSpPr>
            <a:spLocks noGrp="1"/>
          </p:cNvSpPr>
          <p:nvPr>
            <p:ph type="ftr" sz="quarter" idx="11"/>
          </p:nvPr>
        </p:nvSpPr>
        <p:spPr>
          <a:xfrm rot="5400000">
            <a:off x="-1828800" y="1984248"/>
            <a:ext cx="4114800" cy="365125"/>
          </a:xfrm>
        </p:spPr>
        <p:txBody>
          <a:bodyPr>
            <a:normAutofit/>
          </a:bodyPr>
          <a:lstStyle/>
          <a:p>
            <a:pPr algn="l">
              <a:spcAft>
                <a:spcPts val="600"/>
              </a:spcAft>
            </a:pPr>
            <a:r>
              <a:rPr lang="en-GB" sz="1000">
                <a:solidFill>
                  <a:srgbClr val="FFFFFF"/>
                </a:solidFill>
              </a:rPr>
              <a:t>Creswell, Qualitative Inquiry &amp; Research Design 4e. SAGE Publishing, 2018.</a:t>
            </a:r>
            <a:endParaRPr lang="en-US" sz="1000">
              <a:solidFill>
                <a:srgbClr val="FFFFFF"/>
              </a:solidFill>
            </a:endParaRPr>
          </a:p>
        </p:txBody>
      </p:sp>
      <p:sp>
        <p:nvSpPr>
          <p:cNvPr id="6" name="Content Placeholder 5"/>
          <p:cNvSpPr>
            <a:spLocks noGrp="1"/>
          </p:cNvSpPr>
          <p:nvPr>
            <p:ph idx="1"/>
          </p:nvPr>
        </p:nvSpPr>
        <p:spPr>
          <a:xfrm>
            <a:off x="6503158" y="649480"/>
            <a:ext cx="4862447" cy="5546047"/>
          </a:xfrm>
        </p:spPr>
        <p:txBody>
          <a:bodyPr anchor="ctr">
            <a:normAutofit/>
          </a:bodyPr>
          <a:lstStyle/>
          <a:p>
            <a:r>
              <a:rPr lang="en-US" sz="2000"/>
              <a:t>Purpose: explore experience of AIDS</a:t>
            </a:r>
          </a:p>
          <a:p>
            <a:r>
              <a:rPr lang="en-US" sz="2000"/>
              <a:t>Introduced study: millions infected with HIV</a:t>
            </a:r>
          </a:p>
          <a:p>
            <a:r>
              <a:rPr lang="en-US" sz="2000"/>
              <a:t>Advanced framework: </a:t>
            </a:r>
          </a:p>
          <a:p>
            <a:pPr lvl="1"/>
            <a:r>
              <a:rPr lang="en-US" sz="2000"/>
              <a:t>Self-Regulation Model of Illness Representations</a:t>
            </a:r>
          </a:p>
          <a:p>
            <a:r>
              <a:rPr lang="en-US" sz="2000"/>
              <a:t>Turned to lit: AIDS &amp; qualitative research</a:t>
            </a:r>
          </a:p>
          <a:p>
            <a:r>
              <a:rPr lang="en-US" sz="2000"/>
              <a:t>Design: 58 men &amp; women with AIDS, 18 months</a:t>
            </a:r>
          </a:p>
          <a:p>
            <a:pPr lvl="1"/>
            <a:r>
              <a:rPr lang="en-US" sz="2000"/>
              <a:t>Experience with AIDS</a:t>
            </a:r>
          </a:p>
          <a:p>
            <a:pPr lvl="1"/>
            <a:r>
              <a:rPr lang="en-US" sz="2000"/>
              <a:t>Mental image of AIDS</a:t>
            </a:r>
          </a:p>
          <a:p>
            <a:pPr lvl="1"/>
            <a:r>
              <a:rPr lang="en-US" sz="2000"/>
              <a:t>Meaning of AIDS in life</a:t>
            </a:r>
          </a:p>
        </p:txBody>
      </p:sp>
      <p:sp>
        <p:nvSpPr>
          <p:cNvPr id="4" name="Slide Number Placeholder 3"/>
          <p:cNvSpPr>
            <a:spLocks noGrp="1"/>
          </p:cNvSpPr>
          <p:nvPr>
            <p:ph type="sldNum" sz="quarter" idx="12"/>
          </p:nvPr>
        </p:nvSpPr>
        <p:spPr>
          <a:xfrm>
            <a:off x="11704320" y="6455664"/>
            <a:ext cx="448056" cy="365125"/>
          </a:xfrm>
        </p:spPr>
        <p:txBody>
          <a:bodyPr>
            <a:normAutofit/>
          </a:bodyPr>
          <a:lstStyle/>
          <a:p>
            <a:pPr>
              <a:spcAft>
                <a:spcPts val="600"/>
              </a:spcAft>
            </a:pPr>
            <a:fld id="{422459A5-8857-0A41-8F31-3584217A9641}" type="slidenum">
              <a:rPr lang="en-US" sz="1100">
                <a:solidFill>
                  <a:schemeClr val="tx1">
                    <a:lumMod val="50000"/>
                    <a:lumOff val="50000"/>
                  </a:schemeClr>
                </a:solidFill>
              </a:rPr>
              <a:pPr>
                <a:spcAft>
                  <a:spcPts val="600"/>
                </a:spcAft>
              </a:pPr>
              <a:t>13</a:t>
            </a:fld>
            <a:endParaRPr lang="en-US" sz="1100">
              <a:solidFill>
                <a:schemeClr val="tx1">
                  <a:lumMod val="50000"/>
                  <a:lumOff val="50000"/>
                </a:schemeClr>
              </a:solidFill>
            </a:endParaRPr>
          </a:p>
        </p:txBody>
      </p:sp>
    </p:spTree>
    <p:extLst>
      <p:ext uri="{BB962C8B-B14F-4D97-AF65-F5344CB8AC3E}">
        <p14:creationId xmlns:p14="http://schemas.microsoft.com/office/powerpoint/2010/main" val="226492305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 name="Rectangle 14">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Freeform: Shape 22">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5" name="Rectangle 24">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p:cNvSpPr>
            <a:spLocks noGrp="1"/>
          </p:cNvSpPr>
          <p:nvPr>
            <p:ph type="title"/>
          </p:nvPr>
        </p:nvSpPr>
        <p:spPr>
          <a:xfrm>
            <a:off x="466722" y="586855"/>
            <a:ext cx="3201366" cy="3387497"/>
          </a:xfrm>
        </p:spPr>
        <p:txBody>
          <a:bodyPr anchor="b">
            <a:normAutofit/>
          </a:bodyPr>
          <a:lstStyle/>
          <a:p>
            <a:pPr algn="r"/>
            <a:r>
              <a:rPr lang="en-US" sz="3400">
                <a:solidFill>
                  <a:srgbClr val="FFFFFF"/>
                </a:solidFill>
              </a:rPr>
              <a:t>Phenomenology </a:t>
            </a:r>
            <a:br>
              <a:rPr lang="en-US" sz="3400">
                <a:solidFill>
                  <a:srgbClr val="FFFFFF"/>
                </a:solidFill>
              </a:rPr>
            </a:br>
            <a:r>
              <a:rPr lang="en-US" sz="3400">
                <a:solidFill>
                  <a:srgbClr val="FFFFFF"/>
                </a:solidFill>
              </a:rPr>
              <a:t>Anderson &amp; Spencer, 2002: Analysis</a:t>
            </a:r>
          </a:p>
        </p:txBody>
      </p:sp>
      <p:sp>
        <p:nvSpPr>
          <p:cNvPr id="8" name="Footer Placeholder 7"/>
          <p:cNvSpPr>
            <a:spLocks noGrp="1"/>
          </p:cNvSpPr>
          <p:nvPr>
            <p:ph type="ftr" sz="quarter" idx="11"/>
          </p:nvPr>
        </p:nvSpPr>
        <p:spPr>
          <a:xfrm rot="5400000">
            <a:off x="-1828800" y="1984248"/>
            <a:ext cx="4114800" cy="365125"/>
          </a:xfrm>
        </p:spPr>
        <p:txBody>
          <a:bodyPr>
            <a:normAutofit/>
          </a:bodyPr>
          <a:lstStyle/>
          <a:p>
            <a:pPr algn="l">
              <a:spcAft>
                <a:spcPts val="600"/>
              </a:spcAft>
            </a:pPr>
            <a:r>
              <a:rPr lang="en-GB" sz="1000">
                <a:solidFill>
                  <a:srgbClr val="FFFFFF"/>
                </a:solidFill>
              </a:rPr>
              <a:t>Creswell, Qualitative Inquiry &amp; Research Design 4e. SAGE Publishing, 2018.</a:t>
            </a:r>
            <a:endParaRPr lang="en-US" sz="1000">
              <a:solidFill>
                <a:srgbClr val="FFFFFF"/>
              </a:solidFill>
            </a:endParaRPr>
          </a:p>
        </p:txBody>
      </p:sp>
      <p:sp>
        <p:nvSpPr>
          <p:cNvPr id="6" name="Content Placeholder 5"/>
          <p:cNvSpPr>
            <a:spLocks noGrp="1"/>
          </p:cNvSpPr>
          <p:nvPr>
            <p:ph idx="1"/>
          </p:nvPr>
        </p:nvSpPr>
        <p:spPr>
          <a:xfrm>
            <a:off x="4810259" y="649480"/>
            <a:ext cx="6555347" cy="5546047"/>
          </a:xfrm>
        </p:spPr>
        <p:txBody>
          <a:bodyPr anchor="ctr">
            <a:normAutofit/>
          </a:bodyPr>
          <a:lstStyle/>
          <a:p>
            <a:r>
              <a:rPr lang="en-US" sz="2000"/>
              <a:t>Read transcripts several times</a:t>
            </a:r>
          </a:p>
          <a:p>
            <a:r>
              <a:rPr lang="en-US" sz="2000"/>
              <a:t>Identified 175 significant phrases</a:t>
            </a:r>
          </a:p>
          <a:p>
            <a:r>
              <a:rPr lang="en-US" sz="2000"/>
              <a:t>Formulated meanings</a:t>
            </a:r>
          </a:p>
          <a:p>
            <a:pPr lvl="1"/>
            <a:r>
              <a:rPr lang="en-US" sz="2000"/>
              <a:t>Clustered into 11 common themes</a:t>
            </a:r>
          </a:p>
          <a:p>
            <a:r>
              <a:rPr lang="en-US" sz="2000"/>
              <a:t>Integrated results into exhaustive description</a:t>
            </a:r>
          </a:p>
          <a:p>
            <a:r>
              <a:rPr lang="en-US" sz="2000"/>
              <a:t>Validated findings</a:t>
            </a:r>
          </a:p>
          <a:p>
            <a:pPr lvl="1"/>
            <a:r>
              <a:rPr lang="en-US" sz="2000"/>
              <a:t>Participant remarks in final description</a:t>
            </a:r>
          </a:p>
          <a:p>
            <a:r>
              <a:rPr lang="en-US" sz="2000"/>
              <a:t>Discussion of essence</a:t>
            </a:r>
          </a:p>
          <a:p>
            <a:pPr lvl="1"/>
            <a:r>
              <a:rPr lang="en-US" sz="2000"/>
              <a:t>Coping strategies</a:t>
            </a:r>
          </a:p>
          <a:p>
            <a:r>
              <a:rPr lang="en-US" sz="2000"/>
              <a:t>Compared themes with other literature</a:t>
            </a:r>
          </a:p>
        </p:txBody>
      </p:sp>
      <p:sp>
        <p:nvSpPr>
          <p:cNvPr id="4" name="Slide Number Placeholder 3"/>
          <p:cNvSpPr>
            <a:spLocks noGrp="1"/>
          </p:cNvSpPr>
          <p:nvPr>
            <p:ph type="sldNum" sz="quarter" idx="12"/>
          </p:nvPr>
        </p:nvSpPr>
        <p:spPr>
          <a:xfrm>
            <a:off x="11704320" y="6455664"/>
            <a:ext cx="448056" cy="365125"/>
          </a:xfrm>
        </p:spPr>
        <p:txBody>
          <a:bodyPr>
            <a:normAutofit/>
          </a:bodyPr>
          <a:lstStyle/>
          <a:p>
            <a:pPr>
              <a:spcAft>
                <a:spcPts val="600"/>
              </a:spcAft>
            </a:pPr>
            <a:fld id="{422459A5-8857-0A41-8F31-3584217A9641}" type="slidenum">
              <a:rPr lang="en-US" sz="1100">
                <a:solidFill>
                  <a:schemeClr val="tx1">
                    <a:lumMod val="50000"/>
                    <a:lumOff val="50000"/>
                  </a:schemeClr>
                </a:solidFill>
              </a:rPr>
              <a:pPr>
                <a:spcAft>
                  <a:spcPts val="600"/>
                </a:spcAft>
              </a:pPr>
              <a:t>14</a:t>
            </a:fld>
            <a:endParaRPr lang="en-US" sz="1100">
              <a:solidFill>
                <a:schemeClr val="tx1">
                  <a:lumMod val="50000"/>
                  <a:lumOff val="50000"/>
                </a:schemeClr>
              </a:solidFill>
            </a:endParaRPr>
          </a:p>
        </p:txBody>
      </p:sp>
    </p:spTree>
    <p:extLst>
      <p:ext uri="{BB962C8B-B14F-4D97-AF65-F5344CB8AC3E}">
        <p14:creationId xmlns:p14="http://schemas.microsoft.com/office/powerpoint/2010/main" val="407658570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 name="Rectangle 14">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Freeform: Shape 22">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5" name="Rectangle 24">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p:cNvSpPr>
            <a:spLocks noGrp="1"/>
          </p:cNvSpPr>
          <p:nvPr>
            <p:ph type="title"/>
          </p:nvPr>
        </p:nvSpPr>
        <p:spPr>
          <a:xfrm>
            <a:off x="466722" y="586855"/>
            <a:ext cx="3201366" cy="3387497"/>
          </a:xfrm>
        </p:spPr>
        <p:txBody>
          <a:bodyPr anchor="b">
            <a:normAutofit/>
          </a:bodyPr>
          <a:lstStyle/>
          <a:p>
            <a:pPr algn="r"/>
            <a:r>
              <a:rPr lang="en-US" sz="3400">
                <a:solidFill>
                  <a:srgbClr val="FFFFFF"/>
                </a:solidFill>
              </a:rPr>
              <a:t>Phenomenology</a:t>
            </a:r>
            <a:br>
              <a:rPr lang="en-US" sz="3400">
                <a:solidFill>
                  <a:srgbClr val="FFFFFF"/>
                </a:solidFill>
              </a:rPr>
            </a:br>
            <a:r>
              <a:rPr lang="en-US" sz="3400">
                <a:solidFill>
                  <a:srgbClr val="FFFFFF"/>
                </a:solidFill>
              </a:rPr>
              <a:t>Anderson &amp; Spencer, 2002: Features</a:t>
            </a:r>
          </a:p>
        </p:txBody>
      </p:sp>
      <p:sp>
        <p:nvSpPr>
          <p:cNvPr id="8" name="Footer Placeholder 7"/>
          <p:cNvSpPr>
            <a:spLocks noGrp="1"/>
          </p:cNvSpPr>
          <p:nvPr>
            <p:ph type="ftr" sz="quarter" idx="11"/>
          </p:nvPr>
        </p:nvSpPr>
        <p:spPr>
          <a:xfrm rot="5400000">
            <a:off x="-1828800" y="1984248"/>
            <a:ext cx="4114800" cy="365125"/>
          </a:xfrm>
        </p:spPr>
        <p:txBody>
          <a:bodyPr>
            <a:normAutofit/>
          </a:bodyPr>
          <a:lstStyle/>
          <a:p>
            <a:pPr algn="l">
              <a:spcAft>
                <a:spcPts val="600"/>
              </a:spcAft>
            </a:pPr>
            <a:r>
              <a:rPr lang="en-GB" sz="1000">
                <a:solidFill>
                  <a:srgbClr val="FFFFFF"/>
                </a:solidFill>
              </a:rPr>
              <a:t>Creswell, Qualitative Inquiry &amp; Research Design 4e. SAGE Publishing, 2018.</a:t>
            </a:r>
            <a:endParaRPr lang="en-US" sz="1000">
              <a:solidFill>
                <a:srgbClr val="FFFFFF"/>
              </a:solidFill>
            </a:endParaRPr>
          </a:p>
        </p:txBody>
      </p:sp>
      <p:sp>
        <p:nvSpPr>
          <p:cNvPr id="6" name="Content Placeholder 5"/>
          <p:cNvSpPr>
            <a:spLocks noGrp="1"/>
          </p:cNvSpPr>
          <p:nvPr>
            <p:ph idx="1"/>
          </p:nvPr>
        </p:nvSpPr>
        <p:spPr>
          <a:xfrm>
            <a:off x="4810259" y="649480"/>
            <a:ext cx="6555347" cy="5546047"/>
          </a:xfrm>
        </p:spPr>
        <p:txBody>
          <a:bodyPr anchor="ctr">
            <a:normAutofit/>
          </a:bodyPr>
          <a:lstStyle/>
          <a:p>
            <a:r>
              <a:rPr lang="en-US" sz="2000"/>
              <a:t>Phenomenon: ‘cognitive representations of images’</a:t>
            </a:r>
          </a:p>
          <a:p>
            <a:r>
              <a:rPr lang="en-US" sz="2000"/>
              <a:t>Rigorous data collection: group of individuals</a:t>
            </a:r>
          </a:p>
          <a:p>
            <a:r>
              <a:rPr lang="en-US" sz="2000"/>
              <a:t>Brief mention of philosophy</a:t>
            </a:r>
          </a:p>
          <a:p>
            <a:r>
              <a:rPr lang="en-US" sz="2000"/>
              <a:t>Bracketing: acknowledging experiences</a:t>
            </a:r>
          </a:p>
          <a:p>
            <a:r>
              <a:rPr lang="en-US" sz="2000"/>
              <a:t>Data collection: 58 interviews, 18 months, 3 sites</a:t>
            </a:r>
          </a:p>
          <a:p>
            <a:r>
              <a:rPr lang="en-US" sz="2000"/>
              <a:t>Data analysis: significant statements, meanings, themes</a:t>
            </a:r>
          </a:p>
          <a:p>
            <a:r>
              <a:rPr lang="en-US" sz="2000"/>
              <a:t>Tables of statements, exhaustive description</a:t>
            </a:r>
          </a:p>
          <a:p>
            <a:r>
              <a:rPr lang="en-US" sz="2000"/>
              <a:t>Describing essence and context of AIDS</a:t>
            </a:r>
          </a:p>
        </p:txBody>
      </p:sp>
      <p:sp>
        <p:nvSpPr>
          <p:cNvPr id="4" name="Slide Number Placeholder 3"/>
          <p:cNvSpPr>
            <a:spLocks noGrp="1"/>
          </p:cNvSpPr>
          <p:nvPr>
            <p:ph type="sldNum" sz="quarter" idx="12"/>
          </p:nvPr>
        </p:nvSpPr>
        <p:spPr>
          <a:xfrm>
            <a:off x="11704320" y="6455664"/>
            <a:ext cx="448056" cy="365125"/>
          </a:xfrm>
        </p:spPr>
        <p:txBody>
          <a:bodyPr>
            <a:normAutofit/>
          </a:bodyPr>
          <a:lstStyle/>
          <a:p>
            <a:pPr>
              <a:spcAft>
                <a:spcPts val="600"/>
              </a:spcAft>
            </a:pPr>
            <a:fld id="{422459A5-8857-0A41-8F31-3584217A9641}" type="slidenum">
              <a:rPr lang="en-US" sz="1100">
                <a:solidFill>
                  <a:schemeClr val="tx1">
                    <a:lumMod val="50000"/>
                    <a:lumOff val="50000"/>
                  </a:schemeClr>
                </a:solidFill>
              </a:rPr>
              <a:pPr>
                <a:spcAft>
                  <a:spcPts val="600"/>
                </a:spcAft>
              </a:pPr>
              <a:t>15</a:t>
            </a:fld>
            <a:endParaRPr lang="en-US" sz="1100">
              <a:solidFill>
                <a:schemeClr val="tx1">
                  <a:lumMod val="50000"/>
                  <a:lumOff val="50000"/>
                </a:schemeClr>
              </a:solidFill>
            </a:endParaRPr>
          </a:p>
        </p:txBody>
      </p:sp>
    </p:spTree>
    <p:extLst>
      <p:ext uri="{BB962C8B-B14F-4D97-AF65-F5344CB8AC3E}">
        <p14:creationId xmlns:p14="http://schemas.microsoft.com/office/powerpoint/2010/main" val="220021439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2" name="Rectangle 191">
            <a:extLst>
              <a:ext uri="{FF2B5EF4-FFF2-40B4-BE49-F238E27FC236}">
                <a16:creationId xmlns:a16="http://schemas.microsoft.com/office/drawing/2014/main" id="{16B067B1-F4E5-4FDF-813D-C9E872E80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316" name="Picture 4" descr="Grounded Theory - titoli e abstracts Many Eyes Word Cloud Generator | Word  cloud generator, Cloud generator, Word cloud">
            <a:extLst>
              <a:ext uri="{FF2B5EF4-FFF2-40B4-BE49-F238E27FC236}">
                <a16:creationId xmlns:a16="http://schemas.microsoft.com/office/drawing/2014/main" id="{78A822EB-FCEE-431C-A005-3DCC7D2FCF6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966" r="6951" b="1"/>
          <a:stretch/>
        </p:blipFill>
        <p:spPr bwMode="auto">
          <a:xfrm>
            <a:off x="307775" y="261437"/>
            <a:ext cx="11576450" cy="63351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6138528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143406-6796-4F15-AD2C-23FA0B527BB6}"/>
              </a:ext>
            </a:extLst>
          </p:cNvPr>
          <p:cNvSpPr>
            <a:spLocks noGrp="1"/>
          </p:cNvSpPr>
          <p:nvPr>
            <p:ph type="title"/>
          </p:nvPr>
        </p:nvSpPr>
        <p:spPr>
          <a:xfrm>
            <a:off x="1371599" y="294538"/>
            <a:ext cx="9895951" cy="1033669"/>
          </a:xfrm>
        </p:spPr>
        <p:txBody>
          <a:bodyPr>
            <a:normAutofit/>
          </a:bodyPr>
          <a:lstStyle/>
          <a:p>
            <a:r>
              <a:rPr lang="en-US" sz="3400" b="1" dirty="0">
                <a:solidFill>
                  <a:srgbClr val="FFFFFF"/>
                </a:solidFill>
              </a:rPr>
              <a:t>A GROUNDED THEORY STUDY (HARLEY ET AL., 2009)</a:t>
            </a:r>
            <a:br>
              <a:rPr lang="en-GB" sz="3400" b="1" dirty="0">
                <a:solidFill>
                  <a:srgbClr val="FFFFFF"/>
                </a:solidFill>
              </a:rPr>
            </a:br>
            <a:endParaRPr lang="en-GB" sz="3400" dirty="0">
              <a:solidFill>
                <a:srgbClr val="FFFFFF"/>
              </a:solidFill>
            </a:endParaRPr>
          </a:p>
        </p:txBody>
      </p:sp>
      <p:sp>
        <p:nvSpPr>
          <p:cNvPr id="3" name="Content Placeholder 2">
            <a:extLst>
              <a:ext uri="{FF2B5EF4-FFF2-40B4-BE49-F238E27FC236}">
                <a16:creationId xmlns:a16="http://schemas.microsoft.com/office/drawing/2014/main" id="{A13F37D7-C429-4845-9014-76D5B2BA76BB}"/>
              </a:ext>
            </a:extLst>
          </p:cNvPr>
          <p:cNvSpPr>
            <a:spLocks noGrp="1"/>
          </p:cNvSpPr>
          <p:nvPr>
            <p:ph idx="1"/>
          </p:nvPr>
        </p:nvSpPr>
        <p:spPr>
          <a:xfrm>
            <a:off x="1371599" y="2318197"/>
            <a:ext cx="9724031" cy="3683358"/>
          </a:xfrm>
        </p:spPr>
        <p:txBody>
          <a:bodyPr anchor="ctr">
            <a:normAutofit/>
          </a:bodyPr>
          <a:lstStyle/>
          <a:p>
            <a:pPr lvl="0"/>
            <a:r>
              <a:rPr lang="en-US" sz="2000" dirty="0"/>
              <a:t>Harley and colleagues aimed to develop a theory of the behavioral process of African American women that explains the pathways linking key factors together in the integration of physical activity into their lifestyles.</a:t>
            </a:r>
            <a:endParaRPr lang="en-GB" sz="2000" dirty="0"/>
          </a:p>
          <a:p>
            <a:pPr lvl="0"/>
            <a:r>
              <a:rPr lang="en-US" sz="2000" dirty="0"/>
              <a:t>Features of grounded theory: focusing on understanding a behavioral process and </a:t>
            </a:r>
            <a:r>
              <a:rPr lang="en-US" sz="2000" dirty="0">
                <a:highlight>
                  <a:srgbClr val="FFFF00"/>
                </a:highlight>
              </a:rPr>
              <a:t>developing a theory that emerged; </a:t>
            </a:r>
            <a:r>
              <a:rPr lang="en-US" sz="2000" dirty="0"/>
              <a:t>collecting and analyzing interview and focus group data simultaneously; engaging in a structured approach of coding categories and developing a theoretical model with context and conditions; and describing the phases of the model. The researchers did not mention </a:t>
            </a:r>
            <a:r>
              <a:rPr lang="en-US" sz="2000"/>
              <a:t>memoing</a:t>
            </a:r>
            <a:r>
              <a:rPr lang="en-US" sz="2000" dirty="0"/>
              <a:t> and provided few details of the analysis.</a:t>
            </a:r>
            <a:endParaRPr lang="en-GB" sz="2000" dirty="0"/>
          </a:p>
          <a:p>
            <a:endParaRPr lang="en-GB" sz="2000" dirty="0"/>
          </a:p>
        </p:txBody>
      </p:sp>
    </p:spTree>
    <p:extLst>
      <p:ext uri="{BB962C8B-B14F-4D97-AF65-F5344CB8AC3E}">
        <p14:creationId xmlns:p14="http://schemas.microsoft.com/office/powerpoint/2010/main" val="328639366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Rectangle 20">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Oval 22">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itle 4"/>
          <p:cNvSpPr>
            <a:spLocks noGrp="1"/>
          </p:cNvSpPr>
          <p:nvPr>
            <p:ph type="title"/>
          </p:nvPr>
        </p:nvSpPr>
        <p:spPr>
          <a:xfrm>
            <a:off x="826396" y="586855"/>
            <a:ext cx="4230100" cy="3387497"/>
          </a:xfrm>
        </p:spPr>
        <p:txBody>
          <a:bodyPr anchor="b">
            <a:normAutofit/>
          </a:bodyPr>
          <a:lstStyle/>
          <a:p>
            <a:pPr algn="r"/>
            <a:r>
              <a:rPr lang="en-US" sz="4000">
                <a:solidFill>
                  <a:srgbClr val="FFFFFF"/>
                </a:solidFill>
              </a:rPr>
              <a:t>Grounded Theory </a:t>
            </a:r>
            <a:br>
              <a:rPr lang="en-US" sz="4000">
                <a:solidFill>
                  <a:srgbClr val="FFFFFF"/>
                </a:solidFill>
              </a:rPr>
            </a:br>
            <a:r>
              <a:rPr lang="en-US" sz="4000">
                <a:solidFill>
                  <a:srgbClr val="FFFFFF"/>
                </a:solidFill>
              </a:rPr>
              <a:t>Harley et al., 2009: Summary</a:t>
            </a:r>
          </a:p>
        </p:txBody>
      </p:sp>
      <p:sp>
        <p:nvSpPr>
          <p:cNvPr id="8" name="Footer Placeholder 7"/>
          <p:cNvSpPr>
            <a:spLocks noGrp="1"/>
          </p:cNvSpPr>
          <p:nvPr>
            <p:ph type="ftr" sz="quarter" idx="11"/>
          </p:nvPr>
        </p:nvSpPr>
        <p:spPr>
          <a:xfrm rot="5400000">
            <a:off x="-1828800" y="1984248"/>
            <a:ext cx="4114800" cy="365125"/>
          </a:xfrm>
        </p:spPr>
        <p:txBody>
          <a:bodyPr>
            <a:normAutofit/>
          </a:bodyPr>
          <a:lstStyle/>
          <a:p>
            <a:pPr algn="l">
              <a:spcAft>
                <a:spcPts val="600"/>
              </a:spcAft>
            </a:pPr>
            <a:r>
              <a:rPr lang="en-GB" sz="1000">
                <a:solidFill>
                  <a:srgbClr val="FFFFFF"/>
                </a:solidFill>
              </a:rPr>
              <a:t>Creswell, Qualitative Inquiry &amp; Research Design 4e. SAGE Publishing, 2018.</a:t>
            </a:r>
            <a:endParaRPr lang="en-US" sz="1000">
              <a:solidFill>
                <a:srgbClr val="FFFFFF"/>
              </a:solidFill>
            </a:endParaRPr>
          </a:p>
        </p:txBody>
      </p:sp>
      <p:sp>
        <p:nvSpPr>
          <p:cNvPr id="6" name="Content Placeholder 5"/>
          <p:cNvSpPr>
            <a:spLocks noGrp="1"/>
          </p:cNvSpPr>
          <p:nvPr>
            <p:ph idx="1"/>
          </p:nvPr>
        </p:nvSpPr>
        <p:spPr>
          <a:xfrm>
            <a:off x="6503158" y="649480"/>
            <a:ext cx="4862447" cy="5546047"/>
          </a:xfrm>
        </p:spPr>
        <p:txBody>
          <a:bodyPr anchor="ctr">
            <a:normAutofit/>
          </a:bodyPr>
          <a:lstStyle/>
          <a:p>
            <a:r>
              <a:rPr lang="en-US" sz="2000"/>
              <a:t>Theory:</a:t>
            </a:r>
          </a:p>
          <a:p>
            <a:pPr lvl="1"/>
            <a:r>
              <a:rPr lang="en-US" sz="2000"/>
              <a:t>Process explaining integration of physical activity among African American women</a:t>
            </a:r>
          </a:p>
          <a:p>
            <a:r>
              <a:rPr lang="en-US" sz="2000"/>
              <a:t>Lack of knowledge re factors &amp; relationships</a:t>
            </a:r>
          </a:p>
          <a:p>
            <a:r>
              <a:rPr lang="en-US" sz="2000"/>
              <a:t>Criterion sampling:</a:t>
            </a:r>
          </a:p>
          <a:p>
            <a:pPr lvl="1"/>
            <a:r>
              <a:rPr lang="en-US" sz="2000"/>
              <a:t>15 women age 25-45, some college</a:t>
            </a:r>
          </a:p>
          <a:p>
            <a:pPr lvl="1"/>
            <a:r>
              <a:rPr lang="en-US" sz="2000"/>
              <a:t>Committed to physical activity</a:t>
            </a:r>
          </a:p>
          <a:p>
            <a:pPr lvl="1"/>
            <a:r>
              <a:rPr lang="en-US" sz="2000"/>
              <a:t>2 African American sorority alumni associations</a:t>
            </a:r>
          </a:p>
          <a:p>
            <a:r>
              <a:rPr lang="en-US" sz="2000"/>
              <a:t>Data collection: face-to-face in-depth interviews</a:t>
            </a:r>
          </a:p>
          <a:p>
            <a:pPr lvl="1"/>
            <a:r>
              <a:rPr lang="en-US" sz="2000"/>
              <a:t>Focus groups</a:t>
            </a:r>
          </a:p>
        </p:txBody>
      </p:sp>
      <p:sp>
        <p:nvSpPr>
          <p:cNvPr id="4" name="Slide Number Placeholder 3"/>
          <p:cNvSpPr>
            <a:spLocks noGrp="1"/>
          </p:cNvSpPr>
          <p:nvPr>
            <p:ph type="sldNum" sz="quarter" idx="12"/>
          </p:nvPr>
        </p:nvSpPr>
        <p:spPr>
          <a:xfrm>
            <a:off x="11704320" y="6455664"/>
            <a:ext cx="448056" cy="365125"/>
          </a:xfrm>
        </p:spPr>
        <p:txBody>
          <a:bodyPr>
            <a:normAutofit/>
          </a:bodyPr>
          <a:lstStyle/>
          <a:p>
            <a:pPr>
              <a:spcAft>
                <a:spcPts val="600"/>
              </a:spcAft>
            </a:pPr>
            <a:fld id="{422459A5-8857-0A41-8F31-3584217A9641}" type="slidenum">
              <a:rPr lang="en-US" sz="1100">
                <a:solidFill>
                  <a:schemeClr val="tx1">
                    <a:lumMod val="50000"/>
                    <a:lumOff val="50000"/>
                  </a:schemeClr>
                </a:solidFill>
              </a:rPr>
              <a:pPr>
                <a:spcAft>
                  <a:spcPts val="600"/>
                </a:spcAft>
              </a:pPr>
              <a:t>18</a:t>
            </a:fld>
            <a:endParaRPr lang="en-US" sz="1100">
              <a:solidFill>
                <a:schemeClr val="tx1">
                  <a:lumMod val="50000"/>
                  <a:lumOff val="50000"/>
                </a:schemeClr>
              </a:solidFill>
            </a:endParaRPr>
          </a:p>
        </p:txBody>
      </p:sp>
    </p:spTree>
    <p:extLst>
      <p:ext uri="{BB962C8B-B14F-4D97-AF65-F5344CB8AC3E}">
        <p14:creationId xmlns:p14="http://schemas.microsoft.com/office/powerpoint/2010/main" val="281519070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1981200" y="699796"/>
            <a:ext cx="8229600" cy="802432"/>
          </a:xfrm>
        </p:spPr>
        <p:txBody>
          <a:bodyPr>
            <a:noAutofit/>
          </a:bodyPr>
          <a:lstStyle/>
          <a:p>
            <a:r>
              <a:rPr lang="en-US" sz="2400" dirty="0"/>
              <a:t>Grounded Theory</a:t>
            </a:r>
            <a:br>
              <a:rPr lang="en-US" sz="2400" dirty="0"/>
            </a:br>
            <a:r>
              <a:rPr lang="en-US" sz="2400" dirty="0"/>
              <a:t>Harley et al., 2009: Strauss &amp; Corbin</a:t>
            </a:r>
          </a:p>
        </p:txBody>
      </p:sp>
      <p:sp>
        <p:nvSpPr>
          <p:cNvPr id="4" name="Slide Number Placeholder 3"/>
          <p:cNvSpPr>
            <a:spLocks noGrp="1"/>
          </p:cNvSpPr>
          <p:nvPr>
            <p:ph type="sldNum" sz="quarter" idx="12"/>
          </p:nvPr>
        </p:nvSpPr>
        <p:spPr/>
        <p:txBody>
          <a:bodyPr/>
          <a:lstStyle/>
          <a:p>
            <a:fld id="{422459A5-8857-0A41-8F31-3584217A9641}" type="slidenum">
              <a:rPr lang="en-US" smtClean="0"/>
              <a:pPr/>
              <a:t>19</a:t>
            </a:fld>
            <a:endParaRPr lang="en-US"/>
          </a:p>
        </p:txBody>
      </p:sp>
      <p:graphicFrame>
        <p:nvGraphicFramePr>
          <p:cNvPr id="7" name="Diagram 6"/>
          <p:cNvGraphicFramePr/>
          <p:nvPr/>
        </p:nvGraphicFramePr>
        <p:xfrm>
          <a:off x="1803904" y="1520621"/>
          <a:ext cx="8556187" cy="47144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p:cNvSpPr txBox="1"/>
          <p:nvPr/>
        </p:nvSpPr>
        <p:spPr>
          <a:xfrm>
            <a:off x="7500163" y="4653868"/>
            <a:ext cx="2147685" cy="861774"/>
          </a:xfrm>
          <a:prstGeom prst="rect">
            <a:avLst/>
          </a:prstGeom>
          <a:solidFill>
            <a:schemeClr val="accent3">
              <a:lumMod val="60000"/>
              <a:lumOff val="40000"/>
            </a:schemeClr>
          </a:solidFill>
          <a:effectLst>
            <a:softEdge rad="63500"/>
          </a:effectLst>
        </p:spPr>
        <p:txBody>
          <a:bodyPr wrap="square" rtlCol="0">
            <a:spAutoFit/>
          </a:bodyPr>
          <a:lstStyle/>
          <a:p>
            <a:r>
              <a:rPr lang="en-US" sz="1600" dirty="0"/>
              <a:t>Categories per phase</a:t>
            </a:r>
          </a:p>
          <a:p>
            <a:r>
              <a:rPr lang="en-US" sz="1600" dirty="0"/>
              <a:t>Context</a:t>
            </a:r>
          </a:p>
          <a:p>
            <a:r>
              <a:rPr lang="en-US" sz="1600" dirty="0"/>
              <a:t>Conditions</a:t>
            </a:r>
          </a:p>
        </p:txBody>
      </p:sp>
      <p:sp>
        <p:nvSpPr>
          <p:cNvPr id="9" name="Footer Placeholder 8"/>
          <p:cNvSpPr>
            <a:spLocks noGrp="1"/>
          </p:cNvSpPr>
          <p:nvPr>
            <p:ph type="ftr" sz="quarter" idx="11"/>
          </p:nvPr>
        </p:nvSpPr>
        <p:spPr/>
        <p:txBody>
          <a:bodyPr/>
          <a:lstStyle/>
          <a:p>
            <a:r>
              <a:rPr lang="en-GB"/>
              <a:t>Creswell, Qualitative Inquiry &amp; Research Design 4e. SAGE Publishing, 2018.</a:t>
            </a:r>
            <a:endParaRPr lang="en-US"/>
          </a:p>
        </p:txBody>
      </p:sp>
    </p:spTree>
    <p:extLst>
      <p:ext uri="{BB962C8B-B14F-4D97-AF65-F5344CB8AC3E}">
        <p14:creationId xmlns:p14="http://schemas.microsoft.com/office/powerpoint/2010/main" val="246404228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915893"/>
            <a:ext cx="8229600" cy="940388"/>
          </a:xfrm>
        </p:spPr>
        <p:txBody>
          <a:bodyPr>
            <a:noAutofit/>
          </a:bodyPr>
          <a:lstStyle/>
          <a:p>
            <a:r>
              <a:rPr lang="en-US" sz="3600" dirty="0"/>
              <a:t>Grounded Theory</a:t>
            </a:r>
            <a:br>
              <a:rPr lang="en-US" sz="3600" dirty="0"/>
            </a:br>
            <a:r>
              <a:rPr lang="en-US" sz="3600" dirty="0"/>
              <a:t>Harley et al., 2009: Defining Features</a:t>
            </a:r>
          </a:p>
        </p:txBody>
      </p:sp>
      <p:graphicFrame>
        <p:nvGraphicFramePr>
          <p:cNvPr id="7" name="Content Placeholder 6"/>
          <p:cNvGraphicFramePr>
            <a:graphicFrameLocks noGrp="1"/>
          </p:cNvGraphicFramePr>
          <p:nvPr>
            <p:ph idx="1"/>
          </p:nvPr>
        </p:nvGraphicFramePr>
        <p:xfrm>
          <a:off x="1981200" y="1754189"/>
          <a:ext cx="8229600" cy="453548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Slide Number Placeholder 3"/>
          <p:cNvSpPr>
            <a:spLocks noGrp="1"/>
          </p:cNvSpPr>
          <p:nvPr>
            <p:ph type="sldNum" sz="quarter" idx="12"/>
          </p:nvPr>
        </p:nvSpPr>
        <p:spPr/>
        <p:txBody>
          <a:bodyPr/>
          <a:lstStyle/>
          <a:p>
            <a:fld id="{422459A5-8857-0A41-8F31-3584217A9641}" type="slidenum">
              <a:rPr lang="en-US" smtClean="0"/>
              <a:pPr/>
              <a:t>20</a:t>
            </a:fld>
            <a:endParaRPr lang="en-US"/>
          </a:p>
        </p:txBody>
      </p:sp>
      <p:sp>
        <p:nvSpPr>
          <p:cNvPr id="8" name="Footer Placeholder 7"/>
          <p:cNvSpPr>
            <a:spLocks noGrp="1"/>
          </p:cNvSpPr>
          <p:nvPr>
            <p:ph type="ftr" sz="quarter" idx="11"/>
          </p:nvPr>
        </p:nvSpPr>
        <p:spPr/>
        <p:txBody>
          <a:bodyPr/>
          <a:lstStyle/>
          <a:p>
            <a:r>
              <a:rPr lang="en-GB"/>
              <a:t>Creswell, Qualitative Inquiry &amp; Research Design 4e. SAGE Publishing, 2018.</a:t>
            </a:r>
            <a:endParaRPr lang="en-US"/>
          </a:p>
        </p:txBody>
      </p:sp>
    </p:spTree>
    <p:extLst>
      <p:ext uri="{BB962C8B-B14F-4D97-AF65-F5344CB8AC3E}">
        <p14:creationId xmlns:p14="http://schemas.microsoft.com/office/powerpoint/2010/main" val="422518308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16B067B1-F4E5-4FDF-813D-C9E872E80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338" name="Picture 2" descr="Abstract Word Cloud For Ethnography With Related Tags And Terms Stock  Photo, Picture And Royalty Free Image. Image 16571929.">
            <a:extLst>
              <a:ext uri="{FF2B5EF4-FFF2-40B4-BE49-F238E27FC236}">
                <a16:creationId xmlns:a16="http://schemas.microsoft.com/office/drawing/2014/main" id="{051417B6-B86F-4786-9323-61769434A15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0469" b="15525"/>
          <a:stretch/>
        </p:blipFill>
        <p:spPr bwMode="auto">
          <a:xfrm>
            <a:off x="307775" y="261437"/>
            <a:ext cx="11576450" cy="63351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1927312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238922-256A-4FCB-BBEF-C1711DF42EF6}"/>
              </a:ext>
            </a:extLst>
          </p:cNvPr>
          <p:cNvSpPr>
            <a:spLocks noGrp="1"/>
          </p:cNvSpPr>
          <p:nvPr>
            <p:ph type="title"/>
          </p:nvPr>
        </p:nvSpPr>
        <p:spPr>
          <a:xfrm>
            <a:off x="1371599" y="294538"/>
            <a:ext cx="9895951" cy="1033669"/>
          </a:xfrm>
        </p:spPr>
        <p:txBody>
          <a:bodyPr>
            <a:normAutofit/>
          </a:bodyPr>
          <a:lstStyle/>
          <a:p>
            <a:r>
              <a:rPr lang="en-US" sz="3400" b="1">
                <a:solidFill>
                  <a:srgbClr val="FFFFFF"/>
                </a:solidFill>
              </a:rPr>
              <a:t>AN ETHNOGRAPHIC STUDY (MAC AN GHAILL AND HAYWOOD, 2015) </a:t>
            </a:r>
            <a:endParaRPr lang="en-GB" sz="3400">
              <a:solidFill>
                <a:srgbClr val="FFFFFF"/>
              </a:solidFill>
            </a:endParaRPr>
          </a:p>
        </p:txBody>
      </p:sp>
      <p:sp>
        <p:nvSpPr>
          <p:cNvPr id="3" name="Content Placeholder 2">
            <a:extLst>
              <a:ext uri="{FF2B5EF4-FFF2-40B4-BE49-F238E27FC236}">
                <a16:creationId xmlns:a16="http://schemas.microsoft.com/office/drawing/2014/main" id="{E11EF71E-C5C6-466C-9CBE-D47FC1A06ED3}"/>
              </a:ext>
            </a:extLst>
          </p:cNvPr>
          <p:cNvSpPr>
            <a:spLocks noGrp="1"/>
          </p:cNvSpPr>
          <p:nvPr>
            <p:ph idx="1"/>
          </p:nvPr>
        </p:nvSpPr>
        <p:spPr>
          <a:xfrm>
            <a:off x="1371599" y="2318197"/>
            <a:ext cx="9724031" cy="3683358"/>
          </a:xfrm>
        </p:spPr>
        <p:txBody>
          <a:bodyPr anchor="ctr">
            <a:normAutofit/>
          </a:bodyPr>
          <a:lstStyle/>
          <a:p>
            <a:pPr lvl="0"/>
            <a:r>
              <a:rPr lang="en-US" sz="2000"/>
              <a:t>Mac an Ghaill described changing cultural conditions of a group of British born, working-class Pakistani and Bangladeshi young men over three years (n=25).</a:t>
            </a:r>
            <a:endParaRPr lang="en-GB" sz="2000"/>
          </a:p>
          <a:p>
            <a:pPr lvl="0"/>
            <a:r>
              <a:rPr lang="en-US" sz="2000"/>
              <a:t>Features of ethnography: studying an intact culture-sharing group; describing group members ideas of their experiences and patterns; using materialist and post-colonial theoretical frameworks; positioning of the authors involvement in the community; engaging in 3 years of fieldwork using in-depth group and life history interviews; forming a cultural interpretation from thematic analysis of emic data and etic researcher field notes; and providing a complex view of how the group interacted and experienced ethnicity, religion, and cultural belonging. Unlike other critical approaches, they did not call for social transformation.</a:t>
            </a:r>
            <a:endParaRPr lang="en-GB" sz="2000"/>
          </a:p>
          <a:p>
            <a:endParaRPr lang="en-GB" sz="2000"/>
          </a:p>
        </p:txBody>
      </p:sp>
    </p:spTree>
    <p:extLst>
      <p:ext uri="{BB962C8B-B14F-4D97-AF65-F5344CB8AC3E}">
        <p14:creationId xmlns:p14="http://schemas.microsoft.com/office/powerpoint/2010/main" val="131145926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 name="Rectangle 14">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Freeform: Shape 22">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5" name="Rectangle 24">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p:cNvSpPr>
            <a:spLocks noGrp="1"/>
          </p:cNvSpPr>
          <p:nvPr>
            <p:ph type="title"/>
          </p:nvPr>
        </p:nvSpPr>
        <p:spPr>
          <a:xfrm>
            <a:off x="466722" y="586855"/>
            <a:ext cx="3201366" cy="3387497"/>
          </a:xfrm>
        </p:spPr>
        <p:txBody>
          <a:bodyPr anchor="b">
            <a:normAutofit/>
          </a:bodyPr>
          <a:lstStyle/>
          <a:p>
            <a:pPr algn="r"/>
            <a:r>
              <a:rPr lang="en-US" sz="4000">
                <a:solidFill>
                  <a:srgbClr val="FFFFFF"/>
                </a:solidFill>
              </a:rPr>
              <a:t>Ethnography </a:t>
            </a:r>
            <a:br>
              <a:rPr lang="en-US" sz="4000">
                <a:solidFill>
                  <a:srgbClr val="FFFFFF"/>
                </a:solidFill>
              </a:rPr>
            </a:br>
            <a:r>
              <a:rPr lang="en-US" sz="4000">
                <a:solidFill>
                  <a:srgbClr val="FFFFFF"/>
                </a:solidFill>
              </a:rPr>
              <a:t>Mac an Ghaill and Haywood: Summary</a:t>
            </a:r>
          </a:p>
        </p:txBody>
      </p:sp>
      <p:sp>
        <p:nvSpPr>
          <p:cNvPr id="8" name="Footer Placeholder 7"/>
          <p:cNvSpPr>
            <a:spLocks noGrp="1"/>
          </p:cNvSpPr>
          <p:nvPr>
            <p:ph type="ftr" sz="quarter" idx="11"/>
          </p:nvPr>
        </p:nvSpPr>
        <p:spPr>
          <a:xfrm rot="5400000">
            <a:off x="-1828800" y="1984248"/>
            <a:ext cx="4114800" cy="365125"/>
          </a:xfrm>
        </p:spPr>
        <p:txBody>
          <a:bodyPr>
            <a:normAutofit/>
          </a:bodyPr>
          <a:lstStyle/>
          <a:p>
            <a:pPr algn="l">
              <a:spcAft>
                <a:spcPts val="600"/>
              </a:spcAft>
            </a:pPr>
            <a:r>
              <a:rPr lang="en-GB" sz="1000">
                <a:solidFill>
                  <a:srgbClr val="FFFFFF"/>
                </a:solidFill>
              </a:rPr>
              <a:t>Creswell, Qualitative Inquiry &amp; Research Design 4e. SAGE Publishing, 2018.</a:t>
            </a:r>
            <a:endParaRPr lang="en-US" sz="1000">
              <a:solidFill>
                <a:srgbClr val="FFFFFF"/>
              </a:solidFill>
            </a:endParaRPr>
          </a:p>
        </p:txBody>
      </p:sp>
      <p:sp>
        <p:nvSpPr>
          <p:cNvPr id="6" name="Content Placeholder 5"/>
          <p:cNvSpPr>
            <a:spLocks noGrp="1"/>
          </p:cNvSpPr>
          <p:nvPr>
            <p:ph idx="1"/>
          </p:nvPr>
        </p:nvSpPr>
        <p:spPr>
          <a:xfrm>
            <a:off x="4810259" y="649480"/>
            <a:ext cx="6555347" cy="5546047"/>
          </a:xfrm>
        </p:spPr>
        <p:txBody>
          <a:bodyPr anchor="ctr">
            <a:normAutofit/>
          </a:bodyPr>
          <a:lstStyle/>
          <a:p>
            <a:r>
              <a:rPr lang="en-US" sz="2000" dirty="0"/>
              <a:t>Changing cultural conditions of a group of British born, working-class Pakistani and Bangladeshi young men over three years (n = 25)</a:t>
            </a:r>
          </a:p>
          <a:p>
            <a:r>
              <a:rPr lang="en-US" sz="2000" dirty="0"/>
              <a:t>East coast of U.S</a:t>
            </a:r>
          </a:p>
          <a:p>
            <a:r>
              <a:rPr lang="en-US" sz="2000" dirty="0"/>
              <a:t>Cultural reductive representations of Islam </a:t>
            </a:r>
          </a:p>
          <a:p>
            <a:r>
              <a:rPr lang="en-US" sz="2000" dirty="0"/>
              <a:t>Group and life history interviews, observations, informal interviews over 3 years</a:t>
            </a:r>
          </a:p>
          <a:p>
            <a:r>
              <a:rPr lang="en-US" sz="2000" dirty="0"/>
              <a:t>Thematic analysis</a:t>
            </a:r>
          </a:p>
          <a:p>
            <a:r>
              <a:rPr lang="en-US" sz="2000" dirty="0"/>
              <a:t>How group made sense of social and cultural exclusions</a:t>
            </a:r>
          </a:p>
        </p:txBody>
      </p:sp>
      <p:sp>
        <p:nvSpPr>
          <p:cNvPr id="4" name="Slide Number Placeholder 3"/>
          <p:cNvSpPr>
            <a:spLocks noGrp="1"/>
          </p:cNvSpPr>
          <p:nvPr>
            <p:ph type="sldNum" sz="quarter" idx="12"/>
          </p:nvPr>
        </p:nvSpPr>
        <p:spPr>
          <a:xfrm>
            <a:off x="11704320" y="6455664"/>
            <a:ext cx="448056" cy="365125"/>
          </a:xfrm>
        </p:spPr>
        <p:txBody>
          <a:bodyPr>
            <a:normAutofit/>
          </a:bodyPr>
          <a:lstStyle/>
          <a:p>
            <a:pPr>
              <a:spcAft>
                <a:spcPts val="600"/>
              </a:spcAft>
            </a:pPr>
            <a:fld id="{422459A5-8857-0A41-8F31-3584217A9641}" type="slidenum">
              <a:rPr lang="en-US" sz="1100">
                <a:solidFill>
                  <a:schemeClr val="tx1">
                    <a:lumMod val="50000"/>
                    <a:lumOff val="50000"/>
                  </a:schemeClr>
                </a:solidFill>
              </a:rPr>
              <a:pPr>
                <a:spcAft>
                  <a:spcPts val="600"/>
                </a:spcAft>
              </a:pPr>
              <a:t>23</a:t>
            </a:fld>
            <a:endParaRPr lang="en-US" sz="1100">
              <a:solidFill>
                <a:schemeClr val="tx1">
                  <a:lumMod val="50000"/>
                  <a:lumOff val="50000"/>
                </a:schemeClr>
              </a:solidFill>
            </a:endParaRPr>
          </a:p>
        </p:txBody>
      </p:sp>
    </p:spTree>
    <p:extLst>
      <p:ext uri="{BB962C8B-B14F-4D97-AF65-F5344CB8AC3E}">
        <p14:creationId xmlns:p14="http://schemas.microsoft.com/office/powerpoint/2010/main" val="161469450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 name="Rectangle 14">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Freeform: Shape 22">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5" name="Rectangle 24">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p:cNvSpPr>
            <a:spLocks noGrp="1"/>
          </p:cNvSpPr>
          <p:nvPr>
            <p:ph type="title"/>
          </p:nvPr>
        </p:nvSpPr>
        <p:spPr>
          <a:xfrm>
            <a:off x="466722" y="586855"/>
            <a:ext cx="3201366" cy="3387497"/>
          </a:xfrm>
        </p:spPr>
        <p:txBody>
          <a:bodyPr anchor="b">
            <a:normAutofit/>
          </a:bodyPr>
          <a:lstStyle/>
          <a:p>
            <a:pPr algn="r"/>
            <a:r>
              <a:rPr lang="en-US" sz="4000">
                <a:solidFill>
                  <a:srgbClr val="FFFFFF"/>
                </a:solidFill>
              </a:rPr>
              <a:t>Ethnography </a:t>
            </a:r>
            <a:br>
              <a:rPr lang="en-US" sz="4000">
                <a:solidFill>
                  <a:srgbClr val="FFFFFF"/>
                </a:solidFill>
              </a:rPr>
            </a:br>
            <a:r>
              <a:rPr lang="en-US" sz="4000">
                <a:solidFill>
                  <a:srgbClr val="FFFFFF"/>
                </a:solidFill>
              </a:rPr>
              <a:t> Mac an Ghaill and Haywood: Features</a:t>
            </a:r>
          </a:p>
        </p:txBody>
      </p:sp>
      <p:sp>
        <p:nvSpPr>
          <p:cNvPr id="8" name="Footer Placeholder 7"/>
          <p:cNvSpPr>
            <a:spLocks noGrp="1"/>
          </p:cNvSpPr>
          <p:nvPr>
            <p:ph type="ftr" sz="quarter" idx="11"/>
          </p:nvPr>
        </p:nvSpPr>
        <p:spPr>
          <a:xfrm rot="5400000">
            <a:off x="-1828800" y="1984248"/>
            <a:ext cx="4114800" cy="365125"/>
          </a:xfrm>
        </p:spPr>
        <p:txBody>
          <a:bodyPr>
            <a:normAutofit/>
          </a:bodyPr>
          <a:lstStyle/>
          <a:p>
            <a:pPr algn="l">
              <a:spcAft>
                <a:spcPts val="600"/>
              </a:spcAft>
            </a:pPr>
            <a:r>
              <a:rPr lang="en-GB" sz="1000">
                <a:solidFill>
                  <a:srgbClr val="FFFFFF"/>
                </a:solidFill>
              </a:rPr>
              <a:t>Creswell, Qualitative Inquiry &amp; Research Design 4e. SAGE Publishing, 2018.</a:t>
            </a:r>
            <a:endParaRPr lang="en-US" sz="1000">
              <a:solidFill>
                <a:srgbClr val="FFFFFF"/>
              </a:solidFill>
            </a:endParaRPr>
          </a:p>
        </p:txBody>
      </p:sp>
      <p:sp>
        <p:nvSpPr>
          <p:cNvPr id="6" name="Content Placeholder 5"/>
          <p:cNvSpPr>
            <a:spLocks noGrp="1"/>
          </p:cNvSpPr>
          <p:nvPr>
            <p:ph idx="1"/>
          </p:nvPr>
        </p:nvSpPr>
        <p:spPr>
          <a:xfrm>
            <a:off x="4810259" y="649480"/>
            <a:ext cx="6555347" cy="5546047"/>
          </a:xfrm>
        </p:spPr>
        <p:txBody>
          <a:bodyPr anchor="ctr">
            <a:normAutofit/>
          </a:bodyPr>
          <a:lstStyle/>
          <a:p>
            <a:r>
              <a:rPr lang="en-US" sz="2000"/>
              <a:t>Intact culture-sharing group</a:t>
            </a:r>
          </a:p>
          <a:p>
            <a:r>
              <a:rPr lang="en-US" sz="2000"/>
              <a:t>Members ideas of their experiences and patterns</a:t>
            </a:r>
          </a:p>
          <a:p>
            <a:r>
              <a:rPr lang="en-US" sz="2000"/>
              <a:t>Materialist and post-colonial theoretical frameworks</a:t>
            </a:r>
          </a:p>
          <a:p>
            <a:r>
              <a:rPr lang="en-US" sz="2000"/>
              <a:t>Participant observer</a:t>
            </a:r>
          </a:p>
          <a:p>
            <a:pPr lvl="1"/>
            <a:r>
              <a:rPr lang="en-US" sz="2000"/>
              <a:t>3 years of fieldwork: in-depth group and life history interviews</a:t>
            </a:r>
          </a:p>
          <a:p>
            <a:r>
              <a:rPr lang="en-US" sz="2000"/>
              <a:t>Cultural interpretation from thematic analysis</a:t>
            </a:r>
          </a:p>
          <a:p>
            <a:pPr lvl="1"/>
            <a:r>
              <a:rPr lang="en-US" sz="2000"/>
              <a:t>Emic and etic data</a:t>
            </a:r>
          </a:p>
          <a:p>
            <a:pPr lvl="1"/>
            <a:r>
              <a:rPr lang="en-US" sz="2000"/>
              <a:t>Racialization of ethnicities, meaning attached to being Muslim</a:t>
            </a:r>
          </a:p>
          <a:p>
            <a:r>
              <a:rPr lang="en-US" sz="2000"/>
              <a:t>No call for social transformation</a:t>
            </a:r>
          </a:p>
          <a:p>
            <a:endParaRPr lang="en-US" sz="2000"/>
          </a:p>
        </p:txBody>
      </p:sp>
      <p:sp>
        <p:nvSpPr>
          <p:cNvPr id="4" name="Slide Number Placeholder 3"/>
          <p:cNvSpPr>
            <a:spLocks noGrp="1"/>
          </p:cNvSpPr>
          <p:nvPr>
            <p:ph type="sldNum" sz="quarter" idx="12"/>
          </p:nvPr>
        </p:nvSpPr>
        <p:spPr>
          <a:xfrm>
            <a:off x="11704320" y="6455664"/>
            <a:ext cx="448056" cy="365125"/>
          </a:xfrm>
        </p:spPr>
        <p:txBody>
          <a:bodyPr>
            <a:normAutofit/>
          </a:bodyPr>
          <a:lstStyle/>
          <a:p>
            <a:pPr>
              <a:spcAft>
                <a:spcPts val="600"/>
              </a:spcAft>
            </a:pPr>
            <a:fld id="{422459A5-8857-0A41-8F31-3584217A9641}" type="slidenum">
              <a:rPr lang="en-US" sz="1100">
                <a:solidFill>
                  <a:schemeClr val="tx1">
                    <a:lumMod val="50000"/>
                    <a:lumOff val="50000"/>
                  </a:schemeClr>
                </a:solidFill>
              </a:rPr>
              <a:pPr>
                <a:spcAft>
                  <a:spcPts val="600"/>
                </a:spcAft>
              </a:pPr>
              <a:t>24</a:t>
            </a:fld>
            <a:endParaRPr lang="en-US" sz="1100">
              <a:solidFill>
                <a:schemeClr val="tx1">
                  <a:lumMod val="50000"/>
                  <a:lumOff val="50000"/>
                </a:schemeClr>
              </a:solidFill>
            </a:endParaRPr>
          </a:p>
        </p:txBody>
      </p:sp>
    </p:spTree>
    <p:extLst>
      <p:ext uri="{BB962C8B-B14F-4D97-AF65-F5344CB8AC3E}">
        <p14:creationId xmlns:p14="http://schemas.microsoft.com/office/powerpoint/2010/main" val="105247709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5" name="Rectangle 134">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7" name="Rectangle 136">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9" name="Rectangle 138">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1" name="Rectangle 140">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362" name="Picture 2" descr="Case study word cloud stock vector. Illustration of group - 162666025">
            <a:extLst>
              <a:ext uri="{FF2B5EF4-FFF2-40B4-BE49-F238E27FC236}">
                <a16:creationId xmlns:a16="http://schemas.microsoft.com/office/drawing/2014/main" id="{1BC859CE-2A78-4875-AF8A-D8CC88EC04C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6600" b="9394"/>
          <a:stretch/>
        </p:blipFill>
        <p:spPr bwMode="auto">
          <a:xfrm>
            <a:off x="457200" y="622370"/>
            <a:ext cx="11277600" cy="56132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5160867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702D94-9649-43A5-B68D-66554CAAC089}"/>
              </a:ext>
            </a:extLst>
          </p:cNvPr>
          <p:cNvSpPr>
            <a:spLocks noGrp="1"/>
          </p:cNvSpPr>
          <p:nvPr>
            <p:ph type="title"/>
          </p:nvPr>
        </p:nvSpPr>
        <p:spPr>
          <a:xfrm>
            <a:off x="1371599" y="294538"/>
            <a:ext cx="9895951" cy="1033669"/>
          </a:xfrm>
        </p:spPr>
        <p:txBody>
          <a:bodyPr>
            <a:normAutofit/>
          </a:bodyPr>
          <a:lstStyle/>
          <a:p>
            <a:r>
              <a:rPr lang="en-US" sz="3400" b="1">
                <a:solidFill>
                  <a:srgbClr val="FFFFFF"/>
                </a:solidFill>
              </a:rPr>
              <a:t>A CASE STUDY (FRELIN, 2015)</a:t>
            </a:r>
            <a:br>
              <a:rPr lang="en-GB" sz="3400" b="1">
                <a:solidFill>
                  <a:srgbClr val="FFFFFF"/>
                </a:solidFill>
              </a:rPr>
            </a:br>
            <a:endParaRPr lang="en-GB" sz="3400">
              <a:solidFill>
                <a:srgbClr val="FFFFFF"/>
              </a:solidFill>
            </a:endParaRPr>
          </a:p>
        </p:txBody>
      </p:sp>
      <p:sp>
        <p:nvSpPr>
          <p:cNvPr id="3" name="Content Placeholder 2">
            <a:extLst>
              <a:ext uri="{FF2B5EF4-FFF2-40B4-BE49-F238E27FC236}">
                <a16:creationId xmlns:a16="http://schemas.microsoft.com/office/drawing/2014/main" id="{4C9446DB-5651-4CCC-BA30-0EFB8E05C130}"/>
              </a:ext>
            </a:extLst>
          </p:cNvPr>
          <p:cNvSpPr>
            <a:spLocks noGrp="1"/>
          </p:cNvSpPr>
          <p:nvPr>
            <p:ph idx="1"/>
          </p:nvPr>
        </p:nvSpPr>
        <p:spPr>
          <a:xfrm>
            <a:off x="1371599" y="2318197"/>
            <a:ext cx="9724031" cy="3683358"/>
          </a:xfrm>
        </p:spPr>
        <p:txBody>
          <a:bodyPr anchor="ctr">
            <a:normAutofit/>
          </a:bodyPr>
          <a:lstStyle/>
          <a:p>
            <a:pPr lvl="0"/>
            <a:r>
              <a:rPr lang="en-US" sz="2000"/>
              <a:t>Frelin conducted a case study to describe the practices of a teacher who negotiates educational relationships with students who have a history of school failure.</a:t>
            </a:r>
            <a:endParaRPr lang="en-GB" sz="2000"/>
          </a:p>
          <a:p>
            <a:pPr lvl="0"/>
            <a:r>
              <a:rPr lang="en-US" sz="2000"/>
              <a:t>Features of case study: identifying the case as one teacher’s practices; ensuring the case was a bounded system defined by the participant, time, and place; reporting an instrumental case study to illustrate the complexity of negotiating these relationships; collecting data through interviews and observations; reporting the case context description and chronology; and concluding with a cross-case assertion. The author provided few details about data analysis other than constant comparison.</a:t>
            </a:r>
            <a:endParaRPr lang="en-GB" sz="2000"/>
          </a:p>
          <a:p>
            <a:endParaRPr lang="en-GB" sz="2000"/>
          </a:p>
        </p:txBody>
      </p:sp>
    </p:spTree>
    <p:extLst>
      <p:ext uri="{BB962C8B-B14F-4D97-AF65-F5344CB8AC3E}">
        <p14:creationId xmlns:p14="http://schemas.microsoft.com/office/powerpoint/2010/main" val="225526560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Rectangle 20">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Oval 22">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itle 4"/>
          <p:cNvSpPr>
            <a:spLocks noGrp="1"/>
          </p:cNvSpPr>
          <p:nvPr>
            <p:ph type="title"/>
          </p:nvPr>
        </p:nvSpPr>
        <p:spPr>
          <a:xfrm>
            <a:off x="826396" y="586855"/>
            <a:ext cx="4230100" cy="3387497"/>
          </a:xfrm>
        </p:spPr>
        <p:txBody>
          <a:bodyPr anchor="b">
            <a:normAutofit/>
          </a:bodyPr>
          <a:lstStyle/>
          <a:p>
            <a:pPr algn="r"/>
            <a:r>
              <a:rPr lang="en-US" sz="4000">
                <a:solidFill>
                  <a:srgbClr val="FFFFFF"/>
                </a:solidFill>
              </a:rPr>
              <a:t>Case Study</a:t>
            </a:r>
            <a:br>
              <a:rPr lang="en-US" sz="4000">
                <a:solidFill>
                  <a:srgbClr val="FFFFFF"/>
                </a:solidFill>
              </a:rPr>
            </a:br>
            <a:r>
              <a:rPr lang="en-US" sz="4000">
                <a:solidFill>
                  <a:srgbClr val="FFFFFF"/>
                </a:solidFill>
              </a:rPr>
              <a:t>Frelin, 2015: Summary</a:t>
            </a:r>
          </a:p>
        </p:txBody>
      </p:sp>
      <p:sp>
        <p:nvSpPr>
          <p:cNvPr id="8" name="Footer Placeholder 7"/>
          <p:cNvSpPr>
            <a:spLocks noGrp="1"/>
          </p:cNvSpPr>
          <p:nvPr>
            <p:ph type="ftr" sz="quarter" idx="11"/>
          </p:nvPr>
        </p:nvSpPr>
        <p:spPr>
          <a:xfrm rot="5400000">
            <a:off x="-1828800" y="1984248"/>
            <a:ext cx="4114800" cy="365125"/>
          </a:xfrm>
        </p:spPr>
        <p:txBody>
          <a:bodyPr>
            <a:normAutofit/>
          </a:bodyPr>
          <a:lstStyle/>
          <a:p>
            <a:pPr algn="l">
              <a:spcAft>
                <a:spcPts val="600"/>
              </a:spcAft>
            </a:pPr>
            <a:r>
              <a:rPr lang="en-GB" sz="1000">
                <a:solidFill>
                  <a:srgbClr val="FFFFFF"/>
                </a:solidFill>
              </a:rPr>
              <a:t>Creswell, Qualitative Inquiry &amp; Research Design 4e. SAGE Publishing, 2018.</a:t>
            </a:r>
            <a:endParaRPr lang="en-US" sz="1000">
              <a:solidFill>
                <a:srgbClr val="FFFFFF"/>
              </a:solidFill>
            </a:endParaRPr>
          </a:p>
        </p:txBody>
      </p:sp>
      <p:sp>
        <p:nvSpPr>
          <p:cNvPr id="6" name="Content Placeholder 5"/>
          <p:cNvSpPr>
            <a:spLocks noGrp="1"/>
          </p:cNvSpPr>
          <p:nvPr>
            <p:ph idx="1"/>
          </p:nvPr>
        </p:nvSpPr>
        <p:spPr>
          <a:xfrm>
            <a:off x="6503158" y="649480"/>
            <a:ext cx="4862447" cy="5546047"/>
          </a:xfrm>
        </p:spPr>
        <p:txBody>
          <a:bodyPr anchor="ctr">
            <a:normAutofit/>
          </a:bodyPr>
          <a:lstStyle/>
          <a:p>
            <a:r>
              <a:rPr lang="en-US" sz="2000"/>
              <a:t>Practices of a teacher with students who have a history of school failure</a:t>
            </a:r>
          </a:p>
          <a:p>
            <a:r>
              <a:rPr lang="en-US" sz="2000"/>
              <a:t>Unstructured interviews and contextual observation of 11 teachers</a:t>
            </a:r>
          </a:p>
          <a:p>
            <a:r>
              <a:rPr lang="en-US" sz="2000"/>
              <a:t>Cross-case analysis and constant comparisons, used software</a:t>
            </a:r>
          </a:p>
          <a:p>
            <a:r>
              <a:rPr lang="en-US" sz="2000"/>
              <a:t>Case description of teaching context</a:t>
            </a:r>
          </a:p>
          <a:p>
            <a:r>
              <a:rPr lang="en-US" sz="2000"/>
              <a:t>Three themes</a:t>
            </a:r>
          </a:p>
          <a:p>
            <a:pPr lvl="1"/>
            <a:r>
              <a:rPr lang="en-US" sz="2000"/>
              <a:t>Trusting relationship, humane relationships, and students’ own self-images</a:t>
            </a:r>
          </a:p>
          <a:p>
            <a:r>
              <a:rPr lang="en-US" sz="2000"/>
              <a:t>Importance of connecting to students who experience school failure</a:t>
            </a:r>
          </a:p>
        </p:txBody>
      </p:sp>
      <p:sp>
        <p:nvSpPr>
          <p:cNvPr id="4" name="Slide Number Placeholder 3"/>
          <p:cNvSpPr>
            <a:spLocks noGrp="1"/>
          </p:cNvSpPr>
          <p:nvPr>
            <p:ph type="sldNum" sz="quarter" idx="12"/>
          </p:nvPr>
        </p:nvSpPr>
        <p:spPr>
          <a:xfrm>
            <a:off x="11704320" y="6455664"/>
            <a:ext cx="448056" cy="365125"/>
          </a:xfrm>
        </p:spPr>
        <p:txBody>
          <a:bodyPr>
            <a:normAutofit/>
          </a:bodyPr>
          <a:lstStyle/>
          <a:p>
            <a:pPr>
              <a:spcAft>
                <a:spcPts val="600"/>
              </a:spcAft>
            </a:pPr>
            <a:fld id="{422459A5-8857-0A41-8F31-3584217A9641}" type="slidenum">
              <a:rPr lang="en-US" sz="1100">
                <a:solidFill>
                  <a:schemeClr val="tx1">
                    <a:lumMod val="50000"/>
                    <a:lumOff val="50000"/>
                  </a:schemeClr>
                </a:solidFill>
              </a:rPr>
              <a:pPr>
                <a:spcAft>
                  <a:spcPts val="600"/>
                </a:spcAft>
              </a:pPr>
              <a:t>27</a:t>
            </a:fld>
            <a:endParaRPr lang="en-US" sz="1100">
              <a:solidFill>
                <a:schemeClr val="tx1">
                  <a:lumMod val="50000"/>
                  <a:lumOff val="50000"/>
                </a:schemeClr>
              </a:solidFill>
            </a:endParaRPr>
          </a:p>
        </p:txBody>
      </p:sp>
    </p:spTree>
    <p:extLst>
      <p:ext uri="{BB962C8B-B14F-4D97-AF65-F5344CB8AC3E}">
        <p14:creationId xmlns:p14="http://schemas.microsoft.com/office/powerpoint/2010/main" val="260637445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 name="Rectangle 14">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Freeform: Shape 22">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5" name="Rectangle 24">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p:cNvSpPr>
            <a:spLocks noGrp="1"/>
          </p:cNvSpPr>
          <p:nvPr>
            <p:ph type="title"/>
          </p:nvPr>
        </p:nvSpPr>
        <p:spPr>
          <a:xfrm>
            <a:off x="466722" y="586855"/>
            <a:ext cx="3201366" cy="3387497"/>
          </a:xfrm>
        </p:spPr>
        <p:txBody>
          <a:bodyPr anchor="b">
            <a:normAutofit/>
          </a:bodyPr>
          <a:lstStyle/>
          <a:p>
            <a:pPr algn="r"/>
            <a:r>
              <a:rPr lang="en-US" sz="4000">
                <a:solidFill>
                  <a:srgbClr val="FFFFFF"/>
                </a:solidFill>
              </a:rPr>
              <a:t>Case Study</a:t>
            </a:r>
            <a:br>
              <a:rPr lang="en-US" sz="4000">
                <a:solidFill>
                  <a:srgbClr val="FFFFFF"/>
                </a:solidFill>
              </a:rPr>
            </a:br>
            <a:r>
              <a:rPr lang="en-US" sz="4000">
                <a:solidFill>
                  <a:srgbClr val="FFFFFF"/>
                </a:solidFill>
              </a:rPr>
              <a:t>Frelin, 2015: Features</a:t>
            </a:r>
          </a:p>
        </p:txBody>
      </p:sp>
      <p:sp>
        <p:nvSpPr>
          <p:cNvPr id="8" name="Footer Placeholder 7"/>
          <p:cNvSpPr>
            <a:spLocks noGrp="1"/>
          </p:cNvSpPr>
          <p:nvPr>
            <p:ph type="ftr" sz="quarter" idx="11"/>
          </p:nvPr>
        </p:nvSpPr>
        <p:spPr>
          <a:xfrm rot="5400000">
            <a:off x="-1828800" y="1984248"/>
            <a:ext cx="4114800" cy="365125"/>
          </a:xfrm>
        </p:spPr>
        <p:txBody>
          <a:bodyPr>
            <a:normAutofit/>
          </a:bodyPr>
          <a:lstStyle/>
          <a:p>
            <a:pPr algn="l">
              <a:spcAft>
                <a:spcPts val="600"/>
              </a:spcAft>
            </a:pPr>
            <a:r>
              <a:rPr lang="en-GB" sz="1000">
                <a:solidFill>
                  <a:srgbClr val="FFFFFF"/>
                </a:solidFill>
              </a:rPr>
              <a:t>Creswell, Qualitative Inquiry &amp; Research Design 4e. SAGE Publishing, 2018.</a:t>
            </a:r>
            <a:endParaRPr lang="en-US" sz="1000">
              <a:solidFill>
                <a:srgbClr val="FFFFFF"/>
              </a:solidFill>
            </a:endParaRPr>
          </a:p>
        </p:txBody>
      </p:sp>
      <p:sp>
        <p:nvSpPr>
          <p:cNvPr id="6" name="Content Placeholder 5"/>
          <p:cNvSpPr>
            <a:spLocks noGrp="1"/>
          </p:cNvSpPr>
          <p:nvPr>
            <p:ph idx="1"/>
          </p:nvPr>
        </p:nvSpPr>
        <p:spPr>
          <a:xfrm>
            <a:off x="4810259" y="649480"/>
            <a:ext cx="6555347" cy="5546047"/>
          </a:xfrm>
        </p:spPr>
        <p:txBody>
          <a:bodyPr anchor="ctr">
            <a:normAutofit/>
          </a:bodyPr>
          <a:lstStyle/>
          <a:p>
            <a:r>
              <a:rPr lang="en-US" sz="2000"/>
              <a:t>Identified case: bounded as one teacher’s practices, during time of data collection, at single institution</a:t>
            </a:r>
          </a:p>
          <a:p>
            <a:r>
              <a:rPr lang="en-US" sz="2000"/>
              <a:t>Intent: single, instrumental case study</a:t>
            </a:r>
          </a:p>
          <a:p>
            <a:r>
              <a:rPr lang="en-US" sz="2000"/>
              <a:t>In-depth understanding of teacher practices</a:t>
            </a:r>
          </a:p>
          <a:p>
            <a:pPr lvl="1"/>
            <a:r>
              <a:rPr lang="en-US" sz="2000"/>
              <a:t>Could have been more extensive</a:t>
            </a:r>
          </a:p>
          <a:p>
            <a:r>
              <a:rPr lang="en-US" sz="2000"/>
              <a:t>Data analysis: constant comparison, few details</a:t>
            </a:r>
          </a:p>
          <a:p>
            <a:r>
              <a:rPr lang="en-US" sz="2000"/>
              <a:t>Description, three themes, and chronology</a:t>
            </a:r>
          </a:p>
          <a:p>
            <a:r>
              <a:rPr lang="en-US" sz="2000"/>
              <a:t>Assertions</a:t>
            </a:r>
          </a:p>
          <a:p>
            <a:pPr lvl="1"/>
            <a:r>
              <a:rPr lang="en-US" sz="2000"/>
              <a:t>Cross-case about importance of connecting to students</a:t>
            </a:r>
          </a:p>
        </p:txBody>
      </p:sp>
      <p:sp>
        <p:nvSpPr>
          <p:cNvPr id="4" name="Slide Number Placeholder 3"/>
          <p:cNvSpPr>
            <a:spLocks noGrp="1"/>
          </p:cNvSpPr>
          <p:nvPr>
            <p:ph type="sldNum" sz="quarter" idx="12"/>
          </p:nvPr>
        </p:nvSpPr>
        <p:spPr>
          <a:xfrm>
            <a:off x="11704320" y="6455664"/>
            <a:ext cx="448056" cy="365125"/>
          </a:xfrm>
        </p:spPr>
        <p:txBody>
          <a:bodyPr>
            <a:normAutofit/>
          </a:bodyPr>
          <a:lstStyle/>
          <a:p>
            <a:pPr>
              <a:spcAft>
                <a:spcPts val="600"/>
              </a:spcAft>
            </a:pPr>
            <a:fld id="{422459A5-8857-0A41-8F31-3584217A9641}" type="slidenum">
              <a:rPr lang="en-US" sz="1100">
                <a:solidFill>
                  <a:schemeClr val="tx1">
                    <a:lumMod val="50000"/>
                    <a:lumOff val="50000"/>
                  </a:schemeClr>
                </a:solidFill>
              </a:rPr>
              <a:pPr>
                <a:spcAft>
                  <a:spcPts val="600"/>
                </a:spcAft>
              </a:pPr>
              <a:t>28</a:t>
            </a:fld>
            <a:endParaRPr lang="en-US" sz="1100">
              <a:solidFill>
                <a:schemeClr val="tx1">
                  <a:lumMod val="50000"/>
                  <a:lumOff val="50000"/>
                </a:schemeClr>
              </a:solidFill>
            </a:endParaRPr>
          </a:p>
        </p:txBody>
      </p:sp>
    </p:spTree>
    <p:extLst>
      <p:ext uri="{BB962C8B-B14F-4D97-AF65-F5344CB8AC3E}">
        <p14:creationId xmlns:p14="http://schemas.microsoft.com/office/powerpoint/2010/main" val="413860646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B700DB7-09D4-4F65-BDD1-6A9F34CB095B}"/>
              </a:ext>
            </a:extLst>
          </p:cNvPr>
          <p:cNvSpPr>
            <a:spLocks noGrp="1"/>
          </p:cNvSpPr>
          <p:nvPr>
            <p:ph type="title"/>
          </p:nvPr>
        </p:nvSpPr>
        <p:spPr>
          <a:xfrm>
            <a:off x="1371599" y="294538"/>
            <a:ext cx="9895951" cy="1033669"/>
          </a:xfrm>
        </p:spPr>
        <p:txBody>
          <a:bodyPr>
            <a:normAutofit/>
          </a:bodyPr>
          <a:lstStyle/>
          <a:p>
            <a:r>
              <a:rPr lang="en-GB" sz="4000" dirty="0">
                <a:solidFill>
                  <a:srgbClr val="FFFFFF"/>
                </a:solidFill>
              </a:rPr>
              <a:t>Two more questions</a:t>
            </a:r>
          </a:p>
        </p:txBody>
      </p:sp>
      <p:sp>
        <p:nvSpPr>
          <p:cNvPr id="3" name="Content Placeholder 2">
            <a:extLst>
              <a:ext uri="{FF2B5EF4-FFF2-40B4-BE49-F238E27FC236}">
                <a16:creationId xmlns:a16="http://schemas.microsoft.com/office/drawing/2014/main" id="{320B9E39-6D82-4D92-A363-2BDC0A67BFE8}"/>
              </a:ext>
            </a:extLst>
          </p:cNvPr>
          <p:cNvSpPr>
            <a:spLocks noGrp="1"/>
          </p:cNvSpPr>
          <p:nvPr>
            <p:ph idx="1"/>
          </p:nvPr>
        </p:nvSpPr>
        <p:spPr>
          <a:xfrm>
            <a:off x="1371599" y="2318197"/>
            <a:ext cx="9724031" cy="3683358"/>
          </a:xfrm>
        </p:spPr>
        <p:txBody>
          <a:bodyPr anchor="ctr">
            <a:normAutofit/>
          </a:bodyPr>
          <a:lstStyle/>
          <a:p>
            <a:pPr lvl="0"/>
            <a:r>
              <a:rPr lang="en-US" sz="2000" dirty="0"/>
              <a:t>How do the central features of the five approaches differ? </a:t>
            </a:r>
          </a:p>
          <a:p>
            <a:pPr lvl="1"/>
            <a:r>
              <a:rPr lang="en-US" sz="2000"/>
              <a:t>WHAT IS THE CENTRAL FOCUS OF EACH OF THE APPROACHES ?</a:t>
            </a:r>
          </a:p>
          <a:p>
            <a:pPr lvl="0"/>
            <a:r>
              <a:rPr lang="en-US" sz="2000" dirty="0"/>
              <a:t>How does a researcher choose among the five approaches for a particular study?</a:t>
            </a:r>
          </a:p>
          <a:p>
            <a:pPr marL="0" indent="0">
              <a:buNone/>
            </a:pPr>
            <a:endParaRPr lang="en-GB" sz="2000" dirty="0"/>
          </a:p>
        </p:txBody>
      </p:sp>
    </p:spTree>
    <p:extLst>
      <p:ext uri="{BB962C8B-B14F-4D97-AF65-F5344CB8AC3E}">
        <p14:creationId xmlns:p14="http://schemas.microsoft.com/office/powerpoint/2010/main" val="372145938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B242F07-001E-4351-83E5-3B758630B0CD}"/>
              </a:ext>
            </a:extLst>
          </p:cNvPr>
          <p:cNvSpPr>
            <a:spLocks noGrp="1"/>
          </p:cNvSpPr>
          <p:nvPr>
            <p:ph type="title"/>
          </p:nvPr>
        </p:nvSpPr>
        <p:spPr>
          <a:xfrm>
            <a:off x="656823" y="962166"/>
            <a:ext cx="3103808" cy="4421876"/>
          </a:xfrm>
        </p:spPr>
        <p:txBody>
          <a:bodyPr anchor="t">
            <a:normAutofit/>
          </a:bodyPr>
          <a:lstStyle/>
          <a:p>
            <a:pPr algn="r"/>
            <a:r>
              <a:rPr lang="en-US" sz="3700" b="1"/>
              <a:t>DIFFERENCES AMONG THE APPROACHES</a:t>
            </a:r>
            <a:br>
              <a:rPr lang="en-GB" sz="3700" b="1"/>
            </a:br>
            <a:r>
              <a:rPr lang="en-US" sz="3700" b="1"/>
              <a:t>Central Features of Each Approach</a:t>
            </a:r>
            <a:br>
              <a:rPr lang="en-GB" sz="3700" b="1"/>
            </a:br>
            <a:endParaRPr lang="en-GB" sz="3700"/>
          </a:p>
        </p:txBody>
      </p:sp>
      <p:sp>
        <p:nvSpPr>
          <p:cNvPr id="3" name="Content Placeholder 2">
            <a:extLst>
              <a:ext uri="{FF2B5EF4-FFF2-40B4-BE49-F238E27FC236}">
                <a16:creationId xmlns:a16="http://schemas.microsoft.com/office/drawing/2014/main" id="{8948CCEC-D867-428D-A051-D6E62AA0B91D}"/>
              </a:ext>
            </a:extLst>
          </p:cNvPr>
          <p:cNvSpPr>
            <a:spLocks noGrp="1"/>
          </p:cNvSpPr>
          <p:nvPr>
            <p:ph idx="1"/>
          </p:nvPr>
        </p:nvSpPr>
        <p:spPr>
          <a:xfrm>
            <a:off x="4088929" y="962167"/>
            <a:ext cx="6858113" cy="4743174"/>
          </a:xfrm>
        </p:spPr>
        <p:txBody>
          <a:bodyPr anchor="t">
            <a:normAutofit/>
          </a:bodyPr>
          <a:lstStyle/>
          <a:p>
            <a:pPr lvl="0"/>
            <a:r>
              <a:rPr lang="en-US" sz="2000" dirty="0"/>
              <a:t>The central purpose of </a:t>
            </a:r>
            <a:r>
              <a:rPr lang="en-US" sz="2000" dirty="0">
                <a:highlight>
                  <a:srgbClr val="FFFF00"/>
                </a:highlight>
              </a:rPr>
              <a:t>focus</a:t>
            </a:r>
            <a:r>
              <a:rPr lang="en-US" sz="2000" dirty="0"/>
              <a:t> of each approach differs:</a:t>
            </a:r>
            <a:endParaRPr lang="en-GB" sz="2000" dirty="0"/>
          </a:p>
          <a:p>
            <a:pPr lvl="1"/>
            <a:r>
              <a:rPr lang="en-US" sz="2000" dirty="0"/>
              <a:t>Narrative: the life of an individual</a:t>
            </a:r>
            <a:endParaRPr lang="en-GB" sz="2000" dirty="0"/>
          </a:p>
          <a:p>
            <a:pPr lvl="1"/>
            <a:r>
              <a:rPr lang="en-US" sz="2000" dirty="0"/>
              <a:t>Phenomenology: a concept or phenomenon and the “essence” of the lived experiences of persons about that phenomenon</a:t>
            </a:r>
            <a:endParaRPr lang="en-GB" sz="2000" dirty="0"/>
          </a:p>
          <a:p>
            <a:pPr lvl="1"/>
            <a:r>
              <a:rPr lang="en-US" sz="2000" dirty="0"/>
              <a:t>Grounded theory: the aim is to develop a theory</a:t>
            </a:r>
            <a:endParaRPr lang="en-GB" sz="2000" dirty="0"/>
          </a:p>
          <a:p>
            <a:pPr lvl="1"/>
            <a:r>
              <a:rPr lang="en-US" sz="2000" dirty="0"/>
              <a:t>Ethnography: to describe a culture-sharing group</a:t>
            </a:r>
            <a:endParaRPr lang="en-GB" sz="2000" dirty="0"/>
          </a:p>
          <a:p>
            <a:pPr lvl="1"/>
            <a:r>
              <a:rPr lang="en-US" sz="2000" dirty="0"/>
              <a:t>Case study: examine a specific case, often with the intent of examining an issue with the case illustrating the complexity of the issue</a:t>
            </a:r>
            <a:endParaRPr lang="en-GB" sz="2000" dirty="0"/>
          </a:p>
          <a:p>
            <a:pPr marL="0" indent="0">
              <a:buNone/>
            </a:pPr>
            <a:endParaRPr lang="en-GB" sz="2000" dirty="0"/>
          </a:p>
          <a:p>
            <a:endParaRPr lang="en-GB" sz="2000" dirty="0"/>
          </a:p>
        </p:txBody>
      </p:sp>
      <p:sp>
        <p:nvSpPr>
          <p:cNvPr id="10" name="Rectangle 9">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100000">
                <a:schemeClr val="accent1">
                  <a:lumMod val="5000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76000"/>
                </a:srgbClr>
              </a:gs>
              <a:gs pos="100000">
                <a:schemeClr val="accent1"/>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10848417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1981200" y="663966"/>
            <a:ext cx="8229600" cy="772948"/>
          </a:xfrm>
        </p:spPr>
        <p:txBody>
          <a:bodyPr>
            <a:normAutofit/>
          </a:bodyPr>
          <a:lstStyle/>
          <a:p>
            <a:r>
              <a:rPr lang="en-US" sz="3600" dirty="0"/>
              <a:t>Differences Among the Approaches</a:t>
            </a:r>
          </a:p>
        </p:txBody>
      </p:sp>
      <p:sp>
        <p:nvSpPr>
          <p:cNvPr id="4" name="Slide Number Placeholder 3"/>
          <p:cNvSpPr>
            <a:spLocks noGrp="1"/>
          </p:cNvSpPr>
          <p:nvPr>
            <p:ph type="sldNum" sz="quarter" idx="12"/>
          </p:nvPr>
        </p:nvSpPr>
        <p:spPr/>
        <p:txBody>
          <a:bodyPr/>
          <a:lstStyle/>
          <a:p>
            <a:fld id="{422459A5-8857-0A41-8F31-3584217A9641}" type="slidenum">
              <a:rPr lang="en-US" smtClean="0"/>
              <a:pPr/>
              <a:t>31</a:t>
            </a:fld>
            <a:endParaRPr lang="en-US"/>
          </a:p>
        </p:txBody>
      </p:sp>
      <p:sp>
        <p:nvSpPr>
          <p:cNvPr id="8" name="Footer Placeholder 7"/>
          <p:cNvSpPr>
            <a:spLocks noGrp="1"/>
          </p:cNvSpPr>
          <p:nvPr>
            <p:ph type="ftr" sz="quarter" idx="11"/>
          </p:nvPr>
        </p:nvSpPr>
        <p:spPr/>
        <p:txBody>
          <a:bodyPr/>
          <a:lstStyle/>
          <a:p>
            <a:r>
              <a:rPr lang="en-GB"/>
              <a:t>Creswell, Qualitative Inquiry &amp; Research Design 4e. SAGE Publishing, 2018.</a:t>
            </a:r>
            <a:endParaRPr lang="en-US"/>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30495" y="1357086"/>
            <a:ext cx="7478713" cy="49339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68438413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737118"/>
            <a:ext cx="8229600" cy="857905"/>
          </a:xfrm>
        </p:spPr>
        <p:txBody>
          <a:bodyPr/>
          <a:lstStyle/>
          <a:p>
            <a:r>
              <a:rPr lang="en-US" dirty="0"/>
              <a:t>Selecting Approach</a:t>
            </a:r>
          </a:p>
        </p:txBody>
      </p:sp>
      <p:graphicFrame>
        <p:nvGraphicFramePr>
          <p:cNvPr id="10" name="Content Placeholder 9"/>
          <p:cNvGraphicFramePr>
            <a:graphicFrameLocks noGrp="1"/>
          </p:cNvGraphicFramePr>
          <p:nvPr>
            <p:ph idx="1"/>
          </p:nvPr>
        </p:nvGraphicFramePr>
        <p:xfrm>
          <a:off x="1981199" y="1632378"/>
          <a:ext cx="8229600" cy="453548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Slide Number Placeholder 3"/>
          <p:cNvSpPr>
            <a:spLocks noGrp="1"/>
          </p:cNvSpPr>
          <p:nvPr>
            <p:ph type="sldNum" sz="quarter" idx="12"/>
          </p:nvPr>
        </p:nvSpPr>
        <p:spPr/>
        <p:txBody>
          <a:bodyPr/>
          <a:lstStyle/>
          <a:p>
            <a:fld id="{422459A5-8857-0A41-8F31-3584217A9641}" type="slidenum">
              <a:rPr lang="en-US" smtClean="0"/>
              <a:pPr/>
              <a:t>32</a:t>
            </a:fld>
            <a:endParaRPr lang="en-US"/>
          </a:p>
        </p:txBody>
      </p:sp>
      <p:sp>
        <p:nvSpPr>
          <p:cNvPr id="7" name="TextBox 6"/>
          <p:cNvSpPr txBox="1"/>
          <p:nvPr/>
        </p:nvSpPr>
        <p:spPr>
          <a:xfrm>
            <a:off x="6496989" y="2365790"/>
            <a:ext cx="3529171" cy="830997"/>
          </a:xfrm>
          <a:prstGeom prst="rect">
            <a:avLst/>
          </a:prstGeom>
          <a:solidFill>
            <a:schemeClr val="accent2">
              <a:lumMod val="40000"/>
              <a:lumOff val="60000"/>
            </a:schemeClr>
          </a:solidFill>
          <a:effectLst>
            <a:softEdge rad="63500"/>
          </a:effectLst>
        </p:spPr>
        <p:txBody>
          <a:bodyPr wrap="square" rtlCol="0">
            <a:spAutoFit/>
          </a:bodyPr>
          <a:lstStyle/>
          <a:p>
            <a:pPr algn="ctr"/>
            <a:r>
              <a:rPr lang="en-US" sz="2400" dirty="0"/>
              <a:t>Start with desired </a:t>
            </a:r>
          </a:p>
          <a:p>
            <a:pPr algn="ctr"/>
            <a:r>
              <a:rPr lang="en-US" sz="2400" dirty="0"/>
              <a:t>outcome of approach</a:t>
            </a:r>
          </a:p>
        </p:txBody>
      </p:sp>
      <p:sp>
        <p:nvSpPr>
          <p:cNvPr id="8" name="Footer Placeholder 7"/>
          <p:cNvSpPr>
            <a:spLocks noGrp="1"/>
          </p:cNvSpPr>
          <p:nvPr>
            <p:ph type="ftr" sz="quarter" idx="11"/>
          </p:nvPr>
        </p:nvSpPr>
        <p:spPr/>
        <p:txBody>
          <a:bodyPr/>
          <a:lstStyle/>
          <a:p>
            <a:r>
              <a:rPr lang="en-GB"/>
              <a:t>Creswell, Qualitative Inquiry &amp; Research Design 4e. SAGE Publishing, 2018.</a:t>
            </a:r>
            <a:endParaRPr lang="en-US"/>
          </a:p>
        </p:txBody>
      </p:sp>
    </p:spTree>
    <p:extLst>
      <p:ext uri="{BB962C8B-B14F-4D97-AF65-F5344CB8AC3E}">
        <p14:creationId xmlns:p14="http://schemas.microsoft.com/office/powerpoint/2010/main" val="8633637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0"/>
                                        </p:tgtEl>
                                        <p:attrNameLst>
                                          <p:attrName>style.visibility</p:attrName>
                                        </p:attrNameLst>
                                      </p:cBhvr>
                                      <p:to>
                                        <p:strVal val="visible"/>
                                      </p:to>
                                    </p:set>
                                    <p:anim calcmode="lin" valueType="num">
                                      <p:cBhvr additive="base">
                                        <p:cTn id="13" dur="500" fill="hold"/>
                                        <p:tgtEl>
                                          <p:spTgt spid="10"/>
                                        </p:tgtEl>
                                        <p:attrNameLst>
                                          <p:attrName>ppt_x</p:attrName>
                                        </p:attrNameLst>
                                      </p:cBhvr>
                                      <p:tavLst>
                                        <p:tav tm="0">
                                          <p:val>
                                            <p:strVal val="#ppt_x"/>
                                          </p:val>
                                        </p:tav>
                                        <p:tav tm="100000">
                                          <p:val>
                                            <p:strVal val="#ppt_x"/>
                                          </p:val>
                                        </p:tav>
                                      </p:tavLst>
                                    </p:anim>
                                    <p:anim calcmode="lin" valueType="num">
                                      <p:cBhvr additive="base">
                                        <p:cTn id="14"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0" grpId="0">
        <p:bldAsOne/>
      </p:bldGraphic>
      <p:bldP spid="7" grpId="0" animBg="1"/>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E1F264-67FB-4C30-95B0-19D3B21FB3C4}"/>
              </a:ext>
            </a:extLst>
          </p:cNvPr>
          <p:cNvSpPr>
            <a:spLocks noGrp="1"/>
          </p:cNvSpPr>
          <p:nvPr>
            <p:ph type="title"/>
          </p:nvPr>
        </p:nvSpPr>
        <p:spPr/>
        <p:txBody>
          <a:bodyPr/>
          <a:lstStyle/>
          <a:p>
            <a:r>
              <a:rPr lang="en-GB" dirty="0"/>
              <a:t>TASKS</a:t>
            </a:r>
          </a:p>
        </p:txBody>
      </p:sp>
      <p:sp>
        <p:nvSpPr>
          <p:cNvPr id="3" name="Content Placeholder 2">
            <a:extLst>
              <a:ext uri="{FF2B5EF4-FFF2-40B4-BE49-F238E27FC236}">
                <a16:creationId xmlns:a16="http://schemas.microsoft.com/office/drawing/2014/main" id="{F61B48CD-FA15-4B34-A51A-C04223562F6E}"/>
              </a:ext>
            </a:extLst>
          </p:cNvPr>
          <p:cNvSpPr>
            <a:spLocks noGrp="1"/>
          </p:cNvSpPr>
          <p:nvPr>
            <p:ph idx="1"/>
          </p:nvPr>
        </p:nvSpPr>
        <p:spPr/>
        <p:txBody>
          <a:bodyPr>
            <a:normAutofit fontScale="70000" lnSpcReduction="20000"/>
          </a:bodyPr>
          <a:lstStyle/>
          <a:p>
            <a:r>
              <a:rPr lang="en-US" b="1" dirty="0"/>
              <a:t>GROUP ACTIVITIES</a:t>
            </a:r>
            <a:endParaRPr lang="en-GB" b="1" dirty="0"/>
          </a:p>
          <a:p>
            <a:pPr lvl="0"/>
            <a:r>
              <a:rPr lang="en-US" dirty="0">
                <a:highlight>
                  <a:srgbClr val="FF00FF"/>
                </a:highlight>
              </a:rPr>
              <a:t>As an activity, choose one qualitative approach. Next, select an article of your choice that uses one of the approaches. </a:t>
            </a:r>
          </a:p>
          <a:p>
            <a:pPr lvl="0"/>
            <a:r>
              <a:rPr lang="en-US" dirty="0">
                <a:highlight>
                  <a:srgbClr val="FF00FF"/>
                </a:highlight>
              </a:rPr>
              <a:t>Then critique the article by conducting an analysis, similar to what we have done today.</a:t>
            </a:r>
          </a:p>
          <a:p>
            <a:pPr lvl="0"/>
            <a:r>
              <a:rPr lang="en-US" dirty="0">
                <a:highlight>
                  <a:srgbClr val="FF00FF"/>
                </a:highlight>
              </a:rPr>
              <a:t>Provide a list of considerations: the purpose of the research, the participants, data collection, analysis, and the written report HOW THE FINDINGS ARE PRESENTED. </a:t>
            </a:r>
            <a:endParaRPr lang="en-GB" sz="2400" dirty="0">
              <a:highlight>
                <a:srgbClr val="FF00FF"/>
              </a:highlight>
            </a:endParaRPr>
          </a:p>
          <a:p>
            <a:pPr lvl="0"/>
            <a:r>
              <a:rPr lang="en-US" dirty="0">
                <a:highlight>
                  <a:srgbClr val="FF00FF"/>
                </a:highlight>
              </a:rPr>
              <a:t>This will help </a:t>
            </a:r>
            <a:r>
              <a:rPr lang="en-US">
                <a:highlight>
                  <a:srgbClr val="FF00FF"/>
                </a:highlight>
              </a:rPr>
              <a:t>YOU as students </a:t>
            </a:r>
            <a:r>
              <a:rPr lang="en-US" dirty="0">
                <a:highlight>
                  <a:srgbClr val="FF00FF"/>
                </a:highlight>
              </a:rPr>
              <a:t>think clearly about a rationale for selecting an approach. </a:t>
            </a:r>
          </a:p>
          <a:p>
            <a:pPr lvl="0"/>
            <a:r>
              <a:rPr lang="en-US" dirty="0"/>
              <a:t>Each group must identify a topic to study and select one of the five approaches. To articulate their rationale for the approach, ask students to respond to the following questions:</a:t>
            </a:r>
            <a:endParaRPr lang="en-GB" sz="2400" dirty="0"/>
          </a:p>
          <a:p>
            <a:pPr lvl="1"/>
            <a:r>
              <a:rPr lang="en-US" dirty="0">
                <a:highlight>
                  <a:srgbClr val="FFFF00"/>
                </a:highlight>
              </a:rPr>
              <a:t>What is the outcome they are attempting to accomplish?</a:t>
            </a:r>
            <a:endParaRPr lang="en-GB" sz="2000" dirty="0">
              <a:highlight>
                <a:srgbClr val="FFFF00"/>
              </a:highlight>
            </a:endParaRPr>
          </a:p>
          <a:p>
            <a:pPr lvl="1"/>
            <a:r>
              <a:rPr lang="en-US" dirty="0">
                <a:highlight>
                  <a:srgbClr val="FFFF00"/>
                </a:highlight>
              </a:rPr>
              <a:t>What is used by gatekeepers (e.g., committee and journal editorial board) and your audience?</a:t>
            </a:r>
            <a:endParaRPr lang="en-GB" sz="2000" dirty="0">
              <a:highlight>
                <a:srgbClr val="FFFF00"/>
              </a:highlight>
            </a:endParaRPr>
          </a:p>
          <a:p>
            <a:pPr lvl="1"/>
            <a:r>
              <a:rPr lang="en-US" dirty="0">
                <a:highlight>
                  <a:srgbClr val="FFFF00"/>
                </a:highlight>
              </a:rPr>
              <a:t>What are your training, background, and resources? What needs or gaps might you need to address?</a:t>
            </a:r>
            <a:endParaRPr lang="en-GB" sz="2000" dirty="0">
              <a:highlight>
                <a:srgbClr val="FFFF00"/>
              </a:highlight>
            </a:endParaRPr>
          </a:p>
          <a:p>
            <a:pPr lvl="1"/>
            <a:r>
              <a:rPr lang="en-US" dirty="0">
                <a:highlight>
                  <a:srgbClr val="FFFF00"/>
                </a:highlight>
              </a:rPr>
              <a:t>What approach is needed to contribute to scholarly literature?</a:t>
            </a:r>
            <a:endParaRPr lang="en-GB" sz="2000" dirty="0">
              <a:highlight>
                <a:srgbClr val="FFFF00"/>
              </a:highlight>
            </a:endParaRPr>
          </a:p>
          <a:p>
            <a:pPr lvl="1"/>
            <a:r>
              <a:rPr lang="en-US" dirty="0">
                <a:highlight>
                  <a:srgbClr val="FFFF00"/>
                </a:highlight>
              </a:rPr>
              <a:t>What type of approach you are most comfortable with (e.g., structured, flexible, etc.)?</a:t>
            </a:r>
            <a:endParaRPr lang="en-GB" sz="2000" dirty="0">
              <a:highlight>
                <a:srgbClr val="FFFF00"/>
              </a:highlight>
            </a:endParaRPr>
          </a:p>
          <a:p>
            <a:r>
              <a:rPr lang="en-US" dirty="0"/>
              <a:t>You are required to share and discuss your plan. </a:t>
            </a:r>
            <a:endParaRPr lang="en-GB" sz="2400" dirty="0"/>
          </a:p>
          <a:p>
            <a:endParaRPr lang="en-GB" sz="2400" dirty="0"/>
          </a:p>
          <a:p>
            <a:endParaRPr lang="en-GB" dirty="0"/>
          </a:p>
        </p:txBody>
      </p:sp>
    </p:spTree>
    <p:extLst>
      <p:ext uri="{BB962C8B-B14F-4D97-AF65-F5344CB8AC3E}">
        <p14:creationId xmlns:p14="http://schemas.microsoft.com/office/powerpoint/2010/main" val="139643614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8643A2-B3AD-49FC-8C89-A60F7CE33D25}"/>
              </a:ext>
            </a:extLst>
          </p:cNvPr>
          <p:cNvSpPr>
            <a:spLocks noGrp="1"/>
          </p:cNvSpPr>
          <p:nvPr>
            <p:ph type="title"/>
          </p:nvPr>
        </p:nvSpPr>
        <p:spPr/>
        <p:txBody>
          <a:bodyPr/>
          <a:lstStyle/>
          <a:p>
            <a:r>
              <a:rPr lang="en-GB" dirty="0"/>
              <a:t>Useful reading</a:t>
            </a:r>
          </a:p>
        </p:txBody>
      </p:sp>
      <p:sp>
        <p:nvSpPr>
          <p:cNvPr id="3" name="Content Placeholder 2">
            <a:extLst>
              <a:ext uri="{FF2B5EF4-FFF2-40B4-BE49-F238E27FC236}">
                <a16:creationId xmlns:a16="http://schemas.microsoft.com/office/drawing/2014/main" id="{8853F321-B8EB-4F38-B367-BBF144F3510A}"/>
              </a:ext>
            </a:extLst>
          </p:cNvPr>
          <p:cNvSpPr>
            <a:spLocks noGrp="1"/>
          </p:cNvSpPr>
          <p:nvPr>
            <p:ph idx="1"/>
          </p:nvPr>
        </p:nvSpPr>
        <p:spPr/>
        <p:txBody>
          <a:bodyPr>
            <a:normAutofit fontScale="70000" lnSpcReduction="20000"/>
          </a:bodyPr>
          <a:lstStyle/>
          <a:p>
            <a:r>
              <a:rPr lang="en-US" b="1" dirty="0"/>
              <a:t>JOURNAL ARTICLES</a:t>
            </a:r>
            <a:endParaRPr lang="en-GB" b="1" dirty="0"/>
          </a:p>
          <a:p>
            <a:r>
              <a:rPr lang="en-US" dirty="0" err="1"/>
              <a:t>Monrouxe</a:t>
            </a:r>
            <a:r>
              <a:rPr lang="en-US" dirty="0"/>
              <a:t>, L. V. (2009). </a:t>
            </a:r>
            <a:r>
              <a:rPr lang="en-US" u="sng" dirty="0">
                <a:hlinkClick r:id="rId2"/>
              </a:rPr>
              <a:t>Solicited audio diaries in longitudinal narrative research: a view from inside</a:t>
            </a:r>
            <a:r>
              <a:rPr lang="en-US" dirty="0"/>
              <a:t>. </a:t>
            </a:r>
            <a:r>
              <a:rPr lang="en-US" i="1" dirty="0"/>
              <a:t>Qualitative Research</a:t>
            </a:r>
            <a:r>
              <a:rPr lang="en-US" dirty="0"/>
              <a:t>, </a:t>
            </a:r>
            <a:r>
              <a:rPr lang="en-US" i="1" dirty="0"/>
              <a:t>9</a:t>
            </a:r>
            <a:r>
              <a:rPr lang="en-US" dirty="0"/>
              <a:t>(1), 81-103.</a:t>
            </a:r>
            <a:endParaRPr lang="en-GB" dirty="0"/>
          </a:p>
          <a:p>
            <a:r>
              <a:rPr lang="en-US" dirty="0"/>
              <a:t>Reese, J. A., </a:t>
            </a:r>
            <a:r>
              <a:rPr lang="en-US" dirty="0" err="1"/>
              <a:t>Bicheler</a:t>
            </a:r>
            <a:r>
              <a:rPr lang="en-US" dirty="0"/>
              <a:t>, R., &amp; Robinson, C. (2016). Field experiences using iPads: Impact of experience on preservice teachers’ beliefs. </a:t>
            </a:r>
            <a:r>
              <a:rPr lang="en-US" i="1" dirty="0"/>
              <a:t>Journal of Music Teacher Education 26,</a:t>
            </a:r>
            <a:r>
              <a:rPr lang="en-US" dirty="0"/>
              <a:t> 96-111. </a:t>
            </a:r>
            <a:r>
              <a:rPr lang="en-US" dirty="0" err="1"/>
              <a:t>doi</a:t>
            </a:r>
            <a:r>
              <a:rPr lang="en-US" dirty="0"/>
              <a:t>: 10.1177/1057083715616441</a:t>
            </a:r>
            <a:endParaRPr lang="en-GB" dirty="0"/>
          </a:p>
          <a:p>
            <a:r>
              <a:rPr lang="en-US" dirty="0"/>
              <a:t>Suhail, K., &amp; Cochrane, R. (2002). </a:t>
            </a:r>
            <a:r>
              <a:rPr lang="en-US" u="sng" dirty="0">
                <a:hlinkClick r:id="rId3"/>
              </a:rPr>
              <a:t>Effect of Culture and Environment on the Phenomenology of Delusions and Hallucinations</a:t>
            </a:r>
            <a:r>
              <a:rPr lang="en-US" dirty="0"/>
              <a:t>. </a:t>
            </a:r>
            <a:r>
              <a:rPr lang="en-US" i="1" dirty="0"/>
              <a:t>International Journal of Social Psychiatry</a:t>
            </a:r>
            <a:r>
              <a:rPr lang="en-US" dirty="0"/>
              <a:t>, </a:t>
            </a:r>
            <a:r>
              <a:rPr lang="en-US" i="1" dirty="0"/>
              <a:t>48</a:t>
            </a:r>
            <a:r>
              <a:rPr lang="en-US" dirty="0"/>
              <a:t>(2), 126-138.</a:t>
            </a:r>
            <a:endParaRPr lang="en-GB" dirty="0"/>
          </a:p>
          <a:p>
            <a:r>
              <a:rPr lang="en-US" dirty="0"/>
              <a:t>Coyne, I., &amp; Cowley, S. (2006). </a:t>
            </a:r>
            <a:r>
              <a:rPr lang="en-US" u="sng" dirty="0">
                <a:hlinkClick r:id="rId4"/>
              </a:rPr>
              <a:t>Using grounded theory to research parent participation</a:t>
            </a:r>
            <a:r>
              <a:rPr lang="en-US" dirty="0"/>
              <a:t>. </a:t>
            </a:r>
            <a:r>
              <a:rPr lang="en-US" i="1" dirty="0"/>
              <a:t>Journal of Research in Nursing</a:t>
            </a:r>
            <a:r>
              <a:rPr lang="en-US" dirty="0"/>
              <a:t>, </a:t>
            </a:r>
            <a:r>
              <a:rPr lang="en-US" i="1" dirty="0"/>
              <a:t>11</a:t>
            </a:r>
            <a:r>
              <a:rPr lang="en-US" dirty="0"/>
              <a:t>(6), 501-515. </a:t>
            </a:r>
            <a:endParaRPr lang="en-GB" dirty="0"/>
          </a:p>
          <a:p>
            <a:r>
              <a:rPr lang="en-US" dirty="0"/>
              <a:t>Parker, E. C. (2011). </a:t>
            </a:r>
            <a:r>
              <a:rPr lang="en-US" u="sng" dirty="0">
                <a:hlinkClick r:id="rId5"/>
              </a:rPr>
              <a:t>An intrinsic case study of two homeschooled undergraduates’ decisions to become and remain music education majors</a:t>
            </a:r>
            <a:r>
              <a:rPr lang="en-US" dirty="0"/>
              <a:t>. </a:t>
            </a:r>
            <a:r>
              <a:rPr lang="en-US" i="1" dirty="0"/>
              <a:t>Journal of Music Teacher Education</a:t>
            </a:r>
            <a:r>
              <a:rPr lang="en-US" dirty="0"/>
              <a:t>, </a:t>
            </a:r>
            <a:r>
              <a:rPr lang="en-US" i="1" dirty="0"/>
              <a:t>21</a:t>
            </a:r>
            <a:r>
              <a:rPr lang="en-US" dirty="0"/>
              <a:t>(2), 54-68.</a:t>
            </a:r>
            <a:endParaRPr lang="en-GB" dirty="0"/>
          </a:p>
          <a:p>
            <a:r>
              <a:rPr lang="en-US" dirty="0"/>
              <a:t>Clair, R. P. (2012). </a:t>
            </a:r>
            <a:r>
              <a:rPr lang="en-US" u="sng" dirty="0">
                <a:hlinkClick r:id="rId6"/>
              </a:rPr>
              <a:t>Engaged ethnography and the story(</a:t>
            </a:r>
            <a:r>
              <a:rPr lang="en-US" u="sng" dirty="0" err="1">
                <a:hlinkClick r:id="rId6"/>
              </a:rPr>
              <a:t>ies</a:t>
            </a:r>
            <a:r>
              <a:rPr lang="en-US" u="sng" dirty="0">
                <a:hlinkClick r:id="rId6"/>
              </a:rPr>
              <a:t>) of the anti-sweatshop movement</a:t>
            </a:r>
            <a:r>
              <a:rPr lang="en-US" dirty="0"/>
              <a:t>. </a:t>
            </a:r>
            <a:r>
              <a:rPr lang="en-US" i="1" dirty="0"/>
              <a:t>Cultural Studies &lt;-&gt; Critical Methodologies</a:t>
            </a:r>
            <a:r>
              <a:rPr lang="en-US" dirty="0"/>
              <a:t>, </a:t>
            </a:r>
            <a:r>
              <a:rPr lang="en-US" i="1" dirty="0"/>
              <a:t>12</a:t>
            </a:r>
            <a:r>
              <a:rPr lang="en-US" dirty="0"/>
              <a:t>(2), 132-145.</a:t>
            </a:r>
            <a:endParaRPr lang="en-GB" dirty="0"/>
          </a:p>
          <a:p>
            <a:endParaRPr lang="en-GB" dirty="0"/>
          </a:p>
        </p:txBody>
      </p:sp>
    </p:spTree>
    <p:extLst>
      <p:ext uri="{BB962C8B-B14F-4D97-AF65-F5344CB8AC3E}">
        <p14:creationId xmlns:p14="http://schemas.microsoft.com/office/powerpoint/2010/main" val="410133756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EC906F-2F5F-4FF4-BE8B-0FA148A0185D}"/>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600" kern="1200">
                <a:solidFill>
                  <a:srgbClr val="FFFFFF"/>
                </a:solidFill>
                <a:latin typeface="+mj-lt"/>
                <a:ea typeface="+mj-ea"/>
                <a:cs typeface="+mj-cs"/>
              </a:rPr>
              <a:t>A revisit </a:t>
            </a:r>
          </a:p>
        </p:txBody>
      </p:sp>
      <p:pic>
        <p:nvPicPr>
          <p:cNvPr id="4" name="Picture 3">
            <a:extLst>
              <a:ext uri="{FF2B5EF4-FFF2-40B4-BE49-F238E27FC236}">
                <a16:creationId xmlns:a16="http://schemas.microsoft.com/office/drawing/2014/main" id="{FA1D819C-B489-430C-8F5D-23BD2BB2AD0B}"/>
              </a:ext>
            </a:extLst>
          </p:cNvPr>
          <p:cNvPicPr>
            <a:picLocks noChangeAspect="1"/>
          </p:cNvPicPr>
          <p:nvPr/>
        </p:nvPicPr>
        <p:blipFill>
          <a:blip r:embed="rId2"/>
          <a:stretch>
            <a:fillRect/>
          </a:stretch>
        </p:blipFill>
        <p:spPr>
          <a:xfrm>
            <a:off x="4777316" y="749459"/>
            <a:ext cx="6780700" cy="5356753"/>
          </a:xfrm>
          <a:prstGeom prst="rect">
            <a:avLst/>
          </a:prstGeom>
        </p:spPr>
      </p:pic>
    </p:spTree>
    <p:extLst>
      <p:ext uri="{BB962C8B-B14F-4D97-AF65-F5344CB8AC3E}">
        <p14:creationId xmlns:p14="http://schemas.microsoft.com/office/powerpoint/2010/main" val="307168716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1" name="Rectangle 30">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9" name="Freeform: Shape 38">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1" name="Rectangle 40">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66722" y="586855"/>
            <a:ext cx="3201366" cy="3387497"/>
          </a:xfrm>
        </p:spPr>
        <p:txBody>
          <a:bodyPr anchor="b">
            <a:normAutofit/>
          </a:bodyPr>
          <a:lstStyle/>
          <a:p>
            <a:pPr algn="r"/>
            <a:r>
              <a:rPr lang="en-US" sz="4000">
                <a:solidFill>
                  <a:srgbClr val="FFFFFF"/>
                </a:solidFill>
              </a:rPr>
              <a:t>Questions for your work</a:t>
            </a:r>
          </a:p>
        </p:txBody>
      </p:sp>
      <p:sp>
        <p:nvSpPr>
          <p:cNvPr id="8" name="Footer Placeholder 7"/>
          <p:cNvSpPr>
            <a:spLocks noGrp="1"/>
          </p:cNvSpPr>
          <p:nvPr>
            <p:ph type="ftr" sz="quarter" idx="11"/>
          </p:nvPr>
        </p:nvSpPr>
        <p:spPr>
          <a:xfrm rot="5400000">
            <a:off x="-1828800" y="1984248"/>
            <a:ext cx="4114800" cy="365125"/>
          </a:xfrm>
        </p:spPr>
        <p:txBody>
          <a:bodyPr>
            <a:normAutofit/>
          </a:bodyPr>
          <a:lstStyle/>
          <a:p>
            <a:pPr algn="l">
              <a:spcAft>
                <a:spcPts val="600"/>
              </a:spcAft>
            </a:pPr>
            <a:r>
              <a:rPr lang="en-GB" sz="1000">
                <a:solidFill>
                  <a:srgbClr val="FFFFFF"/>
                </a:solidFill>
              </a:rPr>
              <a:t>Creswell, Qualitative Inquiry &amp; Research Design 4e. SAGE Publishing, 2018.</a:t>
            </a:r>
            <a:endParaRPr lang="en-US" sz="1000">
              <a:solidFill>
                <a:srgbClr val="FFFFFF"/>
              </a:solidFill>
            </a:endParaRPr>
          </a:p>
        </p:txBody>
      </p:sp>
      <p:sp>
        <p:nvSpPr>
          <p:cNvPr id="3" name="Content Placeholder 2"/>
          <p:cNvSpPr>
            <a:spLocks noGrp="1"/>
          </p:cNvSpPr>
          <p:nvPr>
            <p:ph idx="1"/>
          </p:nvPr>
        </p:nvSpPr>
        <p:spPr>
          <a:xfrm>
            <a:off x="4810259" y="649480"/>
            <a:ext cx="6555347" cy="5546047"/>
          </a:xfrm>
        </p:spPr>
        <p:txBody>
          <a:bodyPr anchor="ctr">
            <a:normAutofit/>
          </a:bodyPr>
          <a:lstStyle/>
          <a:p>
            <a:pPr lvl="0"/>
            <a:r>
              <a:rPr lang="en-US" sz="2000"/>
              <a:t>What does evidence of interrelationship across the research problem, purpose, and questions look like?</a:t>
            </a:r>
          </a:p>
          <a:p>
            <a:pPr lvl="0"/>
            <a:r>
              <a:rPr lang="en-US" sz="2000"/>
              <a:t>How can the problem statement be best written to reflect one of the approaches to qualitative research?</a:t>
            </a:r>
          </a:p>
          <a:p>
            <a:pPr lvl="0"/>
            <a:r>
              <a:rPr lang="en-US" sz="2000"/>
              <a:t>How can the purpose statement be best written to convey the orientation of an approach to research?</a:t>
            </a:r>
          </a:p>
          <a:p>
            <a:pPr lvl="0"/>
            <a:r>
              <a:rPr lang="en-US" sz="2000"/>
              <a:t>How can a central question be written so that it encodes and foreshadows an approach to qualitative research?</a:t>
            </a:r>
          </a:p>
          <a:p>
            <a:pPr lvl="0"/>
            <a:r>
              <a:rPr lang="en-US" sz="2000"/>
              <a:t>How can subquestions be presented so that they subdivide the central question into several parts?</a:t>
            </a:r>
          </a:p>
        </p:txBody>
      </p:sp>
      <p:sp>
        <p:nvSpPr>
          <p:cNvPr id="4" name="Slide Number Placeholder 3"/>
          <p:cNvSpPr>
            <a:spLocks noGrp="1"/>
          </p:cNvSpPr>
          <p:nvPr>
            <p:ph type="sldNum" sz="quarter" idx="12"/>
          </p:nvPr>
        </p:nvSpPr>
        <p:spPr>
          <a:xfrm>
            <a:off x="11704320" y="6455664"/>
            <a:ext cx="448056" cy="365125"/>
          </a:xfrm>
        </p:spPr>
        <p:txBody>
          <a:bodyPr>
            <a:normAutofit/>
          </a:bodyPr>
          <a:lstStyle/>
          <a:p>
            <a:pPr>
              <a:spcAft>
                <a:spcPts val="600"/>
              </a:spcAft>
            </a:pPr>
            <a:fld id="{422459A5-8857-0A41-8F31-3584217A9641}" type="slidenum">
              <a:rPr lang="en-US" sz="1100">
                <a:solidFill>
                  <a:schemeClr val="tx1">
                    <a:lumMod val="50000"/>
                    <a:lumOff val="50000"/>
                  </a:schemeClr>
                </a:solidFill>
              </a:rPr>
              <a:pPr>
                <a:spcAft>
                  <a:spcPts val="600"/>
                </a:spcAft>
              </a:pPr>
              <a:t>36</a:t>
            </a:fld>
            <a:endParaRPr lang="en-US" sz="1100">
              <a:solidFill>
                <a:schemeClr val="tx1">
                  <a:lumMod val="50000"/>
                  <a:lumOff val="50000"/>
                </a:schemeClr>
              </a:solidFill>
            </a:endParaRPr>
          </a:p>
        </p:txBody>
      </p:sp>
    </p:spTree>
    <p:extLst>
      <p:ext uri="{BB962C8B-B14F-4D97-AF65-F5344CB8AC3E}">
        <p14:creationId xmlns:p14="http://schemas.microsoft.com/office/powerpoint/2010/main" val="190202003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199" y="783771"/>
            <a:ext cx="8229600" cy="848575"/>
          </a:xfrm>
        </p:spPr>
        <p:txBody>
          <a:bodyPr/>
          <a:lstStyle/>
          <a:p>
            <a:r>
              <a:rPr lang="en-US" dirty="0"/>
              <a:t>Methodological Congruence</a:t>
            </a:r>
          </a:p>
        </p:txBody>
      </p:sp>
      <p:graphicFrame>
        <p:nvGraphicFramePr>
          <p:cNvPr id="5" name="Content Placeholder 4"/>
          <p:cNvGraphicFramePr>
            <a:graphicFrameLocks noGrp="1"/>
          </p:cNvGraphicFramePr>
          <p:nvPr>
            <p:ph idx="1"/>
          </p:nvPr>
        </p:nvGraphicFramePr>
        <p:xfrm>
          <a:off x="1981200" y="1754189"/>
          <a:ext cx="8229600" cy="453548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Slide Number Placeholder 3"/>
          <p:cNvSpPr>
            <a:spLocks noGrp="1"/>
          </p:cNvSpPr>
          <p:nvPr>
            <p:ph type="sldNum" sz="quarter" idx="12"/>
          </p:nvPr>
        </p:nvSpPr>
        <p:spPr/>
        <p:txBody>
          <a:bodyPr/>
          <a:lstStyle/>
          <a:p>
            <a:fld id="{422459A5-8857-0A41-8F31-3584217A9641}" type="slidenum">
              <a:rPr lang="en-US" smtClean="0"/>
              <a:pPr/>
              <a:t>37</a:t>
            </a:fld>
            <a:endParaRPr lang="en-US"/>
          </a:p>
        </p:txBody>
      </p:sp>
      <p:sp>
        <p:nvSpPr>
          <p:cNvPr id="8" name="Footer Placeholder 7"/>
          <p:cNvSpPr>
            <a:spLocks noGrp="1"/>
          </p:cNvSpPr>
          <p:nvPr>
            <p:ph type="ftr" sz="quarter" idx="11"/>
          </p:nvPr>
        </p:nvSpPr>
        <p:spPr/>
        <p:txBody>
          <a:bodyPr/>
          <a:lstStyle/>
          <a:p>
            <a:r>
              <a:rPr lang="en-GB"/>
              <a:t>Creswell, Qualitative Inquiry &amp; Research Design 4e. SAGE Publishing, 2018.</a:t>
            </a:r>
            <a:endParaRPr lang="en-US"/>
          </a:p>
        </p:txBody>
      </p:sp>
    </p:spTree>
    <p:extLst>
      <p:ext uri="{BB962C8B-B14F-4D97-AF65-F5344CB8AC3E}">
        <p14:creationId xmlns:p14="http://schemas.microsoft.com/office/powerpoint/2010/main" val="94812907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Rectangle 20">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Oval 22">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itle 4"/>
          <p:cNvSpPr>
            <a:spLocks noGrp="1"/>
          </p:cNvSpPr>
          <p:nvPr>
            <p:ph type="title"/>
          </p:nvPr>
        </p:nvSpPr>
        <p:spPr>
          <a:xfrm>
            <a:off x="826396" y="586855"/>
            <a:ext cx="4230100" cy="3387497"/>
          </a:xfrm>
        </p:spPr>
        <p:txBody>
          <a:bodyPr anchor="b">
            <a:normAutofit/>
          </a:bodyPr>
          <a:lstStyle/>
          <a:p>
            <a:pPr algn="r"/>
            <a:r>
              <a:rPr lang="en-US" sz="4000">
                <a:solidFill>
                  <a:srgbClr val="FFFFFF"/>
                </a:solidFill>
              </a:rPr>
              <a:t>The Research Problem Statement</a:t>
            </a:r>
          </a:p>
        </p:txBody>
      </p:sp>
      <p:sp>
        <p:nvSpPr>
          <p:cNvPr id="8" name="Footer Placeholder 7"/>
          <p:cNvSpPr>
            <a:spLocks noGrp="1"/>
          </p:cNvSpPr>
          <p:nvPr>
            <p:ph type="ftr" sz="quarter" idx="11"/>
          </p:nvPr>
        </p:nvSpPr>
        <p:spPr>
          <a:xfrm rot="5400000">
            <a:off x="-1828800" y="1984248"/>
            <a:ext cx="4114800" cy="365125"/>
          </a:xfrm>
        </p:spPr>
        <p:txBody>
          <a:bodyPr>
            <a:normAutofit/>
          </a:bodyPr>
          <a:lstStyle/>
          <a:p>
            <a:pPr algn="l">
              <a:spcAft>
                <a:spcPts val="600"/>
              </a:spcAft>
            </a:pPr>
            <a:r>
              <a:rPr lang="en-GB" sz="1000">
                <a:solidFill>
                  <a:srgbClr val="FFFFFF"/>
                </a:solidFill>
              </a:rPr>
              <a:t>Creswell, Qualitative Inquiry &amp; Research Design 4e. SAGE Publishing, 2018.</a:t>
            </a:r>
            <a:endParaRPr lang="en-US" sz="1000">
              <a:solidFill>
                <a:srgbClr val="FFFFFF"/>
              </a:solidFill>
            </a:endParaRPr>
          </a:p>
        </p:txBody>
      </p:sp>
      <p:sp>
        <p:nvSpPr>
          <p:cNvPr id="6" name="Content Placeholder 5"/>
          <p:cNvSpPr>
            <a:spLocks noGrp="1"/>
          </p:cNvSpPr>
          <p:nvPr>
            <p:ph idx="1"/>
          </p:nvPr>
        </p:nvSpPr>
        <p:spPr>
          <a:xfrm>
            <a:off x="6503158" y="649480"/>
            <a:ext cx="4862447" cy="5546047"/>
          </a:xfrm>
        </p:spPr>
        <p:txBody>
          <a:bodyPr anchor="ctr">
            <a:normAutofit fontScale="70000" lnSpcReduction="20000"/>
          </a:bodyPr>
          <a:lstStyle/>
          <a:p>
            <a:r>
              <a:rPr lang="en-US" sz="2000" dirty="0"/>
              <a:t>Need for study</a:t>
            </a:r>
          </a:p>
          <a:p>
            <a:r>
              <a:rPr lang="en-US" sz="2000" dirty="0"/>
              <a:t>Create a rationale</a:t>
            </a:r>
          </a:p>
          <a:p>
            <a:r>
              <a:rPr lang="en-US" sz="2000" dirty="0"/>
              <a:t>Opening passage</a:t>
            </a:r>
          </a:p>
          <a:p>
            <a:r>
              <a:rPr lang="en-US" b="1" dirty="0"/>
              <a:t>THE RESEARCH PROBLEM STATEMENT</a:t>
            </a:r>
            <a:endParaRPr lang="en-GB" b="1" dirty="0"/>
          </a:p>
          <a:p>
            <a:pPr lvl="0"/>
            <a:r>
              <a:rPr lang="en-US" dirty="0"/>
              <a:t>This passage in the opening paragraph describes the need for study and creates a rationale for the need for the study. </a:t>
            </a:r>
            <a:endParaRPr lang="en-GB" dirty="0"/>
          </a:p>
          <a:p>
            <a:pPr lvl="0"/>
            <a:r>
              <a:rPr lang="en-US" dirty="0"/>
              <a:t>A good introduction has five components: (1) advances the topic and creates reader interest (e.g., narrative hook); (2) discusses the research problem or need for study arising from real life issues or literature gaps; (3) summarizes the scholarly literature that has addressed this research problem either directly or for a closely related topic; (4) points to deficiencies in evidence including gaps that exist as related to the particular approach; and (5) argues the importance of the study for audiences or stakeholders that </a:t>
            </a:r>
            <a:r>
              <a:rPr lang="en-US"/>
              <a:t>will benefit </a:t>
            </a:r>
            <a:r>
              <a:rPr lang="en-US" dirty="0"/>
              <a:t>from your study.</a:t>
            </a:r>
            <a:endParaRPr lang="en-GB" dirty="0"/>
          </a:p>
          <a:p>
            <a:endParaRPr lang="en-US" sz="2000" dirty="0"/>
          </a:p>
        </p:txBody>
      </p:sp>
      <p:sp>
        <p:nvSpPr>
          <p:cNvPr id="4" name="Slide Number Placeholder 3"/>
          <p:cNvSpPr>
            <a:spLocks noGrp="1"/>
          </p:cNvSpPr>
          <p:nvPr>
            <p:ph type="sldNum" sz="quarter" idx="12"/>
          </p:nvPr>
        </p:nvSpPr>
        <p:spPr>
          <a:xfrm>
            <a:off x="11704320" y="6455664"/>
            <a:ext cx="448056" cy="365125"/>
          </a:xfrm>
        </p:spPr>
        <p:txBody>
          <a:bodyPr>
            <a:normAutofit/>
          </a:bodyPr>
          <a:lstStyle/>
          <a:p>
            <a:pPr>
              <a:spcAft>
                <a:spcPts val="600"/>
              </a:spcAft>
            </a:pPr>
            <a:fld id="{422459A5-8857-0A41-8F31-3584217A9641}" type="slidenum">
              <a:rPr lang="en-US" sz="1100">
                <a:solidFill>
                  <a:schemeClr val="tx1">
                    <a:lumMod val="50000"/>
                    <a:lumOff val="50000"/>
                  </a:schemeClr>
                </a:solidFill>
              </a:rPr>
              <a:pPr>
                <a:spcAft>
                  <a:spcPts val="600"/>
                </a:spcAft>
              </a:pPr>
              <a:t>38</a:t>
            </a:fld>
            <a:endParaRPr lang="en-US" sz="1100">
              <a:solidFill>
                <a:schemeClr val="tx1">
                  <a:lumMod val="50000"/>
                  <a:lumOff val="50000"/>
                </a:schemeClr>
              </a:solidFill>
            </a:endParaRPr>
          </a:p>
        </p:txBody>
      </p:sp>
    </p:spTree>
    <p:extLst>
      <p:ext uri="{BB962C8B-B14F-4D97-AF65-F5344CB8AC3E}">
        <p14:creationId xmlns:p14="http://schemas.microsoft.com/office/powerpoint/2010/main" val="359898871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p:cNvSpPr>
            <a:spLocks noGrp="1"/>
          </p:cNvSpPr>
          <p:nvPr>
            <p:ph type="title"/>
          </p:nvPr>
        </p:nvSpPr>
        <p:spPr>
          <a:xfrm>
            <a:off x="1371599" y="294538"/>
            <a:ext cx="9895951" cy="1033669"/>
          </a:xfrm>
        </p:spPr>
        <p:txBody>
          <a:bodyPr>
            <a:normAutofit/>
          </a:bodyPr>
          <a:lstStyle/>
          <a:p>
            <a:r>
              <a:rPr lang="en-US" sz="4000">
                <a:solidFill>
                  <a:srgbClr val="FFFFFF"/>
                </a:solidFill>
              </a:rPr>
              <a:t>Reasons for Qualitative Studies</a:t>
            </a:r>
          </a:p>
        </p:txBody>
      </p:sp>
      <p:sp>
        <p:nvSpPr>
          <p:cNvPr id="8" name="Footer Placeholder 7"/>
          <p:cNvSpPr>
            <a:spLocks noGrp="1"/>
          </p:cNvSpPr>
          <p:nvPr>
            <p:ph type="ftr" sz="quarter" idx="11"/>
          </p:nvPr>
        </p:nvSpPr>
        <p:spPr>
          <a:xfrm rot="5400000">
            <a:off x="-1827725" y="1984248"/>
            <a:ext cx="4114800" cy="365125"/>
          </a:xfrm>
        </p:spPr>
        <p:txBody>
          <a:bodyPr>
            <a:normAutofit/>
          </a:bodyPr>
          <a:lstStyle/>
          <a:p>
            <a:pPr algn="l">
              <a:spcAft>
                <a:spcPts val="600"/>
              </a:spcAft>
            </a:pPr>
            <a:r>
              <a:rPr lang="en-GB" sz="1000">
                <a:solidFill>
                  <a:srgbClr val="FFFFFF"/>
                </a:solidFill>
              </a:rPr>
              <a:t>Creswell, Qualitative Inquiry &amp; Research Design 4e. SAGE Publishing, 2018.</a:t>
            </a:r>
            <a:endParaRPr lang="en-US" sz="1000">
              <a:solidFill>
                <a:srgbClr val="FFFFFF"/>
              </a:solidFill>
            </a:endParaRPr>
          </a:p>
        </p:txBody>
      </p:sp>
      <p:sp>
        <p:nvSpPr>
          <p:cNvPr id="6" name="Content Placeholder 5"/>
          <p:cNvSpPr>
            <a:spLocks noGrp="1"/>
          </p:cNvSpPr>
          <p:nvPr>
            <p:ph idx="1"/>
          </p:nvPr>
        </p:nvSpPr>
        <p:spPr>
          <a:xfrm>
            <a:off x="1371599" y="2318197"/>
            <a:ext cx="9724031" cy="3683358"/>
          </a:xfrm>
        </p:spPr>
        <p:txBody>
          <a:bodyPr anchor="ctr">
            <a:normAutofit/>
          </a:bodyPr>
          <a:lstStyle/>
          <a:p>
            <a:r>
              <a:rPr lang="en-US" sz="2000"/>
              <a:t>Add to deficiencies in the literature</a:t>
            </a:r>
          </a:p>
          <a:p>
            <a:r>
              <a:rPr lang="en-US" sz="2000"/>
              <a:t>Give voice to under-represented groups</a:t>
            </a:r>
          </a:p>
          <a:p>
            <a:r>
              <a:rPr lang="en-US" sz="2000"/>
              <a:t>Probe understanding of central phenomenon</a:t>
            </a:r>
          </a:p>
          <a:p>
            <a:r>
              <a:rPr lang="en-US" sz="2000"/>
              <a:t>Lead to outcomes such as </a:t>
            </a:r>
          </a:p>
          <a:p>
            <a:pPr lvl="1"/>
            <a:r>
              <a:rPr lang="en-US" sz="2000"/>
              <a:t>Stories</a:t>
            </a:r>
          </a:p>
          <a:p>
            <a:pPr lvl="1"/>
            <a:r>
              <a:rPr lang="en-US" sz="2000"/>
              <a:t>Essence of a phenomenon</a:t>
            </a:r>
          </a:p>
          <a:p>
            <a:pPr lvl="1"/>
            <a:r>
              <a:rPr lang="en-US" sz="2000"/>
              <a:t>Generate theory</a:t>
            </a:r>
          </a:p>
          <a:p>
            <a:pPr lvl="1"/>
            <a:r>
              <a:rPr lang="en-US" sz="2000"/>
              <a:t>Cultural life of group</a:t>
            </a:r>
          </a:p>
          <a:p>
            <a:pPr lvl="1"/>
            <a:r>
              <a:rPr lang="en-US" sz="2000"/>
              <a:t>In-depth analysis of a case</a:t>
            </a:r>
          </a:p>
        </p:txBody>
      </p:sp>
      <p:sp>
        <p:nvSpPr>
          <p:cNvPr id="4" name="Slide Number Placeholder 3"/>
          <p:cNvSpPr>
            <a:spLocks noGrp="1"/>
          </p:cNvSpPr>
          <p:nvPr>
            <p:ph type="sldNum" sz="quarter" idx="12"/>
          </p:nvPr>
        </p:nvSpPr>
        <p:spPr>
          <a:xfrm>
            <a:off x="11704320" y="6455431"/>
            <a:ext cx="445913" cy="365125"/>
          </a:xfrm>
        </p:spPr>
        <p:txBody>
          <a:bodyPr>
            <a:normAutofit/>
          </a:bodyPr>
          <a:lstStyle/>
          <a:p>
            <a:pPr>
              <a:spcAft>
                <a:spcPts val="600"/>
              </a:spcAft>
            </a:pPr>
            <a:fld id="{422459A5-8857-0A41-8F31-3584217A9641}" type="slidenum">
              <a:rPr lang="en-US" sz="1100">
                <a:solidFill>
                  <a:schemeClr val="tx1">
                    <a:lumMod val="50000"/>
                    <a:lumOff val="50000"/>
                  </a:schemeClr>
                </a:solidFill>
              </a:rPr>
              <a:pPr>
                <a:spcAft>
                  <a:spcPts val="600"/>
                </a:spcAft>
              </a:pPr>
              <a:t>39</a:t>
            </a:fld>
            <a:endParaRPr lang="en-US" sz="1100">
              <a:solidFill>
                <a:schemeClr val="tx1">
                  <a:lumMod val="50000"/>
                  <a:lumOff val="50000"/>
                </a:schemeClr>
              </a:solidFill>
            </a:endParaRPr>
          </a:p>
        </p:txBody>
      </p:sp>
    </p:spTree>
    <p:extLst>
      <p:ext uri="{BB962C8B-B14F-4D97-AF65-F5344CB8AC3E}">
        <p14:creationId xmlns:p14="http://schemas.microsoft.com/office/powerpoint/2010/main" val="56431419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Introduction: Elements</a:t>
            </a:r>
            <a:endParaRPr lang="en-US" dirty="0"/>
          </a:p>
        </p:txBody>
      </p:sp>
      <p:sp>
        <p:nvSpPr>
          <p:cNvPr id="4" name="Slide Number Placeholder 3"/>
          <p:cNvSpPr>
            <a:spLocks noGrp="1"/>
          </p:cNvSpPr>
          <p:nvPr>
            <p:ph type="sldNum" sz="quarter" idx="12"/>
          </p:nvPr>
        </p:nvSpPr>
        <p:spPr/>
        <p:txBody>
          <a:bodyPr/>
          <a:lstStyle/>
          <a:p>
            <a:fld id="{422459A5-8857-0A41-8F31-3584217A9641}" type="slidenum">
              <a:rPr lang="en-US" smtClean="0"/>
              <a:pPr/>
              <a:t>40</a:t>
            </a:fld>
            <a:endParaRPr lang="en-US"/>
          </a:p>
        </p:txBody>
      </p:sp>
      <p:graphicFrame>
        <p:nvGraphicFramePr>
          <p:cNvPr id="5" name="Diagram 4"/>
          <p:cNvGraphicFramePr/>
          <p:nvPr>
            <p:extLst>
              <p:ext uri="{D42A27DB-BD31-4B8C-83A1-F6EECF244321}">
                <p14:modId xmlns:p14="http://schemas.microsoft.com/office/powerpoint/2010/main" val="2196448476"/>
              </p:ext>
            </p:extLst>
          </p:nvPr>
        </p:nvGraphicFramePr>
        <p:xfrm>
          <a:off x="2937468" y="2024311"/>
          <a:ext cx="6483508" cy="4064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8" name="Footer Placeholder 7"/>
          <p:cNvSpPr>
            <a:spLocks noGrp="1"/>
          </p:cNvSpPr>
          <p:nvPr>
            <p:ph type="ftr" sz="quarter" idx="11"/>
          </p:nvPr>
        </p:nvSpPr>
        <p:spPr/>
        <p:txBody>
          <a:bodyPr/>
          <a:lstStyle/>
          <a:p>
            <a:r>
              <a:rPr lang="en-GB"/>
              <a:t>Creswell, Qualitative Inquiry &amp; Research Design 4e. SAGE Publishing, 2018.</a:t>
            </a:r>
            <a:endParaRPr lang="en-US"/>
          </a:p>
        </p:txBody>
      </p:sp>
    </p:spTree>
    <p:extLst>
      <p:ext uri="{BB962C8B-B14F-4D97-AF65-F5344CB8AC3E}">
        <p14:creationId xmlns:p14="http://schemas.microsoft.com/office/powerpoint/2010/main" val="28319089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F0A604E4-7307-451C-93BE-F1F7E1BF3B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200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F7F3A0AA-35E5-4085-942B-7378390306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5282344"/>
            <a:ext cx="12191998" cy="1590742"/>
          </a:xfrm>
          <a:prstGeom prst="rect">
            <a:avLst/>
          </a:prstGeom>
          <a:gradFill>
            <a:gsLst>
              <a:gs pos="34000">
                <a:srgbClr val="000000">
                  <a:alpha val="96000"/>
                </a:srgbClr>
              </a:gs>
              <a:gs pos="100000">
                <a:schemeClr val="accent1"/>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402F5C38-C747-4173-ABBF-656E39E821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5282344"/>
            <a:ext cx="8115300" cy="1590742"/>
          </a:xfrm>
          <a:prstGeom prst="rect">
            <a:avLst/>
          </a:prstGeom>
          <a:gradFill>
            <a:gsLst>
              <a:gs pos="28000">
                <a:schemeClr val="accent1">
                  <a:lumMod val="75000"/>
                  <a:alpha val="59000"/>
                </a:schemeClr>
              </a:gs>
              <a:gs pos="100000">
                <a:srgbClr val="000000">
                  <a:alpha val="70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E37EECFC-A684-4391-AE85-4CDAF5565F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5282344"/>
            <a:ext cx="12191998" cy="1590742"/>
          </a:xfrm>
          <a:prstGeom prst="rect">
            <a:avLst/>
          </a:prstGeom>
          <a:gradFill>
            <a:gsLst>
              <a:gs pos="0">
                <a:srgbClr val="000000">
                  <a:alpha val="71765"/>
                </a:srgbClr>
              </a:gs>
              <a:gs pos="100000">
                <a:schemeClr val="accent1">
                  <a:alpha val="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99714" y="5490971"/>
            <a:ext cx="6962072" cy="1159200"/>
          </a:xfrm>
        </p:spPr>
        <p:txBody>
          <a:bodyPr vert="horz" lIns="91440" tIns="45720" rIns="91440" bIns="45720" rtlCol="0" anchor="ctr">
            <a:normAutofit/>
          </a:bodyPr>
          <a:lstStyle/>
          <a:p>
            <a:r>
              <a:rPr lang="en-US" sz="2800" kern="1200">
                <a:solidFill>
                  <a:srgbClr val="FFFFFF"/>
                </a:solidFill>
                <a:latin typeface="+mj-lt"/>
                <a:ea typeface="+mj-ea"/>
                <a:cs typeface="+mj-cs"/>
              </a:rPr>
              <a:t>Sample Introduction:</a:t>
            </a:r>
            <a:br>
              <a:rPr lang="en-US" sz="2800" kern="1200">
                <a:solidFill>
                  <a:srgbClr val="FFFFFF"/>
                </a:solidFill>
                <a:latin typeface="+mj-lt"/>
                <a:ea typeface="+mj-ea"/>
                <a:cs typeface="+mj-cs"/>
              </a:rPr>
            </a:br>
            <a:r>
              <a:rPr lang="en-US" sz="2800" kern="1200">
                <a:solidFill>
                  <a:srgbClr val="FFFFFF"/>
                </a:solidFill>
                <a:latin typeface="+mj-lt"/>
                <a:ea typeface="+mj-ea"/>
                <a:cs typeface="+mj-cs"/>
              </a:rPr>
              <a:t>McVea, Harter, McEntarffer, &amp; Creswell, 1999</a:t>
            </a:r>
          </a:p>
        </p:txBody>
      </p:sp>
      <p:sp>
        <p:nvSpPr>
          <p:cNvPr id="8" name="Footer Placeholder 7"/>
          <p:cNvSpPr>
            <a:spLocks noGrp="1"/>
          </p:cNvSpPr>
          <p:nvPr>
            <p:ph type="ftr" sz="quarter" idx="11"/>
          </p:nvPr>
        </p:nvSpPr>
        <p:spPr>
          <a:xfrm rot="5400000">
            <a:off x="-1828800" y="2002536"/>
            <a:ext cx="4114800" cy="365760"/>
          </a:xfrm>
        </p:spPr>
        <p:txBody>
          <a:bodyPr vert="horz" lIns="91440" tIns="45720" rIns="91440" bIns="45720" rtlCol="0" anchor="ctr">
            <a:normAutofit/>
          </a:bodyPr>
          <a:lstStyle/>
          <a:p>
            <a:pPr algn="l">
              <a:spcAft>
                <a:spcPts val="600"/>
              </a:spcAft>
            </a:pPr>
            <a:r>
              <a:rPr lang="en-US" sz="1000" kern="1200">
                <a:solidFill>
                  <a:schemeClr val="tx1">
                    <a:lumMod val="50000"/>
                    <a:lumOff val="50000"/>
                  </a:schemeClr>
                </a:solidFill>
                <a:latin typeface="+mn-lt"/>
                <a:ea typeface="+mn-ea"/>
                <a:cs typeface="+mn-cs"/>
              </a:rPr>
              <a:t>Creswell, Qualitative Inquiry &amp; Research Design 4e. SAGE Publishing, 2018.</a:t>
            </a:r>
          </a:p>
        </p:txBody>
      </p:sp>
      <p:sp>
        <p:nvSpPr>
          <p:cNvPr id="4" name="Slide Number Placeholder 3"/>
          <p:cNvSpPr>
            <a:spLocks noGrp="1"/>
          </p:cNvSpPr>
          <p:nvPr>
            <p:ph type="sldNum" sz="quarter" idx="12"/>
          </p:nvPr>
        </p:nvSpPr>
        <p:spPr>
          <a:xfrm>
            <a:off x="11704319" y="6455664"/>
            <a:ext cx="448056" cy="365125"/>
          </a:xfrm>
        </p:spPr>
        <p:txBody>
          <a:bodyPr vert="horz" lIns="91440" tIns="45720" rIns="91440" bIns="45720" rtlCol="0" anchor="ctr">
            <a:normAutofit/>
          </a:bodyPr>
          <a:lstStyle/>
          <a:p>
            <a:pPr>
              <a:spcAft>
                <a:spcPts val="600"/>
              </a:spcAft>
            </a:pPr>
            <a:fld id="{422459A5-8857-0A41-8F31-3584217A9641}" type="slidenum">
              <a:rPr lang="en-US" sz="1100">
                <a:solidFill>
                  <a:srgbClr val="FFFFFF"/>
                </a:solidFill>
              </a:rPr>
              <a:pPr>
                <a:spcAft>
                  <a:spcPts val="600"/>
                </a:spcAft>
              </a:pPr>
              <a:t>41</a:t>
            </a:fld>
            <a:endParaRPr lang="en-US" sz="1100">
              <a:solidFill>
                <a:srgbClr val="FFFFFF"/>
              </a:solidFill>
            </a:endParaRPr>
          </a:p>
        </p:txBody>
      </p:sp>
      <p:graphicFrame>
        <p:nvGraphicFramePr>
          <p:cNvPr id="5" name="Table 4"/>
          <p:cNvGraphicFramePr>
            <a:graphicFrameLocks noGrp="1"/>
          </p:cNvGraphicFramePr>
          <p:nvPr>
            <p:extLst>
              <p:ext uri="{D42A27DB-BD31-4B8C-83A1-F6EECF244321}">
                <p14:modId xmlns:p14="http://schemas.microsoft.com/office/powerpoint/2010/main" val="3671191853"/>
              </p:ext>
            </p:extLst>
          </p:nvPr>
        </p:nvGraphicFramePr>
        <p:xfrm>
          <a:off x="575938" y="390832"/>
          <a:ext cx="11132743" cy="4519116"/>
        </p:xfrm>
        <a:graphic>
          <a:graphicData uri="http://schemas.openxmlformats.org/drawingml/2006/table">
            <a:tbl>
              <a:tblPr firstRow="1" bandRow="1">
                <a:tableStyleId>{6E25E649-3F16-4E02-A733-19D2CDBF48F0}</a:tableStyleId>
              </a:tblPr>
              <a:tblGrid>
                <a:gridCol w="3624448">
                  <a:extLst>
                    <a:ext uri="{9D8B030D-6E8A-4147-A177-3AD203B41FA5}">
                      <a16:colId xmlns:a16="http://schemas.microsoft.com/office/drawing/2014/main" val="20000"/>
                    </a:ext>
                  </a:extLst>
                </a:gridCol>
                <a:gridCol w="7508295">
                  <a:extLst>
                    <a:ext uri="{9D8B030D-6E8A-4147-A177-3AD203B41FA5}">
                      <a16:colId xmlns:a16="http://schemas.microsoft.com/office/drawing/2014/main" val="20001"/>
                    </a:ext>
                  </a:extLst>
                </a:gridCol>
              </a:tblGrid>
              <a:tr h="419496">
                <a:tc>
                  <a:txBody>
                    <a:bodyPr/>
                    <a:lstStyle/>
                    <a:p>
                      <a:r>
                        <a:rPr lang="en-US" sz="1900"/>
                        <a:t>Topic</a:t>
                      </a:r>
                    </a:p>
                  </a:txBody>
                  <a:tcPr marL="95340" marR="95340" marT="47670" marB="47670"/>
                </a:tc>
                <a:tc>
                  <a:txBody>
                    <a:bodyPr/>
                    <a:lstStyle/>
                    <a:p>
                      <a:r>
                        <a:rPr lang="en-US" sz="1900"/>
                        <a:t>Conceptions &amp; Misconceptions</a:t>
                      </a:r>
                      <a:r>
                        <a:rPr lang="en-US" sz="1900" baseline="0"/>
                        <a:t> of Teen Smoking</a:t>
                      </a:r>
                      <a:endParaRPr lang="en-US" sz="1900"/>
                    </a:p>
                  </a:txBody>
                  <a:tcPr marL="95340" marR="95340" marT="47670" marB="47670"/>
                </a:tc>
                <a:extLst>
                  <a:ext uri="{0D108BD9-81ED-4DB2-BD59-A6C34878D82A}">
                    <a16:rowId xmlns:a16="http://schemas.microsoft.com/office/drawing/2014/main" val="10000"/>
                  </a:ext>
                </a:extLst>
              </a:tr>
              <a:tr h="705516">
                <a:tc>
                  <a:txBody>
                    <a:bodyPr/>
                    <a:lstStyle/>
                    <a:p>
                      <a:r>
                        <a:rPr lang="en-US" sz="1900"/>
                        <a:t>Advance topic</a:t>
                      </a:r>
                    </a:p>
                  </a:txBody>
                  <a:tcPr marL="95340" marR="95340" marT="47670" marB="47670"/>
                </a:tc>
                <a:tc>
                  <a:txBody>
                    <a:bodyPr/>
                    <a:lstStyle/>
                    <a:p>
                      <a:pPr marL="285750" indent="-285750">
                        <a:buFont typeface="Arial"/>
                        <a:buChar char="•"/>
                      </a:pPr>
                      <a:r>
                        <a:rPr lang="en-US" sz="1900"/>
                        <a:t>Exploring the conceptions and misconceptions of teen smoking in high schools</a:t>
                      </a:r>
                    </a:p>
                  </a:txBody>
                  <a:tcPr marL="95340" marR="95340" marT="47670" marB="47670"/>
                </a:tc>
                <a:extLst>
                  <a:ext uri="{0D108BD9-81ED-4DB2-BD59-A6C34878D82A}">
                    <a16:rowId xmlns:a16="http://schemas.microsoft.com/office/drawing/2014/main" val="10001"/>
                  </a:ext>
                </a:extLst>
              </a:tr>
              <a:tr h="419496">
                <a:tc>
                  <a:txBody>
                    <a:bodyPr/>
                    <a:lstStyle/>
                    <a:p>
                      <a:r>
                        <a:rPr lang="en-US" sz="1900"/>
                        <a:t>Research</a:t>
                      </a:r>
                      <a:r>
                        <a:rPr lang="en-US" sz="1900" baseline="0"/>
                        <a:t> problem</a:t>
                      </a:r>
                      <a:endParaRPr lang="en-US" sz="1900"/>
                    </a:p>
                  </a:txBody>
                  <a:tcPr marL="95340" marR="95340" marT="47670" marB="47670"/>
                </a:tc>
                <a:tc>
                  <a:txBody>
                    <a:bodyPr/>
                    <a:lstStyle/>
                    <a:p>
                      <a:pPr marL="285750" indent="-285750">
                        <a:buFont typeface="Arial"/>
                        <a:buChar char="•"/>
                      </a:pPr>
                      <a:r>
                        <a:rPr lang="en-US" sz="1900"/>
                        <a:t>Tobacco is leading cause of cancer</a:t>
                      </a:r>
                    </a:p>
                  </a:txBody>
                  <a:tcPr marL="95340" marR="95340" marT="47670" marB="47670"/>
                </a:tc>
                <a:extLst>
                  <a:ext uri="{0D108BD9-81ED-4DB2-BD59-A6C34878D82A}">
                    <a16:rowId xmlns:a16="http://schemas.microsoft.com/office/drawing/2014/main" val="10002"/>
                  </a:ext>
                </a:extLst>
              </a:tr>
              <a:tr h="705516">
                <a:tc>
                  <a:txBody>
                    <a:bodyPr/>
                    <a:lstStyle/>
                    <a:p>
                      <a:r>
                        <a:rPr lang="en-US" sz="1900"/>
                        <a:t>Evidence from literature</a:t>
                      </a:r>
                    </a:p>
                  </a:txBody>
                  <a:tcPr marL="95340" marR="95340" marT="47670" marB="47670"/>
                </a:tc>
                <a:tc>
                  <a:txBody>
                    <a:bodyPr/>
                    <a:lstStyle/>
                    <a:p>
                      <a:pPr marL="285750" indent="-285750">
                        <a:buFont typeface="Arial"/>
                        <a:buChar char="•"/>
                      </a:pPr>
                      <a:r>
                        <a:rPr lang="en-US" sz="1900"/>
                        <a:t>Previous research focused on 4 topics</a:t>
                      </a:r>
                    </a:p>
                    <a:p>
                      <a:pPr marL="285750" indent="-285750">
                        <a:buFont typeface="Arial"/>
                        <a:buChar char="•"/>
                      </a:pPr>
                      <a:r>
                        <a:rPr lang="en-US" sz="1900"/>
                        <a:t>Fewer</a:t>
                      </a:r>
                      <a:r>
                        <a:rPr lang="en-US" sz="1900" baseline="0"/>
                        <a:t> studies examined smoking cessation</a:t>
                      </a:r>
                      <a:endParaRPr lang="en-US" sz="1900"/>
                    </a:p>
                  </a:txBody>
                  <a:tcPr marL="95340" marR="95340" marT="47670" marB="47670"/>
                </a:tc>
                <a:extLst>
                  <a:ext uri="{0D108BD9-81ED-4DB2-BD59-A6C34878D82A}">
                    <a16:rowId xmlns:a16="http://schemas.microsoft.com/office/drawing/2014/main" val="10003"/>
                  </a:ext>
                </a:extLst>
              </a:tr>
              <a:tr h="1277556">
                <a:tc>
                  <a:txBody>
                    <a:bodyPr/>
                    <a:lstStyle/>
                    <a:p>
                      <a:r>
                        <a:rPr lang="en-US" sz="1900"/>
                        <a:t>Deficiencies in evidence</a:t>
                      </a:r>
                    </a:p>
                  </a:txBody>
                  <a:tcPr marL="95340" marR="95340" marT="47670" marB="47670"/>
                </a:tc>
                <a:tc>
                  <a:txBody>
                    <a:bodyPr/>
                    <a:lstStyle/>
                    <a:p>
                      <a:pPr marL="285750" indent="-285750">
                        <a:buFont typeface="Arial"/>
                        <a:buChar char="•"/>
                      </a:pPr>
                      <a:r>
                        <a:rPr lang="en-US" sz="1900"/>
                        <a:t>Minimal research on social context</a:t>
                      </a:r>
                    </a:p>
                    <a:p>
                      <a:pPr marL="285750" indent="-285750">
                        <a:buFont typeface="Arial"/>
                        <a:buChar char="•"/>
                      </a:pPr>
                      <a:r>
                        <a:rPr lang="en-US" sz="1900"/>
                        <a:t>Existing studies quantitative, transtheoretical</a:t>
                      </a:r>
                    </a:p>
                    <a:p>
                      <a:pPr marL="285750" indent="-285750">
                        <a:buFont typeface="Arial"/>
                        <a:buChar char="•"/>
                      </a:pPr>
                      <a:r>
                        <a:rPr lang="en-US" sz="1900"/>
                        <a:t>Qualitative</a:t>
                      </a:r>
                      <a:r>
                        <a:rPr lang="en-US" sz="1900" baseline="0"/>
                        <a:t> investigations provide detailed views</a:t>
                      </a:r>
                    </a:p>
                    <a:p>
                      <a:pPr marL="742950" lvl="1" indent="-285750">
                        <a:buFont typeface="Arial"/>
                        <a:buChar char="•"/>
                      </a:pPr>
                      <a:r>
                        <a:rPr lang="en-US" sz="1900"/>
                        <a:t>Allow high school students</a:t>
                      </a:r>
                      <a:r>
                        <a:rPr lang="en-US" sz="1900" baseline="0"/>
                        <a:t> as co-researchers</a:t>
                      </a:r>
                      <a:endParaRPr lang="en-US" sz="1900"/>
                    </a:p>
                  </a:txBody>
                  <a:tcPr marL="95340" marR="95340" marT="47670" marB="47670"/>
                </a:tc>
                <a:extLst>
                  <a:ext uri="{0D108BD9-81ED-4DB2-BD59-A6C34878D82A}">
                    <a16:rowId xmlns:a16="http://schemas.microsoft.com/office/drawing/2014/main" val="10004"/>
                  </a:ext>
                </a:extLst>
              </a:tr>
              <a:tr h="991536">
                <a:tc>
                  <a:txBody>
                    <a:bodyPr/>
                    <a:lstStyle/>
                    <a:p>
                      <a:r>
                        <a:rPr lang="en-US" sz="1900"/>
                        <a:t>Importance for audiences</a:t>
                      </a:r>
                    </a:p>
                  </a:txBody>
                  <a:tcPr marL="95340" marR="95340" marT="47670" marB="47670"/>
                </a:tc>
                <a:tc>
                  <a:txBody>
                    <a:bodyPr/>
                    <a:lstStyle/>
                    <a:p>
                      <a:pPr marL="285750" indent="-285750">
                        <a:buFont typeface="Arial"/>
                        <a:buChar char="•"/>
                      </a:pPr>
                      <a:r>
                        <a:rPr lang="en-US" sz="1900"/>
                        <a:t>Understand tobacco use in high schools</a:t>
                      </a:r>
                    </a:p>
                    <a:p>
                      <a:pPr marL="285750" indent="-285750">
                        <a:buFont typeface="Arial"/>
                        <a:buChar char="•"/>
                      </a:pPr>
                      <a:r>
                        <a:rPr lang="en-US" sz="1900"/>
                        <a:t>Researchers</a:t>
                      </a:r>
                      <a:r>
                        <a:rPr lang="en-US" sz="1900" baseline="0"/>
                        <a:t> isolate variables</a:t>
                      </a:r>
                    </a:p>
                    <a:p>
                      <a:pPr marL="285750" indent="-285750">
                        <a:buFont typeface="Arial"/>
                        <a:buChar char="•"/>
                      </a:pPr>
                      <a:r>
                        <a:rPr lang="en-US" sz="1900" baseline="0"/>
                        <a:t>Administrators and teachers plan interventions</a:t>
                      </a:r>
                      <a:endParaRPr lang="en-US" sz="1900"/>
                    </a:p>
                  </a:txBody>
                  <a:tcPr marL="95340" marR="95340" marT="47670" marB="47670"/>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354195540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 name="Rectangle 14">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Freeform: Shape 22">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5" name="Rectangle 24">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66722" y="586855"/>
            <a:ext cx="3201366" cy="3387497"/>
          </a:xfrm>
        </p:spPr>
        <p:txBody>
          <a:bodyPr anchor="b">
            <a:normAutofit/>
          </a:bodyPr>
          <a:lstStyle/>
          <a:p>
            <a:pPr algn="r"/>
            <a:r>
              <a:rPr lang="en-US" sz="4000">
                <a:solidFill>
                  <a:srgbClr val="FFFFFF"/>
                </a:solidFill>
              </a:rPr>
              <a:t>Purpose Statement</a:t>
            </a:r>
          </a:p>
        </p:txBody>
      </p:sp>
      <p:sp>
        <p:nvSpPr>
          <p:cNvPr id="8" name="Footer Placeholder 7"/>
          <p:cNvSpPr>
            <a:spLocks noGrp="1"/>
          </p:cNvSpPr>
          <p:nvPr>
            <p:ph type="ftr" sz="quarter" idx="11"/>
          </p:nvPr>
        </p:nvSpPr>
        <p:spPr>
          <a:xfrm rot="5400000">
            <a:off x="-1828800" y="1984248"/>
            <a:ext cx="4114800" cy="365125"/>
          </a:xfrm>
        </p:spPr>
        <p:txBody>
          <a:bodyPr>
            <a:normAutofit/>
          </a:bodyPr>
          <a:lstStyle/>
          <a:p>
            <a:pPr algn="l">
              <a:spcAft>
                <a:spcPts val="600"/>
              </a:spcAft>
            </a:pPr>
            <a:r>
              <a:rPr lang="en-GB" sz="1000">
                <a:solidFill>
                  <a:srgbClr val="FFFFFF"/>
                </a:solidFill>
              </a:rPr>
              <a:t>Creswell, Qualitative Inquiry &amp; Research Design 4e. SAGE Publishing, 2018.</a:t>
            </a:r>
            <a:endParaRPr lang="en-US" sz="1000">
              <a:solidFill>
                <a:srgbClr val="FFFFFF"/>
              </a:solidFill>
            </a:endParaRPr>
          </a:p>
        </p:txBody>
      </p:sp>
      <p:sp>
        <p:nvSpPr>
          <p:cNvPr id="3" name="Content Placeholder 2"/>
          <p:cNvSpPr>
            <a:spLocks noGrp="1"/>
          </p:cNvSpPr>
          <p:nvPr>
            <p:ph idx="1"/>
          </p:nvPr>
        </p:nvSpPr>
        <p:spPr>
          <a:xfrm>
            <a:off x="4810259" y="649480"/>
            <a:ext cx="6555347" cy="5546047"/>
          </a:xfrm>
        </p:spPr>
        <p:txBody>
          <a:bodyPr anchor="ctr">
            <a:normAutofit/>
          </a:bodyPr>
          <a:lstStyle/>
          <a:p>
            <a:r>
              <a:rPr lang="en-US" sz="2000"/>
              <a:t>Major objective or “road map”</a:t>
            </a:r>
          </a:p>
          <a:p>
            <a:endParaRPr lang="en-US" sz="2000"/>
          </a:p>
          <a:p>
            <a:r>
              <a:rPr lang="en-US" sz="2000"/>
              <a:t>Most important statement in qualitative study</a:t>
            </a:r>
          </a:p>
          <a:p>
            <a:endParaRPr lang="en-US" sz="2000"/>
          </a:p>
          <a:p>
            <a:r>
              <a:rPr lang="en-US" sz="2000"/>
              <a:t>Clear &amp; concise</a:t>
            </a:r>
          </a:p>
        </p:txBody>
      </p:sp>
      <p:sp>
        <p:nvSpPr>
          <p:cNvPr id="4" name="Slide Number Placeholder 3"/>
          <p:cNvSpPr>
            <a:spLocks noGrp="1"/>
          </p:cNvSpPr>
          <p:nvPr>
            <p:ph type="sldNum" sz="quarter" idx="12"/>
          </p:nvPr>
        </p:nvSpPr>
        <p:spPr>
          <a:xfrm>
            <a:off x="11704320" y="6455664"/>
            <a:ext cx="448056" cy="365125"/>
          </a:xfrm>
        </p:spPr>
        <p:txBody>
          <a:bodyPr>
            <a:normAutofit/>
          </a:bodyPr>
          <a:lstStyle/>
          <a:p>
            <a:pPr>
              <a:spcAft>
                <a:spcPts val="600"/>
              </a:spcAft>
            </a:pPr>
            <a:fld id="{422459A5-8857-0A41-8F31-3584217A9641}" type="slidenum">
              <a:rPr lang="en-US" sz="1100">
                <a:solidFill>
                  <a:schemeClr val="tx1">
                    <a:lumMod val="50000"/>
                    <a:lumOff val="50000"/>
                  </a:schemeClr>
                </a:solidFill>
              </a:rPr>
              <a:pPr>
                <a:spcAft>
                  <a:spcPts val="600"/>
                </a:spcAft>
              </a:pPr>
              <a:t>42</a:t>
            </a:fld>
            <a:endParaRPr lang="en-US" sz="1100">
              <a:solidFill>
                <a:schemeClr val="tx1">
                  <a:lumMod val="50000"/>
                  <a:lumOff val="50000"/>
                </a:schemeClr>
              </a:solidFill>
            </a:endParaRPr>
          </a:p>
        </p:txBody>
      </p:sp>
    </p:spTree>
    <p:extLst>
      <p:ext uri="{BB962C8B-B14F-4D97-AF65-F5344CB8AC3E}">
        <p14:creationId xmlns:p14="http://schemas.microsoft.com/office/powerpoint/2010/main" val="136712228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5" name="Rectangle 12">
            <a:extLst>
              <a:ext uri="{FF2B5EF4-FFF2-40B4-BE49-F238E27FC236}">
                <a16:creationId xmlns:a16="http://schemas.microsoft.com/office/drawing/2014/main" id="{A3BAF07C-C39E-42EB-BB22-8D46691D97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3061" cy="6869209"/>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7" name="Group 14">
            <a:extLst>
              <a:ext uri="{FF2B5EF4-FFF2-40B4-BE49-F238E27FC236}">
                <a16:creationId xmlns:a16="http://schemas.microsoft.com/office/drawing/2014/main" id="{D8E9CF54-0466-4261-9E62-0249E60E188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16" name="Freeform 5">
              <a:extLst>
                <a:ext uri="{FF2B5EF4-FFF2-40B4-BE49-F238E27FC236}">
                  <a16:creationId xmlns:a16="http://schemas.microsoft.com/office/drawing/2014/main" id="{33E32106-E8B1-4F76-9EE6-58537738A3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8" name="Freeform 6">
              <a:extLst>
                <a:ext uri="{FF2B5EF4-FFF2-40B4-BE49-F238E27FC236}">
                  <a16:creationId xmlns:a16="http://schemas.microsoft.com/office/drawing/2014/main" id="{C32C2C46-A045-44FB-8A74-5EBD650C27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9" name="Freeform 7">
              <a:extLst>
                <a:ext uri="{FF2B5EF4-FFF2-40B4-BE49-F238E27FC236}">
                  <a16:creationId xmlns:a16="http://schemas.microsoft.com/office/drawing/2014/main" id="{6A76F79C-6683-4940-BCF7-4BCCCEE406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0" name="Freeform 8">
              <a:extLst>
                <a:ext uri="{FF2B5EF4-FFF2-40B4-BE49-F238E27FC236}">
                  <a16:creationId xmlns:a16="http://schemas.microsoft.com/office/drawing/2014/main" id="{FF4675A3-6D07-4B1F-9BFC-AEBEA1AD06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9">
              <a:extLst>
                <a:ext uri="{FF2B5EF4-FFF2-40B4-BE49-F238E27FC236}">
                  <a16:creationId xmlns:a16="http://schemas.microsoft.com/office/drawing/2014/main" id="{765E127A-B6B7-4B1D-B7BD-6C8C969D29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0">
              <a:extLst>
                <a:ext uri="{FF2B5EF4-FFF2-40B4-BE49-F238E27FC236}">
                  <a16:creationId xmlns:a16="http://schemas.microsoft.com/office/drawing/2014/main" id="{3BCA9D9E-C72C-4751-BFA9-10B85CACE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1">
              <a:extLst>
                <a:ext uri="{FF2B5EF4-FFF2-40B4-BE49-F238E27FC236}">
                  <a16:creationId xmlns:a16="http://schemas.microsoft.com/office/drawing/2014/main" id="{080C708C-69BF-441B-AB75-C98160ED06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2">
              <a:extLst>
                <a:ext uri="{FF2B5EF4-FFF2-40B4-BE49-F238E27FC236}">
                  <a16:creationId xmlns:a16="http://schemas.microsoft.com/office/drawing/2014/main" id="{3E79964E-F8F1-4763-8892-7BC3DAE306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3">
              <a:extLst>
                <a:ext uri="{FF2B5EF4-FFF2-40B4-BE49-F238E27FC236}">
                  <a16:creationId xmlns:a16="http://schemas.microsoft.com/office/drawing/2014/main" id="{FE09592A-FCC9-4AE5-BA0B-730C6F3BBE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5" name="Freeform 14">
              <a:extLst>
                <a:ext uri="{FF2B5EF4-FFF2-40B4-BE49-F238E27FC236}">
                  <a16:creationId xmlns:a16="http://schemas.microsoft.com/office/drawing/2014/main" id="{96448994-820C-4BC1-ABF3-4579C6F99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6" name="Freeform 15">
              <a:extLst>
                <a:ext uri="{FF2B5EF4-FFF2-40B4-BE49-F238E27FC236}">
                  <a16:creationId xmlns:a16="http://schemas.microsoft.com/office/drawing/2014/main" id="{9BB0D192-565A-42B9-B292-CC032D71A6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7" name="Freeform 16">
              <a:extLst>
                <a:ext uri="{FF2B5EF4-FFF2-40B4-BE49-F238E27FC236}">
                  <a16:creationId xmlns:a16="http://schemas.microsoft.com/office/drawing/2014/main" id="{6D1CA09C-5F40-4E92-A7E9-D1FCEE5128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8" name="Freeform 17">
              <a:extLst>
                <a:ext uri="{FF2B5EF4-FFF2-40B4-BE49-F238E27FC236}">
                  <a16:creationId xmlns:a16="http://schemas.microsoft.com/office/drawing/2014/main" id="{379F5AA5-2E14-4880-A5A6-07AEF2AD89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18">
              <a:extLst>
                <a:ext uri="{FF2B5EF4-FFF2-40B4-BE49-F238E27FC236}">
                  <a16:creationId xmlns:a16="http://schemas.microsoft.com/office/drawing/2014/main" id="{EF14BD32-D239-4DA3-98B3-7752073657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19">
              <a:extLst>
                <a:ext uri="{FF2B5EF4-FFF2-40B4-BE49-F238E27FC236}">
                  <a16:creationId xmlns:a16="http://schemas.microsoft.com/office/drawing/2014/main" id="{CF07B250-E5E4-4624-9BD7-8D513A67B7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0">
              <a:extLst>
                <a:ext uri="{FF2B5EF4-FFF2-40B4-BE49-F238E27FC236}">
                  <a16:creationId xmlns:a16="http://schemas.microsoft.com/office/drawing/2014/main" id="{BCC5D120-7C8C-4290-865C-4EE6E4F245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2" name="Freeform 21">
              <a:extLst>
                <a:ext uri="{FF2B5EF4-FFF2-40B4-BE49-F238E27FC236}">
                  <a16:creationId xmlns:a16="http://schemas.microsoft.com/office/drawing/2014/main" id="{C24688C6-CAE5-4EF2-B2BA-A138DA0A24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3" name="Freeform 22">
              <a:extLst>
                <a:ext uri="{FF2B5EF4-FFF2-40B4-BE49-F238E27FC236}">
                  <a16:creationId xmlns:a16="http://schemas.microsoft.com/office/drawing/2014/main" id="{6BD31099-7C13-4901-A04F-632B1CD846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34" name="Freeform 23">
              <a:extLst>
                <a:ext uri="{FF2B5EF4-FFF2-40B4-BE49-F238E27FC236}">
                  <a16:creationId xmlns:a16="http://schemas.microsoft.com/office/drawing/2014/main" id="{679F5FF7-82B2-4033-8FBE-63170C9378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2" name="Title 1"/>
          <p:cNvSpPr>
            <a:spLocks noGrp="1"/>
          </p:cNvSpPr>
          <p:nvPr>
            <p:ph type="title"/>
          </p:nvPr>
        </p:nvSpPr>
        <p:spPr>
          <a:xfrm>
            <a:off x="1378425" y="5199797"/>
            <a:ext cx="9435152" cy="789673"/>
          </a:xfrm>
        </p:spPr>
        <p:txBody>
          <a:bodyPr vert="horz" lIns="91440" tIns="45720" rIns="91440" bIns="45720" rtlCol="0" anchor="ctr">
            <a:normAutofit/>
          </a:bodyPr>
          <a:lstStyle/>
          <a:p>
            <a:pPr algn="ctr"/>
            <a:r>
              <a:rPr lang="en-US" sz="4000" kern="1200">
                <a:solidFill>
                  <a:schemeClr val="bg1"/>
                </a:solidFill>
                <a:latin typeface="+mj-lt"/>
                <a:ea typeface="+mj-ea"/>
                <a:cs typeface="+mj-cs"/>
              </a:rPr>
              <a:t>Purpose Statement: Script</a:t>
            </a:r>
          </a:p>
        </p:txBody>
      </p:sp>
      <p:sp>
        <p:nvSpPr>
          <p:cNvPr id="36" name="Freeform: Shape 35">
            <a:extLst>
              <a:ext uri="{FF2B5EF4-FFF2-40B4-BE49-F238E27FC236}">
                <a16:creationId xmlns:a16="http://schemas.microsoft.com/office/drawing/2014/main" id="{A7795DFA-888F-47E2-B44E-DE1D3B3E46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5058957"/>
          </a:xfrm>
          <a:custGeom>
            <a:avLst/>
            <a:gdLst>
              <a:gd name="connsiteX0" fmla="*/ 0 w 12192000"/>
              <a:gd name="connsiteY0" fmla="*/ 0 h 5058957"/>
              <a:gd name="connsiteX1" fmla="*/ 12192000 w 12192000"/>
              <a:gd name="connsiteY1" fmla="*/ 0 h 5058957"/>
              <a:gd name="connsiteX2" fmla="*/ 12192000 w 12192000"/>
              <a:gd name="connsiteY2" fmla="*/ 259692 h 5058957"/>
              <a:gd name="connsiteX3" fmla="*/ 12192000 w 12192000"/>
              <a:gd name="connsiteY3" fmla="*/ 3542069 h 5058957"/>
              <a:gd name="connsiteX4" fmla="*/ 12192000 w 12192000"/>
              <a:gd name="connsiteY4" fmla="*/ 3734194 h 5058957"/>
              <a:gd name="connsiteX5" fmla="*/ 12192000 w 12192000"/>
              <a:gd name="connsiteY5" fmla="*/ 4710012 h 5058957"/>
              <a:gd name="connsiteX6" fmla="*/ 12113803 w 12192000"/>
              <a:gd name="connsiteY6" fmla="*/ 4718295 h 5058957"/>
              <a:gd name="connsiteX7" fmla="*/ 6753597 w 12192000"/>
              <a:gd name="connsiteY7" fmla="*/ 5041852 h 5058957"/>
              <a:gd name="connsiteX8" fmla="*/ 400746 w 12192000"/>
              <a:gd name="connsiteY8" fmla="*/ 4870509 h 5058957"/>
              <a:gd name="connsiteX9" fmla="*/ 0 w 12192000"/>
              <a:gd name="connsiteY9" fmla="*/ 4833533 h 5058957"/>
              <a:gd name="connsiteX10" fmla="*/ 0 w 12192000"/>
              <a:gd name="connsiteY10" fmla="*/ 3734194 h 5058957"/>
              <a:gd name="connsiteX11" fmla="*/ 0 w 12192000"/>
              <a:gd name="connsiteY11" fmla="*/ 3542069 h 5058957"/>
              <a:gd name="connsiteX12" fmla="*/ 0 w 12192000"/>
              <a:gd name="connsiteY12" fmla="*/ 259692 h 50589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192000" h="5058957">
                <a:moveTo>
                  <a:pt x="0" y="0"/>
                </a:moveTo>
                <a:lnTo>
                  <a:pt x="12192000" y="0"/>
                </a:lnTo>
                <a:lnTo>
                  <a:pt x="12192000" y="259692"/>
                </a:lnTo>
                <a:lnTo>
                  <a:pt x="12192000" y="3542069"/>
                </a:lnTo>
                <a:lnTo>
                  <a:pt x="12192000" y="3734194"/>
                </a:lnTo>
                <a:lnTo>
                  <a:pt x="12192000" y="4710012"/>
                </a:lnTo>
                <a:lnTo>
                  <a:pt x="12113803" y="4718295"/>
                </a:lnTo>
                <a:cubicBezTo>
                  <a:pt x="10139508" y="4916244"/>
                  <a:pt x="8237152" y="5009247"/>
                  <a:pt x="6753597" y="5041852"/>
                </a:cubicBezTo>
                <a:cubicBezTo>
                  <a:pt x="4940362" y="5081701"/>
                  <a:pt x="2657278" y="5062371"/>
                  <a:pt x="400746" y="4870509"/>
                </a:cubicBezTo>
                <a:lnTo>
                  <a:pt x="0" y="4833533"/>
                </a:lnTo>
                <a:lnTo>
                  <a:pt x="0" y="3734194"/>
                </a:lnTo>
                <a:lnTo>
                  <a:pt x="0" y="3542069"/>
                </a:lnTo>
                <a:lnTo>
                  <a:pt x="0" y="259692"/>
                </a:lnTo>
                <a:close/>
              </a:path>
            </a:pathLst>
          </a:custGeom>
          <a:solidFill>
            <a:schemeClr val="bg1"/>
          </a:solidFill>
          <a:ln w="44450">
            <a:noFill/>
          </a:ln>
          <a:effectLst/>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sp>
        <p:nvSpPr>
          <p:cNvPr id="4" name="Slide Number Placeholder 3"/>
          <p:cNvSpPr>
            <a:spLocks noGrp="1"/>
          </p:cNvSpPr>
          <p:nvPr>
            <p:ph type="sldNum" sz="quarter" idx="12"/>
          </p:nvPr>
        </p:nvSpPr>
        <p:spPr>
          <a:xfrm>
            <a:off x="10469880" y="320040"/>
            <a:ext cx="914400" cy="320040"/>
          </a:xfrm>
        </p:spPr>
        <p:txBody>
          <a:bodyPr vert="horz" lIns="91440" tIns="45720" rIns="91440" bIns="45720" rtlCol="0" anchor="ctr">
            <a:normAutofit/>
          </a:bodyPr>
          <a:lstStyle/>
          <a:p>
            <a:pPr>
              <a:spcAft>
                <a:spcPts val="600"/>
              </a:spcAft>
            </a:pPr>
            <a:fld id="{422459A5-8857-0A41-8F31-3584217A9641}" type="slidenum">
              <a:rPr lang="en-US">
                <a:solidFill>
                  <a:srgbClr val="898989"/>
                </a:solidFill>
              </a:rPr>
              <a:pPr>
                <a:spcAft>
                  <a:spcPts val="600"/>
                </a:spcAft>
              </a:pPr>
              <a:t>43</a:t>
            </a:fld>
            <a:endParaRPr lang="en-US">
              <a:solidFill>
                <a:srgbClr val="898989"/>
              </a:solidFill>
            </a:endParaRPr>
          </a:p>
        </p:txBody>
      </p:sp>
      <p:sp>
        <p:nvSpPr>
          <p:cNvPr id="8" name="Footer Placeholder 7"/>
          <p:cNvSpPr>
            <a:spLocks noGrp="1"/>
          </p:cNvSpPr>
          <p:nvPr>
            <p:ph type="ftr" sz="quarter" idx="11"/>
          </p:nvPr>
        </p:nvSpPr>
        <p:spPr>
          <a:xfrm>
            <a:off x="804672" y="6406687"/>
            <a:ext cx="10588752" cy="320040"/>
          </a:xfrm>
        </p:spPr>
        <p:txBody>
          <a:bodyPr vert="horz" lIns="91440" tIns="45720" rIns="91440" bIns="45720" rtlCol="0" anchor="ctr">
            <a:normAutofit/>
          </a:bodyPr>
          <a:lstStyle/>
          <a:p>
            <a:pPr>
              <a:spcAft>
                <a:spcPts val="600"/>
              </a:spcAft>
            </a:pPr>
            <a:r>
              <a:rPr lang="en-US" kern="1200">
                <a:solidFill>
                  <a:schemeClr val="bg1"/>
                </a:solidFill>
                <a:latin typeface="+mn-lt"/>
                <a:ea typeface="+mn-ea"/>
                <a:cs typeface="+mn-cs"/>
              </a:rPr>
              <a:t>Creswell, Qualitative Inquiry &amp; Research Design 4e. SAGE Publishing, 2018.</a:t>
            </a:r>
          </a:p>
        </p:txBody>
      </p:sp>
      <p:pic>
        <p:nvPicPr>
          <p:cNvPr id="7" name="Picture 6"/>
          <p:cNvPicPr>
            <a:picLocks noChangeAspect="1"/>
          </p:cNvPicPr>
          <p:nvPr/>
        </p:nvPicPr>
        <p:blipFill>
          <a:blip r:embed="rId2"/>
          <a:stretch>
            <a:fillRect/>
          </a:stretch>
        </p:blipFill>
        <p:spPr>
          <a:xfrm>
            <a:off x="643467" y="949390"/>
            <a:ext cx="10914060" cy="3219647"/>
          </a:xfrm>
          <a:prstGeom prst="rect">
            <a:avLst/>
          </a:prstGeom>
        </p:spPr>
      </p:pic>
    </p:spTree>
    <p:extLst>
      <p:ext uri="{BB962C8B-B14F-4D97-AF65-F5344CB8AC3E}">
        <p14:creationId xmlns:p14="http://schemas.microsoft.com/office/powerpoint/2010/main" val="409130755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 name="Rectangle 14">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Freeform: Shape 22">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5" name="Rectangle 24">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66722" y="586855"/>
            <a:ext cx="3201366" cy="3387497"/>
          </a:xfrm>
        </p:spPr>
        <p:txBody>
          <a:bodyPr anchor="b">
            <a:normAutofit/>
          </a:bodyPr>
          <a:lstStyle/>
          <a:p>
            <a:pPr algn="r"/>
            <a:r>
              <a:rPr lang="en-US" sz="4000">
                <a:solidFill>
                  <a:srgbClr val="FFFFFF"/>
                </a:solidFill>
              </a:rPr>
              <a:t>Purpose Statement: Script Components</a:t>
            </a:r>
          </a:p>
        </p:txBody>
      </p:sp>
      <p:sp>
        <p:nvSpPr>
          <p:cNvPr id="8" name="Footer Placeholder 7"/>
          <p:cNvSpPr>
            <a:spLocks noGrp="1"/>
          </p:cNvSpPr>
          <p:nvPr>
            <p:ph type="ftr" sz="quarter" idx="11"/>
          </p:nvPr>
        </p:nvSpPr>
        <p:spPr>
          <a:xfrm rot="5400000">
            <a:off x="-1828800" y="1984248"/>
            <a:ext cx="4114800" cy="365125"/>
          </a:xfrm>
        </p:spPr>
        <p:txBody>
          <a:bodyPr>
            <a:normAutofit/>
          </a:bodyPr>
          <a:lstStyle/>
          <a:p>
            <a:pPr algn="l">
              <a:spcAft>
                <a:spcPts val="600"/>
              </a:spcAft>
            </a:pPr>
            <a:r>
              <a:rPr lang="en-GB" sz="1000">
                <a:solidFill>
                  <a:srgbClr val="FFFFFF"/>
                </a:solidFill>
              </a:rPr>
              <a:t>Creswell, Qualitative Inquiry &amp; Research Design 4e. SAGE Publishing, 2018.</a:t>
            </a:r>
            <a:endParaRPr lang="en-US" sz="1000">
              <a:solidFill>
                <a:srgbClr val="FFFFFF"/>
              </a:solidFill>
            </a:endParaRPr>
          </a:p>
        </p:txBody>
      </p:sp>
      <p:sp>
        <p:nvSpPr>
          <p:cNvPr id="3" name="Content Placeholder 2"/>
          <p:cNvSpPr>
            <a:spLocks noGrp="1"/>
          </p:cNvSpPr>
          <p:nvPr>
            <p:ph idx="1"/>
          </p:nvPr>
        </p:nvSpPr>
        <p:spPr>
          <a:xfrm>
            <a:off x="4810259" y="649480"/>
            <a:ext cx="6555347" cy="5546047"/>
          </a:xfrm>
        </p:spPr>
        <p:txBody>
          <a:bodyPr anchor="ctr">
            <a:normAutofit/>
          </a:bodyPr>
          <a:lstStyle/>
          <a:p>
            <a:pPr lvl="0"/>
            <a:r>
              <a:rPr lang="en-US" dirty="0"/>
              <a:t>The components of the script include: (1) identifying the specific qualitative approach; (2) encoding the passage with words to indicate the action of the researcher and the approach; (3) identifying the central phenomenon, which is the one central concept being examined; and (4) foreshadowing the participants and site for the study.</a:t>
            </a:r>
            <a:endParaRPr lang="en-GB" dirty="0"/>
          </a:p>
          <a:p>
            <a:pPr lvl="0"/>
            <a:r>
              <a:rPr lang="en-US" dirty="0"/>
              <a:t>It is also helpful to include a general definition of the central phenomenon.</a:t>
            </a:r>
            <a:endParaRPr lang="en-GB" dirty="0"/>
          </a:p>
        </p:txBody>
      </p:sp>
      <p:sp>
        <p:nvSpPr>
          <p:cNvPr id="4" name="Slide Number Placeholder 3"/>
          <p:cNvSpPr>
            <a:spLocks noGrp="1"/>
          </p:cNvSpPr>
          <p:nvPr>
            <p:ph type="sldNum" sz="quarter" idx="12"/>
          </p:nvPr>
        </p:nvSpPr>
        <p:spPr>
          <a:xfrm>
            <a:off x="11704320" y="6455664"/>
            <a:ext cx="448056" cy="365125"/>
          </a:xfrm>
        </p:spPr>
        <p:txBody>
          <a:bodyPr>
            <a:normAutofit/>
          </a:bodyPr>
          <a:lstStyle/>
          <a:p>
            <a:pPr>
              <a:spcAft>
                <a:spcPts val="600"/>
              </a:spcAft>
            </a:pPr>
            <a:fld id="{422459A5-8857-0A41-8F31-3584217A9641}" type="slidenum">
              <a:rPr lang="en-US" sz="1100">
                <a:solidFill>
                  <a:schemeClr val="tx1">
                    <a:lumMod val="50000"/>
                    <a:lumOff val="50000"/>
                  </a:schemeClr>
                </a:solidFill>
              </a:rPr>
              <a:pPr>
                <a:spcAft>
                  <a:spcPts val="600"/>
                </a:spcAft>
              </a:pPr>
              <a:t>44</a:t>
            </a:fld>
            <a:endParaRPr lang="en-US" sz="1100">
              <a:solidFill>
                <a:schemeClr val="tx1">
                  <a:lumMod val="50000"/>
                  <a:lumOff val="50000"/>
                </a:schemeClr>
              </a:solidFill>
            </a:endParaRPr>
          </a:p>
        </p:txBody>
      </p:sp>
    </p:spTree>
    <p:extLst>
      <p:ext uri="{BB962C8B-B14F-4D97-AF65-F5344CB8AC3E}">
        <p14:creationId xmlns:p14="http://schemas.microsoft.com/office/powerpoint/2010/main" val="121734929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kern="1200">
                <a:solidFill>
                  <a:schemeClr val="bg1"/>
                </a:solidFill>
                <a:latin typeface="+mj-lt"/>
                <a:ea typeface="+mj-ea"/>
                <a:cs typeface="+mj-cs"/>
              </a:rPr>
              <a:t>Purpose Statement: Encoding Words</a:t>
            </a: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43467" y="2032097"/>
            <a:ext cx="10905066" cy="3680458"/>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Footer Placeholder 7"/>
          <p:cNvSpPr>
            <a:spLocks noGrp="1"/>
          </p:cNvSpPr>
          <p:nvPr>
            <p:ph type="ftr" sz="quarter" idx="11"/>
          </p:nvPr>
        </p:nvSpPr>
        <p:spPr>
          <a:xfrm>
            <a:off x="4038600" y="6356350"/>
            <a:ext cx="4114800" cy="365125"/>
          </a:xfrm>
        </p:spPr>
        <p:txBody>
          <a:bodyPr vert="horz" lIns="91440" tIns="45720" rIns="91440" bIns="45720" rtlCol="0" anchor="ctr">
            <a:normAutofit/>
          </a:bodyPr>
          <a:lstStyle/>
          <a:p>
            <a:pPr>
              <a:lnSpc>
                <a:spcPct val="90000"/>
              </a:lnSpc>
              <a:spcAft>
                <a:spcPts val="600"/>
              </a:spcAft>
            </a:pPr>
            <a:r>
              <a:rPr lang="en-US" sz="1000" kern="1200">
                <a:solidFill>
                  <a:schemeClr val="tx1">
                    <a:tint val="75000"/>
                  </a:schemeClr>
                </a:solidFill>
                <a:latin typeface="+mn-lt"/>
                <a:ea typeface="+mn-ea"/>
                <a:cs typeface="+mn-cs"/>
              </a:rPr>
              <a:t>Creswell, Qualitative Inquiry &amp; Research Design 4e. SAGE Publishing, 2018.</a:t>
            </a:r>
          </a:p>
        </p:txBody>
      </p:sp>
      <p:sp>
        <p:nvSpPr>
          <p:cNvPr id="4" name="Slide Number Placeholder 3"/>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422459A5-8857-0A41-8F31-3584217A9641}" type="slidenum">
              <a:rPr lang="en-US" smtClean="0"/>
              <a:pPr>
                <a:spcAft>
                  <a:spcPts val="600"/>
                </a:spcAft>
              </a:pPr>
              <a:t>45</a:t>
            </a:fld>
            <a:endParaRPr lang="en-US"/>
          </a:p>
        </p:txBody>
      </p:sp>
    </p:spTree>
    <p:extLst>
      <p:ext uri="{BB962C8B-B14F-4D97-AF65-F5344CB8AC3E}">
        <p14:creationId xmlns:p14="http://schemas.microsoft.com/office/powerpoint/2010/main" val="388596097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839756"/>
            <a:ext cx="8229600" cy="1129003"/>
          </a:xfrm>
        </p:spPr>
        <p:txBody>
          <a:bodyPr>
            <a:noAutofit/>
          </a:bodyPr>
          <a:lstStyle/>
          <a:p>
            <a:r>
              <a:rPr lang="en-US" sz="4000" dirty="0"/>
              <a:t>Purpose Statement:</a:t>
            </a:r>
            <a:br>
              <a:rPr lang="en-US" sz="4000" dirty="0"/>
            </a:br>
            <a:r>
              <a:rPr lang="en-US" sz="4000" dirty="0"/>
              <a:t>Narrative Example</a:t>
            </a:r>
          </a:p>
        </p:txBody>
      </p:sp>
      <p:sp>
        <p:nvSpPr>
          <p:cNvPr id="4" name="Slide Number Placeholder 3"/>
          <p:cNvSpPr>
            <a:spLocks noGrp="1"/>
          </p:cNvSpPr>
          <p:nvPr>
            <p:ph type="sldNum" sz="quarter" idx="12"/>
          </p:nvPr>
        </p:nvSpPr>
        <p:spPr/>
        <p:txBody>
          <a:bodyPr/>
          <a:lstStyle/>
          <a:p>
            <a:fld id="{422459A5-8857-0A41-8F31-3584217A9641}" type="slidenum">
              <a:rPr lang="en-US" smtClean="0"/>
              <a:pPr/>
              <a:t>46</a:t>
            </a:fld>
            <a:endParaRPr lang="en-US"/>
          </a:p>
        </p:txBody>
      </p:sp>
      <p:sp>
        <p:nvSpPr>
          <p:cNvPr id="8" name="Footer Placeholder 7"/>
          <p:cNvSpPr>
            <a:spLocks noGrp="1"/>
          </p:cNvSpPr>
          <p:nvPr>
            <p:ph type="ftr" sz="quarter" idx="11"/>
          </p:nvPr>
        </p:nvSpPr>
        <p:spPr/>
        <p:txBody>
          <a:bodyPr/>
          <a:lstStyle/>
          <a:p>
            <a:r>
              <a:rPr lang="en-GB"/>
              <a:t>Creswell, Qualitative Inquiry &amp; Research Design 4e. SAGE Publishing, 2018.</a:t>
            </a:r>
            <a:endParaRPr lang="en-US"/>
          </a:p>
        </p:txBody>
      </p:sp>
      <p:cxnSp>
        <p:nvCxnSpPr>
          <p:cNvPr id="15" name="Straight Connector 14"/>
          <p:cNvCxnSpPr/>
          <p:nvPr/>
        </p:nvCxnSpPr>
        <p:spPr>
          <a:xfrm flipV="1">
            <a:off x="8629650" y="4352926"/>
            <a:ext cx="1352550" cy="9524"/>
          </a:xfrm>
          <a:prstGeom prst="line">
            <a:avLst/>
          </a:prstGeom>
          <a:ln>
            <a:solidFill>
              <a:srgbClr val="FF0000"/>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flipH="1">
            <a:off x="3181350" y="4600575"/>
            <a:ext cx="371476" cy="0"/>
          </a:xfrm>
          <a:prstGeom prst="line">
            <a:avLst/>
          </a:prstGeom>
          <a:ln>
            <a:solidFill>
              <a:srgbClr val="FF0000"/>
            </a:solidFill>
          </a:ln>
        </p:spPr>
        <p:style>
          <a:lnRef idx="2">
            <a:schemeClr val="accent1"/>
          </a:lnRef>
          <a:fillRef idx="0">
            <a:schemeClr val="accent1"/>
          </a:fillRef>
          <a:effectRef idx="1">
            <a:schemeClr val="accent1"/>
          </a:effectRef>
          <a:fontRef idx="minor">
            <a:schemeClr val="tx1"/>
          </a:fontRef>
        </p:style>
      </p:cxnSp>
      <p:grpSp>
        <p:nvGrpSpPr>
          <p:cNvPr id="23" name="Group 22"/>
          <p:cNvGrpSpPr/>
          <p:nvPr/>
        </p:nvGrpSpPr>
        <p:grpSpPr>
          <a:xfrm>
            <a:off x="2070100" y="2295331"/>
            <a:ext cx="8234006" cy="2579622"/>
            <a:chOff x="838830" y="2222500"/>
            <a:chExt cx="8140700" cy="2413000"/>
          </a:xfrm>
        </p:grpSpPr>
        <p:pic>
          <p:nvPicPr>
            <p:cNvPr id="24" name="Picture 23"/>
            <p:cNvPicPr>
              <a:picLocks noChangeAspect="1"/>
            </p:cNvPicPr>
            <p:nvPr/>
          </p:nvPicPr>
          <p:blipFill>
            <a:blip r:embed="rId2"/>
            <a:stretch>
              <a:fillRect/>
            </a:stretch>
          </p:blipFill>
          <p:spPr>
            <a:xfrm>
              <a:off x="838830" y="2222500"/>
              <a:ext cx="8140700" cy="2413000"/>
            </a:xfrm>
            <a:prstGeom prst="rect">
              <a:avLst/>
            </a:prstGeom>
          </p:spPr>
        </p:pic>
        <p:sp>
          <p:nvSpPr>
            <p:cNvPr id="25" name="TextBox 24"/>
            <p:cNvSpPr txBox="1"/>
            <p:nvPr/>
          </p:nvSpPr>
          <p:spPr>
            <a:xfrm>
              <a:off x="8369746" y="3685365"/>
              <a:ext cx="423064" cy="345476"/>
            </a:xfrm>
            <a:prstGeom prst="rect">
              <a:avLst/>
            </a:prstGeom>
            <a:solidFill>
              <a:srgbClr val="D2E0F2"/>
            </a:solidFill>
          </p:spPr>
          <p:txBody>
            <a:bodyPr wrap="square" rtlCol="0">
              <a:spAutoFit/>
            </a:bodyPr>
            <a:lstStyle/>
            <a:p>
              <a:endParaRPr lang="en-US" dirty="0"/>
            </a:p>
          </p:txBody>
        </p:sp>
        <p:sp>
          <p:nvSpPr>
            <p:cNvPr id="26" name="TextBox 25"/>
            <p:cNvSpPr txBox="1"/>
            <p:nvPr/>
          </p:nvSpPr>
          <p:spPr>
            <a:xfrm>
              <a:off x="936912" y="3962679"/>
              <a:ext cx="420624" cy="345476"/>
            </a:xfrm>
            <a:prstGeom prst="rect">
              <a:avLst/>
            </a:prstGeom>
            <a:solidFill>
              <a:srgbClr val="D2E0F2"/>
            </a:solidFill>
          </p:spPr>
          <p:txBody>
            <a:bodyPr wrap="square" rtlCol="0">
              <a:spAutoFit/>
            </a:bodyPr>
            <a:lstStyle/>
            <a:p>
              <a:endParaRPr lang="en-US" dirty="0"/>
            </a:p>
          </p:txBody>
        </p:sp>
      </p:grpSp>
      <p:cxnSp>
        <p:nvCxnSpPr>
          <p:cNvPr id="27" name="Straight Connector 26"/>
          <p:cNvCxnSpPr/>
          <p:nvPr/>
        </p:nvCxnSpPr>
        <p:spPr>
          <a:xfrm>
            <a:off x="9305925" y="4208359"/>
            <a:ext cx="381408" cy="0"/>
          </a:xfrm>
          <a:prstGeom prst="line">
            <a:avLst/>
          </a:prstGeom>
          <a:ln>
            <a:solidFill>
              <a:srgbClr val="FF0000"/>
            </a:solidFill>
          </a:ln>
        </p:spPr>
        <p:style>
          <a:lnRef idx="2">
            <a:schemeClr val="accent1"/>
          </a:lnRef>
          <a:fillRef idx="0">
            <a:schemeClr val="accent1"/>
          </a:fillRef>
          <a:effectRef idx="1">
            <a:schemeClr val="accent1"/>
          </a:effectRef>
          <a:fontRef idx="minor">
            <a:schemeClr val="tx1"/>
          </a:fontRef>
        </p:style>
      </p:cxnSp>
      <p:cxnSp>
        <p:nvCxnSpPr>
          <p:cNvPr id="30" name="Straight Connector 29"/>
          <p:cNvCxnSpPr/>
          <p:nvPr/>
        </p:nvCxnSpPr>
        <p:spPr>
          <a:xfrm>
            <a:off x="2593418" y="4494757"/>
            <a:ext cx="1624711" cy="0"/>
          </a:xfrm>
          <a:prstGeom prst="line">
            <a:avLst/>
          </a:prstGeom>
          <a:ln>
            <a:solidFill>
              <a:srgbClr val="FF0000"/>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11792465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813256"/>
            <a:ext cx="8229600" cy="1276801"/>
          </a:xfrm>
        </p:spPr>
        <p:txBody>
          <a:bodyPr>
            <a:normAutofit fontScale="90000"/>
          </a:bodyPr>
          <a:lstStyle/>
          <a:p>
            <a:r>
              <a:rPr lang="en-US" dirty="0"/>
              <a:t>Purpose Statement:</a:t>
            </a:r>
            <a:br>
              <a:rPr lang="en-US" dirty="0"/>
            </a:br>
            <a:r>
              <a:rPr lang="en-US" dirty="0"/>
              <a:t>Phenomenological Example</a:t>
            </a:r>
          </a:p>
        </p:txBody>
      </p:sp>
      <p:sp>
        <p:nvSpPr>
          <p:cNvPr id="4" name="Slide Number Placeholder 3"/>
          <p:cNvSpPr>
            <a:spLocks noGrp="1"/>
          </p:cNvSpPr>
          <p:nvPr>
            <p:ph type="sldNum" sz="quarter" idx="12"/>
          </p:nvPr>
        </p:nvSpPr>
        <p:spPr/>
        <p:txBody>
          <a:bodyPr/>
          <a:lstStyle/>
          <a:p>
            <a:fld id="{422459A5-8857-0A41-8F31-3584217A9641}" type="slidenum">
              <a:rPr lang="en-US" smtClean="0"/>
              <a:pPr/>
              <a:t>47</a:t>
            </a:fld>
            <a:endParaRPr lang="en-US"/>
          </a:p>
        </p:txBody>
      </p:sp>
      <p:grpSp>
        <p:nvGrpSpPr>
          <p:cNvPr id="18" name="Group 17"/>
          <p:cNvGrpSpPr/>
          <p:nvPr/>
        </p:nvGrpSpPr>
        <p:grpSpPr>
          <a:xfrm>
            <a:off x="2183572" y="2581684"/>
            <a:ext cx="8166100" cy="3035300"/>
            <a:chOff x="597112" y="2581684"/>
            <a:chExt cx="8166100" cy="3035300"/>
          </a:xfrm>
        </p:grpSpPr>
        <p:pic>
          <p:nvPicPr>
            <p:cNvPr id="3" name="Picture 2"/>
            <p:cNvPicPr>
              <a:picLocks noChangeAspect="1"/>
            </p:cNvPicPr>
            <p:nvPr/>
          </p:nvPicPr>
          <p:blipFill>
            <a:blip r:embed="rId2"/>
            <a:stretch>
              <a:fillRect/>
            </a:stretch>
          </p:blipFill>
          <p:spPr>
            <a:xfrm>
              <a:off x="597112" y="2581684"/>
              <a:ext cx="8166100" cy="3035300"/>
            </a:xfrm>
            <a:prstGeom prst="rect">
              <a:avLst/>
            </a:prstGeom>
          </p:spPr>
        </p:pic>
        <p:cxnSp>
          <p:nvCxnSpPr>
            <p:cNvPr id="13" name="Straight Connector 12"/>
            <p:cNvCxnSpPr/>
            <p:nvPr/>
          </p:nvCxnSpPr>
          <p:spPr>
            <a:xfrm flipV="1">
              <a:off x="2186128" y="4632729"/>
              <a:ext cx="3987080" cy="10410"/>
            </a:xfrm>
            <a:prstGeom prst="line">
              <a:avLst/>
            </a:prstGeom>
            <a:ln>
              <a:solidFill>
                <a:srgbClr val="FF0000"/>
              </a:solidFill>
            </a:ln>
          </p:spPr>
          <p:style>
            <a:lnRef idx="2">
              <a:schemeClr val="accent1"/>
            </a:lnRef>
            <a:fillRef idx="0">
              <a:schemeClr val="accent1"/>
            </a:fillRef>
            <a:effectRef idx="1">
              <a:schemeClr val="accent1"/>
            </a:effectRef>
            <a:fontRef idx="minor">
              <a:schemeClr val="tx1"/>
            </a:fontRef>
          </p:style>
        </p:cxnSp>
        <p:cxnSp>
          <p:nvCxnSpPr>
            <p:cNvPr id="14" name="Straight Connector 13"/>
            <p:cNvCxnSpPr/>
            <p:nvPr/>
          </p:nvCxnSpPr>
          <p:spPr>
            <a:xfrm>
              <a:off x="6596272" y="4639381"/>
              <a:ext cx="1523631" cy="3758"/>
            </a:xfrm>
            <a:prstGeom prst="line">
              <a:avLst/>
            </a:prstGeom>
            <a:ln>
              <a:solidFill>
                <a:srgbClr val="FF0000"/>
              </a:solidFill>
            </a:ln>
          </p:spPr>
          <p:style>
            <a:lnRef idx="2">
              <a:schemeClr val="accent1"/>
            </a:lnRef>
            <a:fillRef idx="0">
              <a:schemeClr val="accent1"/>
            </a:fillRef>
            <a:effectRef idx="1">
              <a:schemeClr val="accent1"/>
            </a:effectRef>
            <a:fontRef idx="minor">
              <a:schemeClr val="tx1"/>
            </a:fontRef>
          </p:style>
        </p:cxnSp>
        <p:cxnSp>
          <p:nvCxnSpPr>
            <p:cNvPr id="16" name="Straight Connector 15"/>
            <p:cNvCxnSpPr/>
            <p:nvPr/>
          </p:nvCxnSpPr>
          <p:spPr>
            <a:xfrm>
              <a:off x="1148021" y="4927119"/>
              <a:ext cx="2141581" cy="0"/>
            </a:xfrm>
            <a:prstGeom prst="line">
              <a:avLst/>
            </a:prstGeom>
            <a:ln>
              <a:solidFill>
                <a:srgbClr val="FF0000"/>
              </a:solidFill>
            </a:ln>
          </p:spPr>
          <p:style>
            <a:lnRef idx="2">
              <a:schemeClr val="accent1"/>
            </a:lnRef>
            <a:fillRef idx="0">
              <a:schemeClr val="accent1"/>
            </a:fillRef>
            <a:effectRef idx="1">
              <a:schemeClr val="accent1"/>
            </a:effectRef>
            <a:fontRef idx="minor">
              <a:schemeClr val="tx1"/>
            </a:fontRef>
          </p:style>
        </p:cxnSp>
      </p:grpSp>
      <p:sp>
        <p:nvSpPr>
          <p:cNvPr id="8" name="Footer Placeholder 7"/>
          <p:cNvSpPr>
            <a:spLocks noGrp="1"/>
          </p:cNvSpPr>
          <p:nvPr>
            <p:ph type="ftr" sz="quarter" idx="11"/>
          </p:nvPr>
        </p:nvSpPr>
        <p:spPr/>
        <p:txBody>
          <a:bodyPr/>
          <a:lstStyle/>
          <a:p>
            <a:r>
              <a:rPr lang="en-GB"/>
              <a:t>Creswell, Qualitative Inquiry &amp; Research Design 4e. SAGE Publishing, 2018.</a:t>
            </a:r>
            <a:endParaRPr lang="en-US"/>
          </a:p>
        </p:txBody>
      </p:sp>
    </p:spTree>
    <p:extLst>
      <p:ext uri="{BB962C8B-B14F-4D97-AF65-F5344CB8AC3E}">
        <p14:creationId xmlns:p14="http://schemas.microsoft.com/office/powerpoint/2010/main" val="2534010078"/>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813255"/>
            <a:ext cx="8229600" cy="1248810"/>
          </a:xfrm>
        </p:spPr>
        <p:txBody>
          <a:bodyPr>
            <a:normAutofit fontScale="90000"/>
          </a:bodyPr>
          <a:lstStyle/>
          <a:p>
            <a:r>
              <a:rPr lang="en-US" dirty="0"/>
              <a:t>Purpose Statement:</a:t>
            </a:r>
            <a:br>
              <a:rPr lang="en-US" dirty="0"/>
            </a:br>
            <a:r>
              <a:rPr lang="en-US" dirty="0"/>
              <a:t>Grounded Theory Example</a:t>
            </a:r>
          </a:p>
        </p:txBody>
      </p:sp>
      <p:sp>
        <p:nvSpPr>
          <p:cNvPr id="4" name="Slide Number Placeholder 3"/>
          <p:cNvSpPr>
            <a:spLocks noGrp="1"/>
          </p:cNvSpPr>
          <p:nvPr>
            <p:ph type="sldNum" sz="quarter" idx="12"/>
          </p:nvPr>
        </p:nvSpPr>
        <p:spPr/>
        <p:txBody>
          <a:bodyPr/>
          <a:lstStyle/>
          <a:p>
            <a:fld id="{422459A5-8857-0A41-8F31-3584217A9641}" type="slidenum">
              <a:rPr lang="en-US" smtClean="0"/>
              <a:pPr/>
              <a:t>48</a:t>
            </a:fld>
            <a:endParaRPr lang="en-US"/>
          </a:p>
        </p:txBody>
      </p:sp>
      <p:pic>
        <p:nvPicPr>
          <p:cNvPr id="5" name="Picture 4"/>
          <p:cNvPicPr>
            <a:picLocks noChangeAspect="1"/>
          </p:cNvPicPr>
          <p:nvPr/>
        </p:nvPicPr>
        <p:blipFill>
          <a:blip r:embed="rId2"/>
          <a:stretch>
            <a:fillRect/>
          </a:stretch>
        </p:blipFill>
        <p:spPr>
          <a:xfrm>
            <a:off x="2170870" y="2458851"/>
            <a:ext cx="8191500" cy="2781300"/>
          </a:xfrm>
          <a:prstGeom prst="rect">
            <a:avLst/>
          </a:prstGeom>
        </p:spPr>
      </p:pic>
      <p:cxnSp>
        <p:nvCxnSpPr>
          <p:cNvPr id="8" name="Straight Connector 7"/>
          <p:cNvCxnSpPr/>
          <p:nvPr/>
        </p:nvCxnSpPr>
        <p:spPr>
          <a:xfrm>
            <a:off x="7840319" y="4258646"/>
            <a:ext cx="869765" cy="0"/>
          </a:xfrm>
          <a:prstGeom prst="line">
            <a:avLst/>
          </a:prstGeom>
          <a:ln>
            <a:solidFill>
              <a:srgbClr val="FF0000"/>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a:off x="5765983" y="4554978"/>
            <a:ext cx="1875185" cy="0"/>
          </a:xfrm>
          <a:prstGeom prst="line">
            <a:avLst/>
          </a:prstGeom>
          <a:ln>
            <a:solidFill>
              <a:srgbClr val="FF0000"/>
            </a:solidFill>
          </a:ln>
        </p:spPr>
        <p:style>
          <a:lnRef idx="2">
            <a:schemeClr val="accent1"/>
          </a:lnRef>
          <a:fillRef idx="0">
            <a:schemeClr val="accent1"/>
          </a:fillRef>
          <a:effectRef idx="1">
            <a:schemeClr val="accent1"/>
          </a:effectRef>
          <a:fontRef idx="minor">
            <a:schemeClr val="tx1"/>
          </a:fontRef>
        </p:style>
      </p:cxnSp>
      <p:sp>
        <p:nvSpPr>
          <p:cNvPr id="9" name="Footer Placeholder 8"/>
          <p:cNvSpPr>
            <a:spLocks noGrp="1"/>
          </p:cNvSpPr>
          <p:nvPr>
            <p:ph type="ftr" sz="quarter" idx="11"/>
          </p:nvPr>
        </p:nvSpPr>
        <p:spPr/>
        <p:txBody>
          <a:bodyPr/>
          <a:lstStyle/>
          <a:p>
            <a:r>
              <a:rPr lang="en-GB"/>
              <a:t>Creswell, Qualitative Inquiry &amp; Research Design 4e. SAGE Publishing, 2018.</a:t>
            </a:r>
            <a:endParaRPr lang="en-US"/>
          </a:p>
        </p:txBody>
      </p:sp>
    </p:spTree>
    <p:extLst>
      <p:ext uri="{BB962C8B-B14F-4D97-AF65-F5344CB8AC3E}">
        <p14:creationId xmlns:p14="http://schemas.microsoft.com/office/powerpoint/2010/main" val="353034276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813256"/>
            <a:ext cx="8229600" cy="1211487"/>
          </a:xfrm>
        </p:spPr>
        <p:txBody>
          <a:bodyPr>
            <a:normAutofit fontScale="90000"/>
          </a:bodyPr>
          <a:lstStyle/>
          <a:p>
            <a:r>
              <a:rPr lang="en-US" dirty="0"/>
              <a:t>Purpose Statement:</a:t>
            </a:r>
            <a:br>
              <a:rPr lang="en-US" dirty="0"/>
            </a:br>
            <a:r>
              <a:rPr lang="en-US" dirty="0"/>
              <a:t>Ethnographic Example</a:t>
            </a:r>
          </a:p>
        </p:txBody>
      </p:sp>
      <p:sp>
        <p:nvSpPr>
          <p:cNvPr id="4" name="Slide Number Placeholder 3"/>
          <p:cNvSpPr>
            <a:spLocks noGrp="1"/>
          </p:cNvSpPr>
          <p:nvPr>
            <p:ph type="sldNum" sz="quarter" idx="12"/>
          </p:nvPr>
        </p:nvSpPr>
        <p:spPr/>
        <p:txBody>
          <a:bodyPr/>
          <a:lstStyle/>
          <a:p>
            <a:fld id="{422459A5-8857-0A41-8F31-3584217A9641}" type="slidenum">
              <a:rPr lang="en-US" smtClean="0"/>
              <a:pPr/>
              <a:t>49</a:t>
            </a:fld>
            <a:endParaRPr lang="en-US"/>
          </a:p>
        </p:txBody>
      </p:sp>
      <p:pic>
        <p:nvPicPr>
          <p:cNvPr id="3" name="Picture 2"/>
          <p:cNvPicPr>
            <a:picLocks noChangeAspect="1"/>
          </p:cNvPicPr>
          <p:nvPr/>
        </p:nvPicPr>
        <p:blipFill>
          <a:blip r:embed="rId2"/>
          <a:stretch>
            <a:fillRect/>
          </a:stretch>
        </p:blipFill>
        <p:spPr>
          <a:xfrm>
            <a:off x="2065176" y="2543037"/>
            <a:ext cx="8333004" cy="3132901"/>
          </a:xfrm>
          <a:prstGeom prst="rect">
            <a:avLst/>
          </a:prstGeom>
        </p:spPr>
      </p:pic>
      <p:cxnSp>
        <p:nvCxnSpPr>
          <p:cNvPr id="9" name="Straight Connector 8"/>
          <p:cNvCxnSpPr/>
          <p:nvPr/>
        </p:nvCxnSpPr>
        <p:spPr>
          <a:xfrm>
            <a:off x="8699501" y="4332724"/>
            <a:ext cx="1037749" cy="0"/>
          </a:xfrm>
          <a:prstGeom prst="line">
            <a:avLst/>
          </a:prstGeom>
          <a:ln>
            <a:solidFill>
              <a:srgbClr val="FF0000"/>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a:off x="6515878" y="4967719"/>
            <a:ext cx="1602122" cy="0"/>
          </a:xfrm>
          <a:prstGeom prst="line">
            <a:avLst/>
          </a:prstGeom>
          <a:ln>
            <a:solidFill>
              <a:srgbClr val="FF0000"/>
            </a:solidFill>
          </a:ln>
        </p:spPr>
        <p:style>
          <a:lnRef idx="2">
            <a:schemeClr val="accent1"/>
          </a:lnRef>
          <a:fillRef idx="0">
            <a:schemeClr val="accent1"/>
          </a:fillRef>
          <a:effectRef idx="1">
            <a:schemeClr val="accent1"/>
          </a:effectRef>
          <a:fontRef idx="minor">
            <a:schemeClr val="tx1"/>
          </a:fontRef>
        </p:style>
      </p:cxnSp>
      <p:sp>
        <p:nvSpPr>
          <p:cNvPr id="8" name="Footer Placeholder 7"/>
          <p:cNvSpPr>
            <a:spLocks noGrp="1"/>
          </p:cNvSpPr>
          <p:nvPr>
            <p:ph type="ftr" sz="quarter" idx="11"/>
          </p:nvPr>
        </p:nvSpPr>
        <p:spPr/>
        <p:txBody>
          <a:bodyPr/>
          <a:lstStyle/>
          <a:p>
            <a:r>
              <a:rPr lang="en-GB"/>
              <a:t>Creswell, Qualitative Inquiry &amp; Research Design 4e. SAGE Publishing, 2018.</a:t>
            </a:r>
            <a:endParaRPr lang="en-US"/>
          </a:p>
        </p:txBody>
      </p:sp>
    </p:spTree>
    <p:extLst>
      <p:ext uri="{BB962C8B-B14F-4D97-AF65-F5344CB8AC3E}">
        <p14:creationId xmlns:p14="http://schemas.microsoft.com/office/powerpoint/2010/main" val="892443773"/>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813256"/>
            <a:ext cx="8229600" cy="1136842"/>
          </a:xfrm>
        </p:spPr>
        <p:txBody>
          <a:bodyPr>
            <a:normAutofit fontScale="90000"/>
          </a:bodyPr>
          <a:lstStyle/>
          <a:p>
            <a:r>
              <a:rPr lang="en-US" dirty="0"/>
              <a:t>Purpose Statement:</a:t>
            </a:r>
            <a:br>
              <a:rPr lang="en-US" dirty="0"/>
            </a:br>
            <a:r>
              <a:rPr lang="en-US" dirty="0"/>
              <a:t>Case Study Example</a:t>
            </a:r>
          </a:p>
        </p:txBody>
      </p:sp>
      <p:sp>
        <p:nvSpPr>
          <p:cNvPr id="4" name="Slide Number Placeholder 3"/>
          <p:cNvSpPr>
            <a:spLocks noGrp="1"/>
          </p:cNvSpPr>
          <p:nvPr>
            <p:ph type="sldNum" sz="quarter" idx="12"/>
          </p:nvPr>
        </p:nvSpPr>
        <p:spPr/>
        <p:txBody>
          <a:bodyPr/>
          <a:lstStyle/>
          <a:p>
            <a:fld id="{422459A5-8857-0A41-8F31-3584217A9641}" type="slidenum">
              <a:rPr lang="en-US" smtClean="0"/>
              <a:pPr/>
              <a:t>50</a:t>
            </a:fld>
            <a:endParaRPr lang="en-US"/>
          </a:p>
        </p:txBody>
      </p:sp>
      <p:grpSp>
        <p:nvGrpSpPr>
          <p:cNvPr id="15" name="Group 14"/>
          <p:cNvGrpSpPr/>
          <p:nvPr/>
        </p:nvGrpSpPr>
        <p:grpSpPr>
          <a:xfrm>
            <a:off x="2143180" y="2206106"/>
            <a:ext cx="8267700" cy="3403600"/>
            <a:chOff x="619180" y="2206106"/>
            <a:chExt cx="8267700" cy="3403600"/>
          </a:xfrm>
        </p:grpSpPr>
        <p:grpSp>
          <p:nvGrpSpPr>
            <p:cNvPr id="10" name="Group 9"/>
            <p:cNvGrpSpPr/>
            <p:nvPr/>
          </p:nvGrpSpPr>
          <p:grpSpPr>
            <a:xfrm>
              <a:off x="619180" y="2206106"/>
              <a:ext cx="8267700" cy="3403600"/>
              <a:chOff x="619180" y="2206106"/>
              <a:chExt cx="8267700" cy="3403600"/>
            </a:xfrm>
          </p:grpSpPr>
          <p:pic>
            <p:nvPicPr>
              <p:cNvPr id="5" name="Picture 4"/>
              <p:cNvPicPr>
                <a:picLocks noChangeAspect="1"/>
              </p:cNvPicPr>
              <p:nvPr/>
            </p:nvPicPr>
            <p:blipFill>
              <a:blip r:embed="rId2"/>
              <a:stretch>
                <a:fillRect/>
              </a:stretch>
            </p:blipFill>
            <p:spPr>
              <a:xfrm>
                <a:off x="619180" y="2206106"/>
                <a:ext cx="8267700" cy="3403600"/>
              </a:xfrm>
              <a:prstGeom prst="rect">
                <a:avLst/>
              </a:prstGeom>
            </p:spPr>
          </p:pic>
          <p:cxnSp>
            <p:nvCxnSpPr>
              <p:cNvPr id="9" name="Straight Connector 8"/>
              <p:cNvCxnSpPr/>
              <p:nvPr/>
            </p:nvCxnSpPr>
            <p:spPr>
              <a:xfrm flipV="1">
                <a:off x="2914837" y="4913816"/>
                <a:ext cx="2498432" cy="10410"/>
              </a:xfrm>
              <a:prstGeom prst="line">
                <a:avLst/>
              </a:prstGeom>
              <a:ln>
                <a:solidFill>
                  <a:srgbClr val="FF0000"/>
                </a:solidFill>
              </a:ln>
            </p:spPr>
            <p:style>
              <a:lnRef idx="2">
                <a:schemeClr val="accent1"/>
              </a:lnRef>
              <a:fillRef idx="0">
                <a:schemeClr val="accent1"/>
              </a:fillRef>
              <a:effectRef idx="1">
                <a:schemeClr val="accent1"/>
              </a:effectRef>
              <a:fontRef idx="minor">
                <a:schemeClr val="tx1"/>
              </a:fontRef>
            </p:style>
          </p:cxnSp>
        </p:grpSp>
        <p:cxnSp>
          <p:nvCxnSpPr>
            <p:cNvPr id="11" name="Straight Connector 10"/>
            <p:cNvCxnSpPr/>
            <p:nvPr/>
          </p:nvCxnSpPr>
          <p:spPr>
            <a:xfrm>
              <a:off x="7064728" y="4004332"/>
              <a:ext cx="1180097" cy="0"/>
            </a:xfrm>
            <a:prstGeom prst="line">
              <a:avLst/>
            </a:prstGeom>
            <a:ln>
              <a:solidFill>
                <a:srgbClr val="FF0000"/>
              </a:solidFill>
            </a:ln>
          </p:spPr>
          <p:style>
            <a:lnRef idx="2">
              <a:schemeClr val="accent1"/>
            </a:lnRef>
            <a:fillRef idx="0">
              <a:schemeClr val="accent1"/>
            </a:fillRef>
            <a:effectRef idx="1">
              <a:schemeClr val="accent1"/>
            </a:effectRef>
            <a:fontRef idx="minor">
              <a:schemeClr val="tx1"/>
            </a:fontRef>
          </p:style>
        </p:cxnSp>
        <p:cxnSp>
          <p:nvCxnSpPr>
            <p:cNvPr id="13" name="Straight Connector 12"/>
            <p:cNvCxnSpPr/>
            <p:nvPr/>
          </p:nvCxnSpPr>
          <p:spPr>
            <a:xfrm>
              <a:off x="1200072" y="4312891"/>
              <a:ext cx="1985428" cy="0"/>
            </a:xfrm>
            <a:prstGeom prst="line">
              <a:avLst/>
            </a:prstGeom>
            <a:ln>
              <a:solidFill>
                <a:srgbClr val="FF0000"/>
              </a:solidFill>
            </a:ln>
          </p:spPr>
          <p:style>
            <a:lnRef idx="2">
              <a:schemeClr val="accent1"/>
            </a:lnRef>
            <a:fillRef idx="0">
              <a:schemeClr val="accent1"/>
            </a:fillRef>
            <a:effectRef idx="1">
              <a:schemeClr val="accent1"/>
            </a:effectRef>
            <a:fontRef idx="minor">
              <a:schemeClr val="tx1"/>
            </a:fontRef>
          </p:style>
        </p:cxnSp>
      </p:grpSp>
      <p:sp>
        <p:nvSpPr>
          <p:cNvPr id="8" name="Footer Placeholder 7"/>
          <p:cNvSpPr>
            <a:spLocks noGrp="1"/>
          </p:cNvSpPr>
          <p:nvPr>
            <p:ph type="ftr" sz="quarter" idx="11"/>
          </p:nvPr>
        </p:nvSpPr>
        <p:spPr/>
        <p:txBody>
          <a:bodyPr/>
          <a:lstStyle/>
          <a:p>
            <a:r>
              <a:rPr lang="en-GB"/>
              <a:t>Creswell, Qualitative Inquiry &amp; Research Design 4e. SAGE Publishing, 2018.</a:t>
            </a:r>
            <a:endParaRPr lang="en-US"/>
          </a:p>
        </p:txBody>
      </p:sp>
    </p:spTree>
    <p:extLst>
      <p:ext uri="{BB962C8B-B14F-4D97-AF65-F5344CB8AC3E}">
        <p14:creationId xmlns:p14="http://schemas.microsoft.com/office/powerpoint/2010/main" val="523276518"/>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Rectangle 20">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Oval 22">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826396" y="586855"/>
            <a:ext cx="4230100" cy="3387497"/>
          </a:xfrm>
        </p:spPr>
        <p:txBody>
          <a:bodyPr anchor="b">
            <a:normAutofit/>
          </a:bodyPr>
          <a:lstStyle/>
          <a:p>
            <a:pPr algn="r"/>
            <a:r>
              <a:rPr lang="en-US" sz="4000">
                <a:solidFill>
                  <a:srgbClr val="FFFFFF"/>
                </a:solidFill>
              </a:rPr>
              <a:t>The Research Questions</a:t>
            </a:r>
          </a:p>
        </p:txBody>
      </p:sp>
      <p:sp>
        <p:nvSpPr>
          <p:cNvPr id="8" name="Footer Placeholder 7"/>
          <p:cNvSpPr>
            <a:spLocks noGrp="1"/>
          </p:cNvSpPr>
          <p:nvPr>
            <p:ph type="ftr" sz="quarter" idx="11"/>
          </p:nvPr>
        </p:nvSpPr>
        <p:spPr>
          <a:xfrm rot="5400000">
            <a:off x="-1828800" y="1984248"/>
            <a:ext cx="4114800" cy="365125"/>
          </a:xfrm>
        </p:spPr>
        <p:txBody>
          <a:bodyPr>
            <a:normAutofit/>
          </a:bodyPr>
          <a:lstStyle/>
          <a:p>
            <a:pPr algn="l">
              <a:spcAft>
                <a:spcPts val="600"/>
              </a:spcAft>
            </a:pPr>
            <a:r>
              <a:rPr lang="en-GB" sz="1000">
                <a:solidFill>
                  <a:srgbClr val="FFFFFF"/>
                </a:solidFill>
              </a:rPr>
              <a:t>Creswell, Qualitative Inquiry &amp; Research Design 4e. SAGE Publishing, 2018.</a:t>
            </a:r>
            <a:endParaRPr lang="en-US" sz="1000">
              <a:solidFill>
                <a:srgbClr val="FFFFFF"/>
              </a:solidFill>
            </a:endParaRPr>
          </a:p>
        </p:txBody>
      </p:sp>
      <p:sp>
        <p:nvSpPr>
          <p:cNvPr id="3" name="Content Placeholder 2"/>
          <p:cNvSpPr>
            <a:spLocks noGrp="1"/>
          </p:cNvSpPr>
          <p:nvPr>
            <p:ph idx="1"/>
          </p:nvPr>
        </p:nvSpPr>
        <p:spPr>
          <a:xfrm>
            <a:off x="6503158" y="649480"/>
            <a:ext cx="4862447" cy="5546047"/>
          </a:xfrm>
        </p:spPr>
        <p:txBody>
          <a:bodyPr anchor="ctr">
            <a:normAutofit/>
          </a:bodyPr>
          <a:lstStyle/>
          <a:p>
            <a:r>
              <a:rPr lang="en-US" sz="2000"/>
              <a:t>Open-ended, evolving, and nondirectional</a:t>
            </a:r>
          </a:p>
          <a:p>
            <a:r>
              <a:rPr lang="en-US" sz="2000"/>
              <a:t>Restate purpose in specific terms</a:t>
            </a:r>
          </a:p>
          <a:p>
            <a:r>
              <a:rPr lang="en-US" sz="2000"/>
              <a:t>Start with what or how</a:t>
            </a:r>
          </a:p>
          <a:p>
            <a:r>
              <a:rPr lang="en-US" sz="2000"/>
              <a:t>‘Grand tour’ (Spradley, 1979, 1980)</a:t>
            </a:r>
          </a:p>
          <a:p>
            <a:pPr lvl="1"/>
            <a:r>
              <a:rPr lang="en-US" sz="2000"/>
              <a:t>‘Tell me about yourself’</a:t>
            </a:r>
          </a:p>
          <a:p>
            <a:r>
              <a:rPr lang="en-US" sz="2000"/>
              <a:t>Overarching central question</a:t>
            </a:r>
          </a:p>
          <a:p>
            <a:pPr lvl="1"/>
            <a:r>
              <a:rPr lang="en-US" sz="2000"/>
              <a:t>Several subquestions</a:t>
            </a:r>
          </a:p>
        </p:txBody>
      </p:sp>
      <p:sp>
        <p:nvSpPr>
          <p:cNvPr id="4" name="Slide Number Placeholder 3"/>
          <p:cNvSpPr>
            <a:spLocks noGrp="1"/>
          </p:cNvSpPr>
          <p:nvPr>
            <p:ph type="sldNum" sz="quarter" idx="12"/>
          </p:nvPr>
        </p:nvSpPr>
        <p:spPr>
          <a:xfrm>
            <a:off x="11704320" y="6455664"/>
            <a:ext cx="448056" cy="365125"/>
          </a:xfrm>
        </p:spPr>
        <p:txBody>
          <a:bodyPr>
            <a:normAutofit/>
          </a:bodyPr>
          <a:lstStyle/>
          <a:p>
            <a:pPr>
              <a:spcAft>
                <a:spcPts val="600"/>
              </a:spcAft>
            </a:pPr>
            <a:fld id="{422459A5-8857-0A41-8F31-3584217A9641}" type="slidenum">
              <a:rPr lang="en-US" sz="1100">
                <a:solidFill>
                  <a:schemeClr val="tx1">
                    <a:lumMod val="50000"/>
                    <a:lumOff val="50000"/>
                  </a:schemeClr>
                </a:solidFill>
              </a:rPr>
              <a:pPr>
                <a:spcAft>
                  <a:spcPts val="600"/>
                </a:spcAft>
              </a:pPr>
              <a:t>51</a:t>
            </a:fld>
            <a:endParaRPr lang="en-US" sz="1100">
              <a:solidFill>
                <a:schemeClr val="tx1">
                  <a:lumMod val="50000"/>
                  <a:lumOff val="50000"/>
                </a:schemeClr>
              </a:solidFill>
            </a:endParaRPr>
          </a:p>
        </p:txBody>
      </p:sp>
    </p:spTree>
    <p:extLst>
      <p:ext uri="{BB962C8B-B14F-4D97-AF65-F5344CB8AC3E}">
        <p14:creationId xmlns:p14="http://schemas.microsoft.com/office/powerpoint/2010/main" val="1767927785"/>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 name="Rectangle 14">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Freeform: Shape 22">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5" name="Rectangle 24">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66722" y="586855"/>
            <a:ext cx="3201366" cy="3387497"/>
          </a:xfrm>
        </p:spPr>
        <p:txBody>
          <a:bodyPr anchor="b">
            <a:normAutofit/>
          </a:bodyPr>
          <a:lstStyle/>
          <a:p>
            <a:pPr algn="r"/>
            <a:r>
              <a:rPr lang="en-US" sz="4000">
                <a:solidFill>
                  <a:srgbClr val="FFFFFF"/>
                </a:solidFill>
              </a:rPr>
              <a:t>Research Questions: Central Question</a:t>
            </a:r>
          </a:p>
        </p:txBody>
      </p:sp>
      <p:sp>
        <p:nvSpPr>
          <p:cNvPr id="8" name="Footer Placeholder 7"/>
          <p:cNvSpPr>
            <a:spLocks noGrp="1"/>
          </p:cNvSpPr>
          <p:nvPr>
            <p:ph type="ftr" sz="quarter" idx="11"/>
          </p:nvPr>
        </p:nvSpPr>
        <p:spPr>
          <a:xfrm rot="5400000">
            <a:off x="-1828800" y="1984248"/>
            <a:ext cx="4114800" cy="365125"/>
          </a:xfrm>
        </p:spPr>
        <p:txBody>
          <a:bodyPr>
            <a:normAutofit/>
          </a:bodyPr>
          <a:lstStyle/>
          <a:p>
            <a:pPr algn="l">
              <a:spcAft>
                <a:spcPts val="600"/>
              </a:spcAft>
            </a:pPr>
            <a:r>
              <a:rPr lang="en-GB" sz="1000">
                <a:solidFill>
                  <a:srgbClr val="FFFFFF"/>
                </a:solidFill>
              </a:rPr>
              <a:t>Creswell, Qualitative Inquiry &amp; Research Design 4e. SAGE Publishing, 2018.</a:t>
            </a:r>
            <a:endParaRPr lang="en-US" sz="1000">
              <a:solidFill>
                <a:srgbClr val="FFFFFF"/>
              </a:solidFill>
            </a:endParaRPr>
          </a:p>
        </p:txBody>
      </p:sp>
      <p:sp>
        <p:nvSpPr>
          <p:cNvPr id="3" name="Content Placeholder 2"/>
          <p:cNvSpPr>
            <a:spLocks noGrp="1"/>
          </p:cNvSpPr>
          <p:nvPr>
            <p:ph idx="1"/>
          </p:nvPr>
        </p:nvSpPr>
        <p:spPr>
          <a:xfrm>
            <a:off x="4810259" y="649480"/>
            <a:ext cx="6555347" cy="5546047"/>
          </a:xfrm>
        </p:spPr>
        <p:txBody>
          <a:bodyPr anchor="ctr">
            <a:normAutofit/>
          </a:bodyPr>
          <a:lstStyle/>
          <a:p>
            <a:r>
              <a:rPr lang="en-US" sz="2000"/>
              <a:t>Write broadest question to address research problem</a:t>
            </a:r>
          </a:p>
          <a:p>
            <a:endParaRPr lang="en-US" sz="2000"/>
          </a:p>
          <a:p>
            <a:r>
              <a:rPr lang="en-US" sz="2000"/>
              <a:t>Encode language of 5 approaches</a:t>
            </a:r>
          </a:p>
          <a:p>
            <a:endParaRPr lang="en-US" sz="2000"/>
          </a:p>
          <a:p>
            <a:r>
              <a:rPr lang="en-US" sz="2000"/>
              <a:t>Begin with how or what</a:t>
            </a:r>
          </a:p>
          <a:p>
            <a:endParaRPr lang="en-US" sz="2000"/>
          </a:p>
        </p:txBody>
      </p:sp>
      <p:sp>
        <p:nvSpPr>
          <p:cNvPr id="4" name="Slide Number Placeholder 3"/>
          <p:cNvSpPr>
            <a:spLocks noGrp="1"/>
          </p:cNvSpPr>
          <p:nvPr>
            <p:ph type="sldNum" sz="quarter" idx="12"/>
          </p:nvPr>
        </p:nvSpPr>
        <p:spPr>
          <a:xfrm>
            <a:off x="11704320" y="6455664"/>
            <a:ext cx="448056" cy="365125"/>
          </a:xfrm>
        </p:spPr>
        <p:txBody>
          <a:bodyPr>
            <a:normAutofit/>
          </a:bodyPr>
          <a:lstStyle/>
          <a:p>
            <a:pPr>
              <a:spcAft>
                <a:spcPts val="600"/>
              </a:spcAft>
            </a:pPr>
            <a:fld id="{422459A5-8857-0A41-8F31-3584217A9641}" type="slidenum">
              <a:rPr lang="en-US" sz="1100">
                <a:solidFill>
                  <a:schemeClr val="tx1">
                    <a:lumMod val="50000"/>
                    <a:lumOff val="50000"/>
                  </a:schemeClr>
                </a:solidFill>
              </a:rPr>
              <a:pPr>
                <a:spcAft>
                  <a:spcPts val="600"/>
                </a:spcAft>
              </a:pPr>
              <a:t>52</a:t>
            </a:fld>
            <a:endParaRPr lang="en-US" sz="1100">
              <a:solidFill>
                <a:schemeClr val="tx1">
                  <a:lumMod val="50000"/>
                  <a:lumOff val="50000"/>
                </a:schemeClr>
              </a:solidFill>
            </a:endParaRPr>
          </a:p>
        </p:txBody>
      </p:sp>
    </p:spTree>
    <p:extLst>
      <p:ext uri="{BB962C8B-B14F-4D97-AF65-F5344CB8AC3E}">
        <p14:creationId xmlns:p14="http://schemas.microsoft.com/office/powerpoint/2010/main" val="1115078718"/>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Rectangle 20">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Oval 22">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826396" y="586855"/>
            <a:ext cx="4230100" cy="3387497"/>
          </a:xfrm>
        </p:spPr>
        <p:txBody>
          <a:bodyPr anchor="b">
            <a:normAutofit/>
          </a:bodyPr>
          <a:lstStyle/>
          <a:p>
            <a:pPr algn="r"/>
            <a:r>
              <a:rPr lang="en-US" sz="4000">
                <a:solidFill>
                  <a:srgbClr val="FFFFFF"/>
                </a:solidFill>
              </a:rPr>
              <a:t>Research Questions: Subquestions</a:t>
            </a:r>
          </a:p>
        </p:txBody>
      </p:sp>
      <p:sp>
        <p:nvSpPr>
          <p:cNvPr id="8" name="Footer Placeholder 7"/>
          <p:cNvSpPr>
            <a:spLocks noGrp="1"/>
          </p:cNvSpPr>
          <p:nvPr>
            <p:ph type="ftr" sz="quarter" idx="11"/>
          </p:nvPr>
        </p:nvSpPr>
        <p:spPr>
          <a:xfrm rot="5400000">
            <a:off x="-1828800" y="1984248"/>
            <a:ext cx="4114800" cy="365125"/>
          </a:xfrm>
        </p:spPr>
        <p:txBody>
          <a:bodyPr>
            <a:normAutofit/>
          </a:bodyPr>
          <a:lstStyle/>
          <a:p>
            <a:pPr algn="l">
              <a:spcAft>
                <a:spcPts val="600"/>
              </a:spcAft>
            </a:pPr>
            <a:r>
              <a:rPr lang="en-GB" sz="1000">
                <a:solidFill>
                  <a:srgbClr val="FFFFFF"/>
                </a:solidFill>
              </a:rPr>
              <a:t>Creswell, Qualitative Inquiry &amp; Research Design 4e. SAGE Publishing, 2018.</a:t>
            </a:r>
            <a:endParaRPr lang="en-US" sz="1000">
              <a:solidFill>
                <a:srgbClr val="FFFFFF"/>
              </a:solidFill>
            </a:endParaRPr>
          </a:p>
        </p:txBody>
      </p:sp>
      <p:sp>
        <p:nvSpPr>
          <p:cNvPr id="3" name="Content Placeholder 2"/>
          <p:cNvSpPr>
            <a:spLocks noGrp="1"/>
          </p:cNvSpPr>
          <p:nvPr>
            <p:ph idx="1"/>
          </p:nvPr>
        </p:nvSpPr>
        <p:spPr>
          <a:xfrm>
            <a:off x="6503158" y="649480"/>
            <a:ext cx="4862447" cy="5546047"/>
          </a:xfrm>
        </p:spPr>
        <p:txBody>
          <a:bodyPr anchor="ctr">
            <a:normAutofit/>
          </a:bodyPr>
          <a:lstStyle/>
          <a:p>
            <a:r>
              <a:rPr lang="en-US" sz="2000"/>
              <a:t>State small number of subquestions</a:t>
            </a:r>
          </a:p>
          <a:p>
            <a:r>
              <a:rPr lang="en-US" sz="2000"/>
              <a:t>Subdivide central question</a:t>
            </a:r>
          </a:p>
          <a:p>
            <a:r>
              <a:rPr lang="en-US" sz="2000"/>
              <a:t>Begin with ‘how’ or ‘what’</a:t>
            </a:r>
          </a:p>
          <a:p>
            <a:r>
              <a:rPr lang="en-US" sz="2000"/>
              <a:t>Keep subquestions open-ended</a:t>
            </a:r>
          </a:p>
          <a:p>
            <a:r>
              <a:rPr lang="en-US" sz="2000"/>
              <a:t>Form core collection questions from subquestions</a:t>
            </a:r>
          </a:p>
          <a:p>
            <a:r>
              <a:rPr lang="en-US" sz="2000"/>
              <a:t>5-7 subquestions</a:t>
            </a:r>
          </a:p>
        </p:txBody>
      </p:sp>
      <p:sp>
        <p:nvSpPr>
          <p:cNvPr id="4" name="Slide Number Placeholder 3"/>
          <p:cNvSpPr>
            <a:spLocks noGrp="1"/>
          </p:cNvSpPr>
          <p:nvPr>
            <p:ph type="sldNum" sz="quarter" idx="12"/>
          </p:nvPr>
        </p:nvSpPr>
        <p:spPr>
          <a:xfrm>
            <a:off x="11704320" y="6455664"/>
            <a:ext cx="448056" cy="365125"/>
          </a:xfrm>
        </p:spPr>
        <p:txBody>
          <a:bodyPr>
            <a:normAutofit/>
          </a:bodyPr>
          <a:lstStyle/>
          <a:p>
            <a:pPr>
              <a:spcAft>
                <a:spcPts val="600"/>
              </a:spcAft>
            </a:pPr>
            <a:fld id="{422459A5-8857-0A41-8F31-3584217A9641}" type="slidenum">
              <a:rPr lang="en-US" sz="1100">
                <a:solidFill>
                  <a:schemeClr val="tx1">
                    <a:lumMod val="50000"/>
                    <a:lumOff val="50000"/>
                  </a:schemeClr>
                </a:solidFill>
              </a:rPr>
              <a:pPr>
                <a:spcAft>
                  <a:spcPts val="600"/>
                </a:spcAft>
              </a:pPr>
              <a:t>53</a:t>
            </a:fld>
            <a:endParaRPr lang="en-US" sz="1100">
              <a:solidFill>
                <a:schemeClr val="tx1">
                  <a:lumMod val="50000"/>
                  <a:lumOff val="50000"/>
                </a:schemeClr>
              </a:solidFill>
            </a:endParaRPr>
          </a:p>
        </p:txBody>
      </p:sp>
    </p:spTree>
    <p:extLst>
      <p:ext uri="{BB962C8B-B14F-4D97-AF65-F5344CB8AC3E}">
        <p14:creationId xmlns:p14="http://schemas.microsoft.com/office/powerpoint/2010/main" val="2170703226"/>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Freeform: Shape 20">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p:cNvSpPr>
            <a:spLocks noGrp="1"/>
          </p:cNvSpPr>
          <p:nvPr>
            <p:ph type="title"/>
          </p:nvPr>
        </p:nvSpPr>
        <p:spPr>
          <a:xfrm>
            <a:off x="660041" y="2767106"/>
            <a:ext cx="2880828" cy="3071906"/>
          </a:xfrm>
        </p:spPr>
        <p:txBody>
          <a:bodyPr vert="horz" lIns="91440" tIns="45720" rIns="91440" bIns="45720" rtlCol="0" anchor="t">
            <a:normAutofit/>
          </a:bodyPr>
          <a:lstStyle/>
          <a:p>
            <a:r>
              <a:rPr lang="en-US" sz="3700" kern="1200">
                <a:solidFill>
                  <a:srgbClr val="FFFFFF"/>
                </a:solidFill>
                <a:latin typeface="+mj-lt"/>
                <a:ea typeface="+mj-ea"/>
                <a:cs typeface="+mj-cs"/>
              </a:rPr>
              <a:t>Subquestions by Qualitative Approach</a:t>
            </a:r>
          </a:p>
        </p:txBody>
      </p:sp>
      <p:sp>
        <p:nvSpPr>
          <p:cNvPr id="8" name="Footer Placeholder 7"/>
          <p:cNvSpPr>
            <a:spLocks noGrp="1"/>
          </p:cNvSpPr>
          <p:nvPr>
            <p:ph type="ftr" sz="quarter" idx="11"/>
          </p:nvPr>
        </p:nvSpPr>
        <p:spPr>
          <a:xfrm rot="5400000">
            <a:off x="-1828800" y="2002536"/>
            <a:ext cx="4114800" cy="365760"/>
          </a:xfrm>
        </p:spPr>
        <p:txBody>
          <a:bodyPr vert="horz" lIns="91440" tIns="45720" rIns="91440" bIns="45720" rtlCol="0" anchor="ctr">
            <a:normAutofit/>
          </a:bodyPr>
          <a:lstStyle/>
          <a:p>
            <a:pPr algn="l">
              <a:spcAft>
                <a:spcPts val="600"/>
              </a:spcAft>
            </a:pPr>
            <a:r>
              <a:rPr lang="en-US" sz="1000" kern="1200">
                <a:solidFill>
                  <a:srgbClr val="FFFFFF"/>
                </a:solidFill>
                <a:latin typeface="+mn-lt"/>
                <a:ea typeface="+mn-ea"/>
                <a:cs typeface="+mn-cs"/>
              </a:rPr>
              <a:t>Creswell, Qualitative Inquiry &amp; Research Design 4e. SAGE Publishing, 2018.</a:t>
            </a:r>
          </a:p>
        </p:txBody>
      </p:sp>
      <p:sp>
        <p:nvSpPr>
          <p:cNvPr id="4" name="Slide Number Placeholder 3"/>
          <p:cNvSpPr>
            <a:spLocks noGrp="1"/>
          </p:cNvSpPr>
          <p:nvPr>
            <p:ph type="sldNum" sz="quarter" idx="12"/>
          </p:nvPr>
        </p:nvSpPr>
        <p:spPr>
          <a:xfrm>
            <a:off x="11704319" y="6455664"/>
            <a:ext cx="448056" cy="365125"/>
          </a:xfrm>
        </p:spPr>
        <p:txBody>
          <a:bodyPr vert="horz" lIns="91440" tIns="45720" rIns="91440" bIns="45720" rtlCol="0" anchor="ctr">
            <a:normAutofit/>
          </a:bodyPr>
          <a:lstStyle/>
          <a:p>
            <a:pPr>
              <a:spcAft>
                <a:spcPts val="600"/>
              </a:spcAft>
            </a:pPr>
            <a:fld id="{422459A5-8857-0A41-8F31-3584217A9641}" type="slidenum">
              <a:rPr lang="en-US" sz="1100">
                <a:solidFill>
                  <a:schemeClr val="tx1">
                    <a:lumMod val="50000"/>
                    <a:lumOff val="50000"/>
                  </a:schemeClr>
                </a:solidFill>
              </a:rPr>
              <a:pPr>
                <a:spcAft>
                  <a:spcPts val="600"/>
                </a:spcAft>
              </a:pPr>
              <a:t>54</a:t>
            </a:fld>
            <a:endParaRPr lang="en-US" sz="1100">
              <a:solidFill>
                <a:schemeClr val="tx1">
                  <a:lumMod val="50000"/>
                  <a:lumOff val="50000"/>
                </a:schemeClr>
              </a:solidFill>
            </a:endParaRPr>
          </a:p>
        </p:txBody>
      </p:sp>
      <p:graphicFrame>
        <p:nvGraphicFramePr>
          <p:cNvPr id="5" name="Table 4"/>
          <p:cNvGraphicFramePr>
            <a:graphicFrameLocks noGrp="1"/>
          </p:cNvGraphicFramePr>
          <p:nvPr>
            <p:extLst>
              <p:ext uri="{D42A27DB-BD31-4B8C-83A1-F6EECF244321}">
                <p14:modId xmlns:p14="http://schemas.microsoft.com/office/powerpoint/2010/main" val="4095727116"/>
              </p:ext>
            </p:extLst>
          </p:nvPr>
        </p:nvGraphicFramePr>
        <p:xfrm>
          <a:off x="4502428" y="1141345"/>
          <a:ext cx="7225748" cy="4575312"/>
        </p:xfrm>
        <a:graphic>
          <a:graphicData uri="http://schemas.openxmlformats.org/drawingml/2006/table">
            <a:tbl>
              <a:tblPr firstRow="1" bandRow="1">
                <a:solidFill>
                  <a:schemeClr val="bg1">
                    <a:lumMod val="95000"/>
                  </a:schemeClr>
                </a:solidFill>
                <a:tableStyleId>{B301B821-A1FF-4177-AEE7-76D212191A09}</a:tableStyleId>
              </a:tblPr>
              <a:tblGrid>
                <a:gridCol w="2180041">
                  <a:extLst>
                    <a:ext uri="{9D8B030D-6E8A-4147-A177-3AD203B41FA5}">
                      <a16:colId xmlns:a16="http://schemas.microsoft.com/office/drawing/2014/main" val="20000"/>
                    </a:ext>
                  </a:extLst>
                </a:gridCol>
                <a:gridCol w="5045707">
                  <a:extLst>
                    <a:ext uri="{9D8B030D-6E8A-4147-A177-3AD203B41FA5}">
                      <a16:colId xmlns:a16="http://schemas.microsoft.com/office/drawing/2014/main" val="20001"/>
                    </a:ext>
                  </a:extLst>
                </a:gridCol>
              </a:tblGrid>
              <a:tr h="697516">
                <a:tc>
                  <a:txBody>
                    <a:bodyPr/>
                    <a:lstStyle/>
                    <a:p>
                      <a:pPr algn="ctr"/>
                      <a:r>
                        <a:rPr lang="en-US" sz="2600" b="1" cap="none" spc="0">
                          <a:solidFill>
                            <a:schemeClr val="tx1"/>
                          </a:solidFill>
                        </a:rPr>
                        <a:t>Approach</a:t>
                      </a:r>
                    </a:p>
                  </a:txBody>
                  <a:tcPr marL="102432" marR="146332" marT="29266" marB="219498" anchor="b">
                    <a:lnL w="12700" cmpd="sng">
                      <a:noFill/>
                    </a:lnL>
                    <a:lnR w="12700" cmpd="sng">
                      <a:noFill/>
                    </a:lnR>
                    <a:lnT w="9525" cap="flat" cmpd="sng" algn="ctr">
                      <a:noFill/>
                      <a:prstDash val="solid"/>
                    </a:lnT>
                    <a:lnB w="38100" cmpd="sng">
                      <a:noFill/>
                    </a:lnB>
                    <a:solidFill>
                      <a:schemeClr val="bg1">
                        <a:lumMod val="95000"/>
                      </a:schemeClr>
                    </a:solidFill>
                  </a:tcPr>
                </a:tc>
                <a:tc>
                  <a:txBody>
                    <a:bodyPr/>
                    <a:lstStyle/>
                    <a:p>
                      <a:pPr algn="ctr"/>
                      <a:r>
                        <a:rPr lang="en-US" sz="2600" b="1" cap="none" spc="0">
                          <a:solidFill>
                            <a:schemeClr val="tx1"/>
                          </a:solidFill>
                        </a:rPr>
                        <a:t>Subquestion</a:t>
                      </a:r>
                      <a:r>
                        <a:rPr lang="en-US" sz="2600" b="1" cap="none" spc="0" baseline="0">
                          <a:solidFill>
                            <a:schemeClr val="tx1"/>
                          </a:solidFill>
                        </a:rPr>
                        <a:t> Focus</a:t>
                      </a:r>
                      <a:endParaRPr lang="en-US" sz="2600" b="1" cap="none" spc="0">
                        <a:solidFill>
                          <a:schemeClr val="tx1"/>
                        </a:solidFill>
                      </a:endParaRPr>
                    </a:p>
                  </a:txBody>
                  <a:tcPr marL="102432" marR="146332" marT="29266" marB="219498" anchor="b">
                    <a:lnL w="12700" cmpd="sng">
                      <a:noFill/>
                    </a:lnL>
                    <a:lnR w="12700" cmpd="sng">
                      <a:noFill/>
                    </a:lnR>
                    <a:lnT w="9525" cap="flat" cmpd="sng" algn="ctr">
                      <a:noFill/>
                      <a:prstDash val="solid"/>
                    </a:lnT>
                    <a:lnB w="38100" cmpd="sng">
                      <a:noFill/>
                    </a:lnB>
                    <a:solidFill>
                      <a:schemeClr val="bg1">
                        <a:lumMod val="95000"/>
                      </a:schemeClr>
                    </a:solidFill>
                  </a:tcPr>
                </a:tc>
                <a:extLst>
                  <a:ext uri="{0D108BD9-81ED-4DB2-BD59-A6C34878D82A}">
                    <a16:rowId xmlns:a16="http://schemas.microsoft.com/office/drawing/2014/main" val="10000"/>
                  </a:ext>
                </a:extLst>
              </a:tr>
              <a:tr h="599961">
                <a:tc>
                  <a:txBody>
                    <a:bodyPr/>
                    <a:lstStyle/>
                    <a:p>
                      <a:r>
                        <a:rPr lang="en-US" sz="1900" cap="none" spc="0">
                          <a:solidFill>
                            <a:schemeClr val="tx1"/>
                          </a:solidFill>
                        </a:rPr>
                        <a:t>Narrative study</a:t>
                      </a:r>
                    </a:p>
                  </a:txBody>
                  <a:tcPr marL="102432" marR="146332" marT="29266" marB="219498">
                    <a:lnL w="12700" cap="flat" cmpd="sng" algn="ctr">
                      <a:solidFill>
                        <a:schemeClr val="tx1"/>
                      </a:solidFill>
                      <a:prstDash val="solid"/>
                    </a:lnL>
                    <a:lnR w="12700" cmpd="sng">
                      <a:noFill/>
                      <a:prstDash val="solid"/>
                    </a:lnR>
                    <a:lnT w="38100" cmpd="sng">
                      <a:noFill/>
                    </a:lnT>
                    <a:lnB w="9525" cap="flat" cmpd="sng" algn="ctr">
                      <a:noFill/>
                      <a:prstDash val="solid"/>
                    </a:lnB>
                    <a:solidFill>
                      <a:schemeClr val="bg1">
                        <a:lumMod val="95000"/>
                      </a:schemeClr>
                    </a:solidFill>
                  </a:tcPr>
                </a:tc>
                <a:tc>
                  <a:txBody>
                    <a:bodyPr/>
                    <a:lstStyle/>
                    <a:p>
                      <a:pPr marL="285750" indent="-285750">
                        <a:buFont typeface="Arial"/>
                        <a:buChar char="•"/>
                      </a:pPr>
                      <a:r>
                        <a:rPr lang="en-US" sz="1900" cap="none" spc="0">
                          <a:solidFill>
                            <a:schemeClr val="tx1"/>
                          </a:solidFill>
                        </a:rPr>
                        <a:t>Probe meaning of stories</a:t>
                      </a:r>
                    </a:p>
                  </a:txBody>
                  <a:tcPr marL="102432" marR="146332" marT="29266" marB="219498">
                    <a:lnL w="12700" cmpd="sng">
                      <a:noFill/>
                      <a:prstDash val="solid"/>
                    </a:lnL>
                    <a:lnR w="12700" cmpd="sng">
                      <a:noFill/>
                      <a:prstDash val="solid"/>
                    </a:lnR>
                    <a:lnT w="38100" cmpd="sng">
                      <a:noFill/>
                    </a:lnT>
                    <a:lnB w="9525" cap="flat" cmpd="sng" algn="ctr">
                      <a:noFill/>
                      <a:prstDash val="solid"/>
                    </a:lnB>
                    <a:solidFill>
                      <a:schemeClr val="bg1">
                        <a:lumMod val="95000"/>
                      </a:schemeClr>
                    </a:solidFill>
                  </a:tcPr>
                </a:tc>
                <a:extLst>
                  <a:ext uri="{0D108BD9-81ED-4DB2-BD59-A6C34878D82A}">
                    <a16:rowId xmlns:a16="http://schemas.microsoft.com/office/drawing/2014/main" val="10001"/>
                  </a:ext>
                </a:extLst>
              </a:tr>
              <a:tr h="599961">
                <a:tc>
                  <a:txBody>
                    <a:bodyPr/>
                    <a:lstStyle/>
                    <a:p>
                      <a:r>
                        <a:rPr lang="en-US" sz="1900" cap="none" spc="0">
                          <a:solidFill>
                            <a:schemeClr val="tx1"/>
                          </a:solidFill>
                        </a:rPr>
                        <a:t>Phenomenology</a:t>
                      </a:r>
                    </a:p>
                  </a:txBody>
                  <a:tcPr marL="102432" marR="146332" marT="29266" marB="219498">
                    <a:lnL w="12700" cap="flat" cmpd="sng" algn="ctr">
                      <a:solidFill>
                        <a:schemeClr val="tx1"/>
                      </a:solidFill>
                      <a:prstDash val="solid"/>
                    </a:lnL>
                    <a:lnR w="12700" cmpd="sng">
                      <a:noFill/>
                      <a:prstDash val="solid"/>
                    </a:lnR>
                    <a:lnT w="9525" cap="flat" cmpd="sng" algn="ctr">
                      <a:noFill/>
                      <a:prstDash val="solid"/>
                    </a:lnT>
                    <a:lnB w="12700" cmpd="sng">
                      <a:noFill/>
                      <a:prstDash val="solid"/>
                    </a:lnB>
                    <a:solidFill>
                      <a:schemeClr val="bg1">
                        <a:lumMod val="85000"/>
                      </a:schemeClr>
                    </a:solidFill>
                  </a:tcPr>
                </a:tc>
                <a:tc>
                  <a:txBody>
                    <a:bodyPr/>
                    <a:lstStyle/>
                    <a:p>
                      <a:pPr marL="285750" indent="-285750">
                        <a:buFont typeface="Arial"/>
                        <a:buChar char="•"/>
                      </a:pPr>
                      <a:r>
                        <a:rPr lang="en-US" sz="1900" cap="none" spc="0">
                          <a:solidFill>
                            <a:schemeClr val="tx1"/>
                          </a:solidFill>
                        </a:rPr>
                        <a:t>Establish components of ‘essence’</a:t>
                      </a:r>
                    </a:p>
                  </a:txBody>
                  <a:tcPr marL="102432" marR="146332" marT="29266" marB="219498">
                    <a:lnL w="12700" cmpd="sng">
                      <a:noFill/>
                      <a:prstDash val="solid"/>
                    </a:lnL>
                    <a:lnR w="12700" cmpd="sng">
                      <a:noFill/>
                      <a:prstDash val="solid"/>
                    </a:lnR>
                    <a:lnT w="9525" cap="flat" cmpd="sng" algn="ctr">
                      <a:noFill/>
                      <a:prstDash val="solid"/>
                    </a:lnT>
                    <a:lnB w="12700" cmpd="sng">
                      <a:noFill/>
                      <a:prstDash val="solid"/>
                    </a:lnB>
                    <a:solidFill>
                      <a:schemeClr val="bg1">
                        <a:lumMod val="85000"/>
                      </a:schemeClr>
                    </a:solidFill>
                  </a:tcPr>
                </a:tc>
                <a:extLst>
                  <a:ext uri="{0D108BD9-81ED-4DB2-BD59-A6C34878D82A}">
                    <a16:rowId xmlns:a16="http://schemas.microsoft.com/office/drawing/2014/main" val="10002"/>
                  </a:ext>
                </a:extLst>
              </a:tr>
              <a:tr h="599961">
                <a:tc>
                  <a:txBody>
                    <a:bodyPr/>
                    <a:lstStyle/>
                    <a:p>
                      <a:r>
                        <a:rPr lang="en-US" sz="1900" cap="none" spc="0">
                          <a:solidFill>
                            <a:schemeClr val="tx1"/>
                          </a:solidFill>
                        </a:rPr>
                        <a:t>Grounded</a:t>
                      </a:r>
                      <a:r>
                        <a:rPr lang="en-US" sz="1900" cap="none" spc="0" baseline="0">
                          <a:solidFill>
                            <a:schemeClr val="tx1"/>
                          </a:solidFill>
                        </a:rPr>
                        <a:t> Theory</a:t>
                      </a:r>
                      <a:endParaRPr lang="en-US" sz="1900" cap="none" spc="0">
                        <a:solidFill>
                          <a:schemeClr val="tx1"/>
                        </a:solidFill>
                      </a:endParaRPr>
                    </a:p>
                  </a:txBody>
                  <a:tcPr marL="102432" marR="146332" marT="29266" marB="219498">
                    <a:lnL w="12700" cap="flat" cmpd="sng" algn="ctr">
                      <a:solidFill>
                        <a:schemeClr val="tx1"/>
                      </a:solidFill>
                      <a:prstDash val="solid"/>
                    </a:lnL>
                    <a:lnR w="12700" cmpd="sng">
                      <a:noFill/>
                      <a:prstDash val="solid"/>
                    </a:lnR>
                    <a:lnT w="12700" cmpd="sng">
                      <a:noFill/>
                      <a:prstDash val="solid"/>
                    </a:lnT>
                    <a:lnB w="9525" cap="flat" cmpd="sng" algn="ctr">
                      <a:noFill/>
                      <a:prstDash val="solid"/>
                    </a:lnB>
                    <a:solidFill>
                      <a:schemeClr val="bg1">
                        <a:lumMod val="95000"/>
                      </a:schemeClr>
                    </a:solidFill>
                  </a:tcPr>
                </a:tc>
                <a:tc>
                  <a:txBody>
                    <a:bodyPr/>
                    <a:lstStyle/>
                    <a:p>
                      <a:pPr marL="285750" indent="-285750">
                        <a:buFont typeface="Arial"/>
                        <a:buChar char="•"/>
                      </a:pPr>
                      <a:r>
                        <a:rPr lang="en-US" sz="1900" cap="none" spc="0">
                          <a:solidFill>
                            <a:schemeClr val="tx1"/>
                          </a:solidFill>
                        </a:rPr>
                        <a:t>Detail emerging theory</a:t>
                      </a:r>
                    </a:p>
                  </a:txBody>
                  <a:tcPr marL="102432" marR="146332" marT="29266" marB="219498">
                    <a:lnL w="12700" cmpd="sng">
                      <a:noFill/>
                      <a:prstDash val="solid"/>
                    </a:lnL>
                    <a:lnR w="12700" cmpd="sng">
                      <a:noFill/>
                      <a:prstDash val="solid"/>
                    </a:lnR>
                    <a:lnT w="12700" cmpd="sng">
                      <a:noFill/>
                      <a:prstDash val="solid"/>
                    </a:lnT>
                    <a:lnB w="9525" cap="flat" cmpd="sng" algn="ctr">
                      <a:noFill/>
                      <a:prstDash val="solid"/>
                    </a:lnB>
                    <a:solidFill>
                      <a:schemeClr val="bg1">
                        <a:lumMod val="95000"/>
                      </a:schemeClr>
                    </a:solidFill>
                  </a:tcPr>
                </a:tc>
                <a:extLst>
                  <a:ext uri="{0D108BD9-81ED-4DB2-BD59-A6C34878D82A}">
                    <a16:rowId xmlns:a16="http://schemas.microsoft.com/office/drawing/2014/main" val="10003"/>
                  </a:ext>
                </a:extLst>
              </a:tr>
              <a:tr h="1477952">
                <a:tc>
                  <a:txBody>
                    <a:bodyPr/>
                    <a:lstStyle/>
                    <a:p>
                      <a:r>
                        <a:rPr lang="en-US" sz="1900" cap="none" spc="0">
                          <a:solidFill>
                            <a:schemeClr val="tx1"/>
                          </a:solidFill>
                        </a:rPr>
                        <a:t>Ethnography</a:t>
                      </a:r>
                    </a:p>
                  </a:txBody>
                  <a:tcPr marL="102432" marR="146332" marT="29266" marB="219498">
                    <a:lnL w="12700" cap="flat" cmpd="sng" algn="ctr">
                      <a:solidFill>
                        <a:schemeClr val="tx1"/>
                      </a:solidFill>
                      <a:prstDash val="solid"/>
                    </a:lnL>
                    <a:lnR w="12700" cmpd="sng">
                      <a:noFill/>
                      <a:prstDash val="solid"/>
                    </a:lnR>
                    <a:lnT w="9525" cap="flat" cmpd="sng" algn="ctr">
                      <a:noFill/>
                      <a:prstDash val="solid"/>
                    </a:lnT>
                    <a:lnB w="12700" cmpd="sng">
                      <a:noFill/>
                      <a:prstDash val="solid"/>
                    </a:lnB>
                    <a:solidFill>
                      <a:schemeClr val="bg1">
                        <a:lumMod val="85000"/>
                      </a:schemeClr>
                    </a:solidFill>
                  </a:tcPr>
                </a:tc>
                <a:tc>
                  <a:txBody>
                    <a:bodyPr/>
                    <a:lstStyle/>
                    <a:p>
                      <a:pPr marL="285750" indent="-285750">
                        <a:buFont typeface="Arial"/>
                        <a:buChar char="•"/>
                      </a:pPr>
                      <a:r>
                        <a:rPr lang="en-US" sz="1900" cap="none" spc="0">
                          <a:solidFill>
                            <a:schemeClr val="tx1"/>
                          </a:solidFill>
                        </a:rPr>
                        <a:t>Detail aspects of culture-sharing group</a:t>
                      </a:r>
                    </a:p>
                    <a:p>
                      <a:pPr marL="742950" lvl="1" indent="-285750">
                        <a:buFont typeface="Arial"/>
                        <a:buChar char="•"/>
                      </a:pPr>
                      <a:r>
                        <a:rPr lang="en-US" sz="1900" cap="none" spc="0">
                          <a:solidFill>
                            <a:schemeClr val="tx1"/>
                          </a:solidFill>
                        </a:rPr>
                        <a:t>Members’ rituals</a:t>
                      </a:r>
                    </a:p>
                    <a:p>
                      <a:pPr marL="742950" lvl="1" indent="-285750">
                        <a:buFont typeface="Arial"/>
                        <a:buChar char="•"/>
                      </a:pPr>
                      <a:r>
                        <a:rPr lang="en-US" sz="1900" cap="none" spc="0">
                          <a:solidFill>
                            <a:schemeClr val="tx1"/>
                          </a:solidFill>
                        </a:rPr>
                        <a:t>Communication</a:t>
                      </a:r>
                    </a:p>
                    <a:p>
                      <a:pPr marL="742950" lvl="1" indent="-285750">
                        <a:buFont typeface="Arial"/>
                        <a:buChar char="•"/>
                      </a:pPr>
                      <a:r>
                        <a:rPr lang="en-US" sz="1900" cap="none" spc="0">
                          <a:solidFill>
                            <a:schemeClr val="tx1"/>
                          </a:solidFill>
                        </a:rPr>
                        <a:t>Economic way of life</a:t>
                      </a:r>
                    </a:p>
                  </a:txBody>
                  <a:tcPr marL="102432" marR="146332" marT="29266" marB="219498">
                    <a:lnL w="12700" cmpd="sng">
                      <a:noFill/>
                      <a:prstDash val="solid"/>
                    </a:lnL>
                    <a:lnR w="12700" cmpd="sng">
                      <a:noFill/>
                      <a:prstDash val="solid"/>
                    </a:lnR>
                    <a:lnT w="9525" cap="flat" cmpd="sng" algn="ctr">
                      <a:noFill/>
                      <a:prstDash val="solid"/>
                    </a:lnT>
                    <a:lnB w="12700" cmpd="sng">
                      <a:noFill/>
                      <a:prstDash val="solid"/>
                    </a:lnB>
                    <a:solidFill>
                      <a:schemeClr val="bg1">
                        <a:lumMod val="85000"/>
                      </a:schemeClr>
                    </a:solidFill>
                  </a:tcPr>
                </a:tc>
                <a:extLst>
                  <a:ext uri="{0D108BD9-81ED-4DB2-BD59-A6C34878D82A}">
                    <a16:rowId xmlns:a16="http://schemas.microsoft.com/office/drawing/2014/main" val="10004"/>
                  </a:ext>
                </a:extLst>
              </a:tr>
              <a:tr h="599961">
                <a:tc>
                  <a:txBody>
                    <a:bodyPr/>
                    <a:lstStyle/>
                    <a:p>
                      <a:r>
                        <a:rPr lang="en-US" sz="1900" cap="none" spc="0">
                          <a:solidFill>
                            <a:schemeClr val="tx1"/>
                          </a:solidFill>
                        </a:rPr>
                        <a:t>Case study</a:t>
                      </a:r>
                    </a:p>
                  </a:txBody>
                  <a:tcPr marL="102432" marR="146332" marT="29266" marB="219498">
                    <a:lnL w="12700" cap="flat" cmpd="sng" algn="ctr">
                      <a:solidFill>
                        <a:schemeClr val="tx1"/>
                      </a:solid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marL="285750" indent="-285750">
                        <a:buFont typeface="Arial"/>
                        <a:buChar char="•"/>
                      </a:pPr>
                      <a:r>
                        <a:rPr lang="en-US" sz="1900" cap="none" spc="0">
                          <a:solidFill>
                            <a:schemeClr val="tx1"/>
                          </a:solidFill>
                        </a:rPr>
                        <a:t>Address elements of case or issue</a:t>
                      </a:r>
                    </a:p>
                  </a:txBody>
                  <a:tcPr marL="102432" marR="146332" marT="29266" marB="219498">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229488063"/>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F069D-48D6-4A9B-8D1A-B2B460C67C43}"/>
              </a:ext>
            </a:extLst>
          </p:cNvPr>
          <p:cNvSpPr>
            <a:spLocks noGrp="1"/>
          </p:cNvSpPr>
          <p:nvPr>
            <p:ph type="title"/>
          </p:nvPr>
        </p:nvSpPr>
        <p:spPr/>
        <p:txBody>
          <a:bodyPr/>
          <a:lstStyle/>
          <a:p>
            <a:r>
              <a:rPr lang="en-GB" dirty="0"/>
              <a:t>Useful reading</a:t>
            </a:r>
          </a:p>
        </p:txBody>
      </p:sp>
      <p:sp>
        <p:nvSpPr>
          <p:cNvPr id="3" name="Content Placeholder 2">
            <a:extLst>
              <a:ext uri="{FF2B5EF4-FFF2-40B4-BE49-F238E27FC236}">
                <a16:creationId xmlns:a16="http://schemas.microsoft.com/office/drawing/2014/main" id="{D843DF79-6ABE-4202-B85B-FF2A9A3B90CF}"/>
              </a:ext>
            </a:extLst>
          </p:cNvPr>
          <p:cNvSpPr>
            <a:spLocks noGrp="1"/>
          </p:cNvSpPr>
          <p:nvPr>
            <p:ph idx="1"/>
          </p:nvPr>
        </p:nvSpPr>
        <p:spPr/>
        <p:txBody>
          <a:bodyPr/>
          <a:lstStyle/>
          <a:p>
            <a:r>
              <a:rPr lang="en-US" b="1" dirty="0"/>
              <a:t>JOURNAL ARTICLES</a:t>
            </a:r>
            <a:endParaRPr lang="en-GB" b="1" dirty="0"/>
          </a:p>
          <a:p>
            <a:r>
              <a:rPr lang="en-US" dirty="0" err="1"/>
              <a:t>Haverkamp</a:t>
            </a:r>
            <a:r>
              <a:rPr lang="en-US" dirty="0"/>
              <a:t>, B. E., &amp; Young, R. A. (2007). </a:t>
            </a:r>
            <a:r>
              <a:rPr lang="en-US" u="sng" dirty="0">
                <a:hlinkClick r:id="rId2"/>
              </a:rPr>
              <a:t>Paradigms, purpose, and the role of the literature: Formulating a rationale for qualitative investigations</a:t>
            </a:r>
            <a:r>
              <a:rPr lang="en-US" dirty="0"/>
              <a:t>. </a:t>
            </a:r>
            <a:r>
              <a:rPr lang="en-US" i="1" dirty="0"/>
              <a:t>The Counseling Psychologist</a:t>
            </a:r>
            <a:r>
              <a:rPr lang="en-US" dirty="0"/>
              <a:t>, </a:t>
            </a:r>
            <a:r>
              <a:rPr lang="en-US" i="1" dirty="0"/>
              <a:t>35</a:t>
            </a:r>
            <a:r>
              <a:rPr lang="en-US" dirty="0"/>
              <a:t>(2), 265-294. </a:t>
            </a:r>
            <a:endParaRPr lang="en-GB" dirty="0"/>
          </a:p>
          <a:p>
            <a:r>
              <a:rPr lang="en-US" dirty="0"/>
              <a:t>Sandberg, J., &amp; Alvesson, M. (2011). </a:t>
            </a:r>
            <a:r>
              <a:rPr lang="en-US" u="sng" dirty="0">
                <a:hlinkClick r:id="rId3"/>
              </a:rPr>
              <a:t>Ways of constructing research questions: Gap-spotting or problematization?</a:t>
            </a:r>
            <a:r>
              <a:rPr lang="en-US" dirty="0"/>
              <a:t> </a:t>
            </a:r>
            <a:r>
              <a:rPr lang="en-US" i="1" dirty="0"/>
              <a:t>Organization</a:t>
            </a:r>
            <a:r>
              <a:rPr lang="en-US" dirty="0"/>
              <a:t>, </a:t>
            </a:r>
            <a:r>
              <a:rPr lang="en-US" i="1" dirty="0"/>
              <a:t>18</a:t>
            </a:r>
            <a:r>
              <a:rPr lang="en-US" dirty="0"/>
              <a:t>(1), 23-44. </a:t>
            </a:r>
            <a:endParaRPr lang="en-GB" dirty="0"/>
          </a:p>
          <a:p>
            <a:endParaRPr lang="en-GB" dirty="0"/>
          </a:p>
        </p:txBody>
      </p:sp>
    </p:spTree>
    <p:extLst>
      <p:ext uri="{BB962C8B-B14F-4D97-AF65-F5344CB8AC3E}">
        <p14:creationId xmlns:p14="http://schemas.microsoft.com/office/powerpoint/2010/main" val="2541016966"/>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9">
            <a:extLst>
              <a:ext uri="{FF2B5EF4-FFF2-40B4-BE49-F238E27FC236}">
                <a16:creationId xmlns:a16="http://schemas.microsoft.com/office/drawing/2014/main" id="{5A59F003-E00A-43F9-91DC-CC54E3B874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1200FE26-8464-44EF-BF90-C9C263EBF09A}"/>
              </a:ext>
            </a:extLst>
          </p:cNvPr>
          <p:cNvPicPr>
            <a:picLocks noChangeAspect="1"/>
          </p:cNvPicPr>
          <p:nvPr/>
        </p:nvPicPr>
        <p:blipFill rotWithShape="1">
          <a:blip r:embed="rId2"/>
          <a:srcRect l="1270" t="29318" r="4488" b="1"/>
          <a:stretch/>
        </p:blipFill>
        <p:spPr>
          <a:xfrm>
            <a:off x="20" y="10"/>
            <a:ext cx="12191981" cy="6857990"/>
          </a:xfrm>
          <a:prstGeom prst="rect">
            <a:avLst/>
          </a:prstGeom>
        </p:spPr>
      </p:pic>
      <p:sp>
        <p:nvSpPr>
          <p:cNvPr id="19" name="Rectangle 11">
            <a:extLst>
              <a:ext uri="{FF2B5EF4-FFF2-40B4-BE49-F238E27FC236}">
                <a16:creationId xmlns:a16="http://schemas.microsoft.com/office/drawing/2014/main" id="{D74A4382-E3AD-430A-9A1F-DFA3E0E77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799868" y="-1534136"/>
            <a:ext cx="4592270" cy="12192001"/>
          </a:xfrm>
          <a:prstGeom prst="rect">
            <a:avLst/>
          </a:prstGeom>
          <a:gradFill>
            <a:gsLst>
              <a:gs pos="35000">
                <a:schemeClr val="bg1">
                  <a:alpha val="46000"/>
                </a:schemeClr>
              </a:gs>
              <a:gs pos="21000">
                <a:schemeClr val="bg1">
                  <a:alpha val="30000"/>
                </a:schemeClr>
              </a:gs>
              <a:gs pos="0">
                <a:schemeClr val="bg1">
                  <a:alpha val="0"/>
                </a:schemeClr>
              </a:gs>
              <a:gs pos="100000">
                <a:schemeClr val="bg1">
                  <a:alpha val="9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3">
            <a:extLst>
              <a:ext uri="{FF2B5EF4-FFF2-40B4-BE49-F238E27FC236}">
                <a16:creationId xmlns:a16="http://schemas.microsoft.com/office/drawing/2014/main" id="{CF3BBF96-F25A-4186-9492-1F7A8F133E7C}"/>
              </a:ext>
            </a:extLst>
          </p:cNvPr>
          <p:cNvSpPr>
            <a:spLocks noGrp="1"/>
          </p:cNvSpPr>
          <p:nvPr>
            <p:ph type="title"/>
          </p:nvPr>
        </p:nvSpPr>
        <p:spPr>
          <a:xfrm>
            <a:off x="404553" y="3091928"/>
            <a:ext cx="9078562" cy="2387600"/>
          </a:xfrm>
        </p:spPr>
        <p:txBody>
          <a:bodyPr vert="horz" lIns="91440" tIns="45720" rIns="91440" bIns="45720" rtlCol="0" anchor="b">
            <a:normAutofit/>
          </a:bodyPr>
          <a:lstStyle/>
          <a:p>
            <a:r>
              <a:rPr lang="en-US" sz="6600"/>
              <a:t>METHODS OF DATA COLLECTION</a:t>
            </a:r>
          </a:p>
        </p:txBody>
      </p:sp>
      <p:sp>
        <p:nvSpPr>
          <p:cNvPr id="20" name="Rectangle: Rounded Corners 13">
            <a:extLst>
              <a:ext uri="{FF2B5EF4-FFF2-40B4-BE49-F238E27FC236}">
                <a16:creationId xmlns:a16="http://schemas.microsoft.com/office/drawing/2014/main" id="{79F40191-0F44-4FD1-82CC-ACB507C14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575039"/>
            <a:ext cx="9785897" cy="685800"/>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178326003"/>
      </p:ext>
    </p:extLst>
  </p:cSld>
  <p:clrMapOvr>
    <a:overrideClrMapping bg1="dk1" tx1="lt1" bg2="dk2" tx2="lt2" accent1="accent1" accent2="accent2" accent3="accent3" accent4="accent4" accent5="accent5" accent6="accent6" hlink="hlink" folHlink="folHlink"/>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5"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2938" y="1698625"/>
            <a:ext cx="10904538" cy="625475"/>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6"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2938" y="2400300"/>
            <a:ext cx="10904538" cy="364490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itle 1"/>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kern="1200">
                <a:solidFill>
                  <a:schemeClr val="bg1"/>
                </a:solidFill>
                <a:latin typeface="+mj-lt"/>
                <a:ea typeface="+mj-ea"/>
                <a:cs typeface="+mj-cs"/>
              </a:rPr>
              <a:t>Data Collection by Approach (2)</a:t>
            </a:r>
          </a:p>
        </p:txBody>
      </p:sp>
      <p:sp>
        <p:nvSpPr>
          <p:cNvPr id="4" name="Slide Number Placeholder 3"/>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422459A5-8857-0A41-8F31-3584217A9641}" type="slidenum">
              <a:rPr lang="en-US" smtClean="0"/>
              <a:pPr>
                <a:spcAft>
                  <a:spcPts val="600"/>
                </a:spcAft>
              </a:pPr>
              <a:t>57</a:t>
            </a:fld>
            <a:endParaRPr lang="en-US"/>
          </a:p>
        </p:txBody>
      </p:sp>
      <p:sp>
        <p:nvSpPr>
          <p:cNvPr id="5" name="Footer Placeholder 4"/>
          <p:cNvSpPr>
            <a:spLocks noGrp="1"/>
          </p:cNvSpPr>
          <p:nvPr>
            <p:ph type="ftr" sz="quarter" idx="11"/>
          </p:nvPr>
        </p:nvSpPr>
        <p:spPr>
          <a:xfrm>
            <a:off x="4038600" y="6356350"/>
            <a:ext cx="4114800" cy="365125"/>
          </a:xfrm>
        </p:spPr>
        <p:txBody>
          <a:bodyPr vert="horz" lIns="91440" tIns="45720" rIns="91440" bIns="45720" rtlCol="0" anchor="ctr">
            <a:normAutofit/>
          </a:bodyPr>
          <a:lstStyle/>
          <a:p>
            <a:pPr>
              <a:lnSpc>
                <a:spcPct val="90000"/>
              </a:lnSpc>
              <a:spcAft>
                <a:spcPts val="600"/>
              </a:spcAft>
            </a:pPr>
            <a:r>
              <a:rPr lang="en-US" sz="1000" kern="1200">
                <a:solidFill>
                  <a:schemeClr val="tx1">
                    <a:tint val="75000"/>
                  </a:schemeClr>
                </a:solidFill>
                <a:latin typeface="+mn-lt"/>
                <a:ea typeface="+mn-ea"/>
                <a:cs typeface="+mn-cs"/>
              </a:rPr>
              <a:t>Creswell, Qualitative Inquiry &amp; Research Design 4e. SAGE Publishing, 2018.</a:t>
            </a:r>
          </a:p>
        </p:txBody>
      </p:sp>
    </p:spTree>
    <p:extLst>
      <p:ext uri="{BB962C8B-B14F-4D97-AF65-F5344CB8AC3E}">
        <p14:creationId xmlns:p14="http://schemas.microsoft.com/office/powerpoint/2010/main" val="933646057"/>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41248" y="256032"/>
            <a:ext cx="10506456" cy="1014984"/>
          </a:xfrm>
        </p:spPr>
        <p:txBody>
          <a:bodyPr anchor="b">
            <a:normAutofit/>
          </a:bodyPr>
          <a:lstStyle/>
          <a:p>
            <a:r>
              <a:rPr lang="en-US"/>
              <a:t>The Site or Individual</a:t>
            </a:r>
          </a:p>
        </p:txBody>
      </p:sp>
      <p:sp>
        <p:nvSpPr>
          <p:cNvPr id="21" name="Rectangle 2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3" name="Rectangle 2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Footer Placeholder 2"/>
          <p:cNvSpPr>
            <a:spLocks noGrp="1"/>
          </p:cNvSpPr>
          <p:nvPr>
            <p:ph type="ftr" sz="quarter" idx="11"/>
          </p:nvPr>
        </p:nvSpPr>
        <p:spPr>
          <a:xfrm>
            <a:off x="4038600" y="6356350"/>
            <a:ext cx="4114800" cy="365125"/>
          </a:xfrm>
        </p:spPr>
        <p:txBody>
          <a:bodyPr>
            <a:normAutofit/>
          </a:bodyPr>
          <a:lstStyle/>
          <a:p>
            <a:pPr>
              <a:lnSpc>
                <a:spcPct val="90000"/>
              </a:lnSpc>
              <a:spcAft>
                <a:spcPts val="600"/>
              </a:spcAft>
            </a:pPr>
            <a:r>
              <a:rPr lang="en-GB" sz="1000">
                <a:solidFill>
                  <a:schemeClr val="tx1">
                    <a:lumMod val="50000"/>
                    <a:lumOff val="50000"/>
                  </a:schemeClr>
                </a:solidFill>
              </a:rPr>
              <a:t>Creswell, Qualitative Inquiry &amp; Research Design 4e. SAGE Publishing, 2018.</a:t>
            </a:r>
            <a:endParaRPr lang="en-US" sz="1000">
              <a:solidFill>
                <a:schemeClr val="tx1">
                  <a:lumMod val="50000"/>
                  <a:lumOff val="50000"/>
                </a:schemeClr>
              </a:solidFill>
            </a:endParaRPr>
          </a:p>
        </p:txBody>
      </p:sp>
      <p:sp>
        <p:nvSpPr>
          <p:cNvPr id="4" name="Slide Number Placeholder 3"/>
          <p:cNvSpPr>
            <a:spLocks noGrp="1"/>
          </p:cNvSpPr>
          <p:nvPr>
            <p:ph type="sldNum" sz="quarter" idx="12"/>
          </p:nvPr>
        </p:nvSpPr>
        <p:spPr>
          <a:xfrm>
            <a:off x="8873254" y="6356350"/>
            <a:ext cx="2477498" cy="365125"/>
          </a:xfrm>
        </p:spPr>
        <p:txBody>
          <a:bodyPr>
            <a:normAutofit/>
          </a:bodyPr>
          <a:lstStyle/>
          <a:p>
            <a:pPr>
              <a:spcAft>
                <a:spcPts val="600"/>
              </a:spcAft>
            </a:pPr>
            <a:fld id="{422459A5-8857-0A41-8F31-3584217A9641}" type="slidenum">
              <a:rPr lang="en-US">
                <a:solidFill>
                  <a:schemeClr val="tx1">
                    <a:lumMod val="50000"/>
                    <a:lumOff val="50000"/>
                  </a:schemeClr>
                </a:solidFill>
              </a:rPr>
              <a:pPr>
                <a:spcAft>
                  <a:spcPts val="600"/>
                </a:spcAft>
              </a:pPr>
              <a:t>58</a:t>
            </a:fld>
            <a:endParaRPr lang="en-US">
              <a:solidFill>
                <a:schemeClr val="tx1">
                  <a:lumMod val="50000"/>
                  <a:lumOff val="50000"/>
                </a:schemeClr>
              </a:solidFill>
            </a:endParaRP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4127584422"/>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82978767"/>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41248" y="256032"/>
            <a:ext cx="10506456" cy="1014984"/>
          </a:xfrm>
        </p:spPr>
        <p:txBody>
          <a:bodyPr anchor="b">
            <a:normAutofit/>
          </a:bodyPr>
          <a:lstStyle/>
          <a:p>
            <a:r>
              <a:rPr lang="en-US" dirty="0"/>
              <a:t>The Site or Individual (continued)</a:t>
            </a:r>
          </a:p>
        </p:txBody>
      </p:sp>
      <p:sp>
        <p:nvSpPr>
          <p:cNvPr id="12" name="Rectangle 11">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4" name="Rectangle 13">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Footer Placeholder 2"/>
          <p:cNvSpPr>
            <a:spLocks noGrp="1"/>
          </p:cNvSpPr>
          <p:nvPr>
            <p:ph type="ftr" sz="quarter" idx="11"/>
          </p:nvPr>
        </p:nvSpPr>
        <p:spPr>
          <a:xfrm>
            <a:off x="4038600" y="6356350"/>
            <a:ext cx="4114800" cy="365125"/>
          </a:xfrm>
        </p:spPr>
        <p:txBody>
          <a:bodyPr>
            <a:normAutofit/>
          </a:bodyPr>
          <a:lstStyle/>
          <a:p>
            <a:pPr>
              <a:lnSpc>
                <a:spcPct val="90000"/>
              </a:lnSpc>
              <a:spcAft>
                <a:spcPts val="600"/>
              </a:spcAft>
            </a:pPr>
            <a:r>
              <a:rPr lang="en-GB" sz="1000">
                <a:solidFill>
                  <a:schemeClr val="tx1">
                    <a:lumMod val="50000"/>
                    <a:lumOff val="50000"/>
                  </a:schemeClr>
                </a:solidFill>
              </a:rPr>
              <a:t>Creswell, Qualitative Inquiry &amp; Research Design 4e. SAGE Publishing, 2018.</a:t>
            </a:r>
            <a:endParaRPr lang="en-US" sz="1000">
              <a:solidFill>
                <a:schemeClr val="tx1">
                  <a:lumMod val="50000"/>
                  <a:lumOff val="50000"/>
                </a:schemeClr>
              </a:solidFill>
            </a:endParaRPr>
          </a:p>
        </p:txBody>
      </p:sp>
      <p:sp>
        <p:nvSpPr>
          <p:cNvPr id="4" name="Slide Number Placeholder 3"/>
          <p:cNvSpPr>
            <a:spLocks noGrp="1"/>
          </p:cNvSpPr>
          <p:nvPr>
            <p:ph type="sldNum" sz="quarter" idx="12"/>
          </p:nvPr>
        </p:nvSpPr>
        <p:spPr>
          <a:xfrm>
            <a:off x="8873254" y="6356350"/>
            <a:ext cx="2477498" cy="365125"/>
          </a:xfrm>
        </p:spPr>
        <p:txBody>
          <a:bodyPr>
            <a:normAutofit/>
          </a:bodyPr>
          <a:lstStyle/>
          <a:p>
            <a:pPr>
              <a:spcAft>
                <a:spcPts val="600"/>
              </a:spcAft>
            </a:pPr>
            <a:fld id="{422459A5-8857-0A41-8F31-3584217A9641}" type="slidenum">
              <a:rPr lang="en-US">
                <a:solidFill>
                  <a:schemeClr val="tx1">
                    <a:lumMod val="50000"/>
                    <a:lumOff val="50000"/>
                  </a:schemeClr>
                </a:solidFill>
              </a:rPr>
              <a:pPr>
                <a:spcAft>
                  <a:spcPts val="600"/>
                </a:spcAft>
              </a:pPr>
              <a:t>59</a:t>
            </a:fld>
            <a:endParaRPr lang="en-US">
              <a:solidFill>
                <a:schemeClr val="tx1">
                  <a:lumMod val="50000"/>
                  <a:lumOff val="50000"/>
                </a:schemeClr>
              </a:solidFill>
            </a:endParaRP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4172533620"/>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07641514"/>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7">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Picture 2">
            <a:extLst>
              <a:ext uri="{FF2B5EF4-FFF2-40B4-BE49-F238E27FC236}">
                <a16:creationId xmlns:a16="http://schemas.microsoft.com/office/drawing/2014/main" id="{C28A12EC-6784-445B-9392-B2B2A4E25ECA}"/>
              </a:ext>
            </a:extLst>
          </p:cNvPr>
          <p:cNvPicPr>
            <a:picLocks noChangeAspect="1"/>
          </p:cNvPicPr>
          <p:nvPr/>
        </p:nvPicPr>
        <p:blipFill rotWithShape="1">
          <a:blip r:embed="rId2"/>
          <a:srcRect t="19"/>
          <a:stretch/>
        </p:blipFill>
        <p:spPr>
          <a:xfrm>
            <a:off x="20" y="1282"/>
            <a:ext cx="12191980" cy="6856718"/>
          </a:xfrm>
          <a:prstGeom prst="rect">
            <a:avLst/>
          </a:prstGeom>
        </p:spPr>
      </p:pic>
    </p:spTree>
    <p:extLst>
      <p:ext uri="{BB962C8B-B14F-4D97-AF65-F5344CB8AC3E}">
        <p14:creationId xmlns:p14="http://schemas.microsoft.com/office/powerpoint/2010/main" val="798993117"/>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Autofit/>
          </a:bodyPr>
          <a:lstStyle/>
          <a:p>
            <a:r>
              <a:rPr lang="en-US" sz="4000" dirty="0"/>
              <a:t>Interviews</a:t>
            </a:r>
            <a:endParaRPr lang="en-US" sz="2000" dirty="0"/>
          </a:p>
        </p:txBody>
      </p:sp>
      <p:sp>
        <p:nvSpPr>
          <p:cNvPr id="4" name="Content Placeholder 3"/>
          <p:cNvSpPr>
            <a:spLocks noGrp="1"/>
          </p:cNvSpPr>
          <p:nvPr>
            <p:ph idx="1"/>
          </p:nvPr>
        </p:nvSpPr>
        <p:spPr/>
        <p:txBody>
          <a:bodyPr>
            <a:normAutofit/>
          </a:bodyPr>
          <a:lstStyle/>
          <a:p>
            <a:pPr marL="0" indent="0">
              <a:lnSpc>
                <a:spcPct val="100000"/>
              </a:lnSpc>
              <a:spcBef>
                <a:spcPts val="0"/>
              </a:spcBef>
              <a:buNone/>
              <a:defRPr/>
            </a:pPr>
            <a:r>
              <a:rPr lang="en-US" dirty="0"/>
              <a:t>Social interaction: </a:t>
            </a:r>
            <a:r>
              <a:rPr lang="en-IN" dirty="0"/>
              <a:t>An interview is a social interaction with the interviewer and interviewee sharing in constructing a story and its meanings; both are participants in the meaning-making process. </a:t>
            </a:r>
          </a:p>
          <a:p>
            <a:pPr marL="0" indent="0">
              <a:lnSpc>
                <a:spcPct val="100000"/>
              </a:lnSpc>
              <a:spcBef>
                <a:spcPts val="0"/>
              </a:spcBef>
              <a:buNone/>
              <a:defRPr/>
            </a:pPr>
            <a:endParaRPr lang="en-US" dirty="0"/>
          </a:p>
          <a:p>
            <a:pPr marL="0" indent="0">
              <a:lnSpc>
                <a:spcPct val="100000"/>
              </a:lnSpc>
              <a:spcBef>
                <a:spcPts val="0"/>
              </a:spcBef>
              <a:buNone/>
              <a:defRPr/>
            </a:pPr>
            <a:r>
              <a:rPr lang="en-IN" dirty="0"/>
              <a:t>At the </a:t>
            </a:r>
            <a:r>
              <a:rPr lang="en-IN" dirty="0" err="1"/>
              <a:t>center</a:t>
            </a:r>
            <a:r>
              <a:rPr lang="en-IN" dirty="0"/>
              <a:t> of qualitative studies: Interviews are at the </a:t>
            </a:r>
            <a:r>
              <a:rPr lang="en-IN" dirty="0" err="1"/>
              <a:t>center</a:t>
            </a:r>
            <a:r>
              <a:rPr lang="en-IN" dirty="0"/>
              <a:t> of many qualitative studies since they provide deep, rich, individualized, and contextualized data that are centrally important to qualitative research. </a:t>
            </a:r>
          </a:p>
          <a:p>
            <a:pPr marL="0" indent="0">
              <a:lnSpc>
                <a:spcPct val="100000"/>
              </a:lnSpc>
              <a:spcBef>
                <a:spcPts val="0"/>
              </a:spcBef>
              <a:buNone/>
              <a:defRPr/>
            </a:pPr>
            <a:endParaRPr lang="en-US" dirty="0"/>
          </a:p>
        </p:txBody>
      </p:sp>
      <p:sp>
        <p:nvSpPr>
          <p:cNvPr id="2" name="Footer Placeholder 1"/>
          <p:cNvSpPr>
            <a:spLocks noGrp="1"/>
          </p:cNvSpPr>
          <p:nvPr>
            <p:ph type="ftr" sz="quarter" idx="11"/>
          </p:nvPr>
        </p:nvSpPr>
        <p:spPr/>
        <p:txBody>
          <a:bodyPr/>
          <a:lstStyle/>
          <a:p>
            <a:r>
              <a:rPr lang="en-US" dirty="0"/>
              <a:t>Thanks to: Ravitch, Qualitative Research, 2e. © SAGE Publications, 2021.</a:t>
            </a:r>
          </a:p>
        </p:txBody>
      </p:sp>
      <p:sp>
        <p:nvSpPr>
          <p:cNvPr id="5" name="Slide Number Placeholder 4"/>
          <p:cNvSpPr>
            <a:spLocks noGrp="1"/>
          </p:cNvSpPr>
          <p:nvPr>
            <p:ph type="sldNum" sz="quarter" idx="12"/>
          </p:nvPr>
        </p:nvSpPr>
        <p:spPr/>
        <p:txBody>
          <a:bodyPr/>
          <a:lstStyle/>
          <a:p>
            <a:fld id="{B6F15528-21DE-4FAA-801E-634DDDAF4B2B}" type="slidenum">
              <a:rPr lang="en-US" smtClean="0"/>
              <a:pPr/>
              <a:t>61</a:t>
            </a:fld>
            <a:endParaRPr lang="en-US" dirty="0"/>
          </a:p>
        </p:txBody>
      </p:sp>
    </p:spTree>
    <p:extLst>
      <p:ext uri="{BB962C8B-B14F-4D97-AF65-F5344CB8AC3E}">
        <p14:creationId xmlns:p14="http://schemas.microsoft.com/office/powerpoint/2010/main" val="1805526028"/>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4A5B276-D104-4247-8858-A5E3472BD299}"/>
              </a:ext>
            </a:extLst>
          </p:cNvPr>
          <p:cNvSpPr>
            <a:spLocks noGrp="1"/>
          </p:cNvSpPr>
          <p:nvPr>
            <p:ph type="title"/>
          </p:nvPr>
        </p:nvSpPr>
        <p:spPr>
          <a:xfrm>
            <a:off x="826396" y="586855"/>
            <a:ext cx="4230100" cy="3387497"/>
          </a:xfrm>
        </p:spPr>
        <p:txBody>
          <a:bodyPr anchor="b">
            <a:normAutofit/>
          </a:bodyPr>
          <a:lstStyle/>
          <a:p>
            <a:pPr algn="r"/>
            <a:r>
              <a:rPr lang="en-US" sz="4000">
                <a:solidFill>
                  <a:srgbClr val="FFFFFF"/>
                </a:solidFill>
              </a:rPr>
              <a:t>Primary goal of qualitative interviews</a:t>
            </a:r>
            <a:endParaRPr lang="en-GB" sz="4000">
              <a:solidFill>
                <a:srgbClr val="FFFFFF"/>
              </a:solidFill>
            </a:endParaRPr>
          </a:p>
        </p:txBody>
      </p:sp>
      <p:sp>
        <p:nvSpPr>
          <p:cNvPr id="3" name="Content Placeholder 2">
            <a:extLst>
              <a:ext uri="{FF2B5EF4-FFF2-40B4-BE49-F238E27FC236}">
                <a16:creationId xmlns:a16="http://schemas.microsoft.com/office/drawing/2014/main" id="{3732A269-255D-4213-B74E-89431874E980}"/>
              </a:ext>
            </a:extLst>
          </p:cNvPr>
          <p:cNvSpPr>
            <a:spLocks noGrp="1"/>
          </p:cNvSpPr>
          <p:nvPr>
            <p:ph idx="1"/>
          </p:nvPr>
        </p:nvSpPr>
        <p:spPr>
          <a:xfrm>
            <a:off x="6503158" y="649480"/>
            <a:ext cx="4862447" cy="5546047"/>
          </a:xfrm>
        </p:spPr>
        <p:txBody>
          <a:bodyPr anchor="ctr">
            <a:normAutofit/>
          </a:bodyPr>
          <a:lstStyle/>
          <a:p>
            <a:pPr>
              <a:spcBef>
                <a:spcPts val="0"/>
              </a:spcBef>
              <a:buFont typeface="+mj-lt"/>
              <a:buAutoNum type="arabicPeriod"/>
              <a:defRPr/>
            </a:pPr>
            <a:r>
              <a:rPr lang="en-IN" sz="2000" dirty="0"/>
              <a:t>Gain focused insight into individuals’ lived experiences. </a:t>
            </a:r>
          </a:p>
          <a:p>
            <a:pPr>
              <a:spcBef>
                <a:spcPts val="0"/>
              </a:spcBef>
              <a:buFont typeface="+mj-lt"/>
              <a:buAutoNum type="arabicPeriod"/>
              <a:defRPr/>
            </a:pPr>
            <a:r>
              <a:rPr lang="en-IN" sz="2000" dirty="0"/>
              <a:t>Understand how participants make sense of and construct reality in relation to the phenomenon, events, engagement, or experience in focus. </a:t>
            </a:r>
          </a:p>
          <a:p>
            <a:pPr>
              <a:spcBef>
                <a:spcPts val="0"/>
              </a:spcBef>
              <a:buFont typeface="+mj-lt"/>
              <a:buAutoNum type="arabicPeriod"/>
              <a:defRPr/>
            </a:pPr>
            <a:r>
              <a:rPr lang="en-IN" sz="2000" dirty="0"/>
              <a:t>Explore how individuals’ experiences and perspectives relate to other study participants and perhaps prior research on similar topics. </a:t>
            </a:r>
          </a:p>
          <a:p>
            <a:pPr>
              <a:spcBef>
                <a:spcPts val="0"/>
              </a:spcBef>
              <a:buFont typeface="+mj-lt"/>
              <a:buAutoNum type="arabicPeriod"/>
              <a:defRPr/>
            </a:pPr>
            <a:endParaRPr lang="en-US" sz="2000" dirty="0"/>
          </a:p>
          <a:p>
            <a:pPr marL="0" indent="0">
              <a:spcBef>
                <a:spcPts val="0"/>
              </a:spcBef>
              <a:buNone/>
              <a:defRPr/>
            </a:pPr>
            <a:r>
              <a:rPr lang="en-US" sz="2000" dirty="0"/>
              <a:t>Delve into person’s experience: </a:t>
            </a:r>
            <a:r>
              <a:rPr lang="en-IN" sz="2000" dirty="0"/>
              <a:t>In qualitative research, it is centrally important to delve into each person’s experience and to relate those to other participants’ experiences so that you can come to understand a fuller range of perspectives and experiences about a particular topic or phenomenon. </a:t>
            </a:r>
            <a:endParaRPr lang="en-US" sz="2000" dirty="0"/>
          </a:p>
          <a:p>
            <a:endParaRPr lang="en-GB" sz="2000" dirty="0"/>
          </a:p>
        </p:txBody>
      </p:sp>
    </p:spTree>
    <p:extLst>
      <p:ext uri="{BB962C8B-B14F-4D97-AF65-F5344CB8AC3E}">
        <p14:creationId xmlns:p14="http://schemas.microsoft.com/office/powerpoint/2010/main" val="2615229714"/>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itle 2"/>
          <p:cNvSpPr>
            <a:spLocks noGrp="1"/>
          </p:cNvSpPr>
          <p:nvPr>
            <p:ph type="title"/>
          </p:nvPr>
        </p:nvSpPr>
        <p:spPr>
          <a:xfrm>
            <a:off x="826396" y="586855"/>
            <a:ext cx="4230100" cy="3387497"/>
          </a:xfrm>
        </p:spPr>
        <p:txBody>
          <a:bodyPr anchor="b">
            <a:normAutofit/>
          </a:bodyPr>
          <a:lstStyle/>
          <a:p>
            <a:pPr algn="r"/>
            <a:r>
              <a:rPr lang="en-US" sz="4000">
                <a:solidFill>
                  <a:srgbClr val="FFFFFF"/>
                </a:solidFill>
              </a:rPr>
              <a:t>Interviews</a:t>
            </a:r>
          </a:p>
        </p:txBody>
      </p:sp>
      <p:sp>
        <p:nvSpPr>
          <p:cNvPr id="2" name="Footer Placeholder 1"/>
          <p:cNvSpPr>
            <a:spLocks noGrp="1"/>
          </p:cNvSpPr>
          <p:nvPr>
            <p:ph type="ftr" sz="quarter" idx="11"/>
          </p:nvPr>
        </p:nvSpPr>
        <p:spPr>
          <a:xfrm rot="5400000">
            <a:off x="-1828800" y="1984248"/>
            <a:ext cx="4114800" cy="365125"/>
          </a:xfrm>
        </p:spPr>
        <p:txBody>
          <a:bodyPr>
            <a:normAutofit/>
          </a:bodyPr>
          <a:lstStyle/>
          <a:p>
            <a:pPr algn="l">
              <a:spcAft>
                <a:spcPts val="600"/>
              </a:spcAft>
            </a:pPr>
            <a:r>
              <a:rPr lang="en-US" sz="1100">
                <a:solidFill>
                  <a:srgbClr val="FFFFFF"/>
                </a:solidFill>
              </a:rPr>
              <a:t>Ravitch, Qualitative Research, 2e. © SAGE Publications, 2021.</a:t>
            </a:r>
          </a:p>
        </p:txBody>
      </p:sp>
      <p:sp>
        <p:nvSpPr>
          <p:cNvPr id="4" name="Content Placeholder 3"/>
          <p:cNvSpPr>
            <a:spLocks noGrp="1"/>
          </p:cNvSpPr>
          <p:nvPr>
            <p:ph idx="1"/>
          </p:nvPr>
        </p:nvSpPr>
        <p:spPr>
          <a:xfrm>
            <a:off x="6503158" y="649480"/>
            <a:ext cx="4862447" cy="5546047"/>
          </a:xfrm>
        </p:spPr>
        <p:txBody>
          <a:bodyPr anchor="ctr">
            <a:normAutofit/>
          </a:bodyPr>
          <a:lstStyle/>
          <a:p>
            <a:pPr marL="0" lvl="0" indent="0">
              <a:spcBef>
                <a:spcPts val="0"/>
              </a:spcBef>
              <a:spcAft>
                <a:spcPts val="600"/>
              </a:spcAft>
              <a:buNone/>
              <a:defRPr/>
            </a:pPr>
            <a:r>
              <a:rPr lang="en-US" sz="2000"/>
              <a:t>Customized replication: </a:t>
            </a:r>
            <a:r>
              <a:rPr lang="en-IN" sz="2000"/>
              <a:t>This means that while similar questions are asked across study participants since they are vital to collecting data that can answer the research questions, they are not all asked the exact same questions in the same order; this requires that the interviewer create individualized follow-up questions and probes both prior to and during the interview.</a:t>
            </a:r>
            <a:endParaRPr lang="en-US" sz="2000"/>
          </a:p>
          <a:p>
            <a:pPr marL="0" indent="0">
              <a:spcBef>
                <a:spcPts val="0"/>
              </a:spcBef>
              <a:spcAft>
                <a:spcPts val="600"/>
              </a:spcAft>
              <a:buNone/>
              <a:defRPr/>
            </a:pPr>
            <a:endParaRPr lang="en-IN" sz="2000"/>
          </a:p>
          <a:p>
            <a:pPr marL="0" indent="0">
              <a:spcBef>
                <a:spcPts val="0"/>
              </a:spcBef>
              <a:spcAft>
                <a:spcPts val="600"/>
              </a:spcAft>
              <a:buNone/>
              <a:defRPr/>
            </a:pPr>
            <a:r>
              <a:rPr lang="en-IN" sz="2000"/>
              <a:t>Seek range and variation: Qualitative interviews seek range and variation in people’s meaning-making processes, experiences, and points of view toward being able to understand and then communicate about relationships between these complicated realities and viewpoints.</a:t>
            </a:r>
          </a:p>
        </p:txBody>
      </p:sp>
      <p:sp>
        <p:nvSpPr>
          <p:cNvPr id="5" name="Slide Number Placeholder 4"/>
          <p:cNvSpPr>
            <a:spLocks noGrp="1"/>
          </p:cNvSpPr>
          <p:nvPr>
            <p:ph type="sldNum" sz="quarter" idx="12"/>
          </p:nvPr>
        </p:nvSpPr>
        <p:spPr>
          <a:xfrm>
            <a:off x="11704320" y="6455664"/>
            <a:ext cx="448056" cy="365125"/>
          </a:xfrm>
        </p:spPr>
        <p:txBody>
          <a:bodyPr>
            <a:normAutofit/>
          </a:bodyPr>
          <a:lstStyle/>
          <a:p>
            <a:pPr>
              <a:spcAft>
                <a:spcPts val="600"/>
              </a:spcAft>
            </a:pPr>
            <a:fld id="{B6F15528-21DE-4FAA-801E-634DDDAF4B2B}" type="slidenum">
              <a:rPr lang="en-US" sz="1100">
                <a:solidFill>
                  <a:schemeClr val="tx1">
                    <a:lumMod val="50000"/>
                    <a:lumOff val="50000"/>
                  </a:schemeClr>
                </a:solidFill>
              </a:rPr>
              <a:pPr>
                <a:spcAft>
                  <a:spcPts val="600"/>
                </a:spcAft>
              </a:pPr>
              <a:t>63</a:t>
            </a:fld>
            <a:endParaRPr lang="en-US" sz="1100">
              <a:solidFill>
                <a:schemeClr val="tx1">
                  <a:lumMod val="50000"/>
                  <a:lumOff val="50000"/>
                </a:schemeClr>
              </a:solidFill>
            </a:endParaRPr>
          </a:p>
        </p:txBody>
      </p:sp>
    </p:spTree>
    <p:extLst>
      <p:ext uri="{BB962C8B-B14F-4D97-AF65-F5344CB8AC3E}">
        <p14:creationId xmlns:p14="http://schemas.microsoft.com/office/powerpoint/2010/main" val="317562012"/>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BA67A5-5512-4F81-869C-30B63C304C91}"/>
              </a:ext>
            </a:extLst>
          </p:cNvPr>
          <p:cNvSpPr>
            <a:spLocks noGrp="1"/>
          </p:cNvSpPr>
          <p:nvPr>
            <p:ph type="title"/>
          </p:nvPr>
        </p:nvSpPr>
        <p:spPr>
          <a:xfrm>
            <a:off x="466722" y="586855"/>
            <a:ext cx="3201366" cy="3387497"/>
          </a:xfrm>
        </p:spPr>
        <p:txBody>
          <a:bodyPr anchor="b">
            <a:normAutofit/>
          </a:bodyPr>
          <a:lstStyle/>
          <a:p>
            <a:pPr algn="r"/>
            <a:r>
              <a:rPr lang="en-US" sz="4000" noProof="0">
                <a:solidFill>
                  <a:srgbClr val="FFFFFF"/>
                </a:solidFill>
              </a:rPr>
              <a:t>Key reasons for conducting qualitative interviews</a:t>
            </a:r>
            <a:endParaRPr lang="en-GB" sz="4000">
              <a:solidFill>
                <a:srgbClr val="FFFFFF"/>
              </a:solidFill>
            </a:endParaRPr>
          </a:p>
        </p:txBody>
      </p:sp>
      <p:sp>
        <p:nvSpPr>
          <p:cNvPr id="3" name="Content Placeholder 2">
            <a:extLst>
              <a:ext uri="{FF2B5EF4-FFF2-40B4-BE49-F238E27FC236}">
                <a16:creationId xmlns:a16="http://schemas.microsoft.com/office/drawing/2014/main" id="{F61D9C26-533D-4849-9B62-1DE965BF5C56}"/>
              </a:ext>
            </a:extLst>
          </p:cNvPr>
          <p:cNvSpPr>
            <a:spLocks noGrp="1"/>
          </p:cNvSpPr>
          <p:nvPr>
            <p:ph idx="1"/>
          </p:nvPr>
        </p:nvSpPr>
        <p:spPr>
          <a:xfrm>
            <a:off x="4810259" y="649480"/>
            <a:ext cx="6555347" cy="5546047"/>
          </a:xfrm>
        </p:spPr>
        <p:txBody>
          <a:bodyPr anchor="ctr">
            <a:normAutofit/>
          </a:bodyPr>
          <a:lstStyle/>
          <a:p>
            <a:pPr marL="0" indent="0">
              <a:spcBef>
                <a:spcPts val="0"/>
              </a:spcBef>
              <a:buNone/>
              <a:defRPr/>
            </a:pPr>
            <a:endParaRPr lang="en-US" sz="2000"/>
          </a:p>
          <a:p>
            <a:pPr marL="0" indent="0">
              <a:spcBef>
                <a:spcPts val="0"/>
              </a:spcBef>
              <a:buNone/>
              <a:defRPr/>
            </a:pPr>
            <a:r>
              <a:rPr lang="en-IN" sz="2000"/>
              <a:t>The key reasons for choosing to conduct qualitative interviews as a major data source for your study, which include that, given the guiding research questions and goals of the study, you seek to:</a:t>
            </a:r>
          </a:p>
          <a:p>
            <a:pPr lvl="0">
              <a:buFont typeface="+mj-lt"/>
              <a:buAutoNum type="arabicPeriod"/>
            </a:pPr>
            <a:r>
              <a:rPr lang="en-IN" sz="2000"/>
              <a:t>Develop full, detailed, and contextualized descriptions of experiences and perspectives.</a:t>
            </a:r>
          </a:p>
          <a:p>
            <a:pPr lvl="0">
              <a:buFont typeface="+mj-lt"/>
              <a:buAutoNum type="arabicPeriod"/>
            </a:pPr>
            <a:r>
              <a:rPr lang="en-IN" sz="2000"/>
              <a:t>Understand and integrate multiple individual perspectives.</a:t>
            </a:r>
          </a:p>
          <a:p>
            <a:pPr lvl="0">
              <a:buFont typeface="+mj-lt"/>
              <a:buAutoNum type="arabicPeriod"/>
            </a:pPr>
            <a:r>
              <a:rPr lang="en-IN" sz="2000"/>
              <a:t>Describe processes and experiences in depth.</a:t>
            </a:r>
          </a:p>
          <a:p>
            <a:pPr lvl="0">
              <a:buFont typeface="+mj-lt"/>
              <a:buAutoNum type="arabicPeriod"/>
            </a:pPr>
            <a:r>
              <a:rPr lang="en-IN" sz="2000"/>
              <a:t>Develop holistic descriptions of perspectives, realities, experiences, and phenomena.</a:t>
            </a:r>
          </a:p>
          <a:p>
            <a:pPr lvl="0">
              <a:buFont typeface="+mj-lt"/>
              <a:buAutoNum type="arabicPeriod"/>
            </a:pPr>
            <a:r>
              <a:rPr lang="en-IN" sz="2000"/>
              <a:t>Learn how participants interpret events and experiences.</a:t>
            </a:r>
          </a:p>
          <a:p>
            <a:pPr>
              <a:buFont typeface="+mj-lt"/>
              <a:buAutoNum type="arabicPeriod"/>
            </a:pPr>
            <a:r>
              <a:rPr lang="en-IN" sz="2000"/>
              <a:t>Bridge intersubjectivity between researcher and study participant.</a:t>
            </a:r>
            <a:endParaRPr lang="en-GB" sz="2000"/>
          </a:p>
        </p:txBody>
      </p:sp>
    </p:spTree>
    <p:extLst>
      <p:ext uri="{BB962C8B-B14F-4D97-AF65-F5344CB8AC3E}">
        <p14:creationId xmlns:p14="http://schemas.microsoft.com/office/powerpoint/2010/main" val="3200906447"/>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1371599" y="294538"/>
            <a:ext cx="9895951" cy="1033669"/>
          </a:xfrm>
        </p:spPr>
        <p:txBody>
          <a:bodyPr>
            <a:normAutofit/>
          </a:bodyPr>
          <a:lstStyle/>
          <a:p>
            <a:r>
              <a:rPr lang="en-US" sz="3400" noProof="0">
                <a:solidFill>
                  <a:srgbClr val="FFFFFF"/>
                </a:solidFill>
              </a:rPr>
              <a:t>Key Characteristics and Values of Qualitative Interviews</a:t>
            </a:r>
          </a:p>
        </p:txBody>
      </p:sp>
      <p:sp>
        <p:nvSpPr>
          <p:cNvPr id="2" name="Footer Placeholder 1"/>
          <p:cNvSpPr>
            <a:spLocks noGrp="1"/>
          </p:cNvSpPr>
          <p:nvPr>
            <p:ph type="ftr" sz="quarter" idx="11"/>
          </p:nvPr>
        </p:nvSpPr>
        <p:spPr>
          <a:xfrm rot="5400000">
            <a:off x="-1827725" y="1984248"/>
            <a:ext cx="4114800" cy="365125"/>
          </a:xfrm>
        </p:spPr>
        <p:txBody>
          <a:bodyPr>
            <a:normAutofit/>
          </a:bodyPr>
          <a:lstStyle/>
          <a:p>
            <a:pPr algn="l">
              <a:spcAft>
                <a:spcPts val="600"/>
              </a:spcAft>
            </a:pPr>
            <a:r>
              <a:rPr lang="en-US" sz="1100">
                <a:solidFill>
                  <a:srgbClr val="FFFFFF"/>
                </a:solidFill>
              </a:rPr>
              <a:t>Ravitch, Qualitative Research, 2e. © SAGE Publications, 2021.</a:t>
            </a:r>
          </a:p>
        </p:txBody>
      </p:sp>
      <p:sp>
        <p:nvSpPr>
          <p:cNvPr id="4" name="Content Placeholder 3"/>
          <p:cNvSpPr>
            <a:spLocks noGrp="1"/>
          </p:cNvSpPr>
          <p:nvPr>
            <p:ph idx="1"/>
          </p:nvPr>
        </p:nvSpPr>
        <p:spPr>
          <a:xfrm>
            <a:off x="1371599" y="2318197"/>
            <a:ext cx="9724031" cy="3683358"/>
          </a:xfrm>
        </p:spPr>
        <p:txBody>
          <a:bodyPr anchor="ctr">
            <a:normAutofit/>
          </a:bodyPr>
          <a:lstStyle/>
          <a:p>
            <a:pPr marL="0" indent="0">
              <a:spcBef>
                <a:spcPts val="0"/>
              </a:spcBef>
              <a:spcAft>
                <a:spcPts val="600"/>
              </a:spcAft>
              <a:buNone/>
              <a:defRPr/>
            </a:pPr>
            <a:r>
              <a:rPr lang="en-IN" sz="2000"/>
              <a:t>Relational: Interviews constitute a relationship. Trust and reciprocity are vital to and at the center of healthy relationships. Thus, these values need to be centralized throughout the interview process, including in the recruitment of participants, engagement in setting up the interviews, the actual interview(s), and any follow-up, including additional data collection and participant validation techniques.</a:t>
            </a:r>
          </a:p>
          <a:p>
            <a:pPr marL="0" indent="0">
              <a:spcBef>
                <a:spcPts val="0"/>
              </a:spcBef>
              <a:spcAft>
                <a:spcPts val="600"/>
              </a:spcAft>
              <a:buNone/>
              <a:defRPr/>
            </a:pPr>
            <a:endParaRPr lang="en-US" sz="2000"/>
          </a:p>
          <a:p>
            <a:pPr marL="0" indent="0">
              <a:spcBef>
                <a:spcPts val="0"/>
              </a:spcBef>
              <a:spcAft>
                <a:spcPts val="600"/>
              </a:spcAft>
              <a:buNone/>
              <a:defRPr/>
            </a:pPr>
            <a:r>
              <a:rPr lang="en-IN" sz="2000"/>
              <a:t>Contextual and contextualized: Every interview is conducted within multiple, intersecting contexts, including the setting and people involved as well as the broader macro-sociopolitical contexts that shape them. Specific and contextual follow-up questions and probes are often necessary to get a more complex construction of someone’s experience as well as an understanding of the concepts and terminology used by each individual participant.</a:t>
            </a:r>
          </a:p>
          <a:p>
            <a:pPr marL="0" indent="0">
              <a:spcBef>
                <a:spcPts val="0"/>
              </a:spcBef>
              <a:spcAft>
                <a:spcPts val="600"/>
              </a:spcAft>
              <a:buNone/>
              <a:defRPr/>
            </a:pPr>
            <a:endParaRPr lang="en-US" sz="2000"/>
          </a:p>
        </p:txBody>
      </p:sp>
      <p:sp>
        <p:nvSpPr>
          <p:cNvPr id="5" name="Slide Number Placeholder 4"/>
          <p:cNvSpPr>
            <a:spLocks noGrp="1"/>
          </p:cNvSpPr>
          <p:nvPr>
            <p:ph type="sldNum" sz="quarter" idx="12"/>
          </p:nvPr>
        </p:nvSpPr>
        <p:spPr>
          <a:xfrm>
            <a:off x="11704320" y="6455431"/>
            <a:ext cx="445913" cy="365125"/>
          </a:xfrm>
        </p:spPr>
        <p:txBody>
          <a:bodyPr>
            <a:normAutofit/>
          </a:bodyPr>
          <a:lstStyle/>
          <a:p>
            <a:pPr>
              <a:spcAft>
                <a:spcPts val="600"/>
              </a:spcAft>
            </a:pPr>
            <a:fld id="{B6F15528-21DE-4FAA-801E-634DDDAF4B2B}" type="slidenum">
              <a:rPr lang="en-US" sz="1100">
                <a:solidFill>
                  <a:schemeClr val="tx1">
                    <a:lumMod val="50000"/>
                    <a:lumOff val="50000"/>
                  </a:schemeClr>
                </a:solidFill>
              </a:rPr>
              <a:pPr>
                <a:spcAft>
                  <a:spcPts val="600"/>
                </a:spcAft>
              </a:pPr>
              <a:t>65</a:t>
            </a:fld>
            <a:endParaRPr lang="en-US" sz="1100">
              <a:solidFill>
                <a:schemeClr val="tx1">
                  <a:lumMod val="50000"/>
                  <a:lumOff val="50000"/>
                </a:schemeClr>
              </a:solidFill>
            </a:endParaRPr>
          </a:p>
        </p:txBody>
      </p:sp>
    </p:spTree>
    <p:extLst>
      <p:ext uri="{BB962C8B-B14F-4D97-AF65-F5344CB8AC3E}">
        <p14:creationId xmlns:p14="http://schemas.microsoft.com/office/powerpoint/2010/main" val="3691306344"/>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2536FD-477E-4D3D-912E-7A5E8021FE33}"/>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Continued</a:t>
            </a:r>
          </a:p>
        </p:txBody>
      </p:sp>
      <p:sp>
        <p:nvSpPr>
          <p:cNvPr id="3" name="Content Placeholder 2">
            <a:extLst>
              <a:ext uri="{FF2B5EF4-FFF2-40B4-BE49-F238E27FC236}">
                <a16:creationId xmlns:a16="http://schemas.microsoft.com/office/drawing/2014/main" id="{6B81704E-86E6-4CB9-B68C-58D35A982BB6}"/>
              </a:ext>
            </a:extLst>
          </p:cNvPr>
          <p:cNvSpPr>
            <a:spLocks noGrp="1"/>
          </p:cNvSpPr>
          <p:nvPr>
            <p:ph idx="1"/>
          </p:nvPr>
        </p:nvSpPr>
        <p:spPr>
          <a:xfrm>
            <a:off x="1371599" y="2318197"/>
            <a:ext cx="9724031" cy="3683358"/>
          </a:xfrm>
        </p:spPr>
        <p:txBody>
          <a:bodyPr anchor="ctr">
            <a:normAutofit/>
          </a:bodyPr>
          <a:lstStyle/>
          <a:p>
            <a:pPr marL="0" indent="0">
              <a:spcBef>
                <a:spcPts val="0"/>
              </a:spcBef>
              <a:buNone/>
              <a:defRPr/>
            </a:pPr>
            <a:r>
              <a:rPr lang="en-IN" sz="2000" dirty="0"/>
              <a:t>Nonevaluative: Interviewers try to understand the perspectives, experiences, thoughts, feelings, and ideas of those interviewed, not evaluating or judging these, rather exploring, learning about, and seeking to understand them. This is important to understand given that researcher bias, if unexamined, can shut down open communication in interviews as judgmental or evaluative responses are felt by those being interviewed even if in subtle ways.</a:t>
            </a:r>
          </a:p>
          <a:p>
            <a:pPr marL="0" indent="0">
              <a:spcBef>
                <a:spcPts val="0"/>
              </a:spcBef>
              <a:buNone/>
              <a:defRPr/>
            </a:pPr>
            <a:endParaRPr lang="en-IN" sz="2000" dirty="0"/>
          </a:p>
          <a:p>
            <a:pPr marL="0" indent="0">
              <a:spcBef>
                <a:spcPts val="0"/>
              </a:spcBef>
              <a:buNone/>
              <a:defRPr/>
            </a:pPr>
            <a:r>
              <a:rPr lang="en-IN" sz="2000" dirty="0"/>
              <a:t>Person </a:t>
            </a:r>
            <a:r>
              <a:rPr lang="en-IN" sz="2000" dirty="0" err="1"/>
              <a:t>centered</a:t>
            </a:r>
            <a:r>
              <a:rPr lang="en-IN" sz="2000" dirty="0"/>
              <a:t>: The person engaging in the interview must be attended to and engaged with as the focus of the interview and as an expert of his or her own experience. The interviewer centralizes the relational quality of the interview and the experiences of the person being interviewed in ways that show careful attention to the individual as well as respect for the opinions, feelings, and ideas expressed.</a:t>
            </a:r>
            <a:endParaRPr lang="en-US" sz="2000" dirty="0"/>
          </a:p>
          <a:p>
            <a:endParaRPr lang="en-GB" sz="2000" dirty="0"/>
          </a:p>
        </p:txBody>
      </p:sp>
    </p:spTree>
    <p:extLst>
      <p:ext uri="{BB962C8B-B14F-4D97-AF65-F5344CB8AC3E}">
        <p14:creationId xmlns:p14="http://schemas.microsoft.com/office/powerpoint/2010/main" val="446571151"/>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Freeform: Shape 19">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2" name="Rectangle 21">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466722" y="586855"/>
            <a:ext cx="3201366" cy="3387497"/>
          </a:xfrm>
        </p:spPr>
        <p:txBody>
          <a:bodyPr anchor="b">
            <a:normAutofit/>
          </a:bodyPr>
          <a:lstStyle/>
          <a:p>
            <a:pPr algn="r"/>
            <a:r>
              <a:rPr lang="en-US" sz="4000" noProof="0" dirty="0">
                <a:solidFill>
                  <a:srgbClr val="FFFFFF"/>
                </a:solidFill>
              </a:rPr>
              <a:t>Key Characteristics and Values of Qualitative Interviews</a:t>
            </a:r>
          </a:p>
        </p:txBody>
      </p:sp>
      <p:sp>
        <p:nvSpPr>
          <p:cNvPr id="2" name="Footer Placeholder 1"/>
          <p:cNvSpPr>
            <a:spLocks noGrp="1"/>
          </p:cNvSpPr>
          <p:nvPr>
            <p:ph type="ftr" sz="quarter" idx="11"/>
          </p:nvPr>
        </p:nvSpPr>
        <p:spPr>
          <a:xfrm rot="5400000">
            <a:off x="-1828800" y="1984248"/>
            <a:ext cx="4114800" cy="365125"/>
          </a:xfrm>
        </p:spPr>
        <p:txBody>
          <a:bodyPr>
            <a:normAutofit/>
          </a:bodyPr>
          <a:lstStyle/>
          <a:p>
            <a:pPr algn="l">
              <a:spcAft>
                <a:spcPts val="600"/>
              </a:spcAft>
            </a:pPr>
            <a:r>
              <a:rPr lang="en-US" sz="1100">
                <a:solidFill>
                  <a:srgbClr val="FFFFFF"/>
                </a:solidFill>
              </a:rPr>
              <a:t>Ravitch, Qualitative Research, 2e. © SAGE Publications, 2021.</a:t>
            </a:r>
          </a:p>
        </p:txBody>
      </p:sp>
      <p:sp>
        <p:nvSpPr>
          <p:cNvPr id="4" name="Content Placeholder 3"/>
          <p:cNvSpPr>
            <a:spLocks noGrp="1"/>
          </p:cNvSpPr>
          <p:nvPr>
            <p:ph idx="1"/>
          </p:nvPr>
        </p:nvSpPr>
        <p:spPr>
          <a:xfrm>
            <a:off x="4810259" y="649480"/>
            <a:ext cx="6555347" cy="5546047"/>
          </a:xfrm>
        </p:spPr>
        <p:txBody>
          <a:bodyPr anchor="ctr">
            <a:normAutofit/>
          </a:bodyPr>
          <a:lstStyle/>
          <a:p>
            <a:pPr marL="0" lvl="0" indent="0">
              <a:spcBef>
                <a:spcPts val="0"/>
              </a:spcBef>
              <a:spcAft>
                <a:spcPts val="600"/>
              </a:spcAft>
              <a:buNone/>
              <a:defRPr/>
            </a:pPr>
            <a:r>
              <a:rPr lang="en-IN" sz="2000"/>
              <a:t>Temporal: The temporal nature of someone’s developmental trajectory, the number of years in a job, the current political milieu and social climate, a specific moment in the life of a person or an institution, and/or the time of day or year of an interview can have great influence on what is shared, how it is shared, and how it is conceptualized and articulated. Understanding the temporal quality of qualitative interviews helps us gain a clearer sense of context and fluidity in experience and meaning making.</a:t>
            </a:r>
          </a:p>
          <a:p>
            <a:pPr marL="0" indent="0">
              <a:spcBef>
                <a:spcPts val="0"/>
              </a:spcBef>
              <a:spcAft>
                <a:spcPts val="600"/>
              </a:spcAft>
              <a:buNone/>
              <a:defRPr/>
            </a:pPr>
            <a:endParaRPr lang="en-US" sz="2000"/>
          </a:p>
          <a:p>
            <a:pPr marL="0" indent="0">
              <a:spcBef>
                <a:spcPts val="0"/>
              </a:spcBef>
              <a:spcAft>
                <a:spcPts val="600"/>
              </a:spcAft>
              <a:buNone/>
              <a:defRPr/>
            </a:pPr>
            <a:r>
              <a:rPr lang="en-IN" sz="2000"/>
              <a:t>Partial: The interview takes place in a preexisting ecology in ways that the researcher must be cognizant of in terms of both how to approach and how to analyze the data that come from the interview. This entails understanding the complexity and partiality of any single interaction.</a:t>
            </a:r>
          </a:p>
        </p:txBody>
      </p:sp>
      <p:sp>
        <p:nvSpPr>
          <p:cNvPr id="5" name="Slide Number Placeholder 4"/>
          <p:cNvSpPr>
            <a:spLocks noGrp="1"/>
          </p:cNvSpPr>
          <p:nvPr>
            <p:ph type="sldNum" sz="quarter" idx="12"/>
          </p:nvPr>
        </p:nvSpPr>
        <p:spPr>
          <a:xfrm>
            <a:off x="11704320" y="6455664"/>
            <a:ext cx="448056" cy="365125"/>
          </a:xfrm>
        </p:spPr>
        <p:txBody>
          <a:bodyPr>
            <a:normAutofit/>
          </a:bodyPr>
          <a:lstStyle/>
          <a:p>
            <a:pPr>
              <a:spcAft>
                <a:spcPts val="600"/>
              </a:spcAft>
            </a:pPr>
            <a:fld id="{B6F15528-21DE-4FAA-801E-634DDDAF4B2B}" type="slidenum">
              <a:rPr lang="en-US" sz="1100">
                <a:solidFill>
                  <a:schemeClr val="tx1">
                    <a:lumMod val="50000"/>
                    <a:lumOff val="50000"/>
                  </a:schemeClr>
                </a:solidFill>
              </a:rPr>
              <a:pPr>
                <a:spcAft>
                  <a:spcPts val="600"/>
                </a:spcAft>
              </a:pPr>
              <a:t>67</a:t>
            </a:fld>
            <a:endParaRPr lang="en-US" sz="1100">
              <a:solidFill>
                <a:schemeClr val="tx1">
                  <a:lumMod val="50000"/>
                  <a:lumOff val="50000"/>
                </a:schemeClr>
              </a:solidFill>
            </a:endParaRPr>
          </a:p>
        </p:txBody>
      </p:sp>
    </p:spTree>
    <p:extLst>
      <p:ext uri="{BB962C8B-B14F-4D97-AF65-F5344CB8AC3E}">
        <p14:creationId xmlns:p14="http://schemas.microsoft.com/office/powerpoint/2010/main" val="968797585"/>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DAB306-14AA-4C1B-8301-FA1FD424CFC2}"/>
              </a:ext>
            </a:extLst>
          </p:cNvPr>
          <p:cNvSpPr>
            <a:spLocks noGrp="1"/>
          </p:cNvSpPr>
          <p:nvPr>
            <p:ph type="title"/>
          </p:nvPr>
        </p:nvSpPr>
        <p:spPr/>
        <p:txBody>
          <a:bodyPr/>
          <a:lstStyle/>
          <a:p>
            <a:r>
              <a:rPr lang="en-GB" dirty="0"/>
              <a:t>Continued</a:t>
            </a:r>
          </a:p>
        </p:txBody>
      </p:sp>
      <p:sp>
        <p:nvSpPr>
          <p:cNvPr id="3" name="Content Placeholder 2">
            <a:extLst>
              <a:ext uri="{FF2B5EF4-FFF2-40B4-BE49-F238E27FC236}">
                <a16:creationId xmlns:a16="http://schemas.microsoft.com/office/drawing/2014/main" id="{308BBED4-A80B-4976-ACCA-E4208AB57A03}"/>
              </a:ext>
            </a:extLst>
          </p:cNvPr>
          <p:cNvSpPr>
            <a:spLocks noGrp="1"/>
          </p:cNvSpPr>
          <p:nvPr>
            <p:ph idx="1"/>
          </p:nvPr>
        </p:nvSpPr>
        <p:spPr/>
        <p:txBody>
          <a:bodyPr>
            <a:normAutofit fontScale="85000" lnSpcReduction="20000"/>
          </a:bodyPr>
          <a:lstStyle/>
          <a:p>
            <a:pPr marL="0" indent="0">
              <a:lnSpc>
                <a:spcPct val="100000"/>
              </a:lnSpc>
              <a:spcBef>
                <a:spcPts val="0"/>
              </a:spcBef>
              <a:buNone/>
              <a:defRPr/>
            </a:pPr>
            <a:endParaRPr lang="en-US" dirty="0"/>
          </a:p>
          <a:p>
            <a:pPr marL="0" indent="0">
              <a:lnSpc>
                <a:spcPct val="100000"/>
              </a:lnSpc>
              <a:spcBef>
                <a:spcPts val="0"/>
              </a:spcBef>
              <a:buNone/>
              <a:defRPr/>
            </a:pPr>
            <a:r>
              <a:rPr lang="en-IN" dirty="0"/>
              <a:t>Subjective: Interviews seek to understand people’s positions, views, experiences, and particular subjectivities in ways that are focused on individual subjectivity. Qualitative interviews seek not only this kind of individualized, subjective understanding but also a nuanced understanding of the subjective quality of the interview process, interactions, and data from all angles.</a:t>
            </a:r>
          </a:p>
          <a:p>
            <a:pPr marL="0" indent="0">
              <a:lnSpc>
                <a:spcPct val="100000"/>
              </a:lnSpc>
              <a:spcBef>
                <a:spcPts val="0"/>
              </a:spcBef>
              <a:buNone/>
              <a:defRPr/>
            </a:pPr>
            <a:endParaRPr lang="en-US" dirty="0"/>
          </a:p>
          <a:p>
            <a:pPr marL="0" indent="0">
              <a:lnSpc>
                <a:spcPct val="100000"/>
              </a:lnSpc>
              <a:spcBef>
                <a:spcPts val="0"/>
              </a:spcBef>
              <a:buNone/>
              <a:defRPr/>
            </a:pPr>
            <a:r>
              <a:rPr lang="en-IN" dirty="0"/>
              <a:t>Non-neutral: There are layers of bias, assumption, and politics and other kinds of influences on the interview and even the interview relationship and interaction itself. Without being non-neutral, you might think you are getting the “objective truth” of someone’s reality or context when in fact the data are mediated by an endless number of factors and dynamics, many of which are found in the interview interaction itself.</a:t>
            </a:r>
          </a:p>
          <a:p>
            <a:pPr marL="0" indent="0">
              <a:lnSpc>
                <a:spcPct val="100000"/>
              </a:lnSpc>
              <a:spcBef>
                <a:spcPts val="0"/>
              </a:spcBef>
              <a:buNone/>
              <a:defRPr/>
            </a:pPr>
            <a:endParaRPr lang="en-US" dirty="0"/>
          </a:p>
        </p:txBody>
      </p:sp>
    </p:spTree>
    <p:extLst>
      <p:ext uri="{BB962C8B-B14F-4D97-AF65-F5344CB8AC3E}">
        <p14:creationId xmlns:p14="http://schemas.microsoft.com/office/powerpoint/2010/main" val="3474945088"/>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9DF89A-CE73-474E-AC2E-74EF4F233409}"/>
              </a:ext>
            </a:extLst>
          </p:cNvPr>
          <p:cNvSpPr>
            <a:spLocks noGrp="1"/>
          </p:cNvSpPr>
          <p:nvPr>
            <p:ph type="title"/>
          </p:nvPr>
        </p:nvSpPr>
        <p:spPr/>
        <p:txBody>
          <a:bodyPr/>
          <a:lstStyle/>
          <a:p>
            <a:r>
              <a:rPr lang="en-IN" b="1" dirty="0"/>
              <a:t>Research instruments (or protocols)</a:t>
            </a:r>
            <a:endParaRPr lang="en-GB" dirty="0"/>
          </a:p>
        </p:txBody>
      </p:sp>
      <p:sp>
        <p:nvSpPr>
          <p:cNvPr id="3" name="Content Placeholder 2">
            <a:extLst>
              <a:ext uri="{FF2B5EF4-FFF2-40B4-BE49-F238E27FC236}">
                <a16:creationId xmlns:a16="http://schemas.microsoft.com/office/drawing/2014/main" id="{EEF864BD-3BDF-4844-974E-C4773B4D425B}"/>
              </a:ext>
            </a:extLst>
          </p:cNvPr>
          <p:cNvSpPr>
            <a:spLocks noGrp="1"/>
          </p:cNvSpPr>
          <p:nvPr>
            <p:ph idx="1"/>
          </p:nvPr>
        </p:nvSpPr>
        <p:spPr/>
        <p:txBody>
          <a:bodyPr/>
          <a:lstStyle/>
          <a:p>
            <a:r>
              <a:rPr lang="en-IN" dirty="0"/>
              <a:t>It refers to the tools that you use to collect the study data. These data collection instruments, which can also be called protocols, include the questions, prompts, and procedures that guide this form of data collection.</a:t>
            </a:r>
            <a:endParaRPr lang="en-US" dirty="0"/>
          </a:p>
          <a:p>
            <a:endParaRPr lang="en-GB" dirty="0"/>
          </a:p>
        </p:txBody>
      </p:sp>
    </p:spTree>
    <p:extLst>
      <p:ext uri="{BB962C8B-B14F-4D97-AF65-F5344CB8AC3E}">
        <p14:creationId xmlns:p14="http://schemas.microsoft.com/office/powerpoint/2010/main" val="4218676320"/>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itle 2"/>
          <p:cNvSpPr>
            <a:spLocks noGrp="1"/>
          </p:cNvSpPr>
          <p:nvPr>
            <p:ph type="title"/>
          </p:nvPr>
        </p:nvSpPr>
        <p:spPr>
          <a:xfrm>
            <a:off x="5214579" y="629266"/>
            <a:ext cx="6422849" cy="1676603"/>
          </a:xfrm>
        </p:spPr>
        <p:txBody>
          <a:bodyPr>
            <a:normAutofit/>
          </a:bodyPr>
          <a:lstStyle/>
          <a:p>
            <a:r>
              <a:rPr lang="en-US" noProof="0"/>
              <a:t>Constructing Qualitative Interviews</a:t>
            </a:r>
          </a:p>
        </p:txBody>
      </p:sp>
      <p:sp>
        <p:nvSpPr>
          <p:cNvPr id="16" name="Rectangle 15">
            <a:extLst>
              <a:ext uri="{FF2B5EF4-FFF2-40B4-BE49-F238E27FC236}">
                <a16:creationId xmlns:a16="http://schemas.microsoft.com/office/drawing/2014/main" id="{8E20FA99-AAAC-4AF3-9FAE-707420324F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rgbClr val="898A5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Rounded Rectangle 9">
            <a:extLst>
              <a:ext uri="{FF2B5EF4-FFF2-40B4-BE49-F238E27FC236}">
                <a16:creationId xmlns:a16="http://schemas.microsoft.com/office/drawing/2014/main" id="{9573BE85-6043-4C3A-A7DD-483A0A5FB7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632" y="559407"/>
            <a:ext cx="3666744"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Picture 6" descr="Magnifying glass on clear background">
            <a:extLst>
              <a:ext uri="{FF2B5EF4-FFF2-40B4-BE49-F238E27FC236}">
                <a16:creationId xmlns:a16="http://schemas.microsoft.com/office/drawing/2014/main" id="{E51A663C-5D93-48A1-A8D6-6A1211870A15}"/>
              </a:ext>
            </a:extLst>
          </p:cNvPr>
          <p:cNvPicPr>
            <a:picLocks noChangeAspect="1"/>
          </p:cNvPicPr>
          <p:nvPr/>
        </p:nvPicPr>
        <p:blipFill rotWithShape="1">
          <a:blip r:embed="rId3"/>
          <a:srcRect l="40580" r="14300" b="-1"/>
          <a:stretch/>
        </p:blipFill>
        <p:spPr>
          <a:xfrm>
            <a:off x="761364" y="1126102"/>
            <a:ext cx="3113280" cy="4605795"/>
          </a:xfrm>
          <a:prstGeom prst="rect">
            <a:avLst/>
          </a:prstGeom>
          <a:effectLst/>
        </p:spPr>
      </p:pic>
      <p:sp>
        <p:nvSpPr>
          <p:cNvPr id="4" name="Content Placeholder 3"/>
          <p:cNvSpPr>
            <a:spLocks noGrp="1"/>
          </p:cNvSpPr>
          <p:nvPr>
            <p:ph idx="1"/>
          </p:nvPr>
        </p:nvSpPr>
        <p:spPr>
          <a:xfrm>
            <a:off x="5214581" y="2438400"/>
            <a:ext cx="6422848" cy="3785419"/>
          </a:xfrm>
        </p:spPr>
        <p:txBody>
          <a:bodyPr>
            <a:normAutofit/>
          </a:bodyPr>
          <a:lstStyle/>
          <a:p>
            <a:pPr marL="0" lvl="0" indent="0">
              <a:spcBef>
                <a:spcPts val="0"/>
              </a:spcBef>
              <a:buNone/>
              <a:defRPr/>
            </a:pPr>
            <a:r>
              <a:rPr lang="en-IN" sz="1600" dirty="0"/>
              <a:t>Experience and </a:t>
            </a:r>
            <a:r>
              <a:rPr lang="en-IN" sz="1600" dirty="0" err="1"/>
              <a:t>behavior</a:t>
            </a:r>
            <a:r>
              <a:rPr lang="en-IN" sz="1600" dirty="0"/>
              <a:t> questions: These questions focus on what a person has done, will do, or is currently doing.</a:t>
            </a:r>
          </a:p>
          <a:p>
            <a:pPr marL="0" lvl="0" indent="0">
              <a:spcBef>
                <a:spcPts val="0"/>
              </a:spcBef>
              <a:buNone/>
              <a:defRPr/>
            </a:pPr>
            <a:endParaRPr lang="en-US" sz="1600" dirty="0"/>
          </a:p>
          <a:p>
            <a:pPr marL="0" lvl="0" indent="0">
              <a:spcBef>
                <a:spcPts val="0"/>
              </a:spcBef>
              <a:buNone/>
              <a:defRPr/>
            </a:pPr>
            <a:r>
              <a:rPr lang="en-IN" sz="1600" dirty="0"/>
              <a:t>Opinion and values questions: These questions are designed to explore what a person thinks and believes about a topic, experience, phenomenon, or event and the value she or he places on it.</a:t>
            </a:r>
          </a:p>
          <a:p>
            <a:pPr marL="0" lvl="0" indent="0">
              <a:spcBef>
                <a:spcPts val="0"/>
              </a:spcBef>
              <a:buNone/>
              <a:defRPr/>
            </a:pPr>
            <a:endParaRPr lang="en-US" sz="1600" dirty="0"/>
          </a:p>
          <a:p>
            <a:pPr marL="0" lvl="0" indent="0">
              <a:spcBef>
                <a:spcPts val="0"/>
              </a:spcBef>
              <a:buNone/>
              <a:defRPr/>
            </a:pPr>
            <a:r>
              <a:rPr lang="en-IN" sz="1600" dirty="0"/>
              <a:t>Feeling questions: These questions explore what people feel and their emotional experiences.</a:t>
            </a:r>
            <a:endParaRPr lang="en-US" sz="1600" dirty="0"/>
          </a:p>
          <a:p>
            <a:r>
              <a:rPr lang="en-IN" sz="1600" dirty="0"/>
              <a:t>Knowledge questions: These questions seek facts and information that someone knows about a topic, phenomenon, event, or specific context.</a:t>
            </a:r>
          </a:p>
          <a:p>
            <a:r>
              <a:rPr lang="en-IN" sz="1600" dirty="0"/>
              <a:t>Sensory questions: These questions probe for what people have experienced at the sensory levels as in what they see, hear, touch, taste, or smell.</a:t>
            </a:r>
          </a:p>
          <a:p>
            <a:endParaRPr lang="en-US" sz="1600" noProof="0" dirty="0"/>
          </a:p>
        </p:txBody>
      </p:sp>
      <p:sp>
        <p:nvSpPr>
          <p:cNvPr id="5" name="Slide Number Placeholder 4"/>
          <p:cNvSpPr>
            <a:spLocks noGrp="1"/>
          </p:cNvSpPr>
          <p:nvPr>
            <p:ph type="sldNum" sz="quarter" idx="12"/>
          </p:nvPr>
        </p:nvSpPr>
        <p:spPr>
          <a:xfrm>
            <a:off x="292608" y="6356350"/>
            <a:ext cx="685800" cy="365125"/>
          </a:xfrm>
        </p:spPr>
        <p:txBody>
          <a:bodyPr>
            <a:normAutofit/>
          </a:bodyPr>
          <a:lstStyle/>
          <a:p>
            <a:pPr>
              <a:spcAft>
                <a:spcPts val="600"/>
              </a:spcAft>
            </a:pPr>
            <a:fld id="{B6F15528-21DE-4FAA-801E-634DDDAF4B2B}" type="slidenum">
              <a:rPr lang="en-US">
                <a:solidFill>
                  <a:srgbClr val="595959"/>
                </a:solidFill>
              </a:rPr>
              <a:pPr>
                <a:spcAft>
                  <a:spcPts val="600"/>
                </a:spcAft>
              </a:pPr>
              <a:t>70</a:t>
            </a:fld>
            <a:endParaRPr lang="en-US">
              <a:solidFill>
                <a:srgbClr val="595959"/>
              </a:solidFill>
            </a:endParaRPr>
          </a:p>
        </p:txBody>
      </p:sp>
      <p:sp>
        <p:nvSpPr>
          <p:cNvPr id="2" name="Footer Placeholder 1"/>
          <p:cNvSpPr>
            <a:spLocks noGrp="1"/>
          </p:cNvSpPr>
          <p:nvPr>
            <p:ph type="ftr" sz="quarter" idx="11"/>
          </p:nvPr>
        </p:nvSpPr>
        <p:spPr>
          <a:xfrm>
            <a:off x="5214578" y="6356350"/>
            <a:ext cx="6361725" cy="365125"/>
          </a:xfrm>
        </p:spPr>
        <p:txBody>
          <a:bodyPr>
            <a:normAutofit/>
          </a:bodyPr>
          <a:lstStyle/>
          <a:p>
            <a:pPr algn="r">
              <a:spcAft>
                <a:spcPts val="600"/>
              </a:spcAft>
            </a:pPr>
            <a:r>
              <a:rPr lang="en-US">
                <a:solidFill>
                  <a:srgbClr val="898989"/>
                </a:solidFill>
              </a:rPr>
              <a:t>Ravitch, Qualitative Research, 2e. © SAGE Publications, 2021.</a:t>
            </a:r>
          </a:p>
        </p:txBody>
      </p:sp>
    </p:spTree>
    <p:extLst>
      <p:ext uri="{BB962C8B-B14F-4D97-AF65-F5344CB8AC3E}">
        <p14:creationId xmlns:p14="http://schemas.microsoft.com/office/powerpoint/2010/main" val="1716898654"/>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Autofit/>
          </a:bodyPr>
          <a:lstStyle/>
          <a:p>
            <a:r>
              <a:rPr lang="en-US" sz="4000" noProof="0" dirty="0"/>
              <a:t>Constructing Qualitative Interviews</a:t>
            </a:r>
          </a:p>
        </p:txBody>
      </p:sp>
      <p:sp>
        <p:nvSpPr>
          <p:cNvPr id="4" name="Content Placeholder 3"/>
          <p:cNvSpPr>
            <a:spLocks noGrp="1"/>
          </p:cNvSpPr>
          <p:nvPr>
            <p:ph idx="1"/>
          </p:nvPr>
        </p:nvSpPr>
        <p:spPr/>
        <p:txBody>
          <a:bodyPr>
            <a:noAutofit/>
          </a:bodyPr>
          <a:lstStyle/>
          <a:p>
            <a:r>
              <a:rPr lang="en-IN" dirty="0"/>
              <a:t>Background/Demographic questions: These questions focus on people’s social location, identities, and positionalities as they conceptualize and describe them.</a:t>
            </a:r>
          </a:p>
          <a:p>
            <a:endParaRPr lang="en-US" dirty="0"/>
          </a:p>
          <a:p>
            <a:pPr marL="0" lvl="0" indent="0">
              <a:lnSpc>
                <a:spcPct val="100000"/>
              </a:lnSpc>
              <a:spcBef>
                <a:spcPts val="0"/>
              </a:spcBef>
              <a:buNone/>
              <a:defRPr/>
            </a:pPr>
            <a:endParaRPr lang="en-US" dirty="0"/>
          </a:p>
          <a:p>
            <a:pPr marL="0" lvl="0" indent="0">
              <a:lnSpc>
                <a:spcPct val="100000"/>
              </a:lnSpc>
              <a:spcBef>
                <a:spcPts val="0"/>
              </a:spcBef>
              <a:buNone/>
              <a:defRPr/>
            </a:pPr>
            <a:endParaRPr lang="en-US" dirty="0"/>
          </a:p>
          <a:p>
            <a:endParaRPr lang="en-US" noProof="0" dirty="0"/>
          </a:p>
        </p:txBody>
      </p:sp>
      <p:sp>
        <p:nvSpPr>
          <p:cNvPr id="2" name="Footer Placeholder 1"/>
          <p:cNvSpPr>
            <a:spLocks noGrp="1"/>
          </p:cNvSpPr>
          <p:nvPr>
            <p:ph type="ftr" sz="quarter" idx="11"/>
          </p:nvPr>
        </p:nvSpPr>
        <p:spPr/>
        <p:txBody>
          <a:bodyPr/>
          <a:lstStyle/>
          <a:p>
            <a:r>
              <a:rPr lang="en-US" dirty="0"/>
              <a:t>Ravitch, Qualitative Research, 2e. © SAGE Publications, 2021.</a:t>
            </a:r>
          </a:p>
        </p:txBody>
      </p:sp>
      <p:sp>
        <p:nvSpPr>
          <p:cNvPr id="5" name="Slide Number Placeholder 4"/>
          <p:cNvSpPr>
            <a:spLocks noGrp="1"/>
          </p:cNvSpPr>
          <p:nvPr>
            <p:ph type="sldNum" sz="quarter" idx="12"/>
          </p:nvPr>
        </p:nvSpPr>
        <p:spPr/>
        <p:txBody>
          <a:bodyPr/>
          <a:lstStyle/>
          <a:p>
            <a:fld id="{B6F15528-21DE-4FAA-801E-634DDDAF4B2B}" type="slidenum">
              <a:rPr lang="en-US" smtClean="0"/>
              <a:pPr/>
              <a:t>71</a:t>
            </a:fld>
            <a:endParaRPr lang="en-US" dirty="0"/>
          </a:p>
        </p:txBody>
      </p:sp>
    </p:spTree>
    <p:extLst>
      <p:ext uri="{BB962C8B-B14F-4D97-AF65-F5344CB8AC3E}">
        <p14:creationId xmlns:p14="http://schemas.microsoft.com/office/powerpoint/2010/main" val="1525055677"/>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59777-A9DD-44AF-A10D-0465719D749C}"/>
              </a:ext>
            </a:extLst>
          </p:cNvPr>
          <p:cNvSpPr>
            <a:spLocks noGrp="1"/>
          </p:cNvSpPr>
          <p:nvPr>
            <p:ph type="title"/>
          </p:nvPr>
        </p:nvSpPr>
        <p:spPr/>
        <p:txBody>
          <a:bodyPr/>
          <a:lstStyle/>
          <a:p>
            <a:r>
              <a:rPr lang="en-GB" dirty="0"/>
              <a:t>Continued</a:t>
            </a:r>
          </a:p>
        </p:txBody>
      </p:sp>
      <p:sp>
        <p:nvSpPr>
          <p:cNvPr id="3" name="Content Placeholder 2">
            <a:extLst>
              <a:ext uri="{FF2B5EF4-FFF2-40B4-BE49-F238E27FC236}">
                <a16:creationId xmlns:a16="http://schemas.microsoft.com/office/drawing/2014/main" id="{B4E29541-8351-4A84-82D7-61FD97E63EAA}"/>
              </a:ext>
            </a:extLst>
          </p:cNvPr>
          <p:cNvSpPr>
            <a:spLocks noGrp="1"/>
          </p:cNvSpPr>
          <p:nvPr>
            <p:ph idx="1"/>
          </p:nvPr>
        </p:nvSpPr>
        <p:spPr/>
        <p:txBody>
          <a:bodyPr/>
          <a:lstStyle/>
          <a:p>
            <a:pPr marL="0" lvl="0" indent="0">
              <a:lnSpc>
                <a:spcPct val="100000"/>
              </a:lnSpc>
              <a:spcBef>
                <a:spcPts val="0"/>
              </a:spcBef>
              <a:buNone/>
              <a:defRPr/>
            </a:pPr>
            <a:r>
              <a:rPr lang="en-IN" dirty="0"/>
              <a:t>Structured interviews: They are also referred to as survey interviews and are based on fixed-item, pre-categorized responses that ask identical questions to each individual. The use of probes and follow-up questions is limited to those on the instrument in order to achieve uniformity across interviews. This permits comparisons among subgroups, and the responses to fixed-item interviews can serve as data that can drive statistical models.</a:t>
            </a:r>
          </a:p>
          <a:p>
            <a:pPr marL="0" lvl="0" indent="0">
              <a:lnSpc>
                <a:spcPct val="100000"/>
              </a:lnSpc>
              <a:spcBef>
                <a:spcPts val="0"/>
              </a:spcBef>
              <a:buNone/>
              <a:defRPr/>
            </a:pPr>
            <a:endParaRPr lang="en-US" dirty="0"/>
          </a:p>
          <a:p>
            <a:pPr marL="0" indent="0">
              <a:buNone/>
            </a:pPr>
            <a:endParaRPr lang="en-GB" dirty="0"/>
          </a:p>
        </p:txBody>
      </p:sp>
    </p:spTree>
    <p:extLst>
      <p:ext uri="{BB962C8B-B14F-4D97-AF65-F5344CB8AC3E}">
        <p14:creationId xmlns:p14="http://schemas.microsoft.com/office/powerpoint/2010/main" val="994655144"/>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36019E-BBE8-4FE6-AF46-C1F43ECFB4BC}"/>
              </a:ext>
            </a:extLst>
          </p:cNvPr>
          <p:cNvSpPr>
            <a:spLocks noGrp="1"/>
          </p:cNvSpPr>
          <p:nvPr>
            <p:ph type="title"/>
          </p:nvPr>
        </p:nvSpPr>
        <p:spPr/>
        <p:txBody>
          <a:bodyPr/>
          <a:lstStyle/>
          <a:p>
            <a:r>
              <a:rPr lang="en-GB" dirty="0"/>
              <a:t>Continued</a:t>
            </a:r>
          </a:p>
        </p:txBody>
      </p:sp>
      <p:sp>
        <p:nvSpPr>
          <p:cNvPr id="3" name="Content Placeholder 2">
            <a:extLst>
              <a:ext uri="{FF2B5EF4-FFF2-40B4-BE49-F238E27FC236}">
                <a16:creationId xmlns:a16="http://schemas.microsoft.com/office/drawing/2014/main" id="{2B20975B-12CB-4524-9758-4E2F8226261E}"/>
              </a:ext>
            </a:extLst>
          </p:cNvPr>
          <p:cNvSpPr>
            <a:spLocks noGrp="1"/>
          </p:cNvSpPr>
          <p:nvPr>
            <p:ph idx="1"/>
          </p:nvPr>
        </p:nvSpPr>
        <p:spPr/>
        <p:txBody>
          <a:bodyPr>
            <a:normAutofit fontScale="92500" lnSpcReduction="20000"/>
          </a:bodyPr>
          <a:lstStyle/>
          <a:p>
            <a:pPr marL="0" lvl="0" indent="0">
              <a:lnSpc>
                <a:spcPct val="100000"/>
              </a:lnSpc>
              <a:spcBef>
                <a:spcPts val="0"/>
              </a:spcBef>
              <a:buNone/>
              <a:defRPr/>
            </a:pPr>
            <a:r>
              <a:rPr lang="en-IN" dirty="0"/>
              <a:t>Semi-structured interviews: The researcher uses the interview instrument to organize and guide the interview but can also include specific, tailored follow-up questions within and across interviews. In this approach, the order of questions and the wording of specific questions and sub-questions follow a unique and customized conversational path that is co-constructed with each participant. Probing and follow-up questions may be suggested on the interview instrument, and they are used as needed in the interview.</a:t>
            </a:r>
          </a:p>
          <a:p>
            <a:pPr marL="0" lvl="0" indent="0">
              <a:lnSpc>
                <a:spcPct val="100000"/>
              </a:lnSpc>
              <a:spcBef>
                <a:spcPts val="0"/>
              </a:spcBef>
              <a:buNone/>
              <a:defRPr/>
            </a:pPr>
            <a:endParaRPr lang="en-US" dirty="0"/>
          </a:p>
          <a:p>
            <a:pPr marL="0" lvl="0" indent="0">
              <a:lnSpc>
                <a:spcPct val="100000"/>
              </a:lnSpc>
              <a:spcBef>
                <a:spcPts val="0"/>
              </a:spcBef>
              <a:buNone/>
              <a:defRPr/>
            </a:pPr>
            <a:r>
              <a:rPr lang="en-IN" dirty="0"/>
              <a:t>Unstructured interviews: These are also called open-ended interviews and adopt a process that allows for interviews to be completely inductive and tailored to each participant’s experiences. Researchers do not necessarily use an instrument with specific questions so that the interview can be directed by the dialogue as it emerges during the interview.</a:t>
            </a:r>
          </a:p>
          <a:p>
            <a:endParaRPr lang="en-GB" dirty="0"/>
          </a:p>
        </p:txBody>
      </p:sp>
    </p:spTree>
    <p:extLst>
      <p:ext uri="{BB962C8B-B14F-4D97-AF65-F5344CB8AC3E}">
        <p14:creationId xmlns:p14="http://schemas.microsoft.com/office/powerpoint/2010/main" val="4259470325"/>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Autofit/>
          </a:bodyPr>
          <a:lstStyle/>
          <a:p>
            <a:r>
              <a:rPr lang="en-US" sz="4000" noProof="0" dirty="0"/>
              <a:t>Developing Interviewing Skills</a:t>
            </a:r>
          </a:p>
        </p:txBody>
      </p:sp>
      <p:sp>
        <p:nvSpPr>
          <p:cNvPr id="4" name="Content Placeholder 3"/>
          <p:cNvSpPr>
            <a:spLocks noGrp="1"/>
          </p:cNvSpPr>
          <p:nvPr>
            <p:ph idx="1"/>
          </p:nvPr>
        </p:nvSpPr>
        <p:spPr/>
        <p:txBody>
          <a:bodyPr>
            <a:noAutofit/>
          </a:bodyPr>
          <a:lstStyle/>
          <a:p>
            <a:pPr marL="0" lvl="0" indent="0">
              <a:lnSpc>
                <a:spcPct val="100000"/>
              </a:lnSpc>
              <a:spcBef>
                <a:spcPts val="0"/>
              </a:spcBef>
              <a:buNone/>
              <a:defRPr/>
            </a:pPr>
            <a:r>
              <a:rPr lang="en-IN" dirty="0"/>
              <a:t>Audio- or video-record: Audio- or video-record several interviews that you conduct and watch them with peers and advisers to engage in a discussion of the process and ways to refine and improve your approach.</a:t>
            </a:r>
          </a:p>
          <a:p>
            <a:pPr marL="0" lvl="0" indent="0">
              <a:lnSpc>
                <a:spcPct val="100000"/>
              </a:lnSpc>
              <a:spcBef>
                <a:spcPts val="0"/>
              </a:spcBef>
              <a:buNone/>
              <a:defRPr/>
            </a:pPr>
            <a:endParaRPr lang="en-US" dirty="0"/>
          </a:p>
          <a:p>
            <a:pPr marL="0" lvl="0" indent="0">
              <a:lnSpc>
                <a:spcPct val="100000"/>
              </a:lnSpc>
              <a:spcBef>
                <a:spcPts val="0"/>
              </a:spcBef>
              <a:buNone/>
              <a:defRPr/>
            </a:pPr>
            <a:r>
              <a:rPr lang="en-IN" dirty="0"/>
              <a:t>Observe experienced interviewers: Observe experienced interviewers engaging in a set of interviews and debrief with them about their strategies. Alternatives to this could include collaboratively reviewing their transcripts and/or a video of their interviews if the in-person observation is not possible.</a:t>
            </a:r>
          </a:p>
          <a:p>
            <a:pPr marL="0" lvl="0" indent="0">
              <a:lnSpc>
                <a:spcPct val="100000"/>
              </a:lnSpc>
              <a:spcBef>
                <a:spcPts val="0"/>
              </a:spcBef>
              <a:buNone/>
              <a:defRPr/>
            </a:pPr>
            <a:endParaRPr lang="en-US" dirty="0"/>
          </a:p>
          <a:p>
            <a:pPr marL="0" indent="0">
              <a:buNone/>
            </a:pPr>
            <a:endParaRPr lang="en-US" noProof="0" dirty="0"/>
          </a:p>
        </p:txBody>
      </p:sp>
      <p:sp>
        <p:nvSpPr>
          <p:cNvPr id="2" name="Footer Placeholder 1"/>
          <p:cNvSpPr>
            <a:spLocks noGrp="1"/>
          </p:cNvSpPr>
          <p:nvPr>
            <p:ph type="ftr" sz="quarter" idx="11"/>
          </p:nvPr>
        </p:nvSpPr>
        <p:spPr/>
        <p:txBody>
          <a:bodyPr/>
          <a:lstStyle/>
          <a:p>
            <a:r>
              <a:rPr lang="en-US" dirty="0"/>
              <a:t>Ravitch, Qualitative Research, 2e. © SAGE Publications, 2021.</a:t>
            </a:r>
          </a:p>
        </p:txBody>
      </p:sp>
      <p:sp>
        <p:nvSpPr>
          <p:cNvPr id="5" name="Slide Number Placeholder 4"/>
          <p:cNvSpPr>
            <a:spLocks noGrp="1"/>
          </p:cNvSpPr>
          <p:nvPr>
            <p:ph type="sldNum" sz="quarter" idx="12"/>
          </p:nvPr>
        </p:nvSpPr>
        <p:spPr/>
        <p:txBody>
          <a:bodyPr/>
          <a:lstStyle/>
          <a:p>
            <a:fld id="{B6F15528-21DE-4FAA-801E-634DDDAF4B2B}" type="slidenum">
              <a:rPr lang="en-US" smtClean="0"/>
              <a:pPr/>
              <a:t>74</a:t>
            </a:fld>
            <a:endParaRPr lang="en-US" dirty="0"/>
          </a:p>
        </p:txBody>
      </p:sp>
    </p:spTree>
    <p:extLst>
      <p:ext uri="{BB962C8B-B14F-4D97-AF65-F5344CB8AC3E}">
        <p14:creationId xmlns:p14="http://schemas.microsoft.com/office/powerpoint/2010/main" val="1381572192"/>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202087-1823-40BB-974A-919843E59282}"/>
              </a:ext>
            </a:extLst>
          </p:cNvPr>
          <p:cNvSpPr>
            <a:spLocks noGrp="1"/>
          </p:cNvSpPr>
          <p:nvPr>
            <p:ph type="title"/>
          </p:nvPr>
        </p:nvSpPr>
        <p:spPr/>
        <p:txBody>
          <a:bodyPr/>
          <a:lstStyle/>
          <a:p>
            <a:r>
              <a:rPr lang="en-GB" dirty="0"/>
              <a:t>Continued</a:t>
            </a:r>
          </a:p>
        </p:txBody>
      </p:sp>
      <p:sp>
        <p:nvSpPr>
          <p:cNvPr id="3" name="Content Placeholder 2">
            <a:extLst>
              <a:ext uri="{FF2B5EF4-FFF2-40B4-BE49-F238E27FC236}">
                <a16:creationId xmlns:a16="http://schemas.microsoft.com/office/drawing/2014/main" id="{5A57FA4C-5195-4C63-953A-FD7B632A45A1}"/>
              </a:ext>
            </a:extLst>
          </p:cNvPr>
          <p:cNvSpPr>
            <a:spLocks noGrp="1"/>
          </p:cNvSpPr>
          <p:nvPr>
            <p:ph idx="1"/>
          </p:nvPr>
        </p:nvSpPr>
        <p:spPr/>
        <p:txBody>
          <a:bodyPr>
            <a:normAutofit fontScale="85000" lnSpcReduction="20000"/>
          </a:bodyPr>
          <a:lstStyle/>
          <a:p>
            <a:pPr marL="0" lvl="0" indent="0">
              <a:lnSpc>
                <a:spcPct val="100000"/>
              </a:lnSpc>
              <a:spcBef>
                <a:spcPts val="0"/>
              </a:spcBef>
              <a:buNone/>
              <a:defRPr/>
            </a:pPr>
            <a:r>
              <a:rPr lang="en-IN" dirty="0"/>
              <a:t>Take turn interviewing each other: In a group, take turns interviewing each other while the other group members observe. This is often called “fishbowl” interviews. The observers will provide feedback and ask questions in the group format. Role-playing these interviews can help everyone involved hone and refine their skills.</a:t>
            </a:r>
            <a:endParaRPr lang="en-US" dirty="0"/>
          </a:p>
          <a:p>
            <a:pPr marL="0" lvl="0" indent="0">
              <a:lnSpc>
                <a:spcPct val="100000"/>
              </a:lnSpc>
              <a:spcBef>
                <a:spcPts val="0"/>
              </a:spcBef>
              <a:buNone/>
              <a:defRPr/>
            </a:pPr>
            <a:endParaRPr lang="en-US" dirty="0"/>
          </a:p>
          <a:p>
            <a:pPr marL="0" lvl="0" indent="0">
              <a:lnSpc>
                <a:spcPct val="100000"/>
              </a:lnSpc>
              <a:spcBef>
                <a:spcPts val="0"/>
              </a:spcBef>
              <a:buNone/>
              <a:defRPr/>
            </a:pPr>
            <a:r>
              <a:rPr lang="en-IN" dirty="0"/>
              <a:t>Interview with invited observers: Engage in interviews with invited observers, including peers who can then debrief with you and offer feedback. Make sure to get permission from the participants before inviting any observers to an interview.</a:t>
            </a:r>
          </a:p>
          <a:p>
            <a:pPr marL="0" lvl="0" indent="0">
              <a:lnSpc>
                <a:spcPct val="100000"/>
              </a:lnSpc>
              <a:spcBef>
                <a:spcPts val="0"/>
              </a:spcBef>
              <a:buNone/>
              <a:defRPr/>
            </a:pPr>
            <a:endParaRPr lang="en-US" dirty="0"/>
          </a:p>
          <a:p>
            <a:pPr marL="0" lvl="0" indent="0">
              <a:lnSpc>
                <a:spcPct val="100000"/>
              </a:lnSpc>
              <a:spcBef>
                <a:spcPts val="0"/>
              </a:spcBef>
              <a:buNone/>
              <a:defRPr/>
            </a:pPr>
            <a:r>
              <a:rPr lang="en-US" dirty="0"/>
              <a:t>H</a:t>
            </a:r>
            <a:r>
              <a:rPr lang="en-IN" dirty="0" err="1"/>
              <a:t>ave</a:t>
            </a:r>
            <a:r>
              <a:rPr lang="en-IN" dirty="0"/>
              <a:t> peer review transcript: If having someone else physically present at your interview is not possible, having peers and advisers review transcripts and offer feedback can also be quite informative. It can be useful and generative to do this in a group format.</a:t>
            </a:r>
            <a:endParaRPr lang="en-US" dirty="0"/>
          </a:p>
          <a:p>
            <a:endParaRPr lang="en-GB" dirty="0"/>
          </a:p>
        </p:txBody>
      </p:sp>
    </p:spTree>
    <p:extLst>
      <p:ext uri="{BB962C8B-B14F-4D97-AF65-F5344CB8AC3E}">
        <p14:creationId xmlns:p14="http://schemas.microsoft.com/office/powerpoint/2010/main" val="1966531190"/>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524000" y="685800"/>
            <a:ext cx="9144000" cy="1066800"/>
          </a:xfrm>
        </p:spPr>
        <p:txBody>
          <a:bodyPr>
            <a:noAutofit/>
          </a:bodyPr>
          <a:lstStyle/>
          <a:p>
            <a:r>
              <a:rPr lang="en-US" sz="4000" noProof="0" dirty="0"/>
              <a:t>Developing Interviewing Skills</a:t>
            </a:r>
          </a:p>
        </p:txBody>
      </p:sp>
      <p:sp>
        <p:nvSpPr>
          <p:cNvPr id="4" name="Content Placeholder 3"/>
          <p:cNvSpPr>
            <a:spLocks noGrp="1"/>
          </p:cNvSpPr>
          <p:nvPr>
            <p:ph idx="1"/>
          </p:nvPr>
        </p:nvSpPr>
        <p:spPr>
          <a:xfrm>
            <a:off x="1981200" y="1752600"/>
            <a:ext cx="8229600" cy="4495800"/>
          </a:xfrm>
        </p:spPr>
        <p:txBody>
          <a:bodyPr>
            <a:noAutofit/>
          </a:bodyPr>
          <a:lstStyle/>
          <a:p>
            <a:r>
              <a:rPr lang="en-US" noProof="0" dirty="0"/>
              <a:t>Advice for before the interview.</a:t>
            </a:r>
          </a:p>
          <a:p>
            <a:r>
              <a:rPr lang="en-US" noProof="0" dirty="0"/>
              <a:t>Advice for during the interview.</a:t>
            </a:r>
          </a:p>
          <a:p>
            <a:r>
              <a:rPr lang="en-US" noProof="0" dirty="0"/>
              <a:t>Advice for after the interview.</a:t>
            </a:r>
          </a:p>
        </p:txBody>
      </p:sp>
      <p:sp>
        <p:nvSpPr>
          <p:cNvPr id="2" name="Footer Placeholder 1"/>
          <p:cNvSpPr>
            <a:spLocks noGrp="1"/>
          </p:cNvSpPr>
          <p:nvPr>
            <p:ph type="ftr" sz="quarter" idx="11"/>
          </p:nvPr>
        </p:nvSpPr>
        <p:spPr/>
        <p:txBody>
          <a:bodyPr/>
          <a:lstStyle/>
          <a:p>
            <a:r>
              <a:rPr lang="en-US" dirty="0"/>
              <a:t>Ravitch, Qualitative Research, 2e. © SAGE Publications, 2021.</a:t>
            </a:r>
          </a:p>
        </p:txBody>
      </p:sp>
      <p:sp>
        <p:nvSpPr>
          <p:cNvPr id="5" name="Slide Number Placeholder 4"/>
          <p:cNvSpPr>
            <a:spLocks noGrp="1"/>
          </p:cNvSpPr>
          <p:nvPr>
            <p:ph type="sldNum" sz="quarter" idx="12"/>
          </p:nvPr>
        </p:nvSpPr>
        <p:spPr>
          <a:xfrm>
            <a:off x="9753600" y="6472465"/>
            <a:ext cx="457200" cy="365125"/>
          </a:xfrm>
        </p:spPr>
        <p:txBody>
          <a:bodyPr/>
          <a:lstStyle/>
          <a:p>
            <a:fld id="{B6F15528-21DE-4FAA-801E-634DDDAF4B2B}" type="slidenum">
              <a:rPr lang="en-US" smtClean="0"/>
              <a:pPr/>
              <a:t>76</a:t>
            </a:fld>
            <a:endParaRPr lang="en-US" dirty="0"/>
          </a:p>
        </p:txBody>
      </p:sp>
    </p:spTree>
    <p:extLst>
      <p:ext uri="{BB962C8B-B14F-4D97-AF65-F5344CB8AC3E}">
        <p14:creationId xmlns:p14="http://schemas.microsoft.com/office/powerpoint/2010/main" val="2829588014"/>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559D998-AB6C-46E1-B394-118E9A1E2D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1D2473A9-751A-4955-B847-531849FFFF78}"/>
              </a:ext>
            </a:extLst>
          </p:cNvPr>
          <p:cNvPicPr>
            <a:picLocks noChangeAspect="1"/>
          </p:cNvPicPr>
          <p:nvPr/>
        </p:nvPicPr>
        <p:blipFill rotWithShape="1">
          <a:blip r:embed="rId2"/>
          <a:srcRect t="22288" b="7032"/>
          <a:stretch/>
        </p:blipFill>
        <p:spPr>
          <a:xfrm>
            <a:off x="20" y="1"/>
            <a:ext cx="12191980" cy="6721475"/>
          </a:xfrm>
          <a:custGeom>
            <a:avLst/>
            <a:gdLst/>
            <a:ahLst/>
            <a:cxnLst/>
            <a:rect l="l" t="t" r="r" b="b"/>
            <a:pathLst>
              <a:path w="12192000" h="6721475">
                <a:moveTo>
                  <a:pt x="4721175" y="5742856"/>
                </a:moveTo>
                <a:lnTo>
                  <a:pt x="4722110" y="5743067"/>
                </a:lnTo>
                <a:cubicBezTo>
                  <a:pt x="4721144" y="5743709"/>
                  <a:pt x="4718265" y="5744315"/>
                  <a:pt x="4717201" y="5744338"/>
                </a:cubicBezTo>
                <a:close/>
                <a:moveTo>
                  <a:pt x="0" y="0"/>
                </a:moveTo>
                <a:lnTo>
                  <a:pt x="12192000" y="0"/>
                </a:lnTo>
                <a:lnTo>
                  <a:pt x="12192000" y="834942"/>
                </a:lnTo>
                <a:lnTo>
                  <a:pt x="12192000" y="2274073"/>
                </a:lnTo>
                <a:lnTo>
                  <a:pt x="12192000" y="6586253"/>
                </a:lnTo>
                <a:lnTo>
                  <a:pt x="12140861" y="6605451"/>
                </a:lnTo>
                <a:cubicBezTo>
                  <a:pt x="12126657" y="6607665"/>
                  <a:pt x="12093590" y="6662867"/>
                  <a:pt x="12080162" y="6661300"/>
                </a:cubicBezTo>
                <a:cubicBezTo>
                  <a:pt x="11978189" y="6685453"/>
                  <a:pt x="11967362" y="6708506"/>
                  <a:pt x="11917886" y="6696520"/>
                </a:cubicBezTo>
                <a:cubicBezTo>
                  <a:pt x="11872780" y="6694805"/>
                  <a:pt x="11928862" y="6731720"/>
                  <a:pt x="11894611" y="6718680"/>
                </a:cubicBezTo>
                <a:cubicBezTo>
                  <a:pt x="11860360" y="6705640"/>
                  <a:pt x="11736092" y="6642174"/>
                  <a:pt x="11712380" y="6618279"/>
                </a:cubicBezTo>
                <a:cubicBezTo>
                  <a:pt x="11688668" y="6594384"/>
                  <a:pt x="11627913" y="6617875"/>
                  <a:pt x="11585367" y="6575313"/>
                </a:cubicBezTo>
                <a:lnTo>
                  <a:pt x="11516471" y="6498621"/>
                </a:lnTo>
                <a:cubicBezTo>
                  <a:pt x="11468275" y="6496789"/>
                  <a:pt x="11507336" y="6461535"/>
                  <a:pt x="11462693" y="6445069"/>
                </a:cubicBezTo>
                <a:cubicBezTo>
                  <a:pt x="11417568" y="6443442"/>
                  <a:pt x="11408022" y="6391555"/>
                  <a:pt x="11369713" y="6383596"/>
                </a:cubicBezTo>
                <a:cubicBezTo>
                  <a:pt x="11354318" y="6389646"/>
                  <a:pt x="11288329" y="6334752"/>
                  <a:pt x="11273970" y="6323928"/>
                </a:cubicBezTo>
                <a:cubicBezTo>
                  <a:pt x="11231914" y="6325320"/>
                  <a:pt x="11221974" y="6315486"/>
                  <a:pt x="11195085" y="6302909"/>
                </a:cubicBezTo>
                <a:cubicBezTo>
                  <a:pt x="11164087" y="6332691"/>
                  <a:pt x="11171650" y="6306732"/>
                  <a:pt x="11143409" y="6303556"/>
                </a:cubicBezTo>
                <a:cubicBezTo>
                  <a:pt x="11125907" y="6299917"/>
                  <a:pt x="11102604" y="6295777"/>
                  <a:pt x="11085936" y="6294307"/>
                </a:cubicBezTo>
                <a:cubicBezTo>
                  <a:pt x="11057494" y="6294603"/>
                  <a:pt x="11029907" y="6276438"/>
                  <a:pt x="11030954" y="6291426"/>
                </a:cubicBezTo>
                <a:cubicBezTo>
                  <a:pt x="11007785" y="6293943"/>
                  <a:pt x="10982006" y="6298120"/>
                  <a:pt x="10951061" y="6296182"/>
                </a:cubicBezTo>
                <a:cubicBezTo>
                  <a:pt x="10885366" y="6259348"/>
                  <a:pt x="10915289" y="6295910"/>
                  <a:pt x="10857722" y="6283099"/>
                </a:cubicBezTo>
                <a:cubicBezTo>
                  <a:pt x="10806647" y="6270732"/>
                  <a:pt x="10707076" y="6237654"/>
                  <a:pt x="10644617" y="6221981"/>
                </a:cubicBezTo>
                <a:cubicBezTo>
                  <a:pt x="10616447" y="6217166"/>
                  <a:pt x="10558604" y="6206555"/>
                  <a:pt x="10519278" y="6201735"/>
                </a:cubicBezTo>
                <a:cubicBezTo>
                  <a:pt x="10495462" y="6203254"/>
                  <a:pt x="10473831" y="6189810"/>
                  <a:pt x="10445982" y="6199677"/>
                </a:cubicBezTo>
                <a:cubicBezTo>
                  <a:pt x="10436537" y="6203715"/>
                  <a:pt x="10409282" y="6202908"/>
                  <a:pt x="10383866" y="6195830"/>
                </a:cubicBezTo>
                <a:cubicBezTo>
                  <a:pt x="10374828" y="6204037"/>
                  <a:pt x="10347865" y="6195374"/>
                  <a:pt x="10336853" y="6195219"/>
                </a:cubicBezTo>
                <a:cubicBezTo>
                  <a:pt x="10323587" y="6201929"/>
                  <a:pt x="10274742" y="6192863"/>
                  <a:pt x="10261099" y="6185468"/>
                </a:cubicBezTo>
                <a:lnTo>
                  <a:pt x="10126498" y="6173953"/>
                </a:lnTo>
                <a:lnTo>
                  <a:pt x="10082167" y="6171858"/>
                </a:lnTo>
                <a:cubicBezTo>
                  <a:pt x="10074568" y="6173927"/>
                  <a:pt x="10046861" y="6172599"/>
                  <a:pt x="10039238" y="6173522"/>
                </a:cubicBezTo>
                <a:cubicBezTo>
                  <a:pt x="9998459" y="6163421"/>
                  <a:pt x="9984395" y="6162931"/>
                  <a:pt x="9960017" y="6158007"/>
                </a:cubicBezTo>
                <a:cubicBezTo>
                  <a:pt x="9918981" y="6157865"/>
                  <a:pt x="9888742" y="6161064"/>
                  <a:pt x="9847790" y="6151239"/>
                </a:cubicBezTo>
                <a:lnTo>
                  <a:pt x="9728307" y="6131032"/>
                </a:lnTo>
                <a:cubicBezTo>
                  <a:pt x="9675057" y="6140618"/>
                  <a:pt x="9602036" y="6132224"/>
                  <a:pt x="9584505" y="6119612"/>
                </a:cubicBezTo>
                <a:cubicBezTo>
                  <a:pt x="9518953" y="6105336"/>
                  <a:pt x="9415430" y="6079210"/>
                  <a:pt x="9343050" y="6073910"/>
                </a:cubicBezTo>
                <a:lnTo>
                  <a:pt x="9231368" y="6022005"/>
                </a:lnTo>
                <a:lnTo>
                  <a:pt x="9194808" y="6011926"/>
                </a:lnTo>
                <a:lnTo>
                  <a:pt x="9189244" y="6002687"/>
                </a:lnTo>
                <a:lnTo>
                  <a:pt x="9151230" y="5991485"/>
                </a:lnTo>
                <a:lnTo>
                  <a:pt x="9150208" y="5992550"/>
                </a:lnTo>
                <a:cubicBezTo>
                  <a:pt x="9147046" y="5994681"/>
                  <a:pt x="9143082" y="5995773"/>
                  <a:pt x="9137316" y="5994719"/>
                </a:cubicBezTo>
                <a:cubicBezTo>
                  <a:pt x="9138863" y="6014203"/>
                  <a:pt x="9130953" y="6000914"/>
                  <a:pt x="9113810" y="5996085"/>
                </a:cubicBezTo>
                <a:cubicBezTo>
                  <a:pt x="9112389" y="6025268"/>
                  <a:pt x="9068115" y="5990834"/>
                  <a:pt x="9053451" y="6004399"/>
                </a:cubicBezTo>
                <a:lnTo>
                  <a:pt x="9005484" y="6001114"/>
                </a:lnTo>
                <a:lnTo>
                  <a:pt x="9005199" y="6001354"/>
                </a:lnTo>
                <a:cubicBezTo>
                  <a:pt x="9003144" y="6001574"/>
                  <a:pt x="9000325" y="6001246"/>
                  <a:pt x="8996230" y="6000143"/>
                </a:cubicBezTo>
                <a:lnTo>
                  <a:pt x="8990392" y="5998082"/>
                </a:lnTo>
                <a:lnTo>
                  <a:pt x="8974335" y="5994856"/>
                </a:lnTo>
                <a:lnTo>
                  <a:pt x="8968009" y="5995556"/>
                </a:lnTo>
                <a:lnTo>
                  <a:pt x="8963046" y="5997781"/>
                </a:lnTo>
                <a:cubicBezTo>
                  <a:pt x="8954691" y="5989830"/>
                  <a:pt x="8955518" y="5980882"/>
                  <a:pt x="8928986" y="6000969"/>
                </a:cubicBezTo>
                <a:cubicBezTo>
                  <a:pt x="8898032" y="5999949"/>
                  <a:pt x="8789301" y="5985294"/>
                  <a:pt x="8752442" y="5981737"/>
                </a:cubicBezTo>
                <a:cubicBezTo>
                  <a:pt x="8719820" y="5971017"/>
                  <a:pt x="8748195" y="5984678"/>
                  <a:pt x="8707845" y="5979636"/>
                </a:cubicBezTo>
                <a:cubicBezTo>
                  <a:pt x="8671607" y="5960101"/>
                  <a:pt x="8639143" y="5976541"/>
                  <a:pt x="8596069" y="5971064"/>
                </a:cubicBezTo>
                <a:lnTo>
                  <a:pt x="8525228" y="5985906"/>
                </a:lnTo>
                <a:lnTo>
                  <a:pt x="8510981" y="5979991"/>
                </a:lnTo>
                <a:lnTo>
                  <a:pt x="8506165" y="5976990"/>
                </a:lnTo>
                <a:cubicBezTo>
                  <a:pt x="8502647" y="5975213"/>
                  <a:pt x="8500046" y="5974402"/>
                  <a:pt x="8497966" y="5974252"/>
                </a:cubicBezTo>
                <a:lnTo>
                  <a:pt x="8497592" y="5974431"/>
                </a:lnTo>
                <a:lnTo>
                  <a:pt x="8490247" y="5971381"/>
                </a:lnTo>
                <a:lnTo>
                  <a:pt x="8367180" y="5957339"/>
                </a:lnTo>
                <a:cubicBezTo>
                  <a:pt x="8362022" y="5955314"/>
                  <a:pt x="8357731" y="5955662"/>
                  <a:pt x="8353797" y="5957145"/>
                </a:cubicBezTo>
                <a:lnTo>
                  <a:pt x="8352370" y="5957985"/>
                </a:lnTo>
                <a:lnTo>
                  <a:pt x="8320102" y="5940567"/>
                </a:lnTo>
                <a:lnTo>
                  <a:pt x="8314430" y="5940241"/>
                </a:lnTo>
                <a:lnTo>
                  <a:pt x="8295171" y="5926346"/>
                </a:lnTo>
                <a:lnTo>
                  <a:pt x="8284274" y="5920523"/>
                </a:lnTo>
                <a:lnTo>
                  <a:pt x="8283147" y="5916080"/>
                </a:lnTo>
                <a:cubicBezTo>
                  <a:pt x="8280843" y="5912835"/>
                  <a:pt x="8276149" y="5910187"/>
                  <a:pt x="8266073" y="5908905"/>
                </a:cubicBezTo>
                <a:lnTo>
                  <a:pt x="8263374" y="5909135"/>
                </a:lnTo>
                <a:lnTo>
                  <a:pt x="8252031" y="5899292"/>
                </a:lnTo>
                <a:cubicBezTo>
                  <a:pt x="8248857" y="5895442"/>
                  <a:pt x="8246645" y="5891160"/>
                  <a:pt x="8245832" y="5886300"/>
                </a:cubicBezTo>
                <a:cubicBezTo>
                  <a:pt x="8181825" y="5889207"/>
                  <a:pt x="8147128" y="5855085"/>
                  <a:pt x="8090269" y="5840139"/>
                </a:cubicBezTo>
                <a:cubicBezTo>
                  <a:pt x="8025465" y="5816997"/>
                  <a:pt x="7967068" y="5795761"/>
                  <a:pt x="7905405" y="5798166"/>
                </a:cubicBezTo>
                <a:cubicBezTo>
                  <a:pt x="7835117" y="5783254"/>
                  <a:pt x="7780963" y="5781023"/>
                  <a:pt x="7718742" y="5772451"/>
                </a:cubicBezTo>
                <a:lnTo>
                  <a:pt x="7614344" y="5775922"/>
                </a:lnTo>
                <a:lnTo>
                  <a:pt x="7527540" y="5770094"/>
                </a:lnTo>
                <a:lnTo>
                  <a:pt x="7519568" y="5767541"/>
                </a:lnTo>
                <a:cubicBezTo>
                  <a:pt x="7513990" y="5766202"/>
                  <a:pt x="7510170" y="5765852"/>
                  <a:pt x="7507409" y="5766206"/>
                </a:cubicBezTo>
                <a:lnTo>
                  <a:pt x="7507037" y="5766533"/>
                </a:lnTo>
                <a:lnTo>
                  <a:pt x="7495792" y="5764581"/>
                </a:lnTo>
                <a:cubicBezTo>
                  <a:pt x="7476983" y="5760463"/>
                  <a:pt x="7422525" y="5777879"/>
                  <a:pt x="7405388" y="5772686"/>
                </a:cubicBezTo>
                <a:cubicBezTo>
                  <a:pt x="7374786" y="5775636"/>
                  <a:pt x="7333987" y="5776741"/>
                  <a:pt x="7312177" y="5782281"/>
                </a:cubicBezTo>
                <a:lnTo>
                  <a:pt x="7310850" y="5783723"/>
                </a:lnTo>
                <a:lnTo>
                  <a:pt x="7218557" y="5758474"/>
                </a:lnTo>
                <a:lnTo>
                  <a:pt x="7201099" y="5753924"/>
                </a:lnTo>
                <a:lnTo>
                  <a:pt x="7197001" y="5748566"/>
                </a:lnTo>
                <a:cubicBezTo>
                  <a:pt x="7192109" y="5745043"/>
                  <a:pt x="7184503" y="5742904"/>
                  <a:pt x="7170805" y="5743918"/>
                </a:cubicBezTo>
                <a:lnTo>
                  <a:pt x="7096985" y="5731690"/>
                </a:lnTo>
                <a:cubicBezTo>
                  <a:pt x="7061145" y="5730712"/>
                  <a:pt x="7050186" y="5729735"/>
                  <a:pt x="7018493" y="5732064"/>
                </a:cubicBezTo>
                <a:cubicBezTo>
                  <a:pt x="6937525" y="5721126"/>
                  <a:pt x="6943642" y="5696960"/>
                  <a:pt x="6904143" y="5702558"/>
                </a:cubicBezTo>
                <a:cubicBezTo>
                  <a:pt x="6871919" y="5707766"/>
                  <a:pt x="6787986" y="5688692"/>
                  <a:pt x="6708219" y="5674603"/>
                </a:cubicBezTo>
                <a:cubicBezTo>
                  <a:pt x="6649103" y="5665148"/>
                  <a:pt x="6628103" y="5651047"/>
                  <a:pt x="6549452" y="5645827"/>
                </a:cubicBezTo>
                <a:cubicBezTo>
                  <a:pt x="6472151" y="5601737"/>
                  <a:pt x="6409693" y="5625460"/>
                  <a:pt x="6317557" y="5599027"/>
                </a:cubicBezTo>
                <a:cubicBezTo>
                  <a:pt x="6297548" y="5583505"/>
                  <a:pt x="6209289" y="5600698"/>
                  <a:pt x="6168671" y="5596940"/>
                </a:cubicBezTo>
                <a:cubicBezTo>
                  <a:pt x="6128053" y="5593182"/>
                  <a:pt x="6090537" y="5579634"/>
                  <a:pt x="6073845" y="5576478"/>
                </a:cubicBezTo>
                <a:lnTo>
                  <a:pt x="6068527" y="5578015"/>
                </a:lnTo>
                <a:lnTo>
                  <a:pt x="6048635" y="5577332"/>
                </a:lnTo>
                <a:lnTo>
                  <a:pt x="6041280" y="5585681"/>
                </a:lnTo>
                <a:lnTo>
                  <a:pt x="6010089" y="5590774"/>
                </a:lnTo>
                <a:cubicBezTo>
                  <a:pt x="5998678" y="5591361"/>
                  <a:pt x="5970125" y="5590448"/>
                  <a:pt x="5957374" y="5587130"/>
                </a:cubicBezTo>
                <a:lnTo>
                  <a:pt x="5758917" y="5571438"/>
                </a:lnTo>
                <a:lnTo>
                  <a:pt x="5626958" y="5570415"/>
                </a:lnTo>
                <a:lnTo>
                  <a:pt x="5470904" y="5584435"/>
                </a:lnTo>
                <a:cubicBezTo>
                  <a:pt x="5478132" y="5597463"/>
                  <a:pt x="5439008" y="5583397"/>
                  <a:pt x="5432758" y="5595688"/>
                </a:cubicBezTo>
                <a:cubicBezTo>
                  <a:pt x="5429367" y="5605720"/>
                  <a:pt x="5391826" y="5610404"/>
                  <a:pt x="5381665" y="5613390"/>
                </a:cubicBezTo>
                <a:lnTo>
                  <a:pt x="5261761" y="5633807"/>
                </a:lnTo>
                <a:cubicBezTo>
                  <a:pt x="5251596" y="5633991"/>
                  <a:pt x="5230549" y="5642301"/>
                  <a:pt x="5222961" y="5644931"/>
                </a:cubicBezTo>
                <a:lnTo>
                  <a:pt x="5174658" y="5647921"/>
                </a:lnTo>
                <a:lnTo>
                  <a:pt x="5156553" y="5655144"/>
                </a:lnTo>
                <a:lnTo>
                  <a:pt x="5142596" y="5658544"/>
                </a:lnTo>
                <a:lnTo>
                  <a:pt x="5139595" y="5660645"/>
                </a:lnTo>
                <a:cubicBezTo>
                  <a:pt x="5133875" y="5664685"/>
                  <a:pt x="5128077" y="5668496"/>
                  <a:pt x="5121657" y="5671498"/>
                </a:cubicBezTo>
                <a:cubicBezTo>
                  <a:pt x="5108318" y="5642879"/>
                  <a:pt x="5064854" y="5692315"/>
                  <a:pt x="5065789" y="5664927"/>
                </a:cubicBezTo>
                <a:cubicBezTo>
                  <a:pt x="5028194" y="5676443"/>
                  <a:pt x="5038945" y="5647354"/>
                  <a:pt x="5011512" y="5681308"/>
                </a:cubicBezTo>
                <a:cubicBezTo>
                  <a:pt x="4937025" y="5680925"/>
                  <a:pt x="4916355" y="5667918"/>
                  <a:pt x="4840439" y="5705325"/>
                </a:cubicBezTo>
                <a:cubicBezTo>
                  <a:pt x="4806741" y="5721967"/>
                  <a:pt x="4784108" y="5733113"/>
                  <a:pt x="4762445" y="5733093"/>
                </a:cubicBezTo>
                <a:cubicBezTo>
                  <a:pt x="4741324" y="5737594"/>
                  <a:pt x="4729483" y="5740416"/>
                  <a:pt x="4723183" y="5742108"/>
                </a:cubicBezTo>
                <a:lnTo>
                  <a:pt x="4721175" y="5742856"/>
                </a:lnTo>
                <a:lnTo>
                  <a:pt x="4715526" y="5741581"/>
                </a:lnTo>
                <a:cubicBezTo>
                  <a:pt x="4680149" y="5748537"/>
                  <a:pt x="4524746" y="5749345"/>
                  <a:pt x="4515811" y="5751483"/>
                </a:cubicBezTo>
                <a:cubicBezTo>
                  <a:pt x="4457821" y="5764595"/>
                  <a:pt x="4462660" y="5765336"/>
                  <a:pt x="4428540" y="5762134"/>
                </a:cubicBezTo>
                <a:cubicBezTo>
                  <a:pt x="4423305" y="5758763"/>
                  <a:pt x="4368975" y="5765057"/>
                  <a:pt x="4362874" y="5763480"/>
                </a:cubicBezTo>
                <a:lnTo>
                  <a:pt x="4316963" y="5756865"/>
                </a:lnTo>
                <a:lnTo>
                  <a:pt x="4315109" y="5758206"/>
                </a:lnTo>
                <a:cubicBezTo>
                  <a:pt x="4306124" y="5761577"/>
                  <a:pt x="4299996" y="5761576"/>
                  <a:pt x="4295141" y="5760085"/>
                </a:cubicBezTo>
                <a:lnTo>
                  <a:pt x="4290061" y="5757168"/>
                </a:lnTo>
                <a:lnTo>
                  <a:pt x="4276140" y="5757414"/>
                </a:lnTo>
                <a:lnTo>
                  <a:pt x="4248115" y="5755090"/>
                </a:lnTo>
                <a:lnTo>
                  <a:pt x="4202048" y="5757885"/>
                </a:lnTo>
                <a:cubicBezTo>
                  <a:pt x="4201946" y="5758305"/>
                  <a:pt x="4201844" y="5758724"/>
                  <a:pt x="4201744" y="5759144"/>
                </a:cubicBezTo>
                <a:cubicBezTo>
                  <a:pt x="4200117" y="5761981"/>
                  <a:pt x="4197141" y="5764100"/>
                  <a:pt x="4191246" y="5764778"/>
                </a:cubicBezTo>
                <a:cubicBezTo>
                  <a:pt x="4204214" y="5782067"/>
                  <a:pt x="4161275" y="5780172"/>
                  <a:pt x="4142743" y="5780643"/>
                </a:cubicBezTo>
                <a:cubicBezTo>
                  <a:pt x="4124718" y="5787709"/>
                  <a:pt x="4099100" y="5801289"/>
                  <a:pt x="4083095" y="5807176"/>
                </a:cubicBezTo>
                <a:lnTo>
                  <a:pt x="4074544" y="5808011"/>
                </a:lnTo>
                <a:cubicBezTo>
                  <a:pt x="4074505" y="5808112"/>
                  <a:pt x="4074464" y="5808211"/>
                  <a:pt x="4074425" y="5808310"/>
                </a:cubicBezTo>
                <a:cubicBezTo>
                  <a:pt x="4072679" y="5809094"/>
                  <a:pt x="4069907" y="5809595"/>
                  <a:pt x="4065508" y="5809754"/>
                </a:cubicBezTo>
                <a:lnTo>
                  <a:pt x="4058952" y="5809536"/>
                </a:lnTo>
                <a:lnTo>
                  <a:pt x="4042362" y="5811157"/>
                </a:lnTo>
                <a:lnTo>
                  <a:pt x="4036994" y="5813591"/>
                </a:lnTo>
                <a:lnTo>
                  <a:pt x="4035361" y="5817258"/>
                </a:lnTo>
                <a:lnTo>
                  <a:pt x="4033776" y="5817023"/>
                </a:lnTo>
                <a:cubicBezTo>
                  <a:pt x="4021425" y="5812159"/>
                  <a:pt x="4016875" y="5803783"/>
                  <a:pt x="4004536" y="5829591"/>
                </a:cubicBezTo>
                <a:cubicBezTo>
                  <a:pt x="3976668" y="5822526"/>
                  <a:pt x="3972978" y="5837855"/>
                  <a:pt x="3936844" y="5847048"/>
                </a:cubicBezTo>
                <a:cubicBezTo>
                  <a:pt x="3920507" y="5839324"/>
                  <a:pt x="3908536" y="5844013"/>
                  <a:pt x="3897273" y="5852703"/>
                </a:cubicBezTo>
                <a:cubicBezTo>
                  <a:pt x="3861093" y="5852207"/>
                  <a:pt x="3829629" y="5866077"/>
                  <a:pt x="3789758" y="5872941"/>
                </a:cubicBezTo>
                <a:cubicBezTo>
                  <a:pt x="3741008" y="5887647"/>
                  <a:pt x="3725130" y="5889624"/>
                  <a:pt x="3682511" y="5896864"/>
                </a:cubicBezTo>
                <a:lnTo>
                  <a:pt x="3610033" y="5929135"/>
                </a:lnTo>
                <a:lnTo>
                  <a:pt x="3603853" y="5927773"/>
                </a:lnTo>
                <a:cubicBezTo>
                  <a:pt x="3599581" y="5927154"/>
                  <a:pt x="3596727" y="5927154"/>
                  <a:pt x="3594734" y="5927609"/>
                </a:cubicBezTo>
                <a:lnTo>
                  <a:pt x="3594499" y="5927878"/>
                </a:lnTo>
                <a:lnTo>
                  <a:pt x="3585976" y="5927188"/>
                </a:lnTo>
                <a:cubicBezTo>
                  <a:pt x="3571624" y="5925397"/>
                  <a:pt x="3549390" y="5939596"/>
                  <a:pt x="3536133" y="5936887"/>
                </a:cubicBezTo>
                <a:cubicBezTo>
                  <a:pt x="3513941" y="5941183"/>
                  <a:pt x="3488623" y="5934918"/>
                  <a:pt x="3473221" y="5940548"/>
                </a:cubicBezTo>
                <a:lnTo>
                  <a:pt x="3400726" y="5952596"/>
                </a:lnTo>
                <a:lnTo>
                  <a:pt x="3375936" y="5941189"/>
                </a:lnTo>
                <a:lnTo>
                  <a:pt x="3348220" y="5944802"/>
                </a:lnTo>
                <a:cubicBezTo>
                  <a:pt x="3337207" y="5945475"/>
                  <a:pt x="3327055" y="5946237"/>
                  <a:pt x="3319640" y="5949737"/>
                </a:cubicBezTo>
                <a:lnTo>
                  <a:pt x="3248530" y="5968289"/>
                </a:lnTo>
                <a:lnTo>
                  <a:pt x="3210309" y="5954736"/>
                </a:lnTo>
                <a:cubicBezTo>
                  <a:pt x="3206089" y="5952812"/>
                  <a:pt x="3200153" y="5952268"/>
                  <a:pt x="3190376" y="5954857"/>
                </a:cubicBezTo>
                <a:lnTo>
                  <a:pt x="3188146" y="5956038"/>
                </a:lnTo>
                <a:cubicBezTo>
                  <a:pt x="3182626" y="5954058"/>
                  <a:pt x="3141857" y="5956624"/>
                  <a:pt x="3108597" y="5957358"/>
                </a:cubicBezTo>
                <a:cubicBezTo>
                  <a:pt x="3055969" y="5959784"/>
                  <a:pt x="3048941" y="5952417"/>
                  <a:pt x="2988585" y="5960444"/>
                </a:cubicBezTo>
                <a:cubicBezTo>
                  <a:pt x="2928854" y="5964632"/>
                  <a:pt x="2917952" y="5959591"/>
                  <a:pt x="2876541" y="5967961"/>
                </a:cubicBezTo>
                <a:lnTo>
                  <a:pt x="2626865" y="5968713"/>
                </a:lnTo>
                <a:cubicBezTo>
                  <a:pt x="2562349" y="5946800"/>
                  <a:pt x="2563423" y="5977398"/>
                  <a:pt x="2491423" y="5970428"/>
                </a:cubicBezTo>
                <a:cubicBezTo>
                  <a:pt x="2433092" y="6035904"/>
                  <a:pt x="2455710" y="5995425"/>
                  <a:pt x="2415618" y="6003657"/>
                </a:cubicBezTo>
                <a:lnTo>
                  <a:pt x="2290099" y="6001093"/>
                </a:lnTo>
                <a:cubicBezTo>
                  <a:pt x="2257058" y="5987464"/>
                  <a:pt x="2202459" y="6022632"/>
                  <a:pt x="2161715" y="6004244"/>
                </a:cubicBezTo>
                <a:cubicBezTo>
                  <a:pt x="2122715" y="6007244"/>
                  <a:pt x="2080451" y="6015292"/>
                  <a:pt x="2056090" y="6019086"/>
                </a:cubicBezTo>
                <a:cubicBezTo>
                  <a:pt x="2019829" y="6026050"/>
                  <a:pt x="1978840" y="6038739"/>
                  <a:pt x="1944154" y="6046026"/>
                </a:cubicBezTo>
                <a:cubicBezTo>
                  <a:pt x="1925868" y="6034021"/>
                  <a:pt x="1896028" y="6059125"/>
                  <a:pt x="1847969" y="6062810"/>
                </a:cubicBezTo>
                <a:cubicBezTo>
                  <a:pt x="1827978" y="6048913"/>
                  <a:pt x="1815571" y="6065486"/>
                  <a:pt x="1777084" y="6047209"/>
                </a:cubicBezTo>
                <a:cubicBezTo>
                  <a:pt x="1775440" y="6049158"/>
                  <a:pt x="1773398" y="6050977"/>
                  <a:pt x="1771026" y="6052610"/>
                </a:cubicBezTo>
                <a:cubicBezTo>
                  <a:pt x="1757252" y="6062088"/>
                  <a:pt x="1735529" y="6063344"/>
                  <a:pt x="1722510" y="6055412"/>
                </a:cubicBezTo>
                <a:cubicBezTo>
                  <a:pt x="1691780" y="6043382"/>
                  <a:pt x="1662322" y="6038247"/>
                  <a:pt x="1633942" y="6035716"/>
                </a:cubicBezTo>
                <a:lnTo>
                  <a:pt x="1586146" y="6045126"/>
                </a:lnTo>
                <a:cubicBezTo>
                  <a:pt x="1567949" y="6050358"/>
                  <a:pt x="1545901" y="6061305"/>
                  <a:pt x="1524749" y="6067115"/>
                </a:cubicBezTo>
                <a:cubicBezTo>
                  <a:pt x="1502587" y="6070337"/>
                  <a:pt x="1478014" y="6065935"/>
                  <a:pt x="1459243" y="6079986"/>
                </a:cubicBezTo>
                <a:cubicBezTo>
                  <a:pt x="1421475" y="6095139"/>
                  <a:pt x="1374525" y="6079162"/>
                  <a:pt x="1349458" y="6115647"/>
                </a:cubicBezTo>
                <a:cubicBezTo>
                  <a:pt x="1273277" y="6137331"/>
                  <a:pt x="1121513" y="6171202"/>
                  <a:pt x="1009213" y="6196169"/>
                </a:cubicBezTo>
                <a:cubicBezTo>
                  <a:pt x="939017" y="6208471"/>
                  <a:pt x="866896" y="6205091"/>
                  <a:pt x="808573" y="6211966"/>
                </a:cubicBezTo>
                <a:cubicBezTo>
                  <a:pt x="802824" y="6209126"/>
                  <a:pt x="726017" y="6232905"/>
                  <a:pt x="719550" y="6231933"/>
                </a:cubicBezTo>
                <a:lnTo>
                  <a:pt x="698796" y="6232599"/>
                </a:lnTo>
                <a:cubicBezTo>
                  <a:pt x="689834" y="6236836"/>
                  <a:pt x="683493" y="6237437"/>
                  <a:pt x="678328" y="6236429"/>
                </a:cubicBezTo>
                <a:lnTo>
                  <a:pt x="672785" y="6234027"/>
                </a:lnTo>
                <a:lnTo>
                  <a:pt x="658407" y="6235638"/>
                </a:lnTo>
                <a:lnTo>
                  <a:pt x="629186" y="6236074"/>
                </a:lnTo>
                <a:lnTo>
                  <a:pt x="624559" y="6238724"/>
                </a:lnTo>
                <a:lnTo>
                  <a:pt x="581799" y="6243380"/>
                </a:lnTo>
                <a:cubicBezTo>
                  <a:pt x="581737" y="6243807"/>
                  <a:pt x="581672" y="6244236"/>
                  <a:pt x="581609" y="6244664"/>
                </a:cubicBezTo>
                <a:cubicBezTo>
                  <a:pt x="580205" y="6247646"/>
                  <a:pt x="577332" y="6250048"/>
                  <a:pt x="571300" y="6251300"/>
                </a:cubicBezTo>
                <a:cubicBezTo>
                  <a:pt x="551624" y="6261209"/>
                  <a:pt x="484500" y="6294596"/>
                  <a:pt x="463550" y="6304115"/>
                </a:cubicBezTo>
                <a:cubicBezTo>
                  <a:pt x="453137" y="6305662"/>
                  <a:pt x="449732" y="6307620"/>
                  <a:pt x="445607" y="6308407"/>
                </a:cubicBezTo>
                <a:lnTo>
                  <a:pt x="438800" y="6308835"/>
                </a:lnTo>
                <a:cubicBezTo>
                  <a:pt x="417223" y="6317125"/>
                  <a:pt x="343313" y="6348349"/>
                  <a:pt x="316139" y="6358155"/>
                </a:cubicBezTo>
                <a:cubicBezTo>
                  <a:pt x="298482" y="6352074"/>
                  <a:pt x="286557" y="6357914"/>
                  <a:pt x="275749" y="6367668"/>
                </a:cubicBezTo>
                <a:cubicBezTo>
                  <a:pt x="238275" y="6370726"/>
                  <a:pt x="207077" y="6387621"/>
                  <a:pt x="166497" y="6398366"/>
                </a:cubicBezTo>
                <a:lnTo>
                  <a:pt x="1" y="6464830"/>
                </a:lnTo>
                <a:lnTo>
                  <a:pt x="1" y="2274073"/>
                </a:lnTo>
                <a:lnTo>
                  <a:pt x="0" y="2274073"/>
                </a:lnTo>
                <a:close/>
              </a:path>
            </a:pathLst>
          </a:custGeom>
        </p:spPr>
      </p:pic>
    </p:spTree>
    <p:extLst>
      <p:ext uri="{BB962C8B-B14F-4D97-AF65-F5344CB8AC3E}">
        <p14:creationId xmlns:p14="http://schemas.microsoft.com/office/powerpoint/2010/main" val="1396794072"/>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B1B735-EA85-40BC-B5FD-6DB4C2ECA48F}"/>
              </a:ext>
            </a:extLst>
          </p:cNvPr>
          <p:cNvSpPr>
            <a:spLocks noGrp="1"/>
          </p:cNvSpPr>
          <p:nvPr>
            <p:ph type="title"/>
          </p:nvPr>
        </p:nvSpPr>
        <p:spPr/>
        <p:txBody>
          <a:bodyPr/>
          <a:lstStyle/>
          <a:p>
            <a:r>
              <a:rPr lang="en-US" dirty="0"/>
              <a:t>Advice for before the interview</a:t>
            </a:r>
            <a:endParaRPr lang="en-GB" dirty="0"/>
          </a:p>
        </p:txBody>
      </p:sp>
      <p:sp>
        <p:nvSpPr>
          <p:cNvPr id="3" name="Content Placeholder 2">
            <a:extLst>
              <a:ext uri="{FF2B5EF4-FFF2-40B4-BE49-F238E27FC236}">
                <a16:creationId xmlns:a16="http://schemas.microsoft.com/office/drawing/2014/main" id="{201486D1-B00B-4975-A0A8-A55051759BF5}"/>
              </a:ext>
            </a:extLst>
          </p:cNvPr>
          <p:cNvSpPr>
            <a:spLocks noGrp="1"/>
          </p:cNvSpPr>
          <p:nvPr>
            <p:ph idx="1"/>
          </p:nvPr>
        </p:nvSpPr>
        <p:spPr/>
        <p:txBody>
          <a:bodyPr>
            <a:normAutofit fontScale="92500" lnSpcReduction="20000"/>
          </a:bodyPr>
          <a:lstStyle/>
          <a:p>
            <a:pPr lvl="0">
              <a:lnSpc>
                <a:spcPct val="100000"/>
              </a:lnSpc>
              <a:spcBef>
                <a:spcPts val="0"/>
              </a:spcBef>
              <a:buFont typeface="+mj-lt"/>
              <a:buAutoNum type="arabicPeriod"/>
              <a:defRPr/>
            </a:pPr>
            <a:r>
              <a:rPr lang="en-IN" dirty="0"/>
              <a:t>Select a setting that is quiet and free from distractions.</a:t>
            </a:r>
          </a:p>
          <a:p>
            <a:pPr lvl="0">
              <a:lnSpc>
                <a:spcPct val="100000"/>
              </a:lnSpc>
              <a:spcBef>
                <a:spcPts val="0"/>
              </a:spcBef>
              <a:buFont typeface="+mj-lt"/>
              <a:buAutoNum type="arabicPeriod"/>
              <a:defRPr/>
            </a:pPr>
            <a:r>
              <a:rPr lang="en-IN" dirty="0"/>
              <a:t>Make sure to clearly explain the purpose of the interview. </a:t>
            </a:r>
          </a:p>
          <a:p>
            <a:pPr lvl="0">
              <a:lnSpc>
                <a:spcPct val="100000"/>
              </a:lnSpc>
              <a:spcBef>
                <a:spcPts val="0"/>
              </a:spcBef>
              <a:buFont typeface="+mj-lt"/>
              <a:buAutoNum type="arabicPeriod"/>
              <a:defRPr/>
            </a:pPr>
            <a:r>
              <a:rPr lang="en-IN" dirty="0"/>
              <a:t>Review the informed consent form with participants.</a:t>
            </a:r>
          </a:p>
          <a:p>
            <a:pPr lvl="0">
              <a:lnSpc>
                <a:spcPct val="100000"/>
              </a:lnSpc>
              <a:spcBef>
                <a:spcPts val="0"/>
              </a:spcBef>
              <a:buFont typeface="+mj-lt"/>
              <a:buAutoNum type="arabicPeriod"/>
              <a:defRPr/>
            </a:pPr>
            <a:r>
              <a:rPr lang="en-IN" dirty="0"/>
              <a:t>Request consent to audio-record the interview.</a:t>
            </a:r>
          </a:p>
          <a:p>
            <a:pPr lvl="0">
              <a:lnSpc>
                <a:spcPct val="100000"/>
              </a:lnSpc>
              <a:spcBef>
                <a:spcPts val="0"/>
              </a:spcBef>
              <a:buFont typeface="+mj-lt"/>
              <a:buAutoNum type="arabicPeriod"/>
              <a:defRPr/>
            </a:pPr>
            <a:r>
              <a:rPr lang="en-IN" dirty="0"/>
              <a:t>Address terms of confidentiality.</a:t>
            </a:r>
          </a:p>
          <a:p>
            <a:pPr lvl="0">
              <a:lnSpc>
                <a:spcPct val="100000"/>
              </a:lnSpc>
              <a:spcBef>
                <a:spcPts val="0"/>
              </a:spcBef>
              <a:buFont typeface="+mj-lt"/>
              <a:buAutoNum type="arabicPeriod"/>
              <a:defRPr/>
            </a:pPr>
            <a:r>
              <a:rPr lang="en-IN" dirty="0"/>
              <a:t>Explain the format, structure, and process of the interview.</a:t>
            </a:r>
          </a:p>
          <a:p>
            <a:pPr lvl="0">
              <a:lnSpc>
                <a:spcPct val="100000"/>
              </a:lnSpc>
              <a:spcBef>
                <a:spcPts val="0"/>
              </a:spcBef>
              <a:buFont typeface="+mj-lt"/>
              <a:buAutoNum type="arabicPeriod"/>
              <a:defRPr/>
            </a:pPr>
            <a:r>
              <a:rPr lang="en-IN" dirty="0"/>
              <a:t>Discuss what happens once the interview ends.</a:t>
            </a:r>
          </a:p>
          <a:p>
            <a:pPr lvl="0">
              <a:lnSpc>
                <a:spcPct val="100000"/>
              </a:lnSpc>
              <a:spcBef>
                <a:spcPts val="0"/>
              </a:spcBef>
              <a:buFont typeface="+mj-lt"/>
              <a:buAutoNum type="arabicPeriod"/>
              <a:defRPr/>
            </a:pPr>
            <a:r>
              <a:rPr lang="en-IN" dirty="0"/>
              <a:t>Make sure that the participant feels comfortable physically and emotionally.</a:t>
            </a:r>
          </a:p>
          <a:p>
            <a:pPr lvl="0">
              <a:lnSpc>
                <a:spcPct val="100000"/>
              </a:lnSpc>
              <a:spcBef>
                <a:spcPts val="0"/>
              </a:spcBef>
              <a:buFont typeface="+mj-lt"/>
              <a:buAutoNum type="arabicPeriod"/>
              <a:defRPr/>
            </a:pPr>
            <a:r>
              <a:rPr lang="en-IN" dirty="0"/>
              <a:t>Ask if the participant has any questions about any of the above before you get started with the interview.</a:t>
            </a:r>
          </a:p>
          <a:p>
            <a:pPr lvl="0">
              <a:lnSpc>
                <a:spcPct val="100000"/>
              </a:lnSpc>
              <a:spcBef>
                <a:spcPts val="0"/>
              </a:spcBef>
              <a:buFont typeface="+mj-lt"/>
              <a:buAutoNum type="arabicPeriod"/>
              <a:defRPr/>
            </a:pPr>
            <a:r>
              <a:rPr lang="en-IN" dirty="0"/>
              <a:t>If you have consent, make sure the recorder is turned on and recording.</a:t>
            </a:r>
          </a:p>
          <a:p>
            <a:pPr lvl="0">
              <a:lnSpc>
                <a:spcPct val="100000"/>
              </a:lnSpc>
              <a:spcBef>
                <a:spcPts val="0"/>
              </a:spcBef>
              <a:buFont typeface="+mj-lt"/>
              <a:buAutoNum type="arabicPeriod"/>
              <a:defRPr/>
            </a:pPr>
            <a:endParaRPr lang="en-US" dirty="0"/>
          </a:p>
          <a:p>
            <a:endParaRPr lang="en-GB" dirty="0"/>
          </a:p>
        </p:txBody>
      </p:sp>
    </p:spTree>
    <p:extLst>
      <p:ext uri="{BB962C8B-B14F-4D97-AF65-F5344CB8AC3E}">
        <p14:creationId xmlns:p14="http://schemas.microsoft.com/office/powerpoint/2010/main" val="2732256432"/>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153EDB2-4AAD-43F4-AE78-4D326C8133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Meiryo"/>
            </a:endParaRPr>
          </a:p>
        </p:txBody>
      </p:sp>
      <p:grpSp>
        <p:nvGrpSpPr>
          <p:cNvPr id="11" name="Group 10">
            <a:extLst>
              <a:ext uri="{FF2B5EF4-FFF2-40B4-BE49-F238E27FC236}">
                <a16:creationId xmlns:a16="http://schemas.microsoft.com/office/drawing/2014/main" id="{A3CB7779-72E2-4E92-AE18-6BBC335DD88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7625" y="0"/>
            <a:ext cx="11097905" cy="6858000"/>
            <a:chOff x="547625" y="0"/>
            <a:chExt cx="11097905" cy="6858000"/>
          </a:xfrm>
        </p:grpSpPr>
        <p:sp>
          <p:nvSpPr>
            <p:cNvPr id="12" name="Freeform: Shape 11">
              <a:extLst>
                <a:ext uri="{FF2B5EF4-FFF2-40B4-BE49-F238E27FC236}">
                  <a16:creationId xmlns:a16="http://schemas.microsoft.com/office/drawing/2014/main" id="{175B9DA5-08BD-40EA-B06C-3D3CCD06A8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907575" y="0"/>
              <a:ext cx="10345003" cy="6858000"/>
            </a:xfrm>
            <a:custGeom>
              <a:avLst/>
              <a:gdLst>
                <a:gd name="connsiteX0" fmla="*/ 7551973 w 9174595"/>
                <a:gd name="connsiteY0" fmla="*/ 0 h 6858000"/>
                <a:gd name="connsiteX1" fmla="*/ 5634635 w 9174595"/>
                <a:gd name="connsiteY1" fmla="*/ 0 h 6858000"/>
                <a:gd name="connsiteX2" fmla="*/ 5550590 w 9174595"/>
                <a:gd name="connsiteY2" fmla="*/ 0 h 6858000"/>
                <a:gd name="connsiteX3" fmla="*/ 5480986 w 9174595"/>
                <a:gd name="connsiteY3" fmla="*/ 0 h 6858000"/>
                <a:gd name="connsiteX4" fmla="*/ 4886240 w 9174595"/>
                <a:gd name="connsiteY4" fmla="*/ 0 h 6858000"/>
                <a:gd name="connsiteX5" fmla="*/ 4816638 w 9174595"/>
                <a:gd name="connsiteY5" fmla="*/ 0 h 6858000"/>
                <a:gd name="connsiteX6" fmla="*/ 4357958 w 9174595"/>
                <a:gd name="connsiteY6" fmla="*/ 0 h 6858000"/>
                <a:gd name="connsiteX7" fmla="*/ 4288354 w 9174595"/>
                <a:gd name="connsiteY7" fmla="*/ 0 h 6858000"/>
                <a:gd name="connsiteX8" fmla="*/ 3693608 w 9174595"/>
                <a:gd name="connsiteY8" fmla="*/ 0 h 6858000"/>
                <a:gd name="connsiteX9" fmla="*/ 3624006 w 9174595"/>
                <a:gd name="connsiteY9" fmla="*/ 0 h 6858000"/>
                <a:gd name="connsiteX10" fmla="*/ 3276448 w 9174595"/>
                <a:gd name="connsiteY10" fmla="*/ 0 h 6858000"/>
                <a:gd name="connsiteX11" fmla="*/ 1622622 w 9174595"/>
                <a:gd name="connsiteY11" fmla="*/ 0 h 6858000"/>
                <a:gd name="connsiteX12" fmla="*/ 1600504 w 9174595"/>
                <a:gd name="connsiteY12" fmla="*/ 14997 h 6858000"/>
                <a:gd name="connsiteX13" fmla="*/ 0 w 9174595"/>
                <a:gd name="connsiteY13" fmla="*/ 3621656 h 6858000"/>
                <a:gd name="connsiteX14" fmla="*/ 1873886 w 9174595"/>
                <a:gd name="connsiteY14" fmla="*/ 6374814 h 6858000"/>
                <a:gd name="connsiteX15" fmla="*/ 2390406 w 9174595"/>
                <a:gd name="connsiteY15" fmla="*/ 6780599 h 6858000"/>
                <a:gd name="connsiteX16" fmla="*/ 2502136 w 9174595"/>
                <a:gd name="connsiteY16" fmla="*/ 6858000 h 6858000"/>
                <a:gd name="connsiteX17" fmla="*/ 3276448 w 9174595"/>
                <a:gd name="connsiteY17" fmla="*/ 6858000 h 6858000"/>
                <a:gd name="connsiteX18" fmla="*/ 3624006 w 9174595"/>
                <a:gd name="connsiteY18" fmla="*/ 6858000 h 6858000"/>
                <a:gd name="connsiteX19" fmla="*/ 3693608 w 9174595"/>
                <a:gd name="connsiteY19" fmla="*/ 6858000 h 6858000"/>
                <a:gd name="connsiteX20" fmla="*/ 4288354 w 9174595"/>
                <a:gd name="connsiteY20" fmla="*/ 6858000 h 6858000"/>
                <a:gd name="connsiteX21" fmla="*/ 4357958 w 9174595"/>
                <a:gd name="connsiteY21" fmla="*/ 6858000 h 6858000"/>
                <a:gd name="connsiteX22" fmla="*/ 4816638 w 9174595"/>
                <a:gd name="connsiteY22" fmla="*/ 6858000 h 6858000"/>
                <a:gd name="connsiteX23" fmla="*/ 4886240 w 9174595"/>
                <a:gd name="connsiteY23" fmla="*/ 6858000 h 6858000"/>
                <a:gd name="connsiteX24" fmla="*/ 5480986 w 9174595"/>
                <a:gd name="connsiteY24" fmla="*/ 6858000 h 6858000"/>
                <a:gd name="connsiteX25" fmla="*/ 5550590 w 9174595"/>
                <a:gd name="connsiteY25" fmla="*/ 6858000 h 6858000"/>
                <a:gd name="connsiteX26" fmla="*/ 5634635 w 9174595"/>
                <a:gd name="connsiteY26" fmla="*/ 6858000 h 6858000"/>
                <a:gd name="connsiteX27" fmla="*/ 6672460 w 9174595"/>
                <a:gd name="connsiteY27" fmla="*/ 6858000 h 6858000"/>
                <a:gd name="connsiteX28" fmla="*/ 6784188 w 9174595"/>
                <a:gd name="connsiteY28" fmla="*/ 6780599 h 6858000"/>
                <a:gd name="connsiteX29" fmla="*/ 7300708 w 9174595"/>
                <a:gd name="connsiteY29" fmla="*/ 6374814 h 6858000"/>
                <a:gd name="connsiteX30" fmla="*/ 9174595 w 9174595"/>
                <a:gd name="connsiteY30" fmla="*/ 3621656 h 6858000"/>
                <a:gd name="connsiteX31" fmla="*/ 7574092 w 9174595"/>
                <a:gd name="connsiteY3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174595" h="6858000">
                  <a:moveTo>
                    <a:pt x="7551973" y="0"/>
                  </a:moveTo>
                  <a:lnTo>
                    <a:pt x="5634635" y="0"/>
                  </a:lnTo>
                  <a:lnTo>
                    <a:pt x="5550590" y="0"/>
                  </a:lnTo>
                  <a:lnTo>
                    <a:pt x="5480986" y="0"/>
                  </a:lnTo>
                  <a:lnTo>
                    <a:pt x="4886240" y="0"/>
                  </a:lnTo>
                  <a:lnTo>
                    <a:pt x="4816638" y="0"/>
                  </a:lnTo>
                  <a:lnTo>
                    <a:pt x="4357958" y="0"/>
                  </a:lnTo>
                  <a:lnTo>
                    <a:pt x="4288354" y="0"/>
                  </a:lnTo>
                  <a:lnTo>
                    <a:pt x="3693608" y="0"/>
                  </a:lnTo>
                  <a:lnTo>
                    <a:pt x="3624006" y="0"/>
                  </a:lnTo>
                  <a:lnTo>
                    <a:pt x="3276448" y="0"/>
                  </a:lnTo>
                  <a:lnTo>
                    <a:pt x="1622622" y="0"/>
                  </a:lnTo>
                  <a:lnTo>
                    <a:pt x="1600504" y="14997"/>
                  </a:lnTo>
                  <a:cubicBezTo>
                    <a:pt x="573594" y="754641"/>
                    <a:pt x="0" y="2093192"/>
                    <a:pt x="0" y="3621656"/>
                  </a:cubicBezTo>
                  <a:cubicBezTo>
                    <a:pt x="0" y="4969131"/>
                    <a:pt x="928496" y="5602839"/>
                    <a:pt x="1873886" y="6374814"/>
                  </a:cubicBezTo>
                  <a:cubicBezTo>
                    <a:pt x="2046046" y="6515397"/>
                    <a:pt x="2216632" y="6653108"/>
                    <a:pt x="2390406" y="6780599"/>
                  </a:cubicBezTo>
                  <a:lnTo>
                    <a:pt x="2502136" y="6858000"/>
                  </a:lnTo>
                  <a:lnTo>
                    <a:pt x="3276448" y="6858000"/>
                  </a:lnTo>
                  <a:lnTo>
                    <a:pt x="3624006" y="6858000"/>
                  </a:lnTo>
                  <a:lnTo>
                    <a:pt x="3693608" y="6858000"/>
                  </a:lnTo>
                  <a:lnTo>
                    <a:pt x="4288354" y="6858000"/>
                  </a:lnTo>
                  <a:lnTo>
                    <a:pt x="4357958" y="6858000"/>
                  </a:lnTo>
                  <a:lnTo>
                    <a:pt x="4816638" y="6858000"/>
                  </a:lnTo>
                  <a:lnTo>
                    <a:pt x="4886240" y="6858000"/>
                  </a:lnTo>
                  <a:lnTo>
                    <a:pt x="5480986" y="6858000"/>
                  </a:lnTo>
                  <a:lnTo>
                    <a:pt x="5550590" y="6858000"/>
                  </a:lnTo>
                  <a:lnTo>
                    <a:pt x="5634635" y="6858000"/>
                  </a:lnTo>
                  <a:lnTo>
                    <a:pt x="6672460" y="6858000"/>
                  </a:lnTo>
                  <a:lnTo>
                    <a:pt x="6784188" y="6780599"/>
                  </a:lnTo>
                  <a:cubicBezTo>
                    <a:pt x="6957963" y="6653108"/>
                    <a:pt x="7128548" y="6515397"/>
                    <a:pt x="7300708" y="6374814"/>
                  </a:cubicBezTo>
                  <a:cubicBezTo>
                    <a:pt x="8246100" y="5602839"/>
                    <a:pt x="9174595" y="4969131"/>
                    <a:pt x="9174595" y="3621656"/>
                  </a:cubicBezTo>
                  <a:cubicBezTo>
                    <a:pt x="9174595" y="2093192"/>
                    <a:pt x="8601001" y="754641"/>
                    <a:pt x="7574092" y="14997"/>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9EE62D72-11EF-40E9-BF23-0FCAEACDD7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708673" y="0"/>
              <a:ext cx="2486322"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4" name="Freeform: Shape 13">
              <a:extLst>
                <a:ext uri="{FF2B5EF4-FFF2-40B4-BE49-F238E27FC236}">
                  <a16:creationId xmlns:a16="http://schemas.microsoft.com/office/drawing/2014/main" id="{676336F2-6633-4E26-8760-05F94D87D5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75235" y="0"/>
              <a:ext cx="2486322"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5" name="Freeform: Shape 14">
              <a:extLst>
                <a:ext uri="{FF2B5EF4-FFF2-40B4-BE49-F238E27FC236}">
                  <a16:creationId xmlns:a16="http://schemas.microsoft.com/office/drawing/2014/main" id="{39F3102E-7749-422F-8F51-A148252B8E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547625" y="0"/>
              <a:ext cx="2209181" cy="6858000"/>
            </a:xfrm>
            <a:custGeom>
              <a:avLst/>
              <a:gdLst>
                <a:gd name="connsiteX0" fmla="*/ 955085 w 2209181"/>
                <a:gd name="connsiteY0" fmla="*/ 0 h 6858000"/>
                <a:gd name="connsiteX1" fmla="*/ 937727 w 2209181"/>
                <a:gd name="connsiteY1" fmla="*/ 0 h 6858000"/>
                <a:gd name="connsiteX2" fmla="*/ 963738 w 2209181"/>
                <a:gd name="connsiteY2" fmla="*/ 24346 h 6858000"/>
                <a:gd name="connsiteX3" fmla="*/ 2184004 w 2209181"/>
                <a:gd name="connsiteY3" fmla="*/ 3809420 h 6858000"/>
                <a:gd name="connsiteX4" fmla="*/ 218679 w 2209181"/>
                <a:gd name="connsiteY4" fmla="*/ 6681644 h 6858000"/>
                <a:gd name="connsiteX5" fmla="*/ 0 w 2209181"/>
                <a:gd name="connsiteY5" fmla="*/ 6858000 h 6858000"/>
                <a:gd name="connsiteX6" fmla="*/ 19349 w 2209181"/>
                <a:gd name="connsiteY6" fmla="*/ 6858000 h 6858000"/>
                <a:gd name="connsiteX7" fmla="*/ 236958 w 2209181"/>
                <a:gd name="connsiteY7" fmla="*/ 6682507 h 6858000"/>
                <a:gd name="connsiteX8" fmla="*/ 2202283 w 2209181"/>
                <a:gd name="connsiteY8" fmla="*/ 3810283 h 6858000"/>
                <a:gd name="connsiteX9" fmla="*/ 982018 w 2209181"/>
                <a:gd name="connsiteY9" fmla="*/ 2521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09181" h="6858000">
                  <a:moveTo>
                    <a:pt x="955085" y="0"/>
                  </a:moveTo>
                  <a:lnTo>
                    <a:pt x="937727" y="0"/>
                  </a:lnTo>
                  <a:lnTo>
                    <a:pt x="963738" y="24346"/>
                  </a:lnTo>
                  <a:cubicBezTo>
                    <a:pt x="1818009" y="885455"/>
                    <a:pt x="2251801" y="2269402"/>
                    <a:pt x="2184004" y="3809420"/>
                  </a:cubicBezTo>
                  <a:cubicBezTo>
                    <a:pt x="2120250" y="5257592"/>
                    <a:pt x="1181008" y="5895709"/>
                    <a:pt x="218679" y="6681644"/>
                  </a:cubicBezTo>
                  <a:lnTo>
                    <a:pt x="0" y="6858000"/>
                  </a:lnTo>
                  <a:lnTo>
                    <a:pt x="19349" y="6858000"/>
                  </a:lnTo>
                  <a:lnTo>
                    <a:pt x="236958" y="6682507"/>
                  </a:lnTo>
                  <a:cubicBezTo>
                    <a:pt x="1199288" y="5896573"/>
                    <a:pt x="2138530" y="5258455"/>
                    <a:pt x="2202283" y="3810283"/>
                  </a:cubicBezTo>
                  <a:cubicBezTo>
                    <a:pt x="2270080" y="2270266"/>
                    <a:pt x="1836289" y="886318"/>
                    <a:pt x="982018" y="25210"/>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6" name="Freeform: Shape 15">
              <a:extLst>
                <a:ext uri="{FF2B5EF4-FFF2-40B4-BE49-F238E27FC236}">
                  <a16:creationId xmlns:a16="http://schemas.microsoft.com/office/drawing/2014/main" id="{871191CD-1211-4C40-9D45-449D9BE65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436349" y="0"/>
              <a:ext cx="2209181" cy="6858000"/>
            </a:xfrm>
            <a:custGeom>
              <a:avLst/>
              <a:gdLst>
                <a:gd name="connsiteX0" fmla="*/ 937727 w 2209181"/>
                <a:gd name="connsiteY0" fmla="*/ 0 h 6858000"/>
                <a:gd name="connsiteX1" fmla="*/ 955085 w 2209181"/>
                <a:gd name="connsiteY1" fmla="*/ 0 h 6858000"/>
                <a:gd name="connsiteX2" fmla="*/ 982018 w 2209181"/>
                <a:gd name="connsiteY2" fmla="*/ 25210 h 6858000"/>
                <a:gd name="connsiteX3" fmla="*/ 2202283 w 2209181"/>
                <a:gd name="connsiteY3" fmla="*/ 3810283 h 6858000"/>
                <a:gd name="connsiteX4" fmla="*/ 236958 w 2209181"/>
                <a:gd name="connsiteY4" fmla="*/ 6682507 h 6858000"/>
                <a:gd name="connsiteX5" fmla="*/ 19349 w 2209181"/>
                <a:gd name="connsiteY5" fmla="*/ 6858000 h 6858000"/>
                <a:gd name="connsiteX6" fmla="*/ 0 w 2209181"/>
                <a:gd name="connsiteY6" fmla="*/ 6858000 h 6858000"/>
                <a:gd name="connsiteX7" fmla="*/ 218679 w 2209181"/>
                <a:gd name="connsiteY7" fmla="*/ 6681644 h 6858000"/>
                <a:gd name="connsiteX8" fmla="*/ 2184004 w 2209181"/>
                <a:gd name="connsiteY8" fmla="*/ 3809420 h 6858000"/>
                <a:gd name="connsiteX9" fmla="*/ 963738 w 2209181"/>
                <a:gd name="connsiteY9" fmla="*/ 2434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09181" h="6858000">
                  <a:moveTo>
                    <a:pt x="937727" y="0"/>
                  </a:moveTo>
                  <a:lnTo>
                    <a:pt x="955085" y="0"/>
                  </a:lnTo>
                  <a:lnTo>
                    <a:pt x="982018" y="25210"/>
                  </a:lnTo>
                  <a:cubicBezTo>
                    <a:pt x="1836289" y="886318"/>
                    <a:pt x="2270080" y="2270266"/>
                    <a:pt x="2202283" y="3810283"/>
                  </a:cubicBezTo>
                  <a:cubicBezTo>
                    <a:pt x="2138530" y="5258455"/>
                    <a:pt x="1199288" y="5896573"/>
                    <a:pt x="236958" y="6682507"/>
                  </a:cubicBezTo>
                  <a:lnTo>
                    <a:pt x="19349" y="6858000"/>
                  </a:lnTo>
                  <a:lnTo>
                    <a:pt x="0" y="6858000"/>
                  </a:lnTo>
                  <a:lnTo>
                    <a:pt x="218679" y="6681644"/>
                  </a:lnTo>
                  <a:cubicBezTo>
                    <a:pt x="1181008" y="5895709"/>
                    <a:pt x="2120250" y="5257592"/>
                    <a:pt x="2184004" y="3809420"/>
                  </a:cubicBezTo>
                  <a:cubicBezTo>
                    <a:pt x="2251801" y="2269402"/>
                    <a:pt x="1818009" y="885455"/>
                    <a:pt x="963738" y="24346"/>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grpSp>
      <p:pic>
        <p:nvPicPr>
          <p:cNvPr id="4" name="Picture 3">
            <a:extLst>
              <a:ext uri="{FF2B5EF4-FFF2-40B4-BE49-F238E27FC236}">
                <a16:creationId xmlns:a16="http://schemas.microsoft.com/office/drawing/2014/main" id="{C69E1EE4-D771-4A38-A2DE-0973BFE1D873}"/>
              </a:ext>
            </a:extLst>
          </p:cNvPr>
          <p:cNvPicPr>
            <a:picLocks noChangeAspect="1"/>
          </p:cNvPicPr>
          <p:nvPr/>
        </p:nvPicPr>
        <p:blipFill>
          <a:blip r:embed="rId2"/>
          <a:stretch>
            <a:fillRect/>
          </a:stretch>
        </p:blipFill>
        <p:spPr>
          <a:xfrm>
            <a:off x="2210938" y="1260780"/>
            <a:ext cx="7560860" cy="4234081"/>
          </a:xfrm>
          <a:prstGeom prst="rect">
            <a:avLst/>
          </a:prstGeom>
        </p:spPr>
      </p:pic>
    </p:spTree>
    <p:extLst>
      <p:ext uri="{BB962C8B-B14F-4D97-AF65-F5344CB8AC3E}">
        <p14:creationId xmlns:p14="http://schemas.microsoft.com/office/powerpoint/2010/main" val="3352933470"/>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3B2889-ADE1-4B9D-837A-4B8FEF67E559}"/>
              </a:ext>
            </a:extLst>
          </p:cNvPr>
          <p:cNvSpPr>
            <a:spLocks noGrp="1"/>
          </p:cNvSpPr>
          <p:nvPr>
            <p:ph type="title"/>
          </p:nvPr>
        </p:nvSpPr>
        <p:spPr/>
        <p:txBody>
          <a:bodyPr/>
          <a:lstStyle/>
          <a:p>
            <a:r>
              <a:rPr lang="en-US" dirty="0"/>
              <a:t>Advice for during the interview</a:t>
            </a:r>
            <a:endParaRPr lang="en-GB" dirty="0"/>
          </a:p>
        </p:txBody>
      </p:sp>
      <p:sp>
        <p:nvSpPr>
          <p:cNvPr id="3" name="Content Placeholder 2">
            <a:extLst>
              <a:ext uri="{FF2B5EF4-FFF2-40B4-BE49-F238E27FC236}">
                <a16:creationId xmlns:a16="http://schemas.microsoft.com/office/drawing/2014/main" id="{4DAFBD19-0368-44C6-82D3-AC67B7507586}"/>
              </a:ext>
            </a:extLst>
          </p:cNvPr>
          <p:cNvSpPr>
            <a:spLocks noGrp="1"/>
          </p:cNvSpPr>
          <p:nvPr>
            <p:ph idx="1"/>
          </p:nvPr>
        </p:nvSpPr>
        <p:spPr/>
        <p:txBody>
          <a:bodyPr>
            <a:normAutofit fontScale="62500" lnSpcReduction="20000"/>
          </a:bodyPr>
          <a:lstStyle/>
          <a:p>
            <a:pPr marL="0" lvl="0" indent="0">
              <a:lnSpc>
                <a:spcPct val="100000"/>
              </a:lnSpc>
              <a:spcBef>
                <a:spcPts val="0"/>
              </a:spcBef>
              <a:buNone/>
              <a:defRPr/>
            </a:pPr>
            <a:endParaRPr lang="en-US" dirty="0"/>
          </a:p>
          <a:p>
            <a:pPr lvl="0">
              <a:lnSpc>
                <a:spcPct val="100000"/>
              </a:lnSpc>
              <a:spcBef>
                <a:spcPts val="0"/>
              </a:spcBef>
              <a:buFont typeface="+mj-lt"/>
              <a:buAutoNum type="arabicPeriod"/>
              <a:defRPr/>
            </a:pPr>
            <a:r>
              <a:rPr lang="en-IN" dirty="0"/>
              <a:t>Provide clear information on the process and timing of the interview.</a:t>
            </a:r>
          </a:p>
          <a:p>
            <a:pPr lvl="0">
              <a:lnSpc>
                <a:spcPct val="100000"/>
              </a:lnSpc>
              <a:spcBef>
                <a:spcPts val="0"/>
              </a:spcBef>
              <a:buFont typeface="+mj-lt"/>
              <a:buAutoNum type="arabicPeriod"/>
              <a:defRPr/>
            </a:pPr>
            <a:r>
              <a:rPr lang="en-IN" dirty="0"/>
              <a:t>Try to engage participants in the interview as soon as possible.</a:t>
            </a:r>
          </a:p>
          <a:p>
            <a:pPr lvl="0">
              <a:lnSpc>
                <a:spcPct val="100000"/>
              </a:lnSpc>
              <a:spcBef>
                <a:spcPts val="0"/>
              </a:spcBef>
              <a:buFont typeface="+mj-lt"/>
              <a:buAutoNum type="arabicPeriod"/>
              <a:defRPr/>
            </a:pPr>
            <a:r>
              <a:rPr lang="en-IN" dirty="0"/>
              <a:t>First ask about more neutral kinds of things as you establish a sense of each other and a level of comfort and trust.</a:t>
            </a:r>
          </a:p>
          <a:p>
            <a:pPr lvl="0">
              <a:lnSpc>
                <a:spcPct val="100000"/>
              </a:lnSpc>
              <a:spcBef>
                <a:spcPts val="0"/>
              </a:spcBef>
              <a:buFont typeface="+mj-lt"/>
              <a:buAutoNum type="arabicPeriod"/>
              <a:defRPr/>
            </a:pPr>
            <a:r>
              <a:rPr lang="en-IN" dirty="0"/>
              <a:t>Attentively and actively listen to the participant.</a:t>
            </a:r>
          </a:p>
          <a:p>
            <a:pPr lvl="0">
              <a:lnSpc>
                <a:spcPct val="100000"/>
              </a:lnSpc>
              <a:spcBef>
                <a:spcPts val="0"/>
              </a:spcBef>
              <a:buFont typeface="+mj-lt"/>
              <a:buAutoNum type="arabicPeriod"/>
              <a:defRPr/>
            </a:pPr>
            <a:r>
              <a:rPr lang="en-IN" dirty="0"/>
              <a:t>Ask follow-up questions.</a:t>
            </a:r>
          </a:p>
          <a:p>
            <a:pPr lvl="0">
              <a:lnSpc>
                <a:spcPct val="100000"/>
              </a:lnSpc>
              <a:spcBef>
                <a:spcPts val="0"/>
              </a:spcBef>
              <a:buFont typeface="+mj-lt"/>
              <a:buAutoNum type="arabicPeriod"/>
              <a:defRPr/>
            </a:pPr>
            <a:r>
              <a:rPr lang="en-IN" dirty="0"/>
              <a:t>Ask participants to define and explain their understanding of key terms and concepts they use.</a:t>
            </a:r>
          </a:p>
          <a:p>
            <a:pPr lvl="0">
              <a:lnSpc>
                <a:spcPct val="100000"/>
              </a:lnSpc>
              <a:spcBef>
                <a:spcPts val="0"/>
              </a:spcBef>
              <a:buFont typeface="+mj-lt"/>
              <a:buAutoNum type="arabicPeriod"/>
              <a:defRPr/>
            </a:pPr>
            <a:r>
              <a:rPr lang="en-IN" dirty="0"/>
              <a:t>Use the participant’s own language to ask new and follow-up questions.</a:t>
            </a:r>
          </a:p>
          <a:p>
            <a:pPr lvl="0">
              <a:lnSpc>
                <a:spcPct val="100000"/>
              </a:lnSpc>
              <a:spcBef>
                <a:spcPts val="0"/>
              </a:spcBef>
              <a:buFont typeface="+mj-lt"/>
              <a:buAutoNum type="arabicPeriod"/>
              <a:defRPr/>
            </a:pPr>
            <a:r>
              <a:rPr lang="en-IN" dirty="0"/>
              <a:t>Remember that context is everything and try to seek out contextualized responses.</a:t>
            </a:r>
          </a:p>
          <a:p>
            <a:pPr lvl="0">
              <a:lnSpc>
                <a:spcPct val="100000"/>
              </a:lnSpc>
              <a:spcBef>
                <a:spcPts val="0"/>
              </a:spcBef>
              <a:buFont typeface="+mj-lt"/>
              <a:buAutoNum type="arabicPeriod"/>
              <a:defRPr/>
            </a:pPr>
            <a:r>
              <a:rPr lang="en-IN" dirty="0"/>
              <a:t>Make eye contact throughout the interview and be sure to show that you are engaged.</a:t>
            </a:r>
          </a:p>
          <a:p>
            <a:pPr lvl="0">
              <a:lnSpc>
                <a:spcPct val="100000"/>
              </a:lnSpc>
              <a:spcBef>
                <a:spcPts val="0"/>
              </a:spcBef>
              <a:buFont typeface="+mj-lt"/>
              <a:buAutoNum type="arabicPeriod"/>
              <a:defRPr/>
            </a:pPr>
            <a:r>
              <a:rPr lang="en-IN" dirty="0"/>
              <a:t>Take notes unobtrusively.</a:t>
            </a:r>
          </a:p>
          <a:p>
            <a:pPr lvl="0">
              <a:lnSpc>
                <a:spcPct val="100000"/>
              </a:lnSpc>
              <a:spcBef>
                <a:spcPts val="0"/>
              </a:spcBef>
              <a:buFont typeface="+mj-lt"/>
              <a:buAutoNum type="arabicPeriod"/>
              <a:defRPr/>
            </a:pPr>
            <a:r>
              <a:rPr lang="en-IN" dirty="0"/>
              <a:t>Remember that the pacing and structure of questions should reflect that you are listening carefully.</a:t>
            </a:r>
          </a:p>
          <a:p>
            <a:pPr lvl="0">
              <a:lnSpc>
                <a:spcPct val="100000"/>
              </a:lnSpc>
              <a:spcBef>
                <a:spcPts val="0"/>
              </a:spcBef>
              <a:buFont typeface="+mj-lt"/>
              <a:buAutoNum type="arabicPeriod"/>
              <a:defRPr/>
            </a:pPr>
            <a:r>
              <a:rPr lang="en-IN" dirty="0"/>
              <a:t>Share your appreciation for the participant’s time and thoughtful responses in verbal and/or nonverbal ways throughout the interview.</a:t>
            </a:r>
          </a:p>
          <a:p>
            <a:pPr lvl="0">
              <a:lnSpc>
                <a:spcPct val="100000"/>
              </a:lnSpc>
              <a:spcBef>
                <a:spcPts val="0"/>
              </a:spcBef>
              <a:buFont typeface="+mj-lt"/>
              <a:buAutoNum type="arabicPeriod"/>
              <a:defRPr/>
            </a:pPr>
            <a:r>
              <a:rPr lang="en-IN" dirty="0"/>
              <a:t>If the participant seems distressed or anxious, be sure to check in about this.</a:t>
            </a:r>
          </a:p>
          <a:p>
            <a:pPr lvl="0">
              <a:lnSpc>
                <a:spcPct val="100000"/>
              </a:lnSpc>
              <a:spcBef>
                <a:spcPts val="0"/>
              </a:spcBef>
              <a:buFont typeface="+mj-lt"/>
              <a:buAutoNum type="arabicPeriod"/>
              <a:defRPr/>
            </a:pPr>
            <a:r>
              <a:rPr lang="en-IN" dirty="0"/>
              <a:t>At one or more moments during the interview, give a time check so the person has a sense of how much time has passed and how much is left.</a:t>
            </a:r>
          </a:p>
          <a:p>
            <a:pPr lvl="0">
              <a:lnSpc>
                <a:spcPct val="100000"/>
              </a:lnSpc>
              <a:spcBef>
                <a:spcPts val="0"/>
              </a:spcBef>
              <a:buFont typeface="+mj-lt"/>
              <a:buAutoNum type="arabicPeriod"/>
              <a:defRPr/>
            </a:pPr>
            <a:r>
              <a:rPr lang="en-IN" dirty="0"/>
              <a:t>Leave time for open comments, reflections, and questions at the end of the interview.</a:t>
            </a:r>
          </a:p>
          <a:p>
            <a:endParaRPr lang="en-GB" dirty="0"/>
          </a:p>
        </p:txBody>
      </p:sp>
    </p:spTree>
    <p:extLst>
      <p:ext uri="{BB962C8B-B14F-4D97-AF65-F5344CB8AC3E}">
        <p14:creationId xmlns:p14="http://schemas.microsoft.com/office/powerpoint/2010/main" val="1032743190"/>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82A5F716-98EF-42EF-A471-87C6DFDCC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Rockwell" panose="02060603020205020403"/>
              <a:ea typeface="+mn-ea"/>
              <a:cs typeface="+mn-cs"/>
            </a:endParaRPr>
          </a:p>
        </p:txBody>
      </p:sp>
      <p:sp>
        <p:nvSpPr>
          <p:cNvPr id="73" name="Freeform: Shape 72">
            <a:extLst>
              <a:ext uri="{FF2B5EF4-FFF2-40B4-BE49-F238E27FC236}">
                <a16:creationId xmlns:a16="http://schemas.microsoft.com/office/drawing/2014/main" id="{B87687D8-4EF1-4EF2-BF7E-74BB4A3D18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31529">
            <a:off x="2173916" y="2300932"/>
            <a:ext cx="4418757" cy="4259609"/>
          </a:xfrm>
          <a:custGeom>
            <a:avLst/>
            <a:gdLst>
              <a:gd name="connsiteX0" fmla="*/ 404107 w 4507111"/>
              <a:gd name="connsiteY0" fmla="*/ 0 h 4344781"/>
              <a:gd name="connsiteX1" fmla="*/ 371857 w 4507111"/>
              <a:gd name="connsiteY1" fmla="*/ 117359 h 4344781"/>
              <a:gd name="connsiteX2" fmla="*/ 307833 w 4507111"/>
              <a:gd name="connsiteY2" fmla="*/ 632970 h 4344781"/>
              <a:gd name="connsiteX3" fmla="*/ 3569418 w 4507111"/>
              <a:gd name="connsiteY3" fmla="*/ 4141149 h 4344781"/>
              <a:gd name="connsiteX4" fmla="*/ 4440861 w 4507111"/>
              <a:gd name="connsiteY4" fmla="*/ 4332480 h 4344781"/>
              <a:gd name="connsiteX5" fmla="*/ 4507111 w 4507111"/>
              <a:gd name="connsiteY5" fmla="*/ 4341752 h 4344781"/>
              <a:gd name="connsiteX6" fmla="*/ 4296045 w 4507111"/>
              <a:gd name="connsiteY6" fmla="*/ 4344781 h 4344781"/>
              <a:gd name="connsiteX7" fmla="*/ 3749565 w 4507111"/>
              <a:gd name="connsiteY7" fmla="*/ 4321853 h 4344781"/>
              <a:gd name="connsiteX8" fmla="*/ 36764 w 4507111"/>
              <a:gd name="connsiteY8" fmla="*/ 1629794 h 4344781"/>
              <a:gd name="connsiteX9" fmla="*/ 300069 w 4507111"/>
              <a:gd name="connsiteY9" fmla="*/ 144750 h 43447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07111" h="4344781">
                <a:moveTo>
                  <a:pt x="404107" y="0"/>
                </a:moveTo>
                <a:lnTo>
                  <a:pt x="371857" y="117359"/>
                </a:lnTo>
                <a:cubicBezTo>
                  <a:pt x="333827" y="278567"/>
                  <a:pt x="311875" y="450459"/>
                  <a:pt x="307833" y="632970"/>
                </a:cubicBezTo>
                <a:cubicBezTo>
                  <a:pt x="264711" y="2579752"/>
                  <a:pt x="2253987" y="3769243"/>
                  <a:pt x="3569418" y="4141149"/>
                </a:cubicBezTo>
                <a:cubicBezTo>
                  <a:pt x="3816061" y="4210881"/>
                  <a:pt x="4114807" y="4279754"/>
                  <a:pt x="4440861" y="4332480"/>
                </a:cubicBezTo>
                <a:lnTo>
                  <a:pt x="4507111" y="4341752"/>
                </a:lnTo>
                <a:lnTo>
                  <a:pt x="4296045" y="4344781"/>
                </a:lnTo>
                <a:cubicBezTo>
                  <a:pt x="4097363" y="4343711"/>
                  <a:pt x="3912623" y="4335104"/>
                  <a:pt x="3749565" y="4321853"/>
                </a:cubicBezTo>
                <a:cubicBezTo>
                  <a:pt x="2445102" y="4215850"/>
                  <a:pt x="356405" y="3466499"/>
                  <a:pt x="36764" y="1629794"/>
                </a:cubicBezTo>
                <a:cubicBezTo>
                  <a:pt x="-63123" y="1055823"/>
                  <a:pt x="45741" y="555869"/>
                  <a:pt x="300069" y="144750"/>
                </a:cubicBezTo>
                <a:close/>
              </a:path>
            </a:pathLst>
          </a:cu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Rockwell" panose="02060603020205020403"/>
              <a:ea typeface="+mn-ea"/>
              <a:cs typeface="+mn-cs"/>
            </a:endParaRPr>
          </a:p>
        </p:txBody>
      </p:sp>
      <p:pic>
        <p:nvPicPr>
          <p:cNvPr id="2050" name="Picture 2" descr="Videos | Sight Word Videos | After Video | Sight word songs, Sight words,  Sight word reading">
            <a:extLst>
              <a:ext uri="{FF2B5EF4-FFF2-40B4-BE49-F238E27FC236}">
                <a16:creationId xmlns:a16="http://schemas.microsoft.com/office/drawing/2014/main" id="{44C5028B-5038-4199-BB81-ED7B8BBB671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5120" r="1" b="2980"/>
          <a:stretch/>
        </p:blipFill>
        <p:spPr bwMode="auto">
          <a:xfrm>
            <a:off x="2354578" y="544297"/>
            <a:ext cx="7761924" cy="5343065"/>
          </a:xfrm>
          <a:custGeom>
            <a:avLst/>
            <a:gdLst/>
            <a:ahLst/>
            <a:cxnLst/>
            <a:rect l="l" t="t" r="r" b="b"/>
            <a:pathLst>
              <a:path w="7761924" h="5343065">
                <a:moveTo>
                  <a:pt x="3025687" y="76"/>
                </a:moveTo>
                <a:cubicBezTo>
                  <a:pt x="3140786" y="756"/>
                  <a:pt x="3256631" y="6055"/>
                  <a:pt x="3372722" y="16088"/>
                </a:cubicBezTo>
                <a:cubicBezTo>
                  <a:pt x="5230178" y="176616"/>
                  <a:pt x="7761924" y="1424594"/>
                  <a:pt x="7761924" y="3316816"/>
                </a:cubicBezTo>
                <a:cubicBezTo>
                  <a:pt x="7646022" y="5237647"/>
                  <a:pt x="4988715" y="5423921"/>
                  <a:pt x="3701109" y="5320611"/>
                </a:cubicBezTo>
                <a:cubicBezTo>
                  <a:pt x="2413504" y="5217301"/>
                  <a:pt x="351800" y="4486992"/>
                  <a:pt x="36290" y="2696959"/>
                </a:cubicBezTo>
                <a:cubicBezTo>
                  <a:pt x="-259500" y="1018804"/>
                  <a:pt x="1299198" y="-10133"/>
                  <a:pt x="3025687" y="76"/>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03906545"/>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A2B6A3-59B5-4451-A584-CFBF98C091EC}"/>
              </a:ext>
            </a:extLst>
          </p:cNvPr>
          <p:cNvSpPr>
            <a:spLocks noGrp="1"/>
          </p:cNvSpPr>
          <p:nvPr>
            <p:ph type="title"/>
          </p:nvPr>
        </p:nvSpPr>
        <p:spPr/>
        <p:txBody>
          <a:bodyPr/>
          <a:lstStyle/>
          <a:p>
            <a:r>
              <a:rPr lang="en-US" dirty="0"/>
              <a:t>Advice for after the interview</a:t>
            </a:r>
            <a:endParaRPr lang="en-GB" dirty="0"/>
          </a:p>
        </p:txBody>
      </p:sp>
      <p:sp>
        <p:nvSpPr>
          <p:cNvPr id="3" name="Content Placeholder 2">
            <a:extLst>
              <a:ext uri="{FF2B5EF4-FFF2-40B4-BE49-F238E27FC236}">
                <a16:creationId xmlns:a16="http://schemas.microsoft.com/office/drawing/2014/main" id="{7A78A78A-EC70-460D-9604-97E73B1B1D76}"/>
              </a:ext>
            </a:extLst>
          </p:cNvPr>
          <p:cNvSpPr>
            <a:spLocks noGrp="1"/>
          </p:cNvSpPr>
          <p:nvPr>
            <p:ph idx="1"/>
          </p:nvPr>
        </p:nvSpPr>
        <p:spPr/>
        <p:txBody>
          <a:bodyPr/>
          <a:lstStyle/>
          <a:p>
            <a:pPr lvl="0">
              <a:buFont typeface="+mj-lt"/>
              <a:buAutoNum type="arabicPeriod"/>
            </a:pPr>
            <a:r>
              <a:rPr lang="en-IN" dirty="0"/>
              <a:t>Adequately thank participants and appreciate their time and responses.</a:t>
            </a:r>
          </a:p>
          <a:p>
            <a:pPr lvl="0">
              <a:buFont typeface="+mj-lt"/>
              <a:buAutoNum type="arabicPeriod"/>
            </a:pPr>
            <a:r>
              <a:rPr lang="en-IN" dirty="0"/>
              <a:t>Write notes on a copy of the instrument with the participant’s name and the date on it so that you can clarify or follow up with any questions and key ideas.</a:t>
            </a:r>
          </a:p>
          <a:p>
            <a:pPr lvl="0">
              <a:buFont typeface="+mj-lt"/>
              <a:buAutoNum type="arabicPeriod"/>
            </a:pPr>
            <a:r>
              <a:rPr lang="en-IN" dirty="0"/>
              <a:t>Write down any observations you made during the interview. </a:t>
            </a:r>
          </a:p>
          <a:p>
            <a:pPr>
              <a:buFont typeface="+mj-lt"/>
              <a:buAutoNum type="arabicPeriod"/>
            </a:pPr>
            <a:r>
              <a:rPr lang="en-IN" dirty="0"/>
              <a:t>If appropriate and possible, follow up by email or with a handwritten note of thanks.</a:t>
            </a:r>
          </a:p>
          <a:p>
            <a:endParaRPr lang="en-GB" dirty="0"/>
          </a:p>
        </p:txBody>
      </p:sp>
    </p:spTree>
    <p:extLst>
      <p:ext uri="{BB962C8B-B14F-4D97-AF65-F5344CB8AC3E}">
        <p14:creationId xmlns:p14="http://schemas.microsoft.com/office/powerpoint/2010/main" val="3542275517"/>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5F879AC3-D4CE-493C-ADC7-06205677F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n w="0"/>
              <a:solidFill>
                <a:schemeClr val="accent1"/>
              </a:solidFill>
              <a:effectLst>
                <a:outerShdw blurRad="38100" dist="25400" dir="5400000" algn="ctr" rotWithShape="0">
                  <a:srgbClr val="6E747A">
                    <a:alpha val="43000"/>
                  </a:srgbClr>
                </a:outerShdw>
              </a:effectLst>
            </a:endParaRPr>
          </a:p>
        </p:txBody>
      </p:sp>
      <p:sp>
        <p:nvSpPr>
          <p:cNvPr id="73" name="Freeform: Shape 72">
            <a:extLst>
              <a:ext uri="{FF2B5EF4-FFF2-40B4-BE49-F238E27FC236}">
                <a16:creationId xmlns:a16="http://schemas.microsoft.com/office/drawing/2014/main" id="{736F0DFD-0954-464F-BF12-DD2E6F6E0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983504" cy="6858000"/>
          </a:xfrm>
          <a:custGeom>
            <a:avLst/>
            <a:gdLst>
              <a:gd name="connsiteX0" fmla="*/ 0 w 1983504"/>
              <a:gd name="connsiteY0" fmla="*/ 0 h 6858000"/>
              <a:gd name="connsiteX1" fmla="*/ 1376658 w 1983504"/>
              <a:gd name="connsiteY1" fmla="*/ 0 h 6858000"/>
              <a:gd name="connsiteX2" fmla="*/ 1690650 w 1983504"/>
              <a:gd name="connsiteY2" fmla="*/ 110269 h 6858000"/>
              <a:gd name="connsiteX3" fmla="*/ 1645361 w 1983504"/>
              <a:gd name="connsiteY3" fmla="*/ 135168 h 6858000"/>
              <a:gd name="connsiteX4" fmla="*/ 1373640 w 1983504"/>
              <a:gd name="connsiteY4" fmla="*/ 71141 h 6858000"/>
              <a:gd name="connsiteX5" fmla="*/ 1319295 w 1983504"/>
              <a:gd name="connsiteY5" fmla="*/ 88927 h 6858000"/>
              <a:gd name="connsiteX6" fmla="*/ 1346468 w 1983504"/>
              <a:gd name="connsiteY6" fmla="*/ 163625 h 6858000"/>
              <a:gd name="connsiteX7" fmla="*/ 1464213 w 1983504"/>
              <a:gd name="connsiteY7" fmla="*/ 192082 h 6858000"/>
              <a:gd name="connsiteX8" fmla="*/ 1648381 w 1983504"/>
              <a:gd name="connsiteY8" fmla="*/ 373491 h 6858000"/>
              <a:gd name="connsiteX9" fmla="*/ 1370620 w 1983504"/>
              <a:gd name="connsiteY9" fmla="*/ 352148 h 6858000"/>
              <a:gd name="connsiteX10" fmla="*/ 1322314 w 1983504"/>
              <a:gd name="connsiteY10" fmla="*/ 394834 h 6858000"/>
              <a:gd name="connsiteX11" fmla="*/ 1304199 w 1983504"/>
              <a:gd name="connsiteY11" fmla="*/ 451747 h 6858000"/>
              <a:gd name="connsiteX12" fmla="*/ 1222682 w 1983504"/>
              <a:gd name="connsiteY12" fmla="*/ 359262 h 6858000"/>
              <a:gd name="connsiteX13" fmla="*/ 1153242 w 1983504"/>
              <a:gd name="connsiteY13" fmla="*/ 334364 h 6858000"/>
              <a:gd name="connsiteX14" fmla="*/ 1132108 w 1983504"/>
              <a:gd name="connsiteY14" fmla="*/ 416176 h 6858000"/>
              <a:gd name="connsiteX15" fmla="*/ 1195509 w 1983504"/>
              <a:gd name="connsiteY15" fmla="*/ 505101 h 6858000"/>
              <a:gd name="connsiteX16" fmla="*/ 1364582 w 1983504"/>
              <a:gd name="connsiteY16" fmla="*/ 558458 h 6858000"/>
              <a:gd name="connsiteX17" fmla="*/ 1183434 w 1983504"/>
              <a:gd name="connsiteY17" fmla="*/ 558458 h 6858000"/>
              <a:gd name="connsiteX18" fmla="*/ 975114 w 1983504"/>
              <a:gd name="connsiteY18" fmla="*/ 522887 h 6858000"/>
              <a:gd name="connsiteX19" fmla="*/ 754716 w 1983504"/>
              <a:gd name="connsiteY19" fmla="*/ 533558 h 6858000"/>
              <a:gd name="connsiteX20" fmla="*/ 546395 w 1983504"/>
              <a:gd name="connsiteY20" fmla="*/ 462417 h 6858000"/>
              <a:gd name="connsiteX21" fmla="*/ 335056 w 1983504"/>
              <a:gd name="connsiteY21" fmla="*/ 465975 h 6858000"/>
              <a:gd name="connsiteX22" fmla="*/ 1270988 w 1983504"/>
              <a:gd name="connsiteY22" fmla="*/ 910606 h 6858000"/>
              <a:gd name="connsiteX23" fmla="*/ 1225701 w 1983504"/>
              <a:gd name="connsiteY23" fmla="*/ 921277 h 6858000"/>
              <a:gd name="connsiteX24" fmla="*/ 1165318 w 1983504"/>
              <a:gd name="connsiteY24" fmla="*/ 949734 h 6858000"/>
              <a:gd name="connsiteX25" fmla="*/ 1210606 w 1983504"/>
              <a:gd name="connsiteY25" fmla="*/ 1006647 h 6858000"/>
              <a:gd name="connsiteX26" fmla="*/ 1455156 w 1983504"/>
              <a:gd name="connsiteY26" fmla="*/ 1113358 h 6858000"/>
              <a:gd name="connsiteX27" fmla="*/ 1515538 w 1983504"/>
              <a:gd name="connsiteY27" fmla="*/ 1220069 h 6858000"/>
              <a:gd name="connsiteX28" fmla="*/ 1440060 w 1983504"/>
              <a:gd name="connsiteY28" fmla="*/ 1209399 h 6858000"/>
              <a:gd name="connsiteX29" fmla="*/ 1373640 w 1983504"/>
              <a:gd name="connsiteY29" fmla="*/ 1230741 h 6858000"/>
              <a:gd name="connsiteX30" fmla="*/ 1400810 w 1983504"/>
              <a:gd name="connsiteY30" fmla="*/ 1365909 h 6858000"/>
              <a:gd name="connsiteX31" fmla="*/ 1748012 w 1983504"/>
              <a:gd name="connsiteY31" fmla="*/ 1540204 h 6858000"/>
              <a:gd name="connsiteX32" fmla="*/ 1778203 w 1983504"/>
              <a:gd name="connsiteY32" fmla="*/ 1597117 h 6858000"/>
              <a:gd name="connsiteX33" fmla="*/ 1735936 w 1983504"/>
              <a:gd name="connsiteY33" fmla="*/ 1636245 h 6858000"/>
              <a:gd name="connsiteX34" fmla="*/ 1624228 w 1983504"/>
              <a:gd name="connsiteY34" fmla="*/ 1657587 h 6858000"/>
              <a:gd name="connsiteX35" fmla="*/ 1781223 w 1983504"/>
              <a:gd name="connsiteY35" fmla="*/ 1849668 h 6858000"/>
              <a:gd name="connsiteX36" fmla="*/ 1838587 w 1983504"/>
              <a:gd name="connsiteY36" fmla="*/ 1903025 h 6858000"/>
              <a:gd name="connsiteX37" fmla="*/ 1938218 w 1983504"/>
              <a:gd name="connsiteY37" fmla="*/ 1984836 h 6858000"/>
              <a:gd name="connsiteX38" fmla="*/ 1938218 w 1983504"/>
              <a:gd name="connsiteY38" fmla="*/ 2013292 h 6858000"/>
              <a:gd name="connsiteX39" fmla="*/ 1805376 w 1983504"/>
              <a:gd name="connsiteY39" fmla="*/ 2102219 h 6858000"/>
              <a:gd name="connsiteX40" fmla="*/ 1563844 w 1983504"/>
              <a:gd name="connsiteY40" fmla="*/ 2077320 h 6858000"/>
              <a:gd name="connsiteX41" fmla="*/ 1920104 w 1983504"/>
              <a:gd name="connsiteY41" fmla="*/ 2208931 h 6858000"/>
              <a:gd name="connsiteX42" fmla="*/ 766792 w 1983504"/>
              <a:gd name="connsiteY42" fmla="*/ 1892353 h 6858000"/>
              <a:gd name="connsiteX43" fmla="*/ 839252 w 1983504"/>
              <a:gd name="connsiteY43" fmla="*/ 1974165 h 6858000"/>
              <a:gd name="connsiteX44" fmla="*/ 1243816 w 1983504"/>
              <a:gd name="connsiteY44" fmla="*/ 2191146 h 6858000"/>
              <a:gd name="connsiteX45" fmla="*/ 1358543 w 1983504"/>
              <a:gd name="connsiteY45" fmla="*/ 2326314 h 6858000"/>
              <a:gd name="connsiteX46" fmla="*/ 1479310 w 1983504"/>
              <a:gd name="connsiteY46" fmla="*/ 2401012 h 6858000"/>
              <a:gd name="connsiteX47" fmla="*/ 1648381 w 1983504"/>
              <a:gd name="connsiteY47" fmla="*/ 2401012 h 6858000"/>
              <a:gd name="connsiteX48" fmla="*/ 1769146 w 1983504"/>
              <a:gd name="connsiteY48" fmla="*/ 2518395 h 6858000"/>
              <a:gd name="connsiteX49" fmla="*/ 1645361 w 1983504"/>
              <a:gd name="connsiteY49" fmla="*/ 2543294 h 6858000"/>
              <a:gd name="connsiteX50" fmla="*/ 1500444 w 1983504"/>
              <a:gd name="connsiteY50" fmla="*/ 2525509 h 6858000"/>
              <a:gd name="connsiteX51" fmla="*/ 1337410 w 1983504"/>
              <a:gd name="connsiteY51" fmla="*/ 2564636 h 6858000"/>
              <a:gd name="connsiteX52" fmla="*/ 1186452 w 1983504"/>
              <a:gd name="connsiteY52" fmla="*/ 2532623 h 6858000"/>
              <a:gd name="connsiteX53" fmla="*/ 1005304 w 1983504"/>
              <a:gd name="connsiteY53" fmla="*/ 2553965 h 6858000"/>
              <a:gd name="connsiteX54" fmla="*/ 947940 w 1983504"/>
              <a:gd name="connsiteY54" fmla="*/ 2692689 h 6858000"/>
              <a:gd name="connsiteX55" fmla="*/ 929826 w 1983504"/>
              <a:gd name="connsiteY55" fmla="*/ 2703362 h 6858000"/>
              <a:gd name="connsiteX56" fmla="*/ 594701 w 1983504"/>
              <a:gd name="connsiteY56" fmla="*/ 2923898 h 6858000"/>
              <a:gd name="connsiteX57" fmla="*/ 501108 w 1983504"/>
              <a:gd name="connsiteY57" fmla="*/ 2941684 h 6858000"/>
              <a:gd name="connsiteX58" fmla="*/ 1053610 w 1983504"/>
              <a:gd name="connsiteY58" fmla="*/ 3329402 h 6858000"/>
              <a:gd name="connsiteX59" fmla="*/ 682256 w 1983504"/>
              <a:gd name="connsiteY59" fmla="*/ 3229805 h 6858000"/>
              <a:gd name="connsiteX60" fmla="*/ 630932 w 1983504"/>
              <a:gd name="connsiteY60" fmla="*/ 3393429 h 6858000"/>
              <a:gd name="connsiteX61" fmla="*/ 806041 w 1983504"/>
              <a:gd name="connsiteY61" fmla="*/ 3539269 h 6858000"/>
              <a:gd name="connsiteX62" fmla="*/ 869444 w 1983504"/>
              <a:gd name="connsiteY62" fmla="*/ 3827390 h 6858000"/>
              <a:gd name="connsiteX63" fmla="*/ 839252 w 1983504"/>
              <a:gd name="connsiteY63" fmla="*/ 4090612 h 6858000"/>
              <a:gd name="connsiteX64" fmla="*/ 763774 w 1983504"/>
              <a:gd name="connsiteY64" fmla="*/ 4172424 h 6858000"/>
              <a:gd name="connsiteX65" fmla="*/ 655085 w 1983504"/>
              <a:gd name="connsiteY65" fmla="*/ 4321821 h 6858000"/>
              <a:gd name="connsiteX66" fmla="*/ 588662 w 1983504"/>
              <a:gd name="connsiteY66" fmla="*/ 4414305 h 6858000"/>
              <a:gd name="connsiteX67" fmla="*/ 356189 w 1983504"/>
              <a:gd name="connsiteY67" fmla="*/ 4378734 h 6858000"/>
              <a:gd name="connsiteX68" fmla="*/ 667160 w 1983504"/>
              <a:gd name="connsiteY68" fmla="*/ 4613499 h 6858000"/>
              <a:gd name="connsiteX69" fmla="*/ 416573 w 1983504"/>
              <a:gd name="connsiteY69" fmla="*/ 4585042 h 6858000"/>
              <a:gd name="connsiteX70" fmla="*/ 335056 w 1983504"/>
              <a:gd name="connsiteY70" fmla="*/ 4602828 h 6858000"/>
              <a:gd name="connsiteX71" fmla="*/ 380342 w 1983504"/>
              <a:gd name="connsiteY71" fmla="*/ 4677526 h 6858000"/>
              <a:gd name="connsiteX72" fmla="*/ 564510 w 1983504"/>
              <a:gd name="connsiteY72" fmla="*/ 4805580 h 6858000"/>
              <a:gd name="connsiteX73" fmla="*/ 944922 w 1983504"/>
              <a:gd name="connsiteY73" fmla="*/ 5154171 h 6858000"/>
              <a:gd name="connsiteX74" fmla="*/ 576586 w 1983504"/>
              <a:gd name="connsiteY74" fmla="*/ 4994104 h 6858000"/>
              <a:gd name="connsiteX75" fmla="*/ 963036 w 1983504"/>
              <a:gd name="connsiteY75" fmla="*/ 5353367 h 6858000"/>
              <a:gd name="connsiteX76" fmla="*/ 1047572 w 1983504"/>
              <a:gd name="connsiteY76" fmla="*/ 5474306 h 6858000"/>
              <a:gd name="connsiteX77" fmla="*/ 1222682 w 1983504"/>
              <a:gd name="connsiteY77" fmla="*/ 5769542 h 6858000"/>
              <a:gd name="connsiteX78" fmla="*/ 1213626 w 1983504"/>
              <a:gd name="connsiteY78" fmla="*/ 5801555 h 6858000"/>
              <a:gd name="connsiteX79" fmla="*/ 1014361 w 1983504"/>
              <a:gd name="connsiteY79" fmla="*/ 5755314 h 6858000"/>
              <a:gd name="connsiteX80" fmla="*/ 1274008 w 1983504"/>
              <a:gd name="connsiteY80" fmla="*/ 6004307 h 6858000"/>
              <a:gd name="connsiteX81" fmla="*/ 1542711 w 1983504"/>
              <a:gd name="connsiteY81" fmla="*/ 6196388 h 6858000"/>
              <a:gd name="connsiteX82" fmla="*/ 1352504 w 1983504"/>
              <a:gd name="connsiteY82" fmla="*/ 6167932 h 6858000"/>
              <a:gd name="connsiteX83" fmla="*/ 1089840 w 1983504"/>
              <a:gd name="connsiteY83" fmla="*/ 6057663 h 6858000"/>
              <a:gd name="connsiteX84" fmla="*/ 999266 w 1983504"/>
              <a:gd name="connsiteY84" fmla="*/ 6100347 h 6858000"/>
              <a:gd name="connsiteX85" fmla="*/ 1246836 w 1983504"/>
              <a:gd name="connsiteY85" fmla="*/ 6281757 h 6858000"/>
              <a:gd name="connsiteX86" fmla="*/ 1388735 w 1983504"/>
              <a:gd name="connsiteY86" fmla="*/ 6367127 h 6858000"/>
              <a:gd name="connsiteX87" fmla="*/ 1446099 w 1983504"/>
              <a:gd name="connsiteY87" fmla="*/ 6431153 h 6858000"/>
              <a:gd name="connsiteX88" fmla="*/ 1609132 w 1983504"/>
              <a:gd name="connsiteY88" fmla="*/ 6658805 h 6858000"/>
              <a:gd name="connsiteX89" fmla="*/ 1983504 w 1983504"/>
              <a:gd name="connsiteY89" fmla="*/ 6858000 h 6858000"/>
              <a:gd name="connsiteX90" fmla="*/ 0 w 1983504"/>
              <a:gd name="connsiteY9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1983504" h="6858000">
                <a:moveTo>
                  <a:pt x="0" y="0"/>
                </a:moveTo>
                <a:lnTo>
                  <a:pt x="1376658" y="0"/>
                </a:lnTo>
                <a:cubicBezTo>
                  <a:pt x="1482328" y="35571"/>
                  <a:pt x="1584980" y="78255"/>
                  <a:pt x="1690650" y="110269"/>
                </a:cubicBezTo>
                <a:cubicBezTo>
                  <a:pt x="1675553" y="145839"/>
                  <a:pt x="1660458" y="138725"/>
                  <a:pt x="1645361" y="135168"/>
                </a:cubicBezTo>
                <a:cubicBezTo>
                  <a:pt x="1554788" y="120941"/>
                  <a:pt x="1461194" y="110269"/>
                  <a:pt x="1373640" y="71141"/>
                </a:cubicBezTo>
                <a:cubicBezTo>
                  <a:pt x="1352504" y="64027"/>
                  <a:pt x="1328352" y="64027"/>
                  <a:pt x="1319295" y="88927"/>
                </a:cubicBezTo>
                <a:cubicBezTo>
                  <a:pt x="1304199" y="124497"/>
                  <a:pt x="1325332" y="145839"/>
                  <a:pt x="1346468" y="163625"/>
                </a:cubicBezTo>
                <a:cubicBezTo>
                  <a:pt x="1382696" y="195638"/>
                  <a:pt x="1424964" y="188525"/>
                  <a:pt x="1464213" y="192082"/>
                </a:cubicBezTo>
                <a:cubicBezTo>
                  <a:pt x="1572902" y="209867"/>
                  <a:pt x="1624228" y="259665"/>
                  <a:pt x="1648381" y="373491"/>
                </a:cubicBezTo>
                <a:cubicBezTo>
                  <a:pt x="1554788" y="327250"/>
                  <a:pt x="1461194" y="384162"/>
                  <a:pt x="1370620" y="352148"/>
                </a:cubicBezTo>
                <a:cubicBezTo>
                  <a:pt x="1346468" y="345034"/>
                  <a:pt x="1310237" y="355706"/>
                  <a:pt x="1322314" y="394834"/>
                </a:cubicBezTo>
                <a:cubicBezTo>
                  <a:pt x="1334390" y="430405"/>
                  <a:pt x="1373640" y="458860"/>
                  <a:pt x="1304199" y="451747"/>
                </a:cubicBezTo>
                <a:cubicBezTo>
                  <a:pt x="1252873" y="448189"/>
                  <a:pt x="1237778" y="405504"/>
                  <a:pt x="1222682" y="359262"/>
                </a:cubicBezTo>
                <a:cubicBezTo>
                  <a:pt x="1210606" y="334364"/>
                  <a:pt x="1177395" y="320135"/>
                  <a:pt x="1153242" y="334364"/>
                </a:cubicBezTo>
                <a:cubicBezTo>
                  <a:pt x="1123051" y="348592"/>
                  <a:pt x="1132108" y="387720"/>
                  <a:pt x="1132108" y="416176"/>
                </a:cubicBezTo>
                <a:cubicBezTo>
                  <a:pt x="1129088" y="469532"/>
                  <a:pt x="1153242" y="494431"/>
                  <a:pt x="1195509" y="505101"/>
                </a:cubicBezTo>
                <a:cubicBezTo>
                  <a:pt x="1246836" y="519330"/>
                  <a:pt x="1298160" y="537116"/>
                  <a:pt x="1364582" y="558458"/>
                </a:cubicBezTo>
                <a:cubicBezTo>
                  <a:pt x="1292122" y="594028"/>
                  <a:pt x="1237778" y="586915"/>
                  <a:pt x="1183434" y="558458"/>
                </a:cubicBezTo>
                <a:cubicBezTo>
                  <a:pt x="1117012" y="526444"/>
                  <a:pt x="1029458" y="483759"/>
                  <a:pt x="975114" y="522887"/>
                </a:cubicBezTo>
                <a:cubicBezTo>
                  <a:pt x="893597" y="579800"/>
                  <a:pt x="827176" y="544229"/>
                  <a:pt x="754716" y="533558"/>
                </a:cubicBezTo>
                <a:cubicBezTo>
                  <a:pt x="603758" y="512216"/>
                  <a:pt x="697352" y="480203"/>
                  <a:pt x="546395" y="462417"/>
                </a:cubicBezTo>
                <a:cubicBezTo>
                  <a:pt x="486012" y="455303"/>
                  <a:pt x="422610" y="426847"/>
                  <a:pt x="335056" y="465975"/>
                </a:cubicBezTo>
                <a:cubicBezTo>
                  <a:pt x="730563" y="672284"/>
                  <a:pt x="917750" y="658055"/>
                  <a:pt x="1270988" y="910606"/>
                </a:cubicBezTo>
                <a:cubicBezTo>
                  <a:pt x="1255893" y="935506"/>
                  <a:pt x="1240798" y="924835"/>
                  <a:pt x="1225701" y="921277"/>
                </a:cubicBezTo>
                <a:cubicBezTo>
                  <a:pt x="1201548" y="917720"/>
                  <a:pt x="1171356" y="903491"/>
                  <a:pt x="1165318" y="949734"/>
                </a:cubicBezTo>
                <a:cubicBezTo>
                  <a:pt x="1162298" y="985305"/>
                  <a:pt x="1180415" y="1003089"/>
                  <a:pt x="1210606" y="1006647"/>
                </a:cubicBezTo>
                <a:cubicBezTo>
                  <a:pt x="1298160" y="1020875"/>
                  <a:pt x="1376658" y="1070674"/>
                  <a:pt x="1455156" y="1113358"/>
                </a:cubicBezTo>
                <a:cubicBezTo>
                  <a:pt x="1491385" y="1131144"/>
                  <a:pt x="1530634" y="1156043"/>
                  <a:pt x="1515538" y="1220069"/>
                </a:cubicBezTo>
                <a:cubicBezTo>
                  <a:pt x="1485348" y="1237855"/>
                  <a:pt x="1464213" y="1212955"/>
                  <a:pt x="1440060" y="1209399"/>
                </a:cubicBezTo>
                <a:cubicBezTo>
                  <a:pt x="1415907" y="1205842"/>
                  <a:pt x="1358543" y="1220069"/>
                  <a:pt x="1373640" y="1230741"/>
                </a:cubicBezTo>
                <a:cubicBezTo>
                  <a:pt x="1443080" y="1269868"/>
                  <a:pt x="1316276" y="1365909"/>
                  <a:pt x="1400810" y="1365909"/>
                </a:cubicBezTo>
                <a:cubicBezTo>
                  <a:pt x="1539691" y="1365909"/>
                  <a:pt x="1615170" y="1536647"/>
                  <a:pt x="1748012" y="1540204"/>
                </a:cubicBezTo>
                <a:cubicBezTo>
                  <a:pt x="1769146" y="1540204"/>
                  <a:pt x="1778203" y="1572219"/>
                  <a:pt x="1778203" y="1597117"/>
                </a:cubicBezTo>
                <a:cubicBezTo>
                  <a:pt x="1778203" y="1629132"/>
                  <a:pt x="1757070" y="1632688"/>
                  <a:pt x="1735936" y="1636245"/>
                </a:cubicBezTo>
                <a:cubicBezTo>
                  <a:pt x="1702725" y="1639802"/>
                  <a:pt x="1666496" y="1597117"/>
                  <a:pt x="1624228" y="1657587"/>
                </a:cubicBezTo>
                <a:cubicBezTo>
                  <a:pt x="1702725" y="1693158"/>
                  <a:pt x="1784242" y="1728729"/>
                  <a:pt x="1781223" y="1849668"/>
                </a:cubicBezTo>
                <a:cubicBezTo>
                  <a:pt x="1781223" y="1881683"/>
                  <a:pt x="1814434" y="1895910"/>
                  <a:pt x="1838587" y="1903025"/>
                </a:cubicBezTo>
                <a:cubicBezTo>
                  <a:pt x="1880854" y="1917252"/>
                  <a:pt x="1914065" y="1938595"/>
                  <a:pt x="1938218" y="1984836"/>
                </a:cubicBezTo>
                <a:cubicBezTo>
                  <a:pt x="1938218" y="1995507"/>
                  <a:pt x="1938218" y="2002622"/>
                  <a:pt x="1938218" y="2013292"/>
                </a:cubicBezTo>
                <a:cubicBezTo>
                  <a:pt x="1932180" y="2123562"/>
                  <a:pt x="1871798" y="2120004"/>
                  <a:pt x="1805376" y="2102219"/>
                </a:cubicBezTo>
                <a:cubicBezTo>
                  <a:pt x="1726878" y="2080877"/>
                  <a:pt x="1648381" y="2038192"/>
                  <a:pt x="1563844" y="2077320"/>
                </a:cubicBezTo>
                <a:cubicBezTo>
                  <a:pt x="1681592" y="2130676"/>
                  <a:pt x="1811414" y="2134233"/>
                  <a:pt x="1920104" y="2208931"/>
                </a:cubicBezTo>
                <a:cubicBezTo>
                  <a:pt x="1515538" y="2223159"/>
                  <a:pt x="1159280" y="1984836"/>
                  <a:pt x="766792" y="1892353"/>
                </a:cubicBezTo>
                <a:cubicBezTo>
                  <a:pt x="778869" y="1952823"/>
                  <a:pt x="812080" y="1967051"/>
                  <a:pt x="839252" y="1974165"/>
                </a:cubicBezTo>
                <a:cubicBezTo>
                  <a:pt x="984170" y="2020407"/>
                  <a:pt x="1110974" y="2112891"/>
                  <a:pt x="1243816" y="2191146"/>
                </a:cubicBezTo>
                <a:cubicBezTo>
                  <a:pt x="1298160" y="2223159"/>
                  <a:pt x="1337410" y="2258731"/>
                  <a:pt x="1358543" y="2326314"/>
                </a:cubicBezTo>
                <a:cubicBezTo>
                  <a:pt x="1376658" y="2390340"/>
                  <a:pt x="1412888" y="2418796"/>
                  <a:pt x="1479310" y="2401012"/>
                </a:cubicBezTo>
                <a:cubicBezTo>
                  <a:pt x="1533654" y="2386784"/>
                  <a:pt x="1591018" y="2393898"/>
                  <a:pt x="1648381" y="2401012"/>
                </a:cubicBezTo>
                <a:cubicBezTo>
                  <a:pt x="1711782" y="2408126"/>
                  <a:pt x="1784242" y="2479267"/>
                  <a:pt x="1769146" y="2518395"/>
                </a:cubicBezTo>
                <a:cubicBezTo>
                  <a:pt x="1738956" y="2582422"/>
                  <a:pt x="1687630" y="2550408"/>
                  <a:pt x="1645361" y="2543294"/>
                </a:cubicBezTo>
                <a:cubicBezTo>
                  <a:pt x="1594036" y="2536181"/>
                  <a:pt x="1500444" y="2518395"/>
                  <a:pt x="1500444" y="2525509"/>
                </a:cubicBezTo>
                <a:cubicBezTo>
                  <a:pt x="1467232" y="2685576"/>
                  <a:pt x="1391754" y="2564636"/>
                  <a:pt x="1337410" y="2564636"/>
                </a:cubicBezTo>
                <a:cubicBezTo>
                  <a:pt x="1286084" y="2564636"/>
                  <a:pt x="1234759" y="2546851"/>
                  <a:pt x="1186452" y="2532623"/>
                </a:cubicBezTo>
                <a:cubicBezTo>
                  <a:pt x="1123051" y="2514837"/>
                  <a:pt x="1065688" y="2546851"/>
                  <a:pt x="1005304" y="2553965"/>
                </a:cubicBezTo>
                <a:cubicBezTo>
                  <a:pt x="950960" y="2561080"/>
                  <a:pt x="981150" y="2653563"/>
                  <a:pt x="947940" y="2692689"/>
                </a:cubicBezTo>
                <a:cubicBezTo>
                  <a:pt x="941903" y="2703362"/>
                  <a:pt x="935864" y="2703362"/>
                  <a:pt x="929826" y="2703362"/>
                </a:cubicBezTo>
                <a:cubicBezTo>
                  <a:pt x="911711" y="2980812"/>
                  <a:pt x="594701" y="2913227"/>
                  <a:pt x="594701" y="2923898"/>
                </a:cubicBezTo>
                <a:cubicBezTo>
                  <a:pt x="567529" y="2941684"/>
                  <a:pt x="534318" y="2899000"/>
                  <a:pt x="501108" y="2941684"/>
                </a:cubicBezTo>
                <a:cubicBezTo>
                  <a:pt x="643007" y="3137322"/>
                  <a:pt x="860386" y="3183563"/>
                  <a:pt x="1053610" y="3329402"/>
                </a:cubicBezTo>
                <a:cubicBezTo>
                  <a:pt x="893597" y="3379202"/>
                  <a:pt x="800002" y="3208463"/>
                  <a:pt x="682256" y="3229805"/>
                </a:cubicBezTo>
                <a:cubicBezTo>
                  <a:pt x="624893" y="3283162"/>
                  <a:pt x="796984" y="3368530"/>
                  <a:pt x="630932" y="3393429"/>
                </a:cubicBezTo>
                <a:cubicBezTo>
                  <a:pt x="703390" y="3439672"/>
                  <a:pt x="754716" y="3485914"/>
                  <a:pt x="806041" y="3539269"/>
                </a:cubicBezTo>
                <a:cubicBezTo>
                  <a:pt x="893597" y="3635309"/>
                  <a:pt x="911711" y="3699337"/>
                  <a:pt x="869444" y="3827390"/>
                </a:cubicBezTo>
                <a:cubicBezTo>
                  <a:pt x="842270" y="3912759"/>
                  <a:pt x="803022" y="3991015"/>
                  <a:pt x="839252" y="4090612"/>
                </a:cubicBezTo>
                <a:cubicBezTo>
                  <a:pt x="863405" y="4158196"/>
                  <a:pt x="854347" y="4204438"/>
                  <a:pt x="763774" y="4172424"/>
                </a:cubicBezTo>
                <a:cubicBezTo>
                  <a:pt x="667160" y="4140411"/>
                  <a:pt x="630932" y="4200882"/>
                  <a:pt x="655085" y="4321821"/>
                </a:cubicBezTo>
                <a:cubicBezTo>
                  <a:pt x="670179" y="4400076"/>
                  <a:pt x="655085" y="4424975"/>
                  <a:pt x="588662" y="4414305"/>
                </a:cubicBezTo>
                <a:cubicBezTo>
                  <a:pt x="516204" y="4403633"/>
                  <a:pt x="446764" y="4353835"/>
                  <a:pt x="356189" y="4378734"/>
                </a:cubicBezTo>
                <a:cubicBezTo>
                  <a:pt x="428648" y="4521016"/>
                  <a:pt x="582626" y="4478331"/>
                  <a:pt x="667160" y="4613499"/>
                </a:cubicBezTo>
                <a:cubicBezTo>
                  <a:pt x="567529" y="4613499"/>
                  <a:pt x="489031" y="4613499"/>
                  <a:pt x="416573" y="4585042"/>
                </a:cubicBezTo>
                <a:cubicBezTo>
                  <a:pt x="386381" y="4574373"/>
                  <a:pt x="353170" y="4560144"/>
                  <a:pt x="335056" y="4602828"/>
                </a:cubicBezTo>
                <a:cubicBezTo>
                  <a:pt x="313920" y="4652628"/>
                  <a:pt x="356189" y="4670412"/>
                  <a:pt x="380342" y="4677526"/>
                </a:cubicBezTo>
                <a:cubicBezTo>
                  <a:pt x="449784" y="4702425"/>
                  <a:pt x="504126" y="4759339"/>
                  <a:pt x="564510" y="4805580"/>
                </a:cubicBezTo>
                <a:cubicBezTo>
                  <a:pt x="694332" y="4905177"/>
                  <a:pt x="836233" y="4990547"/>
                  <a:pt x="944922" y="5154171"/>
                </a:cubicBezTo>
                <a:cubicBezTo>
                  <a:pt x="809060" y="5111487"/>
                  <a:pt x="706410" y="5011889"/>
                  <a:pt x="576586" y="4994104"/>
                </a:cubicBezTo>
                <a:cubicBezTo>
                  <a:pt x="688296" y="5143500"/>
                  <a:pt x="830194" y="5243097"/>
                  <a:pt x="963036" y="5353367"/>
                </a:cubicBezTo>
                <a:cubicBezTo>
                  <a:pt x="1002286" y="5385379"/>
                  <a:pt x="1041534" y="5406721"/>
                  <a:pt x="1047572" y="5474306"/>
                </a:cubicBezTo>
                <a:cubicBezTo>
                  <a:pt x="1065688" y="5605917"/>
                  <a:pt x="1113992" y="5712629"/>
                  <a:pt x="1222682" y="5769542"/>
                </a:cubicBezTo>
                <a:cubicBezTo>
                  <a:pt x="1222682" y="5769542"/>
                  <a:pt x="1216644" y="5790884"/>
                  <a:pt x="1213626" y="5801555"/>
                </a:cubicBezTo>
                <a:cubicBezTo>
                  <a:pt x="1147203" y="5805112"/>
                  <a:pt x="1095878" y="5726858"/>
                  <a:pt x="1014361" y="5755314"/>
                </a:cubicBezTo>
                <a:cubicBezTo>
                  <a:pt x="1095878" y="5862025"/>
                  <a:pt x="1162298" y="5954508"/>
                  <a:pt x="1274008" y="6004307"/>
                </a:cubicBezTo>
                <a:cubicBezTo>
                  <a:pt x="1364582" y="6043434"/>
                  <a:pt x="1476290" y="6068335"/>
                  <a:pt x="1542711" y="6196388"/>
                </a:cubicBezTo>
                <a:cubicBezTo>
                  <a:pt x="1467232" y="6221287"/>
                  <a:pt x="1409868" y="6189274"/>
                  <a:pt x="1352504" y="6167932"/>
                </a:cubicBezTo>
                <a:cubicBezTo>
                  <a:pt x="1264950" y="6132361"/>
                  <a:pt x="1177395" y="6093234"/>
                  <a:pt x="1089840" y="6057663"/>
                </a:cubicBezTo>
                <a:cubicBezTo>
                  <a:pt x="1056628" y="6043434"/>
                  <a:pt x="1020400" y="6036320"/>
                  <a:pt x="999266" y="6100347"/>
                </a:cubicBezTo>
                <a:cubicBezTo>
                  <a:pt x="1110974" y="6114575"/>
                  <a:pt x="1177395" y="6199945"/>
                  <a:pt x="1246836" y="6281757"/>
                </a:cubicBezTo>
                <a:cubicBezTo>
                  <a:pt x="1286084" y="6327999"/>
                  <a:pt x="1319295" y="6388469"/>
                  <a:pt x="1388735" y="6367127"/>
                </a:cubicBezTo>
                <a:cubicBezTo>
                  <a:pt x="1424964" y="6356456"/>
                  <a:pt x="1449118" y="6388469"/>
                  <a:pt x="1446099" y="6431153"/>
                </a:cubicBezTo>
                <a:cubicBezTo>
                  <a:pt x="1431002" y="6580550"/>
                  <a:pt x="1518558" y="6630349"/>
                  <a:pt x="1609132" y="6658805"/>
                </a:cubicBezTo>
                <a:cubicBezTo>
                  <a:pt x="1741974" y="6701489"/>
                  <a:pt x="1859720" y="6786859"/>
                  <a:pt x="1983504" y="6858000"/>
                </a:cubicBezTo>
                <a:lnTo>
                  <a:pt x="0" y="6858000"/>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pic>
        <p:nvPicPr>
          <p:cNvPr id="3074" name="Picture 2" descr="How to Succeed in Your Phone Interviews (a.k.a. Phone Screens) -  Job-Hunt.org">
            <a:extLst>
              <a:ext uri="{FF2B5EF4-FFF2-40B4-BE49-F238E27FC236}">
                <a16:creationId xmlns:a16="http://schemas.microsoft.com/office/drawing/2014/main" id="{41C0C9CF-3D8D-430A-A5E4-61B24CC6D961}"/>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776783" y="643468"/>
            <a:ext cx="8369676" cy="55710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64477307"/>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841248" y="548640"/>
            <a:ext cx="3600860" cy="5431536"/>
          </a:xfrm>
        </p:spPr>
        <p:txBody>
          <a:bodyPr>
            <a:normAutofit/>
          </a:bodyPr>
          <a:lstStyle/>
          <a:p>
            <a:r>
              <a:rPr lang="en-IN" sz="5400"/>
              <a:t>The roles and uses of technology and social media in data collection</a:t>
            </a:r>
            <a:endParaRPr lang="en-US" sz="5400"/>
          </a:p>
        </p:txBody>
      </p:sp>
      <p:sp>
        <p:nvSpPr>
          <p:cNvPr id="12"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3"/>
          <p:cNvSpPr>
            <a:spLocks noGrp="1"/>
          </p:cNvSpPr>
          <p:nvPr>
            <p:ph idx="1"/>
          </p:nvPr>
        </p:nvSpPr>
        <p:spPr>
          <a:xfrm>
            <a:off x="5126418" y="552091"/>
            <a:ext cx="6224335" cy="5431536"/>
          </a:xfrm>
        </p:spPr>
        <p:txBody>
          <a:bodyPr anchor="ctr">
            <a:normAutofit/>
          </a:bodyPr>
          <a:lstStyle/>
          <a:p>
            <a:pPr marL="0" lvl="0" indent="0">
              <a:spcBef>
                <a:spcPts val="0"/>
              </a:spcBef>
              <a:buNone/>
              <a:defRPr/>
            </a:pPr>
            <a:r>
              <a:rPr lang="en-US" sz="2200"/>
              <a:t>New forums for interviewing: </a:t>
            </a:r>
            <a:r>
              <a:rPr lang="en-IN" sz="2200"/>
              <a:t>Many researchers have begun to consider new forms and forums for interviewing, including virtual interviewing or online/Internet-based interviewing, respectively, that is, interviews that happen without the physical presence of the interviewer and interviewee.</a:t>
            </a:r>
          </a:p>
          <a:p>
            <a:pPr marL="0" lvl="0" indent="0">
              <a:spcBef>
                <a:spcPts val="0"/>
              </a:spcBef>
              <a:buNone/>
              <a:defRPr/>
            </a:pPr>
            <a:endParaRPr lang="en-US" sz="2200"/>
          </a:p>
          <a:p>
            <a:pPr marL="0" lvl="0" indent="0">
              <a:spcBef>
                <a:spcPts val="0"/>
              </a:spcBef>
              <a:buNone/>
              <a:defRPr/>
            </a:pPr>
            <a:r>
              <a:rPr lang="en-IN" sz="2200"/>
              <a:t>Synchronous interviews: A written and/or oral exchange takes place in real time via online conferencing, chat room, or VOIP (Voiceover Internet Protocol) technologies such as Skype or Google Hangout.</a:t>
            </a:r>
          </a:p>
          <a:p>
            <a:pPr marL="0" lvl="0" indent="0">
              <a:spcBef>
                <a:spcPts val="0"/>
              </a:spcBef>
              <a:buNone/>
              <a:defRPr/>
            </a:pPr>
            <a:endParaRPr lang="en-US" sz="2200"/>
          </a:p>
          <a:p>
            <a:pPr marL="0" lvl="0" indent="0">
              <a:spcBef>
                <a:spcPts val="0"/>
              </a:spcBef>
              <a:buNone/>
              <a:defRPr/>
            </a:pPr>
            <a:r>
              <a:rPr lang="en-IN" sz="2200"/>
              <a:t>Asynchronous interviews: Interviews are conducted via email, a listserv, or an online bulletin board environment.</a:t>
            </a:r>
            <a:endParaRPr lang="en-US" sz="2200"/>
          </a:p>
          <a:p>
            <a:pPr lvl="1"/>
            <a:endParaRPr lang="en-US" sz="2200" noProof="0"/>
          </a:p>
        </p:txBody>
      </p:sp>
      <p:sp>
        <p:nvSpPr>
          <p:cNvPr id="2" name="Footer Placeholder 1"/>
          <p:cNvSpPr>
            <a:spLocks noGrp="1"/>
          </p:cNvSpPr>
          <p:nvPr>
            <p:ph type="ftr" sz="quarter" idx="11"/>
          </p:nvPr>
        </p:nvSpPr>
        <p:spPr>
          <a:xfrm>
            <a:off x="4038600" y="6356350"/>
            <a:ext cx="4114800" cy="365125"/>
          </a:xfrm>
        </p:spPr>
        <p:txBody>
          <a:bodyPr>
            <a:normAutofit/>
          </a:bodyPr>
          <a:lstStyle/>
          <a:p>
            <a:pPr>
              <a:spcAft>
                <a:spcPts val="600"/>
              </a:spcAft>
            </a:pPr>
            <a:r>
              <a:rPr lang="en-US" dirty="0"/>
              <a:t>Ravitch, Qualitative Research, 2e. © SAGE Publications, 2021.</a:t>
            </a:r>
            <a:endParaRPr lang="en-US"/>
          </a:p>
        </p:txBody>
      </p:sp>
      <p:sp>
        <p:nvSpPr>
          <p:cNvPr id="5" name="Slide Number Placeholder 4"/>
          <p:cNvSpPr>
            <a:spLocks noGrp="1"/>
          </p:cNvSpPr>
          <p:nvPr>
            <p:ph type="sldNum" sz="quarter" idx="12"/>
          </p:nvPr>
        </p:nvSpPr>
        <p:spPr>
          <a:xfrm>
            <a:off x="8610600" y="6356350"/>
            <a:ext cx="2743200" cy="365125"/>
          </a:xfrm>
        </p:spPr>
        <p:txBody>
          <a:bodyPr>
            <a:normAutofit/>
          </a:bodyPr>
          <a:lstStyle/>
          <a:p>
            <a:pPr>
              <a:spcAft>
                <a:spcPts val="600"/>
              </a:spcAft>
            </a:pPr>
            <a:fld id="{B6F15528-21DE-4FAA-801E-634DDDAF4B2B}" type="slidenum">
              <a:rPr lang="en-US" smtClean="0"/>
              <a:pPr>
                <a:spcAft>
                  <a:spcPts val="600"/>
                </a:spcAft>
              </a:pPr>
              <a:t>84</a:t>
            </a:fld>
            <a:endParaRPr lang="en-US"/>
          </a:p>
        </p:txBody>
      </p:sp>
    </p:spTree>
    <p:extLst>
      <p:ext uri="{BB962C8B-B14F-4D97-AF65-F5344CB8AC3E}">
        <p14:creationId xmlns:p14="http://schemas.microsoft.com/office/powerpoint/2010/main" val="3313581108"/>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841248" y="548640"/>
            <a:ext cx="3600860" cy="5431536"/>
          </a:xfrm>
        </p:spPr>
        <p:txBody>
          <a:bodyPr>
            <a:normAutofit/>
          </a:bodyPr>
          <a:lstStyle/>
          <a:p>
            <a:r>
              <a:rPr lang="en-US" sz="5400" dirty="0"/>
              <a:t>Continued</a:t>
            </a:r>
          </a:p>
        </p:txBody>
      </p:sp>
      <p:sp>
        <p:nvSpPr>
          <p:cNvPr id="12"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3"/>
          <p:cNvSpPr>
            <a:spLocks noGrp="1"/>
          </p:cNvSpPr>
          <p:nvPr>
            <p:ph idx="1"/>
          </p:nvPr>
        </p:nvSpPr>
        <p:spPr>
          <a:xfrm>
            <a:off x="5126418" y="552091"/>
            <a:ext cx="6224335" cy="5431536"/>
          </a:xfrm>
        </p:spPr>
        <p:txBody>
          <a:bodyPr anchor="ctr">
            <a:normAutofit/>
          </a:bodyPr>
          <a:lstStyle/>
          <a:p>
            <a:pPr marL="0" lvl="0" indent="0">
              <a:spcBef>
                <a:spcPts val="0"/>
              </a:spcBef>
              <a:buNone/>
              <a:defRPr/>
            </a:pPr>
            <a:r>
              <a:rPr lang="en-US" sz="2200"/>
              <a:t>Advantages to </a:t>
            </a:r>
            <a:r>
              <a:rPr lang="en-IN" sz="2200"/>
              <a:t>technology-mediated interviews: </a:t>
            </a:r>
          </a:p>
          <a:p>
            <a:pPr lvl="0">
              <a:spcBef>
                <a:spcPts val="0"/>
              </a:spcBef>
              <a:buFont typeface="+mj-lt"/>
              <a:buAutoNum type="arabicPeriod"/>
              <a:defRPr/>
            </a:pPr>
            <a:r>
              <a:rPr lang="en-IN" sz="2200"/>
              <a:t>Potential access to a greater number of people given geographical and other access and mobility issues.</a:t>
            </a:r>
          </a:p>
          <a:p>
            <a:pPr lvl="0">
              <a:spcBef>
                <a:spcPts val="0"/>
              </a:spcBef>
              <a:buFont typeface="+mj-lt"/>
              <a:buAutoNum type="arabicPeriod"/>
              <a:defRPr/>
            </a:pPr>
            <a:r>
              <a:rPr lang="en-IN" sz="2200"/>
              <a:t>Potentially lower cost and less inconvenience to participants given that there is no travel.</a:t>
            </a:r>
          </a:p>
          <a:p>
            <a:pPr lvl="0">
              <a:spcBef>
                <a:spcPts val="0"/>
              </a:spcBef>
              <a:buFont typeface="+mj-lt"/>
              <a:buAutoNum type="arabicPeriod"/>
              <a:defRPr/>
            </a:pPr>
            <a:r>
              <a:rPr lang="en-IN" sz="2200"/>
              <a:t>A potential for a more rapid study given that interviews can be scheduled back to back because no travel is involved. </a:t>
            </a:r>
          </a:p>
          <a:p>
            <a:pPr lvl="0">
              <a:spcBef>
                <a:spcPts val="0"/>
              </a:spcBef>
              <a:buFont typeface="+mj-lt"/>
              <a:buAutoNum type="arabicPeriod"/>
              <a:defRPr/>
            </a:pPr>
            <a:endParaRPr lang="en-US" sz="2200"/>
          </a:p>
          <a:p>
            <a:pPr marL="0" lvl="0" indent="0">
              <a:spcBef>
                <a:spcPts val="0"/>
              </a:spcBef>
              <a:buNone/>
              <a:defRPr/>
            </a:pPr>
            <a:r>
              <a:rPr lang="en-IN" sz="2200"/>
              <a:t>Negatives of technology-mediated interviews: </a:t>
            </a:r>
          </a:p>
          <a:p>
            <a:pPr lvl="0">
              <a:spcBef>
                <a:spcPts val="0"/>
              </a:spcBef>
              <a:buFont typeface="+mj-lt"/>
              <a:buAutoNum type="arabicPeriod"/>
              <a:defRPr/>
            </a:pPr>
            <a:r>
              <a:rPr lang="en-IN" sz="2200"/>
              <a:t>Loss of being together in the same place.</a:t>
            </a:r>
          </a:p>
          <a:p>
            <a:pPr lvl="0">
              <a:spcBef>
                <a:spcPts val="0"/>
              </a:spcBef>
              <a:buFont typeface="+mj-lt"/>
              <a:buAutoNum type="arabicPeriod"/>
              <a:defRPr/>
            </a:pPr>
            <a:r>
              <a:rPr lang="en-IN" sz="2200"/>
              <a:t>Difficulty establishing the relationship and a sense of safety, trust, and comfort.</a:t>
            </a:r>
          </a:p>
          <a:p>
            <a:pPr lvl="0">
              <a:spcBef>
                <a:spcPts val="0"/>
              </a:spcBef>
              <a:buFont typeface="+mj-lt"/>
              <a:buAutoNum type="arabicPeriod"/>
              <a:defRPr/>
            </a:pPr>
            <a:r>
              <a:rPr lang="en-IN" sz="2200"/>
              <a:t>Possible access issues given lack of access to technology in many parts of the world. </a:t>
            </a:r>
            <a:endParaRPr lang="en-US" sz="2200"/>
          </a:p>
          <a:p>
            <a:pPr lvl="1"/>
            <a:endParaRPr lang="en-US" sz="2200" noProof="0"/>
          </a:p>
        </p:txBody>
      </p:sp>
      <p:sp>
        <p:nvSpPr>
          <p:cNvPr id="2" name="Footer Placeholder 1"/>
          <p:cNvSpPr>
            <a:spLocks noGrp="1"/>
          </p:cNvSpPr>
          <p:nvPr>
            <p:ph type="ftr" sz="quarter" idx="11"/>
          </p:nvPr>
        </p:nvSpPr>
        <p:spPr>
          <a:xfrm>
            <a:off x="4038600" y="6356350"/>
            <a:ext cx="4114800" cy="365125"/>
          </a:xfrm>
        </p:spPr>
        <p:txBody>
          <a:bodyPr>
            <a:normAutofit/>
          </a:bodyPr>
          <a:lstStyle/>
          <a:p>
            <a:pPr>
              <a:spcAft>
                <a:spcPts val="600"/>
              </a:spcAft>
            </a:pPr>
            <a:r>
              <a:rPr lang="en-US" dirty="0"/>
              <a:t>Ravitch, Qualitative Research, 2e. © SAGE Publications, 2021.</a:t>
            </a:r>
            <a:endParaRPr lang="en-US"/>
          </a:p>
        </p:txBody>
      </p:sp>
      <p:sp>
        <p:nvSpPr>
          <p:cNvPr id="5" name="Slide Number Placeholder 4"/>
          <p:cNvSpPr>
            <a:spLocks noGrp="1"/>
          </p:cNvSpPr>
          <p:nvPr>
            <p:ph type="sldNum" sz="quarter" idx="12"/>
          </p:nvPr>
        </p:nvSpPr>
        <p:spPr>
          <a:xfrm>
            <a:off x="8610600" y="6356350"/>
            <a:ext cx="2743200" cy="365125"/>
          </a:xfrm>
        </p:spPr>
        <p:txBody>
          <a:bodyPr>
            <a:normAutofit/>
          </a:bodyPr>
          <a:lstStyle/>
          <a:p>
            <a:pPr>
              <a:spcAft>
                <a:spcPts val="600"/>
              </a:spcAft>
            </a:pPr>
            <a:fld id="{B6F15528-21DE-4FAA-801E-634DDDAF4B2B}" type="slidenum">
              <a:rPr lang="en-US" smtClean="0"/>
              <a:pPr>
                <a:spcAft>
                  <a:spcPts val="600"/>
                </a:spcAft>
              </a:pPr>
              <a:t>85</a:t>
            </a:fld>
            <a:endParaRPr lang="en-US"/>
          </a:p>
        </p:txBody>
      </p:sp>
    </p:spTree>
    <p:extLst>
      <p:ext uri="{BB962C8B-B14F-4D97-AF65-F5344CB8AC3E}">
        <p14:creationId xmlns:p14="http://schemas.microsoft.com/office/powerpoint/2010/main" val="2250418743"/>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841248" y="548640"/>
            <a:ext cx="3600860" cy="5431536"/>
          </a:xfrm>
        </p:spPr>
        <p:txBody>
          <a:bodyPr>
            <a:normAutofit/>
          </a:bodyPr>
          <a:lstStyle/>
          <a:p>
            <a:r>
              <a:rPr lang="en-US" sz="5400" dirty="0"/>
              <a:t>Interviews</a:t>
            </a:r>
          </a:p>
        </p:txBody>
      </p:sp>
      <p:sp>
        <p:nvSpPr>
          <p:cNvPr id="12"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3"/>
          <p:cNvSpPr>
            <a:spLocks noGrp="1"/>
          </p:cNvSpPr>
          <p:nvPr>
            <p:ph idx="1"/>
          </p:nvPr>
        </p:nvSpPr>
        <p:spPr>
          <a:xfrm>
            <a:off x="5126418" y="552091"/>
            <a:ext cx="6224335" cy="5431536"/>
          </a:xfrm>
        </p:spPr>
        <p:txBody>
          <a:bodyPr anchor="ctr">
            <a:normAutofit/>
          </a:bodyPr>
          <a:lstStyle/>
          <a:p>
            <a:pPr marL="0" lvl="0" indent="0">
              <a:spcBef>
                <a:spcPts val="0"/>
              </a:spcBef>
              <a:buNone/>
              <a:defRPr/>
            </a:pPr>
            <a:r>
              <a:rPr lang="en-US" sz="2200"/>
              <a:t>Hallmark of qualitative data: </a:t>
            </a:r>
            <a:r>
              <a:rPr lang="en-IN" sz="2200"/>
              <a:t>Interview transcripts are of central concern as a hallmark of qualitative data; they are most often viewed as necessary to rigorous data collection and analysis.</a:t>
            </a:r>
          </a:p>
          <a:p>
            <a:pPr marL="0" lvl="0" indent="0">
              <a:spcBef>
                <a:spcPts val="0"/>
              </a:spcBef>
              <a:buNone/>
              <a:defRPr/>
            </a:pPr>
            <a:endParaRPr lang="en-US" sz="2200"/>
          </a:p>
          <a:p>
            <a:pPr marL="0" lvl="0" indent="0">
              <a:spcBef>
                <a:spcPts val="0"/>
              </a:spcBef>
              <a:buNone/>
              <a:defRPr/>
            </a:pPr>
            <a:r>
              <a:rPr lang="en-US" sz="2200"/>
              <a:t>Importance of transcripts: </a:t>
            </a:r>
            <a:r>
              <a:rPr lang="en-IN" sz="2200"/>
              <a:t>Without transcripts, it is difficult to engage in intensive, iterative data analysis. Even listening to recordings lacks a kind of deep interaction with the text of the interview. </a:t>
            </a:r>
          </a:p>
          <a:p>
            <a:pPr marL="0" lvl="0" indent="0">
              <a:spcBef>
                <a:spcPts val="0"/>
              </a:spcBef>
              <a:buNone/>
              <a:defRPr/>
            </a:pPr>
            <a:endParaRPr lang="en-US" sz="2200"/>
          </a:p>
          <a:p>
            <a:pPr marL="0" lvl="0" indent="0">
              <a:spcBef>
                <a:spcPts val="0"/>
              </a:spcBef>
              <a:buNone/>
              <a:defRPr/>
            </a:pPr>
            <a:r>
              <a:rPr lang="en-IN" sz="2200"/>
              <a:t>Transforms the spoken into the written: Transcription transforms the spoken into the written and in that sense is an interpretive act.</a:t>
            </a:r>
            <a:endParaRPr lang="en-US" sz="2200"/>
          </a:p>
          <a:p>
            <a:pPr lvl="1"/>
            <a:endParaRPr lang="en-US" sz="2200" noProof="0"/>
          </a:p>
        </p:txBody>
      </p:sp>
      <p:sp>
        <p:nvSpPr>
          <p:cNvPr id="2" name="Footer Placeholder 1"/>
          <p:cNvSpPr>
            <a:spLocks noGrp="1"/>
          </p:cNvSpPr>
          <p:nvPr>
            <p:ph type="ftr" sz="quarter" idx="11"/>
          </p:nvPr>
        </p:nvSpPr>
        <p:spPr>
          <a:xfrm>
            <a:off x="4038600" y="6356350"/>
            <a:ext cx="4114800" cy="365125"/>
          </a:xfrm>
        </p:spPr>
        <p:txBody>
          <a:bodyPr>
            <a:normAutofit/>
          </a:bodyPr>
          <a:lstStyle/>
          <a:p>
            <a:pPr>
              <a:spcAft>
                <a:spcPts val="600"/>
              </a:spcAft>
            </a:pPr>
            <a:r>
              <a:rPr lang="en-US" dirty="0"/>
              <a:t>Ravitch, Qualitative Research, 2e. © SAGE Publications, 2021.</a:t>
            </a:r>
            <a:endParaRPr lang="en-US"/>
          </a:p>
        </p:txBody>
      </p:sp>
      <p:sp>
        <p:nvSpPr>
          <p:cNvPr id="5" name="Slide Number Placeholder 4"/>
          <p:cNvSpPr>
            <a:spLocks noGrp="1"/>
          </p:cNvSpPr>
          <p:nvPr>
            <p:ph type="sldNum" sz="quarter" idx="12"/>
          </p:nvPr>
        </p:nvSpPr>
        <p:spPr>
          <a:xfrm>
            <a:off x="8610600" y="6356350"/>
            <a:ext cx="2743200" cy="365125"/>
          </a:xfrm>
        </p:spPr>
        <p:txBody>
          <a:bodyPr>
            <a:normAutofit/>
          </a:bodyPr>
          <a:lstStyle/>
          <a:p>
            <a:pPr>
              <a:spcAft>
                <a:spcPts val="600"/>
              </a:spcAft>
            </a:pPr>
            <a:fld id="{B6F15528-21DE-4FAA-801E-634DDDAF4B2B}" type="slidenum">
              <a:rPr lang="en-US" smtClean="0"/>
              <a:pPr>
                <a:spcAft>
                  <a:spcPts val="600"/>
                </a:spcAft>
              </a:pPr>
              <a:t>86</a:t>
            </a:fld>
            <a:endParaRPr lang="en-US"/>
          </a:p>
        </p:txBody>
      </p:sp>
    </p:spTree>
    <p:extLst>
      <p:ext uri="{BB962C8B-B14F-4D97-AF65-F5344CB8AC3E}">
        <p14:creationId xmlns:p14="http://schemas.microsoft.com/office/powerpoint/2010/main" val="3347010379"/>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9">
            <a:extLst>
              <a:ext uri="{FF2B5EF4-FFF2-40B4-BE49-F238E27FC236}">
                <a16:creationId xmlns:a16="http://schemas.microsoft.com/office/drawing/2014/main" id="{DC8C3900-B8A1-4965-88E6-CBCBFE0672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048250" cy="68580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838200" y="624568"/>
            <a:ext cx="3766457" cy="5412920"/>
          </a:xfrm>
        </p:spPr>
        <p:txBody>
          <a:bodyPr>
            <a:normAutofit/>
          </a:bodyPr>
          <a:lstStyle/>
          <a:p>
            <a:r>
              <a:rPr lang="en-US" noProof="0">
                <a:solidFill>
                  <a:srgbClr val="FFFFFF"/>
                </a:solidFill>
              </a:rPr>
              <a:t>Contact Summary Forms</a:t>
            </a:r>
          </a:p>
        </p:txBody>
      </p:sp>
      <p:sp>
        <p:nvSpPr>
          <p:cNvPr id="4" name="Content Placeholder 3"/>
          <p:cNvSpPr>
            <a:spLocks noGrp="1"/>
          </p:cNvSpPr>
          <p:nvPr>
            <p:ph idx="1"/>
          </p:nvPr>
        </p:nvSpPr>
        <p:spPr>
          <a:xfrm>
            <a:off x="5600700" y="624568"/>
            <a:ext cx="5753098" cy="5412920"/>
          </a:xfrm>
        </p:spPr>
        <p:txBody>
          <a:bodyPr anchor="ctr">
            <a:normAutofit/>
          </a:bodyPr>
          <a:lstStyle/>
          <a:p>
            <a:pPr marL="0" lvl="0" indent="0">
              <a:spcBef>
                <a:spcPts val="0"/>
              </a:spcBef>
              <a:spcAft>
                <a:spcPts val="600"/>
              </a:spcAft>
              <a:buNone/>
              <a:defRPr/>
            </a:pPr>
            <a:r>
              <a:rPr lang="en-US" sz="1500" dirty="0"/>
              <a:t>Used to cull and synthesize data: </a:t>
            </a:r>
            <a:r>
              <a:rPr lang="en-IN" sz="1500" dirty="0"/>
              <a:t>Contact summary forms are used to cull and synthesize data, including participants’ verbatim statements from interviews and focus groups.</a:t>
            </a:r>
            <a:endParaRPr lang="en-US" sz="1500" dirty="0"/>
          </a:p>
          <a:p>
            <a:pPr marL="0" lvl="0" indent="0">
              <a:spcBef>
                <a:spcPts val="0"/>
              </a:spcBef>
              <a:spcAft>
                <a:spcPts val="600"/>
              </a:spcAft>
              <a:buNone/>
              <a:defRPr/>
            </a:pPr>
            <a:r>
              <a:rPr lang="en-US" sz="1500" dirty="0"/>
              <a:t>Provide way to </a:t>
            </a:r>
            <a:r>
              <a:rPr lang="en-IN" sz="1500" dirty="0" err="1"/>
              <a:t>distill</a:t>
            </a:r>
            <a:r>
              <a:rPr lang="en-IN" sz="1500" dirty="0"/>
              <a:t> key aspects of data: Contact summary forms are designed to provide an efficient way to </a:t>
            </a:r>
            <a:r>
              <a:rPr lang="en-IN" sz="1500" dirty="0" err="1"/>
              <a:t>distill</a:t>
            </a:r>
            <a:r>
              <a:rPr lang="en-IN" sz="1500" dirty="0"/>
              <a:t> key aspects of your data and to manage data without losing key information. </a:t>
            </a:r>
            <a:endParaRPr lang="en-US" sz="1500" dirty="0"/>
          </a:p>
          <a:p>
            <a:pPr marL="0" lvl="0" indent="0">
              <a:spcBef>
                <a:spcPts val="0"/>
              </a:spcBef>
              <a:spcAft>
                <a:spcPts val="600"/>
              </a:spcAft>
              <a:buNone/>
              <a:defRPr/>
            </a:pPr>
            <a:r>
              <a:rPr lang="en-US" sz="1500" dirty="0"/>
              <a:t>P</a:t>
            </a:r>
            <a:r>
              <a:rPr lang="en-IN" sz="1500" dirty="0" err="1"/>
              <a:t>rovide</a:t>
            </a:r>
            <a:r>
              <a:rPr lang="en-IN" sz="1500" dirty="0"/>
              <a:t> opportunity to chronicle reflections: These documents can also provide opportunities for a researcher to chronicle reflections and insights that emerge during and just after each interview and focus group to make them available for further analysis for each individual researcher as well as a research team as a collective.</a:t>
            </a:r>
            <a:endParaRPr lang="en-US" sz="1500" dirty="0"/>
          </a:p>
          <a:p>
            <a:pPr marL="0" lvl="0" indent="0">
              <a:spcBef>
                <a:spcPts val="0"/>
              </a:spcBef>
              <a:spcAft>
                <a:spcPts val="600"/>
              </a:spcAft>
              <a:buNone/>
              <a:defRPr/>
            </a:pPr>
            <a:r>
              <a:rPr lang="en-US" sz="1500" dirty="0"/>
              <a:t>P</a:t>
            </a:r>
            <a:r>
              <a:rPr lang="en-IN" sz="1500" dirty="0" err="1"/>
              <a:t>rovide</a:t>
            </a:r>
            <a:r>
              <a:rPr lang="en-IN" sz="1500" dirty="0"/>
              <a:t> field-based analysis: They also provide researchers with field-based analysis as the data are collected, allowing a researcher or research team to more quickly get a sense of what is happening throughout the research process since these are shared and discussed over time.</a:t>
            </a:r>
            <a:endParaRPr lang="en-US" sz="1500" dirty="0"/>
          </a:p>
        </p:txBody>
      </p:sp>
      <p:sp>
        <p:nvSpPr>
          <p:cNvPr id="2" name="Footer Placeholder 1"/>
          <p:cNvSpPr>
            <a:spLocks noGrp="1"/>
          </p:cNvSpPr>
          <p:nvPr>
            <p:ph type="ftr" sz="quarter" idx="11"/>
          </p:nvPr>
        </p:nvSpPr>
        <p:spPr>
          <a:xfrm>
            <a:off x="5600700" y="6356350"/>
            <a:ext cx="4273550" cy="365125"/>
          </a:xfrm>
        </p:spPr>
        <p:txBody>
          <a:bodyPr>
            <a:normAutofit/>
          </a:bodyPr>
          <a:lstStyle/>
          <a:p>
            <a:pPr algn="l">
              <a:spcAft>
                <a:spcPts val="600"/>
              </a:spcAft>
            </a:pPr>
            <a:r>
              <a:rPr lang="en-US"/>
              <a:t>Ravitch, Qualitative Research, 2e. © SAGE Publications, 2021.</a:t>
            </a:r>
          </a:p>
        </p:txBody>
      </p:sp>
      <p:sp>
        <p:nvSpPr>
          <p:cNvPr id="5" name="Slide Number Placeholder 4"/>
          <p:cNvSpPr>
            <a:spLocks noGrp="1"/>
          </p:cNvSpPr>
          <p:nvPr>
            <p:ph type="sldNum" sz="quarter" idx="12"/>
          </p:nvPr>
        </p:nvSpPr>
        <p:spPr>
          <a:xfrm>
            <a:off x="10128250" y="6356350"/>
            <a:ext cx="1225550" cy="365125"/>
          </a:xfrm>
        </p:spPr>
        <p:txBody>
          <a:bodyPr>
            <a:normAutofit/>
          </a:bodyPr>
          <a:lstStyle/>
          <a:p>
            <a:pPr>
              <a:spcAft>
                <a:spcPts val="600"/>
              </a:spcAft>
            </a:pPr>
            <a:fld id="{B6F15528-21DE-4FAA-801E-634DDDAF4B2B}" type="slidenum">
              <a:rPr lang="en-US" smtClean="0"/>
              <a:pPr>
                <a:spcAft>
                  <a:spcPts val="600"/>
                </a:spcAft>
              </a:pPr>
              <a:t>87</a:t>
            </a:fld>
            <a:endParaRPr lang="en-US"/>
          </a:p>
        </p:txBody>
      </p:sp>
    </p:spTree>
    <p:extLst>
      <p:ext uri="{BB962C8B-B14F-4D97-AF65-F5344CB8AC3E}">
        <p14:creationId xmlns:p14="http://schemas.microsoft.com/office/powerpoint/2010/main" val="3961943708"/>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11BE3FA7-0D70-4431-814F-D8C40576EA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100" name="Picture 4" descr="2 Sample of field notes from Jordanian NNESs' observation | Download Table">
            <a:extLst>
              <a:ext uri="{FF2B5EF4-FFF2-40B4-BE49-F238E27FC236}">
                <a16:creationId xmlns:a16="http://schemas.microsoft.com/office/drawing/2014/main" id="{034635E1-F215-48A6-ADF3-3BEB9517B4C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7759" r="23268" b="-4"/>
          <a:stretch/>
        </p:blipFill>
        <p:spPr bwMode="auto">
          <a:xfrm>
            <a:off x="321731" y="557189"/>
            <a:ext cx="5668684" cy="5743618"/>
          </a:xfrm>
          <a:prstGeom prst="rect">
            <a:avLst/>
          </a:prstGeom>
          <a:noFill/>
          <a:extLst>
            <a:ext uri="{909E8E84-426E-40DD-AFC4-6F175D3DCCD1}">
              <a14:hiddenFill xmlns:a14="http://schemas.microsoft.com/office/drawing/2010/main">
                <a:solidFill>
                  <a:srgbClr val="FFFFFF"/>
                </a:solidFill>
              </a14:hiddenFill>
            </a:ext>
          </a:extLst>
        </p:spPr>
      </p:pic>
      <p:pic>
        <p:nvPicPr>
          <p:cNvPr id="4098" name="Picture 2" descr="Field notes and participant observation in ethnographic studies: a skill  summary | by Nicole Delabrer | Media Ethnography | Medium">
            <a:extLst>
              <a:ext uri="{FF2B5EF4-FFF2-40B4-BE49-F238E27FC236}">
                <a16:creationId xmlns:a16="http://schemas.microsoft.com/office/drawing/2014/main" id="{75D18B7E-788B-423E-8145-10D792BB178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8213" r="25962" b="-1"/>
          <a:stretch/>
        </p:blipFill>
        <p:spPr bwMode="auto">
          <a:xfrm>
            <a:off x="6195375" y="557189"/>
            <a:ext cx="5674893" cy="57436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1708315"/>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8" name="Group 37">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39"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0"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1"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3" name="Title 2"/>
          <p:cNvSpPr>
            <a:spLocks noGrp="1"/>
          </p:cNvSpPr>
          <p:nvPr>
            <p:ph type="title"/>
          </p:nvPr>
        </p:nvSpPr>
        <p:spPr>
          <a:xfrm>
            <a:off x="1098468" y="885651"/>
            <a:ext cx="3229803" cy="4624603"/>
          </a:xfrm>
        </p:spPr>
        <p:txBody>
          <a:bodyPr>
            <a:normAutofit/>
          </a:bodyPr>
          <a:lstStyle/>
          <a:p>
            <a:r>
              <a:rPr lang="en-US" sz="4100">
                <a:solidFill>
                  <a:srgbClr val="FFFFFF"/>
                </a:solidFill>
              </a:rPr>
              <a:t>Observational Fieldnotes</a:t>
            </a:r>
          </a:p>
        </p:txBody>
      </p:sp>
      <p:sp>
        <p:nvSpPr>
          <p:cNvPr id="4" name="Content Placeholder 3"/>
          <p:cNvSpPr>
            <a:spLocks noGrp="1"/>
          </p:cNvSpPr>
          <p:nvPr>
            <p:ph idx="1"/>
          </p:nvPr>
        </p:nvSpPr>
        <p:spPr>
          <a:xfrm>
            <a:off x="4978708" y="885651"/>
            <a:ext cx="6525220" cy="4616849"/>
          </a:xfrm>
        </p:spPr>
        <p:txBody>
          <a:bodyPr anchor="ctr">
            <a:normAutofit/>
          </a:bodyPr>
          <a:lstStyle/>
          <a:p>
            <a:pPr marL="0" indent="0">
              <a:spcBef>
                <a:spcPts val="0"/>
              </a:spcBef>
              <a:buNone/>
              <a:defRPr/>
            </a:pPr>
            <a:r>
              <a:rPr lang="en-US" sz="1700" dirty="0"/>
              <a:t>Allow researchers to record firsthand: </a:t>
            </a:r>
            <a:r>
              <a:rPr lang="en-IN" sz="1700" dirty="0"/>
              <a:t>Observational fieldnotes allow for the researcher to see and record </a:t>
            </a:r>
            <a:r>
              <a:rPr lang="en-IN" sz="1700" dirty="0" err="1"/>
              <a:t>firsthand</a:t>
            </a:r>
            <a:r>
              <a:rPr lang="en-IN" sz="1700" dirty="0"/>
              <a:t> the activities in which research participants are engaged in the context(s) in which these activities happen.</a:t>
            </a:r>
          </a:p>
          <a:p>
            <a:pPr marL="0" indent="0">
              <a:spcBef>
                <a:spcPts val="0"/>
              </a:spcBef>
              <a:buNone/>
              <a:defRPr/>
            </a:pPr>
            <a:endParaRPr lang="en-US" sz="1700" dirty="0"/>
          </a:p>
          <a:p>
            <a:pPr marL="0" indent="0">
              <a:spcBef>
                <a:spcPts val="0"/>
              </a:spcBef>
              <a:buNone/>
              <a:defRPr/>
            </a:pPr>
            <a:r>
              <a:rPr lang="en-IN" sz="1700" dirty="0"/>
              <a:t>Observational fieldnotes are often used as a method of data</a:t>
            </a:r>
            <a:r>
              <a:rPr lang="en-IN" sz="1700" b="1" dirty="0">
                <a:highlight>
                  <a:srgbClr val="FFFF00"/>
                </a:highlight>
              </a:rPr>
              <a:t> triangulation</a:t>
            </a:r>
            <a:r>
              <a:rPr lang="en-IN" sz="1700" dirty="0"/>
              <a:t>, the use of multiple data sources to achieve a range of contextual data.</a:t>
            </a:r>
          </a:p>
          <a:p>
            <a:pPr marL="0" lvl="0" indent="0">
              <a:buNone/>
            </a:pPr>
            <a:endParaRPr lang="en-US" sz="1700" dirty="0">
              <a:highlight>
                <a:srgbClr val="FFFF00"/>
              </a:highlight>
            </a:endParaRPr>
          </a:p>
          <a:p>
            <a:pPr marL="0" lvl="0" indent="0">
              <a:buNone/>
            </a:pPr>
            <a:r>
              <a:rPr lang="en-US" sz="1700" dirty="0">
                <a:highlight>
                  <a:srgbClr val="FFFF00"/>
                </a:highlight>
              </a:rPr>
              <a:t>What is triangulation ?</a:t>
            </a:r>
          </a:p>
          <a:p>
            <a:pPr marL="0" lvl="0" indent="0">
              <a:buNone/>
            </a:pPr>
            <a:r>
              <a:rPr lang="en-US" sz="1700" dirty="0"/>
              <a:t>For now - </a:t>
            </a:r>
            <a:r>
              <a:rPr lang="en-GB" sz="1700" dirty="0"/>
              <a:t>The term triangulation refers to the practice of using multiple sources of data or multiple approaches to </a:t>
            </a:r>
            <a:r>
              <a:rPr lang="en-GB" sz="1700" dirty="0" err="1"/>
              <a:t>analyzing</a:t>
            </a:r>
            <a:r>
              <a:rPr lang="en-GB" sz="1700" dirty="0"/>
              <a:t> data to enhance the credibility.</a:t>
            </a:r>
          </a:p>
          <a:p>
            <a:pPr marL="0" lvl="0" indent="0">
              <a:buNone/>
            </a:pPr>
            <a:r>
              <a:rPr lang="en-GB" sz="1700" dirty="0"/>
              <a:t>Please read </a:t>
            </a:r>
            <a:r>
              <a:rPr lang="en-GB" sz="1700" dirty="0">
                <a:hlinkClick r:id="rId3"/>
              </a:rPr>
              <a:t>https://www.napier.ac.uk/~/media/worktribe/output-220012/triangulationpdf.pdf</a:t>
            </a:r>
            <a:endParaRPr lang="en-GB" sz="1700" dirty="0"/>
          </a:p>
          <a:p>
            <a:pPr marL="0" lvl="0" indent="0">
              <a:buNone/>
            </a:pPr>
            <a:endParaRPr lang="en-US" sz="1700" dirty="0"/>
          </a:p>
          <a:p>
            <a:endParaRPr lang="en-US" sz="1700" noProof="0" dirty="0"/>
          </a:p>
        </p:txBody>
      </p:sp>
      <p:sp>
        <p:nvSpPr>
          <p:cNvPr id="2" name="Footer Placeholder 1"/>
          <p:cNvSpPr>
            <a:spLocks noGrp="1"/>
          </p:cNvSpPr>
          <p:nvPr>
            <p:ph type="ftr" sz="quarter" idx="11"/>
          </p:nvPr>
        </p:nvSpPr>
        <p:spPr>
          <a:xfrm>
            <a:off x="795528" y="6382512"/>
            <a:ext cx="6757416" cy="320040"/>
          </a:xfrm>
        </p:spPr>
        <p:txBody>
          <a:bodyPr>
            <a:normAutofit/>
          </a:bodyPr>
          <a:lstStyle/>
          <a:p>
            <a:pPr algn="l">
              <a:spcAft>
                <a:spcPts val="600"/>
              </a:spcAft>
            </a:pPr>
            <a:r>
              <a:rPr lang="en-US" sz="1000"/>
              <a:t>Ravitch, Qualitative Research, 2e. © SAGE Publications, 2021.</a:t>
            </a:r>
          </a:p>
        </p:txBody>
      </p:sp>
      <p:sp>
        <p:nvSpPr>
          <p:cNvPr id="5" name="Slide Number Placeholder 4"/>
          <p:cNvSpPr>
            <a:spLocks noGrp="1"/>
          </p:cNvSpPr>
          <p:nvPr>
            <p:ph type="sldNum" sz="quarter" idx="12"/>
          </p:nvPr>
        </p:nvSpPr>
        <p:spPr>
          <a:xfrm>
            <a:off x="10707624" y="6382512"/>
            <a:ext cx="685800" cy="320040"/>
          </a:xfrm>
        </p:spPr>
        <p:txBody>
          <a:bodyPr>
            <a:normAutofit/>
          </a:bodyPr>
          <a:lstStyle/>
          <a:p>
            <a:pPr>
              <a:spcAft>
                <a:spcPts val="600"/>
              </a:spcAft>
            </a:pPr>
            <a:fld id="{B6F15528-21DE-4FAA-801E-634DDDAF4B2B}" type="slidenum">
              <a:rPr lang="en-US" sz="1000"/>
              <a:pPr>
                <a:spcAft>
                  <a:spcPts val="600"/>
                </a:spcAft>
              </a:pPr>
              <a:t>89</a:t>
            </a:fld>
            <a:endParaRPr lang="en-US" sz="1000"/>
          </a:p>
        </p:txBody>
      </p:sp>
    </p:spTree>
    <p:extLst>
      <p:ext uri="{BB962C8B-B14F-4D97-AF65-F5344CB8AC3E}">
        <p14:creationId xmlns:p14="http://schemas.microsoft.com/office/powerpoint/2010/main" val="3675062250"/>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3F11DDD0-2652-4BFE-B6EF-94F39576682A}"/>
              </a:ext>
            </a:extLst>
          </p:cNvPr>
          <p:cNvSpPr>
            <a:spLocks noGrp="1"/>
          </p:cNvSpPr>
          <p:nvPr>
            <p:ph type="title"/>
          </p:nvPr>
        </p:nvSpPr>
        <p:spPr>
          <a:xfrm>
            <a:off x="958506" y="800392"/>
            <a:ext cx="10264697" cy="1212102"/>
          </a:xfrm>
        </p:spPr>
        <p:txBody>
          <a:bodyPr>
            <a:normAutofit/>
          </a:bodyPr>
          <a:lstStyle/>
          <a:p>
            <a:pPr marL="0" indent="0">
              <a:spcBef>
                <a:spcPts val="0"/>
              </a:spcBef>
              <a:defRPr/>
            </a:pPr>
            <a:br>
              <a:rPr lang="en-US" sz="3400" dirty="0">
                <a:solidFill>
                  <a:srgbClr val="FFFFFF"/>
                </a:solidFill>
              </a:rPr>
            </a:br>
            <a:r>
              <a:rPr lang="en-IN" sz="3400" dirty="0">
                <a:solidFill>
                  <a:srgbClr val="FFFFFF"/>
                </a:solidFill>
              </a:rPr>
              <a:t>Positive aspects and benefits as data collection method</a:t>
            </a:r>
            <a:endParaRPr lang="en-GB" sz="3400" dirty="0">
              <a:solidFill>
                <a:srgbClr val="FFFFFF"/>
              </a:solidFill>
            </a:endParaRPr>
          </a:p>
        </p:txBody>
      </p:sp>
      <p:sp>
        <p:nvSpPr>
          <p:cNvPr id="3" name="Content Placeholder 2">
            <a:extLst>
              <a:ext uri="{FF2B5EF4-FFF2-40B4-BE49-F238E27FC236}">
                <a16:creationId xmlns:a16="http://schemas.microsoft.com/office/drawing/2014/main" id="{1A8ED593-1AAF-4DEF-B22C-D1F6BA7FF454}"/>
              </a:ext>
            </a:extLst>
          </p:cNvPr>
          <p:cNvSpPr>
            <a:spLocks noGrp="1"/>
          </p:cNvSpPr>
          <p:nvPr>
            <p:ph idx="1"/>
          </p:nvPr>
        </p:nvSpPr>
        <p:spPr>
          <a:xfrm>
            <a:off x="1367624" y="2490436"/>
            <a:ext cx="9708995" cy="3567173"/>
          </a:xfrm>
        </p:spPr>
        <p:txBody>
          <a:bodyPr anchor="ctr">
            <a:normAutofit/>
          </a:bodyPr>
          <a:lstStyle/>
          <a:p>
            <a:pPr lvl="0">
              <a:buFont typeface="+mj-lt"/>
              <a:buAutoNum type="arabicPeriod"/>
            </a:pPr>
            <a:r>
              <a:rPr lang="en-IN" sz="2000"/>
              <a:t>Observational fieldnotes can be flexible and exploratory.</a:t>
            </a:r>
          </a:p>
          <a:p>
            <a:pPr lvl="0">
              <a:buFont typeface="+mj-lt"/>
              <a:buAutoNum type="arabicPeriod"/>
            </a:pPr>
            <a:r>
              <a:rPr lang="en-IN" sz="2000"/>
              <a:t>Observational research findings, when combined with other data collection methods, can serve to enhance validity because they are considered triangulated data.</a:t>
            </a:r>
          </a:p>
          <a:p>
            <a:pPr lvl="0">
              <a:buFont typeface="+mj-lt"/>
              <a:buAutoNum type="arabicPeriod"/>
            </a:pPr>
            <a:r>
              <a:rPr lang="en-IN" sz="2000"/>
              <a:t>Observation allows researchers to observe people in their natural settings so that understandings are contextualized.</a:t>
            </a:r>
          </a:p>
          <a:p>
            <a:pPr lvl="0">
              <a:buFont typeface="+mj-lt"/>
              <a:buAutoNum type="arabicPeriod"/>
            </a:pPr>
            <a:r>
              <a:rPr lang="en-IN" sz="2000"/>
              <a:t>Reviewing your fieldnotes over time can allow for the building of insight into the roles, contexts, and realities of the research setting and people within it over time.</a:t>
            </a:r>
          </a:p>
          <a:p>
            <a:pPr lvl="0">
              <a:buFont typeface="+mj-lt"/>
              <a:buAutoNum type="arabicPeriod"/>
            </a:pPr>
            <a:r>
              <a:rPr lang="en-IN" sz="2000"/>
              <a:t>Reviewing your real-time jottings and transforming them into fieldnotes facilitates reflective engagement.</a:t>
            </a:r>
          </a:p>
          <a:p>
            <a:endParaRPr lang="en-GB" sz="2000"/>
          </a:p>
        </p:txBody>
      </p:sp>
    </p:spTree>
    <p:extLst>
      <p:ext uri="{BB962C8B-B14F-4D97-AF65-F5344CB8AC3E}">
        <p14:creationId xmlns:p14="http://schemas.microsoft.com/office/powerpoint/2010/main" val="2894385864"/>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118ABD-82EF-4ADE-8089-8F0153332BFA}"/>
              </a:ext>
            </a:extLst>
          </p:cNvPr>
          <p:cNvSpPr>
            <a:spLocks noGrp="1"/>
          </p:cNvSpPr>
          <p:nvPr>
            <p:ph type="title"/>
          </p:nvPr>
        </p:nvSpPr>
        <p:spPr>
          <a:xfrm>
            <a:off x="466722" y="586855"/>
            <a:ext cx="3201366" cy="3387497"/>
          </a:xfrm>
        </p:spPr>
        <p:txBody>
          <a:bodyPr anchor="b">
            <a:normAutofit/>
          </a:bodyPr>
          <a:lstStyle/>
          <a:p>
            <a:pPr algn="r"/>
            <a:r>
              <a:rPr lang="en-IN" sz="4000">
                <a:solidFill>
                  <a:srgbClr val="FFFFFF"/>
                </a:solidFill>
              </a:rPr>
              <a:t>Potentially challenging aspects</a:t>
            </a:r>
            <a:endParaRPr lang="en-GB" sz="4000">
              <a:solidFill>
                <a:srgbClr val="FFFFFF"/>
              </a:solidFill>
            </a:endParaRPr>
          </a:p>
        </p:txBody>
      </p:sp>
      <p:sp>
        <p:nvSpPr>
          <p:cNvPr id="3" name="Content Placeholder 2">
            <a:extLst>
              <a:ext uri="{FF2B5EF4-FFF2-40B4-BE49-F238E27FC236}">
                <a16:creationId xmlns:a16="http://schemas.microsoft.com/office/drawing/2014/main" id="{68FDB90E-06AB-43E6-9AF5-64DE73DEC4C1}"/>
              </a:ext>
            </a:extLst>
          </p:cNvPr>
          <p:cNvSpPr>
            <a:spLocks noGrp="1"/>
          </p:cNvSpPr>
          <p:nvPr>
            <p:ph idx="1"/>
          </p:nvPr>
        </p:nvSpPr>
        <p:spPr>
          <a:xfrm>
            <a:off x="4810259" y="649480"/>
            <a:ext cx="6555347" cy="5546047"/>
          </a:xfrm>
        </p:spPr>
        <p:txBody>
          <a:bodyPr anchor="ctr">
            <a:normAutofit/>
          </a:bodyPr>
          <a:lstStyle/>
          <a:p>
            <a:pPr lvl="0">
              <a:buFont typeface="+mj-lt"/>
              <a:buAutoNum type="arabicPeriod"/>
            </a:pPr>
            <a:r>
              <a:rPr lang="en-IN" sz="2000"/>
              <a:t>There can be issues with reliability and transferability and therefore cannot be transferred to other individuals, groups, or contexts. </a:t>
            </a:r>
          </a:p>
          <a:p>
            <a:pPr lvl="0">
              <a:buFont typeface="+mj-lt"/>
              <a:buAutoNum type="arabicPeriod"/>
            </a:pPr>
            <a:r>
              <a:rPr lang="en-IN" sz="2000"/>
              <a:t>The sample of individuals may not be representative of the population and/or the behaviors observed are not representative of the individual.</a:t>
            </a:r>
          </a:p>
          <a:p>
            <a:pPr lvl="0">
              <a:buFont typeface="+mj-lt"/>
              <a:buAutoNum type="arabicPeriod"/>
            </a:pPr>
            <a:r>
              <a:rPr lang="en-IN" sz="2000"/>
              <a:t>Observational fieldnotes can reflect researcher biases and assumptions in ways that then become codified as unbiased data.</a:t>
            </a:r>
          </a:p>
          <a:p>
            <a:pPr marL="0" indent="0">
              <a:buNone/>
            </a:pPr>
            <a:endParaRPr lang="en-GB" sz="2000"/>
          </a:p>
        </p:txBody>
      </p:sp>
    </p:spTree>
    <p:extLst>
      <p:ext uri="{BB962C8B-B14F-4D97-AF65-F5344CB8AC3E}">
        <p14:creationId xmlns:p14="http://schemas.microsoft.com/office/powerpoint/2010/main" val="981514981"/>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34F5AD2-EDBD-4BBD-A55C-EAFFD0C7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0383" y="0"/>
            <a:ext cx="8451607" cy="6858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3745177"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C65AF5-CFD4-4BE2-BB4F-6F26E2CCF2BB}"/>
              </a:ext>
            </a:extLst>
          </p:cNvPr>
          <p:cNvSpPr>
            <a:spLocks noGrp="1"/>
          </p:cNvSpPr>
          <p:nvPr>
            <p:ph type="title"/>
          </p:nvPr>
        </p:nvSpPr>
        <p:spPr>
          <a:xfrm>
            <a:off x="1156852" y="637762"/>
            <a:ext cx="2190782" cy="5576770"/>
          </a:xfrm>
        </p:spPr>
        <p:txBody>
          <a:bodyPr anchor="t">
            <a:normAutofit/>
          </a:bodyPr>
          <a:lstStyle/>
          <a:p>
            <a:r>
              <a:rPr lang="en-GB" sz="3600">
                <a:solidFill>
                  <a:schemeClr val="bg1"/>
                </a:solidFill>
              </a:rPr>
              <a:t>Fieldnotes</a:t>
            </a:r>
          </a:p>
        </p:txBody>
      </p:sp>
      <p:sp>
        <p:nvSpPr>
          <p:cNvPr id="12" name="Rectangle 11">
            <a:extLst>
              <a:ext uri="{FF2B5EF4-FFF2-40B4-BE49-F238E27FC236}">
                <a16:creationId xmlns:a16="http://schemas.microsoft.com/office/drawing/2014/main" id="{B8EAE243-3A9F-4A46-B0D9-04C723A8A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733" y="643465"/>
            <a:ext cx="457200"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95307F2-B7AD-4D9C-AE1B-0C3C57B3A642}"/>
              </a:ext>
            </a:extLst>
          </p:cNvPr>
          <p:cNvSpPr>
            <a:spLocks noGrp="1"/>
          </p:cNvSpPr>
          <p:nvPr>
            <p:ph idx="1"/>
          </p:nvPr>
        </p:nvSpPr>
        <p:spPr>
          <a:xfrm>
            <a:off x="4654732" y="850052"/>
            <a:ext cx="6390623" cy="5326911"/>
          </a:xfrm>
        </p:spPr>
        <p:txBody>
          <a:bodyPr>
            <a:normAutofit/>
          </a:bodyPr>
          <a:lstStyle/>
          <a:p>
            <a:pPr lvl="0">
              <a:buFont typeface="+mj-lt"/>
              <a:buAutoNum type="arabicPeriod"/>
            </a:pPr>
            <a:r>
              <a:rPr lang="en-IN" sz="2400" b="1"/>
              <a:t>Reactivity: </a:t>
            </a:r>
            <a:r>
              <a:rPr lang="en-IN" sz="2400"/>
              <a:t>The ways that the researcher affects the behaviors and processes observed in the research, as a result of being there, can impact the observations of the participants in a setting.</a:t>
            </a:r>
          </a:p>
          <a:p>
            <a:pPr lvl="0">
              <a:buFont typeface="+mj-lt"/>
              <a:buAutoNum type="arabicPeriod"/>
            </a:pPr>
            <a:r>
              <a:rPr lang="en-IN" sz="2400"/>
              <a:t>The activities and interactions observed can be decontextualized if observations are short term and/or timing is incongruent or inconsistent in a variety of ways.</a:t>
            </a:r>
          </a:p>
          <a:p>
            <a:pPr>
              <a:buFont typeface="+mj-lt"/>
              <a:buAutoNum type="arabicPeriod"/>
            </a:pPr>
            <a:r>
              <a:rPr lang="en-IN" sz="2400"/>
              <a:t>Observational fieldnotes influence emerging interpretations in ways not grounded in participants’ realities.</a:t>
            </a:r>
          </a:p>
          <a:p>
            <a:endParaRPr lang="en-GB" sz="2400"/>
          </a:p>
        </p:txBody>
      </p:sp>
    </p:spTree>
    <p:extLst>
      <p:ext uri="{BB962C8B-B14F-4D97-AF65-F5344CB8AC3E}">
        <p14:creationId xmlns:p14="http://schemas.microsoft.com/office/powerpoint/2010/main" val="565955270"/>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B34F5AD2-EDBD-4BBD-A55C-EAFFD0C7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0383" y="0"/>
            <a:ext cx="8451607" cy="6858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3745177"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1156852" y="637762"/>
            <a:ext cx="2190782" cy="5576770"/>
          </a:xfrm>
        </p:spPr>
        <p:txBody>
          <a:bodyPr anchor="t">
            <a:normAutofit/>
          </a:bodyPr>
          <a:lstStyle/>
          <a:p>
            <a:r>
              <a:rPr lang="en-US" sz="3100" noProof="0">
                <a:solidFill>
                  <a:schemeClr val="bg1"/>
                </a:solidFill>
              </a:rPr>
              <a:t>Participant Observation</a:t>
            </a:r>
          </a:p>
        </p:txBody>
      </p:sp>
      <p:sp>
        <p:nvSpPr>
          <p:cNvPr id="14" name="Rectangle 13">
            <a:extLst>
              <a:ext uri="{FF2B5EF4-FFF2-40B4-BE49-F238E27FC236}">
                <a16:creationId xmlns:a16="http://schemas.microsoft.com/office/drawing/2014/main" id="{B8EAE243-3A9F-4A46-B0D9-04C723A8A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733" y="643465"/>
            <a:ext cx="457200"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Slide Number Placeholder 4"/>
          <p:cNvSpPr>
            <a:spLocks noGrp="1"/>
          </p:cNvSpPr>
          <p:nvPr>
            <p:ph type="sldNum" sz="quarter" idx="12"/>
          </p:nvPr>
        </p:nvSpPr>
        <p:spPr>
          <a:xfrm>
            <a:off x="160867" y="3246439"/>
            <a:ext cx="672957" cy="343768"/>
          </a:xfrm>
        </p:spPr>
        <p:txBody>
          <a:bodyPr anchor="ctr">
            <a:normAutofit/>
          </a:bodyPr>
          <a:lstStyle/>
          <a:p>
            <a:pPr algn="ctr">
              <a:spcAft>
                <a:spcPts val="600"/>
              </a:spcAft>
            </a:pPr>
            <a:fld id="{B6F15528-21DE-4FAA-801E-634DDDAF4B2B}" type="slidenum">
              <a:rPr lang="en-US" sz="1400">
                <a:solidFill>
                  <a:schemeClr val="bg1"/>
                </a:solidFill>
              </a:rPr>
              <a:pPr algn="ctr">
                <a:spcAft>
                  <a:spcPts val="600"/>
                </a:spcAft>
              </a:pPr>
              <a:t>93</a:t>
            </a:fld>
            <a:endParaRPr lang="en-US" sz="1400">
              <a:solidFill>
                <a:schemeClr val="bg1"/>
              </a:solidFill>
            </a:endParaRPr>
          </a:p>
        </p:txBody>
      </p:sp>
      <p:sp>
        <p:nvSpPr>
          <p:cNvPr id="2" name="Footer Placeholder 1"/>
          <p:cNvSpPr>
            <a:spLocks noGrp="1"/>
          </p:cNvSpPr>
          <p:nvPr>
            <p:ph type="ftr" sz="quarter" idx="11"/>
          </p:nvPr>
        </p:nvSpPr>
        <p:spPr>
          <a:xfrm rot="5400000">
            <a:off x="-349845" y="5226028"/>
            <a:ext cx="1663495" cy="313512"/>
          </a:xfrm>
        </p:spPr>
        <p:txBody>
          <a:bodyPr anchor="ctr">
            <a:normAutofit/>
          </a:bodyPr>
          <a:lstStyle/>
          <a:p>
            <a:pPr algn="r">
              <a:lnSpc>
                <a:spcPct val="90000"/>
              </a:lnSpc>
              <a:spcAft>
                <a:spcPts val="600"/>
              </a:spcAft>
            </a:pPr>
            <a:r>
              <a:rPr lang="en-US" sz="800">
                <a:solidFill>
                  <a:schemeClr val="bg1"/>
                </a:solidFill>
              </a:rPr>
              <a:t>Ravitch, Qualitative Research, 2e. © SAGE Publications, 2021.</a:t>
            </a:r>
          </a:p>
        </p:txBody>
      </p:sp>
      <p:sp>
        <p:nvSpPr>
          <p:cNvPr id="4" name="Content Placeholder 3"/>
          <p:cNvSpPr>
            <a:spLocks noGrp="1"/>
          </p:cNvSpPr>
          <p:nvPr>
            <p:ph idx="1"/>
          </p:nvPr>
        </p:nvSpPr>
        <p:spPr>
          <a:xfrm>
            <a:off x="4654732" y="850052"/>
            <a:ext cx="6390623" cy="5326911"/>
          </a:xfrm>
        </p:spPr>
        <p:txBody>
          <a:bodyPr>
            <a:normAutofit/>
          </a:bodyPr>
          <a:lstStyle/>
          <a:p>
            <a:pPr marL="0" indent="0">
              <a:buFont typeface="+mj-lt"/>
              <a:buNone/>
            </a:pPr>
            <a:r>
              <a:rPr lang="en-IN" sz="2000" dirty="0"/>
              <a:t>Establish a role in the setting: Participant observation is a form of observation in which you, as the researcher, establish a presence or role in the setting. Your role in the setting is negotiated and renegotiated ongoingly through gatekeepers as well as with other participants. </a:t>
            </a:r>
            <a:endParaRPr lang="en-US" sz="2000" dirty="0"/>
          </a:p>
          <a:p>
            <a:pPr marL="0" indent="0">
              <a:buFont typeface="+mj-lt"/>
              <a:buNone/>
            </a:pPr>
            <a:r>
              <a:rPr lang="en-US" sz="2000" dirty="0"/>
              <a:t>I</a:t>
            </a:r>
            <a:r>
              <a:rPr lang="en-IN" sz="2000" dirty="0" err="1"/>
              <a:t>mmersion</a:t>
            </a:r>
            <a:r>
              <a:rPr lang="en-IN" sz="2000" dirty="0"/>
              <a:t>, participation, and observation: Participant observation involves varying degrees of immersion in a research setting as well as varying degrees of participation and observation. The extent to which you are immersed in a setting and the degree to which you participate in daily activities will depend on a variety of factors, including the goals of your study, resources, positionality, and access.</a:t>
            </a:r>
            <a:endParaRPr lang="en-US" sz="2000" dirty="0"/>
          </a:p>
          <a:p>
            <a:pPr marL="0" indent="0">
              <a:buFont typeface="+mj-lt"/>
              <a:buNone/>
            </a:pPr>
            <a:r>
              <a:rPr lang="en-US" sz="2000" dirty="0"/>
              <a:t>R</a:t>
            </a:r>
            <a:r>
              <a:rPr lang="en-IN" sz="2000" dirty="0" err="1"/>
              <a:t>eflexivity</a:t>
            </a:r>
            <a:r>
              <a:rPr lang="en-IN" sz="2000" dirty="0"/>
              <a:t> is central: All research involves aspects of participant observation as “we act in the social world and yet are able to reflect upon ourselves and our actions as objects in that world.” </a:t>
            </a:r>
          </a:p>
        </p:txBody>
      </p:sp>
    </p:spTree>
    <p:extLst>
      <p:ext uri="{BB962C8B-B14F-4D97-AF65-F5344CB8AC3E}">
        <p14:creationId xmlns:p14="http://schemas.microsoft.com/office/powerpoint/2010/main" val="13554339"/>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34F5AD2-EDBD-4BBD-A55C-EAFFD0C7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0383" y="0"/>
            <a:ext cx="8451607" cy="6858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3745177"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B324FB5-A5B0-4272-B4A2-80636740A8F6}"/>
              </a:ext>
            </a:extLst>
          </p:cNvPr>
          <p:cNvSpPr>
            <a:spLocks noGrp="1"/>
          </p:cNvSpPr>
          <p:nvPr>
            <p:ph type="title"/>
          </p:nvPr>
        </p:nvSpPr>
        <p:spPr>
          <a:xfrm>
            <a:off x="1156852" y="637762"/>
            <a:ext cx="2190782" cy="5576770"/>
          </a:xfrm>
        </p:spPr>
        <p:txBody>
          <a:bodyPr anchor="t">
            <a:normAutofit/>
          </a:bodyPr>
          <a:lstStyle/>
          <a:p>
            <a:r>
              <a:rPr lang="en-IN" sz="3300" dirty="0">
                <a:solidFill>
                  <a:schemeClr val="bg1"/>
                </a:solidFill>
              </a:rPr>
              <a:t>Hallmarks: The hallmarks of participant observation include that the researcher</a:t>
            </a:r>
            <a:endParaRPr lang="en-GB" sz="3300" dirty="0">
              <a:solidFill>
                <a:schemeClr val="bg1"/>
              </a:solidFill>
            </a:endParaRPr>
          </a:p>
        </p:txBody>
      </p:sp>
      <p:sp>
        <p:nvSpPr>
          <p:cNvPr id="12" name="Rectangle 11">
            <a:extLst>
              <a:ext uri="{FF2B5EF4-FFF2-40B4-BE49-F238E27FC236}">
                <a16:creationId xmlns:a16="http://schemas.microsoft.com/office/drawing/2014/main" id="{B8EAE243-3A9F-4A46-B0D9-04C723A8A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733" y="643465"/>
            <a:ext cx="457200"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2555AE0-B73B-4E7F-8684-1D55B99635CF}"/>
              </a:ext>
            </a:extLst>
          </p:cNvPr>
          <p:cNvSpPr>
            <a:spLocks noGrp="1"/>
          </p:cNvSpPr>
          <p:nvPr>
            <p:ph idx="1"/>
          </p:nvPr>
        </p:nvSpPr>
        <p:spPr>
          <a:xfrm>
            <a:off x="4654732" y="850052"/>
            <a:ext cx="6390623" cy="5326911"/>
          </a:xfrm>
        </p:spPr>
        <p:txBody>
          <a:bodyPr>
            <a:normAutofit/>
          </a:bodyPr>
          <a:lstStyle/>
          <a:p>
            <a:pPr marL="0" indent="0">
              <a:buFont typeface="+mj-lt"/>
              <a:buNone/>
            </a:pPr>
            <a:endParaRPr lang="en-US" sz="2400"/>
          </a:p>
          <a:p>
            <a:pPr lvl="0">
              <a:buFont typeface="+mj-lt"/>
              <a:buAutoNum type="arabicPeriod"/>
            </a:pPr>
            <a:r>
              <a:rPr lang="en-IN" sz="2400"/>
              <a:t>Seeks out observable data related to the focal topic based on existing theory and/or methodology in systematic ways.</a:t>
            </a:r>
          </a:p>
          <a:p>
            <a:pPr lvl="0">
              <a:buFont typeface="+mj-lt"/>
              <a:buAutoNum type="arabicPeriod"/>
            </a:pPr>
            <a:r>
              <a:rPr lang="en-IN" sz="2400"/>
              <a:t>Carefully records action and interaction in context, including that which might be unnoticeable without focused and intentional observation.</a:t>
            </a:r>
          </a:p>
          <a:p>
            <a:pPr lvl="0">
              <a:buFont typeface="+mj-lt"/>
              <a:buAutoNum type="arabicPeriod"/>
            </a:pPr>
            <a:r>
              <a:rPr lang="en-IN" sz="2400"/>
              <a:t>Engages in the process of what is known in anthropology as making the familiar strange and the strange familiar, meaning that you need to move between insider</a:t>
            </a:r>
            <a:r>
              <a:rPr lang="en-US" sz="2400"/>
              <a:t>–</a:t>
            </a:r>
            <a:r>
              <a:rPr lang="en-IN" sz="2400"/>
              <a:t>outsider sensibilities.</a:t>
            </a:r>
          </a:p>
          <a:p>
            <a:pPr>
              <a:buFont typeface="+mj-lt"/>
              <a:buAutoNum type="arabicPeriod"/>
            </a:pPr>
            <a:r>
              <a:rPr lang="en-IN" sz="2400"/>
              <a:t>Ongoingly monitors observations and includes evidence of personal bias or prejudice.</a:t>
            </a:r>
          </a:p>
          <a:p>
            <a:pPr>
              <a:buFont typeface="+mj-lt"/>
              <a:buAutoNum type="arabicPeriod"/>
            </a:pPr>
            <a:endParaRPr lang="en-US" sz="2400"/>
          </a:p>
          <a:p>
            <a:endParaRPr lang="en-GB" sz="2400"/>
          </a:p>
        </p:txBody>
      </p:sp>
    </p:spTree>
    <p:extLst>
      <p:ext uri="{BB962C8B-B14F-4D97-AF65-F5344CB8AC3E}">
        <p14:creationId xmlns:p14="http://schemas.microsoft.com/office/powerpoint/2010/main" val="2102918891"/>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A169D286-F4D7-4C8B-A6BD-D05384C7F1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Freeform 6">
            <a:extLst>
              <a:ext uri="{FF2B5EF4-FFF2-40B4-BE49-F238E27FC236}">
                <a16:creationId xmlns:a16="http://schemas.microsoft.com/office/drawing/2014/main" id="{39E8235E-135E-4261-8F54-2B316E493C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610728"/>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7" name="Freeform 7">
            <a:extLst>
              <a:ext uri="{FF2B5EF4-FFF2-40B4-BE49-F238E27FC236}">
                <a16:creationId xmlns:a16="http://schemas.microsoft.com/office/drawing/2014/main" id="{D4ED8EC3-4D57-4620-93CE-4E6661F09A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343079"/>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9" name="Freeform: Shape 78">
            <a:extLst>
              <a:ext uri="{FF2B5EF4-FFF2-40B4-BE49-F238E27FC236}">
                <a16:creationId xmlns:a16="http://schemas.microsoft.com/office/drawing/2014/main" id="{83BCB34A-2F40-4F41-8488-A134C1C155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5" y="340424"/>
            <a:ext cx="4630139" cy="5265795"/>
          </a:xfrm>
          <a:custGeom>
            <a:avLst/>
            <a:gdLst>
              <a:gd name="connsiteX0" fmla="*/ 0 w 4630139"/>
              <a:gd name="connsiteY0" fmla="*/ 0 h 5265795"/>
              <a:gd name="connsiteX1" fmla="*/ 4630139 w 4630139"/>
              <a:gd name="connsiteY1" fmla="*/ 0 h 5265795"/>
              <a:gd name="connsiteX2" fmla="*/ 4630139 w 4630139"/>
              <a:gd name="connsiteY2" fmla="*/ 5265795 h 5265795"/>
              <a:gd name="connsiteX3" fmla="*/ 0 w 4630139"/>
              <a:gd name="connsiteY3" fmla="*/ 5265795 h 5265795"/>
            </a:gdLst>
            <a:ahLst/>
            <a:cxnLst>
              <a:cxn ang="0">
                <a:pos x="connsiteX0" y="connsiteY0"/>
              </a:cxn>
              <a:cxn ang="0">
                <a:pos x="connsiteX1" y="connsiteY1"/>
              </a:cxn>
              <a:cxn ang="0">
                <a:pos x="connsiteX2" y="connsiteY2"/>
              </a:cxn>
              <a:cxn ang="0">
                <a:pos x="connsiteX3" y="connsiteY3"/>
              </a:cxn>
            </a:cxnLst>
            <a:rect l="l" t="t" r="r" b="b"/>
            <a:pathLst>
              <a:path w="4630139" h="5265795">
                <a:moveTo>
                  <a:pt x="0" y="0"/>
                </a:moveTo>
                <a:lnTo>
                  <a:pt x="4630139" y="0"/>
                </a:lnTo>
                <a:lnTo>
                  <a:pt x="4630139" y="5265795"/>
                </a:lnTo>
                <a:lnTo>
                  <a:pt x="0" y="5265795"/>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124" name="Picture 4" descr="Focus Groups: Moving to the Online Face-to-face Mode | Research Design  Review">
            <a:extLst>
              <a:ext uri="{FF2B5EF4-FFF2-40B4-BE49-F238E27FC236}">
                <a16:creationId xmlns:a16="http://schemas.microsoft.com/office/drawing/2014/main" id="{D8076DD2-7E2C-4F9C-82D3-EB0A7630A56F}"/>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37376" y="1714216"/>
            <a:ext cx="3343202" cy="2532475"/>
          </a:xfrm>
          <a:prstGeom prst="rect">
            <a:avLst/>
          </a:prstGeom>
          <a:noFill/>
          <a:extLst>
            <a:ext uri="{909E8E84-426E-40DD-AFC4-6F175D3DCCD1}">
              <a14:hiddenFill xmlns:a14="http://schemas.microsoft.com/office/drawing/2010/main">
                <a:solidFill>
                  <a:srgbClr val="FFFFFF"/>
                </a:solidFill>
              </a14:hiddenFill>
            </a:ext>
          </a:extLst>
        </p:spPr>
      </p:pic>
      <p:sp>
        <p:nvSpPr>
          <p:cNvPr id="81" name="Freeform: Shape 80">
            <a:extLst>
              <a:ext uri="{FF2B5EF4-FFF2-40B4-BE49-F238E27FC236}">
                <a16:creationId xmlns:a16="http://schemas.microsoft.com/office/drawing/2014/main" id="{F78382DC-4207-465E-B379-1E16448AA2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1780" y="1071563"/>
            <a:ext cx="7290218" cy="5242298"/>
          </a:xfrm>
          <a:custGeom>
            <a:avLst/>
            <a:gdLst>
              <a:gd name="connsiteX0" fmla="*/ 0 w 7290218"/>
              <a:gd name="connsiteY0" fmla="*/ 0 h 5242298"/>
              <a:gd name="connsiteX1" fmla="*/ 7290218 w 7290218"/>
              <a:gd name="connsiteY1" fmla="*/ 0 h 5242298"/>
              <a:gd name="connsiteX2" fmla="*/ 7290218 w 7290218"/>
              <a:gd name="connsiteY2" fmla="*/ 5242298 h 5242298"/>
              <a:gd name="connsiteX3" fmla="*/ 0 w 7290218"/>
              <a:gd name="connsiteY3" fmla="*/ 5242298 h 5242298"/>
            </a:gdLst>
            <a:ahLst/>
            <a:cxnLst>
              <a:cxn ang="0">
                <a:pos x="connsiteX0" y="connsiteY0"/>
              </a:cxn>
              <a:cxn ang="0">
                <a:pos x="connsiteX1" y="connsiteY1"/>
              </a:cxn>
              <a:cxn ang="0">
                <a:pos x="connsiteX2" y="connsiteY2"/>
              </a:cxn>
              <a:cxn ang="0">
                <a:pos x="connsiteX3" y="connsiteY3"/>
              </a:cxn>
            </a:cxnLst>
            <a:rect l="l" t="t" r="r" b="b"/>
            <a:pathLst>
              <a:path w="7290218" h="5242298">
                <a:moveTo>
                  <a:pt x="0" y="0"/>
                </a:moveTo>
                <a:lnTo>
                  <a:pt x="7290218" y="0"/>
                </a:lnTo>
                <a:lnTo>
                  <a:pt x="7290218" y="5242298"/>
                </a:lnTo>
                <a:lnTo>
                  <a:pt x="0" y="5242298"/>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122" name="Picture 2" descr="Using the Focus Group in Market Research | B2B International">
            <a:extLst>
              <a:ext uri="{FF2B5EF4-FFF2-40B4-BE49-F238E27FC236}">
                <a16:creationId xmlns:a16="http://schemas.microsoft.com/office/drawing/2014/main" id="{189C222C-2417-4D1E-9C2F-FEC2F9AAF441}"/>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545244" y="2232499"/>
            <a:ext cx="6020730" cy="29321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59357328"/>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13"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3" name="Title 2"/>
          <p:cNvSpPr>
            <a:spLocks noGrp="1"/>
          </p:cNvSpPr>
          <p:nvPr>
            <p:ph type="title"/>
          </p:nvPr>
        </p:nvSpPr>
        <p:spPr>
          <a:xfrm>
            <a:off x="1098468" y="885651"/>
            <a:ext cx="3229803" cy="4624603"/>
          </a:xfrm>
        </p:spPr>
        <p:txBody>
          <a:bodyPr>
            <a:normAutofit/>
          </a:bodyPr>
          <a:lstStyle/>
          <a:p>
            <a:r>
              <a:rPr lang="en-US">
                <a:solidFill>
                  <a:srgbClr val="FFFFFF"/>
                </a:solidFill>
              </a:rPr>
              <a:t>Focus Groups</a:t>
            </a:r>
          </a:p>
        </p:txBody>
      </p:sp>
      <p:sp>
        <p:nvSpPr>
          <p:cNvPr id="4" name="Content Placeholder 3"/>
          <p:cNvSpPr>
            <a:spLocks noGrp="1"/>
          </p:cNvSpPr>
          <p:nvPr>
            <p:ph idx="1"/>
          </p:nvPr>
        </p:nvSpPr>
        <p:spPr>
          <a:xfrm>
            <a:off x="4978708" y="885651"/>
            <a:ext cx="6525220" cy="4616849"/>
          </a:xfrm>
        </p:spPr>
        <p:txBody>
          <a:bodyPr anchor="ctr">
            <a:normAutofit/>
          </a:bodyPr>
          <a:lstStyle/>
          <a:p>
            <a:pPr marL="0" indent="0">
              <a:spcBef>
                <a:spcPts val="0"/>
              </a:spcBef>
              <a:spcAft>
                <a:spcPts val="600"/>
              </a:spcAft>
              <a:buNone/>
              <a:defRPr/>
            </a:pPr>
            <a:r>
              <a:rPr lang="en-IN" sz="1500" dirty="0"/>
              <a:t>Opportunity to collect data not in individual interview: Focus groups, which are sometimes referred to as group interviews, provide an opportunity to collect data that may not arise in an individual interview because of the group dynamics and interactions.</a:t>
            </a:r>
          </a:p>
          <a:p>
            <a:pPr marL="0" indent="0">
              <a:spcBef>
                <a:spcPts val="0"/>
              </a:spcBef>
              <a:spcAft>
                <a:spcPts val="600"/>
              </a:spcAft>
              <a:buNone/>
              <a:defRPr/>
            </a:pPr>
            <a:endParaRPr lang="en-US" sz="1500" dirty="0"/>
          </a:p>
          <a:p>
            <a:pPr marL="0" indent="0">
              <a:spcBef>
                <a:spcPts val="0"/>
              </a:spcBef>
              <a:spcAft>
                <a:spcPts val="600"/>
              </a:spcAft>
              <a:buNone/>
              <a:defRPr/>
            </a:pPr>
            <a:r>
              <a:rPr lang="en-US" sz="1500" dirty="0"/>
              <a:t>C</a:t>
            </a:r>
            <a:r>
              <a:rPr lang="en-IN" sz="1500" dirty="0" err="1"/>
              <a:t>onditions</a:t>
            </a:r>
            <a:r>
              <a:rPr lang="en-IN" sz="1500" dirty="0"/>
              <a:t> to observe communication: Focus groups create the conditions to observe (and even facilitate) communication between research participants as a means to generate data in a group forum.</a:t>
            </a:r>
            <a:r>
              <a:rPr lang="en-IN" sz="1500" i="1" dirty="0"/>
              <a:t> </a:t>
            </a:r>
          </a:p>
          <a:p>
            <a:pPr marL="0" indent="0">
              <a:spcBef>
                <a:spcPts val="0"/>
              </a:spcBef>
              <a:spcAft>
                <a:spcPts val="600"/>
              </a:spcAft>
              <a:buNone/>
              <a:defRPr/>
            </a:pPr>
            <a:endParaRPr lang="en-US" sz="1500" i="1" dirty="0"/>
          </a:p>
          <a:p>
            <a:pPr marL="0" indent="0">
              <a:spcBef>
                <a:spcPts val="0"/>
              </a:spcBef>
              <a:spcAft>
                <a:spcPts val="600"/>
              </a:spcAft>
              <a:buNone/>
              <a:defRPr/>
            </a:pPr>
            <a:r>
              <a:rPr lang="en-IN" sz="1500" dirty="0"/>
              <a:t>Context for generating groupthink: Focus groups can create the context for generating </a:t>
            </a:r>
            <a:r>
              <a:rPr lang="en-IN" sz="1500" i="1" dirty="0"/>
              <a:t>groupthink</a:t>
            </a:r>
            <a:r>
              <a:rPr lang="en-IN" sz="1500" dirty="0"/>
              <a:t>, which is when an individual introduces a topic and the rest of the group focuses on this topic and ultimately generates a group understanding. Depending on the goals of your study and your research questions, groupthink can be useful or problematic.</a:t>
            </a:r>
          </a:p>
          <a:p>
            <a:pPr marL="0" indent="0">
              <a:spcBef>
                <a:spcPts val="0"/>
              </a:spcBef>
              <a:spcAft>
                <a:spcPts val="600"/>
              </a:spcAft>
              <a:buNone/>
              <a:defRPr/>
            </a:pPr>
            <a:endParaRPr lang="en-US" sz="1500" dirty="0"/>
          </a:p>
          <a:p>
            <a:pPr marL="0" indent="0">
              <a:spcBef>
                <a:spcPts val="0"/>
              </a:spcBef>
              <a:spcAft>
                <a:spcPts val="600"/>
              </a:spcAft>
              <a:buNone/>
              <a:defRPr/>
            </a:pPr>
            <a:r>
              <a:rPr lang="en-IN" sz="1500" dirty="0"/>
              <a:t>Allow participants to comment: Focus groups also allow participants to comment in relation to each other’s thoughts, experiences, and responses to specific questions and therefore generate emergent topics for group inquiry and discussion that go beyond responses to the questions on the instrument.</a:t>
            </a:r>
            <a:endParaRPr lang="en-US" sz="1500" dirty="0"/>
          </a:p>
        </p:txBody>
      </p:sp>
      <p:sp>
        <p:nvSpPr>
          <p:cNvPr id="2" name="Footer Placeholder 1"/>
          <p:cNvSpPr>
            <a:spLocks noGrp="1"/>
          </p:cNvSpPr>
          <p:nvPr>
            <p:ph type="ftr" sz="quarter" idx="11"/>
          </p:nvPr>
        </p:nvSpPr>
        <p:spPr>
          <a:xfrm>
            <a:off x="795528" y="6382512"/>
            <a:ext cx="6757416" cy="320040"/>
          </a:xfrm>
        </p:spPr>
        <p:txBody>
          <a:bodyPr>
            <a:normAutofit/>
          </a:bodyPr>
          <a:lstStyle/>
          <a:p>
            <a:pPr algn="l">
              <a:spcAft>
                <a:spcPts val="600"/>
              </a:spcAft>
            </a:pPr>
            <a:r>
              <a:rPr lang="en-US" sz="1000"/>
              <a:t>Ravitch, Qualitative Research, 2e. © SAGE Publications, 2021.</a:t>
            </a:r>
          </a:p>
        </p:txBody>
      </p:sp>
      <p:sp>
        <p:nvSpPr>
          <p:cNvPr id="5" name="Slide Number Placeholder 4"/>
          <p:cNvSpPr>
            <a:spLocks noGrp="1"/>
          </p:cNvSpPr>
          <p:nvPr>
            <p:ph type="sldNum" sz="quarter" idx="12"/>
          </p:nvPr>
        </p:nvSpPr>
        <p:spPr>
          <a:xfrm>
            <a:off x="10707624" y="6382512"/>
            <a:ext cx="685800" cy="320040"/>
          </a:xfrm>
        </p:spPr>
        <p:txBody>
          <a:bodyPr>
            <a:normAutofit/>
          </a:bodyPr>
          <a:lstStyle/>
          <a:p>
            <a:pPr>
              <a:spcAft>
                <a:spcPts val="600"/>
              </a:spcAft>
            </a:pPr>
            <a:fld id="{B6F15528-21DE-4FAA-801E-634DDDAF4B2B}" type="slidenum">
              <a:rPr lang="en-US" sz="1000"/>
              <a:pPr>
                <a:spcAft>
                  <a:spcPts val="600"/>
                </a:spcAft>
              </a:pPr>
              <a:t>96</a:t>
            </a:fld>
            <a:endParaRPr lang="en-US" sz="1000"/>
          </a:p>
        </p:txBody>
      </p:sp>
    </p:spTree>
    <p:extLst>
      <p:ext uri="{BB962C8B-B14F-4D97-AF65-F5344CB8AC3E}">
        <p14:creationId xmlns:p14="http://schemas.microsoft.com/office/powerpoint/2010/main" val="2674670362"/>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13"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3" name="Title 2"/>
          <p:cNvSpPr>
            <a:spLocks noGrp="1"/>
          </p:cNvSpPr>
          <p:nvPr>
            <p:ph type="title"/>
          </p:nvPr>
        </p:nvSpPr>
        <p:spPr>
          <a:xfrm>
            <a:off x="1098468" y="885651"/>
            <a:ext cx="3229803" cy="4624603"/>
          </a:xfrm>
        </p:spPr>
        <p:txBody>
          <a:bodyPr>
            <a:normAutofit/>
          </a:bodyPr>
          <a:lstStyle/>
          <a:p>
            <a:r>
              <a:rPr lang="en-US" noProof="0" dirty="0">
                <a:solidFill>
                  <a:srgbClr val="FFFFFF"/>
                </a:solidFill>
              </a:rPr>
              <a:t>Advantages and ways to achieve goals</a:t>
            </a:r>
          </a:p>
        </p:txBody>
      </p:sp>
      <p:sp>
        <p:nvSpPr>
          <p:cNvPr id="4" name="Content Placeholder 3"/>
          <p:cNvSpPr>
            <a:spLocks noGrp="1"/>
          </p:cNvSpPr>
          <p:nvPr>
            <p:ph idx="1"/>
          </p:nvPr>
        </p:nvSpPr>
        <p:spPr>
          <a:xfrm>
            <a:off x="4978708" y="885651"/>
            <a:ext cx="6525220" cy="4616849"/>
          </a:xfrm>
        </p:spPr>
        <p:txBody>
          <a:bodyPr anchor="ctr">
            <a:normAutofit/>
          </a:bodyPr>
          <a:lstStyle/>
          <a:p>
            <a:pPr lvl="0">
              <a:buFont typeface="+mj-lt"/>
              <a:buAutoNum type="arabicPeriod"/>
            </a:pPr>
            <a:r>
              <a:rPr lang="en-IN" sz="1300"/>
              <a:t>Place a primacy on understanding that which is shared and unique across participants’ attitudes, experiences, priorities, uses of language, and frameworks of understanding.</a:t>
            </a:r>
          </a:p>
          <a:p>
            <a:pPr lvl="0">
              <a:buFont typeface="+mj-lt"/>
              <a:buAutoNum type="arabicPeriod"/>
            </a:pPr>
            <a:r>
              <a:rPr lang="en-IN" sz="1300"/>
              <a:t>Encourage participants to co-generate and explore questions and develop analyses of common experiences.</a:t>
            </a:r>
          </a:p>
          <a:p>
            <a:pPr lvl="0">
              <a:buFont typeface="+mj-lt"/>
              <a:buAutoNum type="arabicPeriod"/>
            </a:pPr>
            <a:r>
              <a:rPr lang="en-IN" sz="1300"/>
              <a:t>Encourage a variety of kinds of communication from participants, including relational modes of participation that build off of others’ responses.</a:t>
            </a:r>
          </a:p>
          <a:p>
            <a:pPr lvl="0">
              <a:buFont typeface="+mj-lt"/>
              <a:buAutoNum type="arabicPeriod"/>
            </a:pPr>
            <a:r>
              <a:rPr lang="en-IN" sz="1300"/>
              <a:t>Help participants to identify and explore group norms and culturally embedded values.</a:t>
            </a:r>
          </a:p>
          <a:p>
            <a:pPr lvl="0">
              <a:buFont typeface="+mj-lt"/>
              <a:buAutoNum type="arabicPeriod"/>
            </a:pPr>
            <a:r>
              <a:rPr lang="en-IN" sz="1300"/>
              <a:t>Serve to provide a form of quality control since participants can provide a kind of checks and balances to each another that can mediate false or extreme views.</a:t>
            </a:r>
          </a:p>
          <a:p>
            <a:pPr lvl="0">
              <a:buFont typeface="+mj-lt"/>
              <a:buAutoNum type="arabicPeriod"/>
            </a:pPr>
            <a:r>
              <a:rPr lang="en-IN" sz="1300"/>
              <a:t>Encourage open dialogue about potentially taboo or embarrassing topics and allow for the expression of challenges or criticism.</a:t>
            </a:r>
          </a:p>
          <a:p>
            <a:pPr lvl="0">
              <a:buFont typeface="+mj-lt"/>
              <a:buAutoNum type="arabicPeriod"/>
            </a:pPr>
            <a:r>
              <a:rPr lang="en-IN" sz="1300"/>
              <a:t>Facilitate the expression of ideas and experiences that might be left underdeveloped in an interview with a single participant.</a:t>
            </a:r>
          </a:p>
          <a:p>
            <a:pPr lvl="0">
              <a:buFont typeface="+mj-lt"/>
              <a:buAutoNum type="arabicPeriod"/>
            </a:pPr>
            <a:r>
              <a:rPr lang="en-IN" sz="1300"/>
              <a:t>Engage participants who cannot read or write.</a:t>
            </a:r>
          </a:p>
          <a:p>
            <a:pPr lvl="0">
              <a:buFont typeface="+mj-lt"/>
              <a:buAutoNum type="arabicPeriod"/>
            </a:pPr>
            <a:r>
              <a:rPr lang="en-IN" sz="1300"/>
              <a:t>Encourage participation from those who may be reluctant to be interviewed on their own but engage in the discussion generated by other group members.</a:t>
            </a:r>
          </a:p>
          <a:p>
            <a:pPr>
              <a:buFont typeface="+mj-lt"/>
              <a:buAutoNum type="arabicPeriod"/>
            </a:pPr>
            <a:r>
              <a:rPr lang="en-IN" sz="1300"/>
              <a:t>Used at various points to inform study design, design of contextually appropriate methods, and design of instruments.</a:t>
            </a:r>
          </a:p>
        </p:txBody>
      </p:sp>
      <p:sp>
        <p:nvSpPr>
          <p:cNvPr id="2" name="Footer Placeholder 1"/>
          <p:cNvSpPr>
            <a:spLocks noGrp="1"/>
          </p:cNvSpPr>
          <p:nvPr>
            <p:ph type="ftr" sz="quarter" idx="11"/>
          </p:nvPr>
        </p:nvSpPr>
        <p:spPr>
          <a:xfrm>
            <a:off x="795528" y="6382512"/>
            <a:ext cx="6757416" cy="320040"/>
          </a:xfrm>
        </p:spPr>
        <p:txBody>
          <a:bodyPr>
            <a:normAutofit/>
          </a:bodyPr>
          <a:lstStyle/>
          <a:p>
            <a:pPr algn="l">
              <a:spcAft>
                <a:spcPts val="600"/>
              </a:spcAft>
            </a:pPr>
            <a:r>
              <a:rPr lang="en-US" sz="1000"/>
              <a:t>Ravitch, Qualitative Research, 2e. © SAGE Publications, 2021.</a:t>
            </a:r>
          </a:p>
        </p:txBody>
      </p:sp>
      <p:sp>
        <p:nvSpPr>
          <p:cNvPr id="5" name="Slide Number Placeholder 4"/>
          <p:cNvSpPr>
            <a:spLocks noGrp="1"/>
          </p:cNvSpPr>
          <p:nvPr>
            <p:ph type="sldNum" sz="quarter" idx="12"/>
          </p:nvPr>
        </p:nvSpPr>
        <p:spPr>
          <a:xfrm>
            <a:off x="10707624" y="6382512"/>
            <a:ext cx="685800" cy="320040"/>
          </a:xfrm>
        </p:spPr>
        <p:txBody>
          <a:bodyPr>
            <a:normAutofit/>
          </a:bodyPr>
          <a:lstStyle/>
          <a:p>
            <a:pPr>
              <a:spcAft>
                <a:spcPts val="600"/>
              </a:spcAft>
            </a:pPr>
            <a:fld id="{B6F15528-21DE-4FAA-801E-634DDDAF4B2B}" type="slidenum">
              <a:rPr lang="en-US" sz="1000"/>
              <a:pPr>
                <a:spcAft>
                  <a:spcPts val="600"/>
                </a:spcAft>
              </a:pPr>
              <a:t>97</a:t>
            </a:fld>
            <a:endParaRPr lang="en-US" sz="1000"/>
          </a:p>
        </p:txBody>
      </p:sp>
    </p:spTree>
    <p:extLst>
      <p:ext uri="{BB962C8B-B14F-4D97-AF65-F5344CB8AC3E}">
        <p14:creationId xmlns:p14="http://schemas.microsoft.com/office/powerpoint/2010/main" val="3085057660"/>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4ABEC0-C2A2-4B5F-8810-DB8B20A634A5}"/>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Limitations</a:t>
            </a:r>
          </a:p>
        </p:txBody>
      </p:sp>
      <p:sp>
        <p:nvSpPr>
          <p:cNvPr id="3" name="Content Placeholder 2">
            <a:extLst>
              <a:ext uri="{FF2B5EF4-FFF2-40B4-BE49-F238E27FC236}">
                <a16:creationId xmlns:a16="http://schemas.microsoft.com/office/drawing/2014/main" id="{A9C53CB4-FFBA-4F45-91D0-DC4D2B776692}"/>
              </a:ext>
            </a:extLst>
          </p:cNvPr>
          <p:cNvSpPr>
            <a:spLocks noGrp="1"/>
          </p:cNvSpPr>
          <p:nvPr>
            <p:ph idx="1"/>
          </p:nvPr>
        </p:nvSpPr>
        <p:spPr>
          <a:xfrm>
            <a:off x="4810259" y="649480"/>
            <a:ext cx="6555347" cy="5546047"/>
          </a:xfrm>
        </p:spPr>
        <p:txBody>
          <a:bodyPr anchor="ctr">
            <a:normAutofit/>
          </a:bodyPr>
          <a:lstStyle/>
          <a:p>
            <a:pPr marL="0" indent="0">
              <a:buFont typeface="+mj-lt"/>
              <a:buNone/>
            </a:pPr>
            <a:r>
              <a:rPr lang="en-IN" sz="1700"/>
              <a:t>There are also potential limitations, including times when participants may be reluctant to share their experiences and perspectives in a group format:</a:t>
            </a:r>
          </a:p>
          <a:p>
            <a:pPr>
              <a:buFont typeface="+mj-lt"/>
              <a:buAutoNum type="arabicPeriod"/>
            </a:pPr>
            <a:r>
              <a:rPr lang="en-IN" sz="1700"/>
              <a:t>When conducting a focus group, researchers must be mindful of group or organizational politics and how the structure and grouping of focus group participants can affect the process and therefore the data.</a:t>
            </a:r>
          </a:p>
          <a:p>
            <a:pPr>
              <a:buFont typeface="+mj-lt"/>
              <a:buAutoNum type="arabicPeriod"/>
            </a:pPr>
            <a:r>
              <a:rPr lang="en-IN" sz="1700"/>
              <a:t>You cannot promise confidentiality when using focus groups since each member of the group must rely on not only your discretion but also the discretion of other group members, and as a researcher you are not able to make those assurances.</a:t>
            </a:r>
          </a:p>
          <a:p>
            <a:pPr>
              <a:buFont typeface="+mj-lt"/>
              <a:buAutoNum type="arabicPeriod"/>
            </a:pPr>
            <a:r>
              <a:rPr lang="en-IN" sz="1700"/>
              <a:t>Focus groups are less useful for uncovering and engaging with more subtle or hard to get at differences. This can make the data from focus groups less specific and therefore potentially less useful in answering certain kinds of research questions.</a:t>
            </a:r>
          </a:p>
          <a:p>
            <a:pPr>
              <a:buFont typeface="+mj-lt"/>
              <a:buAutoNum type="arabicPeriod"/>
            </a:pPr>
            <a:r>
              <a:rPr lang="en-IN" sz="1700"/>
              <a:t>Focus groups rarely take place in people’s natural environments, and so there can be distance from the contexts of their lives and the specific experiences in focus. </a:t>
            </a:r>
            <a:endParaRPr lang="en-US" sz="1700"/>
          </a:p>
          <a:p>
            <a:endParaRPr lang="en-GB" sz="1700"/>
          </a:p>
        </p:txBody>
      </p:sp>
    </p:spTree>
    <p:extLst>
      <p:ext uri="{BB962C8B-B14F-4D97-AF65-F5344CB8AC3E}">
        <p14:creationId xmlns:p14="http://schemas.microsoft.com/office/powerpoint/2010/main" val="1121053337"/>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F101B3CC-B49F-4CE0-B198-228D1D4285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7172" name="Picture 4" descr="Best practices for digital archiving: the records lifecycle approach">
            <a:extLst>
              <a:ext uri="{FF2B5EF4-FFF2-40B4-BE49-F238E27FC236}">
                <a16:creationId xmlns:a16="http://schemas.microsoft.com/office/drawing/2014/main" id="{5278C22A-7BE1-48BE-A0A6-30C084F762D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0763" r="19480" b="1"/>
          <a:stretch/>
        </p:blipFill>
        <p:spPr bwMode="auto">
          <a:xfrm>
            <a:off x="321734" y="557189"/>
            <a:ext cx="4276956" cy="5743616"/>
          </a:xfrm>
          <a:prstGeom prst="rect">
            <a:avLst/>
          </a:prstGeom>
          <a:noFill/>
          <a:extLst>
            <a:ext uri="{909E8E84-426E-40DD-AFC4-6F175D3DCCD1}">
              <a14:hiddenFill xmlns:a14="http://schemas.microsoft.com/office/drawing/2010/main">
                <a:solidFill>
                  <a:srgbClr val="FFFFFF"/>
                </a:solidFill>
              </a14:hiddenFill>
            </a:ext>
          </a:extLst>
        </p:spPr>
      </p:pic>
      <p:pic>
        <p:nvPicPr>
          <p:cNvPr id="7170" name="Picture 2" descr="Document Archiving: What's the best way to store documents?">
            <a:extLst>
              <a:ext uri="{FF2B5EF4-FFF2-40B4-BE49-F238E27FC236}">
                <a16:creationId xmlns:a16="http://schemas.microsoft.com/office/drawing/2014/main" id="{113DF167-F783-4F3C-A94A-7091D4DA260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7089" r="21123"/>
          <a:stretch/>
        </p:blipFill>
        <p:spPr bwMode="auto">
          <a:xfrm>
            <a:off x="4772525" y="557189"/>
            <a:ext cx="7097742" cy="574361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62133431"/>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Freeform: Shape 19">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2" name="Rectangle 21">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466722" y="586855"/>
            <a:ext cx="3201366" cy="3387497"/>
          </a:xfrm>
        </p:spPr>
        <p:txBody>
          <a:bodyPr anchor="b">
            <a:normAutofit/>
          </a:bodyPr>
          <a:lstStyle/>
          <a:p>
            <a:pPr algn="r"/>
            <a:r>
              <a:rPr lang="en-US" sz="4000">
                <a:solidFill>
                  <a:srgbClr val="FFFFFF"/>
                </a:solidFill>
              </a:rPr>
              <a:t>Documents and Archival Data</a:t>
            </a:r>
          </a:p>
        </p:txBody>
      </p:sp>
      <p:sp>
        <p:nvSpPr>
          <p:cNvPr id="2" name="Footer Placeholder 1"/>
          <p:cNvSpPr>
            <a:spLocks noGrp="1"/>
          </p:cNvSpPr>
          <p:nvPr>
            <p:ph type="ftr" sz="quarter" idx="11"/>
          </p:nvPr>
        </p:nvSpPr>
        <p:spPr>
          <a:xfrm rot="5400000">
            <a:off x="-1828800" y="1984248"/>
            <a:ext cx="4114800" cy="365125"/>
          </a:xfrm>
        </p:spPr>
        <p:txBody>
          <a:bodyPr>
            <a:normAutofit/>
          </a:bodyPr>
          <a:lstStyle/>
          <a:p>
            <a:pPr algn="l">
              <a:spcAft>
                <a:spcPts val="600"/>
              </a:spcAft>
            </a:pPr>
            <a:r>
              <a:rPr lang="en-US" sz="1100">
                <a:solidFill>
                  <a:srgbClr val="FFFFFF"/>
                </a:solidFill>
              </a:rPr>
              <a:t>Ravitch, Qualitative Research, 2e. © SAGE Publications, 2021.</a:t>
            </a:r>
          </a:p>
        </p:txBody>
      </p:sp>
      <p:sp>
        <p:nvSpPr>
          <p:cNvPr id="4" name="Content Placeholder 3"/>
          <p:cNvSpPr>
            <a:spLocks noGrp="1"/>
          </p:cNvSpPr>
          <p:nvPr>
            <p:ph idx="1"/>
          </p:nvPr>
        </p:nvSpPr>
        <p:spPr>
          <a:xfrm>
            <a:off x="4810259" y="649480"/>
            <a:ext cx="6555347" cy="5546047"/>
          </a:xfrm>
        </p:spPr>
        <p:txBody>
          <a:bodyPr anchor="ctr">
            <a:normAutofit/>
          </a:bodyPr>
          <a:lstStyle/>
          <a:p>
            <a:pPr marL="0" indent="0">
              <a:spcBef>
                <a:spcPts val="0"/>
              </a:spcBef>
              <a:buNone/>
              <a:defRPr/>
            </a:pPr>
            <a:r>
              <a:rPr lang="en-IN" sz="1400" dirty="0"/>
              <a:t>Naturally occurring documents: Documents that already exist in a group or organization (or other context) are called naturally occurring documents, that is, they exist without the involvement, facilitation, or instigation of the researcher.</a:t>
            </a:r>
          </a:p>
          <a:p>
            <a:pPr marL="0" indent="0">
              <a:spcBef>
                <a:spcPts val="0"/>
              </a:spcBef>
              <a:buNone/>
              <a:defRPr/>
            </a:pPr>
            <a:endParaRPr lang="en-US" sz="1400" dirty="0"/>
          </a:p>
          <a:p>
            <a:pPr marL="0" indent="0">
              <a:spcBef>
                <a:spcPts val="0"/>
              </a:spcBef>
              <a:buNone/>
              <a:defRPr/>
            </a:pPr>
            <a:r>
              <a:rPr lang="en-US" sz="1400" dirty="0"/>
              <a:t>H</a:t>
            </a:r>
            <a:r>
              <a:rPr lang="en-IN" sz="1400" dirty="0" err="1"/>
              <a:t>elps</a:t>
            </a:r>
            <a:r>
              <a:rPr lang="en-IN" sz="1400" dirty="0"/>
              <a:t> understand complexity: These existing documents are often an important source of context and history that can help us, as researchers, understand the complexities of what we study better by providing a form of data triangulation to first-person accounts. </a:t>
            </a:r>
          </a:p>
          <a:p>
            <a:pPr marL="0" indent="0">
              <a:spcBef>
                <a:spcPts val="0"/>
              </a:spcBef>
              <a:buNone/>
              <a:defRPr/>
            </a:pPr>
            <a:endParaRPr lang="en-US" sz="1400" dirty="0"/>
          </a:p>
          <a:p>
            <a:pPr marL="0" indent="0">
              <a:spcBef>
                <a:spcPts val="0"/>
              </a:spcBef>
              <a:buNone/>
              <a:defRPr/>
            </a:pPr>
            <a:r>
              <a:rPr lang="en-IN" sz="1400" i="1" dirty="0"/>
              <a:t>Personal documents:</a:t>
            </a:r>
            <a:r>
              <a:rPr lang="en-IN" sz="1400" dirty="0"/>
              <a:t> They include data sources that are developed by individuals such as letters, emails, scrapbooks, notes and lists, past writing of a variety of sorts, reflective writing, and blogs. These data are useful as a window into their individual thought processes broadly and specifically in relation to the topic in focus.</a:t>
            </a:r>
          </a:p>
          <a:p>
            <a:pPr marL="0" indent="0">
              <a:spcBef>
                <a:spcPts val="0"/>
              </a:spcBef>
              <a:buNone/>
              <a:defRPr/>
            </a:pPr>
            <a:endParaRPr lang="en-US" sz="1400" dirty="0"/>
          </a:p>
          <a:p>
            <a:pPr marL="0" indent="0">
              <a:spcBef>
                <a:spcPts val="0"/>
              </a:spcBef>
              <a:buNone/>
              <a:defRPr/>
            </a:pPr>
            <a:r>
              <a:rPr lang="en-IN" sz="1400" i="1" dirty="0"/>
              <a:t>Official documents: </a:t>
            </a:r>
            <a:r>
              <a:rPr lang="en-IN" sz="1400" dirty="0"/>
              <a:t>They include those kinds of documents that are developed, produced, or disseminated by institutions that can be used for internal and/or external audiences and uses. These kinds of data sources can include websites, mission statements, job descriptions, handbooks, memos, meeting minutes, press releases, training materials, brochures, and so on. </a:t>
            </a:r>
          </a:p>
          <a:p>
            <a:pPr marL="0" indent="0">
              <a:spcBef>
                <a:spcPts val="0"/>
              </a:spcBef>
              <a:buNone/>
              <a:defRPr/>
            </a:pPr>
            <a:endParaRPr lang="en-US" sz="1400" dirty="0"/>
          </a:p>
          <a:p>
            <a:pPr marL="0" lvl="0" indent="0">
              <a:spcBef>
                <a:spcPts val="0"/>
              </a:spcBef>
              <a:buNone/>
              <a:defRPr/>
            </a:pPr>
            <a:r>
              <a:rPr lang="en-IN" sz="1400" i="1" dirty="0"/>
              <a:t>Popular culture documents: </a:t>
            </a:r>
            <a:r>
              <a:rPr lang="en-IN" sz="1400" dirty="0"/>
              <a:t>These are also called “publicly accessed documents” and can include blogs, films, books, magazines, photographs, and other popular and publicly accessed materials. These kinds of documents can be used to explore people’s meaning-making processes in relation to publicly consumed materials, images, and messages.</a:t>
            </a:r>
          </a:p>
          <a:p>
            <a:pPr lvl="1"/>
            <a:endParaRPr lang="en-US" sz="1400" noProof="0" dirty="0"/>
          </a:p>
        </p:txBody>
      </p:sp>
      <p:sp>
        <p:nvSpPr>
          <p:cNvPr id="5" name="Slide Number Placeholder 4"/>
          <p:cNvSpPr>
            <a:spLocks noGrp="1"/>
          </p:cNvSpPr>
          <p:nvPr>
            <p:ph type="sldNum" sz="quarter" idx="12"/>
          </p:nvPr>
        </p:nvSpPr>
        <p:spPr>
          <a:xfrm>
            <a:off x="11704320" y="6455664"/>
            <a:ext cx="448056" cy="365125"/>
          </a:xfrm>
        </p:spPr>
        <p:txBody>
          <a:bodyPr>
            <a:normAutofit/>
          </a:bodyPr>
          <a:lstStyle/>
          <a:p>
            <a:pPr>
              <a:spcAft>
                <a:spcPts val="600"/>
              </a:spcAft>
            </a:pPr>
            <a:fld id="{B6F15528-21DE-4FAA-801E-634DDDAF4B2B}" type="slidenum">
              <a:rPr lang="en-US" sz="1100">
                <a:solidFill>
                  <a:schemeClr val="tx1">
                    <a:lumMod val="50000"/>
                    <a:lumOff val="50000"/>
                  </a:schemeClr>
                </a:solidFill>
              </a:rPr>
              <a:pPr>
                <a:spcAft>
                  <a:spcPts val="600"/>
                </a:spcAft>
              </a:pPr>
              <a:t>100</a:t>
            </a:fld>
            <a:endParaRPr lang="en-US" sz="1100">
              <a:solidFill>
                <a:schemeClr val="tx1">
                  <a:lumMod val="50000"/>
                  <a:lumOff val="50000"/>
                </a:schemeClr>
              </a:solidFill>
            </a:endParaRPr>
          </a:p>
        </p:txBody>
      </p:sp>
    </p:spTree>
    <p:extLst>
      <p:ext uri="{BB962C8B-B14F-4D97-AF65-F5344CB8AC3E}">
        <p14:creationId xmlns:p14="http://schemas.microsoft.com/office/powerpoint/2010/main" val="2779098669"/>
      </p:ext>
    </p:extLst>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A169D286-F4D7-4C8B-A6BD-D05384C7F1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Freeform 6">
            <a:extLst>
              <a:ext uri="{FF2B5EF4-FFF2-40B4-BE49-F238E27FC236}">
                <a16:creationId xmlns:a16="http://schemas.microsoft.com/office/drawing/2014/main" id="{39E8235E-135E-4261-8F54-2B316E493C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610728"/>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7" name="Freeform 7">
            <a:extLst>
              <a:ext uri="{FF2B5EF4-FFF2-40B4-BE49-F238E27FC236}">
                <a16:creationId xmlns:a16="http://schemas.microsoft.com/office/drawing/2014/main" id="{D4ED8EC3-4D57-4620-93CE-4E6661F09A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343079"/>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9" name="Freeform: Shape 78">
            <a:extLst>
              <a:ext uri="{FF2B5EF4-FFF2-40B4-BE49-F238E27FC236}">
                <a16:creationId xmlns:a16="http://schemas.microsoft.com/office/drawing/2014/main" id="{83BCB34A-2F40-4F41-8488-A134C1C155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5" y="340424"/>
            <a:ext cx="4630139" cy="5265795"/>
          </a:xfrm>
          <a:custGeom>
            <a:avLst/>
            <a:gdLst>
              <a:gd name="connsiteX0" fmla="*/ 0 w 4630139"/>
              <a:gd name="connsiteY0" fmla="*/ 0 h 5265795"/>
              <a:gd name="connsiteX1" fmla="*/ 4630139 w 4630139"/>
              <a:gd name="connsiteY1" fmla="*/ 0 h 5265795"/>
              <a:gd name="connsiteX2" fmla="*/ 4630139 w 4630139"/>
              <a:gd name="connsiteY2" fmla="*/ 5265795 h 5265795"/>
              <a:gd name="connsiteX3" fmla="*/ 0 w 4630139"/>
              <a:gd name="connsiteY3" fmla="*/ 5265795 h 5265795"/>
            </a:gdLst>
            <a:ahLst/>
            <a:cxnLst>
              <a:cxn ang="0">
                <a:pos x="connsiteX0" y="connsiteY0"/>
              </a:cxn>
              <a:cxn ang="0">
                <a:pos x="connsiteX1" y="connsiteY1"/>
              </a:cxn>
              <a:cxn ang="0">
                <a:pos x="connsiteX2" y="connsiteY2"/>
              </a:cxn>
              <a:cxn ang="0">
                <a:pos x="connsiteX3" y="connsiteY3"/>
              </a:cxn>
            </a:cxnLst>
            <a:rect l="l" t="t" r="r" b="b"/>
            <a:pathLst>
              <a:path w="4630139" h="5265795">
                <a:moveTo>
                  <a:pt x="0" y="0"/>
                </a:moveTo>
                <a:lnTo>
                  <a:pt x="4630139" y="0"/>
                </a:lnTo>
                <a:lnTo>
                  <a:pt x="4630139" y="5265795"/>
                </a:lnTo>
                <a:lnTo>
                  <a:pt x="0" y="5265795"/>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8196" name="Picture 4" descr="The Advantages of Open Ended Survey Questions | Chattermill">
            <a:extLst>
              <a:ext uri="{FF2B5EF4-FFF2-40B4-BE49-F238E27FC236}">
                <a16:creationId xmlns:a16="http://schemas.microsoft.com/office/drawing/2014/main" id="{A7378CE4-5B84-4088-A628-4AB5D8B2E611}"/>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24403" y="983891"/>
            <a:ext cx="3169147" cy="3993126"/>
          </a:xfrm>
          <a:prstGeom prst="rect">
            <a:avLst/>
          </a:prstGeom>
          <a:noFill/>
          <a:extLst>
            <a:ext uri="{909E8E84-426E-40DD-AFC4-6F175D3DCCD1}">
              <a14:hiddenFill xmlns:a14="http://schemas.microsoft.com/office/drawing/2010/main">
                <a:solidFill>
                  <a:srgbClr val="FFFFFF"/>
                </a:solidFill>
              </a14:hiddenFill>
            </a:ext>
          </a:extLst>
        </p:spPr>
      </p:pic>
      <p:sp>
        <p:nvSpPr>
          <p:cNvPr id="81" name="Freeform: Shape 80">
            <a:extLst>
              <a:ext uri="{FF2B5EF4-FFF2-40B4-BE49-F238E27FC236}">
                <a16:creationId xmlns:a16="http://schemas.microsoft.com/office/drawing/2014/main" id="{F78382DC-4207-465E-B379-1E16448AA2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1780" y="1071563"/>
            <a:ext cx="7290218" cy="5242298"/>
          </a:xfrm>
          <a:custGeom>
            <a:avLst/>
            <a:gdLst>
              <a:gd name="connsiteX0" fmla="*/ 0 w 7290218"/>
              <a:gd name="connsiteY0" fmla="*/ 0 h 5242298"/>
              <a:gd name="connsiteX1" fmla="*/ 7290218 w 7290218"/>
              <a:gd name="connsiteY1" fmla="*/ 0 h 5242298"/>
              <a:gd name="connsiteX2" fmla="*/ 7290218 w 7290218"/>
              <a:gd name="connsiteY2" fmla="*/ 5242298 h 5242298"/>
              <a:gd name="connsiteX3" fmla="*/ 0 w 7290218"/>
              <a:gd name="connsiteY3" fmla="*/ 5242298 h 5242298"/>
            </a:gdLst>
            <a:ahLst/>
            <a:cxnLst>
              <a:cxn ang="0">
                <a:pos x="connsiteX0" y="connsiteY0"/>
              </a:cxn>
              <a:cxn ang="0">
                <a:pos x="connsiteX1" y="connsiteY1"/>
              </a:cxn>
              <a:cxn ang="0">
                <a:pos x="connsiteX2" y="connsiteY2"/>
              </a:cxn>
              <a:cxn ang="0">
                <a:pos x="connsiteX3" y="connsiteY3"/>
              </a:cxn>
            </a:cxnLst>
            <a:rect l="l" t="t" r="r" b="b"/>
            <a:pathLst>
              <a:path w="7290218" h="5242298">
                <a:moveTo>
                  <a:pt x="0" y="0"/>
                </a:moveTo>
                <a:lnTo>
                  <a:pt x="7290218" y="0"/>
                </a:lnTo>
                <a:lnTo>
                  <a:pt x="7290218" y="5242298"/>
                </a:lnTo>
                <a:lnTo>
                  <a:pt x="0" y="5242298"/>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8194" name="Picture 2" descr="Open-Ended Questions vs Closed-Ended Questions">
            <a:extLst>
              <a:ext uri="{FF2B5EF4-FFF2-40B4-BE49-F238E27FC236}">
                <a16:creationId xmlns:a16="http://schemas.microsoft.com/office/drawing/2014/main" id="{18592D67-4E65-4F16-9233-FDC146376306}"/>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813940" y="1715030"/>
            <a:ext cx="5483338" cy="39671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4979769"/>
      </p:ext>
    </p:extLst>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09160" cy="6858000"/>
          </a:xfrm>
          <a:prstGeom prst="rect">
            <a:avLst/>
          </a:prstGeom>
          <a:solidFill>
            <a:schemeClr val="tx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Freeform: Shape 13">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284331"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tx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itle 2"/>
          <p:cNvSpPr>
            <a:spLocks noGrp="1"/>
          </p:cNvSpPr>
          <p:nvPr>
            <p:ph type="title"/>
          </p:nvPr>
        </p:nvSpPr>
        <p:spPr>
          <a:xfrm>
            <a:off x="804672" y="640080"/>
            <a:ext cx="3282696" cy="5257800"/>
          </a:xfrm>
        </p:spPr>
        <p:txBody>
          <a:bodyPr>
            <a:normAutofit/>
          </a:bodyPr>
          <a:lstStyle/>
          <a:p>
            <a:r>
              <a:rPr lang="en-US" sz="3700">
                <a:solidFill>
                  <a:schemeClr val="bg1"/>
                </a:solidFill>
              </a:rPr>
              <a:t>Open-Ended Questionnaires </a:t>
            </a:r>
          </a:p>
        </p:txBody>
      </p:sp>
      <p:sp>
        <p:nvSpPr>
          <p:cNvPr id="4" name="Content Placeholder 3"/>
          <p:cNvSpPr>
            <a:spLocks noGrp="1"/>
          </p:cNvSpPr>
          <p:nvPr>
            <p:ph idx="1"/>
          </p:nvPr>
        </p:nvSpPr>
        <p:spPr>
          <a:xfrm>
            <a:off x="5358384" y="640081"/>
            <a:ext cx="6024654" cy="5257800"/>
          </a:xfrm>
        </p:spPr>
        <p:txBody>
          <a:bodyPr anchor="ctr">
            <a:normAutofit/>
          </a:bodyPr>
          <a:lstStyle/>
          <a:p>
            <a:pPr marL="0" indent="0">
              <a:spcBef>
                <a:spcPts val="0"/>
              </a:spcBef>
              <a:buNone/>
              <a:defRPr/>
            </a:pPr>
            <a:r>
              <a:rPr lang="en-US" sz="1300"/>
              <a:t>People’ thinking of survey: </a:t>
            </a:r>
            <a:r>
              <a:rPr lang="en-IN" sz="1300"/>
              <a:t>Questionnaires are what people tend to think of when they think of surveys. </a:t>
            </a:r>
          </a:p>
          <a:p>
            <a:pPr marL="0" indent="0">
              <a:spcBef>
                <a:spcPts val="0"/>
              </a:spcBef>
              <a:buNone/>
              <a:defRPr/>
            </a:pPr>
            <a:endParaRPr lang="en-IN" sz="1300"/>
          </a:p>
          <a:p>
            <a:pPr marL="0" indent="0">
              <a:spcBef>
                <a:spcPts val="0"/>
              </a:spcBef>
              <a:buNone/>
              <a:defRPr/>
            </a:pPr>
            <a:r>
              <a:rPr lang="en-US" sz="1300"/>
              <a:t>Useful data source within large collection: </a:t>
            </a:r>
            <a:r>
              <a:rPr lang="en-IN" sz="1300"/>
              <a:t>They can be a useful data source within a larger data collection plan for a variety of reasons that relate to triangulation of methods. </a:t>
            </a:r>
          </a:p>
          <a:p>
            <a:pPr marL="0" indent="0">
              <a:spcBef>
                <a:spcPts val="0"/>
              </a:spcBef>
              <a:buNone/>
              <a:defRPr/>
            </a:pPr>
            <a:endParaRPr lang="en-US" sz="1300"/>
          </a:p>
          <a:p>
            <a:pPr lvl="0"/>
            <a:r>
              <a:rPr lang="en-US" sz="1300"/>
              <a:t>Advantages </a:t>
            </a:r>
            <a:r>
              <a:rPr lang="en-IN" sz="1300"/>
              <a:t>to questionnaires:</a:t>
            </a:r>
          </a:p>
          <a:p>
            <a:pPr lvl="0">
              <a:buFont typeface="+mj-lt"/>
              <a:buAutoNum type="arabicPeriod"/>
            </a:pPr>
            <a:r>
              <a:rPr lang="en-IN" sz="1300"/>
              <a:t>They can be an efficient way to collect data from a range of people across locations.</a:t>
            </a:r>
          </a:p>
          <a:p>
            <a:pPr lvl="0">
              <a:buFont typeface="+mj-lt"/>
              <a:buAutoNum type="arabicPeriod"/>
            </a:pPr>
            <a:r>
              <a:rPr lang="en-IN" sz="1300"/>
              <a:t>Responses can be easier to compile and analyze than other forms of data.</a:t>
            </a:r>
          </a:p>
          <a:p>
            <a:pPr lvl="0">
              <a:buFont typeface="+mj-lt"/>
              <a:buAutoNum type="arabicPeriod"/>
            </a:pPr>
            <a:r>
              <a:rPr lang="en-IN" sz="1300"/>
              <a:t>Significant amounts of information can be collected from a large number of people in a short period of time.</a:t>
            </a:r>
          </a:p>
          <a:p>
            <a:pPr lvl="0">
              <a:buFont typeface="+mj-lt"/>
              <a:buAutoNum type="arabicPeriod"/>
            </a:pPr>
            <a:r>
              <a:rPr lang="en-IN" sz="1300"/>
              <a:t>They are relatively cost and resource effective.</a:t>
            </a:r>
          </a:p>
          <a:p>
            <a:pPr lvl="0">
              <a:buFont typeface="+mj-lt"/>
              <a:buAutoNum type="arabicPeriod"/>
            </a:pPr>
            <a:r>
              <a:rPr lang="en-IN" sz="1300"/>
              <a:t>Individuals can remain anonymous.</a:t>
            </a:r>
          </a:p>
          <a:p>
            <a:pPr lvl="0">
              <a:buFont typeface="+mj-lt"/>
              <a:buAutoNum type="arabicPeriod"/>
            </a:pPr>
            <a:r>
              <a:rPr lang="en-IN" sz="1300"/>
              <a:t>They can be carried out by the researcher or by any number of people with limited effects on their validity and reliability.</a:t>
            </a:r>
          </a:p>
          <a:p>
            <a:pPr>
              <a:buFont typeface="+mj-lt"/>
              <a:buAutoNum type="arabicPeriod"/>
            </a:pPr>
            <a:r>
              <a:rPr lang="en-IN" sz="1300"/>
              <a:t>The results of questionnaires can usually be quickly and easily quantified by either a researcher or through the use of a software package.</a:t>
            </a:r>
          </a:p>
          <a:p>
            <a:pPr>
              <a:buFont typeface="+mj-lt"/>
              <a:buAutoNum type="arabicPeriod"/>
            </a:pPr>
            <a:endParaRPr lang="en-US" sz="1300"/>
          </a:p>
          <a:p>
            <a:pPr marL="0" indent="0">
              <a:buNone/>
            </a:pPr>
            <a:endParaRPr lang="en-US" sz="1300" b="1" noProof="0"/>
          </a:p>
        </p:txBody>
      </p:sp>
      <p:sp>
        <p:nvSpPr>
          <p:cNvPr id="2" name="Footer Placeholder 1"/>
          <p:cNvSpPr>
            <a:spLocks noGrp="1"/>
          </p:cNvSpPr>
          <p:nvPr>
            <p:ph type="ftr" sz="quarter" idx="11"/>
          </p:nvPr>
        </p:nvSpPr>
        <p:spPr>
          <a:xfrm>
            <a:off x="4038600" y="6356350"/>
            <a:ext cx="4114800" cy="365125"/>
          </a:xfrm>
        </p:spPr>
        <p:txBody>
          <a:bodyPr>
            <a:normAutofit/>
          </a:bodyPr>
          <a:lstStyle/>
          <a:p>
            <a:pPr>
              <a:spcAft>
                <a:spcPts val="600"/>
              </a:spcAft>
            </a:pPr>
            <a:r>
              <a:rPr lang="en-US" dirty="0"/>
              <a:t>Ravitch, Qualitative Research, 2e. © SAGE Publications, 2021.</a:t>
            </a:r>
            <a:endParaRPr lang="en-US"/>
          </a:p>
        </p:txBody>
      </p:sp>
      <p:sp>
        <p:nvSpPr>
          <p:cNvPr id="5" name="Slide Number Placeholder 4"/>
          <p:cNvSpPr>
            <a:spLocks noGrp="1"/>
          </p:cNvSpPr>
          <p:nvPr>
            <p:ph type="sldNum" sz="quarter" idx="12"/>
          </p:nvPr>
        </p:nvSpPr>
        <p:spPr>
          <a:xfrm>
            <a:off x="8610600" y="6356350"/>
            <a:ext cx="2743200" cy="365125"/>
          </a:xfrm>
        </p:spPr>
        <p:txBody>
          <a:bodyPr>
            <a:normAutofit/>
          </a:bodyPr>
          <a:lstStyle/>
          <a:p>
            <a:pPr>
              <a:spcAft>
                <a:spcPts val="600"/>
              </a:spcAft>
            </a:pPr>
            <a:fld id="{B6F15528-21DE-4FAA-801E-634DDDAF4B2B}" type="slidenum">
              <a:rPr lang="en-US" smtClean="0"/>
              <a:pPr>
                <a:spcAft>
                  <a:spcPts val="600"/>
                </a:spcAft>
              </a:pPr>
              <a:t>102</a:t>
            </a:fld>
            <a:endParaRPr lang="en-US"/>
          </a:p>
        </p:txBody>
      </p:sp>
    </p:spTree>
    <p:extLst>
      <p:ext uri="{BB962C8B-B14F-4D97-AF65-F5344CB8AC3E}">
        <p14:creationId xmlns:p14="http://schemas.microsoft.com/office/powerpoint/2010/main" val="75251977"/>
      </p:ext>
    </p:extLst>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E79C18-1F0B-4B88-AF8A-AE5A516C9289}"/>
              </a:ext>
            </a:extLst>
          </p:cNvPr>
          <p:cNvSpPr>
            <a:spLocks noGrp="1"/>
          </p:cNvSpPr>
          <p:nvPr>
            <p:ph type="title"/>
          </p:nvPr>
        </p:nvSpPr>
        <p:spPr/>
        <p:txBody>
          <a:bodyPr/>
          <a:lstStyle/>
          <a:p>
            <a:r>
              <a:rPr lang="en-US" dirty="0"/>
              <a:t>Disadvantages </a:t>
            </a:r>
            <a:r>
              <a:rPr lang="en-IN" dirty="0"/>
              <a:t>to questionnaires</a:t>
            </a:r>
            <a:endParaRPr lang="en-GB" dirty="0"/>
          </a:p>
        </p:txBody>
      </p:sp>
      <p:sp>
        <p:nvSpPr>
          <p:cNvPr id="3" name="Content Placeholder 2">
            <a:extLst>
              <a:ext uri="{FF2B5EF4-FFF2-40B4-BE49-F238E27FC236}">
                <a16:creationId xmlns:a16="http://schemas.microsoft.com/office/drawing/2014/main" id="{CD8135AA-4429-44B6-9F3D-9AEA7411FA76}"/>
              </a:ext>
            </a:extLst>
          </p:cNvPr>
          <p:cNvSpPr>
            <a:spLocks noGrp="1"/>
          </p:cNvSpPr>
          <p:nvPr>
            <p:ph idx="1"/>
          </p:nvPr>
        </p:nvSpPr>
        <p:spPr/>
        <p:txBody>
          <a:bodyPr>
            <a:normAutofit fontScale="62500" lnSpcReduction="20000"/>
          </a:bodyPr>
          <a:lstStyle/>
          <a:p>
            <a:pPr lvl="0">
              <a:buFont typeface="+mj-lt"/>
              <a:buAutoNum type="arabicPeriod"/>
            </a:pPr>
            <a:r>
              <a:rPr lang="en-IN" dirty="0"/>
              <a:t>Responses provide only a limited amount of information without explanation and contextualization.</a:t>
            </a:r>
          </a:p>
          <a:p>
            <a:pPr lvl="0">
              <a:buFont typeface="+mj-lt"/>
              <a:buAutoNum type="arabicPeriod"/>
            </a:pPr>
            <a:r>
              <a:rPr lang="en-IN" dirty="0"/>
              <a:t>They work best when their questions are objective (e.g., one’s age) rather than subjective (e.g., one’s feelings about an event).</a:t>
            </a:r>
          </a:p>
          <a:p>
            <a:pPr lvl="0">
              <a:buFont typeface="+mj-lt"/>
              <a:buAutoNum type="arabicPeriod"/>
            </a:pPr>
            <a:r>
              <a:rPr lang="en-IN" dirty="0"/>
              <a:t>They do not tend to generate rich or contextualized data, and therefore responses can be hard to </a:t>
            </a:r>
            <a:r>
              <a:rPr lang="en-IN" dirty="0" err="1"/>
              <a:t>analyze</a:t>
            </a:r>
            <a:r>
              <a:rPr lang="en-IN" dirty="0"/>
              <a:t>.</a:t>
            </a:r>
          </a:p>
          <a:p>
            <a:pPr lvl="0">
              <a:buFont typeface="+mj-lt"/>
              <a:buAutoNum type="arabicPeriod"/>
            </a:pPr>
            <a:r>
              <a:rPr lang="en-IN" dirty="0"/>
              <a:t>They can be inaccurate because people tend to give socially acceptable responses even when the questionnaire is anonymous.</a:t>
            </a:r>
          </a:p>
          <a:p>
            <a:pPr lvl="0">
              <a:buFont typeface="+mj-lt"/>
              <a:buAutoNum type="arabicPeriod"/>
            </a:pPr>
            <a:r>
              <a:rPr lang="en-IN" dirty="0"/>
              <a:t>There is no way to know if a respondent is being truthful.</a:t>
            </a:r>
          </a:p>
          <a:p>
            <a:pPr lvl="0">
              <a:buFont typeface="+mj-lt"/>
              <a:buAutoNum type="arabicPeriod"/>
            </a:pPr>
            <a:r>
              <a:rPr lang="en-IN" dirty="0"/>
              <a:t>It can be difficult to tell how much thought has gone into responses, which can affect accuracy.</a:t>
            </a:r>
          </a:p>
          <a:p>
            <a:pPr lvl="0">
              <a:buFont typeface="+mj-lt"/>
              <a:buAutoNum type="arabicPeriod"/>
            </a:pPr>
            <a:r>
              <a:rPr lang="en-IN" dirty="0"/>
              <a:t>People may read and understand questions differently and therefore reply based on their own interpretation of the question.</a:t>
            </a:r>
          </a:p>
          <a:p>
            <a:pPr lvl="0">
              <a:buFont typeface="+mj-lt"/>
              <a:buAutoNum type="arabicPeriod"/>
            </a:pPr>
            <a:r>
              <a:rPr lang="en-IN" dirty="0"/>
              <a:t>There is a level of researcher imposition in the design of questionnaires, which means that there is much that researchers are not able to learn.</a:t>
            </a:r>
          </a:p>
          <a:p>
            <a:pPr lvl="0">
              <a:buFont typeface="+mj-lt"/>
              <a:buAutoNum type="arabicPeriod"/>
            </a:pPr>
            <a:r>
              <a:rPr lang="en-IN" dirty="0"/>
              <a:t>They can restrict access if disseminated via Internet since that requires a networked computer.</a:t>
            </a:r>
          </a:p>
          <a:p>
            <a:pPr>
              <a:buFont typeface="+mj-lt"/>
              <a:buAutoNum type="arabicPeriod"/>
            </a:pPr>
            <a:r>
              <a:rPr lang="en-IN" dirty="0"/>
              <a:t>They require literacy and therefore might marginalize those who are not literate.</a:t>
            </a:r>
            <a:endParaRPr lang="en-US" dirty="0"/>
          </a:p>
          <a:p>
            <a:endParaRPr lang="en-US" noProof="0" dirty="0"/>
          </a:p>
          <a:p>
            <a:endParaRPr lang="en-GB" dirty="0"/>
          </a:p>
        </p:txBody>
      </p:sp>
    </p:spTree>
    <p:extLst>
      <p:ext uri="{BB962C8B-B14F-4D97-AF65-F5344CB8AC3E}">
        <p14:creationId xmlns:p14="http://schemas.microsoft.com/office/powerpoint/2010/main" val="3849439536"/>
      </p:ext>
    </p:extLst>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itle 2"/>
          <p:cNvSpPr>
            <a:spLocks noGrp="1"/>
          </p:cNvSpPr>
          <p:nvPr>
            <p:ph type="title"/>
          </p:nvPr>
        </p:nvSpPr>
        <p:spPr>
          <a:xfrm>
            <a:off x="4965430" y="629268"/>
            <a:ext cx="6586491" cy="1286160"/>
          </a:xfrm>
        </p:spPr>
        <p:txBody>
          <a:bodyPr anchor="b">
            <a:normAutofit/>
          </a:bodyPr>
          <a:lstStyle/>
          <a:p>
            <a:r>
              <a:rPr lang="en-US" dirty="0"/>
              <a:t>Open-Ended Questionnaires </a:t>
            </a:r>
          </a:p>
        </p:txBody>
      </p:sp>
      <p:sp>
        <p:nvSpPr>
          <p:cNvPr id="4" name="Content Placeholder 3"/>
          <p:cNvSpPr>
            <a:spLocks noGrp="1"/>
          </p:cNvSpPr>
          <p:nvPr>
            <p:ph idx="1"/>
          </p:nvPr>
        </p:nvSpPr>
        <p:spPr>
          <a:xfrm>
            <a:off x="4965431" y="2438400"/>
            <a:ext cx="6586489" cy="3785419"/>
          </a:xfrm>
        </p:spPr>
        <p:txBody>
          <a:bodyPr>
            <a:normAutofit/>
          </a:bodyPr>
          <a:lstStyle/>
          <a:p>
            <a:pPr marL="0" indent="0">
              <a:buFont typeface="+mj-lt"/>
              <a:buNone/>
            </a:pPr>
            <a:endParaRPr lang="en-IN" sz="1700"/>
          </a:p>
          <a:p>
            <a:pPr marL="0" indent="0">
              <a:buFont typeface="+mj-lt"/>
              <a:buNone/>
            </a:pPr>
            <a:r>
              <a:rPr lang="en-IN" sz="1700"/>
              <a:t>Forced-choice questions: They require participants to select an answer from those specified. These are typically not used in qualitative research.</a:t>
            </a:r>
          </a:p>
          <a:p>
            <a:pPr marL="0" indent="0">
              <a:buFont typeface="+mj-lt"/>
              <a:buNone/>
            </a:pPr>
            <a:endParaRPr lang="en-US" sz="1700"/>
          </a:p>
          <a:p>
            <a:pPr marL="0" indent="0">
              <a:buFont typeface="+mj-lt"/>
              <a:buNone/>
            </a:pPr>
            <a:r>
              <a:rPr lang="en-IN" sz="1700"/>
              <a:t>Open-ended questions: They can take multiple forms such as short-answer questions, journals, or essays. </a:t>
            </a:r>
          </a:p>
          <a:p>
            <a:pPr marL="0" indent="0">
              <a:buFont typeface="+mj-lt"/>
              <a:buNone/>
            </a:pPr>
            <a:endParaRPr lang="en-US" sz="1700"/>
          </a:p>
          <a:p>
            <a:pPr marL="0" indent="0">
              <a:buFont typeface="+mj-lt"/>
              <a:buNone/>
            </a:pPr>
            <a:r>
              <a:rPr lang="en-US" sz="1700"/>
              <a:t>Design decisions for using </a:t>
            </a:r>
            <a:r>
              <a:rPr lang="en-IN" sz="1700"/>
              <a:t>questionnaires: Many design decisions must be taken into consideration when using questionnaires, including the sample size and issues of representation; the content, type, wording, and order of questions; the logistics of administration; and how the data will be analysed.</a:t>
            </a:r>
            <a:endParaRPr lang="en-US" sz="1700"/>
          </a:p>
        </p:txBody>
      </p:sp>
      <p:pic>
        <p:nvPicPr>
          <p:cNvPr id="7" name="Picture 6" descr="Magnifying glass on clear background">
            <a:extLst>
              <a:ext uri="{FF2B5EF4-FFF2-40B4-BE49-F238E27FC236}">
                <a16:creationId xmlns:a16="http://schemas.microsoft.com/office/drawing/2014/main" id="{FA5FA5C8-7C0E-4B4C-A72F-B06C734E5523}"/>
              </a:ext>
            </a:extLst>
          </p:cNvPr>
          <p:cNvPicPr>
            <a:picLocks noChangeAspect="1"/>
          </p:cNvPicPr>
          <p:nvPr/>
        </p:nvPicPr>
        <p:blipFill rotWithShape="1">
          <a:blip r:embed="rId3"/>
          <a:srcRect l="40580" r="14300" b="-1"/>
          <a:stretch/>
        </p:blipFill>
        <p:spPr>
          <a:xfrm>
            <a:off x="20" y="10"/>
            <a:ext cx="4635571" cy="6857990"/>
          </a:xfrm>
          <a:prstGeom prst="rect">
            <a:avLst/>
          </a:prstGeom>
          <a:effectLst/>
        </p:spPr>
      </p:pic>
      <p:cxnSp>
        <p:nvCxnSpPr>
          <p:cNvPr id="11" name="Straight Connector 10">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E19313"/>
            </a:solidFill>
          </a:ln>
        </p:spPr>
        <p:style>
          <a:lnRef idx="1">
            <a:schemeClr val="accent1"/>
          </a:lnRef>
          <a:fillRef idx="0">
            <a:schemeClr val="accent1"/>
          </a:fillRef>
          <a:effectRef idx="0">
            <a:schemeClr val="accent1"/>
          </a:effectRef>
          <a:fontRef idx="minor">
            <a:schemeClr val="tx1"/>
          </a:fontRef>
        </p:style>
      </p:cxnSp>
      <p:sp>
        <p:nvSpPr>
          <p:cNvPr id="2" name="Footer Placeholder 1"/>
          <p:cNvSpPr>
            <a:spLocks noGrp="1"/>
          </p:cNvSpPr>
          <p:nvPr>
            <p:ph type="ftr" sz="quarter" idx="11"/>
          </p:nvPr>
        </p:nvSpPr>
        <p:spPr>
          <a:xfrm>
            <a:off x="4965430" y="6356350"/>
            <a:ext cx="4139134" cy="365125"/>
          </a:xfrm>
        </p:spPr>
        <p:txBody>
          <a:bodyPr>
            <a:normAutofit/>
          </a:bodyPr>
          <a:lstStyle/>
          <a:p>
            <a:pPr algn="l">
              <a:spcAft>
                <a:spcPts val="600"/>
              </a:spcAft>
            </a:pPr>
            <a:r>
              <a:rPr lang="en-US" dirty="0"/>
              <a:t>Ravitch, Qualitative Research, 2e. © SAGE Publications, 2021.</a:t>
            </a:r>
            <a:endParaRPr lang="en-US"/>
          </a:p>
        </p:txBody>
      </p:sp>
      <p:sp>
        <p:nvSpPr>
          <p:cNvPr id="5" name="Slide Number Placeholder 4"/>
          <p:cNvSpPr>
            <a:spLocks noGrp="1"/>
          </p:cNvSpPr>
          <p:nvPr>
            <p:ph type="sldNum" sz="quarter" idx="12"/>
          </p:nvPr>
        </p:nvSpPr>
        <p:spPr>
          <a:xfrm>
            <a:off x="10167042" y="6356350"/>
            <a:ext cx="1186758" cy="365125"/>
          </a:xfrm>
        </p:spPr>
        <p:txBody>
          <a:bodyPr>
            <a:normAutofit/>
          </a:bodyPr>
          <a:lstStyle/>
          <a:p>
            <a:pPr>
              <a:spcAft>
                <a:spcPts val="600"/>
              </a:spcAft>
            </a:pPr>
            <a:fld id="{B6F15528-21DE-4FAA-801E-634DDDAF4B2B}" type="slidenum">
              <a:rPr lang="en-US" smtClean="0"/>
              <a:pPr>
                <a:spcAft>
                  <a:spcPts val="600"/>
                </a:spcAft>
              </a:pPr>
              <a:t>104</a:t>
            </a:fld>
            <a:endParaRPr lang="en-US"/>
          </a:p>
        </p:txBody>
      </p:sp>
    </p:spTree>
    <p:extLst>
      <p:ext uri="{BB962C8B-B14F-4D97-AF65-F5344CB8AC3E}">
        <p14:creationId xmlns:p14="http://schemas.microsoft.com/office/powerpoint/2010/main" val="3890871397"/>
      </p:ext>
    </p:extLst>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23962611-DFD5-4092-AAFD-559E3DFCE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488"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270F1FA-0425-408F-9861-80BF5AFB27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Title 2"/>
          <p:cNvSpPr>
            <a:spLocks noGrp="1"/>
          </p:cNvSpPr>
          <p:nvPr>
            <p:ph type="title"/>
          </p:nvPr>
        </p:nvSpPr>
        <p:spPr>
          <a:xfrm>
            <a:off x="3045368" y="2043663"/>
            <a:ext cx="6105194" cy="2031055"/>
          </a:xfrm>
        </p:spPr>
        <p:txBody>
          <a:bodyPr vert="horz" lIns="91440" tIns="45720" rIns="91440" bIns="45720" rtlCol="0" anchor="b">
            <a:normAutofit/>
          </a:bodyPr>
          <a:lstStyle/>
          <a:p>
            <a:pPr algn="ctr"/>
            <a:r>
              <a:rPr lang="en-US" sz="5100" kern="1200">
                <a:solidFill>
                  <a:srgbClr val="FFFFFF"/>
                </a:solidFill>
                <a:latin typeface="+mj-lt"/>
                <a:ea typeface="+mj-ea"/>
                <a:cs typeface="+mj-cs"/>
              </a:rPr>
              <a:t>Open-Ended Questionnaires - TIPS </a:t>
            </a:r>
          </a:p>
        </p:txBody>
      </p:sp>
      <p:sp>
        <p:nvSpPr>
          <p:cNvPr id="2" name="Footer Placeholder 1"/>
          <p:cNvSpPr>
            <a:spLocks noGrp="1"/>
          </p:cNvSpPr>
          <p:nvPr>
            <p:ph type="ftr" sz="quarter" idx="11"/>
          </p:nvPr>
        </p:nvSpPr>
        <p:spPr>
          <a:xfrm>
            <a:off x="805661" y="6223702"/>
            <a:ext cx="3832203" cy="314067"/>
          </a:xfrm>
        </p:spPr>
        <p:txBody>
          <a:bodyPr vert="horz" lIns="91440" tIns="45720" rIns="91440" bIns="45720" rtlCol="0" anchor="ctr">
            <a:normAutofit/>
          </a:bodyPr>
          <a:lstStyle/>
          <a:p>
            <a:pPr algn="l">
              <a:spcAft>
                <a:spcPts val="600"/>
              </a:spcAft>
            </a:pPr>
            <a:r>
              <a:rPr lang="en-US" sz="1000" kern="1200">
                <a:solidFill>
                  <a:srgbClr val="898989"/>
                </a:solidFill>
                <a:latin typeface="+mn-lt"/>
                <a:ea typeface="+mn-ea"/>
                <a:cs typeface="+mn-cs"/>
              </a:rPr>
              <a:t>Ravitch, Qualitative Research, 2e. © SAGE Publications, 2021.</a:t>
            </a:r>
          </a:p>
        </p:txBody>
      </p:sp>
      <p:sp>
        <p:nvSpPr>
          <p:cNvPr id="5" name="Slide Number Placeholder 4"/>
          <p:cNvSpPr>
            <a:spLocks noGrp="1"/>
          </p:cNvSpPr>
          <p:nvPr>
            <p:ph type="sldNum" sz="quarter" idx="12"/>
          </p:nvPr>
        </p:nvSpPr>
        <p:spPr>
          <a:xfrm>
            <a:off x="10825930" y="6223702"/>
            <a:ext cx="570728" cy="314067"/>
          </a:xfrm>
        </p:spPr>
        <p:txBody>
          <a:bodyPr vert="horz" lIns="91440" tIns="45720" rIns="91440" bIns="45720" rtlCol="0" anchor="ctr">
            <a:normAutofit/>
          </a:bodyPr>
          <a:lstStyle/>
          <a:p>
            <a:pPr>
              <a:spcAft>
                <a:spcPts val="600"/>
              </a:spcAft>
            </a:pPr>
            <a:fld id="{B6F15528-21DE-4FAA-801E-634DDDAF4B2B}" type="slidenum">
              <a:rPr lang="en-US" sz="1000">
                <a:solidFill>
                  <a:srgbClr val="898989"/>
                </a:solidFill>
              </a:rPr>
              <a:pPr>
                <a:spcAft>
                  <a:spcPts val="600"/>
                </a:spcAft>
              </a:pPr>
              <a:t>105</a:t>
            </a:fld>
            <a:endParaRPr lang="en-US" sz="1000">
              <a:solidFill>
                <a:srgbClr val="898989"/>
              </a:solidFill>
            </a:endParaRPr>
          </a:p>
        </p:txBody>
      </p:sp>
    </p:spTree>
    <p:extLst>
      <p:ext uri="{BB962C8B-B14F-4D97-AF65-F5344CB8AC3E}">
        <p14:creationId xmlns:p14="http://schemas.microsoft.com/office/powerpoint/2010/main" val="2945219450"/>
      </p:ext>
    </p:extLst>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Footer Placeholder 1"/>
          <p:cNvSpPr>
            <a:spLocks noGrp="1"/>
          </p:cNvSpPr>
          <p:nvPr>
            <p:ph type="ftr" sz="quarter" idx="11"/>
          </p:nvPr>
        </p:nvSpPr>
        <p:spPr>
          <a:xfrm>
            <a:off x="4038600" y="6356350"/>
            <a:ext cx="4114800" cy="365125"/>
          </a:xfrm>
        </p:spPr>
        <p:txBody>
          <a:bodyPr>
            <a:normAutofit/>
          </a:bodyPr>
          <a:lstStyle/>
          <a:p>
            <a:pPr>
              <a:spcAft>
                <a:spcPts val="600"/>
              </a:spcAft>
            </a:pPr>
            <a:r>
              <a:rPr lang="en-US"/>
              <a:t>Ravitch, Qualitative Research, 2e. © SAGE Publications, 2021.</a:t>
            </a:r>
          </a:p>
        </p:txBody>
      </p:sp>
      <p:sp>
        <p:nvSpPr>
          <p:cNvPr id="5" name="Slide Number Placeholder 4"/>
          <p:cNvSpPr>
            <a:spLocks noGrp="1"/>
          </p:cNvSpPr>
          <p:nvPr>
            <p:ph type="sldNum" sz="quarter" idx="12"/>
          </p:nvPr>
        </p:nvSpPr>
        <p:spPr>
          <a:xfrm>
            <a:off x="8610600" y="6356350"/>
            <a:ext cx="2743200" cy="365125"/>
          </a:xfrm>
        </p:spPr>
        <p:txBody>
          <a:bodyPr>
            <a:normAutofit/>
          </a:bodyPr>
          <a:lstStyle/>
          <a:p>
            <a:pPr>
              <a:spcAft>
                <a:spcPts val="600"/>
              </a:spcAft>
            </a:pPr>
            <a:fld id="{B6F15528-21DE-4FAA-801E-634DDDAF4B2B}" type="slidenum">
              <a:rPr lang="en-US" smtClean="0"/>
              <a:pPr>
                <a:spcAft>
                  <a:spcPts val="600"/>
                </a:spcAft>
              </a:pPr>
              <a:t>106</a:t>
            </a:fld>
            <a:endParaRPr lang="en-US"/>
          </a:p>
        </p:txBody>
      </p:sp>
      <p:graphicFrame>
        <p:nvGraphicFramePr>
          <p:cNvPr id="7" name="Table 6"/>
          <p:cNvGraphicFramePr>
            <a:graphicFrameLocks noGrp="1"/>
          </p:cNvGraphicFramePr>
          <p:nvPr>
            <p:extLst>
              <p:ext uri="{D42A27DB-BD31-4B8C-83A1-F6EECF244321}">
                <p14:modId xmlns:p14="http://schemas.microsoft.com/office/powerpoint/2010/main" val="923750428"/>
              </p:ext>
            </p:extLst>
          </p:nvPr>
        </p:nvGraphicFramePr>
        <p:xfrm>
          <a:off x="643467" y="837035"/>
          <a:ext cx="10905066" cy="5183929"/>
        </p:xfrm>
        <a:graphic>
          <a:graphicData uri="http://schemas.openxmlformats.org/drawingml/2006/table">
            <a:tbl>
              <a:tblPr firstRow="1" firstCol="1" bandRow="1">
                <a:tableStyleId>{BDBED569-4797-4DF1-A0F4-6AAB3CD982D8}</a:tableStyleId>
              </a:tblPr>
              <a:tblGrid>
                <a:gridCol w="10905066">
                  <a:extLst>
                    <a:ext uri="{9D8B030D-6E8A-4147-A177-3AD203B41FA5}">
                      <a16:colId xmlns:a16="http://schemas.microsoft.com/office/drawing/2014/main" val="949641703"/>
                    </a:ext>
                  </a:extLst>
                </a:gridCol>
              </a:tblGrid>
              <a:tr h="5183929">
                <a:tc>
                  <a:txBody>
                    <a:bodyPr/>
                    <a:lstStyle/>
                    <a:p>
                      <a:pPr marL="171450" indent="-171450">
                        <a:lnSpc>
                          <a:spcPct val="100000"/>
                        </a:lnSpc>
                        <a:spcAft>
                          <a:spcPts val="0"/>
                        </a:spcAft>
                        <a:buFont typeface="Arial" panose="020B0604020202020204" pitchFamily="34" charset="0"/>
                        <a:buChar char="•"/>
                      </a:pPr>
                      <a:r>
                        <a:rPr lang="en-IN" sz="1800" b="0">
                          <a:effectLst/>
                        </a:rPr>
                        <a:t>Carefully consider your study goals and align the questionnaire items directly with them.</a:t>
                      </a:r>
                    </a:p>
                    <a:p>
                      <a:pPr marL="171450" indent="-171450">
                        <a:lnSpc>
                          <a:spcPct val="100000"/>
                        </a:lnSpc>
                        <a:spcAft>
                          <a:spcPts val="0"/>
                        </a:spcAft>
                        <a:buFont typeface="Arial" panose="020B0604020202020204" pitchFamily="34" charset="0"/>
                        <a:buChar char="•"/>
                      </a:pPr>
                      <a:r>
                        <a:rPr lang="en-IN" sz="1800" b="0">
                          <a:effectLst/>
                        </a:rPr>
                        <a:t>Use each guiding research question to create clusters of questions.</a:t>
                      </a:r>
                    </a:p>
                    <a:p>
                      <a:pPr marL="171450" indent="-171450">
                        <a:lnSpc>
                          <a:spcPct val="100000"/>
                        </a:lnSpc>
                        <a:spcAft>
                          <a:spcPts val="0"/>
                        </a:spcAft>
                        <a:buFont typeface="Arial" panose="020B0604020202020204" pitchFamily="34" charset="0"/>
                        <a:buChar char="•"/>
                      </a:pPr>
                      <a:r>
                        <a:rPr lang="en-IN" sz="1800" b="0">
                          <a:effectLst/>
                        </a:rPr>
                        <a:t>Consider the forum/structure/timing of the questionnaire, and create questions that fit with this forum.</a:t>
                      </a:r>
                    </a:p>
                    <a:p>
                      <a:pPr marL="171450" indent="-171450">
                        <a:lnSpc>
                          <a:spcPct val="100000"/>
                        </a:lnSpc>
                        <a:spcAft>
                          <a:spcPts val="0"/>
                        </a:spcAft>
                        <a:buFont typeface="Arial" panose="020B0604020202020204" pitchFamily="34" charset="0"/>
                        <a:buChar char="•"/>
                      </a:pPr>
                      <a:r>
                        <a:rPr lang="en-IN" sz="1800" b="0">
                          <a:effectLst/>
                        </a:rPr>
                        <a:t>Write a brief but substantive introduction to the questionnaire that addresses the purpose and guides the participants.</a:t>
                      </a:r>
                    </a:p>
                    <a:p>
                      <a:pPr marL="171450" indent="-171450">
                        <a:lnSpc>
                          <a:spcPct val="100000"/>
                        </a:lnSpc>
                        <a:spcAft>
                          <a:spcPts val="0"/>
                        </a:spcAft>
                        <a:buFont typeface="Arial" panose="020B0604020202020204" pitchFamily="34" charset="0"/>
                        <a:buChar char="•"/>
                      </a:pPr>
                      <a:r>
                        <a:rPr lang="en-IN" sz="1800" b="0">
                          <a:effectLst/>
                        </a:rPr>
                        <a:t>Provide clear instructions that are visually differentiated (through use of capital letters, bold, or underlined type).</a:t>
                      </a:r>
                    </a:p>
                    <a:p>
                      <a:pPr marL="171450" indent="-171450">
                        <a:lnSpc>
                          <a:spcPct val="100000"/>
                        </a:lnSpc>
                        <a:spcAft>
                          <a:spcPts val="0"/>
                        </a:spcAft>
                        <a:buFont typeface="Arial" panose="020B0604020202020204" pitchFamily="34" charset="0"/>
                        <a:buChar char="•"/>
                      </a:pPr>
                      <a:r>
                        <a:rPr lang="en-IN" sz="1800" b="0">
                          <a:effectLst/>
                        </a:rPr>
                        <a:t>Design the formatting and appearance of the questionnaire so it is clear and easy to navigate.</a:t>
                      </a:r>
                    </a:p>
                    <a:p>
                      <a:pPr marL="171450" indent="-171450">
                        <a:lnSpc>
                          <a:spcPct val="100000"/>
                        </a:lnSpc>
                        <a:spcAft>
                          <a:spcPts val="0"/>
                        </a:spcAft>
                        <a:buFont typeface="Arial" panose="020B0604020202020204" pitchFamily="34" charset="0"/>
                        <a:buChar char="•"/>
                      </a:pPr>
                      <a:r>
                        <a:rPr lang="en-IN" sz="1800" b="0">
                          <a:effectLst/>
                        </a:rPr>
                        <a:t>Consider questions from the participants’ points of view so they are clearly stated and relevant, subquestions align with the main question, and the overall process is not too burdensome.</a:t>
                      </a:r>
                    </a:p>
                    <a:p>
                      <a:pPr marL="171450" indent="-171450">
                        <a:lnSpc>
                          <a:spcPct val="100000"/>
                        </a:lnSpc>
                        <a:spcAft>
                          <a:spcPts val="0"/>
                        </a:spcAft>
                        <a:buFont typeface="Arial" panose="020B0604020202020204" pitchFamily="34" charset="0"/>
                        <a:buChar char="•"/>
                      </a:pPr>
                      <a:r>
                        <a:rPr lang="en-IN" sz="1800" b="0">
                          <a:effectLst/>
                        </a:rPr>
                        <a:t>Anticipate a range of possible answers to troubleshoot and refine your questionnaire.</a:t>
                      </a:r>
                    </a:p>
                    <a:p>
                      <a:pPr marL="171450" indent="-171450">
                        <a:lnSpc>
                          <a:spcPct val="100000"/>
                        </a:lnSpc>
                        <a:spcAft>
                          <a:spcPts val="0"/>
                        </a:spcAft>
                        <a:buFont typeface="Arial" panose="020B0604020202020204" pitchFamily="34" charset="0"/>
                        <a:buChar char="•"/>
                      </a:pPr>
                      <a:r>
                        <a:rPr lang="en-IN" sz="1800" b="0">
                          <a:effectLst/>
                        </a:rPr>
                        <a:t>Think about the order, flow, and sequence of the questions so that they are logical.</a:t>
                      </a:r>
                    </a:p>
                    <a:p>
                      <a:pPr marL="171450" indent="-171450">
                        <a:lnSpc>
                          <a:spcPct val="100000"/>
                        </a:lnSpc>
                        <a:spcAft>
                          <a:spcPts val="0"/>
                        </a:spcAft>
                        <a:buFont typeface="Arial" panose="020B0604020202020204" pitchFamily="34" charset="0"/>
                        <a:buChar char="•"/>
                      </a:pPr>
                      <a:r>
                        <a:rPr lang="en-IN" sz="1800" b="0">
                          <a:effectLst/>
                        </a:rPr>
                        <a:t>Possibly vary the types of questions to create texture (e.g., a strategic combination of open-ended, closed-ended, and Likert-scale questions).</a:t>
                      </a:r>
                    </a:p>
                    <a:p>
                      <a:pPr marL="171450" indent="-171450">
                        <a:lnSpc>
                          <a:spcPct val="100000"/>
                        </a:lnSpc>
                        <a:spcAft>
                          <a:spcPts val="0"/>
                        </a:spcAft>
                        <a:buFont typeface="Arial" panose="020B0604020202020204" pitchFamily="34" charset="0"/>
                        <a:buChar char="•"/>
                      </a:pPr>
                      <a:r>
                        <a:rPr lang="en-IN" sz="1800" b="0">
                          <a:effectLst/>
                        </a:rPr>
                        <a:t>Think about how the data will be processed and analyzed as a way to consider the structure and length of the questionnaire and its various subsections.</a:t>
                      </a:r>
                    </a:p>
                    <a:p>
                      <a:pPr marL="171450" indent="-171450">
                        <a:lnSpc>
                          <a:spcPct val="100000"/>
                        </a:lnSpc>
                        <a:spcAft>
                          <a:spcPts val="0"/>
                        </a:spcAft>
                        <a:buFont typeface="Arial" panose="020B0604020202020204" pitchFamily="34" charset="0"/>
                        <a:buChar char="•"/>
                      </a:pPr>
                      <a:r>
                        <a:rPr lang="en-IN" sz="1800" b="0">
                          <a:effectLst/>
                        </a:rPr>
                        <a:t>Pilot the questionnaire and refine it based on feedback.</a:t>
                      </a:r>
                    </a:p>
                    <a:p>
                      <a:pPr marL="171450" indent="-171450">
                        <a:lnSpc>
                          <a:spcPct val="100000"/>
                        </a:lnSpc>
                        <a:spcAft>
                          <a:spcPts val="0"/>
                        </a:spcAft>
                        <a:buFont typeface="Arial" panose="020B0604020202020204" pitchFamily="34" charset="0"/>
                        <a:buChar char="•"/>
                      </a:pPr>
                      <a:r>
                        <a:rPr lang="en-IN" sz="1800" b="0">
                          <a:effectLst/>
                        </a:rPr>
                        <a:t>Consider whether and why you would want a questionnaire to be anonymous or not, and plan accordingly (particularly if it is part of a triangulated data collection plan).</a:t>
                      </a:r>
                      <a:endParaRPr lang="en-IN" sz="1800" b="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87368" marR="87368" marT="0" marB="0"/>
                </a:tc>
                <a:extLst>
                  <a:ext uri="{0D108BD9-81ED-4DB2-BD59-A6C34878D82A}">
                    <a16:rowId xmlns:a16="http://schemas.microsoft.com/office/drawing/2014/main" val="1310506033"/>
                  </a:ext>
                </a:extLst>
              </a:tr>
            </a:tbl>
          </a:graphicData>
        </a:graphic>
      </p:graphicFrame>
    </p:spTree>
    <p:extLst>
      <p:ext uri="{BB962C8B-B14F-4D97-AF65-F5344CB8AC3E}">
        <p14:creationId xmlns:p14="http://schemas.microsoft.com/office/powerpoint/2010/main" val="3100857288"/>
      </p:ext>
    </p:extLst>
  </p:cSld>
  <p:clrMapOvr>
    <a:masterClrMapping/>
  </p:clrMapOvr>
</p:sld>
</file>

<file path=ppt/slides/slide10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99D1FD2A-2BBA-4B7A-80E4-09314FE251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3">
            <a:extLst>
              <a:ext uri="{FF2B5EF4-FFF2-40B4-BE49-F238E27FC236}">
                <a16:creationId xmlns:a16="http://schemas.microsoft.com/office/drawing/2014/main" id="{87DA80A1-B617-41BB-B155-66F7BE75E3F6}"/>
              </a:ext>
            </a:extLst>
          </p:cNvPr>
          <p:cNvPicPr>
            <a:picLocks noChangeAspect="1"/>
          </p:cNvPicPr>
          <p:nvPr/>
        </p:nvPicPr>
        <p:blipFill rotWithShape="1">
          <a:blip r:embed="rId2"/>
          <a:srcRect l="25139" r="5456" b="-1"/>
          <a:stretch/>
        </p:blipFill>
        <p:spPr>
          <a:xfrm>
            <a:off x="321731" y="557189"/>
            <a:ext cx="7086768" cy="5743618"/>
          </a:xfrm>
          <a:prstGeom prst="rect">
            <a:avLst/>
          </a:prstGeom>
        </p:spPr>
      </p:pic>
      <p:pic>
        <p:nvPicPr>
          <p:cNvPr id="6146" name="Picture 2" descr="Participatory methods lecture - Participatory Geographies Research">
            <a:extLst>
              <a:ext uri="{FF2B5EF4-FFF2-40B4-BE49-F238E27FC236}">
                <a16:creationId xmlns:a16="http://schemas.microsoft.com/office/drawing/2014/main" id="{10235AF8-7C0F-4057-A3DE-453838851A7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4114" r="20141" b="4"/>
          <a:stretch/>
        </p:blipFill>
        <p:spPr bwMode="auto">
          <a:xfrm>
            <a:off x="7601026" y="557189"/>
            <a:ext cx="4269242" cy="57436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39094471"/>
      </p:ext>
    </p:extLst>
  </p:cSld>
  <p:clrMapOvr>
    <a:masterClrMapping/>
  </p:clrMapOvr>
</p:sld>
</file>

<file path=ppt/slides/slide10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 name="Rectangle 19">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Title 2"/>
          <p:cNvSpPr>
            <a:spLocks noGrp="1"/>
          </p:cNvSpPr>
          <p:nvPr>
            <p:ph type="title"/>
          </p:nvPr>
        </p:nvSpPr>
        <p:spPr>
          <a:xfrm>
            <a:off x="958506" y="800392"/>
            <a:ext cx="10264697" cy="1212102"/>
          </a:xfrm>
        </p:spPr>
        <p:txBody>
          <a:bodyPr>
            <a:normAutofit/>
          </a:bodyPr>
          <a:lstStyle/>
          <a:p>
            <a:br>
              <a:rPr lang="en-US" sz="4000">
                <a:solidFill>
                  <a:srgbClr val="FFFFFF"/>
                </a:solidFill>
              </a:rPr>
            </a:br>
            <a:r>
              <a:rPr lang="en-US" sz="4000">
                <a:solidFill>
                  <a:srgbClr val="FFFFFF"/>
                </a:solidFill>
              </a:rPr>
              <a:t>Participatory Methods of Data Collection (1 of 5) </a:t>
            </a:r>
          </a:p>
        </p:txBody>
      </p:sp>
      <p:sp>
        <p:nvSpPr>
          <p:cNvPr id="4" name="Content Placeholder 3"/>
          <p:cNvSpPr>
            <a:spLocks noGrp="1"/>
          </p:cNvSpPr>
          <p:nvPr>
            <p:ph idx="1"/>
          </p:nvPr>
        </p:nvSpPr>
        <p:spPr>
          <a:xfrm>
            <a:off x="1367624" y="2490436"/>
            <a:ext cx="9708995" cy="3567173"/>
          </a:xfrm>
        </p:spPr>
        <p:txBody>
          <a:bodyPr anchor="ctr">
            <a:normAutofit/>
          </a:bodyPr>
          <a:lstStyle/>
          <a:p>
            <a:r>
              <a:rPr lang="en-GB" sz="1900" dirty="0">
                <a:highlight>
                  <a:srgbClr val="FFFF00"/>
                </a:highlight>
              </a:rPr>
              <a:t>Participatory Research (PR) is a research-to-action approach that emphasizes direct engagement of local priorities and perspectives (Cornwall &amp; </a:t>
            </a:r>
            <a:r>
              <a:rPr lang="en-GB" sz="1900" dirty="0" err="1">
                <a:highlight>
                  <a:srgbClr val="FFFF00"/>
                </a:highlight>
              </a:rPr>
              <a:t>Jewkes</a:t>
            </a:r>
            <a:r>
              <a:rPr lang="en-GB" sz="1900" dirty="0">
                <a:highlight>
                  <a:srgbClr val="FFFF00"/>
                </a:highlight>
              </a:rPr>
              <a:t>, 1995).</a:t>
            </a:r>
            <a:endParaRPr lang="en-US" sz="1900" noProof="0" dirty="0">
              <a:highlight>
                <a:srgbClr val="FFFF00"/>
              </a:highlight>
            </a:endParaRPr>
          </a:p>
          <a:p>
            <a:pPr marL="0" indent="0">
              <a:spcBef>
                <a:spcPts val="0"/>
              </a:spcBef>
              <a:buNone/>
              <a:defRPr/>
            </a:pPr>
            <a:r>
              <a:rPr lang="en-IN" sz="1900" dirty="0"/>
              <a:t>Participatory approaches to research: In participatory approaches to research, participants are also researchers and are from within the community or group at the </a:t>
            </a:r>
            <a:r>
              <a:rPr lang="en-IN" sz="1900" dirty="0" err="1"/>
              <a:t>center</a:t>
            </a:r>
            <a:r>
              <a:rPr lang="en-IN" sz="1900" dirty="0"/>
              <a:t> of a study. They may define the topics or problems to be addressed, design their own studies, and engage in collaborative data collection and analysis toward answering their guiding questions and goals in ways that emerge from within their own communities. </a:t>
            </a:r>
          </a:p>
          <a:p>
            <a:pPr marL="0" indent="0">
              <a:spcBef>
                <a:spcPts val="0"/>
              </a:spcBef>
              <a:buNone/>
              <a:defRPr/>
            </a:pPr>
            <a:endParaRPr lang="en-US" sz="1900" dirty="0"/>
          </a:p>
          <a:p>
            <a:pPr marL="0" indent="0">
              <a:spcBef>
                <a:spcPts val="0"/>
              </a:spcBef>
              <a:buNone/>
              <a:defRPr/>
            </a:pPr>
            <a:r>
              <a:rPr lang="en-IN" sz="1900" dirty="0"/>
              <a:t>Participatory action research (PAR): It is a specific methodological approach to research with its own history, literature, values, goals, and commitments. In this approach, study topics, foci, and data are generated by participants, individuals, and communities with a goal of creating the structures and conditions for people to tell their own stories in ways unmediated by researcher influence, presence, or engagement. </a:t>
            </a:r>
            <a:endParaRPr lang="en-US" sz="1900" dirty="0"/>
          </a:p>
        </p:txBody>
      </p:sp>
      <p:sp>
        <p:nvSpPr>
          <p:cNvPr id="2" name="Footer Placeholder 1"/>
          <p:cNvSpPr>
            <a:spLocks noGrp="1"/>
          </p:cNvSpPr>
          <p:nvPr>
            <p:ph type="ftr" sz="quarter" idx="11"/>
          </p:nvPr>
        </p:nvSpPr>
        <p:spPr>
          <a:xfrm>
            <a:off x="795528" y="6382512"/>
            <a:ext cx="6757416" cy="320040"/>
          </a:xfrm>
        </p:spPr>
        <p:txBody>
          <a:bodyPr>
            <a:normAutofit/>
          </a:bodyPr>
          <a:lstStyle/>
          <a:p>
            <a:pPr algn="l">
              <a:spcAft>
                <a:spcPts val="600"/>
              </a:spcAft>
            </a:pPr>
            <a:r>
              <a:rPr lang="en-US" sz="1000"/>
              <a:t>Ravitch, Qualitative Research, 2e. © SAGE Publications, 2021.</a:t>
            </a:r>
          </a:p>
        </p:txBody>
      </p:sp>
      <p:sp>
        <p:nvSpPr>
          <p:cNvPr id="5" name="Slide Number Placeholder 4"/>
          <p:cNvSpPr>
            <a:spLocks noGrp="1"/>
          </p:cNvSpPr>
          <p:nvPr>
            <p:ph type="sldNum" sz="quarter" idx="12"/>
          </p:nvPr>
        </p:nvSpPr>
        <p:spPr>
          <a:xfrm>
            <a:off x="10707624" y="6382512"/>
            <a:ext cx="685800" cy="320040"/>
          </a:xfrm>
        </p:spPr>
        <p:txBody>
          <a:bodyPr>
            <a:normAutofit/>
          </a:bodyPr>
          <a:lstStyle/>
          <a:p>
            <a:pPr>
              <a:spcAft>
                <a:spcPts val="600"/>
              </a:spcAft>
            </a:pPr>
            <a:fld id="{B6F15528-21DE-4FAA-801E-634DDDAF4B2B}" type="slidenum">
              <a:rPr lang="en-US" sz="1000"/>
              <a:pPr>
                <a:spcAft>
                  <a:spcPts val="600"/>
                </a:spcAft>
              </a:pPr>
              <a:t>108</a:t>
            </a:fld>
            <a:endParaRPr lang="en-US" sz="1000"/>
          </a:p>
        </p:txBody>
      </p:sp>
    </p:spTree>
    <p:extLst>
      <p:ext uri="{BB962C8B-B14F-4D97-AF65-F5344CB8AC3E}">
        <p14:creationId xmlns:p14="http://schemas.microsoft.com/office/powerpoint/2010/main" val="3669281597"/>
      </p:ext>
    </p:extLst>
  </p:cSld>
  <p:clrMapOvr>
    <a:masterClrMapping/>
  </p:clrMapOvr>
</p:sld>
</file>

<file path=ppt/slides/slide10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 name="Rectangle 19">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Title 2"/>
          <p:cNvSpPr>
            <a:spLocks noGrp="1"/>
          </p:cNvSpPr>
          <p:nvPr>
            <p:ph type="title"/>
          </p:nvPr>
        </p:nvSpPr>
        <p:spPr>
          <a:xfrm>
            <a:off x="958506" y="800392"/>
            <a:ext cx="10264697" cy="1212102"/>
          </a:xfrm>
        </p:spPr>
        <p:txBody>
          <a:bodyPr>
            <a:normAutofit/>
          </a:bodyPr>
          <a:lstStyle/>
          <a:p>
            <a:br>
              <a:rPr lang="en-US" sz="4000">
                <a:solidFill>
                  <a:srgbClr val="FFFFFF"/>
                </a:solidFill>
              </a:rPr>
            </a:br>
            <a:r>
              <a:rPr lang="en-US" sz="4000">
                <a:solidFill>
                  <a:srgbClr val="FFFFFF"/>
                </a:solidFill>
              </a:rPr>
              <a:t>Participatory Methods of Data Collection </a:t>
            </a:r>
          </a:p>
        </p:txBody>
      </p:sp>
      <p:sp>
        <p:nvSpPr>
          <p:cNvPr id="4" name="Content Placeholder 3"/>
          <p:cNvSpPr>
            <a:spLocks noGrp="1"/>
          </p:cNvSpPr>
          <p:nvPr>
            <p:ph idx="1"/>
          </p:nvPr>
        </p:nvSpPr>
        <p:spPr>
          <a:xfrm>
            <a:off x="1367624" y="2490436"/>
            <a:ext cx="9708995" cy="3567173"/>
          </a:xfrm>
        </p:spPr>
        <p:txBody>
          <a:bodyPr anchor="ctr">
            <a:normAutofit/>
          </a:bodyPr>
          <a:lstStyle/>
          <a:p>
            <a:pPr marL="0" indent="0">
              <a:spcBef>
                <a:spcPts val="0"/>
              </a:spcBef>
              <a:buNone/>
              <a:defRPr/>
            </a:pPr>
            <a:r>
              <a:rPr lang="en-IN" sz="2400"/>
              <a:t>Photographs as contextualized data: Photovoice refers to the collaborative taking, interpretation, and discussion of photographs as contextualized data that participants generate. Participants are provided with cameras; asked to chronicle daily experiences, contexts, and/or events; and then engage in group discussions about the images and their contexts, using the photos to narrate their ideas and their worlds.</a:t>
            </a:r>
            <a:endParaRPr lang="en-US" sz="2400"/>
          </a:p>
          <a:p>
            <a:pPr marL="0" indent="0">
              <a:spcBef>
                <a:spcPts val="0"/>
              </a:spcBef>
              <a:buNone/>
              <a:defRPr/>
            </a:pPr>
            <a:endParaRPr lang="en-US" sz="2400"/>
          </a:p>
          <a:p>
            <a:pPr marL="0" indent="0">
              <a:buNone/>
            </a:pPr>
            <a:endParaRPr lang="en-US" sz="2400" noProof="0"/>
          </a:p>
        </p:txBody>
      </p:sp>
      <p:sp>
        <p:nvSpPr>
          <p:cNvPr id="2" name="Footer Placeholder 1"/>
          <p:cNvSpPr>
            <a:spLocks noGrp="1"/>
          </p:cNvSpPr>
          <p:nvPr>
            <p:ph type="ftr" sz="quarter" idx="11"/>
          </p:nvPr>
        </p:nvSpPr>
        <p:spPr>
          <a:xfrm>
            <a:off x="795528" y="6382512"/>
            <a:ext cx="6757416" cy="320040"/>
          </a:xfrm>
        </p:spPr>
        <p:txBody>
          <a:bodyPr>
            <a:normAutofit/>
          </a:bodyPr>
          <a:lstStyle/>
          <a:p>
            <a:pPr algn="l">
              <a:spcAft>
                <a:spcPts val="600"/>
              </a:spcAft>
            </a:pPr>
            <a:r>
              <a:rPr lang="en-US" sz="1000"/>
              <a:t>Ravitch, Qualitative Research, 2e. © SAGE Publications, 2021.</a:t>
            </a:r>
          </a:p>
        </p:txBody>
      </p:sp>
      <p:sp>
        <p:nvSpPr>
          <p:cNvPr id="5" name="Slide Number Placeholder 4"/>
          <p:cNvSpPr>
            <a:spLocks noGrp="1"/>
          </p:cNvSpPr>
          <p:nvPr>
            <p:ph type="sldNum" sz="quarter" idx="12"/>
          </p:nvPr>
        </p:nvSpPr>
        <p:spPr>
          <a:xfrm>
            <a:off x="10707624" y="6382512"/>
            <a:ext cx="685800" cy="320040"/>
          </a:xfrm>
        </p:spPr>
        <p:txBody>
          <a:bodyPr>
            <a:normAutofit/>
          </a:bodyPr>
          <a:lstStyle/>
          <a:p>
            <a:pPr>
              <a:spcAft>
                <a:spcPts val="600"/>
              </a:spcAft>
            </a:pPr>
            <a:fld id="{B6F15528-21DE-4FAA-801E-634DDDAF4B2B}" type="slidenum">
              <a:rPr lang="en-US" sz="1000"/>
              <a:pPr>
                <a:spcAft>
                  <a:spcPts val="600"/>
                </a:spcAft>
              </a:pPr>
              <a:t>109</a:t>
            </a:fld>
            <a:endParaRPr lang="en-US" sz="1000"/>
          </a:p>
        </p:txBody>
      </p:sp>
    </p:spTree>
    <p:extLst>
      <p:ext uri="{BB962C8B-B14F-4D97-AF65-F5344CB8AC3E}">
        <p14:creationId xmlns:p14="http://schemas.microsoft.com/office/powerpoint/2010/main" val="4076324501"/>
      </p:ext>
    </p:extLst>
  </p:cSld>
  <p:clrMapOvr>
    <a:masterClrMapping/>
  </p:clrMapOvr>
</p:sld>
</file>

<file path=ppt/slides/slide1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ADCE8C3D-4A78-4613-A54E-73583F3CDBA9}"/>
              </a:ext>
            </a:extLst>
          </p:cNvPr>
          <p:cNvSpPr>
            <a:spLocks noGrp="1"/>
          </p:cNvSpPr>
          <p:nvPr>
            <p:ph type="title"/>
          </p:nvPr>
        </p:nvSpPr>
        <p:spPr>
          <a:xfrm>
            <a:off x="958506" y="800392"/>
            <a:ext cx="10264697" cy="1212102"/>
          </a:xfrm>
        </p:spPr>
        <p:txBody>
          <a:bodyPr>
            <a:normAutofit/>
          </a:bodyPr>
          <a:lstStyle/>
          <a:p>
            <a:r>
              <a:rPr lang="en-GB" sz="4000">
                <a:solidFill>
                  <a:srgbClr val="FFFFFF"/>
                </a:solidFill>
              </a:rPr>
              <a:t>Continued</a:t>
            </a:r>
          </a:p>
        </p:txBody>
      </p:sp>
      <p:sp>
        <p:nvSpPr>
          <p:cNvPr id="3" name="Content Placeholder 2">
            <a:extLst>
              <a:ext uri="{FF2B5EF4-FFF2-40B4-BE49-F238E27FC236}">
                <a16:creationId xmlns:a16="http://schemas.microsoft.com/office/drawing/2014/main" id="{6CCE91D1-2EA3-415F-A9F2-88DF158EFC10}"/>
              </a:ext>
            </a:extLst>
          </p:cNvPr>
          <p:cNvSpPr>
            <a:spLocks noGrp="1"/>
          </p:cNvSpPr>
          <p:nvPr>
            <p:ph idx="1"/>
          </p:nvPr>
        </p:nvSpPr>
        <p:spPr>
          <a:xfrm>
            <a:off x="1367624" y="2490436"/>
            <a:ext cx="9708995" cy="3567173"/>
          </a:xfrm>
        </p:spPr>
        <p:txBody>
          <a:bodyPr anchor="ctr">
            <a:normAutofit/>
          </a:bodyPr>
          <a:lstStyle/>
          <a:p>
            <a:pPr marL="0" indent="0">
              <a:spcBef>
                <a:spcPts val="0"/>
              </a:spcBef>
              <a:buNone/>
              <a:defRPr/>
            </a:pPr>
            <a:r>
              <a:rPr lang="en-US" sz="2400"/>
              <a:t>G</a:t>
            </a:r>
            <a:r>
              <a:rPr lang="en-IN" sz="2400"/>
              <a:t>uiding belief: The choices of foci and frames for the photos are valuable, and then as people speak (and hear) about the meaning of the visual imagery, the narration of these choices requires the sharing of feelings, experiences, expertise, knowledge, and the like in ways that are more contextualized and embedded within daily experience than traditional data collection methods.</a:t>
            </a:r>
          </a:p>
          <a:p>
            <a:pPr marL="0" indent="0">
              <a:spcBef>
                <a:spcPts val="0"/>
              </a:spcBef>
              <a:buNone/>
              <a:defRPr/>
            </a:pPr>
            <a:endParaRPr lang="en-US" sz="2400"/>
          </a:p>
          <a:p>
            <a:pPr marL="0" indent="0">
              <a:spcBef>
                <a:spcPts val="0"/>
              </a:spcBef>
              <a:buNone/>
              <a:defRPr/>
            </a:pPr>
            <a:r>
              <a:rPr lang="en-US" sz="2400"/>
              <a:t>A</a:t>
            </a:r>
            <a:r>
              <a:rPr lang="en-IN" sz="2400"/>
              <a:t>dopted for a multitude of contexts: Photovoice can be adapted in a variety of ways for a multitude of contexts and can include video recordings as well.</a:t>
            </a:r>
            <a:endParaRPr lang="en-US" sz="2400"/>
          </a:p>
          <a:p>
            <a:endParaRPr lang="en-GB" sz="2400"/>
          </a:p>
        </p:txBody>
      </p:sp>
    </p:spTree>
    <p:extLst>
      <p:ext uri="{BB962C8B-B14F-4D97-AF65-F5344CB8AC3E}">
        <p14:creationId xmlns:p14="http://schemas.microsoft.com/office/powerpoint/2010/main" val="2020974240"/>
      </p:ext>
    </p:extLst>
  </p:cSld>
  <p:clrMapOvr>
    <a:masterClrMapping/>
  </p:clrMapOvr>
</p:sld>
</file>

<file path=ppt/slides/slide1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13"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3" name="Title 2"/>
          <p:cNvSpPr>
            <a:spLocks noGrp="1"/>
          </p:cNvSpPr>
          <p:nvPr>
            <p:ph type="title"/>
          </p:nvPr>
        </p:nvSpPr>
        <p:spPr>
          <a:xfrm>
            <a:off x="1098468" y="885651"/>
            <a:ext cx="3229803" cy="4624603"/>
          </a:xfrm>
        </p:spPr>
        <p:txBody>
          <a:bodyPr>
            <a:normAutofit/>
          </a:bodyPr>
          <a:lstStyle/>
          <a:p>
            <a:br>
              <a:rPr lang="en-US" dirty="0">
                <a:solidFill>
                  <a:srgbClr val="FFFFFF"/>
                </a:solidFill>
              </a:rPr>
            </a:br>
            <a:r>
              <a:rPr lang="en-US" dirty="0">
                <a:solidFill>
                  <a:srgbClr val="FFFFFF"/>
                </a:solidFill>
              </a:rPr>
              <a:t>Participatory Methods of Data Collection </a:t>
            </a:r>
          </a:p>
        </p:txBody>
      </p:sp>
      <p:sp>
        <p:nvSpPr>
          <p:cNvPr id="4" name="Content Placeholder 3"/>
          <p:cNvSpPr>
            <a:spLocks noGrp="1"/>
          </p:cNvSpPr>
          <p:nvPr>
            <p:ph idx="1"/>
          </p:nvPr>
        </p:nvSpPr>
        <p:spPr>
          <a:xfrm>
            <a:off x="4978708" y="885651"/>
            <a:ext cx="6525220" cy="4616849"/>
          </a:xfrm>
        </p:spPr>
        <p:txBody>
          <a:bodyPr anchor="ctr">
            <a:normAutofit/>
          </a:bodyPr>
          <a:lstStyle/>
          <a:p>
            <a:pPr marL="0" indent="0">
              <a:spcBef>
                <a:spcPts val="0"/>
              </a:spcBef>
              <a:buNone/>
              <a:defRPr/>
            </a:pPr>
            <a:r>
              <a:rPr lang="en-US" sz="1500" dirty="0"/>
              <a:t>Gathers community and institutional data: </a:t>
            </a:r>
            <a:r>
              <a:rPr lang="en-IN" sz="1500" dirty="0"/>
              <a:t>Mapping of social networks, communities, and institutions is a useful and inexpensive tool for gathering community and institutional data from and with insiders that can be descriptive or diagnostic in nature. </a:t>
            </a:r>
          </a:p>
          <a:p>
            <a:pPr marL="0" indent="0">
              <a:spcBef>
                <a:spcPts val="0"/>
              </a:spcBef>
              <a:buNone/>
              <a:defRPr/>
            </a:pPr>
            <a:endParaRPr lang="en-US" sz="1500" dirty="0"/>
          </a:p>
          <a:p>
            <a:pPr marL="0" indent="0">
              <a:spcBef>
                <a:spcPts val="0"/>
              </a:spcBef>
              <a:buNone/>
              <a:defRPr/>
            </a:pPr>
            <a:r>
              <a:rPr lang="en-IN" sz="1500" dirty="0"/>
              <a:t>Helps collecting contextual and baseline data: Mapping exercises are useful for collecting contextual and baseline data that can be used in myriad ways, including to help create a foundation for community engagement and ownership of planning by including a range of perspectives, communities, and different groups and subgroups within communities.</a:t>
            </a:r>
          </a:p>
          <a:p>
            <a:pPr marL="0" indent="0">
              <a:spcBef>
                <a:spcPts val="0"/>
              </a:spcBef>
              <a:buNone/>
              <a:defRPr/>
            </a:pPr>
            <a:endParaRPr lang="en-US" sz="1500" dirty="0"/>
          </a:p>
          <a:p>
            <a:pPr marL="0" indent="0">
              <a:spcBef>
                <a:spcPts val="0"/>
              </a:spcBef>
              <a:buNone/>
              <a:defRPr/>
            </a:pPr>
            <a:endParaRPr lang="en-US" sz="1500" dirty="0"/>
          </a:p>
          <a:p>
            <a:endParaRPr lang="en-US" sz="1500" noProof="0" dirty="0"/>
          </a:p>
        </p:txBody>
      </p:sp>
      <p:sp>
        <p:nvSpPr>
          <p:cNvPr id="2" name="Footer Placeholder 1"/>
          <p:cNvSpPr>
            <a:spLocks noGrp="1"/>
          </p:cNvSpPr>
          <p:nvPr>
            <p:ph type="ftr" sz="quarter" idx="11"/>
          </p:nvPr>
        </p:nvSpPr>
        <p:spPr>
          <a:xfrm>
            <a:off x="795528" y="6382512"/>
            <a:ext cx="6757416" cy="320040"/>
          </a:xfrm>
        </p:spPr>
        <p:txBody>
          <a:bodyPr>
            <a:normAutofit/>
          </a:bodyPr>
          <a:lstStyle/>
          <a:p>
            <a:pPr algn="l">
              <a:spcAft>
                <a:spcPts val="600"/>
              </a:spcAft>
            </a:pPr>
            <a:r>
              <a:rPr lang="en-US" sz="1000"/>
              <a:t>Ravitch, Qualitative Research, 2e. © SAGE Publications, 2021.</a:t>
            </a:r>
          </a:p>
        </p:txBody>
      </p:sp>
      <p:sp>
        <p:nvSpPr>
          <p:cNvPr id="5" name="Slide Number Placeholder 4"/>
          <p:cNvSpPr>
            <a:spLocks noGrp="1"/>
          </p:cNvSpPr>
          <p:nvPr>
            <p:ph type="sldNum" sz="quarter" idx="12"/>
          </p:nvPr>
        </p:nvSpPr>
        <p:spPr>
          <a:xfrm>
            <a:off x="10707624" y="6382512"/>
            <a:ext cx="685800" cy="320040"/>
          </a:xfrm>
        </p:spPr>
        <p:txBody>
          <a:bodyPr>
            <a:normAutofit/>
          </a:bodyPr>
          <a:lstStyle/>
          <a:p>
            <a:pPr>
              <a:spcAft>
                <a:spcPts val="600"/>
              </a:spcAft>
            </a:pPr>
            <a:fld id="{B6F15528-21DE-4FAA-801E-634DDDAF4B2B}" type="slidenum">
              <a:rPr lang="en-US" sz="1000"/>
              <a:pPr>
                <a:spcAft>
                  <a:spcPts val="600"/>
                </a:spcAft>
              </a:pPr>
              <a:t>111</a:t>
            </a:fld>
            <a:endParaRPr lang="en-US" sz="1000"/>
          </a:p>
        </p:txBody>
      </p:sp>
    </p:spTree>
    <p:extLst>
      <p:ext uri="{BB962C8B-B14F-4D97-AF65-F5344CB8AC3E}">
        <p14:creationId xmlns:p14="http://schemas.microsoft.com/office/powerpoint/2010/main" val="767423205"/>
      </p:ext>
    </p:extLst>
  </p:cSld>
  <p:clrMapOvr>
    <a:masterClrMapping/>
  </p:clrMapOvr>
</p:sld>
</file>

<file path=ppt/slides/slide1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10242" name="Picture 2" descr="Mind Maps: A Visual Tool to Boost Your Time Management - DZone Agile">
            <a:extLst>
              <a:ext uri="{FF2B5EF4-FFF2-40B4-BE49-F238E27FC236}">
                <a16:creationId xmlns:a16="http://schemas.microsoft.com/office/drawing/2014/main" id="{23AB86FA-F402-4811-946F-E7F81A54F03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7983" b="14977"/>
          <a:stretch/>
        </p:blipFill>
        <p:spPr bwMode="auto">
          <a:xfrm>
            <a:off x="20" y="1282"/>
            <a:ext cx="12191980" cy="68567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00902403"/>
      </p:ext>
    </p:extLst>
  </p:cSld>
  <p:clrMapOvr>
    <a:masterClrMapping/>
  </p:clrMapOvr>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23B06B-F45F-4C50-94EC-F912F6101DAD}"/>
              </a:ext>
            </a:extLst>
          </p:cNvPr>
          <p:cNvSpPr>
            <a:spLocks noGrp="1"/>
          </p:cNvSpPr>
          <p:nvPr>
            <p:ph type="title"/>
          </p:nvPr>
        </p:nvSpPr>
        <p:spPr/>
        <p:txBody>
          <a:bodyPr/>
          <a:lstStyle/>
          <a:p>
            <a:r>
              <a:rPr lang="en-GB" dirty="0"/>
              <a:t>Maps</a:t>
            </a:r>
          </a:p>
        </p:txBody>
      </p:sp>
      <p:sp>
        <p:nvSpPr>
          <p:cNvPr id="3" name="Content Placeholder 2">
            <a:extLst>
              <a:ext uri="{FF2B5EF4-FFF2-40B4-BE49-F238E27FC236}">
                <a16:creationId xmlns:a16="http://schemas.microsoft.com/office/drawing/2014/main" id="{51372468-3D91-44B7-B860-1CC6A55A6AF5}"/>
              </a:ext>
            </a:extLst>
          </p:cNvPr>
          <p:cNvSpPr>
            <a:spLocks noGrp="1"/>
          </p:cNvSpPr>
          <p:nvPr>
            <p:ph idx="1"/>
          </p:nvPr>
        </p:nvSpPr>
        <p:spPr/>
        <p:txBody>
          <a:bodyPr/>
          <a:lstStyle/>
          <a:p>
            <a:pPr marL="0" indent="0">
              <a:spcBef>
                <a:spcPts val="0"/>
              </a:spcBef>
              <a:buNone/>
              <a:defRPr/>
            </a:pPr>
            <a:r>
              <a:rPr lang="en-IN" dirty="0"/>
              <a:t>Maps are more than pieces of paper: They are stories, conversations, lives, and songs lived out in a place and are inseparable from the political and cultural contexts in which they are used.</a:t>
            </a:r>
          </a:p>
          <a:p>
            <a:pPr marL="0" indent="0">
              <a:spcBef>
                <a:spcPts val="0"/>
              </a:spcBef>
              <a:buNone/>
              <a:defRPr/>
            </a:pPr>
            <a:endParaRPr lang="en-US" dirty="0"/>
          </a:p>
          <a:p>
            <a:r>
              <a:rPr lang="en-IN" dirty="0"/>
              <a:t>Participatory mapping: Participatory maps include depictions of natural physical features and resources and sociocultural features known by the community. Participatory mapping is multidisciplinary. It focuses on providing the skills and expertise and can influence the internal dynamics of a community.</a:t>
            </a:r>
          </a:p>
          <a:p>
            <a:endParaRPr lang="en-GB" dirty="0"/>
          </a:p>
        </p:txBody>
      </p:sp>
    </p:spTree>
    <p:extLst>
      <p:ext uri="{BB962C8B-B14F-4D97-AF65-F5344CB8AC3E}">
        <p14:creationId xmlns:p14="http://schemas.microsoft.com/office/powerpoint/2010/main" val="1237705701"/>
      </p:ext>
    </p:extLst>
  </p:cSld>
  <p:clrMapOvr>
    <a:masterClrMapping/>
  </p:clrMapOvr>
</p:sld>
</file>

<file path=ppt/slides/slide1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DF439A0-FEE0-4446-A96E-03EFA9AC8435}"/>
              </a:ext>
            </a:extLst>
          </p:cNvPr>
          <p:cNvSpPr>
            <a:spLocks noGrp="1"/>
          </p:cNvSpPr>
          <p:nvPr>
            <p:ph type="title"/>
          </p:nvPr>
        </p:nvSpPr>
        <p:spPr>
          <a:xfrm>
            <a:off x="640080" y="5576887"/>
            <a:ext cx="10911840" cy="640081"/>
          </a:xfrm>
        </p:spPr>
        <p:txBody>
          <a:bodyPr>
            <a:normAutofit/>
          </a:bodyPr>
          <a:lstStyle/>
          <a:p>
            <a:pPr algn="ctr"/>
            <a:r>
              <a:rPr lang="en-GB" sz="1800" dirty="0"/>
              <a:t>A </a:t>
            </a:r>
            <a:r>
              <a:rPr lang="en-GB" sz="1800" b="1" dirty="0"/>
              <a:t>transect walk</a:t>
            </a:r>
            <a:r>
              <a:rPr lang="en-GB" sz="1800" dirty="0"/>
              <a:t> is a systematic </a:t>
            </a:r>
            <a:r>
              <a:rPr lang="en-GB" sz="1800" b="1" dirty="0"/>
              <a:t>walk</a:t>
            </a:r>
            <a:r>
              <a:rPr lang="en-GB" sz="1800" dirty="0"/>
              <a:t> along a defined path (</a:t>
            </a:r>
            <a:r>
              <a:rPr lang="en-GB" sz="1800" b="1" dirty="0"/>
              <a:t>transect</a:t>
            </a:r>
            <a:r>
              <a:rPr lang="en-GB" sz="1800" dirty="0"/>
              <a:t>) across the community/project area together with the local people to explore  XYZ by observing, asking, listening, looking and producing a </a:t>
            </a:r>
            <a:r>
              <a:rPr lang="en-GB" sz="1800" b="1" dirty="0"/>
              <a:t>transect</a:t>
            </a:r>
            <a:r>
              <a:rPr lang="en-GB" sz="1800" dirty="0"/>
              <a:t> diagram.</a:t>
            </a:r>
          </a:p>
        </p:txBody>
      </p:sp>
      <p:pic>
        <p:nvPicPr>
          <p:cNvPr id="9218" name="Picture 2" descr="Community Mapping through Transect Walks | Catalytic Communities | CatComm">
            <a:extLst>
              <a:ext uri="{FF2B5EF4-FFF2-40B4-BE49-F238E27FC236}">
                <a16:creationId xmlns:a16="http://schemas.microsoft.com/office/drawing/2014/main" id="{0F11098E-955E-4EC6-B446-49D86189C69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592" r="1" b="2594"/>
          <a:stretch/>
        </p:blipFill>
        <p:spPr bwMode="auto">
          <a:xfrm>
            <a:off x="640080" y="640080"/>
            <a:ext cx="10911840" cy="4836795"/>
          </a:xfrm>
          <a:prstGeom prst="rect">
            <a:avLst/>
          </a:prstGeom>
          <a:noFill/>
          <a:ln w="19050">
            <a:solidFill>
              <a:schemeClr val="tx1"/>
            </a:solidFill>
            <a:miter lim="800000"/>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00159284"/>
      </p:ext>
    </p:extLst>
  </p:cSld>
  <p:clrMapOvr>
    <a:overrideClrMapping bg1="dk1" tx1="lt1" bg2="dk2" tx2="lt2" accent1="accent1" accent2="accent2" accent3="accent3" accent4="accent4" accent5="accent5" accent6="accent6" hlink="hlink" folHlink="folHlink"/>
  </p:clrMapOvr>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A19F56-49FA-4123-8AD7-AB4257AABE92}"/>
              </a:ext>
            </a:extLst>
          </p:cNvPr>
          <p:cNvSpPr>
            <a:spLocks noGrp="1"/>
          </p:cNvSpPr>
          <p:nvPr>
            <p:ph type="title"/>
          </p:nvPr>
        </p:nvSpPr>
        <p:spPr/>
        <p:txBody>
          <a:bodyPr/>
          <a:lstStyle/>
          <a:p>
            <a:r>
              <a:rPr lang="en-GB" dirty="0"/>
              <a:t>TRANSECT WALKS</a:t>
            </a:r>
          </a:p>
        </p:txBody>
      </p:sp>
      <p:sp>
        <p:nvSpPr>
          <p:cNvPr id="3" name="Content Placeholder 2">
            <a:extLst>
              <a:ext uri="{FF2B5EF4-FFF2-40B4-BE49-F238E27FC236}">
                <a16:creationId xmlns:a16="http://schemas.microsoft.com/office/drawing/2014/main" id="{FD2472C8-C7EF-4B7A-AA62-DBBA3B26C713}"/>
              </a:ext>
            </a:extLst>
          </p:cNvPr>
          <p:cNvSpPr>
            <a:spLocks noGrp="1"/>
          </p:cNvSpPr>
          <p:nvPr>
            <p:ph idx="1"/>
          </p:nvPr>
        </p:nvSpPr>
        <p:spPr/>
        <p:txBody>
          <a:bodyPr>
            <a:normAutofit fontScale="70000" lnSpcReduction="20000"/>
          </a:bodyPr>
          <a:lstStyle/>
          <a:p>
            <a:pPr marL="0" indent="0">
              <a:lnSpc>
                <a:spcPct val="100000"/>
              </a:lnSpc>
              <a:spcBef>
                <a:spcPts val="0"/>
              </a:spcBef>
              <a:buNone/>
              <a:defRPr/>
            </a:pPr>
            <a:r>
              <a:rPr lang="en-US" dirty="0"/>
              <a:t>I</a:t>
            </a:r>
            <a:r>
              <a:rPr lang="en-IN" dirty="0" err="1"/>
              <a:t>ntroduce</a:t>
            </a:r>
            <a:r>
              <a:rPr lang="en-IN" dirty="0"/>
              <a:t> researcher to community: Transect walks are useful for introducing a researcher or research team to a community because local community members serve as guides and orient the researcher or team to the geographic area by walking them to various places that they deem relevant and important and narrating to the researcher(s) as they guide the walk.</a:t>
            </a:r>
          </a:p>
          <a:p>
            <a:pPr marL="0" indent="0">
              <a:lnSpc>
                <a:spcPct val="100000"/>
              </a:lnSpc>
              <a:spcBef>
                <a:spcPts val="0"/>
              </a:spcBef>
              <a:buNone/>
              <a:defRPr/>
            </a:pPr>
            <a:endParaRPr lang="en-US" dirty="0"/>
          </a:p>
          <a:p>
            <a:pPr marL="0" indent="0">
              <a:lnSpc>
                <a:spcPct val="100000"/>
              </a:lnSpc>
              <a:spcBef>
                <a:spcPts val="0"/>
              </a:spcBef>
              <a:buNone/>
              <a:defRPr/>
            </a:pPr>
            <a:r>
              <a:rPr lang="en-US" dirty="0"/>
              <a:t>Transect diagram: </a:t>
            </a:r>
            <a:r>
              <a:rPr lang="en-IN" dirty="0"/>
              <a:t>During or after the walks which are structured to reach any number of selected points in a community or area, a transect diagram is often created, and data from the walk can be triangulated with local maps and other kinds of local community information.</a:t>
            </a:r>
          </a:p>
          <a:p>
            <a:pPr marL="0" indent="0">
              <a:lnSpc>
                <a:spcPct val="100000"/>
              </a:lnSpc>
              <a:spcBef>
                <a:spcPts val="0"/>
              </a:spcBef>
              <a:buNone/>
              <a:defRPr/>
            </a:pPr>
            <a:endParaRPr lang="en-US" dirty="0"/>
          </a:p>
          <a:p>
            <a:pPr marL="0" indent="0">
              <a:lnSpc>
                <a:spcPct val="100000"/>
              </a:lnSpc>
              <a:spcBef>
                <a:spcPts val="0"/>
              </a:spcBef>
              <a:buNone/>
              <a:defRPr/>
            </a:pPr>
            <a:r>
              <a:rPr lang="en-IN" dirty="0"/>
              <a:t>Help researchers understand multiple perspectives: Transect walks help researchers to understand multiple perspectives as communities are described in real time through local stakeholders. These walks can be recorded through the use of audio or video recording as well as observational fieldnotes and photos. They can be a one-time event or can happen at various points and with various individuals and groups over time to seek out multiple perspectives and changes over time. </a:t>
            </a:r>
            <a:endParaRPr lang="en-US" dirty="0"/>
          </a:p>
          <a:p>
            <a:endParaRPr lang="en-GB" dirty="0"/>
          </a:p>
        </p:txBody>
      </p:sp>
    </p:spTree>
    <p:extLst>
      <p:ext uri="{BB962C8B-B14F-4D97-AF65-F5344CB8AC3E}">
        <p14:creationId xmlns:p14="http://schemas.microsoft.com/office/powerpoint/2010/main" val="3945252384"/>
      </p:ext>
    </p:extLst>
  </p:cSld>
  <p:clrMapOvr>
    <a:masterClrMapping/>
  </p:clrMapOvr>
</p:sld>
</file>

<file path=ppt/slides/slide1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Freeform: Shape 19">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2" name="Rectangle 21">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466722" y="586855"/>
            <a:ext cx="3201366" cy="3387497"/>
          </a:xfrm>
        </p:spPr>
        <p:txBody>
          <a:bodyPr anchor="b">
            <a:normAutofit/>
          </a:bodyPr>
          <a:lstStyle/>
          <a:p>
            <a:pPr algn="r"/>
            <a:r>
              <a:rPr lang="en-US" sz="4000" noProof="0">
                <a:solidFill>
                  <a:srgbClr val="FFFFFF"/>
                </a:solidFill>
              </a:rPr>
              <a:t>Community-Based Oral Testimony</a:t>
            </a:r>
          </a:p>
        </p:txBody>
      </p:sp>
      <p:sp>
        <p:nvSpPr>
          <p:cNvPr id="2" name="Footer Placeholder 1"/>
          <p:cNvSpPr>
            <a:spLocks noGrp="1"/>
          </p:cNvSpPr>
          <p:nvPr>
            <p:ph type="ftr" sz="quarter" idx="11"/>
          </p:nvPr>
        </p:nvSpPr>
        <p:spPr>
          <a:xfrm rot="5400000">
            <a:off x="-1828800" y="1984248"/>
            <a:ext cx="4114800" cy="365125"/>
          </a:xfrm>
        </p:spPr>
        <p:txBody>
          <a:bodyPr>
            <a:normAutofit/>
          </a:bodyPr>
          <a:lstStyle/>
          <a:p>
            <a:pPr algn="l">
              <a:spcAft>
                <a:spcPts val="600"/>
              </a:spcAft>
            </a:pPr>
            <a:r>
              <a:rPr lang="en-US" sz="1100">
                <a:solidFill>
                  <a:srgbClr val="FFFFFF"/>
                </a:solidFill>
              </a:rPr>
              <a:t>Ravitch, Qualitative Research, 2e. © SAGE Publications, 2021.</a:t>
            </a:r>
          </a:p>
        </p:txBody>
      </p:sp>
      <p:sp>
        <p:nvSpPr>
          <p:cNvPr id="4" name="Content Placeholder 3"/>
          <p:cNvSpPr>
            <a:spLocks noGrp="1"/>
          </p:cNvSpPr>
          <p:nvPr>
            <p:ph idx="1"/>
          </p:nvPr>
        </p:nvSpPr>
        <p:spPr>
          <a:xfrm>
            <a:off x="4810259" y="649480"/>
            <a:ext cx="6555347" cy="5546047"/>
          </a:xfrm>
        </p:spPr>
        <p:txBody>
          <a:bodyPr anchor="ctr">
            <a:normAutofit/>
          </a:bodyPr>
          <a:lstStyle/>
          <a:p>
            <a:pPr marL="0" indent="0">
              <a:spcBef>
                <a:spcPts val="0"/>
              </a:spcBef>
              <a:spcAft>
                <a:spcPts val="600"/>
              </a:spcAft>
              <a:buNone/>
              <a:defRPr/>
            </a:pPr>
            <a:r>
              <a:rPr lang="en-US" sz="1700" dirty="0"/>
              <a:t>Ecological approach to data collection: </a:t>
            </a:r>
            <a:r>
              <a:rPr lang="en-IN" sz="1700" dirty="0"/>
              <a:t>Community-based oral testimony is embedded within community contexts since it is an ecological approach to data generation and collection that focuses on people’s narration of their lived realities in a relational context. </a:t>
            </a:r>
          </a:p>
          <a:p>
            <a:pPr marL="0" indent="0">
              <a:spcBef>
                <a:spcPts val="0"/>
              </a:spcBef>
              <a:spcAft>
                <a:spcPts val="600"/>
              </a:spcAft>
              <a:buNone/>
              <a:defRPr/>
            </a:pPr>
            <a:endParaRPr lang="en-US" sz="1700" dirty="0"/>
          </a:p>
          <a:p>
            <a:pPr marL="0" indent="0">
              <a:spcBef>
                <a:spcPts val="0"/>
              </a:spcBef>
              <a:spcAft>
                <a:spcPts val="600"/>
              </a:spcAft>
              <a:buNone/>
              <a:defRPr/>
            </a:pPr>
            <a:r>
              <a:rPr lang="en-US" sz="1700" dirty="0"/>
              <a:t>Relies on extended, unstructured conversation: </a:t>
            </a:r>
            <a:r>
              <a:rPr lang="en-IN" sz="1700" dirty="0"/>
              <a:t>This approach relies on extended, largely unstructured conversations with individuals and groups through which a carefully selected range of participants tell their own stories in their own words and convey their understandings of how their lives, communities, and national contexts shape their experiences in relation to the focus of the research.</a:t>
            </a:r>
          </a:p>
          <a:p>
            <a:pPr marL="0" indent="0">
              <a:spcBef>
                <a:spcPts val="0"/>
              </a:spcBef>
              <a:spcAft>
                <a:spcPts val="600"/>
              </a:spcAft>
              <a:buNone/>
              <a:defRPr/>
            </a:pPr>
            <a:endParaRPr lang="en-US" sz="1700" dirty="0"/>
          </a:p>
          <a:p>
            <a:pPr marL="0" indent="0">
              <a:spcBef>
                <a:spcPts val="0"/>
              </a:spcBef>
              <a:spcAft>
                <a:spcPts val="600"/>
              </a:spcAft>
              <a:buNone/>
              <a:defRPr/>
            </a:pPr>
            <a:r>
              <a:rPr lang="en-US" sz="1700" dirty="0"/>
              <a:t>Engagement in natural setting: P</a:t>
            </a:r>
            <a:r>
              <a:rPr lang="en-IN" sz="1700" dirty="0" err="1"/>
              <a:t>eople</a:t>
            </a:r>
            <a:r>
              <a:rPr lang="en-IN" sz="1700" dirty="0"/>
              <a:t> engage in these processes in their natural settings and without the imposition of more formal interview structures and processes.</a:t>
            </a:r>
          </a:p>
          <a:p>
            <a:pPr marL="0" indent="0">
              <a:spcBef>
                <a:spcPts val="0"/>
              </a:spcBef>
              <a:spcAft>
                <a:spcPts val="600"/>
              </a:spcAft>
              <a:buNone/>
              <a:defRPr/>
            </a:pPr>
            <a:endParaRPr lang="en-US" sz="1700" dirty="0"/>
          </a:p>
          <a:p>
            <a:pPr marL="0" indent="0">
              <a:spcBef>
                <a:spcPts val="0"/>
              </a:spcBef>
              <a:spcAft>
                <a:spcPts val="600"/>
              </a:spcAft>
              <a:buNone/>
              <a:defRPr/>
            </a:pPr>
            <a:r>
              <a:rPr lang="en-US" sz="1700" dirty="0"/>
              <a:t>Relational approach to narration: I</a:t>
            </a:r>
            <a:r>
              <a:rPr lang="en-IN" sz="1700" dirty="0"/>
              <a:t>t is an expressly relational approach to individual and group narration of experiences and perspectives.</a:t>
            </a:r>
            <a:endParaRPr lang="en-US" sz="1700" dirty="0"/>
          </a:p>
        </p:txBody>
      </p:sp>
      <p:sp>
        <p:nvSpPr>
          <p:cNvPr id="5" name="Slide Number Placeholder 4"/>
          <p:cNvSpPr>
            <a:spLocks noGrp="1"/>
          </p:cNvSpPr>
          <p:nvPr>
            <p:ph type="sldNum" sz="quarter" idx="12"/>
          </p:nvPr>
        </p:nvSpPr>
        <p:spPr>
          <a:xfrm>
            <a:off x="11704320" y="6455664"/>
            <a:ext cx="448056" cy="365125"/>
          </a:xfrm>
        </p:spPr>
        <p:txBody>
          <a:bodyPr>
            <a:normAutofit/>
          </a:bodyPr>
          <a:lstStyle/>
          <a:p>
            <a:pPr>
              <a:spcAft>
                <a:spcPts val="600"/>
              </a:spcAft>
            </a:pPr>
            <a:fld id="{B6F15528-21DE-4FAA-801E-634DDDAF4B2B}" type="slidenum">
              <a:rPr lang="en-US" sz="1100">
                <a:solidFill>
                  <a:schemeClr val="tx1">
                    <a:lumMod val="50000"/>
                    <a:lumOff val="50000"/>
                  </a:schemeClr>
                </a:solidFill>
              </a:rPr>
              <a:pPr>
                <a:spcAft>
                  <a:spcPts val="600"/>
                </a:spcAft>
              </a:pPr>
              <a:t>116</a:t>
            </a:fld>
            <a:endParaRPr lang="en-US" sz="1100">
              <a:solidFill>
                <a:schemeClr val="tx1">
                  <a:lumMod val="50000"/>
                  <a:lumOff val="50000"/>
                </a:schemeClr>
              </a:solidFill>
            </a:endParaRPr>
          </a:p>
        </p:txBody>
      </p:sp>
    </p:spTree>
    <p:extLst>
      <p:ext uri="{BB962C8B-B14F-4D97-AF65-F5344CB8AC3E}">
        <p14:creationId xmlns:p14="http://schemas.microsoft.com/office/powerpoint/2010/main" val="3045469851"/>
      </p:ext>
    </p:extLst>
  </p:cSld>
  <p:clrMapOvr>
    <a:masterClrMapping/>
  </p:clrMapOvr>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A9BA8C-420F-40D2-A445-E5FA1BBD91FE}"/>
              </a:ext>
            </a:extLst>
          </p:cNvPr>
          <p:cNvSpPr>
            <a:spLocks noGrp="1"/>
          </p:cNvSpPr>
          <p:nvPr>
            <p:ph type="title"/>
          </p:nvPr>
        </p:nvSpPr>
        <p:spPr/>
        <p:txBody>
          <a:bodyPr/>
          <a:lstStyle/>
          <a:p>
            <a:r>
              <a:rPr lang="en-GB" dirty="0"/>
              <a:t>Task</a:t>
            </a:r>
          </a:p>
        </p:txBody>
      </p:sp>
      <p:sp>
        <p:nvSpPr>
          <p:cNvPr id="3" name="Content Placeholder 2">
            <a:extLst>
              <a:ext uri="{FF2B5EF4-FFF2-40B4-BE49-F238E27FC236}">
                <a16:creationId xmlns:a16="http://schemas.microsoft.com/office/drawing/2014/main" id="{B7D41688-4E8D-4FCF-AF0B-1E6FBD7C6EAF}"/>
              </a:ext>
            </a:extLst>
          </p:cNvPr>
          <p:cNvSpPr>
            <a:spLocks noGrp="1"/>
          </p:cNvSpPr>
          <p:nvPr>
            <p:ph idx="1"/>
          </p:nvPr>
        </p:nvSpPr>
        <p:spPr/>
        <p:txBody>
          <a:bodyPr/>
          <a:lstStyle/>
          <a:p>
            <a:r>
              <a:rPr lang="en-GB" dirty="0"/>
              <a:t>How and why has the student collected data in the phenomenological DBA thesis ?</a:t>
            </a:r>
          </a:p>
        </p:txBody>
      </p:sp>
    </p:spTree>
    <p:extLst>
      <p:ext uri="{BB962C8B-B14F-4D97-AF65-F5344CB8AC3E}">
        <p14:creationId xmlns:p14="http://schemas.microsoft.com/office/powerpoint/2010/main" val="821276673"/>
      </p:ext>
    </p:extLst>
  </p:cSld>
  <p:clrMapOvr>
    <a:masterClrMapping/>
  </p:clrMapOvr>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524000" y="685800"/>
            <a:ext cx="9144000" cy="1066800"/>
          </a:xfrm>
        </p:spPr>
        <p:txBody>
          <a:bodyPr>
            <a:noAutofit/>
          </a:bodyPr>
          <a:lstStyle/>
          <a:p>
            <a:br>
              <a:rPr lang="en-US" sz="3600" dirty="0"/>
            </a:br>
            <a:r>
              <a:rPr lang="en-US" sz="4000" dirty="0"/>
              <a:t>Revisiting Research Design</a:t>
            </a:r>
            <a:endParaRPr lang="en-US" sz="2000" dirty="0"/>
          </a:p>
        </p:txBody>
      </p:sp>
      <p:sp>
        <p:nvSpPr>
          <p:cNvPr id="4" name="Content Placeholder 3"/>
          <p:cNvSpPr>
            <a:spLocks noGrp="1"/>
          </p:cNvSpPr>
          <p:nvPr>
            <p:ph idx="1"/>
          </p:nvPr>
        </p:nvSpPr>
        <p:spPr>
          <a:xfrm>
            <a:off x="1981200" y="2209800"/>
            <a:ext cx="8229600" cy="4038600"/>
          </a:xfrm>
        </p:spPr>
        <p:txBody>
          <a:bodyPr>
            <a:noAutofit/>
          </a:bodyPr>
          <a:lstStyle/>
          <a:p>
            <a:r>
              <a:rPr lang="en-US" noProof="0" dirty="0"/>
              <a:t>Research questions: Central to study.</a:t>
            </a:r>
          </a:p>
          <a:p>
            <a:r>
              <a:rPr lang="en-US" noProof="0" dirty="0"/>
              <a:t>Matrix links questions to methods.</a:t>
            </a:r>
          </a:p>
        </p:txBody>
      </p:sp>
      <p:sp>
        <p:nvSpPr>
          <p:cNvPr id="2" name="Footer Placeholder 1"/>
          <p:cNvSpPr>
            <a:spLocks noGrp="1"/>
          </p:cNvSpPr>
          <p:nvPr>
            <p:ph type="ftr" sz="quarter" idx="11"/>
          </p:nvPr>
        </p:nvSpPr>
        <p:spPr/>
        <p:txBody>
          <a:bodyPr/>
          <a:lstStyle/>
          <a:p>
            <a:r>
              <a:rPr lang="en-US" dirty="0"/>
              <a:t>Ravitch, Qualitative Research, 2e. © SAGE Publications, 2021.</a:t>
            </a:r>
          </a:p>
        </p:txBody>
      </p:sp>
      <p:sp>
        <p:nvSpPr>
          <p:cNvPr id="5" name="Slide Number Placeholder 4"/>
          <p:cNvSpPr>
            <a:spLocks noGrp="1"/>
          </p:cNvSpPr>
          <p:nvPr>
            <p:ph type="sldNum" sz="quarter" idx="12"/>
          </p:nvPr>
        </p:nvSpPr>
        <p:spPr/>
        <p:txBody>
          <a:bodyPr/>
          <a:lstStyle/>
          <a:p>
            <a:fld id="{B6F15528-21DE-4FAA-801E-634DDDAF4B2B}" type="slidenum">
              <a:rPr lang="en-US" smtClean="0"/>
              <a:pPr/>
              <a:t>118</a:t>
            </a:fld>
            <a:endParaRPr lang="en-US" dirty="0"/>
          </a:p>
        </p:txBody>
      </p:sp>
    </p:spTree>
    <p:extLst>
      <p:ext uri="{BB962C8B-B14F-4D97-AF65-F5344CB8AC3E}">
        <p14:creationId xmlns:p14="http://schemas.microsoft.com/office/powerpoint/2010/main" val="269081555"/>
      </p:ext>
    </p:extLst>
  </p:cSld>
  <p:clrMapOvr>
    <a:masterClrMapping/>
  </p:clrMapOvr>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524000" y="685800"/>
            <a:ext cx="9144000" cy="1066800"/>
          </a:xfrm>
        </p:spPr>
        <p:txBody>
          <a:bodyPr>
            <a:noAutofit/>
          </a:bodyPr>
          <a:lstStyle/>
          <a:p>
            <a:br>
              <a:rPr lang="en-US" sz="3600" dirty="0"/>
            </a:br>
            <a:r>
              <a:rPr lang="en-US" sz="4000" dirty="0"/>
              <a:t>Revisiting Research Design </a:t>
            </a:r>
            <a:r>
              <a:rPr lang="en-US" sz="2400" dirty="0"/>
              <a:t>(2 of 3)</a:t>
            </a:r>
          </a:p>
        </p:txBody>
      </p:sp>
      <p:sp>
        <p:nvSpPr>
          <p:cNvPr id="2" name="Footer Placeholder 1"/>
          <p:cNvSpPr>
            <a:spLocks noGrp="1"/>
          </p:cNvSpPr>
          <p:nvPr>
            <p:ph type="ftr" sz="quarter" idx="11"/>
          </p:nvPr>
        </p:nvSpPr>
        <p:spPr/>
        <p:txBody>
          <a:bodyPr/>
          <a:lstStyle/>
          <a:p>
            <a:r>
              <a:rPr lang="en-US" dirty="0"/>
              <a:t>Ravitch, Qualitative Research, 2e. © SAGE Publications, 2021.</a:t>
            </a:r>
          </a:p>
        </p:txBody>
      </p:sp>
      <p:sp>
        <p:nvSpPr>
          <p:cNvPr id="5" name="Slide Number Placeholder 4"/>
          <p:cNvSpPr>
            <a:spLocks noGrp="1"/>
          </p:cNvSpPr>
          <p:nvPr>
            <p:ph type="sldNum" sz="quarter" idx="12"/>
          </p:nvPr>
        </p:nvSpPr>
        <p:spPr/>
        <p:txBody>
          <a:bodyPr/>
          <a:lstStyle/>
          <a:p>
            <a:fld id="{B6F15528-21DE-4FAA-801E-634DDDAF4B2B}" type="slidenum">
              <a:rPr lang="en-US" smtClean="0"/>
              <a:pPr/>
              <a:t>119</a:t>
            </a:fld>
            <a:endParaRPr lang="en-US" dirty="0"/>
          </a:p>
        </p:txBody>
      </p:sp>
      <p:graphicFrame>
        <p:nvGraphicFramePr>
          <p:cNvPr id="7" name="Table 6"/>
          <p:cNvGraphicFramePr>
            <a:graphicFrameLocks noGrp="1"/>
          </p:cNvGraphicFramePr>
          <p:nvPr/>
        </p:nvGraphicFramePr>
        <p:xfrm>
          <a:off x="2324100" y="2687447"/>
          <a:ext cx="7543801" cy="2499106"/>
        </p:xfrm>
        <a:graphic>
          <a:graphicData uri="http://schemas.openxmlformats.org/drawingml/2006/table">
            <a:tbl>
              <a:tblPr firstRow="1" firstCol="1" bandRow="1">
                <a:tableStyleId>{BDBED569-4797-4DF1-A0F4-6AAB3CD982D8}</a:tableStyleId>
              </a:tblPr>
              <a:tblGrid>
                <a:gridCol w="1009192">
                  <a:extLst>
                    <a:ext uri="{9D8B030D-6E8A-4147-A177-3AD203B41FA5}">
                      <a16:colId xmlns:a16="http://schemas.microsoft.com/office/drawing/2014/main" val="1352113452"/>
                    </a:ext>
                  </a:extLst>
                </a:gridCol>
                <a:gridCol w="1102233">
                  <a:extLst>
                    <a:ext uri="{9D8B030D-6E8A-4147-A177-3AD203B41FA5}">
                      <a16:colId xmlns:a16="http://schemas.microsoft.com/office/drawing/2014/main" val="1286117929"/>
                    </a:ext>
                  </a:extLst>
                </a:gridCol>
                <a:gridCol w="1105586">
                  <a:extLst>
                    <a:ext uri="{9D8B030D-6E8A-4147-A177-3AD203B41FA5}">
                      <a16:colId xmlns:a16="http://schemas.microsoft.com/office/drawing/2014/main" val="2051909989"/>
                    </a:ext>
                  </a:extLst>
                </a:gridCol>
                <a:gridCol w="1103072">
                  <a:extLst>
                    <a:ext uri="{9D8B030D-6E8A-4147-A177-3AD203B41FA5}">
                      <a16:colId xmlns:a16="http://schemas.microsoft.com/office/drawing/2014/main" val="3813346759"/>
                    </a:ext>
                  </a:extLst>
                </a:gridCol>
                <a:gridCol w="1101395">
                  <a:extLst>
                    <a:ext uri="{9D8B030D-6E8A-4147-A177-3AD203B41FA5}">
                      <a16:colId xmlns:a16="http://schemas.microsoft.com/office/drawing/2014/main" val="2738416350"/>
                    </a:ext>
                  </a:extLst>
                </a:gridCol>
                <a:gridCol w="1103072">
                  <a:extLst>
                    <a:ext uri="{9D8B030D-6E8A-4147-A177-3AD203B41FA5}">
                      <a16:colId xmlns:a16="http://schemas.microsoft.com/office/drawing/2014/main" val="1749888298"/>
                    </a:ext>
                  </a:extLst>
                </a:gridCol>
                <a:gridCol w="1019251">
                  <a:extLst>
                    <a:ext uri="{9D8B030D-6E8A-4147-A177-3AD203B41FA5}">
                      <a16:colId xmlns:a16="http://schemas.microsoft.com/office/drawing/2014/main" val="540710338"/>
                    </a:ext>
                  </a:extLst>
                </a:gridCol>
              </a:tblGrid>
              <a:tr h="0">
                <a:tc>
                  <a:txBody>
                    <a:bodyPr/>
                    <a:lstStyle/>
                    <a:p>
                      <a:pPr>
                        <a:lnSpc>
                          <a:spcPct val="115000"/>
                        </a:lnSpc>
                        <a:spcAft>
                          <a:spcPts val="0"/>
                        </a:spcAft>
                      </a:pPr>
                      <a:r>
                        <a:rPr lang="en-IN" sz="1200">
                          <a:effectLst/>
                        </a:rPr>
                        <a:t>Research Questions</a:t>
                      </a:r>
                      <a:endParaRPr lang="en-IN"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0"/>
                        </a:spcAft>
                      </a:pPr>
                      <a:r>
                        <a:rPr lang="en-IN" sz="1200">
                          <a:effectLst/>
                        </a:rPr>
                        <a:t>Core Constructs</a:t>
                      </a:r>
                      <a:endParaRPr lang="en-IN"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0"/>
                        </a:spcAft>
                      </a:pPr>
                      <a:r>
                        <a:rPr lang="en-IN" sz="1200">
                          <a:effectLst/>
                        </a:rPr>
                        <a:t>Study Goals</a:t>
                      </a:r>
                      <a:endParaRPr lang="en-IN"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0"/>
                        </a:spcAft>
                      </a:pPr>
                      <a:r>
                        <a:rPr lang="en-IN" sz="1200">
                          <a:effectLst/>
                        </a:rPr>
                        <a:t>Site and Participant Selection</a:t>
                      </a:r>
                      <a:endParaRPr lang="en-IN"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0"/>
                        </a:spcAft>
                      </a:pPr>
                      <a:r>
                        <a:rPr lang="en-IN" sz="1200">
                          <a:effectLst/>
                        </a:rPr>
                        <a:t>Design and Methods</a:t>
                      </a:r>
                      <a:endParaRPr lang="en-IN"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0"/>
                        </a:spcAft>
                      </a:pPr>
                      <a:r>
                        <a:rPr lang="en-IN" sz="1200">
                          <a:effectLst/>
                        </a:rPr>
                        <a:t>Rationale</a:t>
                      </a:r>
                      <a:endParaRPr lang="en-IN"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0"/>
                        </a:spcAft>
                      </a:pPr>
                      <a:r>
                        <a:rPr lang="en-IN" sz="1200">
                          <a:effectLst/>
                        </a:rPr>
                        <a:t>Instruments</a:t>
                      </a:r>
                      <a:endParaRPr lang="en-IN"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101091255"/>
                  </a:ext>
                </a:extLst>
              </a:tr>
              <a:tr h="0">
                <a:tc>
                  <a:txBody>
                    <a:bodyPr/>
                    <a:lstStyle/>
                    <a:p>
                      <a:pPr>
                        <a:lnSpc>
                          <a:spcPct val="115000"/>
                        </a:lnSpc>
                        <a:spcAft>
                          <a:spcPts val="0"/>
                        </a:spcAft>
                      </a:pPr>
                      <a:r>
                        <a:rPr lang="en-IN" sz="1200" b="0" dirty="0">
                          <a:effectLst/>
                        </a:rPr>
                        <a:t>What am I studying?</a:t>
                      </a:r>
                      <a:endParaRPr lang="en-IN" sz="1100" b="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0"/>
                        </a:spcAft>
                      </a:pPr>
                      <a:r>
                        <a:rPr lang="en-IN" sz="1200" dirty="0">
                          <a:effectLst/>
                        </a:rPr>
                        <a:t>What terms, phrases, concepts, and ideas in my research questions need to be defined?</a:t>
                      </a:r>
                      <a:endParaRPr lang="en-IN" sz="1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0"/>
                        </a:spcAft>
                      </a:pPr>
                      <a:r>
                        <a:rPr lang="en-IN" sz="1200">
                          <a:effectLst/>
                        </a:rPr>
                        <a:t>What do I hope to accomplish with the research?</a:t>
                      </a:r>
                      <a:endParaRPr lang="en-IN" sz="1100">
                        <a:effectLst/>
                      </a:endParaRPr>
                    </a:p>
                    <a:p>
                      <a:pPr>
                        <a:lnSpc>
                          <a:spcPct val="115000"/>
                        </a:lnSpc>
                        <a:spcAft>
                          <a:spcPts val="0"/>
                        </a:spcAft>
                      </a:pPr>
                      <a:r>
                        <a:rPr lang="en-IN" sz="1200">
                          <a:effectLst/>
                        </a:rPr>
                        <a:t>What principles and/or ideals do I hold important?</a:t>
                      </a:r>
                      <a:endParaRPr lang="en-IN"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0"/>
                        </a:spcAft>
                      </a:pPr>
                      <a:r>
                        <a:rPr lang="en-IN" sz="1200">
                          <a:effectLst/>
                        </a:rPr>
                        <a:t>What is my unit of analysis?</a:t>
                      </a:r>
                      <a:endParaRPr lang="en-IN" sz="1100">
                        <a:effectLst/>
                      </a:endParaRPr>
                    </a:p>
                    <a:p>
                      <a:pPr>
                        <a:lnSpc>
                          <a:spcPct val="115000"/>
                        </a:lnSpc>
                        <a:spcAft>
                          <a:spcPts val="0"/>
                        </a:spcAft>
                      </a:pPr>
                      <a:r>
                        <a:rPr lang="en-IN" sz="1200">
                          <a:effectLst/>
                        </a:rPr>
                        <a:t>Where and from whom will I get the data I need? Why?</a:t>
                      </a:r>
                      <a:endParaRPr lang="en-IN"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0"/>
                        </a:spcAft>
                      </a:pPr>
                      <a:r>
                        <a:rPr lang="en-IN" sz="1200">
                          <a:effectLst/>
                        </a:rPr>
                        <a:t>How will I get the data I need to answer my research questions?</a:t>
                      </a:r>
                      <a:endParaRPr lang="en-IN"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0"/>
                        </a:spcAft>
                      </a:pPr>
                      <a:r>
                        <a:rPr lang="en-IN" sz="1200">
                          <a:effectLst/>
                        </a:rPr>
                        <a:t>How will these methods with this population answer my questions?</a:t>
                      </a:r>
                      <a:endParaRPr lang="en-IN" sz="1100">
                        <a:effectLst/>
                      </a:endParaRPr>
                    </a:p>
                    <a:p>
                      <a:pPr>
                        <a:lnSpc>
                          <a:spcPct val="115000"/>
                        </a:lnSpc>
                        <a:spcAft>
                          <a:spcPts val="0"/>
                        </a:spcAft>
                      </a:pPr>
                      <a:r>
                        <a:rPr lang="en-IN" sz="1200">
                          <a:effectLst/>
                        </a:rPr>
                        <a:t>Why is this valuable?</a:t>
                      </a:r>
                      <a:endParaRPr lang="en-IN"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0"/>
                        </a:spcAft>
                      </a:pPr>
                      <a:r>
                        <a:rPr lang="en-IN" sz="1200" dirty="0">
                          <a:effectLst/>
                        </a:rPr>
                        <a:t>How will I specifically design my data collection instruments to answer my research questions?</a:t>
                      </a:r>
                      <a:endParaRPr lang="en-IN" sz="1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555859689"/>
                  </a:ext>
                </a:extLst>
              </a:tr>
            </a:tbl>
          </a:graphicData>
        </a:graphic>
      </p:graphicFrame>
      <p:sp>
        <p:nvSpPr>
          <p:cNvPr id="8" name="Rectangle 7"/>
          <p:cNvSpPr/>
          <p:nvPr/>
        </p:nvSpPr>
        <p:spPr>
          <a:xfrm>
            <a:off x="2209800" y="2362200"/>
            <a:ext cx="7658100" cy="338554"/>
          </a:xfrm>
          <a:prstGeom prst="rect">
            <a:avLst/>
          </a:prstGeom>
        </p:spPr>
        <p:txBody>
          <a:bodyPr wrap="square">
            <a:spAutoFit/>
          </a:bodyPr>
          <a:lstStyle/>
          <a:p>
            <a:r>
              <a:rPr lang="en-IN" sz="1600" b="1" dirty="0">
                <a:latin typeface="+mj-lt"/>
              </a:rPr>
              <a:t>Table 5.7 Considerations to Ensure Methods Align With Research Questions</a:t>
            </a:r>
            <a:endParaRPr lang="en-IN" sz="1600" dirty="0">
              <a:latin typeface="+mj-lt"/>
            </a:endParaRPr>
          </a:p>
        </p:txBody>
      </p:sp>
    </p:spTree>
    <p:extLst>
      <p:ext uri="{BB962C8B-B14F-4D97-AF65-F5344CB8AC3E}">
        <p14:creationId xmlns:p14="http://schemas.microsoft.com/office/powerpoint/2010/main" val="3527969283"/>
      </p:ext>
    </p:extLst>
  </p:cSld>
  <p:clrMapOvr>
    <a:masterClrMapping/>
  </p:clrMapOvr>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524000" y="228600"/>
            <a:ext cx="9144000" cy="1066800"/>
          </a:xfrm>
        </p:spPr>
        <p:txBody>
          <a:bodyPr>
            <a:noAutofit/>
          </a:bodyPr>
          <a:lstStyle/>
          <a:p>
            <a:br>
              <a:rPr lang="en-US" sz="3600" dirty="0"/>
            </a:br>
            <a:r>
              <a:rPr lang="en-US" sz="4000" dirty="0"/>
              <a:t>Revisiting Research Design </a:t>
            </a:r>
            <a:r>
              <a:rPr lang="en-US" sz="2400" dirty="0"/>
              <a:t>(3 of 3)</a:t>
            </a:r>
          </a:p>
        </p:txBody>
      </p:sp>
      <p:sp>
        <p:nvSpPr>
          <p:cNvPr id="2" name="Footer Placeholder 1"/>
          <p:cNvSpPr>
            <a:spLocks noGrp="1"/>
          </p:cNvSpPr>
          <p:nvPr>
            <p:ph type="ftr" sz="quarter" idx="11"/>
          </p:nvPr>
        </p:nvSpPr>
        <p:spPr/>
        <p:txBody>
          <a:bodyPr/>
          <a:lstStyle/>
          <a:p>
            <a:r>
              <a:rPr lang="en-US" dirty="0"/>
              <a:t>Ravitch, Qualitative Research, 2e. © SAGE Publications, 2021.</a:t>
            </a:r>
          </a:p>
        </p:txBody>
      </p:sp>
      <p:sp>
        <p:nvSpPr>
          <p:cNvPr id="5" name="Slide Number Placeholder 4"/>
          <p:cNvSpPr>
            <a:spLocks noGrp="1"/>
          </p:cNvSpPr>
          <p:nvPr>
            <p:ph type="sldNum" sz="quarter" idx="12"/>
          </p:nvPr>
        </p:nvSpPr>
        <p:spPr/>
        <p:txBody>
          <a:bodyPr/>
          <a:lstStyle/>
          <a:p>
            <a:fld id="{B6F15528-21DE-4FAA-801E-634DDDAF4B2B}" type="slidenum">
              <a:rPr lang="en-US" smtClean="0"/>
              <a:pPr/>
              <a:t>120</a:t>
            </a:fld>
            <a:endParaRPr lang="en-US" dirty="0"/>
          </a:p>
        </p:txBody>
      </p:sp>
      <p:pic>
        <p:nvPicPr>
          <p:cNvPr id="7" name="Picture 6" descr="A conceptual diagram presenting the questions to be asked for each research component.&#10;&#10;At the center is Research Questions: What am I studying? Surrounding the center are circles with the components and the corresponding questions. They are as follows:&#10;Core Constructs: What terms, phrases, concepts, and ideas in my research questions need to be defined?&#10;Study Goals: What do I hope to accomplish with the research? What principles and/or ideals do I hold important?&#10;Site and Participant Selection: What is my unit of analysis? Where and from whom will I get the data I need? Why?&#10;Design and Methods: How will I get the data I need to answer my research questions?&#10;Rationale: How will these methods with this population answer my questions? Why is this valuable? Instruments: How will I specifically design my data collection instruments to answer my research questions?&#10;" title="Figure 5.2 Considerations to Align Methods and Research Questions"/>
          <p:cNvPicPr>
            <a:picLocks noChangeAspect="1"/>
          </p:cNvPicPr>
          <p:nvPr/>
        </p:nvPicPr>
        <p:blipFill>
          <a:blip r:embed="rId3"/>
          <a:stretch>
            <a:fillRect/>
          </a:stretch>
        </p:blipFill>
        <p:spPr>
          <a:xfrm>
            <a:off x="3505200" y="1423700"/>
            <a:ext cx="5181600" cy="4932651"/>
          </a:xfrm>
          <a:prstGeom prst="rect">
            <a:avLst/>
          </a:prstGeom>
        </p:spPr>
      </p:pic>
    </p:spTree>
    <p:extLst>
      <p:ext uri="{BB962C8B-B14F-4D97-AF65-F5344CB8AC3E}">
        <p14:creationId xmlns:p14="http://schemas.microsoft.com/office/powerpoint/2010/main" val="2264672981"/>
      </p:ext>
    </p:extLst>
  </p:cSld>
  <p:clrMapOvr>
    <a:masterClrMapping/>
  </p:clrMapOvr>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34FBDB-AE10-4879-B3DE-C977EE81CACD}"/>
              </a:ext>
            </a:extLst>
          </p:cNvPr>
          <p:cNvSpPr>
            <a:spLocks noGrp="1"/>
          </p:cNvSpPr>
          <p:nvPr>
            <p:ph type="title"/>
          </p:nvPr>
        </p:nvSpPr>
        <p:spPr/>
        <p:txBody>
          <a:bodyPr/>
          <a:lstStyle/>
          <a:p>
            <a:r>
              <a:rPr lang="en-GB" dirty="0"/>
              <a:t>Useful reading</a:t>
            </a:r>
          </a:p>
        </p:txBody>
      </p:sp>
      <p:sp>
        <p:nvSpPr>
          <p:cNvPr id="3" name="Content Placeholder 2">
            <a:extLst>
              <a:ext uri="{FF2B5EF4-FFF2-40B4-BE49-F238E27FC236}">
                <a16:creationId xmlns:a16="http://schemas.microsoft.com/office/drawing/2014/main" id="{0C53848B-8B5D-48C3-98FC-014E5068F328}"/>
              </a:ext>
            </a:extLst>
          </p:cNvPr>
          <p:cNvSpPr>
            <a:spLocks noGrp="1"/>
          </p:cNvSpPr>
          <p:nvPr>
            <p:ph idx="1"/>
          </p:nvPr>
        </p:nvSpPr>
        <p:spPr/>
        <p:txBody>
          <a:bodyPr>
            <a:normAutofit fontScale="85000" lnSpcReduction="20000"/>
          </a:bodyPr>
          <a:lstStyle/>
          <a:p>
            <a:pPr hangingPunct="0"/>
            <a:r>
              <a:rPr lang="en-US" dirty="0"/>
              <a:t>Brinkmann, S., &amp; </a:t>
            </a:r>
            <a:r>
              <a:rPr lang="en-US" dirty="0" err="1"/>
              <a:t>Kvale</a:t>
            </a:r>
            <a:r>
              <a:rPr lang="en-US" dirty="0"/>
              <a:t>, S. (2015). </a:t>
            </a:r>
            <a:r>
              <a:rPr lang="en-US" i="1" dirty="0"/>
              <a:t>Interviews: Learning the craft of qualitative research interviewing</a:t>
            </a:r>
            <a:r>
              <a:rPr lang="en-US" dirty="0"/>
              <a:t> (3rd ed.). Los Angeles, CA: Sage.</a:t>
            </a:r>
            <a:endParaRPr lang="en-GB" dirty="0"/>
          </a:p>
          <a:p>
            <a:r>
              <a:rPr lang="en-US" dirty="0"/>
              <a:t>Emerson, R. M., </a:t>
            </a:r>
            <a:r>
              <a:rPr lang="en-US" dirty="0" err="1"/>
              <a:t>Fretz</a:t>
            </a:r>
            <a:r>
              <a:rPr lang="en-US" dirty="0"/>
              <a:t>, R. I., &amp; Shaw, L. L. (2011). </a:t>
            </a:r>
            <a:r>
              <a:rPr lang="en-US" i="1" dirty="0"/>
              <a:t>Writing ethnographic fieldnotes</a:t>
            </a:r>
            <a:r>
              <a:rPr lang="en-US" dirty="0"/>
              <a:t> (2nd ed.). Chicago, IL: The University of Chicago Press. </a:t>
            </a:r>
            <a:endParaRPr lang="en-GB" dirty="0"/>
          </a:p>
          <a:p>
            <a:pPr hangingPunct="0"/>
            <a:r>
              <a:rPr lang="en-US" dirty="0"/>
              <a:t>Mathers, N., Fox, N., &amp; </a:t>
            </a:r>
            <a:r>
              <a:rPr lang="en-US" dirty="0" err="1"/>
              <a:t>Hunn</a:t>
            </a:r>
            <a:r>
              <a:rPr lang="en-US" dirty="0"/>
              <a:t>, A. (2009). Surveys and questionnaires. The NIHR RDS for the East Midlands/Yorkshire &amp; the Humber. Retrieved from http://www.rds-yh.nihr.ac.uk/wp-content/uploads/2013/05/12_Surveys_and_Questionnaires_Revision_2009.pdf</a:t>
            </a:r>
            <a:endParaRPr lang="en-GB" dirty="0"/>
          </a:p>
          <a:p>
            <a:pPr hangingPunct="0"/>
            <a:r>
              <a:rPr lang="en-US" dirty="0" err="1"/>
              <a:t>Millward</a:t>
            </a:r>
            <a:r>
              <a:rPr lang="en-US" dirty="0"/>
              <a:t>, L. (2012). Focus groups. In G. M. Breakwell, J. A. Smith, &amp; D. B. Wright (Eds.), </a:t>
            </a:r>
            <a:r>
              <a:rPr lang="en-US" i="1" dirty="0"/>
              <a:t>Research methods in psychology</a:t>
            </a:r>
            <a:r>
              <a:rPr lang="en-US" dirty="0"/>
              <a:t> (4th ed., pp. 411–437). London, UK: Sage.</a:t>
            </a:r>
            <a:endParaRPr lang="en-GB" dirty="0"/>
          </a:p>
          <a:p>
            <a:r>
              <a:rPr lang="en-US" dirty="0" err="1"/>
              <a:t>Tanggaard</a:t>
            </a:r>
            <a:r>
              <a:rPr lang="en-US" dirty="0"/>
              <a:t>, L. (2009). The research interview as a dialogical context for the production of social life and personal narratives. </a:t>
            </a:r>
            <a:r>
              <a:rPr lang="en-US" i="1" dirty="0"/>
              <a:t>Qualitative Inquiry</a:t>
            </a:r>
            <a:r>
              <a:rPr lang="en-US" dirty="0"/>
              <a:t>, </a:t>
            </a:r>
            <a:r>
              <a:rPr lang="en-US" i="1" dirty="0"/>
              <a:t>15</a:t>
            </a:r>
            <a:r>
              <a:rPr lang="en-US" dirty="0"/>
              <a:t>(9), 1498-1515.</a:t>
            </a:r>
            <a:endParaRPr lang="en-GB" dirty="0"/>
          </a:p>
          <a:p>
            <a:pPr marL="0" indent="0">
              <a:buNone/>
            </a:pPr>
            <a:endParaRPr lang="en-GB" dirty="0"/>
          </a:p>
        </p:txBody>
      </p:sp>
    </p:spTree>
    <p:extLst>
      <p:ext uri="{BB962C8B-B14F-4D97-AF65-F5344CB8AC3E}">
        <p14:creationId xmlns:p14="http://schemas.microsoft.com/office/powerpoint/2010/main" val="1090758385"/>
      </p:ext>
    </p:extLst>
  </p:cSld>
  <p:clrMapOvr>
    <a:masterClrMapping/>
  </p:clrMapOvr>
</p:sld>
</file>

<file path=ppt/theme/theme1.xml><?xml version="1.0" encoding="utf-8"?>
<a:theme xmlns:a="http://schemas.openxmlformats.org/drawingml/2006/main" name="Office Theme">
  <a:themeElements>
    <a:clrScheme name="Custom 2">
      <a:dk1>
        <a:sysClr val="windowText" lastClr="000000"/>
      </a:dk1>
      <a:lt1>
        <a:sysClr val="window" lastClr="FFFFFF"/>
      </a:lt1>
      <a:dk2>
        <a:srgbClr val="7BA79D"/>
      </a:dk2>
      <a:lt2>
        <a:srgbClr val="EBDDC3"/>
      </a:lt2>
      <a:accent1>
        <a:srgbClr val="94B6D2"/>
      </a:accent1>
      <a:accent2>
        <a:srgbClr val="E7E341"/>
      </a:accent2>
      <a:accent3>
        <a:srgbClr val="A5AB81"/>
      </a:accent3>
      <a:accent4>
        <a:srgbClr val="D8B25C"/>
      </a:accent4>
      <a:accent5>
        <a:srgbClr val="7BA79D"/>
      </a:accent5>
      <a:accent6>
        <a:srgbClr val="968C8C"/>
      </a:accent6>
      <a:hlink>
        <a:srgbClr val="F7B615"/>
      </a:hlink>
      <a:folHlink>
        <a:srgbClr val="704404"/>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8CBEBE1B5A18CA4D82AA3EC25D86BF17" ma:contentTypeVersion="13" ma:contentTypeDescription="Create a new document." ma:contentTypeScope="" ma:versionID="ee0779e7325908ee6b23f490a7a86e4c">
  <xsd:schema xmlns:xsd="http://www.w3.org/2001/XMLSchema" xmlns:xs="http://www.w3.org/2001/XMLSchema" xmlns:p="http://schemas.microsoft.com/office/2006/metadata/properties" xmlns:ns3="175a304c-2342-45ef-8dc6-82622f85b28d" xmlns:ns4="30bab34e-cbd2-460d-9227-52c21590b64b" targetNamespace="http://schemas.microsoft.com/office/2006/metadata/properties" ma:root="true" ma:fieldsID="74b8224a884fd72eef46864c0283a950" ns3:_="" ns4:_="">
    <xsd:import namespace="175a304c-2342-45ef-8dc6-82622f85b28d"/>
    <xsd:import namespace="30bab34e-cbd2-460d-9227-52c21590b64b"/>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Locatio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75a304c-2342-45ef-8dc6-82622f85b28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ServiceOCR" ma:index="12" nillable="true" ma:displayName="Extracted Text" ma:internalName="MediaServiceOCR" ma:readOnly="true">
      <xsd:simpleType>
        <xsd:restriction base="dms:Note">
          <xsd:maxLength value="255"/>
        </xsd:restriction>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AutoKeyPoints" ma:index="15" nillable="true" ma:displayName="MediaServiceAutoKeyPoints" ma:hidden="true" ma:internalName="MediaServiceAutoKeyPoints" ma:readOnly="true">
      <xsd:simpleType>
        <xsd:restriction base="dms:Note"/>
      </xsd:simpleType>
    </xsd:element>
    <xsd:element name="MediaServiceKeyPoints" ma:index="16" nillable="true" ma:displayName="KeyPoints" ma:internalName="MediaServiceKeyPoints" ma:readOnly="true">
      <xsd:simpleType>
        <xsd:restriction base="dms:Note">
          <xsd:maxLength value="255"/>
        </xsd:restriction>
      </xsd:simpleType>
    </xsd:element>
    <xsd:element name="MediaServiceLocation" ma:index="17"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bab34e-cbd2-460d-9227-52c21590b64b"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SharingHintHash" ma:index="20"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E0FEC33-03D0-4244-901D-9A27536E8EF3}">
  <ds:schemaRefs>
    <ds:schemaRef ds:uri="http://schemas.microsoft.com/sharepoint/v3/contenttype/forms"/>
  </ds:schemaRefs>
</ds:datastoreItem>
</file>

<file path=customXml/itemProps2.xml><?xml version="1.0" encoding="utf-8"?>
<ds:datastoreItem xmlns:ds="http://schemas.openxmlformats.org/officeDocument/2006/customXml" ds:itemID="{3F9ED007-6C4B-44B8-8B25-8E68CD6427CD}">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82B2BFC9-7EF3-44CE-9363-478A1691014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75a304c-2342-45ef-8dc6-82622f85b28d"/>
    <ds:schemaRef ds:uri="30bab34e-cbd2-460d-9227-52c21590b64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14903</Words>
  <Application>Microsoft Office PowerPoint</Application>
  <PresentationFormat>Widescreen</PresentationFormat>
  <Paragraphs>1051</Paragraphs>
  <Slides>121</Slides>
  <Notes>32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121</vt:i4>
      </vt:variant>
    </vt:vector>
  </HeadingPairs>
  <TitlesOfParts>
    <vt:vector size="127" baseType="lpstr">
      <vt:lpstr>Meiryo</vt:lpstr>
      <vt:lpstr>Arial</vt:lpstr>
      <vt:lpstr>Calibri</vt:lpstr>
      <vt:lpstr>Calibri Light</vt:lpstr>
      <vt:lpstr>Rockwell</vt:lpstr>
      <vt:lpstr>Office Theme</vt:lpstr>
      <vt:lpstr>DBA  RESEARCH PRINCIPLES AND PHILOSOPHY </vt:lpstr>
      <vt:lpstr>Please note</vt:lpstr>
      <vt:lpstr>Where we left things ….</vt:lpstr>
      <vt:lpstr>Over the next few weeks</vt:lpstr>
      <vt:lpstr>Deciding Among the Five Approaches</vt:lpstr>
      <vt:lpstr>Questions about the 5 main approaches</vt:lpstr>
      <vt:lpstr>PowerPoint Presentation</vt:lpstr>
      <vt:lpstr>A NARRATIVE STUDY (CHAN, 2010)</vt:lpstr>
      <vt:lpstr>A Narrative Study Chan, 2010: Summary</vt:lpstr>
      <vt:lpstr>Narrative  Chan 2010: Features</vt:lpstr>
      <vt:lpstr>PowerPoint Presentation</vt:lpstr>
      <vt:lpstr>A PHENOMENOLOGICAL STUDY (ANDERSON &amp; SPENCER, 2002)</vt:lpstr>
      <vt:lpstr>Phenomenology  Anderson &amp; Spencer, 2002: Summary</vt:lpstr>
      <vt:lpstr>Phenomenology  Anderson &amp; Spencer, 2002: Analysis</vt:lpstr>
      <vt:lpstr>Phenomenology Anderson &amp; Spencer, 2002: Features</vt:lpstr>
      <vt:lpstr>PowerPoint Presentation</vt:lpstr>
      <vt:lpstr>A GROUNDED THEORY STUDY (HARLEY ET AL., 2009) </vt:lpstr>
      <vt:lpstr>Grounded Theory  Harley et al., 2009: Summary</vt:lpstr>
      <vt:lpstr>Grounded Theory Harley et al., 2009: Strauss &amp; Corbin</vt:lpstr>
      <vt:lpstr>Grounded Theory Harley et al., 2009: Defining Features</vt:lpstr>
      <vt:lpstr>PowerPoint Presentation</vt:lpstr>
      <vt:lpstr>AN ETHNOGRAPHIC STUDY (MAC AN GHAILL AND HAYWOOD, 2015) </vt:lpstr>
      <vt:lpstr>Ethnography  Mac an Ghaill and Haywood: Summary</vt:lpstr>
      <vt:lpstr>Ethnography   Mac an Ghaill and Haywood: Features</vt:lpstr>
      <vt:lpstr>PowerPoint Presentation</vt:lpstr>
      <vt:lpstr>A CASE STUDY (FRELIN, 2015) </vt:lpstr>
      <vt:lpstr>Case Study Frelin, 2015: Summary</vt:lpstr>
      <vt:lpstr>Case Study Frelin, 2015: Features</vt:lpstr>
      <vt:lpstr>Two more questions</vt:lpstr>
      <vt:lpstr>DIFFERENCES AMONG THE APPROACHES Central Features of Each Approach </vt:lpstr>
      <vt:lpstr>Differences Among the Approaches</vt:lpstr>
      <vt:lpstr>Selecting Approach</vt:lpstr>
      <vt:lpstr>TASKS</vt:lpstr>
      <vt:lpstr>Useful reading</vt:lpstr>
      <vt:lpstr>A revisit </vt:lpstr>
      <vt:lpstr>Questions for your work</vt:lpstr>
      <vt:lpstr>Methodological Congruence</vt:lpstr>
      <vt:lpstr>The Research Problem Statement</vt:lpstr>
      <vt:lpstr>Reasons for Qualitative Studies</vt:lpstr>
      <vt:lpstr>Introduction: Elements</vt:lpstr>
      <vt:lpstr>Sample Introduction: McVea, Harter, McEntarffer, &amp; Creswell, 1999</vt:lpstr>
      <vt:lpstr>Purpose Statement</vt:lpstr>
      <vt:lpstr>Purpose Statement: Script</vt:lpstr>
      <vt:lpstr>Purpose Statement: Script Components</vt:lpstr>
      <vt:lpstr>Purpose Statement: Encoding Words</vt:lpstr>
      <vt:lpstr>Purpose Statement: Narrative Example</vt:lpstr>
      <vt:lpstr>Purpose Statement: Phenomenological Example</vt:lpstr>
      <vt:lpstr>Purpose Statement: Grounded Theory Example</vt:lpstr>
      <vt:lpstr>Purpose Statement: Ethnographic Example</vt:lpstr>
      <vt:lpstr>Purpose Statement: Case Study Example</vt:lpstr>
      <vt:lpstr>The Research Questions</vt:lpstr>
      <vt:lpstr>Research Questions: Central Question</vt:lpstr>
      <vt:lpstr>Research Questions: Subquestions</vt:lpstr>
      <vt:lpstr>Subquestions by Qualitative Approach</vt:lpstr>
      <vt:lpstr>Useful reading</vt:lpstr>
      <vt:lpstr>METHODS OF DATA COLLECTION</vt:lpstr>
      <vt:lpstr>Data Collection by Approach (2)</vt:lpstr>
      <vt:lpstr>The Site or Individual</vt:lpstr>
      <vt:lpstr>The Site or Individual (continued)</vt:lpstr>
      <vt:lpstr>PowerPoint Presentation</vt:lpstr>
      <vt:lpstr>Interviews</vt:lpstr>
      <vt:lpstr>Primary goal of qualitative interviews</vt:lpstr>
      <vt:lpstr>Interviews</vt:lpstr>
      <vt:lpstr>Key reasons for conducting qualitative interviews</vt:lpstr>
      <vt:lpstr>Key Characteristics and Values of Qualitative Interviews</vt:lpstr>
      <vt:lpstr>Continued</vt:lpstr>
      <vt:lpstr>Key Characteristics and Values of Qualitative Interviews</vt:lpstr>
      <vt:lpstr>Continued</vt:lpstr>
      <vt:lpstr>Research instruments (or protocols)</vt:lpstr>
      <vt:lpstr>Constructing Qualitative Interviews</vt:lpstr>
      <vt:lpstr>Constructing Qualitative Interviews</vt:lpstr>
      <vt:lpstr>Continued</vt:lpstr>
      <vt:lpstr>Continued</vt:lpstr>
      <vt:lpstr>Developing Interviewing Skills</vt:lpstr>
      <vt:lpstr>Continued</vt:lpstr>
      <vt:lpstr>Developing Interviewing Skills</vt:lpstr>
      <vt:lpstr>PowerPoint Presentation</vt:lpstr>
      <vt:lpstr>Advice for before the interview</vt:lpstr>
      <vt:lpstr>PowerPoint Presentation</vt:lpstr>
      <vt:lpstr>Advice for during the interview</vt:lpstr>
      <vt:lpstr>PowerPoint Presentation</vt:lpstr>
      <vt:lpstr>Advice for after the interview</vt:lpstr>
      <vt:lpstr>PowerPoint Presentation</vt:lpstr>
      <vt:lpstr>The roles and uses of technology and social media in data collection</vt:lpstr>
      <vt:lpstr>Continued</vt:lpstr>
      <vt:lpstr>Interviews</vt:lpstr>
      <vt:lpstr>Contact Summary Forms</vt:lpstr>
      <vt:lpstr>PowerPoint Presentation</vt:lpstr>
      <vt:lpstr>Observational Fieldnotes</vt:lpstr>
      <vt:lpstr> Positive aspects and benefits as data collection method</vt:lpstr>
      <vt:lpstr>Potentially challenging aspects</vt:lpstr>
      <vt:lpstr>Fieldnotes</vt:lpstr>
      <vt:lpstr>Participant Observation</vt:lpstr>
      <vt:lpstr>Hallmarks: The hallmarks of participant observation include that the researcher</vt:lpstr>
      <vt:lpstr>PowerPoint Presentation</vt:lpstr>
      <vt:lpstr>Focus Groups</vt:lpstr>
      <vt:lpstr>Advantages and ways to achieve goals</vt:lpstr>
      <vt:lpstr>Limitations</vt:lpstr>
      <vt:lpstr>PowerPoint Presentation</vt:lpstr>
      <vt:lpstr>Documents and Archival Data</vt:lpstr>
      <vt:lpstr>PowerPoint Presentation</vt:lpstr>
      <vt:lpstr>Open-Ended Questionnaires </vt:lpstr>
      <vt:lpstr>Disadvantages to questionnaires</vt:lpstr>
      <vt:lpstr>Open-Ended Questionnaires </vt:lpstr>
      <vt:lpstr>Open-Ended Questionnaires - TIPS </vt:lpstr>
      <vt:lpstr>PowerPoint Presentation</vt:lpstr>
      <vt:lpstr>PowerPoint Presentation</vt:lpstr>
      <vt:lpstr> Participatory Methods of Data Collection (1 of 5) </vt:lpstr>
      <vt:lpstr> Participatory Methods of Data Collection </vt:lpstr>
      <vt:lpstr>Continued</vt:lpstr>
      <vt:lpstr> Participatory Methods of Data Collection </vt:lpstr>
      <vt:lpstr>PowerPoint Presentation</vt:lpstr>
      <vt:lpstr>Maps</vt:lpstr>
      <vt:lpstr>A transect walk is a systematic walk along a defined path (transect) across the community/project area together with the local people to explore  XYZ by observing, asking, listening, looking and producing a transect diagram.</vt:lpstr>
      <vt:lpstr>TRANSECT WALKS</vt:lpstr>
      <vt:lpstr>Community-Based Oral Testimony</vt:lpstr>
      <vt:lpstr>Task</vt:lpstr>
      <vt:lpstr> Revisiting Research Design</vt:lpstr>
      <vt:lpstr> Revisiting Research Design (2 of 3)</vt:lpstr>
      <vt:lpstr> Revisiting Research Design (3 of 3)</vt:lpstr>
      <vt:lpstr>Useful reading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DBA QUALITATIVE RESEARCH</dc:title>
  <dc:creator>Caroline Jawad</dc:creator>
  <cp:lastModifiedBy>Caroline Jawad</cp:lastModifiedBy>
  <cp:revision>3</cp:revision>
  <dcterms:created xsi:type="dcterms:W3CDTF">2021-04-19T15:30:32Z</dcterms:created>
  <dcterms:modified xsi:type="dcterms:W3CDTF">2022-03-22T08:34:40Z</dcterms:modified>
</cp:coreProperties>
</file>