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C862AA-DD2A-4984-BC48-0ADDF8FEE71E}" v="9" dt="2026-04-17T09:43:26.984"/>
  </p1510:revLst>
</p1510:revInfo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E3F9"/>
          </a:solidFill>
        </a:fill>
      </a:tcStyle>
    </a:wholeTbl>
    <a:band2H>
      <a:tcTxStyle/>
      <a:tcStyle>
        <a:tcBdr/>
        <a:fill>
          <a:solidFill>
            <a:srgbClr val="E6F2FC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17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ce Naromba (2425145)" userId="7e91b6e4-f12b-471f-8f72-2890a63f4348" providerId="ADAL" clId="{40E7E3F0-88A0-4F32-B179-EDA5A2D9516D}"/>
    <pc:docChg chg="modSld">
      <pc:chgData name="Alice Naromba (2425145)" userId="7e91b6e4-f12b-471f-8f72-2890a63f4348" providerId="ADAL" clId="{40E7E3F0-88A0-4F32-B179-EDA5A2D9516D}" dt="2026-04-17T09:43:26.984" v="12"/>
      <pc:docMkLst>
        <pc:docMk/>
      </pc:docMkLst>
      <pc:sldChg chg="addSp delSp modSp mod modTransition modAnim">
        <pc:chgData name="Alice Naromba (2425145)" userId="7e91b6e4-f12b-471f-8f72-2890a63f4348" providerId="ADAL" clId="{40E7E3F0-88A0-4F32-B179-EDA5A2D9516D}" dt="2026-04-17T09:39:14.134" v="7"/>
        <pc:sldMkLst>
          <pc:docMk/>
          <pc:sldMk cId="0" sldId="256"/>
        </pc:sldMkLst>
        <pc:picChg chg="del">
          <ac:chgData name="Alice Naromba (2425145)" userId="7e91b6e4-f12b-471f-8f72-2890a63f4348" providerId="ADAL" clId="{40E7E3F0-88A0-4F32-B179-EDA5A2D9516D}" dt="2026-04-17T09:36:43.710" v="1"/>
          <ac:picMkLst>
            <pc:docMk/>
            <pc:sldMk cId="0" sldId="256"/>
            <ac:picMk id="15" creationId="{6E8AB032-BD1F-B0DB-6664-6316AAB78D03}"/>
          </ac:picMkLst>
        </pc:picChg>
        <pc:picChg chg="add del mod ord">
          <ac:chgData name="Alice Naromba (2425145)" userId="7e91b6e4-f12b-471f-8f72-2890a63f4348" providerId="ADAL" clId="{40E7E3F0-88A0-4F32-B179-EDA5A2D9516D}" dt="2026-04-17T09:37:52.887" v="2"/>
          <ac:picMkLst>
            <pc:docMk/>
            <pc:sldMk cId="0" sldId="256"/>
            <ac:picMk id="19" creationId="{76C262EF-12B6-E0CF-25CE-2137FF7D7FC1}"/>
          </ac:picMkLst>
        </pc:picChg>
        <pc:picChg chg="add del mod">
          <ac:chgData name="Alice Naromba (2425145)" userId="7e91b6e4-f12b-471f-8f72-2890a63f4348" providerId="ADAL" clId="{40E7E3F0-88A0-4F32-B179-EDA5A2D9516D}" dt="2026-04-17T09:38:22.268" v="6"/>
          <ac:picMkLst>
            <pc:docMk/>
            <pc:sldMk cId="0" sldId="256"/>
            <ac:picMk id="20" creationId="{B02B3102-7E75-B439-D977-2EF5A69047A5}"/>
          </ac:picMkLst>
        </pc:picChg>
        <pc:picChg chg="add del mod ord">
          <ac:chgData name="Alice Naromba (2425145)" userId="7e91b6e4-f12b-471f-8f72-2890a63f4348" providerId="ADAL" clId="{40E7E3F0-88A0-4F32-B179-EDA5A2D9516D}" dt="2026-04-17T09:39:14.134" v="7"/>
          <ac:picMkLst>
            <pc:docMk/>
            <pc:sldMk cId="0" sldId="256"/>
            <ac:picMk id="24" creationId="{222F8430-812B-DB5A-D311-54BE24B905C8}"/>
          </ac:picMkLst>
        </pc:picChg>
        <pc:picChg chg="add mod">
          <ac:chgData name="Alice Naromba (2425145)" userId="7e91b6e4-f12b-471f-8f72-2890a63f4348" providerId="ADAL" clId="{40E7E3F0-88A0-4F32-B179-EDA5A2D9516D}" dt="2026-04-17T09:39:14.134" v="7"/>
          <ac:picMkLst>
            <pc:docMk/>
            <pc:sldMk cId="0" sldId="256"/>
            <ac:picMk id="25" creationId="{0DB1821E-675D-A5BB-0E36-5E7DAAA4A41B}"/>
          </ac:picMkLst>
        </pc:picChg>
      </pc:sldChg>
      <pc:sldChg chg="addSp delSp modSp mod modTransition modAnim">
        <pc:chgData name="Alice Naromba (2425145)" userId="7e91b6e4-f12b-471f-8f72-2890a63f4348" providerId="ADAL" clId="{40E7E3F0-88A0-4F32-B179-EDA5A2D9516D}" dt="2026-04-17T09:40:22.615" v="8"/>
        <pc:sldMkLst>
          <pc:docMk/>
          <pc:sldMk cId="0" sldId="257"/>
        </pc:sldMkLst>
        <pc:picChg chg="del">
          <ac:chgData name="Alice Naromba (2425145)" userId="7e91b6e4-f12b-471f-8f72-2890a63f4348" providerId="ADAL" clId="{40E7E3F0-88A0-4F32-B179-EDA5A2D9516D}" dt="2026-04-17T09:38:22.268" v="6"/>
          <ac:picMkLst>
            <pc:docMk/>
            <pc:sldMk cId="0" sldId="257"/>
            <ac:picMk id="17" creationId="{35D28F9C-3FF1-6ACF-CB29-24F3A092AFF9}"/>
          </ac:picMkLst>
        </pc:picChg>
        <pc:picChg chg="add del mod ord">
          <ac:chgData name="Alice Naromba (2425145)" userId="7e91b6e4-f12b-471f-8f72-2890a63f4348" providerId="ADAL" clId="{40E7E3F0-88A0-4F32-B179-EDA5A2D9516D}" dt="2026-04-17T09:40:22.615" v="8"/>
          <ac:picMkLst>
            <pc:docMk/>
            <pc:sldMk cId="0" sldId="257"/>
            <ac:picMk id="21" creationId="{9C536F15-EDF5-63F7-A3C9-6B99D767920C}"/>
          </ac:picMkLst>
        </pc:picChg>
        <pc:picChg chg="add mod">
          <ac:chgData name="Alice Naromba (2425145)" userId="7e91b6e4-f12b-471f-8f72-2890a63f4348" providerId="ADAL" clId="{40E7E3F0-88A0-4F32-B179-EDA5A2D9516D}" dt="2026-04-17T09:40:22.615" v="8"/>
          <ac:picMkLst>
            <pc:docMk/>
            <pc:sldMk cId="0" sldId="257"/>
            <ac:picMk id="22" creationId="{FBB8143A-895E-83E9-49E3-C4A30B7F8541}"/>
          </ac:picMkLst>
        </pc:picChg>
      </pc:sldChg>
      <pc:sldChg chg="addSp delSp modSp mod modTransition modAnim">
        <pc:chgData name="Alice Naromba (2425145)" userId="7e91b6e4-f12b-471f-8f72-2890a63f4348" providerId="ADAL" clId="{40E7E3F0-88A0-4F32-B179-EDA5A2D9516D}" dt="2026-04-17T09:41:05.964" v="9"/>
        <pc:sldMkLst>
          <pc:docMk/>
          <pc:sldMk cId="0" sldId="258"/>
        </pc:sldMkLst>
        <pc:picChg chg="del">
          <ac:chgData name="Alice Naromba (2425145)" userId="7e91b6e4-f12b-471f-8f72-2890a63f4348" providerId="ADAL" clId="{40E7E3F0-88A0-4F32-B179-EDA5A2D9516D}" dt="2026-04-17T09:38:22.268" v="6"/>
          <ac:picMkLst>
            <pc:docMk/>
            <pc:sldMk cId="0" sldId="258"/>
            <ac:picMk id="3" creationId="{4D6E986B-BCF3-37EB-7C86-0D05FC397F37}"/>
          </ac:picMkLst>
        </pc:picChg>
        <pc:picChg chg="add del mod ord">
          <ac:chgData name="Alice Naromba (2425145)" userId="7e91b6e4-f12b-471f-8f72-2890a63f4348" providerId="ADAL" clId="{40E7E3F0-88A0-4F32-B179-EDA5A2D9516D}" dt="2026-04-17T09:41:05.964" v="9"/>
          <ac:picMkLst>
            <pc:docMk/>
            <pc:sldMk cId="0" sldId="258"/>
            <ac:picMk id="9" creationId="{B3E7903A-5161-177F-7EBC-F5A950A8BD5B}"/>
          </ac:picMkLst>
        </pc:picChg>
        <pc:picChg chg="add mod">
          <ac:chgData name="Alice Naromba (2425145)" userId="7e91b6e4-f12b-471f-8f72-2890a63f4348" providerId="ADAL" clId="{40E7E3F0-88A0-4F32-B179-EDA5A2D9516D}" dt="2026-04-17T09:41:05.964" v="9"/>
          <ac:picMkLst>
            <pc:docMk/>
            <pc:sldMk cId="0" sldId="258"/>
            <ac:picMk id="10" creationId="{531D75EF-887B-4BA3-CF10-BCC174EC4AA6}"/>
          </ac:picMkLst>
        </pc:picChg>
      </pc:sldChg>
      <pc:sldChg chg="addSp modSp modTransition">
        <pc:chgData name="Alice Naromba (2425145)" userId="7e91b6e4-f12b-471f-8f72-2890a63f4348" providerId="ADAL" clId="{40E7E3F0-88A0-4F32-B179-EDA5A2D9516D}" dt="2026-04-17T09:41:51.503" v="10"/>
        <pc:sldMkLst>
          <pc:docMk/>
          <pc:sldMk cId="0" sldId="259"/>
        </pc:sldMkLst>
        <pc:picChg chg="add mod">
          <ac:chgData name="Alice Naromba (2425145)" userId="7e91b6e4-f12b-471f-8f72-2890a63f4348" providerId="ADAL" clId="{40E7E3F0-88A0-4F32-B179-EDA5A2D9516D}" dt="2026-04-17T09:41:51.503" v="10"/>
          <ac:picMkLst>
            <pc:docMk/>
            <pc:sldMk cId="0" sldId="259"/>
            <ac:picMk id="9" creationId="{DEC2DCA0-5752-0F02-E7F3-211998E1238E}"/>
          </ac:picMkLst>
        </pc:picChg>
      </pc:sldChg>
      <pc:sldChg chg="addSp modSp modTransition">
        <pc:chgData name="Alice Naromba (2425145)" userId="7e91b6e4-f12b-471f-8f72-2890a63f4348" providerId="ADAL" clId="{40E7E3F0-88A0-4F32-B179-EDA5A2D9516D}" dt="2026-04-17T09:42:43.942" v="11"/>
        <pc:sldMkLst>
          <pc:docMk/>
          <pc:sldMk cId="0" sldId="260"/>
        </pc:sldMkLst>
        <pc:picChg chg="add mod">
          <ac:chgData name="Alice Naromba (2425145)" userId="7e91b6e4-f12b-471f-8f72-2890a63f4348" providerId="ADAL" clId="{40E7E3F0-88A0-4F32-B179-EDA5A2D9516D}" dt="2026-04-17T09:42:43.942" v="11"/>
          <ac:picMkLst>
            <pc:docMk/>
            <pc:sldMk cId="0" sldId="260"/>
            <ac:picMk id="5" creationId="{0917FC17-5687-259D-AE62-3518AF541D59}"/>
          </ac:picMkLst>
        </pc:picChg>
      </pc:sldChg>
      <pc:sldChg chg="addSp modSp modTransition">
        <pc:chgData name="Alice Naromba (2425145)" userId="7e91b6e4-f12b-471f-8f72-2890a63f4348" providerId="ADAL" clId="{40E7E3F0-88A0-4F32-B179-EDA5A2D9516D}" dt="2026-04-17T09:43:26.984" v="12"/>
        <pc:sldMkLst>
          <pc:docMk/>
          <pc:sldMk cId="0" sldId="261"/>
        </pc:sldMkLst>
        <pc:picChg chg="add mod">
          <ac:chgData name="Alice Naromba (2425145)" userId="7e91b6e4-f12b-471f-8f72-2890a63f4348" providerId="ADAL" clId="{40E7E3F0-88A0-4F32-B179-EDA5A2D9516D}" dt="2026-04-17T09:43:26.984" v="12"/>
          <ac:picMkLst>
            <pc:docMk/>
            <pc:sldMk cId="0" sldId="261"/>
            <ac:picMk id="4" creationId="{75934C73-FF71-C54A-9B38-A6DB1B4553AE}"/>
          </ac:picMkLst>
        </pc:picChg>
      </pc:sldChg>
      <pc:sldChg chg="modTransition">
        <pc:chgData name="Alice Naromba (2425145)" userId="7e91b6e4-f12b-471f-8f72-2890a63f4348" providerId="ADAL" clId="{40E7E3F0-88A0-4F32-B179-EDA5A2D9516D}" dt="2026-04-17T09:38:22.268" v="6"/>
        <pc:sldMkLst>
          <pc:docMk/>
          <pc:sldMk cId="0" sldId="262"/>
        </pc:sldMkLst>
      </pc:sldChg>
      <pc:sldChg chg="modTransition">
        <pc:chgData name="Alice Naromba (2425145)" userId="7e91b6e4-f12b-471f-8f72-2890a63f4348" providerId="ADAL" clId="{40E7E3F0-88A0-4F32-B179-EDA5A2D9516D}" dt="2026-04-17T09:38:22.268" v="6"/>
        <pc:sldMkLst>
          <pc:docMk/>
          <pc:sldMk cId="0" sldId="263"/>
        </pc:sldMkLst>
      </pc:sldChg>
      <pc:sldChg chg="modTransition">
        <pc:chgData name="Alice Naromba (2425145)" userId="7e91b6e4-f12b-471f-8f72-2890a63f4348" providerId="ADAL" clId="{40E7E3F0-88A0-4F32-B179-EDA5A2D9516D}" dt="2026-04-17T09:38:22.268" v="6"/>
        <pc:sldMkLst>
          <pc:docMk/>
          <pc:sldMk cId="0" sldId="264"/>
        </pc:sldMkLst>
      </pc:sldChg>
      <pc:sldChg chg="modTransition">
        <pc:chgData name="Alice Naromba (2425145)" userId="7e91b6e4-f12b-471f-8f72-2890a63f4348" providerId="ADAL" clId="{40E7E3F0-88A0-4F32-B179-EDA5A2D9516D}" dt="2026-04-17T09:38:22.268" v="6"/>
        <pc:sldMkLst>
          <pc:docMk/>
          <pc:sldMk cId="0" sldId="265"/>
        </pc:sldMkLst>
      </pc:sldChg>
      <pc:sldChg chg="modTransition">
        <pc:chgData name="Alice Naromba (2425145)" userId="7e91b6e4-f12b-471f-8f72-2890a63f4348" providerId="ADAL" clId="{40E7E3F0-88A0-4F32-B179-EDA5A2D9516D}" dt="2026-04-17T09:38:22.268" v="6"/>
        <pc:sldMkLst>
          <pc:docMk/>
          <pc:sldMk cId="0" sldId="26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8DDB92-F669-4A24-8869-8EB747B21975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9B6F2F9-68F3-46E3-B8A1-C2ED4B757F8B}">
      <dgm:prSet/>
      <dgm:spPr/>
      <dgm:t>
        <a:bodyPr/>
        <a:lstStyle/>
        <a:p>
          <a:r>
            <a:rPr lang="en-US"/>
            <a:t>A.N.’s risk of stroke is linked to her lifestyle and health condition.</a:t>
          </a:r>
          <a:br>
            <a:rPr lang="en-US"/>
          </a:br>
          <a:endParaRPr lang="en-US"/>
        </a:p>
      </dgm:t>
    </dgm:pt>
    <dgm:pt modelId="{18B81E75-CEEE-4A56-AA43-6075D6616176}" type="parTrans" cxnId="{86F1C92C-0381-4C7C-BB18-4EAD4ADC5DC4}">
      <dgm:prSet/>
      <dgm:spPr/>
      <dgm:t>
        <a:bodyPr/>
        <a:lstStyle/>
        <a:p>
          <a:endParaRPr lang="en-US"/>
        </a:p>
      </dgm:t>
    </dgm:pt>
    <dgm:pt modelId="{BF207294-E86C-441F-8C35-0A21A53DFC70}" type="sibTrans" cxnId="{86F1C92C-0381-4C7C-BB18-4EAD4ADC5DC4}">
      <dgm:prSet/>
      <dgm:spPr/>
      <dgm:t>
        <a:bodyPr/>
        <a:lstStyle/>
        <a:p>
          <a:endParaRPr lang="en-US"/>
        </a:p>
      </dgm:t>
    </dgm:pt>
    <dgm:pt modelId="{34AE88DB-CF2D-41C9-A66F-574BEAB03F83}">
      <dgm:prSet/>
      <dgm:spPr/>
      <dgm:t>
        <a:bodyPr/>
        <a:lstStyle/>
        <a:p>
          <a:r>
            <a:rPr lang="en-US"/>
            <a:t>Her age is a non-modifiable factor that increases risk.</a:t>
          </a:r>
          <a:br>
            <a:rPr lang="en-US"/>
          </a:br>
          <a:endParaRPr lang="en-US"/>
        </a:p>
      </dgm:t>
    </dgm:pt>
    <dgm:pt modelId="{620185F8-E39C-4C41-92C4-ED9DACD6A2D3}" type="parTrans" cxnId="{2465B2EE-8B5C-42AB-875A-8F045123AB6C}">
      <dgm:prSet/>
      <dgm:spPr/>
      <dgm:t>
        <a:bodyPr/>
        <a:lstStyle/>
        <a:p>
          <a:endParaRPr lang="en-US"/>
        </a:p>
      </dgm:t>
    </dgm:pt>
    <dgm:pt modelId="{D51C4A93-494C-4F08-A540-423DCB87C685}" type="sibTrans" cxnId="{2465B2EE-8B5C-42AB-875A-8F045123AB6C}">
      <dgm:prSet/>
      <dgm:spPr/>
      <dgm:t>
        <a:bodyPr/>
        <a:lstStyle/>
        <a:p>
          <a:endParaRPr lang="en-US"/>
        </a:p>
      </dgm:t>
    </dgm:pt>
    <dgm:pt modelId="{D3209011-6809-401C-97B5-2ADD4DE72334}">
      <dgm:prSet/>
      <dgm:spPr/>
      <dgm:t>
        <a:bodyPr/>
        <a:lstStyle/>
        <a:p>
          <a:r>
            <a:rPr lang="en-US"/>
            <a:t>Hypertension, low physical activity, and possible poor diet are key modifiable factors (NHS, 2023).</a:t>
          </a:r>
          <a:br>
            <a:rPr lang="en-US"/>
          </a:br>
          <a:endParaRPr lang="en-US"/>
        </a:p>
      </dgm:t>
    </dgm:pt>
    <dgm:pt modelId="{5F7186F0-AAC1-4F2F-A3E7-1B7DFE054E88}" type="parTrans" cxnId="{3E18B589-A11B-4CFA-8F06-55DC8652A836}">
      <dgm:prSet/>
      <dgm:spPr/>
      <dgm:t>
        <a:bodyPr/>
        <a:lstStyle/>
        <a:p>
          <a:endParaRPr lang="en-US"/>
        </a:p>
      </dgm:t>
    </dgm:pt>
    <dgm:pt modelId="{111E1E6B-8CAD-4780-8253-5859D7D08FBC}" type="sibTrans" cxnId="{3E18B589-A11B-4CFA-8F06-55DC8652A836}">
      <dgm:prSet/>
      <dgm:spPr/>
      <dgm:t>
        <a:bodyPr/>
        <a:lstStyle/>
        <a:p>
          <a:endParaRPr lang="en-US"/>
        </a:p>
      </dgm:t>
    </dgm:pt>
    <dgm:pt modelId="{BDC76E8C-287E-41FE-B646-640C39F93B34}">
      <dgm:prSet/>
      <dgm:spPr/>
      <dgm:t>
        <a:bodyPr/>
        <a:lstStyle/>
        <a:p>
          <a:r>
            <a:rPr lang="en-US"/>
            <a:t>These factors can damage blood vessels and increase the likelihood of stroke (Stroke Association, 2022)</a:t>
          </a:r>
        </a:p>
      </dgm:t>
    </dgm:pt>
    <dgm:pt modelId="{E098624D-4E06-470C-AC58-8CED036FC385}" type="parTrans" cxnId="{F1D3C0EB-9AB1-4551-A1CF-A8DB1C94D954}">
      <dgm:prSet/>
      <dgm:spPr/>
      <dgm:t>
        <a:bodyPr/>
        <a:lstStyle/>
        <a:p>
          <a:endParaRPr lang="en-US"/>
        </a:p>
      </dgm:t>
    </dgm:pt>
    <dgm:pt modelId="{74F9F065-CF6B-467C-B2AC-4D518EC8C2AB}" type="sibTrans" cxnId="{F1D3C0EB-9AB1-4551-A1CF-A8DB1C94D954}">
      <dgm:prSet/>
      <dgm:spPr/>
      <dgm:t>
        <a:bodyPr/>
        <a:lstStyle/>
        <a:p>
          <a:endParaRPr lang="en-US"/>
        </a:p>
      </dgm:t>
    </dgm:pt>
    <dgm:pt modelId="{F366492E-57D4-42EA-AF92-64631A8F6ECA}" type="pres">
      <dgm:prSet presAssocID="{338DDB92-F669-4A24-8869-8EB747B21975}" presName="diagram" presStyleCnt="0">
        <dgm:presLayoutVars>
          <dgm:dir/>
          <dgm:resizeHandles val="exact"/>
        </dgm:presLayoutVars>
      </dgm:prSet>
      <dgm:spPr/>
    </dgm:pt>
    <dgm:pt modelId="{A749A25A-EFED-4B92-B976-0EF699264FA4}" type="pres">
      <dgm:prSet presAssocID="{79B6F2F9-68F3-46E3-B8A1-C2ED4B757F8B}" presName="arrow" presStyleLbl="node1" presStyleIdx="0" presStyleCnt="4">
        <dgm:presLayoutVars>
          <dgm:bulletEnabled val="1"/>
        </dgm:presLayoutVars>
      </dgm:prSet>
      <dgm:spPr/>
    </dgm:pt>
    <dgm:pt modelId="{951210E7-DE6A-40AA-91FB-F989C3079562}" type="pres">
      <dgm:prSet presAssocID="{34AE88DB-CF2D-41C9-A66F-574BEAB03F83}" presName="arrow" presStyleLbl="node1" presStyleIdx="1" presStyleCnt="4">
        <dgm:presLayoutVars>
          <dgm:bulletEnabled val="1"/>
        </dgm:presLayoutVars>
      </dgm:prSet>
      <dgm:spPr/>
    </dgm:pt>
    <dgm:pt modelId="{21976B58-0B47-4189-9BD5-B64C2E2B8F66}" type="pres">
      <dgm:prSet presAssocID="{D3209011-6809-401C-97B5-2ADD4DE72334}" presName="arrow" presStyleLbl="node1" presStyleIdx="2" presStyleCnt="4">
        <dgm:presLayoutVars>
          <dgm:bulletEnabled val="1"/>
        </dgm:presLayoutVars>
      </dgm:prSet>
      <dgm:spPr/>
    </dgm:pt>
    <dgm:pt modelId="{FD33B8F7-C121-441B-AF4B-B1BB1C68BDF6}" type="pres">
      <dgm:prSet presAssocID="{BDC76E8C-287E-41FE-B646-640C39F93B34}" presName="arrow" presStyleLbl="node1" presStyleIdx="3" presStyleCnt="4">
        <dgm:presLayoutVars>
          <dgm:bulletEnabled val="1"/>
        </dgm:presLayoutVars>
      </dgm:prSet>
      <dgm:spPr/>
    </dgm:pt>
  </dgm:ptLst>
  <dgm:cxnLst>
    <dgm:cxn modelId="{86F1C92C-0381-4C7C-BB18-4EAD4ADC5DC4}" srcId="{338DDB92-F669-4A24-8869-8EB747B21975}" destId="{79B6F2F9-68F3-46E3-B8A1-C2ED4B757F8B}" srcOrd="0" destOrd="0" parTransId="{18B81E75-CEEE-4A56-AA43-6075D6616176}" sibTransId="{BF207294-E86C-441F-8C35-0A21A53DFC70}"/>
    <dgm:cxn modelId="{8C2FA631-F584-4C77-991F-D8083FAD3135}" type="presOf" srcId="{BDC76E8C-287E-41FE-B646-640C39F93B34}" destId="{FD33B8F7-C121-441B-AF4B-B1BB1C68BDF6}" srcOrd="0" destOrd="0" presId="urn:microsoft.com/office/officeart/2005/8/layout/arrow5"/>
    <dgm:cxn modelId="{27E7993D-984F-47C0-AD7D-022599CE9A7F}" type="presOf" srcId="{D3209011-6809-401C-97B5-2ADD4DE72334}" destId="{21976B58-0B47-4189-9BD5-B64C2E2B8F66}" srcOrd="0" destOrd="0" presId="urn:microsoft.com/office/officeart/2005/8/layout/arrow5"/>
    <dgm:cxn modelId="{468DE23F-1267-4EE0-9257-BB6B8A8D2E0A}" type="presOf" srcId="{338DDB92-F669-4A24-8869-8EB747B21975}" destId="{F366492E-57D4-42EA-AF92-64631A8F6ECA}" srcOrd="0" destOrd="0" presId="urn:microsoft.com/office/officeart/2005/8/layout/arrow5"/>
    <dgm:cxn modelId="{FD3B8A6C-99FD-4CE3-B77F-78388209B46F}" type="presOf" srcId="{79B6F2F9-68F3-46E3-B8A1-C2ED4B757F8B}" destId="{A749A25A-EFED-4B92-B976-0EF699264FA4}" srcOrd="0" destOrd="0" presId="urn:microsoft.com/office/officeart/2005/8/layout/arrow5"/>
    <dgm:cxn modelId="{3E18B589-A11B-4CFA-8F06-55DC8652A836}" srcId="{338DDB92-F669-4A24-8869-8EB747B21975}" destId="{D3209011-6809-401C-97B5-2ADD4DE72334}" srcOrd="2" destOrd="0" parTransId="{5F7186F0-AAC1-4F2F-A3E7-1B7DFE054E88}" sibTransId="{111E1E6B-8CAD-4780-8253-5859D7D08FBC}"/>
    <dgm:cxn modelId="{AF74DDD6-FAAF-4586-99BF-79980841A227}" type="presOf" srcId="{34AE88DB-CF2D-41C9-A66F-574BEAB03F83}" destId="{951210E7-DE6A-40AA-91FB-F989C3079562}" srcOrd="0" destOrd="0" presId="urn:microsoft.com/office/officeart/2005/8/layout/arrow5"/>
    <dgm:cxn modelId="{F1D3C0EB-9AB1-4551-A1CF-A8DB1C94D954}" srcId="{338DDB92-F669-4A24-8869-8EB747B21975}" destId="{BDC76E8C-287E-41FE-B646-640C39F93B34}" srcOrd="3" destOrd="0" parTransId="{E098624D-4E06-470C-AC58-8CED036FC385}" sibTransId="{74F9F065-CF6B-467C-B2AC-4D518EC8C2AB}"/>
    <dgm:cxn modelId="{2465B2EE-8B5C-42AB-875A-8F045123AB6C}" srcId="{338DDB92-F669-4A24-8869-8EB747B21975}" destId="{34AE88DB-CF2D-41C9-A66F-574BEAB03F83}" srcOrd="1" destOrd="0" parTransId="{620185F8-E39C-4C41-92C4-ED9DACD6A2D3}" sibTransId="{D51C4A93-494C-4F08-A540-423DCB87C685}"/>
    <dgm:cxn modelId="{59C48D04-4058-4EF4-8968-6E6F6545C132}" type="presParOf" srcId="{F366492E-57D4-42EA-AF92-64631A8F6ECA}" destId="{A749A25A-EFED-4B92-B976-0EF699264FA4}" srcOrd="0" destOrd="0" presId="urn:microsoft.com/office/officeart/2005/8/layout/arrow5"/>
    <dgm:cxn modelId="{1005F039-1F81-4ABB-B342-3734E554A1AD}" type="presParOf" srcId="{F366492E-57D4-42EA-AF92-64631A8F6ECA}" destId="{951210E7-DE6A-40AA-91FB-F989C3079562}" srcOrd="1" destOrd="0" presId="urn:microsoft.com/office/officeart/2005/8/layout/arrow5"/>
    <dgm:cxn modelId="{6552F348-5DF7-40B4-9E20-C13B3D590F02}" type="presParOf" srcId="{F366492E-57D4-42EA-AF92-64631A8F6ECA}" destId="{21976B58-0B47-4189-9BD5-B64C2E2B8F66}" srcOrd="2" destOrd="0" presId="urn:microsoft.com/office/officeart/2005/8/layout/arrow5"/>
    <dgm:cxn modelId="{71896E5A-4D84-4FAB-87A8-9027A59F159F}" type="presParOf" srcId="{F366492E-57D4-42EA-AF92-64631A8F6ECA}" destId="{FD33B8F7-C121-441B-AF4B-B1BB1C68BDF6}" srcOrd="3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49A25A-EFED-4B92-B976-0EF699264FA4}">
      <dsp:nvSpPr>
        <dsp:cNvPr id="0" name=""/>
        <dsp:cNvSpPr/>
      </dsp:nvSpPr>
      <dsp:spPr>
        <a:xfrm>
          <a:off x="2140446" y="633"/>
          <a:ext cx="1736450" cy="173645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A.N.’s risk of stroke is linked to her lifestyle and health condition.</a:t>
          </a:r>
          <a:br>
            <a:rPr lang="en-US" sz="900" kern="1200"/>
          </a:br>
          <a:endParaRPr lang="en-US" sz="900" kern="1200"/>
        </a:p>
      </dsp:txBody>
      <dsp:txXfrm>
        <a:off x="2574559" y="633"/>
        <a:ext cx="868225" cy="1432571"/>
      </dsp:txXfrm>
    </dsp:sp>
    <dsp:sp modelId="{951210E7-DE6A-40AA-91FB-F989C3079562}">
      <dsp:nvSpPr>
        <dsp:cNvPr id="0" name=""/>
        <dsp:cNvSpPr/>
      </dsp:nvSpPr>
      <dsp:spPr>
        <a:xfrm rot="5400000">
          <a:off x="3447860" y="1308046"/>
          <a:ext cx="1736450" cy="173645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Her age is a non-modifiable factor that increases risk.</a:t>
          </a:r>
          <a:br>
            <a:rPr lang="en-US" sz="900" kern="1200"/>
          </a:br>
          <a:endParaRPr lang="en-US" sz="900" kern="1200"/>
        </a:p>
      </dsp:txBody>
      <dsp:txXfrm rot="-5400000">
        <a:off x="3751739" y="1742159"/>
        <a:ext cx="1432571" cy="868225"/>
      </dsp:txXfrm>
    </dsp:sp>
    <dsp:sp modelId="{21976B58-0B47-4189-9BD5-B64C2E2B8F66}">
      <dsp:nvSpPr>
        <dsp:cNvPr id="0" name=""/>
        <dsp:cNvSpPr/>
      </dsp:nvSpPr>
      <dsp:spPr>
        <a:xfrm rot="10800000">
          <a:off x="2140446" y="2615460"/>
          <a:ext cx="1736450" cy="173645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Hypertension, low physical activity, and possible poor diet are key modifiable factors (NHS, 2023).</a:t>
          </a:r>
          <a:br>
            <a:rPr lang="en-US" sz="900" kern="1200"/>
          </a:br>
          <a:endParaRPr lang="en-US" sz="900" kern="1200"/>
        </a:p>
      </dsp:txBody>
      <dsp:txXfrm rot="10800000">
        <a:off x="2574558" y="2919339"/>
        <a:ext cx="868225" cy="1432571"/>
      </dsp:txXfrm>
    </dsp:sp>
    <dsp:sp modelId="{FD33B8F7-C121-441B-AF4B-B1BB1C68BDF6}">
      <dsp:nvSpPr>
        <dsp:cNvPr id="0" name=""/>
        <dsp:cNvSpPr/>
      </dsp:nvSpPr>
      <dsp:spPr>
        <a:xfrm rot="16200000">
          <a:off x="833033" y="1308046"/>
          <a:ext cx="1736450" cy="173645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These factors can damage blood vessels and increase the likelihood of stroke (Stroke Association, 2022)</a:t>
          </a:r>
        </a:p>
      </dsp:txBody>
      <dsp:txXfrm rot="5400000">
        <a:off x="833033" y="1742158"/>
        <a:ext cx="1432571" cy="8682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hape 9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92" name="Shape 92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spcBef>
        <a:spcPts val="400"/>
      </a:spcBef>
      <a:defRPr sz="1200">
        <a:latin typeface="+mj-lt"/>
        <a:ea typeface="+mj-ea"/>
        <a:cs typeface="+mj-cs"/>
        <a:sym typeface="Arial"/>
      </a:defRPr>
    </a:lvl1pPr>
    <a:lvl2pPr indent="228600" latinLnBrk="0">
      <a:spcBef>
        <a:spcPts val="400"/>
      </a:spcBef>
      <a:defRPr sz="1200">
        <a:latin typeface="+mj-lt"/>
        <a:ea typeface="+mj-ea"/>
        <a:cs typeface="+mj-cs"/>
        <a:sym typeface="Arial"/>
      </a:defRPr>
    </a:lvl2pPr>
    <a:lvl3pPr indent="457200" latinLnBrk="0">
      <a:spcBef>
        <a:spcPts val="400"/>
      </a:spcBef>
      <a:defRPr sz="1200">
        <a:latin typeface="+mj-lt"/>
        <a:ea typeface="+mj-ea"/>
        <a:cs typeface="+mj-cs"/>
        <a:sym typeface="Arial"/>
      </a:defRPr>
    </a:lvl3pPr>
    <a:lvl4pPr indent="685800" latinLnBrk="0">
      <a:spcBef>
        <a:spcPts val="400"/>
      </a:spcBef>
      <a:defRPr sz="1200">
        <a:latin typeface="+mj-lt"/>
        <a:ea typeface="+mj-ea"/>
        <a:cs typeface="+mj-cs"/>
        <a:sym typeface="Arial"/>
      </a:defRPr>
    </a:lvl4pPr>
    <a:lvl5pPr indent="914400" latinLnBrk="0">
      <a:spcBef>
        <a:spcPts val="400"/>
      </a:spcBef>
      <a:defRPr sz="1200">
        <a:latin typeface="+mj-lt"/>
        <a:ea typeface="+mj-ea"/>
        <a:cs typeface="+mj-cs"/>
        <a:sym typeface="Arial"/>
      </a:defRPr>
    </a:lvl5pPr>
    <a:lvl6pPr indent="1143000" latinLnBrk="0">
      <a:spcBef>
        <a:spcPts val="400"/>
      </a:spcBef>
      <a:defRPr sz="1200">
        <a:latin typeface="+mj-lt"/>
        <a:ea typeface="+mj-ea"/>
        <a:cs typeface="+mj-cs"/>
        <a:sym typeface="Arial"/>
      </a:defRPr>
    </a:lvl6pPr>
    <a:lvl7pPr indent="1371600" latinLnBrk="0">
      <a:spcBef>
        <a:spcPts val="400"/>
      </a:spcBef>
      <a:defRPr sz="1200">
        <a:latin typeface="+mj-lt"/>
        <a:ea typeface="+mj-ea"/>
        <a:cs typeface="+mj-cs"/>
        <a:sym typeface="Arial"/>
      </a:defRPr>
    </a:lvl7pPr>
    <a:lvl8pPr indent="1600200" latinLnBrk="0">
      <a:spcBef>
        <a:spcPts val="400"/>
      </a:spcBef>
      <a:defRPr sz="1200">
        <a:latin typeface="+mj-lt"/>
        <a:ea typeface="+mj-ea"/>
        <a:cs typeface="+mj-cs"/>
        <a:sym typeface="Arial"/>
      </a:defRPr>
    </a:lvl8pPr>
    <a:lvl9pPr indent="1828800" latinLnBrk="0">
      <a:spcBef>
        <a:spcPts val="400"/>
      </a:spcBef>
      <a:defRPr sz="1200">
        <a:latin typeface="+mj-lt"/>
        <a:ea typeface="+mj-ea"/>
        <a:cs typeface="+mj-cs"/>
        <a:sym typeface="Arial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683568" y="1988840"/>
            <a:ext cx="7772401" cy="1470026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369367" y="3744614"/>
            <a:ext cx="6400801" cy="1752601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457200" algn="ctr"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914400" algn="ctr"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371600" algn="ctr"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828800" algn="ctr"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1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703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>
          <a:xfrm>
            <a:off x="683568" y="3993083"/>
            <a:ext cx="7772401" cy="1362076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t>Title Text</a:t>
            </a:r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83568" y="2492896"/>
            <a:ext cx="7772401" cy="1500188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spcBef>
                <a:spcPts val="400"/>
              </a:spcBef>
              <a:buSzTx/>
              <a:buFontTx/>
              <a:buNone/>
              <a:defRPr sz="2000">
                <a:solidFill>
                  <a:srgbClr val="888888"/>
                </a:solidFill>
              </a:defRPr>
            </a:lvl1pPr>
            <a:lvl2pPr marL="0" indent="457200">
              <a:spcBef>
                <a:spcPts val="400"/>
              </a:spcBef>
              <a:buSzTx/>
              <a:buFontTx/>
              <a:buNone/>
              <a:defRPr sz="2000">
                <a:solidFill>
                  <a:srgbClr val="888888"/>
                </a:solidFill>
              </a:defRPr>
            </a:lvl2pPr>
            <a:lvl3pPr marL="0" indent="914400">
              <a:spcBef>
                <a:spcPts val="400"/>
              </a:spcBef>
              <a:buSzTx/>
              <a:buFontTx/>
              <a:buNone/>
              <a:defRPr sz="2000">
                <a:solidFill>
                  <a:srgbClr val="888888"/>
                </a:solidFill>
              </a:defRPr>
            </a:lvl3pPr>
            <a:lvl4pPr marL="0" indent="1371600">
              <a:spcBef>
                <a:spcPts val="400"/>
              </a:spcBef>
              <a:buSzTx/>
              <a:buFontTx/>
              <a:buNone/>
              <a:defRPr sz="2000">
                <a:solidFill>
                  <a:srgbClr val="888888"/>
                </a:solidFill>
              </a:defRPr>
            </a:lvl4pPr>
            <a:lvl5pPr marL="0" indent="1828800">
              <a:spcBef>
                <a:spcPts val="400"/>
              </a:spcBef>
              <a:buSzTx/>
              <a:buFontTx/>
              <a:buNone/>
              <a:defRPr sz="20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398904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spcBef>
                <a:spcPts val="600"/>
              </a:spcBef>
              <a:defRPr sz="2800"/>
            </a:lvl1pPr>
            <a:lvl2pPr marL="790575" indent="-333375">
              <a:spcBef>
                <a:spcPts val="600"/>
              </a:spcBef>
              <a:defRPr sz="2800"/>
            </a:lvl2pPr>
            <a:lvl3pPr marL="1234439" indent="-320039">
              <a:spcBef>
                <a:spcPts val="600"/>
              </a:spcBef>
              <a:defRPr sz="2800"/>
            </a:lvl3pPr>
            <a:lvl4pPr marL="1727200" indent="-355600">
              <a:spcBef>
                <a:spcPts val="600"/>
              </a:spcBef>
              <a:defRPr sz="2800"/>
            </a:lvl4pPr>
            <a:lvl5pPr marL="2184400" indent="-355600">
              <a:spcBef>
                <a:spcPts val="600"/>
              </a:spcBef>
              <a:defRPr sz="2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457200" y="1535112"/>
            <a:ext cx="4040188" cy="639763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spcBef>
                <a:spcPts val="500"/>
              </a:spcBef>
              <a:buSzTx/>
              <a:buFontTx/>
              <a:buNone/>
              <a:defRPr sz="2400" b="1"/>
            </a:lvl1pPr>
            <a:lvl2pPr marL="0" indent="457200">
              <a:spcBef>
                <a:spcPts val="500"/>
              </a:spcBef>
              <a:buSzTx/>
              <a:buFontTx/>
              <a:buNone/>
              <a:defRPr sz="2400" b="1"/>
            </a:lvl2pPr>
            <a:lvl3pPr marL="0" indent="914400">
              <a:spcBef>
                <a:spcPts val="500"/>
              </a:spcBef>
              <a:buSzTx/>
              <a:buFontTx/>
              <a:buNone/>
              <a:defRPr sz="2400" b="1"/>
            </a:lvl3pPr>
            <a:lvl4pPr marL="0" indent="1371600">
              <a:spcBef>
                <a:spcPts val="500"/>
              </a:spcBef>
              <a:buSzTx/>
              <a:buFontTx/>
              <a:buNone/>
              <a:defRPr sz="2400" b="1"/>
            </a:lvl4pPr>
            <a:lvl5pPr marL="0" indent="1828800">
              <a:spcBef>
                <a:spcPts val="500"/>
              </a:spcBef>
              <a:buSzTx/>
              <a:buFontTx/>
              <a:buNone/>
              <a:defRPr sz="24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645025" y="1535112"/>
            <a:ext cx="4041775" cy="639763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pPr marL="0" indent="0">
              <a:spcBef>
                <a:spcPts val="500"/>
              </a:spcBef>
              <a:buSzTx/>
              <a:buFontTx/>
              <a:buNone/>
              <a:defRPr sz="2400" b="1"/>
            </a:pPr>
            <a:endParaRPr/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4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t>Title Text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17217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457199" y="1435100"/>
            <a:ext cx="3008315" cy="4029891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spcBef>
                <a:spcPts val="300"/>
              </a:spcBef>
              <a:buSzTx/>
              <a:buFontTx/>
              <a:buNone/>
              <a:defRPr sz="1400"/>
            </a:pPr>
            <a:endParaRPr/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>
            <a:spLocks noGrp="1"/>
          </p:cNvSpPr>
          <p:nvPr>
            <p:ph type="title"/>
          </p:nvPr>
        </p:nvSpPr>
        <p:spPr>
          <a:xfrm>
            <a:off x="1792288" y="4509120"/>
            <a:ext cx="5486401" cy="566739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t>Title Text</a:t>
            </a:r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1792288" y="612775"/>
            <a:ext cx="5486401" cy="3824338"/>
          </a:xfrm>
          <a:prstGeom prst="rect">
            <a:avLst/>
          </a:prstGeom>
        </p:spPr>
        <p:txBody>
          <a:bodyPr lIns="91439" rIns="91439"/>
          <a:lstStyle/>
          <a:p>
            <a:endParaRPr/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792288" y="5157192"/>
            <a:ext cx="5486401" cy="432049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spcBef>
                <a:spcPts val="300"/>
              </a:spcBef>
              <a:buSzTx/>
              <a:buFontTx/>
              <a:buNone/>
              <a:defRPr sz="1400"/>
            </a:lvl1pPr>
            <a:lvl2pPr marL="0" indent="457200">
              <a:spcBef>
                <a:spcPts val="300"/>
              </a:spcBef>
              <a:buSzTx/>
              <a:buFontTx/>
              <a:buNone/>
              <a:defRPr sz="1400"/>
            </a:lvl2pPr>
            <a:lvl3pPr marL="0" indent="914400">
              <a:spcBef>
                <a:spcPts val="300"/>
              </a:spcBef>
              <a:buSzTx/>
              <a:buFontTx/>
              <a:buNone/>
              <a:defRPr sz="1400"/>
            </a:lvl3pPr>
            <a:lvl4pPr marL="0" indent="1371600">
              <a:spcBef>
                <a:spcPts val="300"/>
              </a:spcBef>
              <a:buSzTx/>
              <a:buFontTx/>
              <a:buNone/>
              <a:defRPr sz="1400"/>
            </a:lvl4pPr>
            <a:lvl5pPr marL="0" indent="1828800">
              <a:spcBef>
                <a:spcPts val="300"/>
              </a:spcBef>
              <a:buSzTx/>
              <a:buFontTx/>
              <a:buNone/>
              <a:defRPr sz="1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413144" y="6416992"/>
            <a:ext cx="273657" cy="2692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  <p:sp>
        <p:nvSpPr>
          <p:cNvPr id="4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ransition spd="med"/>
  <p:txStyles>
    <p:titleStyle>
      <a:lvl1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0" marR="0" indent="4572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0" marR="0" indent="9144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0" marR="0" indent="13716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0" marR="0" indent="182880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titleStyle>
    <p:bodyStyle>
      <a:lvl1pPr marL="342900" marR="0" indent="-3429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783771" marR="0" indent="-326571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–"/>
        <a:tabLst/>
        <a:defRPr sz="32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1219200" marR="0" indent="-30480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17373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–"/>
        <a:tabLst/>
        <a:defRPr sz="32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21945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»"/>
        <a:tabLst/>
        <a:defRPr sz="32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26517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3108960" marR="0" indent="-365760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3566159" marR="0" indent="-365759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4023359" marR="0" indent="-365759" algn="l" defTabSz="914400" rtl="0" latinLnBrk="0">
        <a:lnSpc>
          <a:spcPct val="100000"/>
        </a:lnSpc>
        <a:spcBef>
          <a:spcPts val="700"/>
        </a:spcBef>
        <a:spcAft>
          <a:spcPts val="0"/>
        </a:spcAft>
        <a:buClrTx/>
        <a:buSzPct val="100000"/>
        <a:buFont typeface="Arial"/>
        <a:buChar char="•"/>
        <a:tabLst/>
        <a:defRPr sz="32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hyperlink" Target="https://courses.lumenlearning.com/suny-ap2/chapter/cardiac-physiology/" TargetMode="Externa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8.gi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9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Subtitle 4"/>
          <p:cNvSpPr txBox="1">
            <a:spLocks noGrp="1"/>
          </p:cNvSpPr>
          <p:nvPr>
            <p:ph type="subTitle" sz="half" idx="1"/>
          </p:nvPr>
        </p:nvSpPr>
        <p:spPr>
          <a:xfrm>
            <a:off x="549274" y="1340767"/>
            <a:ext cx="8041494" cy="2588910"/>
          </a:xfrm>
          <a:prstGeom prst="rect">
            <a:avLst/>
          </a:prstGeom>
        </p:spPr>
        <p:txBody>
          <a:bodyPr lIns="45719" tIns="45720" rIns="45719" bIns="45720" anchor="t">
            <a:normAutofit/>
          </a:bodyPr>
          <a:lstStyle/>
          <a:p>
            <a:pPr algn="l" defTabSz="402336">
              <a:spcBef>
                <a:spcPts val="200"/>
              </a:spcBef>
              <a:defRPr sz="1232" b="1">
                <a:solidFill>
                  <a:srgbClr val="FFFFFF"/>
                </a:solidFill>
              </a:defRPr>
            </a:pPr>
            <a:r>
              <a:rPr sz="2000" dirty="0"/>
              <a:t>BMHP5032 Introduction to Physiology</a:t>
            </a:r>
            <a:endParaRPr lang="en-US" sz="2000" dirty="0"/>
          </a:p>
          <a:p>
            <a:pPr algn="l" defTabSz="402336">
              <a:spcBef>
                <a:spcPts val="200"/>
              </a:spcBef>
              <a:defRPr sz="1232" b="1">
                <a:solidFill>
                  <a:srgbClr val="FFFFFF"/>
                </a:solidFill>
              </a:defRPr>
            </a:pPr>
            <a:r>
              <a:rPr sz="2000" dirty="0"/>
              <a:t>Component 2 – Presentation </a:t>
            </a:r>
          </a:p>
          <a:p>
            <a:pPr algn="l" defTabSz="402336">
              <a:spcBef>
                <a:spcPts val="200"/>
              </a:spcBef>
              <a:defRPr sz="1232" b="1">
                <a:solidFill>
                  <a:srgbClr val="FFFFFF"/>
                </a:solidFill>
              </a:defRPr>
            </a:pPr>
            <a:r>
              <a:rPr sz="2000" dirty="0"/>
              <a:t>Care Plan</a:t>
            </a:r>
          </a:p>
          <a:p>
            <a:pPr algn="l" defTabSz="402336">
              <a:spcBef>
                <a:spcPts val="300"/>
              </a:spcBef>
              <a:defRPr sz="1232" b="1">
                <a:solidFill>
                  <a:srgbClr val="FFFFFF"/>
                </a:solidFill>
              </a:defRPr>
            </a:pPr>
            <a:endParaRPr sz="2000" dirty="0"/>
          </a:p>
          <a:p>
            <a:pPr algn="l" defTabSz="402336">
              <a:spcBef>
                <a:spcPts val="200"/>
              </a:spcBef>
              <a:defRPr sz="1232" b="1">
                <a:solidFill>
                  <a:srgbClr val="FFFFFF"/>
                </a:solidFill>
              </a:defRPr>
            </a:pPr>
            <a:r>
              <a:rPr sz="2000" dirty="0"/>
              <a:t>Student ID:</a:t>
            </a:r>
            <a:r>
              <a:rPr lang="en-GB" sz="2000" dirty="0"/>
              <a:t> 2425145</a:t>
            </a:r>
            <a:endParaRPr sz="2000" dirty="0"/>
          </a:p>
          <a:p>
            <a:pPr algn="l" defTabSz="402336">
              <a:spcBef>
                <a:spcPts val="200"/>
              </a:spcBef>
              <a:defRPr sz="1232" b="1">
                <a:solidFill>
                  <a:srgbClr val="FFFFFF"/>
                </a:solidFill>
              </a:defRPr>
            </a:pPr>
            <a:r>
              <a:rPr sz="2000" dirty="0"/>
              <a:t>Student name:</a:t>
            </a:r>
            <a:r>
              <a:rPr lang="en-GB" sz="2000" dirty="0"/>
              <a:t> ALICE NAMATOVU NAROMBA</a:t>
            </a:r>
            <a:endParaRPr sz="2000" dirty="0"/>
          </a:p>
          <a:p>
            <a:pPr algn="l" defTabSz="402336">
              <a:spcBef>
                <a:spcPts val="200"/>
              </a:spcBef>
              <a:defRPr sz="1232" b="1">
                <a:solidFill>
                  <a:srgbClr val="FFFFFF"/>
                </a:solidFill>
              </a:defRPr>
            </a:pPr>
            <a:r>
              <a:rPr sz="2000" dirty="0"/>
              <a:t>Lecturer Name:</a:t>
            </a:r>
            <a:r>
              <a:rPr lang="en-GB" sz="2000" dirty="0"/>
              <a:t> DR</a:t>
            </a:r>
            <a:r>
              <a:rPr sz="2000" dirty="0"/>
              <a:t> </a:t>
            </a:r>
            <a:r>
              <a:rPr lang="en-GB" sz="2000" dirty="0"/>
              <a:t>SHAILA HUSAIN </a:t>
            </a:r>
            <a:endParaRPr sz="2000" dirty="0"/>
          </a:p>
        </p:txBody>
      </p:sp>
      <p:sp>
        <p:nvSpPr>
          <p:cNvPr id="95" name="Slide Number Placeholder 5"/>
          <p:cNvSpPr txBox="1">
            <a:spLocks noGrp="1"/>
          </p:cNvSpPr>
          <p:nvPr>
            <p:ph type="sldNum" sz="quarter" idx="2"/>
          </p:nvPr>
        </p:nvSpPr>
        <p:spPr>
          <a:xfrm>
            <a:off x="8497902" y="6416992"/>
            <a:ext cx="188898" cy="2692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1</a:t>
            </a:fld>
            <a:endParaRPr/>
          </a:p>
        </p:txBody>
      </p:sp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0DB1821E-675D-A5BB-0E36-5E7DAAA4A4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med" advTm="108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Title 1"/>
          <p:cNvSpPr txBox="1">
            <a:spLocks noGrp="1"/>
          </p:cNvSpPr>
          <p:nvPr>
            <p:ph type="title"/>
          </p:nvPr>
        </p:nvSpPr>
        <p:spPr>
          <a:xfrm>
            <a:off x="457200" y="52971"/>
            <a:ext cx="6296683" cy="99723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3600" b="1"/>
            </a:lvl1pPr>
          </a:lstStyle>
          <a:p>
            <a:r>
              <a:rPr lang="en-GB" sz="2800" dirty="0">
                <a:latin typeface="+mj-lt"/>
              </a:rPr>
              <a:t>            </a:t>
            </a:r>
            <a:r>
              <a:rPr sz="2800" dirty="0">
                <a:latin typeface="+mj-lt"/>
              </a:rPr>
              <a:t>Introduction</a:t>
            </a:r>
            <a:endParaRPr sz="1100" dirty="0">
              <a:latin typeface="+mj-lt"/>
            </a:endParaRPr>
          </a:p>
        </p:txBody>
      </p:sp>
      <p:sp>
        <p:nvSpPr>
          <p:cNvPr id="99" name="Date Placeholder 3"/>
          <p:cNvSpPr txBox="1"/>
          <p:nvPr/>
        </p:nvSpPr>
        <p:spPr>
          <a:xfrm>
            <a:off x="296545" y="6512242"/>
            <a:ext cx="880111" cy="243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888888"/>
                </a:solidFill>
              </a:defRPr>
            </a:lvl1pPr>
          </a:lstStyle>
          <a:p>
            <a:r>
              <a:t>26/06/2024</a:t>
            </a:r>
          </a:p>
        </p:txBody>
      </p:sp>
      <p:sp>
        <p:nvSpPr>
          <p:cNvPr id="100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8497902" y="6416992"/>
            <a:ext cx="188898" cy="2692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2</a:t>
            </a:fld>
            <a:endParaRPr/>
          </a:p>
        </p:txBody>
      </p:sp>
      <p:pic>
        <p:nvPicPr>
          <p:cNvPr id="101" name="Image" descr="Imag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3337" y="442451"/>
            <a:ext cx="2998235" cy="2308274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861AC1B-605F-36C9-3854-CD616738678B}"/>
              </a:ext>
            </a:extLst>
          </p:cNvPr>
          <p:cNvSpPr txBox="1"/>
          <p:nvPr/>
        </p:nvSpPr>
        <p:spPr>
          <a:xfrm>
            <a:off x="212009" y="2166169"/>
            <a:ext cx="5844047" cy="4031871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endParaRPr lang="en-US" sz="2000" dirty="0"/>
          </a:p>
          <a:p>
            <a:pPr algn="just"/>
            <a:r>
              <a:rPr lang="en-US" sz="20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This presentation focuses on patient A.N., a 68-year-old female who has experienced an </a:t>
            </a:r>
            <a:r>
              <a:rPr lang="en-US" sz="2000" dirty="0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ischaemic</a:t>
            </a:r>
            <a:r>
              <a:rPr lang="en-US" sz="20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 stroke.</a:t>
            </a:r>
          </a:p>
          <a:p>
            <a:pPr algn="just"/>
            <a:endParaRPr lang="en-US" sz="2000" dirty="0">
              <a:solidFill>
                <a:srgbClr val="222222"/>
              </a:solidFill>
              <a:latin typeface="Arial"/>
              <a:ea typeface="Arial"/>
              <a:cs typeface="Arial"/>
            </a:endParaRPr>
          </a:p>
          <a:p>
            <a:pPr algn="just"/>
            <a:r>
              <a:rPr lang="en-US" sz="2000">
                <a:solidFill>
                  <a:srgbClr val="222222"/>
                </a:solidFill>
                <a:latin typeface="Arial"/>
                <a:ea typeface="Arial"/>
                <a:cs typeface="Arial"/>
              </a:rPr>
              <a:t>A stroke occurs when blood flow to the brain is disrupted, leading to damage of brain cells (NHS, 2023).</a:t>
            </a:r>
            <a:endParaRPr lang="en-US" sz="2000" dirty="0">
              <a:solidFill>
                <a:srgbClr val="222222"/>
              </a:solidFill>
              <a:latin typeface="Arial"/>
              <a:ea typeface="Arial"/>
              <a:cs typeface="Arial"/>
            </a:endParaRPr>
          </a:p>
          <a:p>
            <a:pPr algn="just"/>
            <a:endParaRPr lang="en-US" sz="2000" dirty="0">
              <a:solidFill>
                <a:srgbClr val="222222"/>
              </a:solidFill>
              <a:latin typeface="Arial"/>
              <a:ea typeface="Arial"/>
              <a:cs typeface="Arial"/>
            </a:endParaRPr>
          </a:p>
          <a:p>
            <a:pPr algn="just"/>
            <a:r>
              <a:rPr lang="en-US" sz="2000" dirty="0" err="1">
                <a:solidFill>
                  <a:srgbClr val="222222"/>
                </a:solidFill>
                <a:latin typeface="Arial"/>
                <a:ea typeface="Arial"/>
                <a:cs typeface="Arial"/>
              </a:rPr>
              <a:t>Ischaemic</a:t>
            </a:r>
            <a:r>
              <a:rPr lang="en-US" sz="2000" dirty="0">
                <a:solidFill>
                  <a:srgbClr val="222222"/>
                </a:solidFill>
                <a:latin typeface="Arial"/>
                <a:ea typeface="Arial"/>
                <a:cs typeface="Arial"/>
              </a:rPr>
              <a:t> stroke is caused by a blockage in a blood vessel supplying the brain.</a:t>
            </a:r>
          </a:p>
          <a:p>
            <a:endParaRPr lang="en-US"/>
          </a:p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Myriad Pro"/>
              <a:ea typeface="Myriad Pro"/>
              <a:cs typeface="Myriad Pro"/>
              <a:sym typeface="Myriad Pro"/>
            </a:endParaRPr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FBB8143A-895E-83E9-49E3-C4A30B7F85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med" advTm="2573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Title 1"/>
          <p:cNvSpPr txBox="1">
            <a:spLocks noGrp="1"/>
          </p:cNvSpPr>
          <p:nvPr>
            <p:ph type="title"/>
          </p:nvPr>
        </p:nvSpPr>
        <p:spPr>
          <a:xfrm>
            <a:off x="457200" y="1970"/>
            <a:ext cx="6837721" cy="69847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3600" b="1"/>
            </a:lvl1pPr>
          </a:lstStyle>
          <a:p>
            <a:r>
              <a:rPr sz="2800" dirty="0"/>
              <a:t>Information about the person</a:t>
            </a:r>
          </a:p>
        </p:txBody>
      </p:sp>
      <p:sp>
        <p:nvSpPr>
          <p:cNvPr id="106" name="Date Placeholder 3"/>
          <p:cNvSpPr txBox="1"/>
          <p:nvPr/>
        </p:nvSpPr>
        <p:spPr>
          <a:xfrm>
            <a:off x="296545" y="6512242"/>
            <a:ext cx="880111" cy="243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888888"/>
                </a:solidFill>
              </a:defRPr>
            </a:lvl1pPr>
          </a:lstStyle>
          <a:p>
            <a:r>
              <a:t>26/06/2024</a:t>
            </a:r>
          </a:p>
        </p:txBody>
      </p:sp>
      <p:sp>
        <p:nvSpPr>
          <p:cNvPr id="107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8497902" y="6416992"/>
            <a:ext cx="188898" cy="2692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3</a:t>
            </a:fld>
            <a:endParaRPr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CDF65BB-80A0-476A-7E52-557443FBB9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flipV="1">
            <a:off x="285750" y="-70119351"/>
            <a:ext cx="8572500" cy="54252340"/>
          </a:xfrm>
          <a:prstGeom prst="rect">
            <a:avLst/>
          </a:prstGeo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D6F5896-82EA-F2C6-6C3F-26BEDB55A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199" y="710512"/>
            <a:ext cx="8220241" cy="4806722"/>
          </a:xfrm>
        </p:spPr>
        <p:txBody>
          <a:bodyPr lIns="45719" tIns="45720" rIns="45719" bIns="45720" anchor="t">
            <a:noAutofit/>
          </a:bodyPr>
          <a:lstStyle/>
          <a:p>
            <a:pPr marL="0" indent="0">
              <a:buNone/>
            </a:pPr>
            <a:r>
              <a:rPr lang="en-GB" sz="2000" b="1" dirty="0">
                <a:latin typeface="+mj-lt"/>
              </a:rPr>
              <a:t>         </a:t>
            </a:r>
            <a:br>
              <a:rPr lang="en-GB" sz="2000" dirty="0">
                <a:latin typeface="+mj-lt"/>
              </a:rPr>
            </a:br>
            <a:endParaRPr lang="en-GB" sz="2000">
              <a:latin typeface="+mj-lt"/>
              <a:cs typeface="Arial"/>
            </a:endParaRPr>
          </a:p>
          <a:p>
            <a:pPr algn="just">
              <a:buFont typeface="Arial" panose="05000000000000000000" pitchFamily="2" charset="2"/>
              <a:buChar char="•"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+mj-lt"/>
                <a:cs typeface="Arial"/>
              </a:rPr>
              <a:t>Patient A.N. is a 68-year-old female living independently before the stroke.</a:t>
            </a:r>
            <a:br>
              <a:rPr lang="en-US" sz="2000" dirty="0">
                <a:latin typeface="Arial"/>
                <a:cs typeface="Arial"/>
              </a:rPr>
            </a:br>
            <a:endParaRPr lang="en-US" sz="2000">
              <a:latin typeface="Arial"/>
              <a:cs typeface="Arial"/>
            </a:endParaRPr>
          </a:p>
          <a:p>
            <a:pPr algn="just">
              <a:buFont typeface="Arial" panose="05000000000000000000" pitchFamily="2" charset="2"/>
              <a:buChar char="•"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+mj-lt"/>
                <a:cs typeface="Arial"/>
              </a:rPr>
              <a:t>She has hypertension and low physical activity.</a:t>
            </a:r>
            <a:br>
              <a:rPr lang="en-US" sz="2000" dirty="0">
                <a:latin typeface="Arial"/>
                <a:cs typeface="Arial"/>
              </a:rPr>
            </a:br>
            <a:endParaRPr lang="en-US" sz="2000">
              <a:latin typeface="Arial"/>
              <a:cs typeface="Arial"/>
            </a:endParaRPr>
          </a:p>
          <a:p>
            <a:pPr algn="just">
              <a:buFont typeface="Arial" panose="05000000000000000000" pitchFamily="2" charset="2"/>
              <a:buChar char="•"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+mj-lt"/>
                <a:cs typeface="Arial"/>
              </a:rPr>
              <a:t>Current observations include high blood pressure (150/95 mmHg), right-sided weakness, and speech difficulty.</a:t>
            </a:r>
            <a:endParaRPr lang="en-GB" sz="2000"/>
          </a:p>
          <a:p>
            <a:pPr algn="just">
              <a:buFont typeface="Wingdings" panose="05000000000000000000" pitchFamily="2" charset="2"/>
              <a:buChar char="§"/>
            </a:pPr>
            <a:endParaRPr lang="en-GB" sz="1800" dirty="0">
              <a:latin typeface="+mj-lt"/>
            </a:endParaRP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531D75EF-887B-4BA3-CF10-BCC174EC4A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med" advTm="3098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Title 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1"/>
          </a:xfrm>
        </p:spPr>
        <p:txBody>
          <a:bodyPr anchor="ctr">
            <a:normAutofit/>
          </a:bodyPr>
          <a:lstStyle>
            <a:lvl1pPr>
              <a:defRPr sz="3600" b="1"/>
            </a:lvl1pPr>
          </a:lstStyle>
          <a:p>
            <a:r>
              <a:rPr lang="en-GB" sz="4400"/>
              <a:t>Anatomy and Physiology</a:t>
            </a:r>
          </a:p>
        </p:txBody>
      </p:sp>
      <p:sp>
        <p:nvSpPr>
          <p:cNvPr id="110" name="Content Placeholder 1"/>
          <p:cNvSpPr txBox="1">
            <a:spLocks noGrp="1"/>
          </p:cNvSpPr>
          <p:nvPr>
            <p:ph type="body" idx="4294967295"/>
          </p:nvPr>
        </p:nvSpPr>
        <p:spPr>
          <a:xfrm>
            <a:off x="457200" y="1235532"/>
            <a:ext cx="4317206" cy="4372685"/>
          </a:xfr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tIns="45720" rIns="45719" bIns="45720" anchor="t">
            <a:normAutofit fontScale="92500" lnSpcReduction="10000"/>
          </a:bodyPr>
          <a:lstStyle>
            <a:lvl1pPr>
              <a:defRPr>
                <a:solidFill>
                  <a:srgbClr val="0070C0"/>
                </a:solidFill>
              </a:defRPr>
            </a:lvl1pPr>
          </a:lstStyle>
          <a:p>
            <a:pPr marL="0" indent="0" algn="just" hangingPunc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Tx/>
              <a:buNone/>
            </a:pPr>
            <a:br>
              <a:rPr lang="en-US" sz="1500" b="0" i="0" u="none" strike="noStrike" cap="none" spc="0" normalizeH="0" baseline="0" dirty="0">
                <a:ln>
                  <a:noFill/>
                </a:ln>
                <a:effectLst/>
                <a:uFillTx/>
              </a:rPr>
            </a:br>
            <a:endParaRPr lang="en-US" sz="2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Arial"/>
              <a:cs typeface="Arial"/>
            </a:endParaRPr>
          </a:p>
          <a:p>
            <a:pPr algn="just" hangingPunc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Tx/>
            </a:pPr>
            <a:r>
              <a:rPr kumimoji="0" lang="en-US" sz="20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FillTx/>
                <a:latin typeface="Arial"/>
                <a:cs typeface="Arial"/>
              </a:rPr>
              <a:t>The brain controls movement, speech, and body </a:t>
            </a:r>
            <a:r>
              <a:rPr lang="en-US" sz="20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functions.</a:t>
            </a:r>
            <a:br>
              <a:rPr lang="en-US" sz="1500" b="0" i="0" u="none" strike="noStrike" cap="none" spc="0" normalizeH="0" baseline="0" dirty="0">
                <a:ln>
                  <a:noFill/>
                </a:ln>
                <a:effectLst/>
                <a:uFillTx/>
              </a:rPr>
            </a:br>
            <a:endParaRPr lang="en-US" sz="2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Arial"/>
              <a:cs typeface="Arial"/>
            </a:endParaRPr>
          </a:p>
          <a:p>
            <a:pPr algn="just" hangingPunc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Tx/>
            </a:pPr>
            <a:r>
              <a:rPr kumimoji="0" lang="en-US" sz="20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FillTx/>
                <a:latin typeface="Arial"/>
                <a:cs typeface="Arial"/>
              </a:rPr>
              <a:t>Blood is supplied through arteries such as the carotid arteries.</a:t>
            </a:r>
            <a:endParaRPr lang="en-US" sz="2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Arial"/>
              <a:cs typeface="Arial"/>
            </a:endParaRPr>
          </a:p>
          <a:p>
            <a:pPr marL="0" indent="0" algn="just" hangingPunc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Tx/>
              <a:buNone/>
            </a:pPr>
            <a:br>
              <a:rPr lang="en-US" sz="1500" b="0" i="0" u="none" strike="noStrike" cap="none" spc="0" normalizeH="0" baseline="0" dirty="0">
                <a:ln>
                  <a:noFill/>
                </a:ln>
                <a:effectLst/>
                <a:uFillTx/>
              </a:rPr>
            </a:br>
            <a:endParaRPr lang="en-US" sz="2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Arial"/>
              <a:cs typeface="Arial"/>
            </a:endParaRPr>
          </a:p>
          <a:p>
            <a:pPr algn="just" hangingPunc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Tx/>
            </a:pPr>
            <a:r>
              <a:rPr kumimoji="0" lang="en-US" sz="20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FillTx/>
                <a:latin typeface="Arial"/>
                <a:cs typeface="Arial"/>
              </a:rPr>
              <a:t>Continuous blood flow provides oxygen and nutrients (Kumar and Clark, 2020).</a:t>
            </a:r>
            <a:endParaRPr lang="en-US" sz="2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Arial"/>
              <a:cs typeface="Arial"/>
            </a:endParaRPr>
          </a:p>
          <a:p>
            <a:pPr marL="0" indent="0" algn="just" hangingPunc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Tx/>
              <a:buNone/>
            </a:pPr>
            <a:br>
              <a:rPr lang="en-US" sz="1500" b="0" i="0" u="none" strike="noStrike" cap="none" spc="0" normalizeH="0" baseline="0" dirty="0">
                <a:ln>
                  <a:noFill/>
                </a:ln>
                <a:effectLst/>
                <a:uFillTx/>
              </a:rPr>
            </a:br>
            <a:endParaRPr lang="en-US" sz="2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Arial"/>
              <a:cs typeface="Arial"/>
            </a:endParaRPr>
          </a:p>
          <a:p>
            <a:pPr algn="just" hangingPunc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Tx/>
            </a:pPr>
            <a:r>
              <a:rPr kumimoji="0" lang="en-US" sz="20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FillTx/>
                <a:latin typeface="Arial"/>
                <a:cs typeface="Arial"/>
              </a:rPr>
              <a:t>A blockage reduces blood supply, leading to brain damage.</a:t>
            </a:r>
            <a:endParaRPr lang="en-US" sz="2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Arial"/>
              <a:cs typeface="Arial"/>
            </a:endParaRPr>
          </a:p>
          <a:p>
            <a:pPr marL="0" indent="0" algn="ctr" hangingPunc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Tx/>
              <a:buNone/>
            </a:pPr>
            <a:endParaRPr kumimoji="0" lang="en-US" sz="15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</a:endParaRPr>
          </a:p>
        </p:txBody>
      </p:sp>
      <p:pic>
        <p:nvPicPr>
          <p:cNvPr id="3" name="Picture 2" descr="A diagram of the brain&#10;&#10;AI-generated content may be incorrect.">
            <a:extLst>
              <a:ext uri="{FF2B5EF4-FFF2-40B4-BE49-F238E27FC236}">
                <a16:creationId xmlns:a16="http://schemas.microsoft.com/office/drawing/2014/main" id="{363946E8-B57B-8BB6-5522-DDF663D9977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95" b="-3"/>
          <a:stretch>
            <a:fillRect/>
          </a:stretch>
        </p:blipFill>
        <p:spPr>
          <a:xfrm>
            <a:off x="4985743" y="1045569"/>
            <a:ext cx="4045145" cy="3378973"/>
          </a:xfrm>
          <a:prstGeom prst="rect">
            <a:avLst/>
          </a:prstGeom>
          <a:noFill/>
          <a:ln w="12700">
            <a:miter lim="400000"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3B48122-1DFF-5F43-B106-F1A96A2CE4E1}"/>
              </a:ext>
            </a:extLst>
          </p:cNvPr>
          <p:cNvSpPr txBox="1"/>
          <p:nvPr/>
        </p:nvSpPr>
        <p:spPr>
          <a:xfrm>
            <a:off x="6375797" y="4357687"/>
            <a:ext cx="3134320" cy="369330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(Kumar and Clark, 2020)</a:t>
            </a:r>
            <a:endParaRPr lang="en-GB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Myriad Pro"/>
              <a:ea typeface="Myriad Pro"/>
              <a:cs typeface="Myriad Pro"/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DEC2DCA0-5752-0F02-E7F3-211998E123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med" advTm="33669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Title 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prstGeom prst="rect">
            <a:avLst/>
          </a:prstGeom>
        </p:spPr>
        <p:txBody>
          <a:bodyPr/>
          <a:lstStyle>
            <a:lvl1pPr>
              <a:defRPr sz="3600" b="1"/>
            </a:lvl1pPr>
          </a:lstStyle>
          <a:p>
            <a:r>
              <a:t>Care Plan (1/3)</a:t>
            </a:r>
          </a:p>
        </p:txBody>
      </p:sp>
      <p:sp>
        <p:nvSpPr>
          <p:cNvPr id="113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571996" cy="3967385"/>
          </a:xfrm>
          <a:prstGeom prst="rect">
            <a:avLst/>
          </a:prstGeom>
        </p:spPr>
        <p:txBody>
          <a:bodyPr lIns="45719" tIns="45720" rIns="45719" bIns="45720" anchor="t">
            <a:normAutofit/>
          </a:bodyPr>
          <a:lstStyle>
            <a:lvl1pPr>
              <a:defRPr>
                <a:solidFill>
                  <a:srgbClr val="0070C0"/>
                </a:solidFill>
              </a:defRPr>
            </a:lvl1pPr>
          </a:lstStyle>
          <a:p>
            <a:pPr>
              <a:buNone/>
            </a:pPr>
            <a:r>
              <a:rPr lang="en-US" b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Lifestyle and Health </a:t>
            </a:r>
            <a:r>
              <a:rPr lang="en-US" b="1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Behaviour</a:t>
            </a:r>
            <a:endParaRPr lang="en-US" dirty="0" err="1"/>
          </a:p>
          <a:p>
            <a:pPr algn="just">
              <a:lnSpc>
                <a:spcPct val="150000"/>
              </a:lnSpc>
              <a:buFont typeface="Wingdings"/>
              <a:buChar char="ü"/>
            </a:pPr>
            <a:r>
              <a:rPr lang="en-US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A.N. has hypertension and low activity levels.</a:t>
            </a:r>
            <a:endParaRPr lang="en-US" sz="2000">
              <a:latin typeface="Arial"/>
              <a:cs typeface="Arial"/>
            </a:endParaRPr>
          </a:p>
          <a:p>
            <a:pPr algn="just">
              <a:lnSpc>
                <a:spcPct val="150000"/>
              </a:lnSpc>
              <a:buFont typeface="Wingdings"/>
              <a:buChar char="ü"/>
            </a:pPr>
            <a:r>
              <a:rPr lang="en-US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Diet, exercise, and blood pressure control are essential (NHS, 2023).</a:t>
            </a:r>
            <a:endParaRPr lang="en-US" sz="2000">
              <a:latin typeface="Arial"/>
              <a:cs typeface="Arial"/>
            </a:endParaRPr>
          </a:p>
          <a:p>
            <a:pPr algn="just">
              <a:lnSpc>
                <a:spcPct val="150000"/>
              </a:lnSpc>
              <a:buFont typeface="Wingdings"/>
              <a:buChar char="ü"/>
            </a:pPr>
            <a:r>
              <a:rPr lang="en-US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Lifestyle changes can reduce future stroke risk. </a:t>
            </a:r>
            <a:endParaRPr lang="en-US" sz="2000">
              <a:cs typeface="Arial"/>
            </a:endParaRPr>
          </a:p>
          <a:p>
            <a:pPr algn="just">
              <a:lnSpc>
                <a:spcPct val="150000"/>
              </a:lnSpc>
              <a:buFont typeface="Wingdings"/>
              <a:buChar char="ü"/>
            </a:pPr>
            <a:endParaRPr lang="en-US" sz="20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000" b="1" dirty="0">
                <a:latin typeface="Arial"/>
                <a:cs typeface="Arial"/>
              </a:rPr>
              <a:t>                                                           </a:t>
            </a:r>
          </a:p>
          <a:p>
            <a:pPr marL="0" indent="0">
              <a:buNone/>
            </a:pPr>
            <a:endParaRPr lang="en-US" sz="2000" b="1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000" b="1">
                <a:latin typeface="Arial"/>
                <a:cs typeface="Arial"/>
              </a:rPr>
              <a:t>                                                          (NHS,2023)</a:t>
            </a:r>
            <a:endParaRPr lang="en-US" sz="2000" b="1" dirty="0">
              <a:latin typeface="Arial"/>
              <a:cs typeface="Arial"/>
            </a:endParaRPr>
          </a:p>
        </p:txBody>
      </p:sp>
      <p:sp>
        <p:nvSpPr>
          <p:cNvPr id="114" name="Date Placeholder 3"/>
          <p:cNvSpPr txBox="1"/>
          <p:nvPr/>
        </p:nvSpPr>
        <p:spPr>
          <a:xfrm>
            <a:off x="296545" y="6512242"/>
            <a:ext cx="880111" cy="243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888888"/>
                </a:solidFill>
              </a:defRPr>
            </a:lvl1pPr>
          </a:lstStyle>
          <a:p>
            <a:r>
              <a:t>26/06/2024</a:t>
            </a:r>
          </a:p>
        </p:txBody>
      </p:sp>
      <p:sp>
        <p:nvSpPr>
          <p:cNvPr id="115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8497902" y="6416992"/>
            <a:ext cx="188898" cy="2692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5</a:t>
            </a:fld>
            <a:endParaRPr/>
          </a:p>
        </p:txBody>
      </p:sp>
      <p:pic>
        <p:nvPicPr>
          <p:cNvPr id="3" name="Picture 2" descr="A person eating food with a fork and knife&#10;&#10;AI-generated content may be incorrect.">
            <a:extLst>
              <a:ext uri="{FF2B5EF4-FFF2-40B4-BE49-F238E27FC236}">
                <a16:creationId xmlns:a16="http://schemas.microsoft.com/office/drawing/2014/main" id="{42B372A3-0C90-C45F-7CFD-FC16D81B14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794" y="3682650"/>
            <a:ext cx="3027859" cy="2070745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917FC17-5687-259D-AE62-3518AF541D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med" advTm="4334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Title 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19530" cy="680423"/>
          </a:xfrm>
          <a:prstGeom prst="rect">
            <a:avLst/>
          </a:prstGeom>
        </p:spPr>
        <p:txBody>
          <a:bodyPr/>
          <a:lstStyle>
            <a:lvl1pPr>
              <a:defRPr sz="3600" b="1"/>
            </a:lvl1pPr>
          </a:lstStyle>
          <a:p>
            <a:r>
              <a:t>Care Plan (2/3)</a:t>
            </a:r>
          </a:p>
        </p:txBody>
      </p:sp>
      <p:sp>
        <p:nvSpPr>
          <p:cNvPr id="119" name="Date Placeholder 3"/>
          <p:cNvSpPr txBox="1"/>
          <p:nvPr/>
        </p:nvSpPr>
        <p:spPr>
          <a:xfrm>
            <a:off x="296545" y="6512242"/>
            <a:ext cx="880111" cy="243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888888"/>
                </a:solidFill>
              </a:defRPr>
            </a:lvl1pPr>
          </a:lstStyle>
          <a:p>
            <a:r>
              <a:t>26/06/2024</a:t>
            </a:r>
          </a:p>
        </p:txBody>
      </p:sp>
      <p:sp>
        <p:nvSpPr>
          <p:cNvPr id="120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8497902" y="6416992"/>
            <a:ext cx="188898" cy="2692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rPr/>
              <a:t>6</a:t>
            </a:fld>
            <a:endParaRPr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6D013A2-CE39-8ECF-7484-7CD8FA2E7C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7237" y="3424237"/>
            <a:ext cx="9525" cy="9525"/>
          </a:xfrm>
          <a:prstGeom prst="rect">
            <a:avLst/>
          </a:prstGeo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74F0531-C78F-8D77-D39F-051244582A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056394"/>
            <a:ext cx="8219530" cy="4460839"/>
          </a:xfrm>
        </p:spPr>
        <p:txBody>
          <a:bodyPr lIns="45719" tIns="45720" rIns="45719" bIns="45720" anchor="t">
            <a:normAutofit fontScale="62500" lnSpcReduction="20000"/>
          </a:bodyPr>
          <a:lstStyle/>
          <a:p>
            <a:pPr>
              <a:buNone/>
            </a:pPr>
            <a:r>
              <a:rPr lang="en-GB" b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                               </a:t>
            </a:r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Daily Routine</a:t>
            </a:r>
            <a:endParaRPr lang="en-US"/>
          </a:p>
          <a:p>
            <a:pPr>
              <a:buNone/>
            </a:pPr>
            <a:endParaRPr lang="en-GB" b="1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A.N. requires support with daily activities such as washing, dressing, and mobility.</a:t>
            </a:r>
            <a:endParaRPr lang="en-US">
              <a:latin typeface="Arial"/>
              <a:cs typeface="Arial"/>
            </a:endParaRPr>
          </a:p>
          <a:p>
            <a:pPr marL="0" indent="0">
              <a:buNone/>
            </a:pPr>
            <a:br>
              <a:rPr lang="en-US" dirty="0"/>
            </a:br>
            <a:endParaRPr lang="en-US">
              <a:latin typeface="Arial"/>
              <a:cs typeface="Arial"/>
            </a:endParaRPr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Physiotherapy can improve movement and strength (NICE, 2019).</a:t>
            </a: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br>
              <a:rPr lang="en-US" dirty="0"/>
            </a:br>
            <a:endParaRPr lang="en-US">
              <a:latin typeface="Arial"/>
              <a:cs typeface="Arial"/>
            </a:endParaRPr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Speech therapy can support communication difficulties.</a:t>
            </a: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br>
              <a:rPr lang="en-US" dirty="0"/>
            </a:br>
            <a:endParaRPr lang="en-US">
              <a:latin typeface="Arial"/>
              <a:cs typeface="Arial"/>
            </a:endParaRPr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 structured routine with rest and activity supports recovery (NHS, 2023).</a:t>
            </a:r>
            <a:endParaRPr lang="en-GB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5934C73-FF71-C54A-9B38-A6DB1B4553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med" advTm="2918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Title 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prstGeom prst="rect">
            <a:avLst/>
          </a:prstGeom>
        </p:spPr>
        <p:txBody>
          <a:bodyPr/>
          <a:lstStyle>
            <a:lvl1pPr>
              <a:defRPr sz="3600" b="1"/>
            </a:lvl1pPr>
          </a:lstStyle>
          <a:p>
            <a:r>
              <a:t>Care Plan (3/3) </a:t>
            </a:r>
          </a:p>
        </p:txBody>
      </p:sp>
      <p:sp>
        <p:nvSpPr>
          <p:cNvPr id="124" name="Date Placeholder 3"/>
          <p:cNvSpPr txBox="1"/>
          <p:nvPr/>
        </p:nvSpPr>
        <p:spPr>
          <a:xfrm>
            <a:off x="296545" y="6512242"/>
            <a:ext cx="880111" cy="243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888888"/>
                </a:solidFill>
              </a:defRPr>
            </a:lvl1pPr>
          </a:lstStyle>
          <a:p>
            <a:r>
              <a:t>26/06/2024</a:t>
            </a:r>
          </a:p>
        </p:txBody>
      </p:sp>
      <p:sp>
        <p:nvSpPr>
          <p:cNvPr id="125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8497902" y="6416992"/>
            <a:ext cx="188898" cy="2692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7</a:t>
            </a:fld>
            <a:endParaRPr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57278A-0848-70F8-3FBF-075B75B78F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074789"/>
            <a:ext cx="6395269" cy="4700540"/>
          </a:xfrm>
        </p:spPr>
        <p:txBody>
          <a:bodyPr lIns="45719" tIns="45720" rIns="45719" bIns="45720" anchor="t">
            <a:normAutofit fontScale="92500" lnSpcReduction="10000"/>
          </a:bodyPr>
          <a:lstStyle/>
          <a:p>
            <a:pPr>
              <a:lnSpc>
                <a:spcPct val="160000"/>
              </a:lnSpc>
              <a:buNone/>
            </a:pPr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Communication and Ethics</a:t>
            </a:r>
            <a:br>
              <a:rPr lang="en-US" dirty="0"/>
            </a:br>
            <a:endParaRPr lang="en-US" sz="2000">
              <a:latin typeface="Arial"/>
              <a:cs typeface="Arial"/>
            </a:endParaRPr>
          </a:p>
          <a:p>
            <a:pPr algn="just">
              <a:lnSpc>
                <a:spcPct val="160000"/>
              </a:lnSpc>
            </a:pP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Stroke may affect speech and understanding. Health professionals should use simple language and allow time for responses. Communication aids may also be </a:t>
            </a: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helpful.</a:t>
            </a:r>
            <a:br>
              <a:rPr lang="en-US" dirty="0"/>
            </a:br>
            <a:endParaRPr lang="en-US" sz="2000">
              <a:latin typeface="Arial"/>
              <a:cs typeface="Arial"/>
            </a:endParaRPr>
          </a:p>
          <a:p>
            <a:pPr algn="just"/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Simple communication should be used (NICE, 2019).</a:t>
            </a:r>
            <a:br>
              <a:rPr lang="en-US" dirty="0"/>
            </a:br>
            <a:endParaRPr lang="en-US" sz="2000">
              <a:latin typeface="Arial"/>
              <a:cs typeface="Arial"/>
            </a:endParaRPr>
          </a:p>
          <a:p>
            <a:pPr algn="just"/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Respect dignity, independence, and consent (NHS, 2023)</a:t>
            </a:r>
            <a:endParaRPr lang="en-GB" sz="2000"/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Title 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732236"/>
          </a:xfrm>
        </p:spPr>
        <p:txBody>
          <a:bodyPr anchor="ctr">
            <a:normAutofit fontScale="90000"/>
          </a:bodyPr>
          <a:lstStyle>
            <a:lvl1pPr>
              <a:defRPr sz="3600" b="1"/>
            </a:lvl1pPr>
          </a:lstStyle>
          <a:p>
            <a:r>
              <a:rPr lang="en-GB" sz="4400"/>
              <a:t>Risk factors</a:t>
            </a:r>
          </a:p>
        </p:txBody>
      </p:sp>
      <p:graphicFrame>
        <p:nvGraphicFramePr>
          <p:cNvPr id="130" name="Content Placeholder 1">
            <a:extLst>
              <a:ext uri="{FF2B5EF4-FFF2-40B4-BE49-F238E27FC236}">
                <a16:creationId xmlns:a16="http://schemas.microsoft.com/office/drawing/2014/main" id="{3F6D55C4-8507-664F-FDEF-AFC4EB4F908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60293616"/>
              </p:ext>
            </p:extLst>
          </p:nvPr>
        </p:nvGraphicFramePr>
        <p:xfrm>
          <a:off x="355803" y="1248647"/>
          <a:ext cx="6017344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8" name="Picture 47" descr="NNA poster of blood pressure">
            <a:extLst>
              <a:ext uri="{FF2B5EF4-FFF2-40B4-BE49-F238E27FC236}">
                <a16:creationId xmlns:a16="http://schemas.microsoft.com/office/drawing/2014/main" id="{A2E0426E-57A2-8882-1884-CA50ADA79EC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38811" y="1712119"/>
            <a:ext cx="3283149" cy="3371255"/>
          </a:xfrm>
          <a:prstGeom prst="rect">
            <a:avLst/>
          </a:prstGeom>
        </p:spPr>
      </p:pic>
      <p:graphicFrame>
        <p:nvGraphicFramePr>
          <p:cNvPr id="49" name="Table 48">
            <a:extLst>
              <a:ext uri="{FF2B5EF4-FFF2-40B4-BE49-F238E27FC236}">
                <a16:creationId xmlns:a16="http://schemas.microsoft.com/office/drawing/2014/main" id="{8849D87A-FC40-2434-3E52-EC33F7E535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3377319"/>
              </p:ext>
            </p:extLst>
          </p:nvPr>
        </p:nvGraphicFramePr>
        <p:xfrm>
          <a:off x="6679406" y="5161359"/>
          <a:ext cx="2334532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34532">
                  <a:extLst>
                    <a:ext uri="{9D8B030D-6E8A-4147-A177-3AD203B41FA5}">
                      <a16:colId xmlns:a16="http://schemas.microsoft.com/office/drawing/2014/main" val="22430806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(Stroke Association, 2022)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8263406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sz="3600" b="1"/>
            </a:lvl1pPr>
          </a:lstStyle>
          <a:p>
            <a:r>
              <a:t>Recommendations</a:t>
            </a:r>
          </a:p>
        </p:txBody>
      </p:sp>
      <p:sp>
        <p:nvSpPr>
          <p:cNvPr id="131" name="Content Placeholder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5998907" cy="3917033"/>
          </a:xfrm>
          <a:prstGeom prst="rect">
            <a:avLst/>
          </a:prstGeom>
        </p:spPr>
        <p:txBody>
          <a:bodyPr lIns="45719" tIns="45720" rIns="45719" bIns="45720" anchor="t">
            <a:normAutofit lnSpcReduction="10000"/>
          </a:bodyPr>
          <a:lstStyle/>
          <a:p>
            <a:pPr marL="457200" indent="-457200">
              <a:buAutoNum type="arabicPeriod"/>
              <a:defRPr>
                <a:solidFill>
                  <a:srgbClr val="0070C0"/>
                </a:solidFill>
              </a:defRPr>
            </a:pPr>
            <a:r>
              <a:rPr lang="en-US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Care should focus on rehabilitation, monitoring, and prevention.</a:t>
            </a:r>
            <a:endParaRPr lang="en-US" sz="2000" dirty="0"/>
          </a:p>
          <a:p>
            <a:pPr marL="457200" indent="-457200">
              <a:buAutoNum type="arabicPeriod"/>
              <a:defRPr>
                <a:solidFill>
                  <a:srgbClr val="0070C0"/>
                </a:solidFill>
              </a:defRPr>
            </a:pPr>
            <a:endParaRPr lang="en-US" sz="2000" dirty="0">
              <a:solidFill>
                <a:srgbClr val="0070C0"/>
              </a:solidFill>
              <a:cs typeface="Arial"/>
            </a:endParaRPr>
          </a:p>
          <a:p>
            <a:pPr marL="457200" indent="-457200">
              <a:buAutoNum type="arabicPeriod"/>
              <a:defRPr>
                <a:solidFill>
                  <a:srgbClr val="0070C0"/>
                </a:solidFill>
              </a:defRPr>
            </a:pPr>
            <a:r>
              <a:rPr lang="en-US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Physiotherapy and speech therapy can support recovery (NICE, 2019).</a:t>
            </a:r>
            <a:endParaRPr lang="en-US" sz="2000" dirty="0"/>
          </a:p>
          <a:p>
            <a:pPr marL="457200" indent="-457200">
              <a:buAutoNum type="arabicPeriod"/>
              <a:defRPr>
                <a:solidFill>
                  <a:srgbClr val="0070C0"/>
                </a:solidFill>
              </a:defRPr>
            </a:pPr>
            <a:endParaRPr lang="en-US" sz="2000" dirty="0">
              <a:solidFill>
                <a:srgbClr val="0070C0"/>
              </a:solidFill>
              <a:cs typeface="Arial"/>
            </a:endParaRPr>
          </a:p>
          <a:p>
            <a:pPr marL="457200" indent="-457200">
              <a:buAutoNum type="arabicPeriod"/>
              <a:defRPr>
                <a:solidFill>
                  <a:srgbClr val="0070C0"/>
                </a:solidFill>
              </a:defRPr>
            </a:pPr>
            <a:r>
              <a:rPr lang="en-US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Regular monitoring of blood pressure is essential.</a:t>
            </a:r>
            <a:endParaRPr lang="en-US" sz="2000" dirty="0">
              <a:solidFill>
                <a:srgbClr val="0070C0"/>
              </a:solidFill>
              <a:cs typeface="Arial"/>
            </a:endParaRPr>
          </a:p>
          <a:p>
            <a:pPr marL="457200" indent="-457200">
              <a:buAutoNum type="arabicPeriod"/>
              <a:defRPr>
                <a:solidFill>
                  <a:srgbClr val="0070C0"/>
                </a:solidFill>
              </a:defRPr>
            </a:pPr>
            <a:endParaRPr lang="en-US" sz="2000" dirty="0"/>
          </a:p>
          <a:p>
            <a:pPr marL="457200" indent="-457200">
              <a:buAutoNum type="arabicPeriod"/>
              <a:defRPr>
                <a:solidFill>
                  <a:srgbClr val="0070C0"/>
                </a:solidFill>
              </a:defRPr>
            </a:pPr>
            <a:r>
              <a:rPr lang="en-US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Lifestyle changes, including diet and activity, can reduce future risk (NHS, 2023</a:t>
            </a:r>
            <a:endParaRPr lang="en-US" sz="2000"/>
          </a:p>
          <a:p>
            <a:pPr marL="0" indent="0">
              <a:buNone/>
              <a:defRPr>
                <a:solidFill>
                  <a:srgbClr val="0070C0"/>
                </a:solidFill>
              </a:defRPr>
            </a:pPr>
            <a:endParaRPr lang="en-US" dirty="0"/>
          </a:p>
        </p:txBody>
      </p:sp>
      <p:sp>
        <p:nvSpPr>
          <p:cNvPr id="132" name="Date Placeholder 3"/>
          <p:cNvSpPr txBox="1"/>
          <p:nvPr/>
        </p:nvSpPr>
        <p:spPr>
          <a:xfrm>
            <a:off x="296545" y="6512242"/>
            <a:ext cx="880111" cy="243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888888"/>
                </a:solidFill>
              </a:defRPr>
            </a:lvl1pPr>
          </a:lstStyle>
          <a:p>
            <a:r>
              <a:t>26/06/2024</a:t>
            </a:r>
          </a:p>
        </p:txBody>
      </p:sp>
      <p:sp>
        <p:nvSpPr>
          <p:cNvPr id="133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8497902" y="6416992"/>
            <a:ext cx="188898" cy="2692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9</a:t>
            </a:fld>
            <a:endParaRPr/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sz="3600" b="1"/>
            </a:lvl1pPr>
          </a:lstStyle>
          <a:p>
            <a:r>
              <a:t>Conclusion</a:t>
            </a:r>
          </a:p>
        </p:txBody>
      </p:sp>
      <p:sp>
        <p:nvSpPr>
          <p:cNvPr id="136" name="Content Placeholder 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7033"/>
          </a:xfrm>
          <a:prstGeom prst="rect">
            <a:avLst/>
          </a:prstGeom>
        </p:spPr>
        <p:txBody>
          <a:bodyPr lIns="45719" tIns="45720" rIns="45719" bIns="45720" anchor="t">
            <a:normAutofit fontScale="70000" lnSpcReduction="20000"/>
          </a:bodyPr>
          <a:lstStyle>
            <a:lvl1pPr>
              <a:defRPr>
                <a:solidFill>
                  <a:srgbClr val="0070C0"/>
                </a:solidFill>
              </a:defRPr>
            </a:lvl1pPr>
          </a:lstStyle>
          <a:p>
            <a:pPr algn="just"/>
            <a:r>
              <a:rPr lang="en-US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 stroke can greatly affect both brain function and everyday life.</a:t>
            </a:r>
            <a:endParaRPr lang="en-US" sz="2000">
              <a:latin typeface="Arial"/>
              <a:cs typeface="Arial"/>
            </a:endParaRPr>
          </a:p>
          <a:p>
            <a:pPr marL="0" indent="0" algn="just">
              <a:buNone/>
            </a:pPr>
            <a:br>
              <a:rPr lang="en-US" dirty="0"/>
            </a:br>
            <a:endParaRPr lang="en-US" sz="2000">
              <a:latin typeface="Arial"/>
              <a:cs typeface="Arial"/>
            </a:endParaRPr>
          </a:p>
          <a:p>
            <a:pPr algn="just"/>
            <a:r>
              <a:rPr lang="en-US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In A.N.’s case, it has led to difficulties with movement and communication.</a:t>
            </a:r>
            <a:endParaRPr lang="en-US" sz="2000">
              <a:latin typeface="Arial"/>
              <a:cs typeface="Arial"/>
            </a:endParaRPr>
          </a:p>
          <a:p>
            <a:pPr marL="0" indent="0" algn="just">
              <a:buNone/>
            </a:pPr>
            <a:br>
              <a:rPr lang="en-US" dirty="0"/>
            </a:br>
            <a:endParaRPr lang="en-US" sz="2000">
              <a:latin typeface="Arial"/>
              <a:cs typeface="Arial"/>
            </a:endParaRPr>
          </a:p>
          <a:p>
            <a:pPr algn="just"/>
            <a:r>
              <a:rPr lang="en-US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This presentation has discussed the structure and function of the brain, key risk factors, and the impact of stroke.</a:t>
            </a:r>
            <a:endParaRPr lang="en-US" sz="2000">
              <a:latin typeface="Arial"/>
              <a:cs typeface="Arial"/>
            </a:endParaRPr>
          </a:p>
          <a:p>
            <a:pPr marL="0" indent="0" algn="just">
              <a:buNone/>
            </a:pPr>
            <a:br>
              <a:rPr lang="en-US" dirty="0"/>
            </a:br>
            <a:endParaRPr lang="en-US" sz="2000">
              <a:latin typeface="Arial"/>
              <a:cs typeface="Arial"/>
            </a:endParaRPr>
          </a:p>
          <a:p>
            <a:pPr algn="just"/>
            <a:r>
              <a:rPr lang="en-US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 planned care approach, including rehabilitation and lifestyle changes, can support recovery.</a:t>
            </a:r>
            <a:endParaRPr lang="en-US" sz="2000">
              <a:latin typeface="Arial"/>
              <a:cs typeface="Arial"/>
            </a:endParaRPr>
          </a:p>
          <a:p>
            <a:pPr marL="0" indent="0" algn="just">
              <a:buNone/>
            </a:pPr>
            <a:br>
              <a:rPr lang="en-US" dirty="0"/>
            </a:br>
            <a:endParaRPr lang="en-US" sz="2000">
              <a:latin typeface="Arial"/>
              <a:cs typeface="Arial"/>
            </a:endParaRPr>
          </a:p>
          <a:p>
            <a:pPr algn="just"/>
            <a:r>
              <a:rPr lang="en-US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Person-</a:t>
            </a:r>
            <a:r>
              <a:rPr lang="en-US" sz="20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centred</a:t>
            </a:r>
            <a:r>
              <a:rPr lang="en-US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care is important to maintain independence and improve quality of life</a:t>
            </a:r>
            <a:endParaRPr lang="en-US" sz="2000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37" name="Date Placeholder 3"/>
          <p:cNvSpPr txBox="1"/>
          <p:nvPr/>
        </p:nvSpPr>
        <p:spPr>
          <a:xfrm>
            <a:off x="296545" y="6512242"/>
            <a:ext cx="880111" cy="243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888888"/>
                </a:solidFill>
              </a:defRPr>
            </a:lvl1pPr>
          </a:lstStyle>
          <a:p>
            <a:r>
              <a:t>26/06/2024</a:t>
            </a:r>
          </a:p>
        </p:txBody>
      </p:sp>
      <p:sp>
        <p:nvSpPr>
          <p:cNvPr id="138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8413144" y="6416992"/>
            <a:ext cx="273656" cy="2692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10</a:t>
            </a:fld>
            <a:endParaRPr/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Title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 sz="3600" b="1"/>
            </a:lvl1pPr>
          </a:lstStyle>
          <a:p>
            <a:r>
              <a:t>References</a:t>
            </a:r>
          </a:p>
        </p:txBody>
      </p:sp>
      <p:sp>
        <p:nvSpPr>
          <p:cNvPr id="141" name="Content Placeholder 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703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70C0"/>
                </a:solidFill>
              </a:defRPr>
            </a:lvl1pPr>
          </a:lstStyle>
          <a:p>
            <a:r>
              <a:t>In UWTSD Harvard Referencing style</a:t>
            </a:r>
          </a:p>
        </p:txBody>
      </p:sp>
      <p:sp>
        <p:nvSpPr>
          <p:cNvPr id="142" name="Date Placeholder 3"/>
          <p:cNvSpPr txBox="1"/>
          <p:nvPr/>
        </p:nvSpPr>
        <p:spPr>
          <a:xfrm>
            <a:off x="296545" y="6512242"/>
            <a:ext cx="880111" cy="243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spAutoFit/>
          </a:bodyPr>
          <a:lstStyle>
            <a:lvl1pPr algn="ctr">
              <a:defRPr sz="1000">
                <a:solidFill>
                  <a:srgbClr val="888888"/>
                </a:solidFill>
              </a:defRPr>
            </a:lvl1pPr>
          </a:lstStyle>
          <a:p>
            <a:r>
              <a:t>26/06/2024</a:t>
            </a:r>
          </a:p>
        </p:txBody>
      </p:sp>
      <p:sp>
        <p:nvSpPr>
          <p:cNvPr id="143" name="Slide Number Placeholder 4"/>
          <p:cNvSpPr txBox="1">
            <a:spLocks noGrp="1"/>
          </p:cNvSpPr>
          <p:nvPr>
            <p:ph type="sldNum" sz="quarter" idx="2"/>
          </p:nvPr>
        </p:nvSpPr>
        <p:spPr>
          <a:xfrm>
            <a:off x="8424381" y="6416992"/>
            <a:ext cx="262420" cy="269241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11</a:t>
            </a:fld>
            <a:endParaRPr/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Arial"/>
        <a:ea typeface="Arial"/>
        <a:cs typeface="Arial"/>
      </a:majorFont>
      <a:minorFont>
        <a:latin typeface="Helvetica"/>
        <a:ea typeface="Helvetica"/>
        <a:cs typeface="Helvetica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Arial"/>
        <a:ea typeface="Arial"/>
        <a:cs typeface="Arial"/>
      </a:majorFont>
      <a:minorFont>
        <a:latin typeface="Helvetica"/>
        <a:ea typeface="Helvetica"/>
        <a:cs typeface="Helvetica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38C5239C7AD241AEBCE7A5605A517A" ma:contentTypeVersion="6" ma:contentTypeDescription="Create a new document." ma:contentTypeScope="" ma:versionID="074e783dc84f4a5085c0e165860de2dc">
  <xsd:schema xmlns:xsd="http://www.w3.org/2001/XMLSchema" xmlns:xs="http://www.w3.org/2001/XMLSchema" xmlns:p="http://schemas.microsoft.com/office/2006/metadata/properties" xmlns:ns3="37a0acea-1511-41cc-bfdb-5619dd373231" targetNamespace="http://schemas.microsoft.com/office/2006/metadata/properties" ma:root="true" ma:fieldsID="315ac7854cf790decf00d78db4dc28e2" ns3:_="">
    <xsd:import namespace="37a0acea-1511-41cc-bfdb-5619dd37323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a0acea-1511-41cc-bfdb-5619dd37323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7a0acea-1511-41cc-bfdb-5619dd373231" xsi:nil="true"/>
  </documentManagement>
</p:properties>
</file>

<file path=customXml/itemProps1.xml><?xml version="1.0" encoding="utf-8"?>
<ds:datastoreItem xmlns:ds="http://schemas.openxmlformats.org/officeDocument/2006/customXml" ds:itemID="{BE9CA735-C3E9-4065-89D2-10BF968860F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7a0acea-1511-41cc-bfdb-5619dd37323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E8EDF18-E114-4F5F-9250-327ACBC1FFE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F207012-74AE-4EE4-93FC-70E3B0A0BC87}">
  <ds:schemaRefs>
    <ds:schemaRef ds:uri="http://purl.org/dc/terms/"/>
    <ds:schemaRef ds:uri="http://purl.org/dc/elements/1.1/"/>
    <ds:schemaRef ds:uri="http://schemas.microsoft.com/office/2006/documentManagement/types"/>
    <ds:schemaRef ds:uri="http://www.w3.org/XML/1998/namespace"/>
    <ds:schemaRef ds:uri="http://schemas.microsoft.com/office/2006/metadata/properti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37a0acea-1511-41cc-bfdb-5619dd37323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4006</TotalTime>
  <Words>594</Words>
  <Application>Microsoft Office PowerPoint</Application>
  <PresentationFormat>On-screen Show (4:3)</PresentationFormat>
  <Paragraphs>95</Paragraphs>
  <Slides>11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Myriad Pro</vt:lpstr>
      <vt:lpstr>Wingdings</vt:lpstr>
      <vt:lpstr>20140311PresentationUWTSDTemplate</vt:lpstr>
      <vt:lpstr>PowerPoint Presentation</vt:lpstr>
      <vt:lpstr>            Introduction</vt:lpstr>
      <vt:lpstr>Information about the person</vt:lpstr>
      <vt:lpstr>Anatomy and Physiology</vt:lpstr>
      <vt:lpstr>Care Plan (1/3)</vt:lpstr>
      <vt:lpstr>Care Plan (2/3)</vt:lpstr>
      <vt:lpstr>Care Plan (3/3) </vt:lpstr>
      <vt:lpstr>Risk factors</vt:lpstr>
      <vt:lpstr>Recommendations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Alice Naromba (2425145)</cp:lastModifiedBy>
  <cp:revision>342</cp:revision>
  <dcterms:modified xsi:type="dcterms:W3CDTF">2026-04-17T09:43:29Z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0x0101002D38C5239C7AD241AEBCE7A5605A517A</vt:lpwstr>
  </property>
</Properties>
</file>