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58DFA8-1D7F-418E-A915-2844D7F8B3AB}" v="169" dt="2026-04-02T12:43:59.8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snapToObjects="1">
      <p:cViewPr varScale="1">
        <p:scale>
          <a:sx n="78" d="100"/>
          <a:sy n="78" d="100"/>
        </p:scale>
        <p:origin x="1579" y="62"/>
      </p:cViewPr>
      <p:guideLst>
        <p:guide orient="horz" pos="2160"/>
        <p:guide pos="2880"/>
      </p:guideLst>
    </p:cSldViewPr>
  </p:slideViewPr>
  <p:notesTextViewPr>
    <p:cViewPr>
      <p:scale>
        <a:sx n="200" d="100"/>
        <a:sy n="2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4" Type="http://schemas.openxmlformats.org/officeDocument/2006/relationships/image" Target="../media/image11.svg"/></Relationships>
</file>

<file path=ppt/diagrams/_rels/data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16579C-4FC8-46D1-AD4F-7DCD4B0A4B1B}" type="doc">
      <dgm:prSet loTypeId="urn:microsoft.com/office/officeart/2018/2/layout/IconVerticalSolidList" loCatId="icon" qsTypeId="urn:microsoft.com/office/officeart/2005/8/quickstyle/simple5" qsCatId="simple" csTypeId="urn:microsoft.com/office/officeart/2005/8/colors/accent2_2" csCatId="accent2" phldr="1"/>
      <dgm:spPr/>
      <dgm:t>
        <a:bodyPr/>
        <a:lstStyle/>
        <a:p>
          <a:endParaRPr lang="en-US"/>
        </a:p>
      </dgm:t>
    </dgm:pt>
    <dgm:pt modelId="{18C82709-0E50-4E26-9E69-837F6FE66E61}">
      <dgm:prSet/>
      <dgm:spPr/>
      <dgm:t>
        <a:bodyPr/>
        <a:lstStyle/>
        <a:p>
          <a:pPr>
            <a:lnSpc>
              <a:spcPct val="100000"/>
            </a:lnSpc>
          </a:pPr>
          <a:r>
            <a:rPr lang="en-GB" dirty="0"/>
            <a:t>Control blood glucose levels</a:t>
          </a:r>
          <a:r>
            <a:rPr lang="en-US" dirty="0"/>
            <a:t> </a:t>
          </a:r>
        </a:p>
      </dgm:t>
    </dgm:pt>
    <dgm:pt modelId="{551F755A-BA15-4797-9B51-B062FC6B4E42}" type="parTrans" cxnId="{9F0AE5F6-EC93-4791-8E48-606087010D26}">
      <dgm:prSet/>
      <dgm:spPr/>
      <dgm:t>
        <a:bodyPr/>
        <a:lstStyle/>
        <a:p>
          <a:endParaRPr lang="en-US"/>
        </a:p>
      </dgm:t>
    </dgm:pt>
    <dgm:pt modelId="{82AC8117-2E55-4D5C-821E-DAE0424F564F}" type="sibTrans" cxnId="{9F0AE5F6-EC93-4791-8E48-606087010D26}">
      <dgm:prSet/>
      <dgm:spPr/>
      <dgm:t>
        <a:bodyPr/>
        <a:lstStyle/>
        <a:p>
          <a:endParaRPr lang="en-US"/>
        </a:p>
      </dgm:t>
    </dgm:pt>
    <dgm:pt modelId="{B8976AC2-69CF-4C35-B957-4B91FEC78DA4}">
      <dgm:prSet/>
      <dgm:spPr/>
      <dgm:t>
        <a:bodyPr/>
        <a:lstStyle/>
        <a:p>
          <a:pPr>
            <a:lnSpc>
              <a:spcPct val="100000"/>
            </a:lnSpc>
          </a:pPr>
          <a:r>
            <a:rPr lang="en-GB" dirty="0"/>
            <a:t>Prevent long-term complications</a:t>
          </a:r>
          <a:r>
            <a:rPr lang="en-US" dirty="0"/>
            <a:t> </a:t>
          </a:r>
        </a:p>
      </dgm:t>
    </dgm:pt>
    <dgm:pt modelId="{5C08B8D4-EA1F-4BFB-9469-D6454F0449F7}" type="parTrans" cxnId="{94C82E71-7C3C-4ACA-B470-DC93DC352407}">
      <dgm:prSet/>
      <dgm:spPr/>
      <dgm:t>
        <a:bodyPr/>
        <a:lstStyle/>
        <a:p>
          <a:endParaRPr lang="en-US"/>
        </a:p>
      </dgm:t>
    </dgm:pt>
    <dgm:pt modelId="{90B71FB2-F921-4293-9115-6912BDCE5470}" type="sibTrans" cxnId="{94C82E71-7C3C-4ACA-B470-DC93DC352407}">
      <dgm:prSet/>
      <dgm:spPr/>
      <dgm:t>
        <a:bodyPr/>
        <a:lstStyle/>
        <a:p>
          <a:endParaRPr lang="en-US"/>
        </a:p>
      </dgm:t>
    </dgm:pt>
    <dgm:pt modelId="{0B9174D3-A0A3-4C8D-9D83-88BAAF301FD6}">
      <dgm:prSet/>
      <dgm:spPr/>
      <dgm:t>
        <a:bodyPr/>
        <a:lstStyle/>
        <a:p>
          <a:pPr>
            <a:lnSpc>
              <a:spcPct val="100000"/>
            </a:lnSpc>
          </a:pPr>
          <a:r>
            <a:rPr lang="en-US"/>
            <a:t>Improve quality of life </a:t>
          </a:r>
        </a:p>
      </dgm:t>
    </dgm:pt>
    <dgm:pt modelId="{AA16EF23-4678-49D7-A0F8-85ED86275450}" type="parTrans" cxnId="{9043C36F-3C5C-4D45-B2CF-24F8BE4E49FD}">
      <dgm:prSet/>
      <dgm:spPr/>
      <dgm:t>
        <a:bodyPr/>
        <a:lstStyle/>
        <a:p>
          <a:endParaRPr lang="en-US"/>
        </a:p>
      </dgm:t>
    </dgm:pt>
    <dgm:pt modelId="{6C33D3A7-59C9-411D-BC5B-5850A729CF67}" type="sibTrans" cxnId="{9043C36F-3C5C-4D45-B2CF-24F8BE4E49FD}">
      <dgm:prSet/>
      <dgm:spPr/>
      <dgm:t>
        <a:bodyPr/>
        <a:lstStyle/>
        <a:p>
          <a:endParaRPr lang="en-US"/>
        </a:p>
      </dgm:t>
    </dgm:pt>
    <dgm:pt modelId="{58D663DB-22EB-4836-AC42-4C9D4F941FCB}">
      <dgm:prSet/>
      <dgm:spPr/>
      <dgm:t>
        <a:bodyPr/>
        <a:lstStyle/>
        <a:p>
          <a:pPr>
            <a:lnSpc>
              <a:spcPct val="100000"/>
            </a:lnSpc>
          </a:pPr>
          <a:r>
            <a:rPr lang="en-US" dirty="0"/>
            <a:t>Provide multidisciplinary care (GP, nurse, dietitian, pharmacist) </a:t>
          </a:r>
        </a:p>
      </dgm:t>
    </dgm:pt>
    <dgm:pt modelId="{8D6630C5-B8F6-4F8E-9EAB-BE92D2BC2A47}" type="parTrans" cxnId="{AA16F9C8-0EE1-495F-A3FA-1BCB87311CD1}">
      <dgm:prSet/>
      <dgm:spPr/>
      <dgm:t>
        <a:bodyPr/>
        <a:lstStyle/>
        <a:p>
          <a:endParaRPr lang="en-US"/>
        </a:p>
      </dgm:t>
    </dgm:pt>
    <dgm:pt modelId="{82551ECE-E835-4DE2-B224-E6B4E1C121FF}" type="sibTrans" cxnId="{AA16F9C8-0EE1-495F-A3FA-1BCB87311CD1}">
      <dgm:prSet/>
      <dgm:spPr/>
      <dgm:t>
        <a:bodyPr/>
        <a:lstStyle/>
        <a:p>
          <a:endParaRPr lang="en-US"/>
        </a:p>
      </dgm:t>
    </dgm:pt>
    <dgm:pt modelId="{2B7AA23A-0713-489C-B801-1C4D80154E8D}" type="pres">
      <dgm:prSet presAssocID="{3A16579C-4FC8-46D1-AD4F-7DCD4B0A4B1B}" presName="root" presStyleCnt="0">
        <dgm:presLayoutVars>
          <dgm:dir/>
          <dgm:resizeHandles val="exact"/>
        </dgm:presLayoutVars>
      </dgm:prSet>
      <dgm:spPr/>
    </dgm:pt>
    <dgm:pt modelId="{A7566906-969C-43B7-BFE7-5B6172BFB577}" type="pres">
      <dgm:prSet presAssocID="{18C82709-0E50-4E26-9E69-837F6FE66E61}" presName="compNode" presStyleCnt="0"/>
      <dgm:spPr/>
    </dgm:pt>
    <dgm:pt modelId="{6BDE1770-0E4E-4C98-BB3D-722B3554FCA2}" type="pres">
      <dgm:prSet presAssocID="{18C82709-0E50-4E26-9E69-837F6FE66E61}" presName="bgRect" presStyleLbl="bgShp" presStyleIdx="0" presStyleCnt="4"/>
      <dgm:spPr/>
    </dgm:pt>
    <dgm:pt modelId="{72D76F21-E89B-460E-A508-9C0840F71790}" type="pres">
      <dgm:prSet presAssocID="{18C82709-0E50-4E26-9E69-837F6FE66E61}"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IV"/>
        </a:ext>
      </dgm:extLst>
    </dgm:pt>
    <dgm:pt modelId="{7467C107-3794-4587-B527-27925F6581B2}" type="pres">
      <dgm:prSet presAssocID="{18C82709-0E50-4E26-9E69-837F6FE66E61}" presName="spaceRect" presStyleCnt="0"/>
      <dgm:spPr/>
    </dgm:pt>
    <dgm:pt modelId="{0774BD86-7D8B-4C9F-8E4A-A1B3CE8E60A5}" type="pres">
      <dgm:prSet presAssocID="{18C82709-0E50-4E26-9E69-837F6FE66E61}" presName="parTx" presStyleLbl="revTx" presStyleIdx="0" presStyleCnt="4">
        <dgm:presLayoutVars>
          <dgm:chMax val="0"/>
          <dgm:chPref val="0"/>
        </dgm:presLayoutVars>
      </dgm:prSet>
      <dgm:spPr/>
    </dgm:pt>
    <dgm:pt modelId="{85E5122C-597B-4FE6-8510-3760DF4C7AC9}" type="pres">
      <dgm:prSet presAssocID="{82AC8117-2E55-4D5C-821E-DAE0424F564F}" presName="sibTrans" presStyleCnt="0"/>
      <dgm:spPr/>
    </dgm:pt>
    <dgm:pt modelId="{325D1682-2941-4DDF-BD80-31E5632A5B6F}" type="pres">
      <dgm:prSet presAssocID="{B8976AC2-69CF-4C35-B957-4B91FEC78DA4}" presName="compNode" presStyleCnt="0"/>
      <dgm:spPr/>
    </dgm:pt>
    <dgm:pt modelId="{6EBE2407-06F6-4EFE-B2BA-C4383D56BC0C}" type="pres">
      <dgm:prSet presAssocID="{B8976AC2-69CF-4C35-B957-4B91FEC78DA4}" presName="bgRect" presStyleLbl="bgShp" presStyleIdx="1" presStyleCnt="4" custLinFactNeighborX="1468" custLinFactNeighborY="-8752"/>
      <dgm:spPr/>
    </dgm:pt>
    <dgm:pt modelId="{7A610987-599C-43D2-9847-E21B31513FFA}" type="pres">
      <dgm:prSet presAssocID="{B8976AC2-69CF-4C35-B957-4B91FEC78DA4}"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edical"/>
        </a:ext>
      </dgm:extLst>
    </dgm:pt>
    <dgm:pt modelId="{BF97D2A5-2F1C-4F17-B160-192092E712C3}" type="pres">
      <dgm:prSet presAssocID="{B8976AC2-69CF-4C35-B957-4B91FEC78DA4}" presName="spaceRect" presStyleCnt="0"/>
      <dgm:spPr/>
    </dgm:pt>
    <dgm:pt modelId="{CF5CCB11-055E-4BAF-8C11-4AF10A6B0F59}" type="pres">
      <dgm:prSet presAssocID="{B8976AC2-69CF-4C35-B957-4B91FEC78DA4}" presName="parTx" presStyleLbl="revTx" presStyleIdx="1" presStyleCnt="4">
        <dgm:presLayoutVars>
          <dgm:chMax val="0"/>
          <dgm:chPref val="0"/>
        </dgm:presLayoutVars>
      </dgm:prSet>
      <dgm:spPr/>
    </dgm:pt>
    <dgm:pt modelId="{8FF5D647-3D17-4C8F-A487-52AAD9F22E7E}" type="pres">
      <dgm:prSet presAssocID="{90B71FB2-F921-4293-9115-6912BDCE5470}" presName="sibTrans" presStyleCnt="0"/>
      <dgm:spPr/>
    </dgm:pt>
    <dgm:pt modelId="{83801F8A-408B-4D27-B0A1-DB0821D696DA}" type="pres">
      <dgm:prSet presAssocID="{0B9174D3-A0A3-4C8D-9D83-88BAAF301FD6}" presName="compNode" presStyleCnt="0"/>
      <dgm:spPr/>
    </dgm:pt>
    <dgm:pt modelId="{DCB8BF70-B741-410A-AED9-0C47FFD07AC2}" type="pres">
      <dgm:prSet presAssocID="{0B9174D3-A0A3-4C8D-9D83-88BAAF301FD6}" presName="bgRect" presStyleLbl="bgShp" presStyleIdx="2" presStyleCnt="4"/>
      <dgm:spPr/>
    </dgm:pt>
    <dgm:pt modelId="{DCE0BD8D-FB2D-415F-B46D-58647D85E982}" type="pres">
      <dgm:prSet presAssocID="{0B9174D3-A0A3-4C8D-9D83-88BAAF301FD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Upward trend"/>
        </a:ext>
      </dgm:extLst>
    </dgm:pt>
    <dgm:pt modelId="{CFF5B548-1BF8-4E20-9525-3875518EDA35}" type="pres">
      <dgm:prSet presAssocID="{0B9174D3-A0A3-4C8D-9D83-88BAAF301FD6}" presName="spaceRect" presStyleCnt="0"/>
      <dgm:spPr/>
    </dgm:pt>
    <dgm:pt modelId="{A14C5422-CEF5-48B6-BE95-29DB666C4A2F}" type="pres">
      <dgm:prSet presAssocID="{0B9174D3-A0A3-4C8D-9D83-88BAAF301FD6}" presName="parTx" presStyleLbl="revTx" presStyleIdx="2" presStyleCnt="4">
        <dgm:presLayoutVars>
          <dgm:chMax val="0"/>
          <dgm:chPref val="0"/>
        </dgm:presLayoutVars>
      </dgm:prSet>
      <dgm:spPr/>
    </dgm:pt>
    <dgm:pt modelId="{32B633F4-68B9-49C5-83A4-F5F4DACB9516}" type="pres">
      <dgm:prSet presAssocID="{6C33D3A7-59C9-411D-BC5B-5850A729CF67}" presName="sibTrans" presStyleCnt="0"/>
      <dgm:spPr/>
    </dgm:pt>
    <dgm:pt modelId="{39DA0CC2-8A6F-4975-A837-2B7D60EFEA9D}" type="pres">
      <dgm:prSet presAssocID="{58D663DB-22EB-4836-AC42-4C9D4F941FCB}" presName="compNode" presStyleCnt="0"/>
      <dgm:spPr/>
    </dgm:pt>
    <dgm:pt modelId="{A8DFAB1F-E5E4-4964-99AA-E096F6758F24}" type="pres">
      <dgm:prSet presAssocID="{58D663DB-22EB-4836-AC42-4C9D4F941FCB}" presName="bgRect" presStyleLbl="bgShp" presStyleIdx="3" presStyleCnt="4"/>
      <dgm:spPr/>
    </dgm:pt>
    <dgm:pt modelId="{872780D2-3203-4FFB-9B46-1A860174DB84}" type="pres">
      <dgm:prSet presAssocID="{58D663DB-22EB-4836-AC42-4C9D4F941FCB}"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ethoscope"/>
        </a:ext>
      </dgm:extLst>
    </dgm:pt>
    <dgm:pt modelId="{6A0AA88A-EC59-475D-B6FF-8CB1627D81C9}" type="pres">
      <dgm:prSet presAssocID="{58D663DB-22EB-4836-AC42-4C9D4F941FCB}" presName="spaceRect" presStyleCnt="0"/>
      <dgm:spPr/>
    </dgm:pt>
    <dgm:pt modelId="{928EBBDD-7E7B-4532-847C-BDD2A4E79FAB}" type="pres">
      <dgm:prSet presAssocID="{58D663DB-22EB-4836-AC42-4C9D4F941FCB}" presName="parTx" presStyleLbl="revTx" presStyleIdx="3" presStyleCnt="4">
        <dgm:presLayoutVars>
          <dgm:chMax val="0"/>
          <dgm:chPref val="0"/>
        </dgm:presLayoutVars>
      </dgm:prSet>
      <dgm:spPr/>
    </dgm:pt>
  </dgm:ptLst>
  <dgm:cxnLst>
    <dgm:cxn modelId="{338AA42B-84C3-4149-B888-D2599F363AF6}" type="presOf" srcId="{58D663DB-22EB-4836-AC42-4C9D4F941FCB}" destId="{928EBBDD-7E7B-4532-847C-BDD2A4E79FAB}" srcOrd="0" destOrd="0" presId="urn:microsoft.com/office/officeart/2018/2/layout/IconVerticalSolidList"/>
    <dgm:cxn modelId="{E0F75931-36C3-4546-B400-FE96C4C2A176}" type="presOf" srcId="{0B9174D3-A0A3-4C8D-9D83-88BAAF301FD6}" destId="{A14C5422-CEF5-48B6-BE95-29DB666C4A2F}" srcOrd="0" destOrd="0" presId="urn:microsoft.com/office/officeart/2018/2/layout/IconVerticalSolidList"/>
    <dgm:cxn modelId="{9043C36F-3C5C-4D45-B2CF-24F8BE4E49FD}" srcId="{3A16579C-4FC8-46D1-AD4F-7DCD4B0A4B1B}" destId="{0B9174D3-A0A3-4C8D-9D83-88BAAF301FD6}" srcOrd="2" destOrd="0" parTransId="{AA16EF23-4678-49D7-A0F8-85ED86275450}" sibTransId="{6C33D3A7-59C9-411D-BC5B-5850A729CF67}"/>
    <dgm:cxn modelId="{94C82E71-7C3C-4ACA-B470-DC93DC352407}" srcId="{3A16579C-4FC8-46D1-AD4F-7DCD4B0A4B1B}" destId="{B8976AC2-69CF-4C35-B957-4B91FEC78DA4}" srcOrd="1" destOrd="0" parTransId="{5C08B8D4-EA1F-4BFB-9469-D6454F0449F7}" sibTransId="{90B71FB2-F921-4293-9115-6912BDCE5470}"/>
    <dgm:cxn modelId="{81DE8B94-32A3-4661-85E1-168AE0FED564}" type="presOf" srcId="{B8976AC2-69CF-4C35-B957-4B91FEC78DA4}" destId="{CF5CCB11-055E-4BAF-8C11-4AF10A6B0F59}" srcOrd="0" destOrd="0" presId="urn:microsoft.com/office/officeart/2018/2/layout/IconVerticalSolidList"/>
    <dgm:cxn modelId="{AA16F9C8-0EE1-495F-A3FA-1BCB87311CD1}" srcId="{3A16579C-4FC8-46D1-AD4F-7DCD4B0A4B1B}" destId="{58D663DB-22EB-4836-AC42-4C9D4F941FCB}" srcOrd="3" destOrd="0" parTransId="{8D6630C5-B8F6-4F8E-9EAB-BE92D2BC2A47}" sibTransId="{82551ECE-E835-4DE2-B224-E6B4E1C121FF}"/>
    <dgm:cxn modelId="{BA0B35CF-15E1-4460-9303-001206B0B9EF}" type="presOf" srcId="{3A16579C-4FC8-46D1-AD4F-7DCD4B0A4B1B}" destId="{2B7AA23A-0713-489C-B801-1C4D80154E8D}" srcOrd="0" destOrd="0" presId="urn:microsoft.com/office/officeart/2018/2/layout/IconVerticalSolidList"/>
    <dgm:cxn modelId="{CC8488D5-BC2E-48E3-9A0C-F6E251F9E239}" type="presOf" srcId="{18C82709-0E50-4E26-9E69-837F6FE66E61}" destId="{0774BD86-7D8B-4C9F-8E4A-A1B3CE8E60A5}" srcOrd="0" destOrd="0" presId="urn:microsoft.com/office/officeart/2018/2/layout/IconVerticalSolidList"/>
    <dgm:cxn modelId="{9F0AE5F6-EC93-4791-8E48-606087010D26}" srcId="{3A16579C-4FC8-46D1-AD4F-7DCD4B0A4B1B}" destId="{18C82709-0E50-4E26-9E69-837F6FE66E61}" srcOrd="0" destOrd="0" parTransId="{551F755A-BA15-4797-9B51-B062FC6B4E42}" sibTransId="{82AC8117-2E55-4D5C-821E-DAE0424F564F}"/>
    <dgm:cxn modelId="{B96C6D6E-B882-4588-92FD-221A3C66C7DB}" type="presParOf" srcId="{2B7AA23A-0713-489C-B801-1C4D80154E8D}" destId="{A7566906-969C-43B7-BFE7-5B6172BFB577}" srcOrd="0" destOrd="0" presId="urn:microsoft.com/office/officeart/2018/2/layout/IconVerticalSolidList"/>
    <dgm:cxn modelId="{E4F3AE5B-138D-4E4E-B142-E7DD385F5302}" type="presParOf" srcId="{A7566906-969C-43B7-BFE7-5B6172BFB577}" destId="{6BDE1770-0E4E-4C98-BB3D-722B3554FCA2}" srcOrd="0" destOrd="0" presId="urn:microsoft.com/office/officeart/2018/2/layout/IconVerticalSolidList"/>
    <dgm:cxn modelId="{CDCE22C5-E866-4EA7-92E3-B3F05CBFF970}" type="presParOf" srcId="{A7566906-969C-43B7-BFE7-5B6172BFB577}" destId="{72D76F21-E89B-460E-A508-9C0840F71790}" srcOrd="1" destOrd="0" presId="urn:microsoft.com/office/officeart/2018/2/layout/IconVerticalSolidList"/>
    <dgm:cxn modelId="{1B758C87-F4A4-4149-B6CF-C56C31292DE4}" type="presParOf" srcId="{A7566906-969C-43B7-BFE7-5B6172BFB577}" destId="{7467C107-3794-4587-B527-27925F6581B2}" srcOrd="2" destOrd="0" presId="urn:microsoft.com/office/officeart/2018/2/layout/IconVerticalSolidList"/>
    <dgm:cxn modelId="{17C00EC2-373F-44CB-BFFB-A51EB4C2149D}" type="presParOf" srcId="{A7566906-969C-43B7-BFE7-5B6172BFB577}" destId="{0774BD86-7D8B-4C9F-8E4A-A1B3CE8E60A5}" srcOrd="3" destOrd="0" presId="urn:microsoft.com/office/officeart/2018/2/layout/IconVerticalSolidList"/>
    <dgm:cxn modelId="{93D9FA8F-14CD-43E8-83E0-B8B2B911711F}" type="presParOf" srcId="{2B7AA23A-0713-489C-B801-1C4D80154E8D}" destId="{85E5122C-597B-4FE6-8510-3760DF4C7AC9}" srcOrd="1" destOrd="0" presId="urn:microsoft.com/office/officeart/2018/2/layout/IconVerticalSolidList"/>
    <dgm:cxn modelId="{09A4E1D7-E8B1-46A4-BF34-B6293AA1000F}" type="presParOf" srcId="{2B7AA23A-0713-489C-B801-1C4D80154E8D}" destId="{325D1682-2941-4DDF-BD80-31E5632A5B6F}" srcOrd="2" destOrd="0" presId="urn:microsoft.com/office/officeart/2018/2/layout/IconVerticalSolidList"/>
    <dgm:cxn modelId="{6DB7E956-6A25-4A0F-8B27-15ECCAD036E3}" type="presParOf" srcId="{325D1682-2941-4DDF-BD80-31E5632A5B6F}" destId="{6EBE2407-06F6-4EFE-B2BA-C4383D56BC0C}" srcOrd="0" destOrd="0" presId="urn:microsoft.com/office/officeart/2018/2/layout/IconVerticalSolidList"/>
    <dgm:cxn modelId="{33FAE823-A0B3-41FF-8AE1-30EF1DB4DEF5}" type="presParOf" srcId="{325D1682-2941-4DDF-BD80-31E5632A5B6F}" destId="{7A610987-599C-43D2-9847-E21B31513FFA}" srcOrd="1" destOrd="0" presId="urn:microsoft.com/office/officeart/2018/2/layout/IconVerticalSolidList"/>
    <dgm:cxn modelId="{EAB3CD11-4A3D-4182-BB5F-3150B31B36E8}" type="presParOf" srcId="{325D1682-2941-4DDF-BD80-31E5632A5B6F}" destId="{BF97D2A5-2F1C-4F17-B160-192092E712C3}" srcOrd="2" destOrd="0" presId="urn:microsoft.com/office/officeart/2018/2/layout/IconVerticalSolidList"/>
    <dgm:cxn modelId="{20E36960-6D19-4788-BAF6-0A704A1568A8}" type="presParOf" srcId="{325D1682-2941-4DDF-BD80-31E5632A5B6F}" destId="{CF5CCB11-055E-4BAF-8C11-4AF10A6B0F59}" srcOrd="3" destOrd="0" presId="urn:microsoft.com/office/officeart/2018/2/layout/IconVerticalSolidList"/>
    <dgm:cxn modelId="{90735FC3-CB3F-4F67-BA90-B53415C0F0CC}" type="presParOf" srcId="{2B7AA23A-0713-489C-B801-1C4D80154E8D}" destId="{8FF5D647-3D17-4C8F-A487-52AAD9F22E7E}" srcOrd="3" destOrd="0" presId="urn:microsoft.com/office/officeart/2018/2/layout/IconVerticalSolidList"/>
    <dgm:cxn modelId="{5067D401-FB6F-4242-B78B-E341FDC161BC}" type="presParOf" srcId="{2B7AA23A-0713-489C-B801-1C4D80154E8D}" destId="{83801F8A-408B-4D27-B0A1-DB0821D696DA}" srcOrd="4" destOrd="0" presId="urn:microsoft.com/office/officeart/2018/2/layout/IconVerticalSolidList"/>
    <dgm:cxn modelId="{B518B8B3-8D4F-496D-9FE0-BD1BD88F914C}" type="presParOf" srcId="{83801F8A-408B-4D27-B0A1-DB0821D696DA}" destId="{DCB8BF70-B741-410A-AED9-0C47FFD07AC2}" srcOrd="0" destOrd="0" presId="urn:microsoft.com/office/officeart/2018/2/layout/IconVerticalSolidList"/>
    <dgm:cxn modelId="{9F22053D-8432-4F2F-877B-010B4C9AEA00}" type="presParOf" srcId="{83801F8A-408B-4D27-B0A1-DB0821D696DA}" destId="{DCE0BD8D-FB2D-415F-B46D-58647D85E982}" srcOrd="1" destOrd="0" presId="urn:microsoft.com/office/officeart/2018/2/layout/IconVerticalSolidList"/>
    <dgm:cxn modelId="{A6A968DE-006F-4AEC-BD1C-96644B8009FF}" type="presParOf" srcId="{83801F8A-408B-4D27-B0A1-DB0821D696DA}" destId="{CFF5B548-1BF8-4E20-9525-3875518EDA35}" srcOrd="2" destOrd="0" presId="urn:microsoft.com/office/officeart/2018/2/layout/IconVerticalSolidList"/>
    <dgm:cxn modelId="{1E679202-51C3-4939-A327-27BB6DF45799}" type="presParOf" srcId="{83801F8A-408B-4D27-B0A1-DB0821D696DA}" destId="{A14C5422-CEF5-48B6-BE95-29DB666C4A2F}" srcOrd="3" destOrd="0" presId="urn:microsoft.com/office/officeart/2018/2/layout/IconVerticalSolidList"/>
    <dgm:cxn modelId="{792241C2-4F3F-4D7A-93D8-3212D9BDB5FB}" type="presParOf" srcId="{2B7AA23A-0713-489C-B801-1C4D80154E8D}" destId="{32B633F4-68B9-49C5-83A4-F5F4DACB9516}" srcOrd="5" destOrd="0" presId="urn:microsoft.com/office/officeart/2018/2/layout/IconVerticalSolidList"/>
    <dgm:cxn modelId="{EA307D6E-7300-4AA2-B8BB-ED4326885F57}" type="presParOf" srcId="{2B7AA23A-0713-489C-B801-1C4D80154E8D}" destId="{39DA0CC2-8A6F-4975-A837-2B7D60EFEA9D}" srcOrd="6" destOrd="0" presId="urn:microsoft.com/office/officeart/2018/2/layout/IconVerticalSolidList"/>
    <dgm:cxn modelId="{18919355-7DF8-4694-968C-DB76BA222AA7}" type="presParOf" srcId="{39DA0CC2-8A6F-4975-A837-2B7D60EFEA9D}" destId="{A8DFAB1F-E5E4-4964-99AA-E096F6758F24}" srcOrd="0" destOrd="0" presId="urn:microsoft.com/office/officeart/2018/2/layout/IconVerticalSolidList"/>
    <dgm:cxn modelId="{12686E6C-23EE-4E76-B51B-6B9CD72A0202}" type="presParOf" srcId="{39DA0CC2-8A6F-4975-A837-2B7D60EFEA9D}" destId="{872780D2-3203-4FFB-9B46-1A860174DB84}" srcOrd="1" destOrd="0" presId="urn:microsoft.com/office/officeart/2018/2/layout/IconVerticalSolidList"/>
    <dgm:cxn modelId="{3AB70404-4F12-45E1-8A94-3A115B3D74A9}" type="presParOf" srcId="{39DA0CC2-8A6F-4975-A837-2B7D60EFEA9D}" destId="{6A0AA88A-EC59-475D-B6FF-8CB1627D81C9}" srcOrd="2" destOrd="0" presId="urn:microsoft.com/office/officeart/2018/2/layout/IconVerticalSolidList"/>
    <dgm:cxn modelId="{8E530AA7-C3BF-4648-8777-4CEA7342B1D0}" type="presParOf" srcId="{39DA0CC2-8A6F-4975-A837-2B7D60EFEA9D}" destId="{928EBBDD-7E7B-4532-847C-BDD2A4E79FA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FA0FA8-EB9D-4733-9D23-56D4926D2396}" type="doc">
      <dgm:prSet loTypeId="urn:microsoft.com/office/officeart/2018/2/layout/IconLabelList" loCatId="icon" qsTypeId="urn:microsoft.com/office/officeart/2005/8/quickstyle/simple1" qsCatId="simple" csTypeId="urn:microsoft.com/office/officeart/2018/5/colors/Iconchunking_neutralbg_accent3_2" csCatId="accent3" phldr="1"/>
      <dgm:spPr/>
      <dgm:t>
        <a:bodyPr/>
        <a:lstStyle/>
        <a:p>
          <a:endParaRPr lang="en-US"/>
        </a:p>
      </dgm:t>
    </dgm:pt>
    <dgm:pt modelId="{430D0A9F-76D8-4C83-A107-1D99D6B9A467}">
      <dgm:prSet/>
      <dgm:spPr/>
      <dgm:t>
        <a:bodyPr/>
        <a:lstStyle/>
        <a:p>
          <a:pPr>
            <a:lnSpc>
              <a:spcPct val="100000"/>
            </a:lnSpc>
          </a:pPr>
          <a:r>
            <a:rPr lang="en-GB" dirty="0"/>
            <a:t>Balanced diet(low sugar, high fibre </a:t>
          </a:r>
          <a:endParaRPr lang="en-US" dirty="0"/>
        </a:p>
      </dgm:t>
    </dgm:pt>
    <dgm:pt modelId="{A93E2FEB-96F4-4858-B27E-8C5DC72B8B89}" type="parTrans" cxnId="{093858EA-3ECF-4248-B4DD-FCD689E1CC88}">
      <dgm:prSet/>
      <dgm:spPr/>
      <dgm:t>
        <a:bodyPr/>
        <a:lstStyle/>
        <a:p>
          <a:endParaRPr lang="en-US"/>
        </a:p>
      </dgm:t>
    </dgm:pt>
    <dgm:pt modelId="{4A64CA1F-3ED3-43B8-9C8E-C789A4343157}" type="sibTrans" cxnId="{093858EA-3ECF-4248-B4DD-FCD689E1CC88}">
      <dgm:prSet/>
      <dgm:spPr/>
      <dgm:t>
        <a:bodyPr/>
        <a:lstStyle/>
        <a:p>
          <a:endParaRPr lang="en-US"/>
        </a:p>
      </dgm:t>
    </dgm:pt>
    <dgm:pt modelId="{90B88264-100D-45A9-AF9A-D6D0ADAACB7A}">
      <dgm:prSet/>
      <dgm:spPr/>
      <dgm:t>
        <a:bodyPr/>
        <a:lstStyle/>
        <a:p>
          <a:pPr>
            <a:lnSpc>
              <a:spcPct val="100000"/>
            </a:lnSpc>
          </a:pPr>
          <a:r>
            <a:rPr lang="en-US" dirty="0"/>
            <a:t>Regular physical activity (150 minutes per week</a:t>
          </a:r>
          <a:r>
            <a:rPr lang="en-GB" dirty="0"/>
            <a:t>) </a:t>
          </a:r>
          <a:endParaRPr lang="en-US" dirty="0"/>
        </a:p>
      </dgm:t>
    </dgm:pt>
    <dgm:pt modelId="{6C0292F2-DC64-4DC3-A3FE-80B961E8C69A}" type="parTrans" cxnId="{AE4196BA-FCDF-492D-880B-54C7F5564C2F}">
      <dgm:prSet/>
      <dgm:spPr/>
      <dgm:t>
        <a:bodyPr/>
        <a:lstStyle/>
        <a:p>
          <a:endParaRPr lang="en-US"/>
        </a:p>
      </dgm:t>
    </dgm:pt>
    <dgm:pt modelId="{85527E68-035E-46A0-A083-A6CC026EA518}" type="sibTrans" cxnId="{AE4196BA-FCDF-492D-880B-54C7F5564C2F}">
      <dgm:prSet/>
      <dgm:spPr/>
      <dgm:t>
        <a:bodyPr/>
        <a:lstStyle/>
        <a:p>
          <a:endParaRPr lang="en-US"/>
        </a:p>
      </dgm:t>
    </dgm:pt>
    <dgm:pt modelId="{B2618981-9427-4355-8DF3-C030F59935B4}">
      <dgm:prSet/>
      <dgm:spPr/>
      <dgm:t>
        <a:bodyPr/>
        <a:lstStyle/>
        <a:p>
          <a:pPr>
            <a:lnSpc>
              <a:spcPct val="100000"/>
            </a:lnSpc>
          </a:pPr>
          <a:r>
            <a:rPr lang="en-GB" dirty="0"/>
            <a:t>Weight management </a:t>
          </a:r>
          <a:endParaRPr lang="en-US" dirty="0"/>
        </a:p>
      </dgm:t>
    </dgm:pt>
    <dgm:pt modelId="{3B201C7C-2478-47B8-9B46-045B7FCA79B5}" type="parTrans" cxnId="{A5C122A5-5B8A-49F2-8B38-1C7EA582B1A0}">
      <dgm:prSet/>
      <dgm:spPr/>
      <dgm:t>
        <a:bodyPr/>
        <a:lstStyle/>
        <a:p>
          <a:endParaRPr lang="en-US"/>
        </a:p>
      </dgm:t>
    </dgm:pt>
    <dgm:pt modelId="{4E551CBD-30D3-4F90-B6C0-12D7F3E1EAD2}" type="sibTrans" cxnId="{A5C122A5-5B8A-49F2-8B38-1C7EA582B1A0}">
      <dgm:prSet/>
      <dgm:spPr/>
      <dgm:t>
        <a:bodyPr/>
        <a:lstStyle/>
        <a:p>
          <a:endParaRPr lang="en-US"/>
        </a:p>
      </dgm:t>
    </dgm:pt>
    <dgm:pt modelId="{772B3D3A-BE54-4DD3-9262-CCAA22AF0F98}">
      <dgm:prSet/>
      <dgm:spPr/>
      <dgm:t>
        <a:bodyPr/>
        <a:lstStyle/>
        <a:p>
          <a:pPr>
            <a:lnSpc>
              <a:spcPct val="100000"/>
            </a:lnSpc>
          </a:pPr>
          <a:r>
            <a:rPr lang="en-GB"/>
            <a:t>Smoking cessation </a:t>
          </a:r>
          <a:endParaRPr lang="en-US"/>
        </a:p>
      </dgm:t>
    </dgm:pt>
    <dgm:pt modelId="{D365E733-E76E-40A8-9ECE-EBDEE316F309}" type="parTrans" cxnId="{0264599D-D984-4A3B-97A0-551511400E3E}">
      <dgm:prSet/>
      <dgm:spPr/>
      <dgm:t>
        <a:bodyPr/>
        <a:lstStyle/>
        <a:p>
          <a:endParaRPr lang="en-US"/>
        </a:p>
      </dgm:t>
    </dgm:pt>
    <dgm:pt modelId="{E1DF0DB6-3967-41D5-9077-7EA5368F6F78}" type="sibTrans" cxnId="{0264599D-D984-4A3B-97A0-551511400E3E}">
      <dgm:prSet/>
      <dgm:spPr/>
      <dgm:t>
        <a:bodyPr/>
        <a:lstStyle/>
        <a:p>
          <a:endParaRPr lang="en-US"/>
        </a:p>
      </dgm:t>
    </dgm:pt>
    <dgm:pt modelId="{CAF536B7-2C20-4254-9EFC-1717D52834BD}" type="pres">
      <dgm:prSet presAssocID="{6FFA0FA8-EB9D-4733-9D23-56D4926D2396}" presName="root" presStyleCnt="0">
        <dgm:presLayoutVars>
          <dgm:dir/>
          <dgm:resizeHandles val="exact"/>
        </dgm:presLayoutVars>
      </dgm:prSet>
      <dgm:spPr/>
    </dgm:pt>
    <dgm:pt modelId="{A1274D45-AD96-44BF-8177-60737988C9D2}" type="pres">
      <dgm:prSet presAssocID="{430D0A9F-76D8-4C83-A107-1D99D6B9A467}" presName="compNode" presStyleCnt="0"/>
      <dgm:spPr/>
    </dgm:pt>
    <dgm:pt modelId="{B547A29F-8D81-4543-9722-A2C827A6167A}" type="pres">
      <dgm:prSet presAssocID="{430D0A9F-76D8-4C83-A107-1D99D6B9A46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Fork and knife"/>
        </a:ext>
      </dgm:extLst>
    </dgm:pt>
    <dgm:pt modelId="{3EE71A9B-E0CC-453D-B54E-63D35974191E}" type="pres">
      <dgm:prSet presAssocID="{430D0A9F-76D8-4C83-A107-1D99D6B9A467}" presName="spaceRect" presStyleCnt="0"/>
      <dgm:spPr/>
    </dgm:pt>
    <dgm:pt modelId="{E4113A50-A761-4A0E-B7C1-BA2F02450132}" type="pres">
      <dgm:prSet presAssocID="{430D0A9F-76D8-4C83-A107-1D99D6B9A467}" presName="textRect" presStyleLbl="revTx" presStyleIdx="0" presStyleCnt="4">
        <dgm:presLayoutVars>
          <dgm:chMax val="1"/>
          <dgm:chPref val="1"/>
        </dgm:presLayoutVars>
      </dgm:prSet>
      <dgm:spPr/>
    </dgm:pt>
    <dgm:pt modelId="{B73507FD-3AB7-4483-B69F-92FE9BE1790E}" type="pres">
      <dgm:prSet presAssocID="{4A64CA1F-3ED3-43B8-9C8E-C789A4343157}" presName="sibTrans" presStyleCnt="0"/>
      <dgm:spPr/>
    </dgm:pt>
    <dgm:pt modelId="{FFE2236F-28BE-477E-B052-CA734A40A7C9}" type="pres">
      <dgm:prSet presAssocID="{90B88264-100D-45A9-AF9A-D6D0ADAACB7A}" presName="compNode" presStyleCnt="0"/>
      <dgm:spPr/>
    </dgm:pt>
    <dgm:pt modelId="{D95B3E17-2094-4293-8B54-33A937D1A299}" type="pres">
      <dgm:prSet presAssocID="{90B88264-100D-45A9-AF9A-D6D0ADAACB7A}"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tch"/>
        </a:ext>
      </dgm:extLst>
    </dgm:pt>
    <dgm:pt modelId="{80E5514A-BF3D-493A-A4E2-DB71FDB2EECE}" type="pres">
      <dgm:prSet presAssocID="{90B88264-100D-45A9-AF9A-D6D0ADAACB7A}" presName="spaceRect" presStyleCnt="0"/>
      <dgm:spPr/>
    </dgm:pt>
    <dgm:pt modelId="{905BCA2A-A7F9-4EE3-96B3-C8DFF4D19D78}" type="pres">
      <dgm:prSet presAssocID="{90B88264-100D-45A9-AF9A-D6D0ADAACB7A}" presName="textRect" presStyleLbl="revTx" presStyleIdx="1" presStyleCnt="4">
        <dgm:presLayoutVars>
          <dgm:chMax val="1"/>
          <dgm:chPref val="1"/>
        </dgm:presLayoutVars>
      </dgm:prSet>
      <dgm:spPr/>
    </dgm:pt>
    <dgm:pt modelId="{42315388-0DC3-4D72-94CD-FFE6FA1C60EB}" type="pres">
      <dgm:prSet presAssocID="{85527E68-035E-46A0-A083-A6CC026EA518}" presName="sibTrans" presStyleCnt="0"/>
      <dgm:spPr/>
    </dgm:pt>
    <dgm:pt modelId="{02A91623-B6D3-4F16-8F41-914B82EC3AED}" type="pres">
      <dgm:prSet presAssocID="{B2618981-9427-4355-8DF3-C030F59935B4}" presName="compNode" presStyleCnt="0"/>
      <dgm:spPr/>
    </dgm:pt>
    <dgm:pt modelId="{CE3D3497-1022-40BA-855F-4491B8912BE2}" type="pres">
      <dgm:prSet presAssocID="{B2618981-9427-4355-8DF3-C030F59935B4}"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cale"/>
        </a:ext>
      </dgm:extLst>
    </dgm:pt>
    <dgm:pt modelId="{5A344A24-768B-48B5-BBF8-092BF371C3BE}" type="pres">
      <dgm:prSet presAssocID="{B2618981-9427-4355-8DF3-C030F59935B4}" presName="spaceRect" presStyleCnt="0"/>
      <dgm:spPr/>
    </dgm:pt>
    <dgm:pt modelId="{7234D591-4B51-4C46-A45B-8665A966AAB7}" type="pres">
      <dgm:prSet presAssocID="{B2618981-9427-4355-8DF3-C030F59935B4}" presName="textRect" presStyleLbl="revTx" presStyleIdx="2" presStyleCnt="4">
        <dgm:presLayoutVars>
          <dgm:chMax val="1"/>
          <dgm:chPref val="1"/>
        </dgm:presLayoutVars>
      </dgm:prSet>
      <dgm:spPr/>
    </dgm:pt>
    <dgm:pt modelId="{0C133661-2E84-4168-99B8-2CBD586502AA}" type="pres">
      <dgm:prSet presAssocID="{4E551CBD-30D3-4F90-B6C0-12D7F3E1EAD2}" presName="sibTrans" presStyleCnt="0"/>
      <dgm:spPr/>
    </dgm:pt>
    <dgm:pt modelId="{28686A56-650A-4BE0-9769-B558275738D7}" type="pres">
      <dgm:prSet presAssocID="{772B3D3A-BE54-4DD3-9262-CCAA22AF0F98}" presName="compNode" presStyleCnt="0"/>
      <dgm:spPr/>
    </dgm:pt>
    <dgm:pt modelId="{7F79AAC5-C3D4-42BC-A8EA-02E1837F476F}" type="pres">
      <dgm:prSet presAssocID="{772B3D3A-BE54-4DD3-9262-CCAA22AF0F98}"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oking"/>
        </a:ext>
      </dgm:extLst>
    </dgm:pt>
    <dgm:pt modelId="{EA58FBB3-DAE7-4F88-9BE8-DA6EDD4B52F5}" type="pres">
      <dgm:prSet presAssocID="{772B3D3A-BE54-4DD3-9262-CCAA22AF0F98}" presName="spaceRect" presStyleCnt="0"/>
      <dgm:spPr/>
    </dgm:pt>
    <dgm:pt modelId="{BEC1D03C-35E6-4E4F-B5C2-E2ADBC808CB9}" type="pres">
      <dgm:prSet presAssocID="{772B3D3A-BE54-4DD3-9262-CCAA22AF0F98}" presName="textRect" presStyleLbl="revTx" presStyleIdx="3" presStyleCnt="4">
        <dgm:presLayoutVars>
          <dgm:chMax val="1"/>
          <dgm:chPref val="1"/>
        </dgm:presLayoutVars>
      </dgm:prSet>
      <dgm:spPr/>
    </dgm:pt>
  </dgm:ptLst>
  <dgm:cxnLst>
    <dgm:cxn modelId="{B5D8EB84-6304-470F-BC31-D7C9F23F0B44}" type="presOf" srcId="{772B3D3A-BE54-4DD3-9262-CCAA22AF0F98}" destId="{BEC1D03C-35E6-4E4F-B5C2-E2ADBC808CB9}" srcOrd="0" destOrd="0" presId="urn:microsoft.com/office/officeart/2018/2/layout/IconLabelList"/>
    <dgm:cxn modelId="{0264599D-D984-4A3B-97A0-551511400E3E}" srcId="{6FFA0FA8-EB9D-4733-9D23-56D4926D2396}" destId="{772B3D3A-BE54-4DD3-9262-CCAA22AF0F98}" srcOrd="3" destOrd="0" parTransId="{D365E733-E76E-40A8-9ECE-EBDEE316F309}" sibTransId="{E1DF0DB6-3967-41D5-9077-7EA5368F6F78}"/>
    <dgm:cxn modelId="{A5C122A5-5B8A-49F2-8B38-1C7EA582B1A0}" srcId="{6FFA0FA8-EB9D-4733-9D23-56D4926D2396}" destId="{B2618981-9427-4355-8DF3-C030F59935B4}" srcOrd="2" destOrd="0" parTransId="{3B201C7C-2478-47B8-9B46-045B7FCA79B5}" sibTransId="{4E551CBD-30D3-4F90-B6C0-12D7F3E1EAD2}"/>
    <dgm:cxn modelId="{C9C7BEA7-5BE5-4F7F-ADC4-48F706824862}" type="presOf" srcId="{B2618981-9427-4355-8DF3-C030F59935B4}" destId="{7234D591-4B51-4C46-A45B-8665A966AAB7}" srcOrd="0" destOrd="0" presId="urn:microsoft.com/office/officeart/2018/2/layout/IconLabelList"/>
    <dgm:cxn modelId="{640337B8-02EB-4AF1-999A-7D433338A6A1}" type="presOf" srcId="{90B88264-100D-45A9-AF9A-D6D0ADAACB7A}" destId="{905BCA2A-A7F9-4EE3-96B3-C8DFF4D19D78}" srcOrd="0" destOrd="0" presId="urn:microsoft.com/office/officeart/2018/2/layout/IconLabelList"/>
    <dgm:cxn modelId="{AE4196BA-FCDF-492D-880B-54C7F5564C2F}" srcId="{6FFA0FA8-EB9D-4733-9D23-56D4926D2396}" destId="{90B88264-100D-45A9-AF9A-D6D0ADAACB7A}" srcOrd="1" destOrd="0" parTransId="{6C0292F2-DC64-4DC3-A3FE-80B961E8C69A}" sibTransId="{85527E68-035E-46A0-A083-A6CC026EA518}"/>
    <dgm:cxn modelId="{19EB79CF-B109-42F7-BA67-44F8E9B21874}" type="presOf" srcId="{430D0A9F-76D8-4C83-A107-1D99D6B9A467}" destId="{E4113A50-A761-4A0E-B7C1-BA2F02450132}" srcOrd="0" destOrd="0" presId="urn:microsoft.com/office/officeart/2018/2/layout/IconLabelList"/>
    <dgm:cxn modelId="{E7A7F4D7-23A4-4833-8329-7B61B5416E6F}" type="presOf" srcId="{6FFA0FA8-EB9D-4733-9D23-56D4926D2396}" destId="{CAF536B7-2C20-4254-9EFC-1717D52834BD}" srcOrd="0" destOrd="0" presId="urn:microsoft.com/office/officeart/2018/2/layout/IconLabelList"/>
    <dgm:cxn modelId="{093858EA-3ECF-4248-B4DD-FCD689E1CC88}" srcId="{6FFA0FA8-EB9D-4733-9D23-56D4926D2396}" destId="{430D0A9F-76D8-4C83-A107-1D99D6B9A467}" srcOrd="0" destOrd="0" parTransId="{A93E2FEB-96F4-4858-B27E-8C5DC72B8B89}" sibTransId="{4A64CA1F-3ED3-43B8-9C8E-C789A4343157}"/>
    <dgm:cxn modelId="{D71E671D-947F-4BD4-8E9E-FA523104669A}" type="presParOf" srcId="{CAF536B7-2C20-4254-9EFC-1717D52834BD}" destId="{A1274D45-AD96-44BF-8177-60737988C9D2}" srcOrd="0" destOrd="0" presId="urn:microsoft.com/office/officeart/2018/2/layout/IconLabelList"/>
    <dgm:cxn modelId="{B94F6300-BE46-4617-B80E-EBD74C44C57D}" type="presParOf" srcId="{A1274D45-AD96-44BF-8177-60737988C9D2}" destId="{B547A29F-8D81-4543-9722-A2C827A6167A}" srcOrd="0" destOrd="0" presId="urn:microsoft.com/office/officeart/2018/2/layout/IconLabelList"/>
    <dgm:cxn modelId="{B61FBEA6-D67C-4E6B-972D-CDF0023B8161}" type="presParOf" srcId="{A1274D45-AD96-44BF-8177-60737988C9D2}" destId="{3EE71A9B-E0CC-453D-B54E-63D35974191E}" srcOrd="1" destOrd="0" presId="urn:microsoft.com/office/officeart/2018/2/layout/IconLabelList"/>
    <dgm:cxn modelId="{4369D8C4-1177-467B-97F7-79692160DC03}" type="presParOf" srcId="{A1274D45-AD96-44BF-8177-60737988C9D2}" destId="{E4113A50-A761-4A0E-B7C1-BA2F02450132}" srcOrd="2" destOrd="0" presId="urn:microsoft.com/office/officeart/2018/2/layout/IconLabelList"/>
    <dgm:cxn modelId="{B11B225B-49F6-492B-9CA7-77E8C5F9EBC6}" type="presParOf" srcId="{CAF536B7-2C20-4254-9EFC-1717D52834BD}" destId="{B73507FD-3AB7-4483-B69F-92FE9BE1790E}" srcOrd="1" destOrd="0" presId="urn:microsoft.com/office/officeart/2018/2/layout/IconLabelList"/>
    <dgm:cxn modelId="{FA4CA71A-8477-4627-A80E-AF7BBA0F764E}" type="presParOf" srcId="{CAF536B7-2C20-4254-9EFC-1717D52834BD}" destId="{FFE2236F-28BE-477E-B052-CA734A40A7C9}" srcOrd="2" destOrd="0" presId="urn:microsoft.com/office/officeart/2018/2/layout/IconLabelList"/>
    <dgm:cxn modelId="{A92E6856-750F-44EF-9782-951E845F5547}" type="presParOf" srcId="{FFE2236F-28BE-477E-B052-CA734A40A7C9}" destId="{D95B3E17-2094-4293-8B54-33A937D1A299}" srcOrd="0" destOrd="0" presId="urn:microsoft.com/office/officeart/2018/2/layout/IconLabelList"/>
    <dgm:cxn modelId="{A38ABF00-F69B-4E58-9971-099DD9F11457}" type="presParOf" srcId="{FFE2236F-28BE-477E-B052-CA734A40A7C9}" destId="{80E5514A-BF3D-493A-A4E2-DB71FDB2EECE}" srcOrd="1" destOrd="0" presId="urn:microsoft.com/office/officeart/2018/2/layout/IconLabelList"/>
    <dgm:cxn modelId="{CE7F418A-CEEB-41AE-8A39-4936A3B0086F}" type="presParOf" srcId="{FFE2236F-28BE-477E-B052-CA734A40A7C9}" destId="{905BCA2A-A7F9-4EE3-96B3-C8DFF4D19D78}" srcOrd="2" destOrd="0" presId="urn:microsoft.com/office/officeart/2018/2/layout/IconLabelList"/>
    <dgm:cxn modelId="{C0B72C90-E4B0-4209-925F-75DFE3B3BE1C}" type="presParOf" srcId="{CAF536B7-2C20-4254-9EFC-1717D52834BD}" destId="{42315388-0DC3-4D72-94CD-FFE6FA1C60EB}" srcOrd="3" destOrd="0" presId="urn:microsoft.com/office/officeart/2018/2/layout/IconLabelList"/>
    <dgm:cxn modelId="{9C262DDF-82B4-4E84-8B58-2A468997EE47}" type="presParOf" srcId="{CAF536B7-2C20-4254-9EFC-1717D52834BD}" destId="{02A91623-B6D3-4F16-8F41-914B82EC3AED}" srcOrd="4" destOrd="0" presId="urn:microsoft.com/office/officeart/2018/2/layout/IconLabelList"/>
    <dgm:cxn modelId="{C179C952-1540-490F-84A0-2B79295EB3CF}" type="presParOf" srcId="{02A91623-B6D3-4F16-8F41-914B82EC3AED}" destId="{CE3D3497-1022-40BA-855F-4491B8912BE2}" srcOrd="0" destOrd="0" presId="urn:microsoft.com/office/officeart/2018/2/layout/IconLabelList"/>
    <dgm:cxn modelId="{D02C68AB-D7A8-4473-938D-03DB93929429}" type="presParOf" srcId="{02A91623-B6D3-4F16-8F41-914B82EC3AED}" destId="{5A344A24-768B-48B5-BBF8-092BF371C3BE}" srcOrd="1" destOrd="0" presId="urn:microsoft.com/office/officeart/2018/2/layout/IconLabelList"/>
    <dgm:cxn modelId="{E5DCF63C-E80F-4E81-9156-DD3957FA67A3}" type="presParOf" srcId="{02A91623-B6D3-4F16-8F41-914B82EC3AED}" destId="{7234D591-4B51-4C46-A45B-8665A966AAB7}" srcOrd="2" destOrd="0" presId="urn:microsoft.com/office/officeart/2018/2/layout/IconLabelList"/>
    <dgm:cxn modelId="{2A56B31D-077F-41E7-AFBE-25AB303CF902}" type="presParOf" srcId="{CAF536B7-2C20-4254-9EFC-1717D52834BD}" destId="{0C133661-2E84-4168-99B8-2CBD586502AA}" srcOrd="5" destOrd="0" presId="urn:microsoft.com/office/officeart/2018/2/layout/IconLabelList"/>
    <dgm:cxn modelId="{A4E76668-C8B2-4781-A37C-79789374DF47}" type="presParOf" srcId="{CAF536B7-2C20-4254-9EFC-1717D52834BD}" destId="{28686A56-650A-4BE0-9769-B558275738D7}" srcOrd="6" destOrd="0" presId="urn:microsoft.com/office/officeart/2018/2/layout/IconLabelList"/>
    <dgm:cxn modelId="{E98125F2-F7C2-4CE9-AF40-7A8DF2E75F28}" type="presParOf" srcId="{28686A56-650A-4BE0-9769-B558275738D7}" destId="{7F79AAC5-C3D4-42BC-A8EA-02E1837F476F}" srcOrd="0" destOrd="0" presId="urn:microsoft.com/office/officeart/2018/2/layout/IconLabelList"/>
    <dgm:cxn modelId="{683B1AD5-2EBC-4965-B003-0E68E7D9579E}" type="presParOf" srcId="{28686A56-650A-4BE0-9769-B558275738D7}" destId="{EA58FBB3-DAE7-4F88-9BE8-DA6EDD4B52F5}" srcOrd="1" destOrd="0" presId="urn:microsoft.com/office/officeart/2018/2/layout/IconLabelList"/>
    <dgm:cxn modelId="{EF8CC0B4-9CBB-4008-B1B2-9D26A592741F}" type="presParOf" srcId="{28686A56-650A-4BE0-9769-B558275738D7}" destId="{BEC1D03C-35E6-4E4F-B5C2-E2ADBC808CB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DE1770-0E4E-4C98-BB3D-722B3554FCA2}">
      <dsp:nvSpPr>
        <dsp:cNvPr id="0" name=""/>
        <dsp:cNvSpPr/>
      </dsp:nvSpPr>
      <dsp:spPr>
        <a:xfrm>
          <a:off x="0" y="1626"/>
          <a:ext cx="3993357" cy="824480"/>
        </a:xfrm>
        <a:prstGeom prst="roundRect">
          <a:avLst>
            <a:gd name="adj" fmla="val 10000"/>
          </a:avLst>
        </a:prstGeom>
        <a:solidFill>
          <a:schemeClr val="accent2">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72D76F21-E89B-460E-A508-9C0840F71790}">
      <dsp:nvSpPr>
        <dsp:cNvPr id="0" name=""/>
        <dsp:cNvSpPr/>
      </dsp:nvSpPr>
      <dsp:spPr>
        <a:xfrm>
          <a:off x="249405" y="187134"/>
          <a:ext cx="453464" cy="4534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0774BD86-7D8B-4C9F-8E4A-A1B3CE8E60A5}">
      <dsp:nvSpPr>
        <dsp:cNvPr id="0" name=""/>
        <dsp:cNvSpPr/>
      </dsp:nvSpPr>
      <dsp:spPr>
        <a:xfrm>
          <a:off x="952275" y="1626"/>
          <a:ext cx="3041081" cy="824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58" tIns="87258" rIns="87258" bIns="87258" numCol="1" spcCol="1270" anchor="ctr" anchorCtr="0">
          <a:noAutofit/>
        </a:bodyPr>
        <a:lstStyle/>
        <a:p>
          <a:pPr marL="0" lvl="0" indent="0" algn="l" defTabSz="755650">
            <a:lnSpc>
              <a:spcPct val="100000"/>
            </a:lnSpc>
            <a:spcBef>
              <a:spcPct val="0"/>
            </a:spcBef>
            <a:spcAft>
              <a:spcPct val="35000"/>
            </a:spcAft>
            <a:buNone/>
          </a:pPr>
          <a:r>
            <a:rPr lang="en-GB" sz="1700" kern="1200" dirty="0"/>
            <a:t>Control blood glucose levels</a:t>
          </a:r>
          <a:r>
            <a:rPr lang="en-US" sz="1700" kern="1200" dirty="0"/>
            <a:t> </a:t>
          </a:r>
        </a:p>
      </dsp:txBody>
      <dsp:txXfrm>
        <a:off x="952275" y="1626"/>
        <a:ext cx="3041081" cy="824480"/>
      </dsp:txXfrm>
    </dsp:sp>
    <dsp:sp modelId="{6EBE2407-06F6-4EFE-B2BA-C4383D56BC0C}">
      <dsp:nvSpPr>
        <dsp:cNvPr id="0" name=""/>
        <dsp:cNvSpPr/>
      </dsp:nvSpPr>
      <dsp:spPr>
        <a:xfrm>
          <a:off x="0" y="960069"/>
          <a:ext cx="3993357" cy="824480"/>
        </a:xfrm>
        <a:prstGeom prst="roundRect">
          <a:avLst>
            <a:gd name="adj" fmla="val 10000"/>
          </a:avLst>
        </a:prstGeom>
        <a:solidFill>
          <a:schemeClr val="accent2">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7A610987-599C-43D2-9847-E21B31513FFA}">
      <dsp:nvSpPr>
        <dsp:cNvPr id="0" name=""/>
        <dsp:cNvSpPr/>
      </dsp:nvSpPr>
      <dsp:spPr>
        <a:xfrm>
          <a:off x="249405" y="1217736"/>
          <a:ext cx="453464" cy="4534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CF5CCB11-055E-4BAF-8C11-4AF10A6B0F59}">
      <dsp:nvSpPr>
        <dsp:cNvPr id="0" name=""/>
        <dsp:cNvSpPr/>
      </dsp:nvSpPr>
      <dsp:spPr>
        <a:xfrm>
          <a:off x="952275" y="1032227"/>
          <a:ext cx="3041081" cy="824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58" tIns="87258" rIns="87258" bIns="87258" numCol="1" spcCol="1270" anchor="ctr" anchorCtr="0">
          <a:noAutofit/>
        </a:bodyPr>
        <a:lstStyle/>
        <a:p>
          <a:pPr marL="0" lvl="0" indent="0" algn="l" defTabSz="755650">
            <a:lnSpc>
              <a:spcPct val="100000"/>
            </a:lnSpc>
            <a:spcBef>
              <a:spcPct val="0"/>
            </a:spcBef>
            <a:spcAft>
              <a:spcPct val="35000"/>
            </a:spcAft>
            <a:buNone/>
          </a:pPr>
          <a:r>
            <a:rPr lang="en-GB" sz="1700" kern="1200" dirty="0"/>
            <a:t>Prevent long-term complications</a:t>
          </a:r>
          <a:r>
            <a:rPr lang="en-US" sz="1700" kern="1200" dirty="0"/>
            <a:t> </a:t>
          </a:r>
        </a:p>
      </dsp:txBody>
      <dsp:txXfrm>
        <a:off x="952275" y="1032227"/>
        <a:ext cx="3041081" cy="824480"/>
      </dsp:txXfrm>
    </dsp:sp>
    <dsp:sp modelId="{DCB8BF70-B741-410A-AED9-0C47FFD07AC2}">
      <dsp:nvSpPr>
        <dsp:cNvPr id="0" name=""/>
        <dsp:cNvSpPr/>
      </dsp:nvSpPr>
      <dsp:spPr>
        <a:xfrm>
          <a:off x="0" y="2062829"/>
          <a:ext cx="3993357" cy="824480"/>
        </a:xfrm>
        <a:prstGeom prst="roundRect">
          <a:avLst>
            <a:gd name="adj" fmla="val 10000"/>
          </a:avLst>
        </a:prstGeom>
        <a:solidFill>
          <a:schemeClr val="accent2">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DCE0BD8D-FB2D-415F-B46D-58647D85E982}">
      <dsp:nvSpPr>
        <dsp:cNvPr id="0" name=""/>
        <dsp:cNvSpPr/>
      </dsp:nvSpPr>
      <dsp:spPr>
        <a:xfrm>
          <a:off x="249405" y="2248337"/>
          <a:ext cx="453464" cy="4534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A14C5422-CEF5-48B6-BE95-29DB666C4A2F}">
      <dsp:nvSpPr>
        <dsp:cNvPr id="0" name=""/>
        <dsp:cNvSpPr/>
      </dsp:nvSpPr>
      <dsp:spPr>
        <a:xfrm>
          <a:off x="952275" y="2062829"/>
          <a:ext cx="3041081" cy="824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58" tIns="87258" rIns="87258" bIns="87258" numCol="1" spcCol="1270" anchor="ctr" anchorCtr="0">
          <a:noAutofit/>
        </a:bodyPr>
        <a:lstStyle/>
        <a:p>
          <a:pPr marL="0" lvl="0" indent="0" algn="l" defTabSz="755650">
            <a:lnSpc>
              <a:spcPct val="100000"/>
            </a:lnSpc>
            <a:spcBef>
              <a:spcPct val="0"/>
            </a:spcBef>
            <a:spcAft>
              <a:spcPct val="35000"/>
            </a:spcAft>
            <a:buNone/>
          </a:pPr>
          <a:r>
            <a:rPr lang="en-US" sz="1700" kern="1200"/>
            <a:t>Improve quality of life </a:t>
          </a:r>
        </a:p>
      </dsp:txBody>
      <dsp:txXfrm>
        <a:off x="952275" y="2062829"/>
        <a:ext cx="3041081" cy="824480"/>
      </dsp:txXfrm>
    </dsp:sp>
    <dsp:sp modelId="{A8DFAB1F-E5E4-4964-99AA-E096F6758F24}">
      <dsp:nvSpPr>
        <dsp:cNvPr id="0" name=""/>
        <dsp:cNvSpPr/>
      </dsp:nvSpPr>
      <dsp:spPr>
        <a:xfrm>
          <a:off x="0" y="3093430"/>
          <a:ext cx="3993357" cy="824480"/>
        </a:xfrm>
        <a:prstGeom prst="roundRect">
          <a:avLst>
            <a:gd name="adj" fmla="val 10000"/>
          </a:avLst>
        </a:prstGeom>
        <a:solidFill>
          <a:schemeClr val="accent2">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872780D2-3203-4FFB-9B46-1A860174DB84}">
      <dsp:nvSpPr>
        <dsp:cNvPr id="0" name=""/>
        <dsp:cNvSpPr/>
      </dsp:nvSpPr>
      <dsp:spPr>
        <a:xfrm>
          <a:off x="249405" y="3278938"/>
          <a:ext cx="453464" cy="4534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928EBBDD-7E7B-4532-847C-BDD2A4E79FAB}">
      <dsp:nvSpPr>
        <dsp:cNvPr id="0" name=""/>
        <dsp:cNvSpPr/>
      </dsp:nvSpPr>
      <dsp:spPr>
        <a:xfrm>
          <a:off x="952275" y="3093430"/>
          <a:ext cx="3041081" cy="824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58" tIns="87258" rIns="87258" bIns="87258" numCol="1" spcCol="1270" anchor="ctr" anchorCtr="0">
          <a:noAutofit/>
        </a:bodyPr>
        <a:lstStyle/>
        <a:p>
          <a:pPr marL="0" lvl="0" indent="0" algn="l" defTabSz="755650">
            <a:lnSpc>
              <a:spcPct val="100000"/>
            </a:lnSpc>
            <a:spcBef>
              <a:spcPct val="0"/>
            </a:spcBef>
            <a:spcAft>
              <a:spcPct val="35000"/>
            </a:spcAft>
            <a:buNone/>
          </a:pPr>
          <a:r>
            <a:rPr lang="en-US" sz="1700" kern="1200" dirty="0"/>
            <a:t>Provide multidisciplinary care (GP, nurse, dietitian, pharmacist) </a:t>
          </a:r>
        </a:p>
      </dsp:txBody>
      <dsp:txXfrm>
        <a:off x="952275" y="3093430"/>
        <a:ext cx="3041081" cy="8244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47A29F-8D81-4543-9722-A2C827A6167A}">
      <dsp:nvSpPr>
        <dsp:cNvPr id="0" name=""/>
        <dsp:cNvSpPr/>
      </dsp:nvSpPr>
      <dsp:spPr>
        <a:xfrm>
          <a:off x="326109" y="370411"/>
          <a:ext cx="531562" cy="5315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113A50-A761-4A0E-B7C1-BA2F02450132}">
      <dsp:nvSpPr>
        <dsp:cNvPr id="0" name=""/>
        <dsp:cNvSpPr/>
      </dsp:nvSpPr>
      <dsp:spPr>
        <a:xfrm>
          <a:off x="1265" y="1085199"/>
          <a:ext cx="1181250" cy="47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Balanced diet(low sugar, high fibre </a:t>
          </a:r>
          <a:endParaRPr lang="en-US" sz="1100" kern="1200" dirty="0"/>
        </a:p>
      </dsp:txBody>
      <dsp:txXfrm>
        <a:off x="1265" y="1085199"/>
        <a:ext cx="1181250" cy="472500"/>
      </dsp:txXfrm>
    </dsp:sp>
    <dsp:sp modelId="{D95B3E17-2094-4293-8B54-33A937D1A299}">
      <dsp:nvSpPr>
        <dsp:cNvPr id="0" name=""/>
        <dsp:cNvSpPr/>
      </dsp:nvSpPr>
      <dsp:spPr>
        <a:xfrm>
          <a:off x="1714078" y="370411"/>
          <a:ext cx="531562" cy="5315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5BCA2A-A7F9-4EE3-96B3-C8DFF4D19D78}">
      <dsp:nvSpPr>
        <dsp:cNvPr id="0" name=""/>
        <dsp:cNvSpPr/>
      </dsp:nvSpPr>
      <dsp:spPr>
        <a:xfrm>
          <a:off x="1389234" y="1085199"/>
          <a:ext cx="1181250" cy="47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Regular physical activity (150 minutes per week</a:t>
          </a:r>
          <a:r>
            <a:rPr lang="en-GB" sz="1100" kern="1200" dirty="0"/>
            <a:t>) </a:t>
          </a:r>
          <a:endParaRPr lang="en-US" sz="1100" kern="1200" dirty="0"/>
        </a:p>
      </dsp:txBody>
      <dsp:txXfrm>
        <a:off x="1389234" y="1085199"/>
        <a:ext cx="1181250" cy="472500"/>
      </dsp:txXfrm>
    </dsp:sp>
    <dsp:sp modelId="{CE3D3497-1022-40BA-855F-4491B8912BE2}">
      <dsp:nvSpPr>
        <dsp:cNvPr id="0" name=""/>
        <dsp:cNvSpPr/>
      </dsp:nvSpPr>
      <dsp:spPr>
        <a:xfrm>
          <a:off x="326109" y="1853012"/>
          <a:ext cx="531562" cy="5315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234D591-4B51-4C46-A45B-8665A966AAB7}">
      <dsp:nvSpPr>
        <dsp:cNvPr id="0" name=""/>
        <dsp:cNvSpPr/>
      </dsp:nvSpPr>
      <dsp:spPr>
        <a:xfrm>
          <a:off x="1265" y="2567800"/>
          <a:ext cx="1181250" cy="47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Weight management </a:t>
          </a:r>
          <a:endParaRPr lang="en-US" sz="1100" kern="1200" dirty="0"/>
        </a:p>
      </dsp:txBody>
      <dsp:txXfrm>
        <a:off x="1265" y="2567800"/>
        <a:ext cx="1181250" cy="472500"/>
      </dsp:txXfrm>
    </dsp:sp>
    <dsp:sp modelId="{7F79AAC5-C3D4-42BC-A8EA-02E1837F476F}">
      <dsp:nvSpPr>
        <dsp:cNvPr id="0" name=""/>
        <dsp:cNvSpPr/>
      </dsp:nvSpPr>
      <dsp:spPr>
        <a:xfrm>
          <a:off x="1714078" y="1853012"/>
          <a:ext cx="531562" cy="53156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C1D03C-35E6-4E4F-B5C2-E2ADBC808CB9}">
      <dsp:nvSpPr>
        <dsp:cNvPr id="0" name=""/>
        <dsp:cNvSpPr/>
      </dsp:nvSpPr>
      <dsp:spPr>
        <a:xfrm>
          <a:off x="1389234" y="2567800"/>
          <a:ext cx="1181250" cy="47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Smoking cessation </a:t>
          </a:r>
          <a:endParaRPr lang="en-US" sz="1100" kern="1200"/>
        </a:p>
      </dsp:txBody>
      <dsp:txXfrm>
        <a:off x="1389234" y="2567800"/>
        <a:ext cx="1181250" cy="4725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0A69BE-A19E-4882-AADD-0931D40E17B7}" type="datetimeFigureOut">
              <a:rPr lang="en-GB" smtClean="0"/>
              <a:t>02/04/2026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1D6282-EBF8-4C11-8CB6-4B8EE9241108}" type="slidenum">
              <a:rPr lang="en-GB" smtClean="0"/>
              <a:t>‹#›</a:t>
            </a:fld>
            <a:endParaRPr lang="en-GB"/>
          </a:p>
        </p:txBody>
      </p:sp>
    </p:spTree>
    <p:extLst>
      <p:ext uri="{BB962C8B-B14F-4D97-AF65-F5344CB8AC3E}">
        <p14:creationId xmlns:p14="http://schemas.microsoft.com/office/powerpoint/2010/main" val="41702936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31D6282-EBF8-4C11-8CB6-4B8EE9241108}" type="slidenum">
              <a:rPr lang="en-GB" smtClean="0"/>
              <a:t>1</a:t>
            </a:fld>
            <a:endParaRPr lang="en-GB"/>
          </a:p>
        </p:txBody>
      </p:sp>
    </p:spTree>
    <p:extLst>
      <p:ext uri="{BB962C8B-B14F-4D97-AF65-F5344CB8AC3E}">
        <p14:creationId xmlns:p14="http://schemas.microsoft.com/office/powerpoint/2010/main" val="3396544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31D6282-EBF8-4C11-8CB6-4B8EE9241108}" type="slidenum">
              <a:rPr lang="en-GB" smtClean="0"/>
              <a:t>2</a:t>
            </a:fld>
            <a:endParaRPr lang="en-GB"/>
          </a:p>
        </p:txBody>
      </p:sp>
    </p:spTree>
    <p:extLst>
      <p:ext uri="{BB962C8B-B14F-4D97-AF65-F5344CB8AC3E}">
        <p14:creationId xmlns:p14="http://schemas.microsoft.com/office/powerpoint/2010/main" val="17262829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4/2/2026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4/2/2026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4/2/2026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4/2/2026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4/2/2026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4/2/2026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everlywell.com/blog/hba1c/what-is-normal-hba1c-by-age/" TargetMode="External"/><Relationship Id="rId13" Type="http://schemas.openxmlformats.org/officeDocument/2006/relationships/hyperlink" Target="https://www.nhs.uk/conditions/type-2-diabetes/" TargetMode="External"/><Relationship Id="rId18" Type="http://schemas.openxmlformats.org/officeDocument/2006/relationships/hyperlink" Target="https://depositphotos.com/photo/metformin-medicine-medication-concept-114992616.html" TargetMode="External"/><Relationship Id="rId3" Type="http://schemas.openxmlformats.org/officeDocument/2006/relationships/hyperlink" Target="https://aminoco.com/blogs/nutrition/metformin-for-anti-aging" TargetMode="External"/><Relationship Id="rId7" Type="http://schemas.openxmlformats.org/officeDocument/2006/relationships/hyperlink" Target="https://www.endocrine.org/patient-engagement/endocrine-library/diabetes-complications" TargetMode="External"/><Relationship Id="rId12" Type="http://schemas.openxmlformats.org/officeDocument/2006/relationships/hyperlink" Target="https://www.researchgate.net/figure/A-schematic-representation-of-various-cell-types-within-the-pancreatic-islet-Alpha-cells_fig1_385970860" TargetMode="External"/><Relationship Id="rId17" Type="http://schemas.openxmlformats.org/officeDocument/2006/relationships/hyperlink" Target="https://www.gov.uk/government/statistics/diabetes-profile-update-march-2025/diabetes-profile-statistical-commentary-march-2025" TargetMode="External"/><Relationship Id="rId2" Type="http://schemas.openxmlformats.org/officeDocument/2006/relationships/hyperlink" Target="https://diabetesjournals.org/care/article/45/Supplement_1/S1" TargetMode="External"/><Relationship Id="rId16" Type="http://schemas.openxmlformats.org/officeDocument/2006/relationships/hyperlink" Target="https://www.nmc.org.uk/standards/code/" TargetMode="External"/><Relationship Id="rId20" Type="http://schemas.openxmlformats.org/officeDocument/2006/relationships/hyperlink" Target="https://www.who.int/publications/i/item/9789241565257" TargetMode="External"/><Relationship Id="rId1" Type="http://schemas.openxmlformats.org/officeDocument/2006/relationships/slideLayout" Target="../slideLayouts/slideLayout2.xml"/><Relationship Id="rId6" Type="http://schemas.openxmlformats.org/officeDocument/2006/relationships/hyperlink" Target="https://www.diabetes.org.uk/professionals/position-statements-reports/statistics" TargetMode="External"/><Relationship Id="rId11" Type="http://schemas.openxmlformats.org/officeDocument/2006/relationships/hyperlink" Target="https://healmississippi.com/are-you-really-at-risk/" TargetMode="External"/><Relationship Id="rId5" Type="http://schemas.openxmlformats.org/officeDocument/2006/relationships/hyperlink" Target="https://www.brevardhealth.org/blog/how-to-tell-if-youre-insulin-resistant/" TargetMode="External"/><Relationship Id="rId15" Type="http://schemas.openxmlformats.org/officeDocument/2006/relationships/hyperlink" Target="https://www.valeofyorkccg.nhs.uk/your-health-and-local-services/diabetes/" TargetMode="External"/><Relationship Id="rId10" Type="http://schemas.openxmlformats.org/officeDocument/2006/relationships/hyperlink" Target="https://diabetesatlas.org/" TargetMode="External"/><Relationship Id="rId19" Type="http://schemas.openxmlformats.org/officeDocument/2006/relationships/hyperlink" Target="https://link.springer.com/chapter/10.1007/978-3-031-53705-9_5" TargetMode="External"/><Relationship Id="rId4" Type="http://schemas.openxmlformats.org/officeDocument/2006/relationships/hyperlink" Target="https://anatomytool.org/content/blausen-0699-anatomy-pancreas-english-labels" TargetMode="External"/><Relationship Id="rId9" Type="http://schemas.openxmlformats.org/officeDocument/2006/relationships/hyperlink" Target="https://www.vectorstock.com/royalty-free-vector/doctor-patient-consultation-flat-illustration-vector-54936723" TargetMode="External"/><Relationship Id="rId14" Type="http://schemas.openxmlformats.org/officeDocument/2006/relationships/hyperlink" Target="https://www.nice.org.uk/guidance/ng2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dirty="0">
                <a:latin typeface="Arial" panose="020B0604020202020204" pitchFamily="34" charset="0"/>
                <a:cs typeface="Arial" panose="020B0604020202020204" pitchFamily="34" charset="0"/>
              </a:rPr>
              <a:t>Student Name</a:t>
            </a:r>
            <a:r>
              <a:rPr lang="en-GB" dirty="0">
                <a:latin typeface="Arial" panose="020B0604020202020204" pitchFamily="34" charset="0"/>
                <a:cs typeface="Arial" panose="020B0604020202020204" pitchFamily="34" charset="0"/>
              </a:rPr>
              <a:t>: Salma Begum</a:t>
            </a:r>
            <a:endParaRPr dirty="0">
              <a:latin typeface="Arial" panose="020B0604020202020204" pitchFamily="34" charset="0"/>
              <a:cs typeface="Arial" panose="020B0604020202020204" pitchFamily="34" charset="0"/>
            </a:endParaRPr>
          </a:p>
          <a:p>
            <a:pPr marL="0" indent="0">
              <a:buNone/>
            </a:pPr>
            <a:r>
              <a:rPr dirty="0">
                <a:latin typeface="Arial" panose="020B0604020202020204" pitchFamily="34" charset="0"/>
                <a:cs typeface="Arial" panose="020B0604020202020204" pitchFamily="34" charset="0"/>
              </a:rPr>
              <a:t>Student Number</a:t>
            </a:r>
            <a:r>
              <a:rPr lang="en-GB" dirty="0">
                <a:latin typeface="Arial" panose="020B0604020202020204" pitchFamily="34" charset="0"/>
                <a:cs typeface="Arial" panose="020B0604020202020204" pitchFamily="34" charset="0"/>
              </a:rPr>
              <a:t>: 2310090</a:t>
            </a:r>
            <a:endParaRPr dirty="0">
              <a:latin typeface="Arial" panose="020B0604020202020204" pitchFamily="34" charset="0"/>
              <a:cs typeface="Arial" panose="020B0604020202020204" pitchFamily="34" charset="0"/>
            </a:endParaRPr>
          </a:p>
          <a:p>
            <a:pPr marL="0" indent="0">
              <a:buNone/>
            </a:pPr>
            <a:r>
              <a:rPr dirty="0">
                <a:latin typeface="Arial" panose="020B0604020202020204" pitchFamily="34" charset="0"/>
                <a:cs typeface="Arial" panose="020B0604020202020204" pitchFamily="34" charset="0"/>
              </a:rPr>
              <a:t>Module Code</a:t>
            </a:r>
            <a:r>
              <a:rPr lang="en-GB" dirty="0">
                <a:latin typeface="Arial" panose="020B0604020202020204" pitchFamily="34" charset="0"/>
                <a:cs typeface="Arial" panose="020B0604020202020204" pitchFamily="34" charset="0"/>
              </a:rPr>
              <a:t>: BMHP5023_BIRM –</a:t>
            </a:r>
          </a:p>
          <a:p>
            <a:pPr marL="0" indent="0">
              <a:buNone/>
            </a:pPr>
            <a:r>
              <a:rPr lang="en-GB" dirty="0">
                <a:latin typeface="Arial" panose="020B0604020202020204" pitchFamily="34" charset="0"/>
                <a:cs typeface="Arial" panose="020B0604020202020204" pitchFamily="34" charset="0"/>
              </a:rPr>
              <a:t>Module: Introduction to Physiology Component 2: Presentation</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(PowerPoint with Voice-Over) </a:t>
            </a:r>
          </a:p>
          <a:p>
            <a:pPr marL="0" indent="0">
              <a:buNone/>
            </a:pPr>
            <a:r>
              <a:rPr lang="en-GB" dirty="0">
                <a:latin typeface="Arial" panose="020B0604020202020204" pitchFamily="34" charset="0"/>
                <a:cs typeface="Arial" panose="020B0604020202020204" pitchFamily="34" charset="0"/>
              </a:rPr>
              <a:t>Title: </a:t>
            </a:r>
            <a:r>
              <a:rPr lang="en-US" dirty="0"/>
              <a:t>A Care Plan for a Patient with Type 2 Diabetes: An Evidence-Based Approach</a:t>
            </a:r>
            <a:endParaRPr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106938"/>
    </mc:Choice>
    <mc:Fallback xmlns="">
      <p:transition spd="slow" advTm="106938"/>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 name="Rectangle 82">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74320" y="577351"/>
            <a:ext cx="3366655" cy="1501911"/>
          </a:xfrm>
        </p:spPr>
        <p:txBody>
          <a:bodyPr anchor="b">
            <a:normAutofit/>
          </a:bodyPr>
          <a:lstStyle/>
          <a:p>
            <a:r>
              <a:rPr lang="en-GB" sz="3000" dirty="0"/>
              <a:t>Introduction</a:t>
            </a:r>
          </a:p>
        </p:txBody>
      </p:sp>
      <p:sp>
        <p:nvSpPr>
          <p:cNvPr id="84" name="Rectangle 83">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77773" y="456519"/>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5" name="Rectangle 84">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610" y="2285541"/>
            <a:ext cx="32918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3" name="Content Placeholder 2"/>
          <p:cNvSpPr>
            <a:spLocks noGrp="1"/>
          </p:cNvSpPr>
          <p:nvPr>
            <p:ph idx="1"/>
          </p:nvPr>
        </p:nvSpPr>
        <p:spPr>
          <a:xfrm>
            <a:off x="308610" y="2684095"/>
            <a:ext cx="3332365" cy="3492868"/>
          </a:xfrm>
        </p:spPr>
        <p:txBody>
          <a:bodyPr>
            <a:normAutofit fontScale="85000" lnSpcReduction="10000"/>
          </a:bodyPr>
          <a:lstStyle/>
          <a:p>
            <a:r>
              <a:rPr lang="en-US" sz="1600" dirty="0">
                <a:latin typeface="Arial" panose="020B0604020202020204" pitchFamily="34" charset="0"/>
                <a:cs typeface="Arial" panose="020B0604020202020204" pitchFamily="34" charset="0"/>
              </a:rPr>
              <a:t>Type 2 diabetes is a </a:t>
            </a:r>
            <a:r>
              <a:rPr lang="en-US" sz="1600" b="1" dirty="0">
                <a:latin typeface="Arial" panose="020B0604020202020204" pitchFamily="34" charset="0"/>
                <a:cs typeface="Arial" panose="020B0604020202020204" pitchFamily="34" charset="0"/>
              </a:rPr>
              <a:t>chronic metabolic condition</a:t>
            </a:r>
            <a:r>
              <a:rPr lang="en-US" sz="1600" dirty="0">
                <a:latin typeface="Arial" panose="020B0604020202020204" pitchFamily="34" charset="0"/>
                <a:cs typeface="Arial" panose="020B0604020202020204" pitchFamily="34" charset="0"/>
              </a:rPr>
              <a:t> </a:t>
            </a:r>
          </a:p>
          <a:p>
            <a:r>
              <a:rPr lang="en-US" sz="1600" dirty="0">
                <a:latin typeface="Arial" panose="020B0604020202020204" pitchFamily="34" charset="0"/>
                <a:cs typeface="Arial" panose="020B0604020202020204" pitchFamily="34" charset="0"/>
              </a:rPr>
              <a:t>Caused by </a:t>
            </a:r>
            <a:r>
              <a:rPr lang="en-US" sz="1600" b="1" dirty="0">
                <a:latin typeface="Arial" panose="020B0604020202020204" pitchFamily="34" charset="0"/>
                <a:cs typeface="Arial" panose="020B0604020202020204" pitchFamily="34" charset="0"/>
              </a:rPr>
              <a:t>insulin resistance and reduced insulin production</a:t>
            </a:r>
            <a:r>
              <a:rPr lang="en-US" sz="1600" dirty="0">
                <a:latin typeface="Arial" panose="020B0604020202020204" pitchFamily="34" charset="0"/>
                <a:cs typeface="Arial" panose="020B0604020202020204" pitchFamily="34" charset="0"/>
              </a:rPr>
              <a:t> </a:t>
            </a:r>
          </a:p>
          <a:p>
            <a:r>
              <a:rPr lang="en-US" sz="1600" dirty="0">
                <a:latin typeface="Arial" panose="020B0604020202020204" pitchFamily="34" charset="0"/>
                <a:cs typeface="Arial" panose="020B0604020202020204" pitchFamily="34" charset="0"/>
              </a:rPr>
              <a:t>Around </a:t>
            </a:r>
            <a:r>
              <a:rPr lang="en-US" sz="1600" b="1" dirty="0">
                <a:latin typeface="Arial" panose="020B0604020202020204" pitchFamily="34" charset="0"/>
                <a:cs typeface="Arial" panose="020B0604020202020204" pitchFamily="34" charset="0"/>
              </a:rPr>
              <a:t>4.9 million people in the UK</a:t>
            </a:r>
            <a:r>
              <a:rPr lang="en-US" sz="1600" dirty="0">
                <a:latin typeface="Arial" panose="020B0604020202020204" pitchFamily="34" charset="0"/>
                <a:cs typeface="Arial" panose="020B0604020202020204" pitchFamily="34" charset="0"/>
              </a:rPr>
              <a:t> are affected </a:t>
            </a:r>
          </a:p>
          <a:p>
            <a:r>
              <a:rPr lang="en-US" sz="1600" dirty="0">
                <a:latin typeface="Arial" panose="020B0604020202020204" pitchFamily="34" charset="0"/>
                <a:cs typeface="Arial" panose="020B0604020202020204" pitchFamily="34" charset="0"/>
              </a:rPr>
              <a:t>Requires </a:t>
            </a:r>
            <a:r>
              <a:rPr lang="en-US" sz="1600" b="1" dirty="0">
                <a:latin typeface="Arial" panose="020B0604020202020204" pitchFamily="34" charset="0"/>
                <a:cs typeface="Arial" panose="020B0604020202020204" pitchFamily="34" charset="0"/>
              </a:rPr>
              <a:t>long-term management</a:t>
            </a:r>
            <a:r>
              <a:rPr lang="en-US" sz="1600" dirty="0">
                <a:latin typeface="Arial" panose="020B0604020202020204" pitchFamily="34" charset="0"/>
                <a:cs typeface="Arial" panose="020B0604020202020204" pitchFamily="34" charset="0"/>
              </a:rPr>
              <a:t> to prevent complications </a:t>
            </a:r>
          </a:p>
          <a:p>
            <a:pPr>
              <a:lnSpc>
                <a:spcPct val="90000"/>
              </a:lnSpc>
            </a:pPr>
            <a:endParaRPr lang="en-GB" sz="1600" i="1" dirty="0"/>
          </a:p>
          <a:p>
            <a:pPr>
              <a:lnSpc>
                <a:spcPct val="90000"/>
              </a:lnSpc>
            </a:pPr>
            <a:endParaRPr lang="en-GB" sz="1600" i="1" dirty="0"/>
          </a:p>
          <a:p>
            <a:pPr>
              <a:lnSpc>
                <a:spcPct val="90000"/>
              </a:lnSpc>
            </a:pPr>
            <a:endParaRPr lang="en-GB" sz="1600" i="1" dirty="0"/>
          </a:p>
          <a:p>
            <a:pPr>
              <a:lnSpc>
                <a:spcPct val="90000"/>
              </a:lnSpc>
            </a:pPr>
            <a:endParaRPr lang="en-GB" sz="1600" i="1" dirty="0"/>
          </a:p>
          <a:p>
            <a:pPr>
              <a:lnSpc>
                <a:spcPct val="90000"/>
              </a:lnSpc>
            </a:pPr>
            <a:endParaRPr lang="en-GB" sz="1600" i="1" dirty="0"/>
          </a:p>
          <a:p>
            <a:pPr>
              <a:lnSpc>
                <a:spcPct val="90000"/>
              </a:lnSpc>
            </a:pPr>
            <a:endParaRPr lang="en-GB" sz="1600" i="1" dirty="0"/>
          </a:p>
          <a:p>
            <a:pPr marL="0" indent="0">
              <a:lnSpc>
                <a:spcPct val="90000"/>
              </a:lnSpc>
              <a:buNone/>
            </a:pPr>
            <a:r>
              <a:rPr lang="en-GB" sz="1300" i="1" dirty="0">
                <a:latin typeface="Arial" panose="020B0604020202020204" pitchFamily="34" charset="0"/>
                <a:cs typeface="Arial" panose="020B0604020202020204" pitchFamily="34" charset="0"/>
              </a:rPr>
              <a:t>(Diabetes UK, 2022; IDF, 2021; NHS, 2023; NICE, 2021)</a:t>
            </a:r>
            <a:endParaRPr lang="en-GB" sz="1300" dirty="0">
              <a:latin typeface="Arial" panose="020B0604020202020204" pitchFamily="34" charset="0"/>
              <a:cs typeface="Arial" panose="020B0604020202020204" pitchFamily="34" charset="0"/>
            </a:endParaRPr>
          </a:p>
          <a:p>
            <a:pPr marL="0" indent="0">
              <a:lnSpc>
                <a:spcPct val="90000"/>
              </a:lnSpc>
              <a:buNone/>
            </a:pPr>
            <a:endParaRPr lang="en-GB" sz="1600" dirty="0"/>
          </a:p>
        </p:txBody>
      </p:sp>
      <p:pic>
        <p:nvPicPr>
          <p:cNvPr id="26" name="Graphic 25">
            <a:extLst>
              <a:ext uri="{FF2B5EF4-FFF2-40B4-BE49-F238E27FC236}">
                <a16:creationId xmlns:a16="http://schemas.microsoft.com/office/drawing/2014/main" id="{79479DF6-6C5E-BAE8-A301-4D154859F41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039362" y="1792963"/>
            <a:ext cx="4830318" cy="3216719"/>
          </a:xfrm>
          <a:prstGeom prst="rect">
            <a:avLst/>
          </a:prstGeom>
        </p:spPr>
      </p:pic>
      <p:sp>
        <p:nvSpPr>
          <p:cNvPr id="4" name="AutoShape 2">
            <a:extLst>
              <a:ext uri="{FF2B5EF4-FFF2-40B4-BE49-F238E27FC236}">
                <a16:creationId xmlns:a16="http://schemas.microsoft.com/office/drawing/2014/main" id="{9F1B9A4E-F6CC-12B5-98F9-94FBA2B7B7DE}"/>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6">
            <a:extLst>
              <a:ext uri="{FF2B5EF4-FFF2-40B4-BE49-F238E27FC236}">
                <a16:creationId xmlns:a16="http://schemas.microsoft.com/office/drawing/2014/main" id="{3D67903E-775D-72F2-A789-8053EB42BFBC}"/>
              </a:ext>
            </a:extLst>
          </p:cNvPr>
          <p:cNvSpPr>
            <a:spLocks noChangeAspect="1" noChangeArrowheads="1"/>
          </p:cNvSpPr>
          <p:nvPr/>
        </p:nvSpPr>
        <p:spPr bwMode="auto">
          <a:xfrm>
            <a:off x="4572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2" name="TextBox 31">
            <a:extLst>
              <a:ext uri="{FF2B5EF4-FFF2-40B4-BE49-F238E27FC236}">
                <a16:creationId xmlns:a16="http://schemas.microsoft.com/office/drawing/2014/main" id="{C2DDE24A-8318-4147-4D73-D892C3721B75}"/>
              </a:ext>
            </a:extLst>
          </p:cNvPr>
          <p:cNvSpPr txBox="1"/>
          <p:nvPr/>
        </p:nvSpPr>
        <p:spPr>
          <a:xfrm>
            <a:off x="6174660" y="5132438"/>
            <a:ext cx="2182760" cy="369332"/>
          </a:xfrm>
          <a:prstGeom prst="rect">
            <a:avLst/>
          </a:prstGeom>
          <a:noFill/>
        </p:spPr>
        <p:txBody>
          <a:bodyPr wrap="square">
            <a:spAutoFit/>
          </a:bodyPr>
          <a:lstStyle/>
          <a:p>
            <a:r>
              <a:rPr lang="en-GB" dirty="0"/>
              <a:t>NHS Digital (2023)</a:t>
            </a:r>
          </a:p>
        </p:txBody>
      </p:sp>
    </p:spTree>
  </p:cSld>
  <p:clrMapOvr>
    <a:masterClrMapping/>
  </p:clrMapOvr>
  <mc:AlternateContent xmlns:mc="http://schemas.openxmlformats.org/markup-compatibility/2006" xmlns:p14="http://schemas.microsoft.com/office/powerpoint/2010/main">
    <mc:Choice Requires="p14">
      <p:transition spd="slow" p14:dur="2000" advTm="140242"/>
    </mc:Choice>
    <mc:Fallback xmlns="">
      <p:transition spd="slow" advTm="140242"/>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6646" y="386930"/>
            <a:ext cx="7606349" cy="1300554"/>
          </a:xfrm>
        </p:spPr>
        <p:txBody>
          <a:bodyPr anchor="b">
            <a:normAutofit/>
          </a:bodyPr>
          <a:lstStyle/>
          <a:p>
            <a:r>
              <a:rPr lang="en-GB" sz="4200"/>
              <a:t>Patient Overview</a:t>
            </a:r>
          </a:p>
        </p:txBody>
      </p:sp>
      <p:sp>
        <p:nvSpPr>
          <p:cNvPr id="15" name="Rectangle 14">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1998845"/>
            <a:ext cx="859094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61C35CD0-1548-83C5-D484-2D14BE296848}"/>
              </a:ext>
            </a:extLst>
          </p:cNvPr>
          <p:cNvPicPr>
            <a:picLocks noChangeAspect="1"/>
          </p:cNvPicPr>
          <p:nvPr/>
        </p:nvPicPr>
        <p:blipFill>
          <a:blip r:embed="rId2"/>
          <a:stretch>
            <a:fillRect/>
          </a:stretch>
        </p:blipFill>
        <p:spPr>
          <a:xfrm>
            <a:off x="476471" y="3343734"/>
            <a:ext cx="3862708" cy="2076205"/>
          </a:xfrm>
          <a:prstGeom prst="rect">
            <a:avLst/>
          </a:prstGeom>
        </p:spPr>
      </p:pic>
      <p:sp>
        <p:nvSpPr>
          <p:cNvPr id="3" name="Content Placeholder 2"/>
          <p:cNvSpPr>
            <a:spLocks noGrp="1"/>
          </p:cNvSpPr>
          <p:nvPr>
            <p:ph idx="1"/>
          </p:nvPr>
        </p:nvSpPr>
        <p:spPr>
          <a:xfrm>
            <a:off x="4804821" y="2599509"/>
            <a:ext cx="3398174" cy="3639450"/>
          </a:xfrm>
        </p:spPr>
        <p:txBody>
          <a:bodyPr anchor="ctr">
            <a:normAutofit fontScale="85000" lnSpcReduction="20000"/>
          </a:bodyPr>
          <a:lstStyle/>
          <a:p>
            <a:pPr marL="0" indent="0">
              <a:buNone/>
            </a:pPr>
            <a:endParaRPr lang="en-US" sz="1700" i="1" dirty="0"/>
          </a:p>
          <a:p>
            <a:r>
              <a:rPr lang="en-US" sz="1800" dirty="0">
                <a:latin typeface="Arial" panose="020B0604020202020204" pitchFamily="34" charset="0"/>
                <a:cs typeface="Arial" panose="020B0604020202020204" pitchFamily="34" charset="0"/>
              </a:rPr>
              <a:t>John Smith, </a:t>
            </a:r>
            <a:r>
              <a:rPr lang="en-US" sz="1800" b="1" dirty="0">
                <a:latin typeface="Arial" panose="020B0604020202020204" pitchFamily="34" charset="0"/>
                <a:cs typeface="Arial" panose="020B0604020202020204" pitchFamily="34" charset="0"/>
              </a:rPr>
              <a:t>55-year-old male</a:t>
            </a:r>
            <a:r>
              <a:rPr lang="en-US" sz="1800" dirty="0">
                <a:latin typeface="Arial" panose="020B0604020202020204" pitchFamily="34" charset="0"/>
                <a:cs typeface="Arial" panose="020B0604020202020204" pitchFamily="34" charset="0"/>
              </a:rPr>
              <a:t> </a:t>
            </a:r>
          </a:p>
          <a:p>
            <a:r>
              <a:rPr lang="en-US" sz="1800" b="1" dirty="0">
                <a:latin typeface="Arial" panose="020B0604020202020204" pitchFamily="34" charset="0"/>
                <a:cs typeface="Arial" panose="020B0604020202020204" pitchFamily="34" charset="0"/>
              </a:rPr>
              <a:t>Sedentary lifestyle</a:t>
            </a:r>
            <a:r>
              <a:rPr lang="en-US" sz="1800" dirty="0">
                <a:latin typeface="Arial" panose="020B0604020202020204" pitchFamily="34" charset="0"/>
                <a:cs typeface="Arial" panose="020B0604020202020204" pitchFamily="34" charset="0"/>
              </a:rPr>
              <a:t> (low physical activity) </a:t>
            </a:r>
          </a:p>
          <a:p>
            <a:r>
              <a:rPr lang="en-US" sz="1800" b="1" dirty="0">
                <a:latin typeface="Arial" panose="020B0604020202020204" pitchFamily="34" charset="0"/>
                <a:cs typeface="Arial" panose="020B0604020202020204" pitchFamily="34" charset="0"/>
              </a:rPr>
              <a:t>Unhealthy diet</a:t>
            </a:r>
            <a:r>
              <a:rPr lang="en-US" sz="1800" dirty="0">
                <a:latin typeface="Arial" panose="020B0604020202020204" pitchFamily="34" charset="0"/>
                <a:cs typeface="Arial" panose="020B0604020202020204" pitchFamily="34" charset="0"/>
              </a:rPr>
              <a:t> (high sugar and processed foods) </a:t>
            </a:r>
          </a:p>
          <a:p>
            <a:r>
              <a:rPr lang="en-US" sz="1800" b="1" dirty="0">
                <a:latin typeface="Arial" panose="020B0604020202020204" pitchFamily="34" charset="0"/>
                <a:cs typeface="Arial" panose="020B0604020202020204" pitchFamily="34" charset="0"/>
              </a:rPr>
              <a:t>Smoker</a:t>
            </a:r>
            <a:r>
              <a:rPr lang="en-US" sz="1800" dirty="0">
                <a:latin typeface="Arial" panose="020B0604020202020204" pitchFamily="34" charset="0"/>
                <a:cs typeface="Arial" panose="020B0604020202020204" pitchFamily="34" charset="0"/>
              </a:rPr>
              <a:t> (tobacco use) </a:t>
            </a:r>
          </a:p>
          <a:p>
            <a:r>
              <a:rPr lang="en-US" sz="1800" b="1" dirty="0">
                <a:latin typeface="Arial" panose="020B0604020202020204" pitchFamily="34" charset="0"/>
                <a:cs typeface="Arial" panose="020B0604020202020204" pitchFamily="34" charset="0"/>
              </a:rPr>
              <a:t>Positive family history</a:t>
            </a:r>
            <a:r>
              <a:rPr lang="en-US" sz="1800" dirty="0">
                <a:latin typeface="Arial" panose="020B0604020202020204" pitchFamily="34" charset="0"/>
                <a:cs typeface="Arial" panose="020B0604020202020204" pitchFamily="34" charset="0"/>
              </a:rPr>
              <a:t> of Type 2 diabetes </a:t>
            </a:r>
          </a:p>
          <a:p>
            <a:r>
              <a:rPr lang="en-US" sz="1800" dirty="0">
                <a:latin typeface="Arial" panose="020B0604020202020204" pitchFamily="34" charset="0"/>
                <a:cs typeface="Arial" panose="020B0604020202020204" pitchFamily="34" charset="0"/>
              </a:rPr>
              <a:t>BMI: Overweight (estimated based on lifestyle factors)</a:t>
            </a:r>
          </a:p>
          <a:p>
            <a:pPr marL="0" indent="0">
              <a:buNone/>
            </a:pPr>
            <a:endParaRPr lang="en-US" sz="1700" i="1" dirty="0"/>
          </a:p>
          <a:p>
            <a:pPr marL="0" indent="0">
              <a:buNone/>
            </a:pPr>
            <a:endParaRPr lang="en-US" sz="1800" dirty="0"/>
          </a:p>
          <a:p>
            <a:pPr marL="0" indent="0">
              <a:buNone/>
            </a:pPr>
            <a:endParaRPr lang="en-US" sz="1800" dirty="0"/>
          </a:p>
          <a:p>
            <a:pPr marL="0" indent="0">
              <a:buNone/>
            </a:pPr>
            <a:endParaRPr lang="en-US" sz="1800" dirty="0"/>
          </a:p>
          <a:p>
            <a:pPr marL="0" indent="0">
              <a:buNone/>
            </a:pPr>
            <a:r>
              <a:rPr lang="en-US" sz="1400" dirty="0">
                <a:latin typeface="Arial" panose="020B0604020202020204" pitchFamily="34" charset="0"/>
                <a:cs typeface="Arial" panose="020B0604020202020204" pitchFamily="34" charset="0"/>
              </a:rPr>
              <a:t>(NICE, 2021; WHO, 2021; NHS, 2023)</a:t>
            </a:r>
          </a:p>
        </p:txBody>
      </p:sp>
      <p:sp>
        <p:nvSpPr>
          <p:cNvPr id="19" name="Rectangle 18">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23318" y="2332075"/>
            <a:ext cx="781700"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7C2410DF-47E1-99B9-3FC4-A47C8CD77633}"/>
              </a:ext>
            </a:extLst>
          </p:cNvPr>
          <p:cNvSpPr txBox="1"/>
          <p:nvPr/>
        </p:nvSpPr>
        <p:spPr>
          <a:xfrm>
            <a:off x="349278" y="5878108"/>
            <a:ext cx="2815148" cy="261610"/>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Source: Springer (2024)</a:t>
            </a:r>
          </a:p>
        </p:txBody>
      </p:sp>
    </p:spTree>
  </p:cSld>
  <p:clrMapOvr>
    <a:masterClrMapping/>
  </p:clrMapOvr>
  <mc:AlternateContent xmlns:mc="http://schemas.openxmlformats.org/markup-compatibility/2006" xmlns:p14="http://schemas.microsoft.com/office/powerpoint/2010/main">
    <mc:Choice Requires="p14">
      <p:transition spd="slow" p14:dur="2000" advTm="41912"/>
    </mc:Choice>
    <mc:Fallback xmlns="">
      <p:transition spd="slow" advTm="41912"/>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6646" y="386930"/>
            <a:ext cx="7606349" cy="1300554"/>
          </a:xfrm>
        </p:spPr>
        <p:txBody>
          <a:bodyPr anchor="b">
            <a:normAutofit/>
          </a:bodyPr>
          <a:lstStyle/>
          <a:p>
            <a:r>
              <a:rPr lang="en-GB" sz="4200" dirty="0"/>
              <a:t>Endocrine System</a:t>
            </a:r>
          </a:p>
        </p:txBody>
      </p:sp>
      <p:sp>
        <p:nvSpPr>
          <p:cNvPr id="35" name="Rectangle 34">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1998845"/>
            <a:ext cx="859094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8EF87D9-3FA6-0C5E-713B-6D3B34410AFF}"/>
              </a:ext>
            </a:extLst>
          </p:cNvPr>
          <p:cNvPicPr>
            <a:picLocks noChangeAspect="1"/>
          </p:cNvPicPr>
          <p:nvPr/>
        </p:nvPicPr>
        <p:blipFill>
          <a:blip r:embed="rId2"/>
          <a:stretch>
            <a:fillRect/>
          </a:stretch>
        </p:blipFill>
        <p:spPr>
          <a:xfrm>
            <a:off x="191522" y="2357533"/>
            <a:ext cx="3862708" cy="2539730"/>
          </a:xfrm>
          <a:prstGeom prst="rect">
            <a:avLst/>
          </a:prstGeom>
        </p:spPr>
      </p:pic>
      <p:sp>
        <p:nvSpPr>
          <p:cNvPr id="3" name="Content Placeholder 2"/>
          <p:cNvSpPr>
            <a:spLocks noGrp="1"/>
          </p:cNvSpPr>
          <p:nvPr>
            <p:ph idx="1"/>
          </p:nvPr>
        </p:nvSpPr>
        <p:spPr>
          <a:xfrm>
            <a:off x="4804821" y="2599509"/>
            <a:ext cx="3398174" cy="3639450"/>
          </a:xfrm>
        </p:spPr>
        <p:txBody>
          <a:bodyPr anchor="ctr">
            <a:normAutofit/>
          </a:bodyPr>
          <a:lstStyle/>
          <a:p>
            <a:pPr>
              <a:lnSpc>
                <a:spcPct val="90000"/>
              </a:lnSpc>
            </a:pPr>
            <a:r>
              <a:rPr lang="en-GB" sz="1200" dirty="0">
                <a:latin typeface="Arial" panose="020B0604020202020204" pitchFamily="34" charset="0"/>
                <a:cs typeface="Arial" panose="020B0604020202020204" pitchFamily="34" charset="0"/>
              </a:rPr>
              <a:t>The endocrine system regulates </a:t>
            </a:r>
            <a:r>
              <a:rPr lang="en-GB" sz="1200" b="1" dirty="0">
                <a:latin typeface="Arial" panose="020B0604020202020204" pitchFamily="34" charset="0"/>
                <a:cs typeface="Arial" panose="020B0604020202020204" pitchFamily="34" charset="0"/>
              </a:rPr>
              <a:t>hormone production and balance</a:t>
            </a:r>
            <a:r>
              <a:rPr lang="en-GB" sz="1200" dirty="0">
                <a:latin typeface="Arial" panose="020B0604020202020204" pitchFamily="34" charset="0"/>
                <a:cs typeface="Arial" panose="020B0604020202020204" pitchFamily="34" charset="0"/>
              </a:rPr>
              <a:t> </a:t>
            </a:r>
          </a:p>
          <a:p>
            <a:pPr>
              <a:lnSpc>
                <a:spcPct val="90000"/>
              </a:lnSpc>
            </a:pPr>
            <a:r>
              <a:rPr lang="en-GB" sz="1200" dirty="0">
                <a:latin typeface="Arial" panose="020B0604020202020204" pitchFamily="34" charset="0"/>
                <a:cs typeface="Arial" panose="020B0604020202020204" pitchFamily="34" charset="0"/>
              </a:rPr>
              <a:t>The pancreas plays a key role in </a:t>
            </a:r>
            <a:r>
              <a:rPr lang="en-GB" sz="1200" b="1" dirty="0">
                <a:latin typeface="Arial" panose="020B0604020202020204" pitchFamily="34" charset="0"/>
                <a:cs typeface="Arial" panose="020B0604020202020204" pitchFamily="34" charset="0"/>
              </a:rPr>
              <a:t>blood glucose regulation</a:t>
            </a:r>
            <a:r>
              <a:rPr lang="en-GB" sz="1200" dirty="0">
                <a:latin typeface="Arial" panose="020B0604020202020204" pitchFamily="34" charset="0"/>
                <a:cs typeface="Arial" panose="020B0604020202020204" pitchFamily="34" charset="0"/>
              </a:rPr>
              <a:t> </a:t>
            </a:r>
          </a:p>
          <a:p>
            <a:pPr>
              <a:lnSpc>
                <a:spcPct val="90000"/>
              </a:lnSpc>
            </a:pPr>
            <a:r>
              <a:rPr lang="en-GB" sz="1200" dirty="0">
                <a:latin typeface="Arial" panose="020B0604020202020204" pitchFamily="34" charset="0"/>
                <a:cs typeface="Arial" panose="020B0604020202020204" pitchFamily="34" charset="0"/>
              </a:rPr>
              <a:t>The pancreas contains </a:t>
            </a:r>
            <a:r>
              <a:rPr lang="en-GB" sz="1200" b="1" dirty="0">
                <a:latin typeface="Arial" panose="020B0604020202020204" pitchFamily="34" charset="0"/>
                <a:cs typeface="Arial" panose="020B0604020202020204" pitchFamily="34" charset="0"/>
              </a:rPr>
              <a:t>Islets of Langerhans (beta cells produce insulin)</a:t>
            </a:r>
            <a:r>
              <a:rPr lang="en-GB" sz="1200" dirty="0">
                <a:latin typeface="Arial" panose="020B0604020202020204" pitchFamily="34" charset="0"/>
                <a:cs typeface="Arial" panose="020B0604020202020204" pitchFamily="34" charset="0"/>
              </a:rPr>
              <a:t> </a:t>
            </a:r>
          </a:p>
          <a:p>
            <a:pPr>
              <a:lnSpc>
                <a:spcPct val="90000"/>
              </a:lnSpc>
            </a:pPr>
            <a:r>
              <a:rPr lang="en-GB" sz="1200" dirty="0">
                <a:latin typeface="Arial" panose="020B0604020202020204" pitchFamily="34" charset="0"/>
                <a:cs typeface="Arial" panose="020B0604020202020204" pitchFamily="34" charset="0"/>
              </a:rPr>
              <a:t>Dysfunction leads to </a:t>
            </a:r>
            <a:r>
              <a:rPr lang="en-GB" sz="1200" b="1" dirty="0">
                <a:latin typeface="Arial" panose="020B0604020202020204" pitchFamily="34" charset="0"/>
                <a:cs typeface="Arial" panose="020B0604020202020204" pitchFamily="34" charset="0"/>
              </a:rPr>
              <a:t>hyperglycaemia in Type 2 diabetes</a:t>
            </a:r>
            <a:r>
              <a:rPr lang="en-GB" sz="1200" dirty="0">
                <a:latin typeface="Arial" panose="020B0604020202020204" pitchFamily="34" charset="0"/>
                <a:cs typeface="Arial" panose="020B0604020202020204" pitchFamily="34" charset="0"/>
              </a:rPr>
              <a:t> </a:t>
            </a:r>
          </a:p>
          <a:p>
            <a:pPr marL="0" indent="0">
              <a:lnSpc>
                <a:spcPct val="90000"/>
              </a:lnSpc>
              <a:buNone/>
            </a:pPr>
            <a:endParaRPr lang="en-GB" sz="1200" i="1" dirty="0"/>
          </a:p>
          <a:p>
            <a:pPr marL="0" indent="0">
              <a:lnSpc>
                <a:spcPct val="90000"/>
              </a:lnSpc>
              <a:buNone/>
            </a:pPr>
            <a:endParaRPr lang="en-GB" sz="1200" i="1" dirty="0"/>
          </a:p>
          <a:p>
            <a:pPr marL="0" indent="0">
              <a:lnSpc>
                <a:spcPct val="90000"/>
              </a:lnSpc>
              <a:buNone/>
            </a:pPr>
            <a:endParaRPr lang="en-GB" sz="1200" i="1" dirty="0"/>
          </a:p>
          <a:p>
            <a:pPr marL="0" indent="0">
              <a:lnSpc>
                <a:spcPct val="90000"/>
              </a:lnSpc>
              <a:buNone/>
            </a:pPr>
            <a:endParaRPr lang="en-GB" sz="1200" i="1" dirty="0"/>
          </a:p>
          <a:p>
            <a:pPr marL="0" indent="0">
              <a:lnSpc>
                <a:spcPct val="90000"/>
              </a:lnSpc>
              <a:buNone/>
            </a:pPr>
            <a:endParaRPr lang="en-GB" sz="1200" i="1" dirty="0"/>
          </a:p>
          <a:p>
            <a:pPr marL="0" indent="0">
              <a:lnSpc>
                <a:spcPct val="90000"/>
              </a:lnSpc>
              <a:buNone/>
            </a:pPr>
            <a:endParaRPr lang="en-GB" sz="1200" i="1" dirty="0"/>
          </a:p>
          <a:p>
            <a:pPr marL="0" indent="0">
              <a:lnSpc>
                <a:spcPct val="90000"/>
              </a:lnSpc>
              <a:buNone/>
            </a:pPr>
            <a:endParaRPr lang="en-GB" sz="1200" i="1" dirty="0"/>
          </a:p>
          <a:p>
            <a:pPr marL="0" indent="0">
              <a:lnSpc>
                <a:spcPct val="90000"/>
              </a:lnSpc>
              <a:buNone/>
            </a:pPr>
            <a:r>
              <a:rPr lang="en-GB" sz="1200" i="1" dirty="0">
                <a:latin typeface="Arial" panose="020B0604020202020204" pitchFamily="34" charset="0"/>
                <a:cs typeface="Arial" panose="020B0604020202020204" pitchFamily="34" charset="0"/>
              </a:rPr>
              <a:t>(</a:t>
            </a:r>
            <a:r>
              <a:rPr lang="en-GB" sz="1200" i="1" dirty="0" err="1">
                <a:latin typeface="Arial" panose="020B0604020202020204" pitchFamily="34" charset="0"/>
                <a:cs typeface="Arial" panose="020B0604020202020204" pitchFamily="34" charset="0"/>
              </a:rPr>
              <a:t>Marieb</a:t>
            </a:r>
            <a:r>
              <a:rPr lang="en-GB" sz="1200" i="1" dirty="0">
                <a:latin typeface="Arial" panose="020B0604020202020204" pitchFamily="34" charset="0"/>
                <a:cs typeface="Arial" panose="020B0604020202020204" pitchFamily="34" charset="0"/>
              </a:rPr>
              <a:t> and Hoehn, 2019; Tortora and Derrickson, 2017)</a:t>
            </a:r>
            <a:endParaRPr lang="en-GB" sz="1200" dirty="0">
              <a:latin typeface="Arial" panose="020B0604020202020204" pitchFamily="34" charset="0"/>
              <a:cs typeface="Arial" panose="020B0604020202020204" pitchFamily="34" charset="0"/>
            </a:endParaRPr>
          </a:p>
        </p:txBody>
      </p:sp>
      <p:sp>
        <p:nvSpPr>
          <p:cNvPr id="37" name="Rectangle 36">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23318" y="2332075"/>
            <a:ext cx="781700"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E1313F21-E31A-8A93-5EF5-54059A70C5D4}"/>
              </a:ext>
            </a:extLst>
          </p:cNvPr>
          <p:cNvSpPr txBox="1"/>
          <p:nvPr/>
        </p:nvSpPr>
        <p:spPr>
          <a:xfrm>
            <a:off x="248265" y="6238958"/>
            <a:ext cx="2219632" cy="430887"/>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Image adapted from Mittal et al. (2024)</a:t>
            </a:r>
          </a:p>
        </p:txBody>
      </p:sp>
      <p:sp>
        <p:nvSpPr>
          <p:cNvPr id="11" name="TextBox 10">
            <a:extLst>
              <a:ext uri="{FF2B5EF4-FFF2-40B4-BE49-F238E27FC236}">
                <a16:creationId xmlns:a16="http://schemas.microsoft.com/office/drawing/2014/main" id="{D657383A-84B9-761B-200C-87986489A099}"/>
              </a:ext>
            </a:extLst>
          </p:cNvPr>
          <p:cNvSpPr txBox="1"/>
          <p:nvPr/>
        </p:nvSpPr>
        <p:spPr>
          <a:xfrm>
            <a:off x="191522" y="4908972"/>
            <a:ext cx="5058904" cy="769441"/>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This diagram shows the Islets of Langerhans within the pancreas. Beta cells produce insulin, which lowers blood glucose, while alpha cells produce glucagon, which raises blood glucose. Together, these hormones regulate glucose homeostasis.</a:t>
            </a:r>
          </a:p>
        </p:txBody>
      </p:sp>
    </p:spTree>
  </p:cSld>
  <p:clrMapOvr>
    <a:masterClrMapping/>
  </p:clrMapOvr>
  <mc:AlternateContent xmlns:mc="http://schemas.openxmlformats.org/markup-compatibility/2006" xmlns:p14="http://schemas.microsoft.com/office/powerpoint/2010/main">
    <mc:Choice Requires="p14">
      <p:transition spd="slow" p14:dur="2000" advTm="33478"/>
    </mc:Choice>
    <mc:Fallback xmlns="">
      <p:transition spd="slow" advTm="33478"/>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202" y="639520"/>
            <a:ext cx="2571750" cy="1719072"/>
          </a:xfrm>
        </p:spPr>
        <p:txBody>
          <a:bodyPr anchor="b">
            <a:normAutofit/>
          </a:bodyPr>
          <a:lstStyle/>
          <a:p>
            <a:r>
              <a:rPr lang="en-US" sz="2800" dirty="0">
                <a:latin typeface="Arial" panose="020B0604020202020204" pitchFamily="34" charset="0"/>
                <a:cs typeface="Arial" panose="020B0604020202020204" pitchFamily="34" charset="0"/>
              </a:rPr>
              <a:t>Anatomy and Function of the Pancreas</a:t>
            </a:r>
            <a:endParaRPr lang="en-GB" sz="2800" dirty="0">
              <a:latin typeface="Arial" panose="020B0604020202020204" pitchFamily="34" charset="0"/>
              <a:cs typeface="Arial" panose="020B0604020202020204" pitchFamily="34" charset="0"/>
            </a:endParaRPr>
          </a:p>
        </p:txBody>
      </p:sp>
      <p:sp>
        <p:nvSpPr>
          <p:cNvPr id="16"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573756"/>
            <a:ext cx="2441321" cy="18288"/>
          </a:xfrm>
          <a:custGeom>
            <a:avLst/>
            <a:gdLst>
              <a:gd name="csX0" fmla="*/ 0 w 2441321"/>
              <a:gd name="csY0" fmla="*/ 0 h 18288"/>
              <a:gd name="csX1" fmla="*/ 585917 w 2441321"/>
              <a:gd name="csY1" fmla="*/ 0 h 18288"/>
              <a:gd name="csX2" fmla="*/ 1196247 w 2441321"/>
              <a:gd name="csY2" fmla="*/ 0 h 18288"/>
              <a:gd name="csX3" fmla="*/ 1806578 w 2441321"/>
              <a:gd name="csY3" fmla="*/ 0 h 18288"/>
              <a:gd name="csX4" fmla="*/ 2441321 w 2441321"/>
              <a:gd name="csY4" fmla="*/ 0 h 18288"/>
              <a:gd name="csX5" fmla="*/ 2441321 w 2441321"/>
              <a:gd name="csY5" fmla="*/ 18288 h 18288"/>
              <a:gd name="csX6" fmla="*/ 1830991 w 2441321"/>
              <a:gd name="csY6" fmla="*/ 18288 h 18288"/>
              <a:gd name="csX7" fmla="*/ 1269487 w 2441321"/>
              <a:gd name="csY7" fmla="*/ 18288 h 18288"/>
              <a:gd name="csX8" fmla="*/ 707983 w 2441321"/>
              <a:gd name="csY8" fmla="*/ 18288 h 18288"/>
              <a:gd name="csX9" fmla="*/ 0 w 2441321"/>
              <a:gd name="csY9" fmla="*/ 18288 h 18288"/>
              <a:gd name="csX10" fmla="*/ 0 w 2441321"/>
              <a:gd name="csY10"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73202" y="2807208"/>
            <a:ext cx="2571750" cy="3410712"/>
          </a:xfrm>
        </p:spPr>
        <p:txBody>
          <a:bodyPr anchor="t">
            <a:normAutofit lnSpcReduction="10000"/>
          </a:bodyPr>
          <a:lstStyle/>
          <a:p>
            <a:pPr marL="0" indent="0">
              <a:buNone/>
            </a:pPr>
            <a:endParaRPr lang="en-GB" sz="1900" i="1" dirty="0"/>
          </a:p>
          <a:p>
            <a:pPr marL="0" indent="0">
              <a:buNone/>
            </a:pPr>
            <a:endParaRPr lang="en-GB" sz="1100" i="1" dirty="0">
              <a:latin typeface="Arial" panose="020B0604020202020204" pitchFamily="34" charset="0"/>
              <a:cs typeface="Arial" panose="020B0604020202020204" pitchFamily="34" charset="0"/>
            </a:endParaRPr>
          </a:p>
          <a:p>
            <a:pPr marL="0" indent="0">
              <a:buNone/>
            </a:pPr>
            <a:endParaRPr lang="en-GB" sz="1100" i="1" dirty="0">
              <a:latin typeface="Arial" panose="020B0604020202020204" pitchFamily="34" charset="0"/>
              <a:cs typeface="Arial" panose="020B0604020202020204" pitchFamily="34" charset="0"/>
            </a:endParaRPr>
          </a:p>
          <a:p>
            <a:pPr marL="0" indent="0">
              <a:buNone/>
            </a:pPr>
            <a:endParaRPr lang="en-GB" sz="1100" i="1" dirty="0">
              <a:latin typeface="Arial" panose="020B0604020202020204" pitchFamily="34" charset="0"/>
              <a:cs typeface="Arial" panose="020B0604020202020204" pitchFamily="34" charset="0"/>
            </a:endParaRPr>
          </a:p>
          <a:p>
            <a:pPr marL="0" indent="0">
              <a:buNone/>
            </a:pPr>
            <a:endParaRPr lang="en-GB" sz="1100" i="1" dirty="0">
              <a:latin typeface="Arial" panose="020B0604020202020204" pitchFamily="34" charset="0"/>
              <a:cs typeface="Arial" panose="020B0604020202020204" pitchFamily="34" charset="0"/>
            </a:endParaRPr>
          </a:p>
          <a:p>
            <a:pPr marL="0" indent="0">
              <a:buNone/>
            </a:pPr>
            <a:endParaRPr lang="en-GB" sz="1100" i="1" dirty="0">
              <a:latin typeface="Arial" panose="020B0604020202020204" pitchFamily="34" charset="0"/>
              <a:cs typeface="Arial" panose="020B0604020202020204" pitchFamily="34" charset="0"/>
            </a:endParaRPr>
          </a:p>
          <a:p>
            <a:pPr marL="0" indent="0">
              <a:buNone/>
            </a:pPr>
            <a:endParaRPr lang="en-GB" sz="1100" i="1" dirty="0">
              <a:latin typeface="Arial" panose="020B0604020202020204" pitchFamily="34" charset="0"/>
              <a:cs typeface="Arial" panose="020B0604020202020204" pitchFamily="34" charset="0"/>
            </a:endParaRPr>
          </a:p>
          <a:p>
            <a:pPr marL="0" indent="0">
              <a:buNone/>
            </a:pPr>
            <a:endParaRPr lang="en-GB" sz="1100" i="1" dirty="0">
              <a:latin typeface="Arial" panose="020B0604020202020204" pitchFamily="34" charset="0"/>
              <a:cs typeface="Arial" panose="020B0604020202020204" pitchFamily="34" charset="0"/>
            </a:endParaRPr>
          </a:p>
          <a:p>
            <a:pPr marL="0" indent="0">
              <a:buNone/>
            </a:pPr>
            <a:endParaRPr lang="en-GB" sz="1100" i="1" dirty="0">
              <a:latin typeface="Arial" panose="020B0604020202020204" pitchFamily="34" charset="0"/>
              <a:cs typeface="Arial" panose="020B0604020202020204" pitchFamily="34" charset="0"/>
            </a:endParaRPr>
          </a:p>
          <a:p>
            <a:pPr marL="0" indent="0">
              <a:buNone/>
            </a:pPr>
            <a:endParaRPr lang="en-GB" sz="1100" i="1" dirty="0">
              <a:latin typeface="Arial" panose="020B0604020202020204" pitchFamily="34" charset="0"/>
              <a:cs typeface="Arial" panose="020B0604020202020204" pitchFamily="34" charset="0"/>
            </a:endParaRPr>
          </a:p>
          <a:p>
            <a:pPr marL="0" indent="0">
              <a:buNone/>
            </a:pPr>
            <a:endParaRPr lang="en-GB" sz="1100" i="1" dirty="0">
              <a:latin typeface="Arial" panose="020B0604020202020204" pitchFamily="34" charset="0"/>
              <a:cs typeface="Arial" panose="020B0604020202020204" pitchFamily="34" charset="0"/>
            </a:endParaRPr>
          </a:p>
          <a:p>
            <a:pPr marL="0" indent="0">
              <a:buNone/>
            </a:pPr>
            <a:endParaRPr lang="en-GB" sz="1100" i="1" dirty="0">
              <a:latin typeface="Arial" panose="020B0604020202020204" pitchFamily="34" charset="0"/>
              <a:cs typeface="Arial" panose="020B0604020202020204" pitchFamily="34" charset="0"/>
            </a:endParaRPr>
          </a:p>
          <a:p>
            <a:pPr marL="0" indent="0">
              <a:buNone/>
            </a:pPr>
            <a:endParaRPr lang="en-GB" sz="1100" i="1" dirty="0">
              <a:latin typeface="Arial" panose="020B0604020202020204" pitchFamily="34" charset="0"/>
              <a:cs typeface="Arial" panose="020B0604020202020204" pitchFamily="34" charset="0"/>
            </a:endParaRPr>
          </a:p>
          <a:p>
            <a:pPr marL="0" indent="0">
              <a:buNone/>
            </a:pPr>
            <a:endParaRPr lang="en-GB" sz="1100" i="1" dirty="0">
              <a:latin typeface="Arial" panose="020B0604020202020204" pitchFamily="34" charset="0"/>
              <a:cs typeface="Arial" panose="020B0604020202020204" pitchFamily="34" charset="0"/>
            </a:endParaRPr>
          </a:p>
          <a:p>
            <a:pPr marL="0" indent="0">
              <a:buNone/>
            </a:pPr>
            <a:endParaRPr lang="en-GB" sz="1100" i="1" dirty="0">
              <a:latin typeface="Arial" panose="020B0604020202020204" pitchFamily="34" charset="0"/>
              <a:cs typeface="Arial" panose="020B0604020202020204" pitchFamily="34" charset="0"/>
            </a:endParaRPr>
          </a:p>
          <a:p>
            <a:pPr marL="0" indent="0">
              <a:buNone/>
            </a:pPr>
            <a:endParaRPr lang="en-GB" sz="1100" i="1" dirty="0">
              <a:latin typeface="Arial" panose="020B0604020202020204" pitchFamily="34" charset="0"/>
              <a:cs typeface="Arial" panose="020B0604020202020204" pitchFamily="34" charset="0"/>
            </a:endParaRPr>
          </a:p>
          <a:p>
            <a:pPr marL="0" indent="0">
              <a:buNone/>
            </a:pPr>
            <a:r>
              <a:rPr lang="en-GB" sz="1100" i="1" dirty="0">
                <a:latin typeface="Arial" panose="020B0604020202020204" pitchFamily="34" charset="0"/>
                <a:cs typeface="Arial" panose="020B0604020202020204" pitchFamily="34" charset="0"/>
              </a:rPr>
              <a:t>(ADA, 2022; WHO, 2021)</a:t>
            </a:r>
            <a:endParaRPr lang="en-GB" sz="1100" dirty="0">
              <a:latin typeface="Arial" panose="020B0604020202020204" pitchFamily="34" charset="0"/>
              <a:cs typeface="Arial" panose="020B0604020202020204" pitchFamily="34" charset="0"/>
            </a:endParaRPr>
          </a:p>
          <a:p>
            <a:pPr marL="0" indent="0">
              <a:buNone/>
            </a:pPr>
            <a:endParaRPr lang="en-GB" sz="1900" dirty="0"/>
          </a:p>
        </p:txBody>
      </p:sp>
      <p:pic>
        <p:nvPicPr>
          <p:cNvPr id="9" name="Picture 8">
            <a:extLst>
              <a:ext uri="{FF2B5EF4-FFF2-40B4-BE49-F238E27FC236}">
                <a16:creationId xmlns:a16="http://schemas.microsoft.com/office/drawing/2014/main" id="{ED8D7BD8-7AC6-304C-9E1D-9B47D35C49C9}"/>
              </a:ext>
            </a:extLst>
          </p:cNvPr>
          <p:cNvPicPr>
            <a:picLocks noChangeAspect="1"/>
          </p:cNvPicPr>
          <p:nvPr/>
        </p:nvPicPr>
        <p:blipFill>
          <a:blip r:embed="rId2"/>
          <a:stretch>
            <a:fillRect/>
          </a:stretch>
        </p:blipFill>
        <p:spPr>
          <a:xfrm>
            <a:off x="3627882" y="1357884"/>
            <a:ext cx="5040630" cy="4032503"/>
          </a:xfrm>
          <a:prstGeom prst="rect">
            <a:avLst/>
          </a:prstGeom>
        </p:spPr>
      </p:pic>
      <p:sp>
        <p:nvSpPr>
          <p:cNvPr id="11" name="TextBox 10">
            <a:extLst>
              <a:ext uri="{FF2B5EF4-FFF2-40B4-BE49-F238E27FC236}">
                <a16:creationId xmlns:a16="http://schemas.microsoft.com/office/drawing/2014/main" id="{06E6463D-3942-8F06-A3DD-3EC451010166}"/>
              </a:ext>
            </a:extLst>
          </p:cNvPr>
          <p:cNvSpPr txBox="1"/>
          <p:nvPr/>
        </p:nvSpPr>
        <p:spPr>
          <a:xfrm>
            <a:off x="6148197" y="5494254"/>
            <a:ext cx="4572000" cy="261610"/>
          </a:xfrm>
          <a:prstGeom prst="rect">
            <a:avLst/>
          </a:prstGeom>
          <a:noFill/>
        </p:spPr>
        <p:txBody>
          <a:bodyPr wrap="square">
            <a:spAutoFit/>
          </a:bodyPr>
          <a:lstStyle/>
          <a:p>
            <a:r>
              <a:rPr lang="en-US" sz="1100" dirty="0">
                <a:latin typeface="Arial" panose="020B0604020202020204" pitchFamily="34" charset="0"/>
                <a:cs typeface="Arial" panose="020B0604020202020204" pitchFamily="34" charset="0"/>
              </a:rPr>
              <a:t>Image adapted from Blausen.com staff (2014)</a:t>
            </a:r>
            <a:endParaRPr lang="en-GB" sz="1100" dirty="0">
              <a:latin typeface="Arial" panose="020B0604020202020204" pitchFamily="34" charset="0"/>
              <a:cs typeface="Arial" panose="020B0604020202020204" pitchFamily="34" charset="0"/>
            </a:endParaRPr>
          </a:p>
        </p:txBody>
      </p:sp>
      <p:sp>
        <p:nvSpPr>
          <p:cNvPr id="23" name="Rectangle 4">
            <a:extLst>
              <a:ext uri="{FF2B5EF4-FFF2-40B4-BE49-F238E27FC236}">
                <a16:creationId xmlns:a16="http://schemas.microsoft.com/office/drawing/2014/main" id="{71A5C553-6319-FD27-7EA9-954B500AFC04}"/>
              </a:ext>
            </a:extLst>
          </p:cNvPr>
          <p:cNvSpPr>
            <a:spLocks noChangeArrowheads="1"/>
          </p:cNvSpPr>
          <p:nvPr/>
        </p:nvSpPr>
        <p:spPr bwMode="auto">
          <a:xfrm>
            <a:off x="0" y="2739863"/>
            <a:ext cx="3667432" cy="22159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The pancreas contains </a:t>
            </a:r>
            <a:r>
              <a:rPr kumimoji="0" lang="en-US" altLang="en-US" sz="1800" b="1" i="0" u="none" strike="noStrike" cap="none" normalizeH="0" baseline="0" dirty="0">
                <a:ln>
                  <a:noFill/>
                </a:ln>
                <a:solidFill>
                  <a:schemeClr val="tx1"/>
                </a:solidFill>
                <a:effectLst/>
                <a:latin typeface="Arial" panose="020B0604020202020204" pitchFamily="34" charset="0"/>
              </a:rPr>
              <a:t>Islets of Langerhans</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Beta cells produce insulin</a:t>
            </a:r>
            <a:r>
              <a:rPr kumimoji="0" lang="en-US" altLang="en-US" sz="1400" b="0" i="0" u="none" strike="noStrike" cap="none" normalizeH="0" baseline="0" dirty="0">
                <a:ln>
                  <a:noFill/>
                </a:ln>
                <a:solidFill>
                  <a:schemeClr val="tx1"/>
                </a:solidFill>
                <a:effectLst/>
                <a:latin typeface="Arial" panose="020B0604020202020204" pitchFamily="34" charset="0"/>
              </a:rPr>
              <a:t>, which lowers blood glucose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rPr>
              <a:t>Alpha cells produce glucagon</a:t>
            </a:r>
            <a:r>
              <a:rPr kumimoji="0" lang="en-US" altLang="en-US" sz="1400" b="0" i="0" u="none" strike="noStrike" cap="none" normalizeH="0" baseline="0" dirty="0">
                <a:ln>
                  <a:noFill/>
                </a:ln>
                <a:solidFill>
                  <a:schemeClr val="tx1"/>
                </a:solidFill>
                <a:effectLst/>
                <a:latin typeface="Arial" panose="020B0604020202020204" pitchFamily="34" charset="0"/>
              </a:rPr>
              <a:t>, which raises blood glucose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Arial" panose="020B0604020202020204" pitchFamily="34" charset="0"/>
              </a:rPr>
              <a:t>This hormonal balance is </a:t>
            </a:r>
            <a:r>
              <a:rPr kumimoji="0" lang="en-US" altLang="en-US" sz="1400" b="1" i="0" u="none" strike="noStrike" cap="none" normalizeH="0" baseline="0" dirty="0">
                <a:ln>
                  <a:noFill/>
                </a:ln>
                <a:solidFill>
                  <a:schemeClr val="tx1"/>
                </a:solidFill>
                <a:effectLst/>
                <a:latin typeface="Arial" panose="020B0604020202020204" pitchFamily="34" charset="0"/>
              </a:rPr>
              <a:t>disrupted in Type 2 diabetes</a:t>
            </a:r>
            <a:r>
              <a:rPr kumimoji="0" lang="en-US" altLang="en-US" sz="1400" b="0" i="0" u="none" strike="noStrike" cap="none" normalizeH="0" baseline="0" dirty="0">
                <a:ln>
                  <a:noFill/>
                </a:ln>
                <a:solidFill>
                  <a:schemeClr val="tx1"/>
                </a:solidFill>
                <a:effectLst/>
                <a:latin typeface="Arial" panose="020B0604020202020204" pitchFamily="34" charset="0"/>
              </a:rPr>
              <a:t> </a:t>
            </a:r>
          </a:p>
        </p:txBody>
      </p:sp>
    </p:spTree>
  </p:cSld>
  <p:clrMapOvr>
    <a:masterClrMapping/>
  </p:clrMapOvr>
  <mc:AlternateContent xmlns:mc="http://schemas.openxmlformats.org/markup-compatibility/2006" xmlns:p14="http://schemas.microsoft.com/office/powerpoint/2010/main">
    <mc:Choice Requires="p14">
      <p:transition spd="slow" p14:dur="2000" advTm="35239"/>
    </mc:Choice>
    <mc:Fallback xmlns="">
      <p:transition spd="slow" advTm="35239"/>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202" y="639520"/>
            <a:ext cx="2571750" cy="1719072"/>
          </a:xfrm>
        </p:spPr>
        <p:txBody>
          <a:bodyPr anchor="b">
            <a:normAutofit/>
          </a:bodyPr>
          <a:lstStyle/>
          <a:p>
            <a:r>
              <a:rPr lang="en-GB" sz="2600"/>
              <a:t>Pathophysiology</a:t>
            </a:r>
          </a:p>
        </p:txBody>
      </p:sp>
      <p:sp>
        <p:nvSpPr>
          <p:cNvPr id="15"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573756"/>
            <a:ext cx="2441321" cy="18288"/>
          </a:xfrm>
          <a:custGeom>
            <a:avLst/>
            <a:gdLst>
              <a:gd name="csX0" fmla="*/ 0 w 2441321"/>
              <a:gd name="csY0" fmla="*/ 0 h 18288"/>
              <a:gd name="csX1" fmla="*/ 585917 w 2441321"/>
              <a:gd name="csY1" fmla="*/ 0 h 18288"/>
              <a:gd name="csX2" fmla="*/ 1196247 w 2441321"/>
              <a:gd name="csY2" fmla="*/ 0 h 18288"/>
              <a:gd name="csX3" fmla="*/ 1806578 w 2441321"/>
              <a:gd name="csY3" fmla="*/ 0 h 18288"/>
              <a:gd name="csX4" fmla="*/ 2441321 w 2441321"/>
              <a:gd name="csY4" fmla="*/ 0 h 18288"/>
              <a:gd name="csX5" fmla="*/ 2441321 w 2441321"/>
              <a:gd name="csY5" fmla="*/ 18288 h 18288"/>
              <a:gd name="csX6" fmla="*/ 1830991 w 2441321"/>
              <a:gd name="csY6" fmla="*/ 18288 h 18288"/>
              <a:gd name="csX7" fmla="*/ 1269487 w 2441321"/>
              <a:gd name="csY7" fmla="*/ 18288 h 18288"/>
              <a:gd name="csX8" fmla="*/ 707983 w 2441321"/>
              <a:gd name="csY8" fmla="*/ 18288 h 18288"/>
              <a:gd name="csX9" fmla="*/ 0 w 2441321"/>
              <a:gd name="csY9" fmla="*/ 18288 h 18288"/>
              <a:gd name="csX10" fmla="*/ 0 w 2441321"/>
              <a:gd name="csY10"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57084" y="5156580"/>
            <a:ext cx="2287868" cy="1061339"/>
          </a:xfrm>
        </p:spPr>
        <p:txBody>
          <a:bodyPr anchor="t">
            <a:normAutofit fontScale="85000" lnSpcReduction="20000"/>
          </a:bodyPr>
          <a:lstStyle/>
          <a:p>
            <a:pPr marL="0" indent="0">
              <a:lnSpc>
                <a:spcPct val="90000"/>
              </a:lnSpc>
              <a:buNone/>
            </a:pPr>
            <a:endParaRPr lang="en-GB" sz="1600" i="1" dirty="0"/>
          </a:p>
          <a:p>
            <a:pPr marL="0" indent="0">
              <a:lnSpc>
                <a:spcPct val="90000"/>
              </a:lnSpc>
              <a:buNone/>
            </a:pPr>
            <a:endParaRPr lang="en-GB" sz="1600" i="1" dirty="0"/>
          </a:p>
          <a:p>
            <a:pPr marL="0" indent="0">
              <a:lnSpc>
                <a:spcPct val="90000"/>
              </a:lnSpc>
              <a:buNone/>
            </a:pPr>
            <a:endParaRPr lang="en-GB" sz="1600" i="1" dirty="0"/>
          </a:p>
          <a:p>
            <a:pPr marL="0" indent="0">
              <a:lnSpc>
                <a:spcPct val="90000"/>
              </a:lnSpc>
              <a:buNone/>
            </a:pPr>
            <a:endParaRPr lang="en-GB" sz="1600" i="1" dirty="0"/>
          </a:p>
          <a:p>
            <a:pPr marL="0" indent="0">
              <a:lnSpc>
                <a:spcPct val="90000"/>
              </a:lnSpc>
              <a:buNone/>
            </a:pPr>
            <a:r>
              <a:rPr lang="en-GB" sz="1100" i="1" dirty="0">
                <a:latin typeface="Arial" panose="020B0604020202020204" pitchFamily="34" charset="0"/>
                <a:cs typeface="Arial" panose="020B0604020202020204" pitchFamily="34" charset="0"/>
              </a:rPr>
              <a:t>(Chatterjee et al., 2017; Stratton et al., 2000; Holman et al., 2008)</a:t>
            </a:r>
            <a:endParaRPr lang="en-GB" sz="1100" dirty="0">
              <a:latin typeface="Arial" panose="020B0604020202020204" pitchFamily="34" charset="0"/>
              <a:cs typeface="Arial" panose="020B0604020202020204" pitchFamily="34" charset="0"/>
            </a:endParaRPr>
          </a:p>
          <a:p>
            <a:pPr marL="0" indent="0">
              <a:lnSpc>
                <a:spcPct val="90000"/>
              </a:lnSpc>
              <a:buNone/>
            </a:pPr>
            <a:endParaRPr lang="en-GB" sz="1600" dirty="0"/>
          </a:p>
        </p:txBody>
      </p:sp>
      <p:pic>
        <p:nvPicPr>
          <p:cNvPr id="5" name="Picture 4">
            <a:extLst>
              <a:ext uri="{FF2B5EF4-FFF2-40B4-BE49-F238E27FC236}">
                <a16:creationId xmlns:a16="http://schemas.microsoft.com/office/drawing/2014/main" id="{67C50D73-BA1B-CD4D-F46B-39C82DDB28D7}"/>
              </a:ext>
            </a:extLst>
          </p:cNvPr>
          <p:cNvPicPr>
            <a:picLocks noChangeAspect="1"/>
          </p:cNvPicPr>
          <p:nvPr/>
        </p:nvPicPr>
        <p:blipFill>
          <a:blip r:embed="rId2"/>
          <a:stretch>
            <a:fillRect/>
          </a:stretch>
        </p:blipFill>
        <p:spPr>
          <a:xfrm>
            <a:off x="4455080" y="1066333"/>
            <a:ext cx="4213432" cy="4023827"/>
          </a:xfrm>
          <a:prstGeom prst="rect">
            <a:avLst/>
          </a:prstGeom>
        </p:spPr>
      </p:pic>
      <p:sp>
        <p:nvSpPr>
          <p:cNvPr id="8" name="TextBox 7">
            <a:extLst>
              <a:ext uri="{FF2B5EF4-FFF2-40B4-BE49-F238E27FC236}">
                <a16:creationId xmlns:a16="http://schemas.microsoft.com/office/drawing/2014/main" id="{65A99214-52BD-662B-DEF8-BCEA47AE8D56}"/>
              </a:ext>
            </a:extLst>
          </p:cNvPr>
          <p:cNvSpPr txBox="1"/>
          <p:nvPr/>
        </p:nvSpPr>
        <p:spPr>
          <a:xfrm>
            <a:off x="5663381" y="6195031"/>
            <a:ext cx="4203290" cy="261610"/>
          </a:xfrm>
          <a:prstGeom prst="rect">
            <a:avLst/>
          </a:prstGeom>
          <a:noFill/>
        </p:spPr>
        <p:txBody>
          <a:bodyPr wrap="square">
            <a:spAutoFit/>
          </a:bodyPr>
          <a:lstStyle/>
          <a:p>
            <a:r>
              <a:rPr lang="en-US" sz="1100" dirty="0">
                <a:latin typeface="Arial" panose="020B0604020202020204" pitchFamily="34" charset="0"/>
                <a:cs typeface="Arial" panose="020B0604020202020204" pitchFamily="34" charset="0"/>
              </a:rPr>
              <a:t>Image adapted from Brevard Health Alliance (n.d.)</a:t>
            </a:r>
            <a:endParaRPr lang="en-GB" sz="1100" dirty="0">
              <a:latin typeface="Arial" panose="020B0604020202020204" pitchFamily="34" charset="0"/>
              <a:cs typeface="Arial" panose="020B0604020202020204" pitchFamily="34" charset="0"/>
            </a:endParaRPr>
          </a:p>
        </p:txBody>
      </p:sp>
      <p:sp>
        <p:nvSpPr>
          <p:cNvPr id="9" name="Rectangle 1">
            <a:extLst>
              <a:ext uri="{FF2B5EF4-FFF2-40B4-BE49-F238E27FC236}">
                <a16:creationId xmlns:a16="http://schemas.microsoft.com/office/drawing/2014/main" id="{82C323FE-5710-B648-B604-4B76CF82D0AF}"/>
              </a:ext>
            </a:extLst>
          </p:cNvPr>
          <p:cNvSpPr>
            <a:spLocks noChangeArrowheads="1"/>
          </p:cNvSpPr>
          <p:nvPr/>
        </p:nvSpPr>
        <p:spPr bwMode="auto">
          <a:xfrm>
            <a:off x="29766" y="2890191"/>
            <a:ext cx="4935523" cy="255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Leads to </a:t>
            </a:r>
            <a:r>
              <a:rPr kumimoji="0" lang="en-US" altLang="en-US" sz="2000" b="1" i="0" u="none" strike="noStrike" cap="none" normalizeH="0" baseline="0" dirty="0">
                <a:ln>
                  <a:noFill/>
                </a:ln>
                <a:solidFill>
                  <a:schemeClr val="tx1"/>
                </a:solidFill>
                <a:effectLst/>
                <a:latin typeface="Arial" panose="020B0604020202020204" pitchFamily="34" charset="0"/>
              </a:rPr>
              <a:t>increased blood glucose levels (</a:t>
            </a:r>
            <a:r>
              <a:rPr kumimoji="0" lang="en-US" altLang="en-US" sz="2000" b="1" i="0" u="none" strike="noStrike" cap="none" normalizeH="0" baseline="0" dirty="0" err="1">
                <a:ln>
                  <a:noFill/>
                </a:ln>
                <a:solidFill>
                  <a:schemeClr val="tx1"/>
                </a:solidFill>
                <a:effectLst/>
                <a:latin typeface="Arial" panose="020B0604020202020204" pitchFamily="34" charset="0"/>
              </a:rPr>
              <a:t>hyperglycaemia</a:t>
            </a:r>
            <a:r>
              <a:rPr kumimoji="0" lang="en-US" altLang="en-US" sz="2000" b="1" i="0" u="none" strike="noStrike" cap="none" normalizeH="0" baseline="0" dirty="0">
                <a:ln>
                  <a:noFill/>
                </a:ln>
                <a:solidFill>
                  <a:schemeClr val="tx1"/>
                </a:solidFill>
                <a:effectLst/>
                <a:latin typeface="Arial" panose="020B0604020202020204" pitchFamily="34" charset="0"/>
              </a:rPr>
              <a:t>)</a:t>
            </a:r>
            <a:r>
              <a:rPr kumimoji="0" lang="en-US" altLang="en-US" sz="20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The pancreas produces more insulin to compensate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latin typeface="Arial" panose="020B0604020202020204" pitchFamily="34" charset="0"/>
              </a:rPr>
              <a:t>Insulin resistance reduces cellular glucose uptake</a:t>
            </a:r>
            <a:r>
              <a:rPr kumimoji="0" lang="en-US" altLang="en-US" sz="20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Long-term </a:t>
            </a:r>
            <a:r>
              <a:rPr kumimoji="0" lang="en-US" altLang="en-US" sz="2000" b="0" i="0" u="none" strike="noStrike" cap="none" normalizeH="0" baseline="0" dirty="0" err="1">
                <a:ln>
                  <a:noFill/>
                </a:ln>
                <a:solidFill>
                  <a:schemeClr val="tx1"/>
                </a:solidFill>
                <a:effectLst/>
                <a:latin typeface="Arial" panose="020B0604020202020204" pitchFamily="34" charset="0"/>
              </a:rPr>
              <a:t>hyperglycaemia</a:t>
            </a:r>
            <a:r>
              <a:rPr kumimoji="0" lang="en-US" altLang="en-US" sz="2000" b="0" i="0" u="none" strike="noStrike" cap="none" normalizeH="0" baseline="0" dirty="0">
                <a:ln>
                  <a:noFill/>
                </a:ln>
                <a:solidFill>
                  <a:schemeClr val="tx1"/>
                </a:solidFill>
                <a:effectLst/>
                <a:latin typeface="Arial" panose="020B0604020202020204" pitchFamily="34" charset="0"/>
              </a:rPr>
              <a:t> causes </a:t>
            </a:r>
            <a:r>
              <a:rPr kumimoji="0" lang="en-US" altLang="en-US" sz="2000" b="1" i="0" u="none" strike="noStrike" cap="none" normalizeH="0" baseline="0" dirty="0">
                <a:ln>
                  <a:noFill/>
                </a:ln>
                <a:solidFill>
                  <a:schemeClr val="tx1"/>
                </a:solidFill>
                <a:effectLst/>
                <a:latin typeface="Arial" panose="020B0604020202020204" pitchFamily="34" charset="0"/>
              </a:rPr>
              <a:t>organ damage</a:t>
            </a:r>
            <a:r>
              <a:rPr kumimoji="0" lang="en-US" altLang="en-US" sz="2000" b="0" i="0" u="none" strike="noStrike" cap="none" normalizeH="0" baseline="0" dirty="0">
                <a:ln>
                  <a:noFill/>
                </a:ln>
                <a:solidFill>
                  <a:schemeClr val="tx1"/>
                </a:solidFill>
                <a:effectLst/>
                <a:latin typeface="Arial" panose="020B0604020202020204" pitchFamily="34" charset="0"/>
              </a:rPr>
              <a:t> </a:t>
            </a:r>
          </a:p>
        </p:txBody>
      </p:sp>
    </p:spTree>
  </p:cSld>
  <p:clrMapOvr>
    <a:masterClrMapping/>
  </p:clrMapOvr>
  <mc:AlternateContent xmlns:mc="http://schemas.openxmlformats.org/markup-compatibility/2006" xmlns:p14="http://schemas.microsoft.com/office/powerpoint/2010/main">
    <mc:Choice Requires="p14">
      <p:transition spd="slow" p14:dur="2000" advTm="47458"/>
    </mc:Choice>
    <mc:Fallback xmlns="">
      <p:transition spd="slow" advTm="47458"/>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59983" y="741391"/>
            <a:ext cx="2526926" cy="1616203"/>
          </a:xfrm>
        </p:spPr>
        <p:txBody>
          <a:bodyPr anchor="b">
            <a:normAutofit/>
          </a:bodyPr>
          <a:lstStyle/>
          <a:p>
            <a:r>
              <a:rPr lang="en-US" sz="2800" dirty="0"/>
              <a:t>Risk Factors for Type 2 Diabetes</a:t>
            </a:r>
            <a:endParaRPr lang="en-GB" sz="2800" dirty="0"/>
          </a:p>
        </p:txBody>
      </p:sp>
      <p:sp>
        <p:nvSpPr>
          <p:cNvPr id="10" name="Rectangle 9">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955894" y="3271199"/>
            <a:ext cx="1630908" cy="5542697"/>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2296081" y="2296080"/>
            <a:ext cx="6854280" cy="226211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346242" y="4425055"/>
            <a:ext cx="2196454"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p:cNvSpPr>
            <a:spLocks noGrp="1"/>
          </p:cNvSpPr>
          <p:nvPr>
            <p:ph idx="1"/>
          </p:nvPr>
        </p:nvSpPr>
        <p:spPr>
          <a:xfrm>
            <a:off x="6059983" y="2533476"/>
            <a:ext cx="2526926" cy="3447832"/>
          </a:xfrm>
        </p:spPr>
        <p:txBody>
          <a:bodyPr anchor="t">
            <a:normAutofit fontScale="92500" lnSpcReduction="10000"/>
          </a:bodyPr>
          <a:lstStyle/>
          <a:p>
            <a:pPr marL="0" indent="0">
              <a:buNone/>
            </a:pPr>
            <a:endParaRPr lang="en-US" sz="1700" i="1" dirty="0"/>
          </a:p>
          <a:p>
            <a:pPr marL="0" indent="0">
              <a:buNone/>
            </a:pPr>
            <a:endParaRPr lang="en-US" sz="1700" i="1" dirty="0"/>
          </a:p>
          <a:p>
            <a:pPr marL="0" indent="0">
              <a:buNone/>
            </a:pPr>
            <a:endParaRPr lang="en-US" sz="1100" i="1" dirty="0">
              <a:latin typeface="Arial" panose="020B0604020202020204" pitchFamily="34" charset="0"/>
              <a:cs typeface="Arial" panose="020B0604020202020204" pitchFamily="34" charset="0"/>
            </a:endParaRPr>
          </a:p>
          <a:p>
            <a:pPr marL="0" indent="0">
              <a:buNone/>
            </a:pPr>
            <a:endParaRPr lang="en-US" sz="1100" i="1" dirty="0">
              <a:latin typeface="Arial" panose="020B0604020202020204" pitchFamily="34" charset="0"/>
              <a:cs typeface="Arial" panose="020B0604020202020204" pitchFamily="34" charset="0"/>
            </a:endParaRPr>
          </a:p>
          <a:p>
            <a:pPr marL="0" indent="0">
              <a:buNone/>
            </a:pPr>
            <a:endParaRPr lang="en-US" sz="1100" i="1" dirty="0">
              <a:latin typeface="Arial" panose="020B0604020202020204" pitchFamily="34" charset="0"/>
              <a:cs typeface="Arial" panose="020B0604020202020204" pitchFamily="34" charset="0"/>
            </a:endParaRPr>
          </a:p>
          <a:p>
            <a:pPr marL="0" indent="0">
              <a:buNone/>
            </a:pPr>
            <a:endParaRPr lang="en-US" sz="1100" i="1" dirty="0">
              <a:latin typeface="Arial" panose="020B0604020202020204" pitchFamily="34" charset="0"/>
              <a:cs typeface="Arial" panose="020B0604020202020204" pitchFamily="34" charset="0"/>
            </a:endParaRPr>
          </a:p>
          <a:p>
            <a:pPr marL="0" indent="0">
              <a:buNone/>
            </a:pPr>
            <a:endParaRPr lang="en-US" sz="1100" i="1" dirty="0">
              <a:latin typeface="Arial" panose="020B0604020202020204" pitchFamily="34" charset="0"/>
              <a:cs typeface="Arial" panose="020B0604020202020204" pitchFamily="34" charset="0"/>
            </a:endParaRPr>
          </a:p>
          <a:p>
            <a:pPr marL="0" indent="0">
              <a:buNone/>
            </a:pPr>
            <a:endParaRPr lang="en-US" sz="1100" i="1" dirty="0">
              <a:latin typeface="Arial" panose="020B0604020202020204" pitchFamily="34" charset="0"/>
              <a:cs typeface="Arial" panose="020B0604020202020204" pitchFamily="34" charset="0"/>
            </a:endParaRPr>
          </a:p>
          <a:p>
            <a:pPr marL="0" indent="0">
              <a:buNone/>
            </a:pPr>
            <a:endParaRPr lang="en-US" sz="1100" i="1" dirty="0">
              <a:latin typeface="Arial" panose="020B0604020202020204" pitchFamily="34" charset="0"/>
              <a:cs typeface="Arial" panose="020B0604020202020204" pitchFamily="34" charset="0"/>
            </a:endParaRPr>
          </a:p>
          <a:p>
            <a:pPr marL="0" indent="0">
              <a:buNone/>
            </a:pPr>
            <a:endParaRPr lang="en-US" sz="1100" i="1" dirty="0">
              <a:latin typeface="Arial" panose="020B0604020202020204" pitchFamily="34" charset="0"/>
              <a:cs typeface="Arial" panose="020B0604020202020204" pitchFamily="34" charset="0"/>
            </a:endParaRPr>
          </a:p>
          <a:p>
            <a:pPr marL="0" indent="0">
              <a:buNone/>
            </a:pPr>
            <a:endParaRPr lang="en-US" sz="1100" i="1" dirty="0">
              <a:latin typeface="Arial" panose="020B0604020202020204" pitchFamily="34" charset="0"/>
              <a:cs typeface="Arial" panose="020B0604020202020204" pitchFamily="34" charset="0"/>
            </a:endParaRPr>
          </a:p>
          <a:p>
            <a:pPr marL="0" indent="0">
              <a:buNone/>
            </a:pPr>
            <a:endParaRPr lang="en-US" sz="1100" i="1" dirty="0">
              <a:latin typeface="Arial" panose="020B0604020202020204" pitchFamily="34" charset="0"/>
              <a:cs typeface="Arial" panose="020B0604020202020204" pitchFamily="34" charset="0"/>
            </a:endParaRPr>
          </a:p>
          <a:p>
            <a:pPr marL="0" indent="0">
              <a:buNone/>
            </a:pPr>
            <a:endParaRPr lang="en-US" sz="1100" i="1" dirty="0">
              <a:latin typeface="Arial" panose="020B0604020202020204" pitchFamily="34" charset="0"/>
              <a:cs typeface="Arial" panose="020B0604020202020204" pitchFamily="34" charset="0"/>
            </a:endParaRPr>
          </a:p>
          <a:p>
            <a:pPr marL="0" indent="0">
              <a:buNone/>
            </a:pPr>
            <a:endParaRPr lang="en-US" sz="1100" i="1" dirty="0">
              <a:latin typeface="Arial" panose="020B0604020202020204" pitchFamily="34" charset="0"/>
              <a:cs typeface="Arial" panose="020B0604020202020204" pitchFamily="34" charset="0"/>
            </a:endParaRPr>
          </a:p>
          <a:p>
            <a:pPr marL="0" indent="0">
              <a:buNone/>
            </a:pPr>
            <a:endParaRPr lang="en-US" sz="1100" i="1" dirty="0">
              <a:latin typeface="Arial" panose="020B0604020202020204" pitchFamily="34" charset="0"/>
              <a:cs typeface="Arial" panose="020B0604020202020204" pitchFamily="34" charset="0"/>
            </a:endParaRPr>
          </a:p>
          <a:p>
            <a:pPr marL="0" indent="0">
              <a:buNone/>
            </a:pPr>
            <a:endParaRPr lang="en-US" sz="1100" i="1" dirty="0">
              <a:latin typeface="Arial" panose="020B0604020202020204" pitchFamily="34" charset="0"/>
              <a:cs typeface="Arial" panose="020B0604020202020204" pitchFamily="34" charset="0"/>
            </a:endParaRPr>
          </a:p>
          <a:p>
            <a:pPr marL="0" indent="0">
              <a:buNone/>
            </a:pPr>
            <a:endParaRPr lang="en-US" sz="1100" i="1" dirty="0">
              <a:latin typeface="Arial" panose="020B0604020202020204" pitchFamily="34" charset="0"/>
              <a:cs typeface="Arial" panose="020B0604020202020204" pitchFamily="34" charset="0"/>
            </a:endParaRPr>
          </a:p>
          <a:p>
            <a:pPr marL="0" indent="0">
              <a:buNone/>
            </a:pPr>
            <a:r>
              <a:rPr lang="da-DK" sz="1100" dirty="0">
                <a:latin typeface="Arial" panose="020B0604020202020204" pitchFamily="34" charset="0"/>
                <a:cs typeface="Arial" panose="020B0604020202020204" pitchFamily="34" charset="0"/>
              </a:rPr>
              <a:t>(NHS, 2023; Harding et al., 2015; NICE, 2021</a:t>
            </a:r>
            <a:r>
              <a:rPr lang="da-DK" sz="1100" dirty="0"/>
              <a:t>)</a:t>
            </a:r>
            <a:endParaRPr lang="en-US" sz="1100" dirty="0">
              <a:latin typeface="Arial" panose="020B0604020202020204" pitchFamily="34" charset="0"/>
              <a:cs typeface="Arial" panose="020B0604020202020204" pitchFamily="34" charset="0"/>
            </a:endParaRPr>
          </a:p>
          <a:p>
            <a:endParaRPr lang="en-US" sz="1700" dirty="0"/>
          </a:p>
        </p:txBody>
      </p:sp>
      <p:sp>
        <p:nvSpPr>
          <p:cNvPr id="7" name="TextBox 6">
            <a:extLst>
              <a:ext uri="{FF2B5EF4-FFF2-40B4-BE49-F238E27FC236}">
                <a16:creationId xmlns:a16="http://schemas.microsoft.com/office/drawing/2014/main" id="{BFA225B1-BD88-B794-A1DE-B7E93121D36F}"/>
              </a:ext>
            </a:extLst>
          </p:cNvPr>
          <p:cNvSpPr txBox="1"/>
          <p:nvPr/>
        </p:nvSpPr>
        <p:spPr>
          <a:xfrm>
            <a:off x="176469" y="6484948"/>
            <a:ext cx="4611328" cy="261610"/>
          </a:xfrm>
          <a:prstGeom prst="rect">
            <a:avLst/>
          </a:prstGeom>
          <a:noFill/>
        </p:spPr>
        <p:txBody>
          <a:bodyPr wrap="square">
            <a:spAutoFit/>
          </a:bodyPr>
          <a:lstStyle/>
          <a:p>
            <a:r>
              <a:rPr lang="en-US" sz="1100" dirty="0">
                <a:latin typeface="Arial" panose="020B0604020202020204" pitchFamily="34" charset="0"/>
                <a:cs typeface="Arial" panose="020B0604020202020204" pitchFamily="34" charset="0"/>
              </a:rPr>
              <a:t>Image adapted from H.E.A.L. Mississippi (n.d.)</a:t>
            </a:r>
            <a:endParaRPr lang="en-GB" sz="1100" dirty="0">
              <a:latin typeface="Arial" panose="020B0604020202020204" pitchFamily="34" charset="0"/>
              <a:cs typeface="Arial" panose="020B0604020202020204" pitchFamily="34" charset="0"/>
            </a:endParaRPr>
          </a:p>
        </p:txBody>
      </p:sp>
      <p:sp>
        <p:nvSpPr>
          <p:cNvPr id="8" name="Rectangle 1">
            <a:extLst>
              <a:ext uri="{FF2B5EF4-FFF2-40B4-BE49-F238E27FC236}">
                <a16:creationId xmlns:a16="http://schemas.microsoft.com/office/drawing/2014/main" id="{9F22DF7A-89E6-B075-D00B-02DE5B7F2376}"/>
              </a:ext>
            </a:extLst>
          </p:cNvPr>
          <p:cNvSpPr>
            <a:spLocks noChangeArrowheads="1"/>
          </p:cNvSpPr>
          <p:nvPr/>
        </p:nvSpPr>
        <p:spPr bwMode="auto">
          <a:xfrm>
            <a:off x="5978013" y="2432693"/>
            <a:ext cx="3057832"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Arial" panose="020B0604020202020204" pitchFamily="34" charset="0"/>
                <a:cs typeface="Arial" panose="020B0604020202020204" pitchFamily="34" charset="0"/>
              </a:rPr>
              <a:t>Obesity and central adiposity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Arial" panose="020B0604020202020204" pitchFamily="34" charset="0"/>
                <a:cs typeface="Arial" panose="020B0604020202020204" pitchFamily="34" charset="0"/>
              </a:rPr>
              <a:t>Physical inactivity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Arial" panose="020B0604020202020204" pitchFamily="34" charset="0"/>
                <a:cs typeface="Arial" panose="020B0604020202020204" pitchFamily="34" charset="0"/>
              </a:rPr>
              <a:t>Age over 45 years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Arial" panose="020B0604020202020204" pitchFamily="34" charset="0"/>
                <a:cs typeface="Arial" panose="020B0604020202020204" pitchFamily="34" charset="0"/>
              </a:rPr>
              <a:t>Family history of Type 2 diabetes </a:t>
            </a:r>
          </a:p>
          <a:p>
            <a:pPr lvl="0" defTabSz="914400" eaLnBrk="0" fontAlgn="base" hangingPunct="0">
              <a:spcBef>
                <a:spcPct val="0"/>
              </a:spcBef>
              <a:spcAft>
                <a:spcPct val="0"/>
              </a:spcAft>
              <a:buFontTx/>
              <a:buChar char="•"/>
            </a:pPr>
            <a:r>
              <a:rPr lang="en-US" b="1" dirty="0">
                <a:latin typeface="Arial" panose="020B0604020202020204" pitchFamily="34" charset="0"/>
                <a:cs typeface="Arial" panose="020B0604020202020204" pitchFamily="34" charset="0"/>
              </a:rPr>
              <a:t>Unhealthy diet (high sugar and processed foods)</a:t>
            </a:r>
            <a:endParaRPr kumimoji="0" lang="en-US" altLang="en-US"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128369AC-D894-8AE8-3D8A-2D5EA1E43B4D}"/>
              </a:ext>
            </a:extLst>
          </p:cNvPr>
          <p:cNvPicPr>
            <a:picLocks noChangeAspect="1"/>
          </p:cNvPicPr>
          <p:nvPr/>
        </p:nvPicPr>
        <p:blipFill>
          <a:blip r:embed="rId2"/>
          <a:stretch>
            <a:fillRect/>
          </a:stretch>
        </p:blipFill>
        <p:spPr>
          <a:xfrm>
            <a:off x="0" y="616963"/>
            <a:ext cx="5525283" cy="440105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0186"/>
    </mc:Choice>
    <mc:Fallback xmlns="">
      <p:transition spd="slow" advTm="30186"/>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59983" y="741391"/>
            <a:ext cx="2258107" cy="1175899"/>
          </a:xfrm>
        </p:spPr>
        <p:txBody>
          <a:bodyPr anchor="b">
            <a:normAutofit/>
          </a:bodyPr>
          <a:lstStyle/>
          <a:p>
            <a:r>
              <a:rPr lang="en-GB" sz="2800" dirty="0"/>
              <a:t>Symptoms &amp; Complications</a:t>
            </a:r>
          </a:p>
        </p:txBody>
      </p:sp>
      <p:pic>
        <p:nvPicPr>
          <p:cNvPr id="5" name="Picture 4">
            <a:extLst>
              <a:ext uri="{FF2B5EF4-FFF2-40B4-BE49-F238E27FC236}">
                <a16:creationId xmlns:a16="http://schemas.microsoft.com/office/drawing/2014/main" id="{D7052E21-0C2D-CBCE-BCA9-1624E1D09B14}"/>
              </a:ext>
            </a:extLst>
          </p:cNvPr>
          <p:cNvPicPr>
            <a:picLocks noChangeAspect="1"/>
          </p:cNvPicPr>
          <p:nvPr/>
        </p:nvPicPr>
        <p:blipFill>
          <a:blip r:embed="rId2"/>
          <a:srcRect l="30574" r="26995"/>
          <a:stretch>
            <a:fillRect/>
          </a:stretch>
        </p:blipFill>
        <p:spPr>
          <a:xfrm>
            <a:off x="20" y="10"/>
            <a:ext cx="5542677" cy="6857990"/>
          </a:xfrm>
          <a:prstGeom prst="rect">
            <a:avLst/>
          </a:prstGeom>
        </p:spPr>
      </p:pic>
      <p:sp>
        <p:nvSpPr>
          <p:cNvPr id="10" name="Rectangle 9">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955894" y="3271199"/>
            <a:ext cx="1630908" cy="5542697"/>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2296081" y="2296080"/>
            <a:ext cx="6854280" cy="226211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346242" y="4425055"/>
            <a:ext cx="2196454"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p:cNvSpPr>
            <a:spLocks noGrp="1"/>
          </p:cNvSpPr>
          <p:nvPr>
            <p:ph idx="1"/>
          </p:nvPr>
        </p:nvSpPr>
        <p:spPr>
          <a:xfrm>
            <a:off x="6059983" y="2533476"/>
            <a:ext cx="2526926" cy="3447832"/>
          </a:xfrm>
        </p:spPr>
        <p:txBody>
          <a:bodyPr anchor="t">
            <a:normAutofit fontScale="92500"/>
          </a:bodyPr>
          <a:lstStyle/>
          <a:p>
            <a:pPr marL="0" indent="0">
              <a:buNone/>
            </a:pPr>
            <a:endParaRPr lang="en-GB" sz="1700" i="1" dirty="0"/>
          </a:p>
          <a:p>
            <a:pPr marL="0" indent="0">
              <a:buNone/>
            </a:pPr>
            <a:endParaRPr lang="en-GB" sz="1700" i="1" dirty="0"/>
          </a:p>
          <a:p>
            <a:pPr marL="0" indent="0">
              <a:buNone/>
            </a:pPr>
            <a:endParaRPr lang="en-GB" sz="1700" i="1" dirty="0"/>
          </a:p>
          <a:p>
            <a:pPr marL="0" indent="0">
              <a:buNone/>
            </a:pPr>
            <a:endParaRPr lang="en-GB" sz="1700" i="1" dirty="0"/>
          </a:p>
          <a:p>
            <a:pPr marL="0" indent="0">
              <a:buNone/>
            </a:pPr>
            <a:endParaRPr lang="en-GB" sz="1100" i="1" dirty="0">
              <a:latin typeface="Arial" panose="020B0604020202020204" pitchFamily="34" charset="0"/>
              <a:cs typeface="Arial" panose="020B0604020202020204" pitchFamily="34" charset="0"/>
            </a:endParaRPr>
          </a:p>
          <a:p>
            <a:pPr marL="0" indent="0">
              <a:buNone/>
            </a:pPr>
            <a:endParaRPr lang="en-GB" sz="1100" i="1" dirty="0">
              <a:latin typeface="Arial" panose="020B0604020202020204" pitchFamily="34" charset="0"/>
              <a:cs typeface="Arial" panose="020B0604020202020204" pitchFamily="34" charset="0"/>
            </a:endParaRPr>
          </a:p>
          <a:p>
            <a:pPr marL="0" indent="0">
              <a:buNone/>
            </a:pPr>
            <a:endParaRPr lang="en-GB" sz="1100" i="1" dirty="0">
              <a:latin typeface="Arial" panose="020B0604020202020204" pitchFamily="34" charset="0"/>
              <a:cs typeface="Arial" panose="020B0604020202020204" pitchFamily="34" charset="0"/>
            </a:endParaRPr>
          </a:p>
          <a:p>
            <a:pPr marL="0" indent="0">
              <a:buNone/>
            </a:pPr>
            <a:endParaRPr lang="en-GB" sz="1100" i="1" dirty="0">
              <a:latin typeface="Arial" panose="020B0604020202020204" pitchFamily="34" charset="0"/>
              <a:cs typeface="Arial" panose="020B0604020202020204" pitchFamily="34" charset="0"/>
            </a:endParaRPr>
          </a:p>
          <a:p>
            <a:pPr marL="0" indent="0">
              <a:buNone/>
            </a:pPr>
            <a:endParaRPr lang="en-GB" sz="1100" i="1" dirty="0">
              <a:latin typeface="Arial" panose="020B0604020202020204" pitchFamily="34" charset="0"/>
              <a:cs typeface="Arial" panose="020B0604020202020204" pitchFamily="34" charset="0"/>
            </a:endParaRPr>
          </a:p>
          <a:p>
            <a:pPr marL="0" indent="0">
              <a:buNone/>
            </a:pPr>
            <a:endParaRPr lang="en-GB" sz="1100" i="1" dirty="0">
              <a:latin typeface="Arial" panose="020B0604020202020204" pitchFamily="34" charset="0"/>
              <a:cs typeface="Arial" panose="020B0604020202020204" pitchFamily="34" charset="0"/>
            </a:endParaRPr>
          </a:p>
          <a:p>
            <a:pPr marL="0" indent="0">
              <a:buNone/>
            </a:pPr>
            <a:endParaRPr lang="en-GB" sz="1100" i="1" dirty="0">
              <a:latin typeface="Arial" panose="020B0604020202020204" pitchFamily="34" charset="0"/>
              <a:cs typeface="Arial" panose="020B0604020202020204" pitchFamily="34" charset="0"/>
            </a:endParaRPr>
          </a:p>
          <a:p>
            <a:pPr marL="0" indent="0">
              <a:buNone/>
            </a:pPr>
            <a:endParaRPr lang="en-GB" sz="1100" i="1" dirty="0">
              <a:latin typeface="Arial" panose="020B0604020202020204" pitchFamily="34" charset="0"/>
              <a:cs typeface="Arial" panose="020B0604020202020204" pitchFamily="34" charset="0"/>
            </a:endParaRPr>
          </a:p>
          <a:p>
            <a:pPr marL="0" indent="0">
              <a:buNone/>
            </a:pPr>
            <a:endParaRPr lang="en-GB" sz="1100" i="1" dirty="0">
              <a:latin typeface="Arial" panose="020B0604020202020204" pitchFamily="34" charset="0"/>
              <a:cs typeface="Arial" panose="020B0604020202020204" pitchFamily="34" charset="0"/>
            </a:endParaRPr>
          </a:p>
          <a:p>
            <a:pPr marL="0" indent="0">
              <a:buNone/>
            </a:pPr>
            <a:endParaRPr lang="en-GB" sz="1100" i="1" dirty="0">
              <a:latin typeface="Arial" panose="020B0604020202020204" pitchFamily="34" charset="0"/>
              <a:cs typeface="Arial" panose="020B0604020202020204" pitchFamily="34" charset="0"/>
            </a:endParaRPr>
          </a:p>
          <a:p>
            <a:pPr marL="0" indent="0">
              <a:buNone/>
            </a:pPr>
            <a:endParaRPr lang="en-GB" sz="1100" i="1" dirty="0">
              <a:latin typeface="Arial" panose="020B0604020202020204" pitchFamily="34" charset="0"/>
              <a:cs typeface="Arial" panose="020B0604020202020204" pitchFamily="34" charset="0"/>
            </a:endParaRPr>
          </a:p>
          <a:p>
            <a:pPr marL="0" indent="0">
              <a:buNone/>
            </a:pPr>
            <a:r>
              <a:rPr lang="en-US" sz="1100" b="1" dirty="0">
                <a:latin typeface="Arial" panose="020B0604020202020204" pitchFamily="34" charset="0"/>
                <a:cs typeface="Arial" panose="020B0604020202020204" pitchFamily="34" charset="0"/>
              </a:rPr>
              <a:t>(WHO, 2021; ADA, 2022; NICE, 2021)</a:t>
            </a:r>
            <a:endParaRPr lang="en-GB" sz="1100" dirty="0">
              <a:latin typeface="Arial" panose="020B0604020202020204" pitchFamily="34" charset="0"/>
              <a:cs typeface="Arial" panose="020B0604020202020204" pitchFamily="34" charset="0"/>
            </a:endParaRPr>
          </a:p>
          <a:p>
            <a:pPr marL="0" indent="0">
              <a:buNone/>
            </a:pPr>
            <a:endParaRPr lang="en-GB" sz="1700" dirty="0"/>
          </a:p>
        </p:txBody>
      </p:sp>
      <p:sp>
        <p:nvSpPr>
          <p:cNvPr id="7" name="TextBox 6">
            <a:extLst>
              <a:ext uri="{FF2B5EF4-FFF2-40B4-BE49-F238E27FC236}">
                <a16:creationId xmlns:a16="http://schemas.microsoft.com/office/drawing/2014/main" id="{ED6C8054-12AB-F4A3-6615-2760022D66A2}"/>
              </a:ext>
            </a:extLst>
          </p:cNvPr>
          <p:cNvSpPr txBox="1"/>
          <p:nvPr/>
        </p:nvSpPr>
        <p:spPr>
          <a:xfrm>
            <a:off x="3043085" y="6484948"/>
            <a:ext cx="3367547" cy="369332"/>
          </a:xfrm>
          <a:prstGeom prst="rect">
            <a:avLst/>
          </a:prstGeom>
          <a:noFill/>
        </p:spPr>
        <p:txBody>
          <a:bodyPr wrap="square">
            <a:spAutoFit/>
          </a:bodyPr>
          <a:lstStyle/>
          <a:p>
            <a:r>
              <a:rPr lang="en-US" sz="1100" dirty="0">
                <a:latin typeface="Arial" panose="020B0604020202020204" pitchFamily="34" charset="0"/>
                <a:cs typeface="Arial" panose="020B0604020202020204" pitchFamily="34" charset="0"/>
              </a:rPr>
              <a:t>Image adapted from Endocrine Society (2022</a:t>
            </a:r>
            <a:r>
              <a:rPr lang="en-US" b="1" dirty="0"/>
              <a:t>)</a:t>
            </a:r>
            <a:endParaRPr lang="en-GB" dirty="0"/>
          </a:p>
        </p:txBody>
      </p:sp>
      <p:sp>
        <p:nvSpPr>
          <p:cNvPr id="8" name="Rectangle 1">
            <a:extLst>
              <a:ext uri="{FF2B5EF4-FFF2-40B4-BE49-F238E27FC236}">
                <a16:creationId xmlns:a16="http://schemas.microsoft.com/office/drawing/2014/main" id="{1586C1F8-51CA-67A3-7BBA-AA4108678FBB}"/>
              </a:ext>
            </a:extLst>
          </p:cNvPr>
          <p:cNvSpPr>
            <a:spLocks noChangeArrowheads="1"/>
          </p:cNvSpPr>
          <p:nvPr/>
        </p:nvSpPr>
        <p:spPr bwMode="auto">
          <a:xfrm>
            <a:off x="6145162" y="2506113"/>
            <a:ext cx="2441747"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Fatigue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Polyuria (frequent urination)</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Blurred vision</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Cardiovascular disease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Peripheral neuropathy</a:t>
            </a:r>
          </a:p>
          <a:p>
            <a:pPr defTabSz="914400" eaLnBrk="0" fontAlgn="base" hangingPunct="0">
              <a:spcBef>
                <a:spcPct val="0"/>
              </a:spcBef>
              <a:spcAft>
                <a:spcPct val="0"/>
              </a:spcAft>
              <a:buFontTx/>
              <a:buChar char="•"/>
            </a:pPr>
            <a:r>
              <a:rPr lang="en-GB" sz="1200" b="1" dirty="0">
                <a:latin typeface="Arial" panose="020B0604020202020204" pitchFamily="34" charset="0"/>
                <a:cs typeface="Arial" panose="020B0604020202020204" pitchFamily="34" charset="0"/>
              </a:rPr>
              <a:t>Diabetic nephropathy (kidney damage)</a:t>
            </a:r>
            <a:endParaRPr lang="en-GB" sz="12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200" b="0" i="0" u="none" strike="noStrike" cap="none" normalizeH="0" baseline="0" dirty="0">
                <a:ln>
                  <a:noFill/>
                </a:ln>
                <a:solidFill>
                  <a:schemeClr val="tx1"/>
                </a:solidFill>
                <a:effectLst/>
                <a:latin typeface="Arial" panose="020B0604020202020204" pitchFamily="34" charset="0"/>
              </a:rPr>
              <a:t> </a:t>
            </a:r>
          </a:p>
        </p:txBody>
      </p:sp>
    </p:spTree>
  </p:cSld>
  <p:clrMapOvr>
    <a:masterClrMapping/>
  </p:clrMapOvr>
  <mc:AlternateContent xmlns:mc="http://schemas.openxmlformats.org/markup-compatibility/2006" xmlns:p14="http://schemas.microsoft.com/office/powerpoint/2010/main">
    <mc:Choice Requires="p14">
      <p:transition spd="slow" p14:dur="2000" advTm="34986"/>
    </mc:Choice>
    <mc:Fallback xmlns="">
      <p:transition spd="slow" advTm="34986"/>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8" y="327025"/>
            <a:ext cx="3993358" cy="1630363"/>
          </a:xfrm>
        </p:spPr>
        <p:txBody>
          <a:bodyPr anchor="b">
            <a:normAutofit/>
          </a:bodyPr>
          <a:lstStyle/>
          <a:p>
            <a:r>
              <a:rPr lang="en-GB" sz="3200" b="1" dirty="0"/>
              <a:t>Care Plan for Type 2 Diabetes Management</a:t>
            </a:r>
            <a:endParaRPr lang="en-GB" sz="3100" dirty="0"/>
          </a:p>
        </p:txBody>
      </p:sp>
      <p:graphicFrame>
        <p:nvGraphicFramePr>
          <p:cNvPr id="29" name="Content Placeholder 2">
            <a:extLst>
              <a:ext uri="{FF2B5EF4-FFF2-40B4-BE49-F238E27FC236}">
                <a16:creationId xmlns:a16="http://schemas.microsoft.com/office/drawing/2014/main" id="{B1F0A24B-D8BC-FA30-FEDD-F3E25A0CF01C}"/>
              </a:ext>
            </a:extLst>
          </p:cNvPr>
          <p:cNvGraphicFramePr>
            <a:graphicFrameLocks noGrp="1"/>
          </p:cNvGraphicFramePr>
          <p:nvPr>
            <p:ph idx="1"/>
            <p:extLst>
              <p:ext uri="{D42A27DB-BD31-4B8C-83A1-F6EECF244321}">
                <p14:modId xmlns:p14="http://schemas.microsoft.com/office/powerpoint/2010/main" val="755926471"/>
              </p:ext>
            </p:extLst>
          </p:nvPr>
        </p:nvGraphicFramePr>
        <p:xfrm>
          <a:off x="360759" y="2189533"/>
          <a:ext cx="3993357" cy="39195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3B240AEC-FBC6-F913-8B16-42ABFCC28844}"/>
              </a:ext>
            </a:extLst>
          </p:cNvPr>
          <p:cNvSpPr txBox="1"/>
          <p:nvPr/>
        </p:nvSpPr>
        <p:spPr>
          <a:xfrm>
            <a:off x="360758" y="6346309"/>
            <a:ext cx="4572000" cy="261610"/>
          </a:xfrm>
          <a:prstGeom prst="rect">
            <a:avLst/>
          </a:prstGeom>
          <a:noFill/>
        </p:spPr>
        <p:txBody>
          <a:bodyPr wrap="square">
            <a:spAutoFit/>
          </a:bodyPr>
          <a:lstStyle/>
          <a:p>
            <a:pPr lvl="0"/>
            <a:r>
              <a:rPr lang="en-GB" sz="1100" dirty="0">
                <a:latin typeface="Arial" panose="020B0604020202020204" pitchFamily="34" charset="0"/>
                <a:cs typeface="Arial" panose="020B0604020202020204" pitchFamily="34" charset="0"/>
              </a:rPr>
              <a:t>(NICE, 2021; ADA, 2022; NHS, 2023)</a:t>
            </a:r>
            <a:endParaRPr lang="en-US" sz="1100"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BE181549-D9FA-6BD2-8B1C-10C3D003EA51}"/>
              </a:ext>
            </a:extLst>
          </p:cNvPr>
          <p:cNvPicPr>
            <a:picLocks noChangeAspect="1"/>
          </p:cNvPicPr>
          <p:nvPr/>
        </p:nvPicPr>
        <p:blipFill>
          <a:blip r:embed="rId7"/>
          <a:stretch>
            <a:fillRect/>
          </a:stretch>
        </p:blipFill>
        <p:spPr>
          <a:xfrm>
            <a:off x="4776079" y="79042"/>
            <a:ext cx="3880181" cy="5525346"/>
          </a:xfrm>
          <a:prstGeom prst="rect">
            <a:avLst/>
          </a:prstGeom>
        </p:spPr>
      </p:pic>
      <p:sp>
        <p:nvSpPr>
          <p:cNvPr id="14" name="TextBox 13">
            <a:extLst>
              <a:ext uri="{FF2B5EF4-FFF2-40B4-BE49-F238E27FC236}">
                <a16:creationId xmlns:a16="http://schemas.microsoft.com/office/drawing/2014/main" id="{FAD79D72-906E-6AD8-EA1F-2BAA53AE400E}"/>
              </a:ext>
            </a:extLst>
          </p:cNvPr>
          <p:cNvSpPr txBox="1"/>
          <p:nvPr/>
        </p:nvSpPr>
        <p:spPr>
          <a:xfrm>
            <a:off x="5506065" y="6205539"/>
            <a:ext cx="5078360" cy="261610"/>
          </a:xfrm>
          <a:prstGeom prst="rect">
            <a:avLst/>
          </a:prstGeom>
          <a:noFill/>
        </p:spPr>
        <p:txBody>
          <a:bodyPr wrap="square">
            <a:spAutoFit/>
          </a:bodyPr>
          <a:lstStyle/>
          <a:p>
            <a:pPr>
              <a:buNone/>
            </a:pPr>
            <a:r>
              <a:rPr lang="en-US" sz="1100" dirty="0">
                <a:latin typeface="Arial" panose="020B0604020202020204" pitchFamily="34" charset="0"/>
                <a:cs typeface="Arial" panose="020B0604020202020204" pitchFamily="34" charset="0"/>
              </a:rPr>
              <a:t>Image adapted from NHS Vale of York CCG (n.d.)</a:t>
            </a:r>
          </a:p>
        </p:txBody>
      </p:sp>
    </p:spTree>
  </p:cSld>
  <p:clrMapOvr>
    <a:masterClrMapping/>
  </p:clrMapOvr>
  <mc:AlternateContent xmlns:mc="http://schemas.openxmlformats.org/markup-compatibility/2006" xmlns:p14="http://schemas.microsoft.com/office/powerpoint/2010/main">
    <mc:Choice Requires="p14">
      <p:transition spd="slow" p14:dur="2000" advTm="42217"/>
    </mc:Choice>
    <mc:Fallback xmlns="">
      <p:transition spd="slow" advTm="42217"/>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202" y="639520"/>
            <a:ext cx="2571750" cy="1719072"/>
          </a:xfrm>
        </p:spPr>
        <p:txBody>
          <a:bodyPr anchor="b">
            <a:normAutofit/>
          </a:bodyPr>
          <a:lstStyle/>
          <a:p>
            <a:pPr>
              <a:lnSpc>
                <a:spcPct val="90000"/>
              </a:lnSpc>
            </a:pPr>
            <a:r>
              <a:rPr lang="en-GB" sz="2400" b="1" dirty="0"/>
              <a:t>Lifestyle Recommendations for Type 2 Diabetes</a:t>
            </a:r>
            <a:br>
              <a:rPr lang="en-GB" sz="2200" b="1" dirty="0"/>
            </a:br>
            <a:endParaRPr lang="en-GB" sz="2200" dirty="0"/>
          </a:p>
        </p:txBody>
      </p:sp>
      <p:sp>
        <p:nvSpPr>
          <p:cNvPr id="3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573756"/>
            <a:ext cx="2441321" cy="18288"/>
          </a:xfrm>
          <a:custGeom>
            <a:avLst/>
            <a:gdLst>
              <a:gd name="csX0" fmla="*/ 0 w 2441321"/>
              <a:gd name="csY0" fmla="*/ 0 h 18288"/>
              <a:gd name="csX1" fmla="*/ 585917 w 2441321"/>
              <a:gd name="csY1" fmla="*/ 0 h 18288"/>
              <a:gd name="csX2" fmla="*/ 1196247 w 2441321"/>
              <a:gd name="csY2" fmla="*/ 0 h 18288"/>
              <a:gd name="csX3" fmla="*/ 1806578 w 2441321"/>
              <a:gd name="csY3" fmla="*/ 0 h 18288"/>
              <a:gd name="csX4" fmla="*/ 2441321 w 2441321"/>
              <a:gd name="csY4" fmla="*/ 0 h 18288"/>
              <a:gd name="csX5" fmla="*/ 2441321 w 2441321"/>
              <a:gd name="csY5" fmla="*/ 18288 h 18288"/>
              <a:gd name="csX6" fmla="*/ 1830991 w 2441321"/>
              <a:gd name="csY6" fmla="*/ 18288 h 18288"/>
              <a:gd name="csX7" fmla="*/ 1269487 w 2441321"/>
              <a:gd name="csY7" fmla="*/ 18288 h 18288"/>
              <a:gd name="csX8" fmla="*/ 707983 w 2441321"/>
              <a:gd name="csY8" fmla="*/ 18288 h 18288"/>
              <a:gd name="csX9" fmla="*/ 0 w 2441321"/>
              <a:gd name="csY9" fmla="*/ 18288 h 18288"/>
              <a:gd name="csX10" fmla="*/ 0 w 2441321"/>
              <a:gd name="csY10"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2B3C824D-16D9-6D15-1A2A-2687457EBA1F}"/>
              </a:ext>
            </a:extLst>
          </p:cNvPr>
          <p:cNvPicPr>
            <a:picLocks noChangeAspect="1"/>
          </p:cNvPicPr>
          <p:nvPr/>
        </p:nvPicPr>
        <p:blipFill>
          <a:blip r:embed="rId2"/>
          <a:stretch>
            <a:fillRect/>
          </a:stretch>
        </p:blipFill>
        <p:spPr>
          <a:xfrm>
            <a:off x="3490722" y="840105"/>
            <a:ext cx="5177790" cy="5177790"/>
          </a:xfrm>
          <a:prstGeom prst="rect">
            <a:avLst/>
          </a:prstGeom>
        </p:spPr>
      </p:pic>
      <p:graphicFrame>
        <p:nvGraphicFramePr>
          <p:cNvPr id="25" name="Content Placeholder 2">
            <a:extLst>
              <a:ext uri="{FF2B5EF4-FFF2-40B4-BE49-F238E27FC236}">
                <a16:creationId xmlns:a16="http://schemas.microsoft.com/office/drawing/2014/main" id="{2E6998AF-FBEA-AEC0-3EBB-4A24659566F2}"/>
              </a:ext>
            </a:extLst>
          </p:cNvPr>
          <p:cNvGraphicFramePr>
            <a:graphicFrameLocks noGrp="1"/>
          </p:cNvGraphicFramePr>
          <p:nvPr>
            <p:ph idx="1"/>
            <p:extLst>
              <p:ext uri="{D42A27DB-BD31-4B8C-83A1-F6EECF244321}">
                <p14:modId xmlns:p14="http://schemas.microsoft.com/office/powerpoint/2010/main" val="1374926040"/>
              </p:ext>
            </p:extLst>
          </p:nvPr>
        </p:nvGraphicFramePr>
        <p:xfrm>
          <a:off x="473202" y="2807208"/>
          <a:ext cx="2571750" cy="3410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Box 10">
            <a:extLst>
              <a:ext uri="{FF2B5EF4-FFF2-40B4-BE49-F238E27FC236}">
                <a16:creationId xmlns:a16="http://schemas.microsoft.com/office/drawing/2014/main" id="{B6E5A620-B980-6E0C-35AC-78C89A2748CD}"/>
              </a:ext>
            </a:extLst>
          </p:cNvPr>
          <p:cNvSpPr txBox="1"/>
          <p:nvPr/>
        </p:nvSpPr>
        <p:spPr>
          <a:xfrm>
            <a:off x="117987" y="6017895"/>
            <a:ext cx="2897247" cy="430887"/>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(Colberg et al., 2016; Umpierre et al., 2011; NICE, 2021; NHS, 2023)</a:t>
            </a:r>
          </a:p>
        </p:txBody>
      </p:sp>
      <p:sp>
        <p:nvSpPr>
          <p:cNvPr id="16" name="TextBox 15">
            <a:extLst>
              <a:ext uri="{FF2B5EF4-FFF2-40B4-BE49-F238E27FC236}">
                <a16:creationId xmlns:a16="http://schemas.microsoft.com/office/drawing/2014/main" id="{124D3717-F7B1-27BB-E1B0-1D97A0A12A91}"/>
              </a:ext>
            </a:extLst>
          </p:cNvPr>
          <p:cNvSpPr txBox="1"/>
          <p:nvPr/>
        </p:nvSpPr>
        <p:spPr>
          <a:xfrm>
            <a:off x="5781367" y="6131988"/>
            <a:ext cx="3092245" cy="261610"/>
          </a:xfrm>
          <a:prstGeom prst="rect">
            <a:avLst/>
          </a:prstGeom>
          <a:noFill/>
        </p:spPr>
        <p:txBody>
          <a:bodyPr wrap="square">
            <a:spAutoFit/>
          </a:bodyPr>
          <a:lstStyle/>
          <a:p>
            <a:r>
              <a:rPr lang="en-US" sz="1100" dirty="0">
                <a:latin typeface="Arial" panose="020B0604020202020204" pitchFamily="34" charset="0"/>
                <a:cs typeface="Arial" panose="020B0604020202020204" pitchFamily="34" charset="0"/>
              </a:rPr>
              <a:t>Image adapted from </a:t>
            </a:r>
            <a:r>
              <a:rPr lang="en-US" sz="1100" dirty="0" err="1">
                <a:latin typeface="Arial" panose="020B0604020202020204" pitchFamily="34" charset="0"/>
                <a:cs typeface="Arial" panose="020B0604020202020204" pitchFamily="34" charset="0"/>
              </a:rPr>
              <a:t>PNGTree</a:t>
            </a:r>
            <a:r>
              <a:rPr lang="en-US" sz="1100" dirty="0">
                <a:latin typeface="Arial" panose="020B0604020202020204" pitchFamily="34" charset="0"/>
                <a:cs typeface="Arial" panose="020B0604020202020204" pitchFamily="34" charset="0"/>
              </a:rPr>
              <a:t> (2026)</a:t>
            </a:r>
            <a:endParaRPr lang="en-GB" sz="11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81820"/>
    </mc:Choice>
    <mc:Fallback xmlns="">
      <p:transition spd="slow" advTm="8182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9369" y="238539"/>
            <a:ext cx="8229600" cy="1832777"/>
          </a:xfrm>
        </p:spPr>
        <p:txBody>
          <a:bodyPr anchor="b">
            <a:normAutofit/>
          </a:bodyPr>
          <a:lstStyle/>
          <a:p>
            <a:pPr>
              <a:lnSpc>
                <a:spcPct val="90000"/>
              </a:lnSpc>
            </a:pPr>
            <a:r>
              <a:rPr lang="en-US" sz="3600" dirty="0"/>
              <a:t>Monitoring and Use of Routine Data in Type 2 Diabetes</a:t>
            </a:r>
            <a:br>
              <a:rPr lang="en-GB" sz="4700" b="1" dirty="0"/>
            </a:br>
            <a:endParaRPr lang="en-GB" sz="4700" dirty="0"/>
          </a:p>
        </p:txBody>
      </p:sp>
      <p:sp>
        <p:nvSpPr>
          <p:cNvPr id="3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ontent Placeholder 2"/>
          <p:cNvSpPr>
            <a:spLocks noGrp="1"/>
          </p:cNvSpPr>
          <p:nvPr>
            <p:ph idx="1"/>
          </p:nvPr>
        </p:nvSpPr>
        <p:spPr>
          <a:xfrm>
            <a:off x="429369" y="2071316"/>
            <a:ext cx="5035164" cy="4119172"/>
          </a:xfrm>
        </p:spPr>
        <p:txBody>
          <a:bodyPr anchor="t">
            <a:normAutofit/>
          </a:bodyPr>
          <a:lstStyle/>
          <a:p>
            <a:pPr marL="0" indent="0">
              <a:buNone/>
            </a:pPr>
            <a:endParaRPr lang="en-GB" sz="1900" i="1" dirty="0"/>
          </a:p>
          <a:p>
            <a:pPr marL="0" indent="0">
              <a:buNone/>
            </a:pPr>
            <a:endParaRPr lang="en-GB" sz="1900" i="1" dirty="0"/>
          </a:p>
          <a:p>
            <a:pPr marL="0" indent="0">
              <a:buNone/>
            </a:pPr>
            <a:endParaRPr lang="en-GB" sz="1900" i="1" dirty="0"/>
          </a:p>
          <a:p>
            <a:pPr marL="0" indent="0">
              <a:buNone/>
            </a:pPr>
            <a:endParaRPr lang="en-GB" sz="1900" i="1" dirty="0"/>
          </a:p>
          <a:p>
            <a:pPr marL="0" indent="0">
              <a:buNone/>
            </a:pPr>
            <a:endParaRPr lang="en-GB" sz="1900" i="1" dirty="0"/>
          </a:p>
          <a:p>
            <a:pPr marL="0" indent="0">
              <a:buNone/>
            </a:pPr>
            <a:endParaRPr lang="en-GB" sz="1900" i="1" dirty="0"/>
          </a:p>
          <a:p>
            <a:pPr marL="0" indent="0">
              <a:buNone/>
            </a:pPr>
            <a:endParaRPr lang="en-GB" sz="1900" i="1" dirty="0"/>
          </a:p>
          <a:p>
            <a:pPr marL="0" indent="0">
              <a:buNone/>
            </a:pPr>
            <a:endParaRPr lang="en-GB" sz="1900" i="1" dirty="0"/>
          </a:p>
          <a:p>
            <a:pPr marL="0" indent="0">
              <a:buNone/>
            </a:pPr>
            <a:endParaRPr lang="en-GB" sz="1900" i="1" dirty="0"/>
          </a:p>
          <a:p>
            <a:pPr marL="0" indent="0">
              <a:buNone/>
            </a:pPr>
            <a:endParaRPr lang="en-GB" sz="1900" i="1" dirty="0"/>
          </a:p>
          <a:p>
            <a:pPr marL="0" indent="0">
              <a:buNone/>
            </a:pPr>
            <a:r>
              <a:rPr lang="en-GB" sz="1100" i="1" dirty="0">
                <a:latin typeface="Arial" panose="020B0604020202020204" pitchFamily="34" charset="0"/>
                <a:cs typeface="Arial" panose="020B0604020202020204" pitchFamily="34" charset="0"/>
              </a:rPr>
              <a:t>(NICE, 2021; Diabetes UK, 2022)</a:t>
            </a:r>
            <a:endParaRPr lang="en-GB" sz="1100" dirty="0">
              <a:latin typeface="Arial" panose="020B0604020202020204" pitchFamily="34" charset="0"/>
              <a:cs typeface="Arial" panose="020B0604020202020204" pitchFamily="34" charset="0"/>
            </a:endParaRPr>
          </a:p>
          <a:p>
            <a:pPr marL="0" indent="0">
              <a:buNone/>
            </a:pPr>
            <a:endParaRPr sz="4000" dirty="0"/>
          </a:p>
        </p:txBody>
      </p:sp>
      <p:pic>
        <p:nvPicPr>
          <p:cNvPr id="6" name="Picture 5">
            <a:extLst>
              <a:ext uri="{FF2B5EF4-FFF2-40B4-BE49-F238E27FC236}">
                <a16:creationId xmlns:a16="http://schemas.microsoft.com/office/drawing/2014/main" id="{895A0102-1E74-F65A-664C-BAA7295FBA24}"/>
              </a:ext>
            </a:extLst>
          </p:cNvPr>
          <p:cNvPicPr>
            <a:picLocks noChangeAspect="1"/>
          </p:cNvPicPr>
          <p:nvPr/>
        </p:nvPicPr>
        <p:blipFill>
          <a:blip r:embed="rId2"/>
          <a:srcRect t="3671" r="-3" b="22872"/>
          <a:stretch>
            <a:fillRect/>
          </a:stretch>
        </p:blipFill>
        <p:spPr>
          <a:xfrm>
            <a:off x="5388076" y="1455621"/>
            <a:ext cx="3492853" cy="4840829"/>
          </a:xfrm>
          <a:prstGeom prst="rect">
            <a:avLst/>
          </a:prstGeom>
        </p:spPr>
      </p:pic>
      <p:sp>
        <p:nvSpPr>
          <p:cNvPr id="17" name="TextBox 16">
            <a:extLst>
              <a:ext uri="{FF2B5EF4-FFF2-40B4-BE49-F238E27FC236}">
                <a16:creationId xmlns:a16="http://schemas.microsoft.com/office/drawing/2014/main" id="{F92A8D5B-31CF-476C-57E3-15C54EE91E60}"/>
              </a:ext>
            </a:extLst>
          </p:cNvPr>
          <p:cNvSpPr txBox="1"/>
          <p:nvPr/>
        </p:nvSpPr>
        <p:spPr>
          <a:xfrm>
            <a:off x="5589639" y="6370467"/>
            <a:ext cx="4572000" cy="261610"/>
          </a:xfrm>
          <a:prstGeom prst="rect">
            <a:avLst/>
          </a:prstGeom>
          <a:noFill/>
        </p:spPr>
        <p:txBody>
          <a:bodyPr wrap="square">
            <a:spAutoFit/>
          </a:bodyPr>
          <a:lstStyle/>
          <a:p>
            <a:r>
              <a:rPr lang="en-US" sz="1100" dirty="0">
                <a:latin typeface="Arial" panose="020B0604020202020204" pitchFamily="34" charset="0"/>
                <a:cs typeface="Arial" panose="020B0604020202020204" pitchFamily="34" charset="0"/>
              </a:rPr>
              <a:t>Image adapted from </a:t>
            </a:r>
            <a:r>
              <a:rPr lang="en-US" sz="1100" dirty="0" err="1">
                <a:latin typeface="Arial" panose="020B0604020202020204" pitchFamily="34" charset="0"/>
                <a:cs typeface="Arial" panose="020B0604020202020204" pitchFamily="34" charset="0"/>
              </a:rPr>
              <a:t>Everlywell</a:t>
            </a:r>
            <a:r>
              <a:rPr lang="en-US" sz="1100" dirty="0">
                <a:latin typeface="Arial" panose="020B0604020202020204" pitchFamily="34" charset="0"/>
                <a:cs typeface="Arial" panose="020B0604020202020204" pitchFamily="34" charset="0"/>
              </a:rPr>
              <a:t> (n.d.)</a:t>
            </a:r>
            <a:endParaRPr lang="en-GB" sz="1100" dirty="0">
              <a:latin typeface="Arial" panose="020B0604020202020204" pitchFamily="34" charset="0"/>
              <a:cs typeface="Arial" panose="020B0604020202020204" pitchFamily="34" charset="0"/>
            </a:endParaRPr>
          </a:p>
        </p:txBody>
      </p:sp>
      <p:sp>
        <p:nvSpPr>
          <p:cNvPr id="21" name="Rectangle 2">
            <a:extLst>
              <a:ext uri="{FF2B5EF4-FFF2-40B4-BE49-F238E27FC236}">
                <a16:creationId xmlns:a16="http://schemas.microsoft.com/office/drawing/2014/main" id="{1B414B89-36C5-2770-4555-320E396D6B2C}"/>
              </a:ext>
            </a:extLst>
          </p:cNvPr>
          <p:cNvSpPr>
            <a:spLocks noChangeArrowheads="1"/>
          </p:cNvSpPr>
          <p:nvPr/>
        </p:nvSpPr>
        <p:spPr bwMode="auto">
          <a:xfrm>
            <a:off x="429368" y="2323685"/>
            <a:ext cx="4457263"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Regular blood glucose monitoring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HbA1c testing every 3–6 months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Routine data is used to guide treatment decisions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Blood pressure and cholesterol monitoring </a:t>
            </a:r>
          </a:p>
          <a:p>
            <a:pPr lvl="0" defTabSz="914400" eaLnBrk="0" fontAlgn="base" hangingPunct="0">
              <a:spcBef>
                <a:spcPct val="0"/>
              </a:spcBef>
              <a:spcAft>
                <a:spcPct val="0"/>
              </a:spcAft>
              <a:buFontTx/>
              <a:buChar char="•"/>
            </a:pPr>
            <a:r>
              <a:rPr lang="en-US" sz="2000" dirty="0">
                <a:latin typeface="Arial" panose="020B0604020202020204" pitchFamily="34" charset="0"/>
                <a:cs typeface="Arial" panose="020B0604020202020204" pitchFamily="34" charset="0"/>
              </a:rPr>
              <a:t>Routine data is used to guide treatment decisions and evaluate disease control</a:t>
            </a:r>
            <a:endPar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44580"/>
    </mc:Choice>
    <mc:Fallback xmlns="">
      <p:transition spd="slow" advTm="4458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8BC803E-13F3-4DAB-B17C-BEB007616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8DDE571-E57F-4AB5-83C7-30EB5DDC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3997"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2776" y="603622"/>
            <a:ext cx="3211785" cy="1322944"/>
          </a:xfrm>
        </p:spPr>
        <p:txBody>
          <a:bodyPr>
            <a:normAutofit fontScale="90000"/>
          </a:bodyPr>
          <a:lstStyle/>
          <a:p>
            <a:pPr>
              <a:lnSpc>
                <a:spcPct val="90000"/>
              </a:lnSpc>
            </a:pPr>
            <a:r>
              <a:rPr lang="en-US" sz="2800" dirty="0"/>
              <a:t>Communication and Ethical Considerations in Care</a:t>
            </a:r>
            <a:br>
              <a:rPr lang="en-GB" sz="2800" b="1" dirty="0">
                <a:solidFill>
                  <a:schemeClr val="tx1">
                    <a:lumMod val="85000"/>
                    <a:lumOff val="15000"/>
                  </a:schemeClr>
                </a:solidFill>
              </a:rPr>
            </a:br>
            <a:endParaRPr lang="en-GB" sz="2800" dirty="0">
              <a:solidFill>
                <a:schemeClr val="tx1">
                  <a:lumMod val="85000"/>
                  <a:lumOff val="15000"/>
                </a:schemeClr>
              </a:solidFill>
            </a:endParaRPr>
          </a:p>
        </p:txBody>
      </p:sp>
      <p:sp>
        <p:nvSpPr>
          <p:cNvPr id="3" name="Content Placeholder 2"/>
          <p:cNvSpPr>
            <a:spLocks noGrp="1"/>
          </p:cNvSpPr>
          <p:nvPr>
            <p:ph idx="1"/>
          </p:nvPr>
        </p:nvSpPr>
        <p:spPr>
          <a:xfrm>
            <a:off x="852775" y="2207977"/>
            <a:ext cx="2976274" cy="4046401"/>
          </a:xfrm>
        </p:spPr>
        <p:txBody>
          <a:bodyPr>
            <a:normAutofit/>
          </a:bodyPr>
          <a:lstStyle/>
          <a:p>
            <a:pPr marL="0" indent="0">
              <a:buNone/>
            </a:pPr>
            <a:endParaRPr lang="en-US" sz="1700" b="1" dirty="0">
              <a:solidFill>
                <a:schemeClr val="tx1">
                  <a:lumMod val="85000"/>
                  <a:lumOff val="15000"/>
                </a:schemeClr>
              </a:solidFill>
            </a:endParaRPr>
          </a:p>
          <a:p>
            <a:pPr marL="0" indent="0">
              <a:buNone/>
            </a:pPr>
            <a:endParaRPr lang="en-US" sz="1700" dirty="0">
              <a:solidFill>
                <a:schemeClr val="tx1">
                  <a:lumMod val="85000"/>
                  <a:lumOff val="15000"/>
                </a:schemeClr>
              </a:solidFill>
            </a:endParaRPr>
          </a:p>
          <a:p>
            <a:pPr marL="0" indent="0">
              <a:buNone/>
            </a:pPr>
            <a:endParaRPr lang="en-US" sz="1700" dirty="0">
              <a:solidFill>
                <a:schemeClr val="tx1">
                  <a:lumMod val="85000"/>
                  <a:lumOff val="15000"/>
                </a:schemeClr>
              </a:solidFill>
            </a:endParaRPr>
          </a:p>
          <a:p>
            <a:pPr marL="0" indent="0">
              <a:buNone/>
            </a:pPr>
            <a:endParaRPr lang="en-US" sz="1700" dirty="0">
              <a:solidFill>
                <a:schemeClr val="tx1">
                  <a:lumMod val="85000"/>
                  <a:lumOff val="15000"/>
                </a:schemeClr>
              </a:solidFill>
            </a:endParaRPr>
          </a:p>
          <a:p>
            <a:pPr marL="0" indent="0">
              <a:buNone/>
            </a:pPr>
            <a:r>
              <a:rPr lang="en-US" sz="1700" dirty="0">
                <a:solidFill>
                  <a:schemeClr val="tx1">
                    <a:lumMod val="85000"/>
                    <a:lumOff val="15000"/>
                  </a:schemeClr>
                </a:solidFill>
              </a:rPr>
              <a:t> </a:t>
            </a:r>
          </a:p>
          <a:p>
            <a:endParaRPr lang="en-US" sz="1700" dirty="0">
              <a:solidFill>
                <a:schemeClr val="tx1">
                  <a:lumMod val="85000"/>
                  <a:lumOff val="15000"/>
                </a:schemeClr>
              </a:solidFill>
            </a:endParaRPr>
          </a:p>
        </p:txBody>
      </p:sp>
      <p:pic>
        <p:nvPicPr>
          <p:cNvPr id="6" name="Picture 5">
            <a:extLst>
              <a:ext uri="{FF2B5EF4-FFF2-40B4-BE49-F238E27FC236}">
                <a16:creationId xmlns:a16="http://schemas.microsoft.com/office/drawing/2014/main" id="{40AA3C41-0BCC-0BA9-30E9-0AA788558173}"/>
              </a:ext>
            </a:extLst>
          </p:cNvPr>
          <p:cNvPicPr>
            <a:picLocks noChangeAspect="1"/>
          </p:cNvPicPr>
          <p:nvPr/>
        </p:nvPicPr>
        <p:blipFill>
          <a:blip r:embed="rId2"/>
          <a:srcRect r="-3" b="5435"/>
          <a:stretch>
            <a:fillRect/>
          </a:stretch>
        </p:blipFill>
        <p:spPr>
          <a:xfrm>
            <a:off x="4276632" y="1"/>
            <a:ext cx="4867368" cy="6857999"/>
          </a:xfrm>
          <a:custGeom>
            <a:avLst/>
            <a:gdLst/>
            <a:ahLst/>
            <a:cxnLst/>
            <a:rect l="l" t="t" r="r" b="b"/>
            <a:pathLst>
              <a:path w="6489823" h="3421047">
                <a:moveTo>
                  <a:pt x="383239" y="0"/>
                </a:moveTo>
                <a:lnTo>
                  <a:pt x="6489823" y="0"/>
                </a:lnTo>
                <a:lnTo>
                  <a:pt x="6489823" y="3421047"/>
                </a:lnTo>
                <a:lnTo>
                  <a:pt x="0" y="3421047"/>
                </a:lnTo>
                <a:lnTo>
                  <a:pt x="10162" y="3368785"/>
                </a:lnTo>
                <a:cubicBezTo>
                  <a:pt x="15448" y="3346584"/>
                  <a:pt x="22094" y="3323293"/>
                  <a:pt x="30699" y="3298569"/>
                </a:cubicBezTo>
                <a:cubicBezTo>
                  <a:pt x="41150" y="3275988"/>
                  <a:pt x="42443" y="3246652"/>
                  <a:pt x="33589" y="3233050"/>
                </a:cubicBezTo>
                <a:cubicBezTo>
                  <a:pt x="32065" y="3230708"/>
                  <a:pt x="30291" y="3228932"/>
                  <a:pt x="28325" y="3227777"/>
                </a:cubicBezTo>
                <a:cubicBezTo>
                  <a:pt x="30678" y="3188484"/>
                  <a:pt x="72205" y="3103624"/>
                  <a:pt x="73382" y="3050568"/>
                </a:cubicBezTo>
                <a:cubicBezTo>
                  <a:pt x="69165" y="3022639"/>
                  <a:pt x="68605" y="2960322"/>
                  <a:pt x="84953" y="2920501"/>
                </a:cubicBezTo>
                <a:cubicBezTo>
                  <a:pt x="69327" y="2932298"/>
                  <a:pt x="121103" y="2664904"/>
                  <a:pt x="109217" y="2657859"/>
                </a:cubicBezTo>
                <a:cubicBezTo>
                  <a:pt x="110075" y="2597031"/>
                  <a:pt x="138136" y="2522558"/>
                  <a:pt x="139777" y="2464312"/>
                </a:cubicBezTo>
                <a:cubicBezTo>
                  <a:pt x="141801" y="2450201"/>
                  <a:pt x="199861" y="2246813"/>
                  <a:pt x="198683" y="2236608"/>
                </a:cubicBezTo>
                <a:lnTo>
                  <a:pt x="283684" y="1924542"/>
                </a:lnTo>
                <a:cubicBezTo>
                  <a:pt x="313071" y="1811100"/>
                  <a:pt x="307196" y="1868801"/>
                  <a:pt x="336583" y="1755359"/>
                </a:cubicBezTo>
                <a:cubicBezTo>
                  <a:pt x="383246" y="1573239"/>
                  <a:pt x="363875" y="1577802"/>
                  <a:pt x="409119" y="1401207"/>
                </a:cubicBezTo>
                <a:cubicBezTo>
                  <a:pt x="428998" y="1329345"/>
                  <a:pt x="403240" y="1279669"/>
                  <a:pt x="421957" y="1175450"/>
                </a:cubicBezTo>
                <a:cubicBezTo>
                  <a:pt x="442602" y="1107577"/>
                  <a:pt x="340683" y="794854"/>
                  <a:pt x="369233" y="688836"/>
                </a:cubicBezTo>
                <a:cubicBezTo>
                  <a:pt x="378440" y="610640"/>
                  <a:pt x="331945" y="587322"/>
                  <a:pt x="346155" y="513896"/>
                </a:cubicBezTo>
                <a:cubicBezTo>
                  <a:pt x="351974" y="496939"/>
                  <a:pt x="362179" y="406394"/>
                  <a:pt x="344911" y="393010"/>
                </a:cubicBezTo>
                <a:cubicBezTo>
                  <a:pt x="389436" y="301493"/>
                  <a:pt x="356186" y="264408"/>
                  <a:pt x="369960" y="232042"/>
                </a:cubicBezTo>
                <a:cubicBezTo>
                  <a:pt x="394611" y="153791"/>
                  <a:pt x="372056" y="165633"/>
                  <a:pt x="392742" y="72037"/>
                </a:cubicBezTo>
                <a:cubicBezTo>
                  <a:pt x="398537" y="53819"/>
                  <a:pt x="397997" y="38693"/>
                  <a:pt x="394525" y="25405"/>
                </a:cubicBezTo>
                <a:close/>
              </a:path>
            </a:pathLst>
          </a:custGeom>
        </p:spPr>
      </p:pic>
      <p:sp>
        <p:nvSpPr>
          <p:cNvPr id="8" name="TextBox 7">
            <a:extLst>
              <a:ext uri="{FF2B5EF4-FFF2-40B4-BE49-F238E27FC236}">
                <a16:creationId xmlns:a16="http://schemas.microsoft.com/office/drawing/2014/main" id="{93B01036-FC30-95C8-33E7-4E160E084E54}"/>
              </a:ext>
            </a:extLst>
          </p:cNvPr>
          <p:cNvSpPr txBox="1"/>
          <p:nvPr/>
        </p:nvSpPr>
        <p:spPr>
          <a:xfrm>
            <a:off x="6274694" y="6123573"/>
            <a:ext cx="4570285" cy="261610"/>
          </a:xfrm>
          <a:prstGeom prst="rect">
            <a:avLst/>
          </a:prstGeom>
          <a:noFill/>
        </p:spPr>
        <p:txBody>
          <a:bodyPr wrap="square">
            <a:spAutoFit/>
          </a:bodyPr>
          <a:lstStyle/>
          <a:p>
            <a:r>
              <a:rPr lang="en-US" sz="1100" dirty="0">
                <a:latin typeface="Arial" panose="020B0604020202020204" pitchFamily="34" charset="0"/>
                <a:cs typeface="Arial" panose="020B0604020202020204" pitchFamily="34" charset="0"/>
              </a:rPr>
              <a:t>Image adapted from </a:t>
            </a:r>
            <a:r>
              <a:rPr lang="en-US" sz="1100" dirty="0" err="1">
                <a:latin typeface="Arial" panose="020B0604020202020204" pitchFamily="34" charset="0"/>
                <a:cs typeface="Arial" panose="020B0604020202020204" pitchFamily="34" charset="0"/>
              </a:rPr>
              <a:t>Graphictoons</a:t>
            </a:r>
            <a:r>
              <a:rPr lang="en-US" sz="1100" dirty="0">
                <a:latin typeface="Arial" panose="020B0604020202020204" pitchFamily="34" charset="0"/>
                <a:cs typeface="Arial" panose="020B0604020202020204" pitchFamily="34" charset="0"/>
              </a:rPr>
              <a:t> (2025)</a:t>
            </a:r>
            <a:endParaRPr lang="en-GB" sz="1100" dirty="0">
              <a:latin typeface="Arial" panose="020B0604020202020204" pitchFamily="34" charset="0"/>
              <a:cs typeface="Arial" panose="020B0604020202020204" pitchFamily="34" charset="0"/>
            </a:endParaRPr>
          </a:p>
        </p:txBody>
      </p:sp>
      <p:sp>
        <p:nvSpPr>
          <p:cNvPr id="10" name="Rectangle 1">
            <a:extLst>
              <a:ext uri="{FF2B5EF4-FFF2-40B4-BE49-F238E27FC236}">
                <a16:creationId xmlns:a16="http://schemas.microsoft.com/office/drawing/2014/main" id="{D2DF7E11-2383-4326-5FC3-53F7652ECA21}"/>
              </a:ext>
            </a:extLst>
          </p:cNvPr>
          <p:cNvSpPr>
            <a:spLocks noChangeArrowheads="1"/>
          </p:cNvSpPr>
          <p:nvPr/>
        </p:nvSpPr>
        <p:spPr bwMode="auto">
          <a:xfrm>
            <a:off x="405192" y="2505670"/>
            <a:ext cx="3498214"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Patient education and self-management support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Informed consent for treatment decisions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Confidentiality of patient information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Respect for dignity and individual needs</a:t>
            </a:r>
          </a:p>
          <a:p>
            <a:pPr lvl="0" defTabSz="914400" eaLnBrk="0" fontAlgn="base" hangingPunct="0">
              <a:spcBef>
                <a:spcPct val="0"/>
              </a:spcBef>
              <a:spcAft>
                <a:spcPct val="0"/>
              </a:spcAft>
              <a:buFontTx/>
              <a:buChar char="•"/>
            </a:pPr>
            <a:r>
              <a:rPr lang="en-US" sz="1200" b="1" dirty="0">
                <a:latin typeface="Arial" panose="020B0604020202020204" pitchFamily="34" charset="0"/>
                <a:cs typeface="Arial" panose="020B0604020202020204" pitchFamily="34" charset="0"/>
              </a:rPr>
              <a:t>Effective communication and ethical practice support patient engagement and improve health outcomes.</a:t>
            </a:r>
            <a:r>
              <a:rPr kumimoji="0" lang="en-US" altLang="en-US" sz="12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p:txBody>
      </p:sp>
      <p:sp>
        <p:nvSpPr>
          <p:cNvPr id="13" name="TextBox 12">
            <a:extLst>
              <a:ext uri="{FF2B5EF4-FFF2-40B4-BE49-F238E27FC236}">
                <a16:creationId xmlns:a16="http://schemas.microsoft.com/office/drawing/2014/main" id="{0FDE6EB3-053C-97CD-5B5C-F2C1EE0109B0}"/>
              </a:ext>
            </a:extLst>
          </p:cNvPr>
          <p:cNvSpPr txBox="1"/>
          <p:nvPr/>
        </p:nvSpPr>
        <p:spPr>
          <a:xfrm>
            <a:off x="292510" y="6421989"/>
            <a:ext cx="5422490" cy="261610"/>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(NMC, 2018; BMA, 2020)</a:t>
            </a:r>
          </a:p>
        </p:txBody>
      </p:sp>
    </p:spTree>
  </p:cSld>
  <p:clrMapOvr>
    <a:masterClrMapping/>
  </p:clrMapOvr>
  <mc:AlternateContent xmlns:mc="http://schemas.openxmlformats.org/markup-compatibility/2006" xmlns:p14="http://schemas.microsoft.com/office/powerpoint/2010/main">
    <mc:Choice Requires="p14">
      <p:transition spd="slow" p14:dur="2000" advTm="27794"/>
    </mc:Choice>
    <mc:Fallback xmlns="">
      <p:transition spd="slow" advTm="27794"/>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24007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609600"/>
            <a:ext cx="2804505" cy="1330839"/>
          </a:xfrm>
        </p:spPr>
        <p:txBody>
          <a:bodyPr>
            <a:normAutofit/>
          </a:bodyPr>
          <a:lstStyle/>
          <a:p>
            <a:pPr>
              <a:lnSpc>
                <a:spcPct val="90000"/>
              </a:lnSpc>
            </a:pPr>
            <a:r>
              <a:rPr lang="en-GB" sz="2400" b="1" dirty="0"/>
              <a:t>Clinical Care Recommendations for Type 2 Diabetes</a:t>
            </a:r>
            <a:endParaRPr lang="en-GB" sz="2400" dirty="0"/>
          </a:p>
        </p:txBody>
      </p:sp>
      <p:sp>
        <p:nvSpPr>
          <p:cNvPr id="18" name="Content Placeholder 2"/>
          <p:cNvSpPr>
            <a:spLocks noGrp="1"/>
          </p:cNvSpPr>
          <p:nvPr>
            <p:ph idx="1"/>
          </p:nvPr>
        </p:nvSpPr>
        <p:spPr>
          <a:xfrm>
            <a:off x="646774" y="2194102"/>
            <a:ext cx="2570251" cy="3908586"/>
          </a:xfrm>
        </p:spPr>
        <p:txBody>
          <a:bodyPr>
            <a:normAutofit lnSpcReduction="10000"/>
          </a:bodyPr>
          <a:lstStyle/>
          <a:p>
            <a:pPr marL="0" indent="0">
              <a:buNone/>
            </a:pPr>
            <a:endParaRPr lang="en-US" sz="1700" dirty="0"/>
          </a:p>
          <a:p>
            <a:pPr marL="0" indent="0">
              <a:buNone/>
            </a:pPr>
            <a:endParaRPr lang="en-US" sz="1700" i="1" dirty="0"/>
          </a:p>
          <a:p>
            <a:pPr marL="0" indent="0">
              <a:buNone/>
            </a:pPr>
            <a:endParaRPr lang="en-US" sz="1700" i="1" dirty="0"/>
          </a:p>
          <a:p>
            <a:pPr marL="0" indent="0">
              <a:buNone/>
            </a:pPr>
            <a:endParaRPr lang="en-US" sz="1700" i="1" dirty="0"/>
          </a:p>
          <a:p>
            <a:pPr marL="0" indent="0">
              <a:buNone/>
            </a:pPr>
            <a:endParaRPr lang="en-US" sz="1700" i="1" dirty="0"/>
          </a:p>
          <a:p>
            <a:pPr marL="0" indent="0">
              <a:buNone/>
            </a:pPr>
            <a:endParaRPr lang="en-US" sz="1700" i="1" dirty="0"/>
          </a:p>
          <a:p>
            <a:pPr marL="0" indent="0">
              <a:buNone/>
            </a:pPr>
            <a:endParaRPr lang="en-US" sz="1700" i="1" dirty="0"/>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(NICE, 2021; ADA, 2022; NHS, 2023)</a:t>
            </a:r>
            <a:endParaRPr lang="en-US" sz="1100" dirty="0">
              <a:latin typeface="Arial" panose="020B0604020202020204" pitchFamily="34" charset="0"/>
              <a:cs typeface="Arial" panose="020B0604020202020204" pitchFamily="34" charset="0"/>
            </a:endParaRPr>
          </a:p>
        </p:txBody>
      </p:sp>
      <p:pic>
        <p:nvPicPr>
          <p:cNvPr id="26" name="Picture 25">
            <a:extLst>
              <a:ext uri="{FF2B5EF4-FFF2-40B4-BE49-F238E27FC236}">
                <a16:creationId xmlns:a16="http://schemas.microsoft.com/office/drawing/2014/main" id="{192AE206-0CB5-0F38-B107-49160C4C52A8}"/>
              </a:ext>
            </a:extLst>
          </p:cNvPr>
          <p:cNvPicPr>
            <a:picLocks noChangeAspect="1"/>
          </p:cNvPicPr>
          <p:nvPr/>
        </p:nvPicPr>
        <p:blipFill>
          <a:blip r:embed="rId2"/>
          <a:stretch>
            <a:fillRect/>
          </a:stretch>
        </p:blipFill>
        <p:spPr>
          <a:xfrm>
            <a:off x="4084092" y="1969407"/>
            <a:ext cx="4413134" cy="2813372"/>
          </a:xfrm>
          <a:prstGeom prst="rect">
            <a:avLst/>
          </a:prstGeom>
        </p:spPr>
      </p:pic>
      <p:sp>
        <p:nvSpPr>
          <p:cNvPr id="30" name="Rectangle 2">
            <a:extLst>
              <a:ext uri="{FF2B5EF4-FFF2-40B4-BE49-F238E27FC236}">
                <a16:creationId xmlns:a16="http://schemas.microsoft.com/office/drawing/2014/main" id="{44A7A9CF-919A-F1F6-0D21-99030BB52548}"/>
              </a:ext>
            </a:extLst>
          </p:cNvPr>
          <p:cNvSpPr>
            <a:spLocks noChangeArrowheads="1"/>
          </p:cNvSpPr>
          <p:nvPr/>
        </p:nvSpPr>
        <p:spPr bwMode="auto">
          <a:xfrm>
            <a:off x="240266" y="1982219"/>
            <a:ext cx="3604148" cy="2462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Medication management (e.g. metformin)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Regular clinical reviews (GP and diabetes nurse)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Screening for complications (retinopathy, nephropathy)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Psychological support for lifestyle adherence </a:t>
            </a:r>
          </a:p>
          <a:p>
            <a:pPr lvl="0" defTabSz="914400" eaLnBrk="0" fontAlgn="base" hangingPunct="0">
              <a:spcBef>
                <a:spcPct val="0"/>
              </a:spcBef>
              <a:spcAft>
                <a:spcPct val="0"/>
              </a:spcAft>
              <a:buFontTx/>
              <a:buChar char="•"/>
            </a:pPr>
            <a:r>
              <a:rPr lang="en-US" sz="1400" b="1" dirty="0">
                <a:latin typeface="Arial" panose="020B0604020202020204" pitchFamily="34" charset="0"/>
                <a:cs typeface="Arial" panose="020B0604020202020204" pitchFamily="34" charset="0"/>
              </a:rPr>
              <a:t>These interventions aim to improve </a:t>
            </a:r>
            <a:r>
              <a:rPr lang="en-US" sz="1400" b="1" dirty="0" err="1">
                <a:latin typeface="Arial" panose="020B0604020202020204" pitchFamily="34" charset="0"/>
                <a:cs typeface="Arial" panose="020B0604020202020204" pitchFamily="34" charset="0"/>
              </a:rPr>
              <a:t>glycaemic</a:t>
            </a:r>
            <a:r>
              <a:rPr lang="en-US" sz="1400" b="1" dirty="0">
                <a:latin typeface="Arial" panose="020B0604020202020204" pitchFamily="34" charset="0"/>
                <a:cs typeface="Arial" panose="020B0604020202020204" pitchFamily="34" charset="0"/>
              </a:rPr>
              <a:t> control and reduce the risk of long-term complications.</a:t>
            </a:r>
            <a:endParaRPr kumimoji="0" lang="en-US" altLang="en-US" sz="14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32" name="TextBox 31">
            <a:extLst>
              <a:ext uri="{FF2B5EF4-FFF2-40B4-BE49-F238E27FC236}">
                <a16:creationId xmlns:a16="http://schemas.microsoft.com/office/drawing/2014/main" id="{8098D2DF-3DA1-7B2A-DC37-3679BE87D54F}"/>
              </a:ext>
            </a:extLst>
          </p:cNvPr>
          <p:cNvSpPr txBox="1"/>
          <p:nvPr/>
        </p:nvSpPr>
        <p:spPr>
          <a:xfrm>
            <a:off x="6211226" y="4444432"/>
            <a:ext cx="4572000" cy="369332"/>
          </a:xfrm>
          <a:prstGeom prst="rect">
            <a:avLst/>
          </a:prstGeom>
          <a:noFill/>
        </p:spPr>
        <p:txBody>
          <a:bodyPr wrap="square">
            <a:spAutoFit/>
          </a:bodyPr>
          <a:lstStyle/>
          <a:p>
            <a:r>
              <a:rPr lang="en-US" sz="1100" dirty="0">
                <a:latin typeface="Arial" panose="020B0604020202020204" pitchFamily="34" charset="0"/>
                <a:cs typeface="Arial" panose="020B0604020202020204" pitchFamily="34" charset="0"/>
              </a:rPr>
              <a:t>Image adapted from </a:t>
            </a:r>
            <a:r>
              <a:rPr lang="en-US" sz="1100" dirty="0" err="1">
                <a:latin typeface="Arial" panose="020B0604020202020204" pitchFamily="34" charset="0"/>
                <a:cs typeface="Arial" panose="020B0604020202020204" pitchFamily="34" charset="0"/>
              </a:rPr>
              <a:t>Premium_shots</a:t>
            </a:r>
            <a:r>
              <a:rPr lang="en-US" sz="1100" dirty="0">
                <a:latin typeface="Arial" panose="020B0604020202020204" pitchFamily="34" charset="0"/>
                <a:cs typeface="Arial" panose="020B0604020202020204" pitchFamily="34" charset="0"/>
              </a:rPr>
              <a:t> (2016</a:t>
            </a:r>
            <a:r>
              <a:rPr lang="en-US" dirty="0"/>
              <a:t>)</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advTm="38533"/>
    </mc:Choice>
    <mc:Fallback xmlns="">
      <p:transition spd="slow" advTm="38533"/>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24007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609600"/>
            <a:ext cx="2804505" cy="1330839"/>
          </a:xfrm>
        </p:spPr>
        <p:txBody>
          <a:bodyPr>
            <a:normAutofit fontScale="90000"/>
          </a:bodyPr>
          <a:lstStyle/>
          <a:p>
            <a:r>
              <a:rPr lang="en-GB" b="1" dirty="0"/>
              <a:t>Summary of Key Findings</a:t>
            </a:r>
            <a:endParaRPr lang="en-GB" dirty="0"/>
          </a:p>
        </p:txBody>
      </p:sp>
      <p:sp>
        <p:nvSpPr>
          <p:cNvPr id="3" name="Content Placeholder 2"/>
          <p:cNvSpPr>
            <a:spLocks noGrp="1"/>
          </p:cNvSpPr>
          <p:nvPr>
            <p:ph idx="1"/>
          </p:nvPr>
        </p:nvSpPr>
        <p:spPr>
          <a:xfrm>
            <a:off x="646774" y="2194102"/>
            <a:ext cx="2570251" cy="3908586"/>
          </a:xfrm>
        </p:spPr>
        <p:txBody>
          <a:bodyPr>
            <a:normAutofit/>
          </a:bodyPr>
          <a:lstStyle/>
          <a:p>
            <a:pPr marL="0" indent="0">
              <a:buNone/>
            </a:pPr>
            <a:endParaRPr lang="en-US" sz="1700" dirty="0"/>
          </a:p>
          <a:p>
            <a:endParaRPr lang="en-US" sz="1700" dirty="0"/>
          </a:p>
          <a:p>
            <a:pPr marL="0" indent="0">
              <a:buNone/>
            </a:pPr>
            <a:endParaRPr lang="en-US" sz="1700" dirty="0"/>
          </a:p>
        </p:txBody>
      </p:sp>
      <p:pic>
        <p:nvPicPr>
          <p:cNvPr id="5" name="Picture 4">
            <a:extLst>
              <a:ext uri="{FF2B5EF4-FFF2-40B4-BE49-F238E27FC236}">
                <a16:creationId xmlns:a16="http://schemas.microsoft.com/office/drawing/2014/main" id="{DF7B959A-41D8-24CD-AF95-5F17586F67E8}"/>
              </a:ext>
            </a:extLst>
          </p:cNvPr>
          <p:cNvPicPr>
            <a:picLocks noChangeAspect="1"/>
          </p:cNvPicPr>
          <p:nvPr/>
        </p:nvPicPr>
        <p:blipFill>
          <a:blip r:embed="rId2"/>
          <a:srcRect l="3270" r="3838" b="7108"/>
          <a:stretch>
            <a:fillRect/>
          </a:stretch>
        </p:blipFill>
        <p:spPr>
          <a:xfrm>
            <a:off x="4240078" y="945543"/>
            <a:ext cx="4431258" cy="4790549"/>
          </a:xfrm>
          <a:prstGeom prst="rect">
            <a:avLst/>
          </a:prstGeom>
        </p:spPr>
      </p:pic>
      <p:sp>
        <p:nvSpPr>
          <p:cNvPr id="7" name="TextBox 6">
            <a:extLst>
              <a:ext uri="{FF2B5EF4-FFF2-40B4-BE49-F238E27FC236}">
                <a16:creationId xmlns:a16="http://schemas.microsoft.com/office/drawing/2014/main" id="{039DE375-FD6D-EB4A-1E1A-84683938C699}"/>
              </a:ext>
            </a:extLst>
          </p:cNvPr>
          <p:cNvSpPr txBox="1"/>
          <p:nvPr/>
        </p:nvSpPr>
        <p:spPr>
          <a:xfrm>
            <a:off x="6133620" y="6017341"/>
            <a:ext cx="2676083" cy="261610"/>
          </a:xfrm>
          <a:prstGeom prst="rect">
            <a:avLst/>
          </a:prstGeom>
          <a:noFill/>
        </p:spPr>
        <p:txBody>
          <a:bodyPr wrap="square">
            <a:spAutoFit/>
          </a:bodyPr>
          <a:lstStyle/>
          <a:p>
            <a:r>
              <a:rPr lang="en-US" sz="1100" dirty="0">
                <a:latin typeface="Arial" panose="020B0604020202020204" pitchFamily="34" charset="0"/>
                <a:cs typeface="Arial" panose="020B0604020202020204" pitchFamily="34" charset="0"/>
              </a:rPr>
              <a:t>Image adapted from </a:t>
            </a:r>
            <a:r>
              <a:rPr lang="en-US" sz="1100" dirty="0" err="1">
                <a:latin typeface="Arial" panose="020B0604020202020204" pitchFamily="34" charset="0"/>
                <a:cs typeface="Arial" panose="020B0604020202020204" pitchFamily="34" charset="0"/>
              </a:rPr>
              <a:t>RedKoala</a:t>
            </a:r>
            <a:r>
              <a:rPr lang="en-US" sz="1100" dirty="0">
                <a:latin typeface="Arial" panose="020B0604020202020204" pitchFamily="34" charset="0"/>
                <a:cs typeface="Arial" panose="020B0604020202020204" pitchFamily="34" charset="0"/>
              </a:rPr>
              <a:t> (2016)</a:t>
            </a:r>
            <a:endParaRPr lang="en-GB" sz="1100" dirty="0">
              <a:latin typeface="Arial" panose="020B0604020202020204" pitchFamily="34" charset="0"/>
              <a:cs typeface="Arial" panose="020B0604020202020204" pitchFamily="34" charset="0"/>
            </a:endParaRPr>
          </a:p>
        </p:txBody>
      </p:sp>
      <p:sp>
        <p:nvSpPr>
          <p:cNvPr id="8" name="Rectangle 1">
            <a:extLst>
              <a:ext uri="{FF2B5EF4-FFF2-40B4-BE49-F238E27FC236}">
                <a16:creationId xmlns:a16="http://schemas.microsoft.com/office/drawing/2014/main" id="{ED35FDA6-BD83-E296-314F-C0527F41C051}"/>
              </a:ext>
            </a:extLst>
          </p:cNvPr>
          <p:cNvSpPr>
            <a:spLocks noChangeArrowheads="1"/>
          </p:cNvSpPr>
          <p:nvPr/>
        </p:nvSpPr>
        <p:spPr bwMode="auto">
          <a:xfrm>
            <a:off x="235974" y="2419338"/>
            <a:ext cx="3667432"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Arial" panose="020B0604020202020204" pitchFamily="34" charset="0"/>
              </a:rPr>
              <a:t>Type 2 diabetes is a chronic metabolic condition</a:t>
            </a:r>
            <a:r>
              <a:rPr kumimoji="0" lang="en-US" altLang="en-US"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Arial" panose="020B0604020202020204" pitchFamily="34" charset="0"/>
              </a:rPr>
              <a:t>Risk factors play a key role in disease development</a:t>
            </a:r>
            <a:r>
              <a:rPr kumimoji="0" lang="en-US" altLang="en-US"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Arial" panose="020B0604020202020204" pitchFamily="34" charset="0"/>
              </a:rPr>
              <a:t>Effective care planning improves patient outcomes</a:t>
            </a:r>
            <a:r>
              <a:rPr kumimoji="0" lang="en-US" altLang="en-US"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Arial" panose="020B0604020202020204" pitchFamily="34" charset="0"/>
              </a:rPr>
              <a:t>Monitoring and routine data are essential for management</a:t>
            </a:r>
            <a:r>
              <a:rPr kumimoji="0" lang="en-US" altLang="en-US" b="0" i="0" u="none" strike="noStrike" cap="none" normalizeH="0" baseline="0" dirty="0">
                <a:ln>
                  <a:noFill/>
                </a:ln>
                <a:solidFill>
                  <a:schemeClr val="tx1"/>
                </a:solidFill>
                <a:effectLst/>
                <a:latin typeface="Arial" panose="020B0604020202020204" pitchFamily="34" charset="0"/>
              </a:rPr>
              <a:t> </a:t>
            </a:r>
          </a:p>
        </p:txBody>
      </p:sp>
      <p:sp>
        <p:nvSpPr>
          <p:cNvPr id="11" name="TextBox 10">
            <a:extLst>
              <a:ext uri="{FF2B5EF4-FFF2-40B4-BE49-F238E27FC236}">
                <a16:creationId xmlns:a16="http://schemas.microsoft.com/office/drawing/2014/main" id="{80030974-4835-062C-8711-4E505C8CC6A2}"/>
              </a:ext>
            </a:extLst>
          </p:cNvPr>
          <p:cNvSpPr txBox="1"/>
          <p:nvPr/>
        </p:nvSpPr>
        <p:spPr>
          <a:xfrm>
            <a:off x="623767" y="6312303"/>
            <a:ext cx="5186516" cy="261610"/>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(WHO, 2021; NICE, 2021)</a:t>
            </a:r>
            <a:endParaRPr lang="en-US" sz="11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35322"/>
    </mc:Choice>
    <mc:Fallback xmlns="">
      <p:transition spd="slow" advTm="35322"/>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sp>
        <p:nvSpPr>
          <p:cNvPr id="3" name="Content Placeholder 2"/>
          <p:cNvSpPr>
            <a:spLocks noGrp="1"/>
          </p:cNvSpPr>
          <p:nvPr>
            <p:ph idx="1"/>
          </p:nvPr>
        </p:nvSpPr>
        <p:spPr/>
        <p:txBody>
          <a:bodyPr>
            <a:normAutofit fontScale="25000" lnSpcReduction="20000"/>
          </a:bodyPr>
          <a:lstStyle/>
          <a:p>
            <a:pPr lvl="0"/>
            <a:r>
              <a:rPr lang="en-GB" dirty="0"/>
              <a:t>American Diabetes Association (2022) ‘Standards of medical care in diabetes—2022’, </a:t>
            </a:r>
            <a:r>
              <a:rPr lang="en-GB" i="1" dirty="0"/>
              <a:t>Diabetes Care</a:t>
            </a:r>
            <a:r>
              <a:rPr lang="en-GB" dirty="0"/>
              <a:t>, 45(Suppl. 1), pp. S1–S264. Available at: </a:t>
            </a:r>
            <a:r>
              <a:rPr lang="en-GB" u="sng" dirty="0">
                <a:hlinkClick r:id="rId2"/>
              </a:rPr>
              <a:t>https://diabetesjournals.org/care/article/45/Supplement_1/S1</a:t>
            </a:r>
            <a:r>
              <a:rPr lang="en-GB" dirty="0"/>
              <a:t> (Accessed: 31 March 2026).</a:t>
            </a:r>
          </a:p>
          <a:p>
            <a:pPr lvl="0"/>
            <a:r>
              <a:rPr lang="en-US" dirty="0" err="1"/>
              <a:t>AminoCo</a:t>
            </a:r>
            <a:r>
              <a:rPr lang="en-US" dirty="0"/>
              <a:t> (2019) </a:t>
            </a:r>
            <a:r>
              <a:rPr lang="en-US" i="1" dirty="0"/>
              <a:t>Metformin for anti-aging: the next big break in healthcare</a:t>
            </a:r>
            <a:r>
              <a:rPr lang="en-US" dirty="0"/>
              <a:t>. Available at: </a:t>
            </a:r>
            <a:r>
              <a:rPr lang="en-US" u="sng" dirty="0">
                <a:hlinkClick r:id="rId3"/>
              </a:rPr>
              <a:t>https://aminoco.com/blogs/nutrition/metformin-for-anti-aging</a:t>
            </a:r>
            <a:r>
              <a:rPr lang="en-US" dirty="0"/>
              <a:t> (Accessed: 31 March 2026).</a:t>
            </a:r>
            <a:endParaRPr lang="en-GB" dirty="0"/>
          </a:p>
          <a:p>
            <a:pPr lvl="0"/>
            <a:r>
              <a:rPr lang="en-US" dirty="0"/>
              <a:t>Blausen.com staff (2014) </a:t>
            </a:r>
            <a:r>
              <a:rPr lang="en-US" i="1" dirty="0" err="1"/>
              <a:t>Blausen</a:t>
            </a:r>
            <a:r>
              <a:rPr lang="en-US" i="1" dirty="0"/>
              <a:t> 0699: Anatomy of the pancreas – English labels</a:t>
            </a:r>
            <a:r>
              <a:rPr lang="en-US" dirty="0"/>
              <a:t>. Available at: </a:t>
            </a:r>
            <a:r>
              <a:rPr lang="en-US" u="sng" dirty="0">
                <a:hlinkClick r:id="rId4"/>
              </a:rPr>
              <a:t>https://anatomytool.org/content/blausen-0699-anatomy-pancreas-english-labels</a:t>
            </a:r>
            <a:r>
              <a:rPr lang="en-US" dirty="0"/>
              <a:t> (Accessed: 31 March 2026). </a:t>
            </a:r>
            <a:endParaRPr lang="en-GB" dirty="0"/>
          </a:p>
          <a:p>
            <a:pPr lvl="0"/>
            <a:r>
              <a:rPr lang="en-US" dirty="0"/>
              <a:t>Brevard Health Alliance (n.d.) </a:t>
            </a:r>
            <a:r>
              <a:rPr lang="en-US" i="1" dirty="0"/>
              <a:t>How to tell if you’re insulin resistant</a:t>
            </a:r>
            <a:r>
              <a:rPr lang="en-US" dirty="0"/>
              <a:t>. Available at: </a:t>
            </a:r>
            <a:r>
              <a:rPr lang="en-US" u="sng" dirty="0">
                <a:hlinkClick r:id="rId5"/>
              </a:rPr>
              <a:t>https://www.brevardhealth.org/blog/how-to-tell-if-youre-insulin-resistant/</a:t>
            </a:r>
            <a:r>
              <a:rPr lang="en-US" dirty="0"/>
              <a:t> (Accessed: 31 March 2026).</a:t>
            </a:r>
            <a:endParaRPr lang="en-GB" dirty="0"/>
          </a:p>
          <a:p>
            <a:pPr lvl="0"/>
            <a:r>
              <a:rPr lang="en-GB" dirty="0"/>
              <a:t>British Medical Association (2020) </a:t>
            </a:r>
            <a:r>
              <a:rPr lang="en-GB" i="1" dirty="0"/>
              <a:t>Medical ethics handbook</a:t>
            </a:r>
            <a:r>
              <a:rPr lang="en-GB" dirty="0"/>
              <a:t>. London: BMA.</a:t>
            </a:r>
          </a:p>
          <a:p>
            <a:pPr lvl="0"/>
            <a:r>
              <a:rPr lang="en-GB" dirty="0"/>
              <a:t>Campbell, M.K. et al. (2016) ‘Dietary interventions for type 2 diabetes’, </a:t>
            </a:r>
            <a:r>
              <a:rPr lang="en-GB" i="1" dirty="0"/>
              <a:t>Cochrane Database of Systematic Reviews</a:t>
            </a:r>
            <a:r>
              <a:rPr lang="en-GB" dirty="0"/>
              <a:t>.</a:t>
            </a:r>
          </a:p>
          <a:p>
            <a:pPr lvl="0"/>
            <a:r>
              <a:rPr lang="en-GB" dirty="0"/>
              <a:t>Chatterjee, S., </a:t>
            </a:r>
            <a:r>
              <a:rPr lang="en-GB" dirty="0" err="1"/>
              <a:t>Khunti</a:t>
            </a:r>
            <a:r>
              <a:rPr lang="en-GB" dirty="0"/>
              <a:t>, K. and Davies, M.J. (2017) ‘Type 2 diabetes’, </a:t>
            </a:r>
            <a:r>
              <a:rPr lang="en-GB" i="1" dirty="0"/>
              <a:t>The Lancet</a:t>
            </a:r>
            <a:r>
              <a:rPr lang="en-GB" dirty="0"/>
              <a:t>, 389(10085), pp. 2239–2251.</a:t>
            </a:r>
          </a:p>
          <a:p>
            <a:pPr lvl="0"/>
            <a:r>
              <a:rPr lang="en-GB" dirty="0"/>
              <a:t>Colberg, S.R. et al. (2016) ‘Exercise and type 2 diabetes’, </a:t>
            </a:r>
            <a:r>
              <a:rPr lang="en-GB" i="1" dirty="0"/>
              <a:t>Diabetes Care</a:t>
            </a:r>
            <a:r>
              <a:rPr lang="en-GB" dirty="0"/>
              <a:t>, 39(11), pp. 2065–2079.</a:t>
            </a:r>
          </a:p>
          <a:p>
            <a:pPr lvl="0"/>
            <a:r>
              <a:rPr lang="en-GB" dirty="0"/>
              <a:t>Diabetes UK (2022) </a:t>
            </a:r>
            <a:r>
              <a:rPr lang="en-GB" i="1" dirty="0"/>
              <a:t>Facts and statistics about diabetes</a:t>
            </a:r>
            <a:r>
              <a:rPr lang="en-GB" dirty="0"/>
              <a:t>. Available at: </a:t>
            </a:r>
            <a:r>
              <a:rPr lang="en-GB" u="sng" dirty="0">
                <a:hlinkClick r:id="rId6"/>
              </a:rPr>
              <a:t>https://www.diabetes.org.uk/professionals/position-statements-reports/statistics</a:t>
            </a:r>
            <a:r>
              <a:rPr lang="en-GB" dirty="0"/>
              <a:t> (Accessed: 31 March 2026).</a:t>
            </a:r>
          </a:p>
          <a:p>
            <a:pPr lvl="0"/>
            <a:r>
              <a:rPr lang="en-US" dirty="0"/>
              <a:t>Endocrine Society (2022) </a:t>
            </a:r>
            <a:r>
              <a:rPr lang="en-US" i="1" dirty="0"/>
              <a:t>Diabetes complications</a:t>
            </a:r>
            <a:r>
              <a:rPr lang="en-US" dirty="0"/>
              <a:t>. Available at: </a:t>
            </a:r>
            <a:r>
              <a:rPr lang="en-US" u="sng" dirty="0">
                <a:hlinkClick r:id="rId7"/>
              </a:rPr>
              <a:t>https://www.endocrine.org/patient-engagement/endocrine-library/diabetes-complications</a:t>
            </a:r>
            <a:r>
              <a:rPr lang="en-US" dirty="0"/>
              <a:t> (Accessed: 31 March 2026).</a:t>
            </a:r>
            <a:endParaRPr lang="en-GB" dirty="0"/>
          </a:p>
          <a:p>
            <a:pPr lvl="0"/>
            <a:r>
              <a:rPr lang="en-US" dirty="0" err="1"/>
              <a:t>Everlywell</a:t>
            </a:r>
            <a:r>
              <a:rPr lang="en-US" dirty="0"/>
              <a:t> (n.d.) </a:t>
            </a:r>
            <a:r>
              <a:rPr lang="en-US" i="1" dirty="0"/>
              <a:t>What is a normal HbA1c by age?</a:t>
            </a:r>
            <a:r>
              <a:rPr lang="en-US" dirty="0"/>
              <a:t> Available at: </a:t>
            </a:r>
            <a:r>
              <a:rPr lang="en-US" u="sng" dirty="0">
                <a:hlinkClick r:id="rId8"/>
              </a:rPr>
              <a:t>https://www.everlywell.com/blog/hba1c/what-is-normal-hba1c-by-age/</a:t>
            </a:r>
            <a:r>
              <a:rPr lang="en-US" dirty="0"/>
              <a:t> (Accessed: 31 March 2026).</a:t>
            </a:r>
            <a:endParaRPr lang="en-GB" dirty="0"/>
          </a:p>
          <a:p>
            <a:pPr lvl="0"/>
            <a:r>
              <a:rPr lang="en-GB" dirty="0" err="1"/>
              <a:t>Graphictoons</a:t>
            </a:r>
            <a:r>
              <a:rPr lang="en-GB" dirty="0"/>
              <a:t> (2025) </a:t>
            </a:r>
            <a:r>
              <a:rPr lang="en-GB" i="1" dirty="0"/>
              <a:t>Doctor patient consultation – flat illustration</a:t>
            </a:r>
            <a:r>
              <a:rPr lang="en-GB" dirty="0"/>
              <a:t>. Available at: </a:t>
            </a:r>
            <a:r>
              <a:rPr lang="en-GB" u="sng" dirty="0">
                <a:hlinkClick r:id="rId9"/>
              </a:rPr>
              <a:t>https://www.vectorstock.com/royalty-free-vector/doctor-patient-consultation-flat-illustration-vector-54936723</a:t>
            </a:r>
            <a:r>
              <a:rPr lang="en-GB" dirty="0"/>
              <a:t> (Accessed: 31 March 2026).</a:t>
            </a:r>
          </a:p>
          <a:p>
            <a:pPr lvl="0"/>
            <a:r>
              <a:rPr lang="en-GB" dirty="0"/>
              <a:t>Gregg, E.W. et al. (2012) ‘Trends in diabetes complications’, </a:t>
            </a:r>
            <a:r>
              <a:rPr lang="en-GB" i="1" dirty="0"/>
              <a:t>New England Journal of Medicine</a:t>
            </a:r>
            <a:r>
              <a:rPr lang="en-GB" dirty="0"/>
              <a:t>, 367, pp. 1514–1523.</a:t>
            </a:r>
          </a:p>
          <a:p>
            <a:pPr lvl="0"/>
            <a:r>
              <a:rPr lang="en-GB" dirty="0"/>
              <a:t>Harding, J.L. et al. (2015) ‘Global trends in diabetes complications’, </a:t>
            </a:r>
            <a:r>
              <a:rPr lang="en-GB" i="1" dirty="0"/>
              <a:t>Diabetic Medicine</a:t>
            </a:r>
            <a:r>
              <a:rPr lang="en-GB" dirty="0"/>
              <a:t>, 32(2), pp. 155–164.</a:t>
            </a:r>
          </a:p>
          <a:p>
            <a:pPr lvl="0"/>
            <a:r>
              <a:rPr lang="en-GB" dirty="0"/>
              <a:t>Holman, R.R. et al. (2008) ‘10-year follow-up of intensive glucose control in type 2 diabetes’, </a:t>
            </a:r>
            <a:r>
              <a:rPr lang="en-GB" i="1" dirty="0"/>
              <a:t>New England Journal of Medicine</a:t>
            </a:r>
            <a:r>
              <a:rPr lang="en-GB" dirty="0"/>
              <a:t>, 359(15), pp. 1577–1589.</a:t>
            </a:r>
          </a:p>
          <a:p>
            <a:pPr lvl="0"/>
            <a:r>
              <a:rPr lang="en-GB" dirty="0"/>
              <a:t>International Diabetes Federation (2021) </a:t>
            </a:r>
            <a:r>
              <a:rPr lang="en-GB" i="1" dirty="0"/>
              <a:t>IDF Diabetes Atlas</a:t>
            </a:r>
            <a:r>
              <a:rPr lang="en-GB" dirty="0"/>
              <a:t>. 10th </a:t>
            </a:r>
            <a:r>
              <a:rPr lang="en-GB" dirty="0" err="1"/>
              <a:t>edn</a:t>
            </a:r>
            <a:r>
              <a:rPr lang="en-GB" dirty="0"/>
              <a:t>. Available at: </a:t>
            </a:r>
            <a:r>
              <a:rPr lang="en-GB" u="sng" dirty="0">
                <a:hlinkClick r:id="rId10"/>
              </a:rPr>
              <a:t>https://diabetesatlas.org</a:t>
            </a:r>
            <a:r>
              <a:rPr lang="en-GB" dirty="0"/>
              <a:t> (Accessed: 31 March 2026).</a:t>
            </a:r>
          </a:p>
          <a:p>
            <a:pPr lvl="0"/>
            <a:r>
              <a:rPr lang="en-GB" dirty="0" err="1"/>
              <a:t>Khunti</a:t>
            </a:r>
            <a:r>
              <a:rPr lang="en-GB" dirty="0"/>
              <a:t>, K. et al. (2018) ‘Clinical inertia in people with type 2 diabetes’, </a:t>
            </a:r>
            <a:r>
              <a:rPr lang="en-GB" i="1" dirty="0"/>
              <a:t>BMJ Open Diabetes Research &amp; Care</a:t>
            </a:r>
            <a:r>
              <a:rPr lang="en-GB" dirty="0"/>
              <a:t>, 6(1), e000508.</a:t>
            </a:r>
          </a:p>
          <a:p>
            <a:pPr lvl="0"/>
            <a:r>
              <a:rPr lang="en-GB" dirty="0"/>
              <a:t>Look AHEAD Research Group (2014) ‘Cardiovascular effects of lifestyle intervention’, </a:t>
            </a:r>
            <a:r>
              <a:rPr lang="en-GB" i="1" dirty="0"/>
              <a:t>New England Journal of Medicine</a:t>
            </a:r>
            <a:r>
              <a:rPr lang="en-GB" dirty="0"/>
              <a:t>, 369(2), pp. 145–154.</a:t>
            </a:r>
          </a:p>
          <a:p>
            <a:pPr lvl="0"/>
            <a:r>
              <a:rPr lang="en-GB" dirty="0" err="1"/>
              <a:t>Marieb</a:t>
            </a:r>
            <a:r>
              <a:rPr lang="en-GB" dirty="0"/>
              <a:t>, E.N. and Hoehn, K. (2019) </a:t>
            </a:r>
            <a:r>
              <a:rPr lang="en-GB" i="1" dirty="0"/>
              <a:t>Human anatomy &amp; physiology</a:t>
            </a:r>
            <a:r>
              <a:rPr lang="en-GB" dirty="0"/>
              <a:t>. 11th </a:t>
            </a:r>
            <a:r>
              <a:rPr lang="en-GB" dirty="0" err="1"/>
              <a:t>edn</a:t>
            </a:r>
            <a:r>
              <a:rPr lang="en-GB" dirty="0"/>
              <a:t>. Harlow: Pearson.</a:t>
            </a:r>
          </a:p>
          <a:p>
            <a:pPr lvl="0"/>
            <a:r>
              <a:rPr lang="en-US" dirty="0"/>
              <a:t>Mississippi (n.d.) </a:t>
            </a:r>
            <a:r>
              <a:rPr lang="en-US" i="1" dirty="0"/>
              <a:t>Are you really at risk of developing diabetes?</a:t>
            </a:r>
            <a:r>
              <a:rPr lang="en-US" dirty="0"/>
              <a:t> Available at: </a:t>
            </a:r>
            <a:r>
              <a:rPr lang="en-US" u="sng" dirty="0">
                <a:hlinkClick r:id="rId11"/>
              </a:rPr>
              <a:t>https://healmississippi.com/are-you-really-at-risk/</a:t>
            </a:r>
            <a:r>
              <a:rPr lang="en-US" dirty="0"/>
              <a:t> (Accessed: 31 March 2026). </a:t>
            </a:r>
            <a:endParaRPr lang="en-GB" dirty="0"/>
          </a:p>
          <a:p>
            <a:pPr lvl="0"/>
            <a:r>
              <a:rPr lang="en-US" dirty="0"/>
              <a:t>Mittal, R. et al. (2024) </a:t>
            </a:r>
            <a:r>
              <a:rPr lang="en-US" i="1" dirty="0"/>
              <a:t>A schematic representation of various cell types within the pancreatic islet</a:t>
            </a:r>
            <a:r>
              <a:rPr lang="en-US" dirty="0"/>
              <a:t>. Available at: </a:t>
            </a:r>
            <a:r>
              <a:rPr lang="en-US" u="sng" dirty="0">
                <a:hlinkClick r:id="rId12"/>
              </a:rPr>
              <a:t>https://www.researchgate.net/figure/A-schematic-representation-of-various-cell-types-within-the-pancreatic-islet-Alpha-cells_fig1_385970860</a:t>
            </a:r>
            <a:r>
              <a:rPr lang="en-US" dirty="0"/>
              <a:t> (Accessed: 31 March 2026).</a:t>
            </a:r>
            <a:endParaRPr lang="en-GB" dirty="0"/>
          </a:p>
          <a:p>
            <a:pPr lvl="0"/>
            <a:r>
              <a:rPr lang="en-GB" dirty="0"/>
              <a:t>National Health Service (NHS) (2023) </a:t>
            </a:r>
            <a:r>
              <a:rPr lang="en-GB" i="1" dirty="0"/>
              <a:t>Type 2 diabetes</a:t>
            </a:r>
            <a:r>
              <a:rPr lang="en-GB" dirty="0"/>
              <a:t>. Available at: </a:t>
            </a:r>
            <a:r>
              <a:rPr lang="en-GB" u="sng" dirty="0">
                <a:hlinkClick r:id="rId13"/>
              </a:rPr>
              <a:t>https://www.nhs.uk/conditions/type-2-diabetes/</a:t>
            </a:r>
            <a:r>
              <a:rPr lang="en-GB" dirty="0"/>
              <a:t> (Accessed: 31 March 2026).</a:t>
            </a:r>
          </a:p>
          <a:p>
            <a:pPr lvl="0"/>
            <a:r>
              <a:rPr lang="en-GB" dirty="0"/>
              <a:t>National Institute for Health and Care Excellence (NICE) (2021) </a:t>
            </a:r>
            <a:r>
              <a:rPr lang="en-GB" i="1" dirty="0"/>
              <a:t>Type 2 diabetes in adults: management (NG28)</a:t>
            </a:r>
            <a:r>
              <a:rPr lang="en-GB" dirty="0"/>
              <a:t>. Available at: </a:t>
            </a:r>
            <a:r>
              <a:rPr lang="en-GB" u="sng" dirty="0">
                <a:hlinkClick r:id="rId14"/>
              </a:rPr>
              <a:t>https://www.nice.org.uk/guidance/ng28</a:t>
            </a:r>
            <a:r>
              <a:rPr lang="en-GB" dirty="0"/>
              <a:t> (Accessed: 31 March 2026).</a:t>
            </a:r>
          </a:p>
          <a:p>
            <a:pPr lvl="0"/>
            <a:r>
              <a:rPr lang="en-US" dirty="0"/>
              <a:t>NHS Vale of York Clinical Commissioning Group (n.d.) </a:t>
            </a:r>
            <a:r>
              <a:rPr lang="en-US" i="1" dirty="0"/>
              <a:t>Diabetes</a:t>
            </a:r>
            <a:r>
              <a:rPr lang="en-US" dirty="0"/>
              <a:t>. Available at: </a:t>
            </a:r>
            <a:r>
              <a:rPr lang="en-US" u="sng" dirty="0">
                <a:hlinkClick r:id="rId15"/>
              </a:rPr>
              <a:t>https://www.valeofyorkccg.nhs.uk/your-health-and-local-services/diabetes/</a:t>
            </a:r>
            <a:r>
              <a:rPr lang="en-US" dirty="0"/>
              <a:t> (Accessed: 31 March 2026).</a:t>
            </a:r>
            <a:endParaRPr lang="en-GB" dirty="0"/>
          </a:p>
          <a:p>
            <a:pPr lvl="0"/>
            <a:r>
              <a:rPr lang="en-GB" dirty="0"/>
              <a:t>Nursing and Midwifery Council (2018) </a:t>
            </a:r>
            <a:r>
              <a:rPr lang="en-GB" i="1" dirty="0"/>
              <a:t>The Code: Professional standards of practice and behaviour</a:t>
            </a:r>
            <a:r>
              <a:rPr lang="en-GB" dirty="0"/>
              <a:t>. Available at: </a:t>
            </a:r>
            <a:r>
              <a:rPr lang="en-GB" u="sng" dirty="0">
                <a:hlinkClick r:id="rId16"/>
              </a:rPr>
              <a:t>https://www.nmc.org.uk/standards/code/</a:t>
            </a:r>
            <a:r>
              <a:rPr lang="en-GB" dirty="0"/>
              <a:t> (Accessed: 31 March 2026).</a:t>
            </a:r>
          </a:p>
          <a:p>
            <a:pPr lvl="0"/>
            <a:r>
              <a:rPr lang="en-US" dirty="0"/>
              <a:t>Office for Health Improvement and Disparities (2025) </a:t>
            </a:r>
            <a:r>
              <a:rPr lang="en-US" i="1" dirty="0"/>
              <a:t>Diabetes profile: statistical commentary, March 2025</a:t>
            </a:r>
            <a:r>
              <a:rPr lang="en-US" dirty="0"/>
              <a:t>. Available at: </a:t>
            </a:r>
            <a:r>
              <a:rPr lang="en-US" u="sng" dirty="0">
                <a:hlinkClick r:id="rId17"/>
              </a:rPr>
              <a:t>https://www.gov.uk/government/statistics/diabetes-profile-update-march-2025/diabetes-profile-statistical-commentary-march-2025</a:t>
            </a:r>
            <a:r>
              <a:rPr lang="en-US" dirty="0"/>
              <a:t> (Accessed: 31 March 2026).</a:t>
            </a:r>
            <a:endParaRPr lang="en-GB" dirty="0"/>
          </a:p>
          <a:p>
            <a:pPr lvl="0"/>
            <a:r>
              <a:rPr lang="en-US" dirty="0" err="1"/>
              <a:t>Premium_shots</a:t>
            </a:r>
            <a:r>
              <a:rPr lang="en-US" dirty="0"/>
              <a:t> (2016) </a:t>
            </a:r>
            <a:r>
              <a:rPr lang="en-US" i="1" dirty="0"/>
              <a:t>Metformin medicine – medication concept</a:t>
            </a:r>
            <a:r>
              <a:rPr lang="en-US" dirty="0"/>
              <a:t>. Available at: </a:t>
            </a:r>
            <a:r>
              <a:rPr lang="en-US" u="sng" dirty="0">
                <a:hlinkClick r:id="rId18"/>
              </a:rPr>
              <a:t>https://depositphotos.com/photo/metformin-medicine-medication-concept-114992616.html</a:t>
            </a:r>
            <a:r>
              <a:rPr lang="en-US" dirty="0"/>
              <a:t> (Accessed: 31 March 2026).</a:t>
            </a:r>
            <a:endParaRPr lang="en-GB" dirty="0"/>
          </a:p>
          <a:p>
            <a:pPr lvl="0"/>
            <a:r>
              <a:rPr lang="en-US" dirty="0"/>
              <a:t>Springer (2024) </a:t>
            </a:r>
            <a:r>
              <a:rPr lang="en-US" i="1" dirty="0"/>
              <a:t>Lifestyle risk factors infographic</a:t>
            </a:r>
            <a:r>
              <a:rPr lang="en-US" dirty="0"/>
              <a:t>. Available at: </a:t>
            </a:r>
            <a:r>
              <a:rPr lang="en-US" u="sng" dirty="0">
                <a:hlinkClick r:id="rId19"/>
              </a:rPr>
              <a:t>https://link.springer.com/chapter/10.1007/978-3-031-53705-9_5</a:t>
            </a:r>
            <a:r>
              <a:rPr lang="en-US" dirty="0"/>
              <a:t> (Accessed: 31 March 2026). </a:t>
            </a:r>
            <a:endParaRPr lang="en-GB" dirty="0"/>
          </a:p>
          <a:p>
            <a:pPr lvl="0"/>
            <a:r>
              <a:rPr lang="en-GB" dirty="0"/>
              <a:t>Stratton, I.M. et al. (2000) ‘Association of glycaemia with complications of type 2 diabetes (UKPDS 35)’, </a:t>
            </a:r>
            <a:r>
              <a:rPr lang="en-GB" i="1" dirty="0"/>
              <a:t>BMJ</a:t>
            </a:r>
            <a:r>
              <a:rPr lang="en-GB" dirty="0"/>
              <a:t>, 321(7258), pp. 405–412.</a:t>
            </a:r>
          </a:p>
          <a:p>
            <a:pPr lvl="0"/>
            <a:r>
              <a:rPr lang="en-GB" dirty="0"/>
              <a:t>Tortora, G.J. and Derrickson, B.H. (2017) </a:t>
            </a:r>
            <a:r>
              <a:rPr lang="en-GB" i="1" dirty="0"/>
              <a:t>Principles of anatomy and physiology</a:t>
            </a:r>
            <a:r>
              <a:rPr lang="en-GB" dirty="0"/>
              <a:t>. 15th </a:t>
            </a:r>
            <a:r>
              <a:rPr lang="en-GB" dirty="0" err="1"/>
              <a:t>edn</a:t>
            </a:r>
            <a:r>
              <a:rPr lang="en-GB" dirty="0"/>
              <a:t>. Hoboken: Wiley.</a:t>
            </a:r>
          </a:p>
          <a:p>
            <a:pPr lvl="0"/>
            <a:r>
              <a:rPr lang="en-GB" dirty="0"/>
              <a:t>Umpierre, D. et al. (2011) ‘Physical activity advice or structured exercise training in type 2 diabetes’, </a:t>
            </a:r>
            <a:r>
              <a:rPr lang="en-GB" i="1" dirty="0"/>
              <a:t>JAMA</a:t>
            </a:r>
            <a:r>
              <a:rPr lang="en-GB" dirty="0"/>
              <a:t>, 305(17), pp. 1790–1799.</a:t>
            </a:r>
          </a:p>
          <a:p>
            <a:pPr lvl="0"/>
            <a:r>
              <a:rPr lang="en-GB" dirty="0"/>
              <a:t>World Health Organization (2021) </a:t>
            </a:r>
            <a:r>
              <a:rPr lang="en-GB" i="1" dirty="0"/>
              <a:t>Global report on diabetes</a:t>
            </a:r>
            <a:r>
              <a:rPr lang="en-GB" dirty="0"/>
              <a:t>. Available at: </a:t>
            </a:r>
            <a:r>
              <a:rPr lang="en-GB" u="sng" dirty="0">
                <a:hlinkClick r:id="rId20"/>
              </a:rPr>
              <a:t>https://www.who.int/publications/i/item/9789241565257</a:t>
            </a:r>
            <a:r>
              <a:rPr lang="en-GB" dirty="0"/>
              <a:t> (Accessed: 31 March 2026).</a:t>
            </a:r>
          </a:p>
          <a:p>
            <a:endParaRPr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1470</TotalTime>
  <Words>1938</Words>
  <Application>Microsoft Office PowerPoint</Application>
  <PresentationFormat>On-screen Show (4:3)</PresentationFormat>
  <Paragraphs>243</Paragraphs>
  <Slides>15</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Arial</vt:lpstr>
      <vt:lpstr>Calibri</vt:lpstr>
      <vt:lpstr>Office Theme</vt:lpstr>
      <vt:lpstr>PowerPoint Presentation</vt:lpstr>
      <vt:lpstr>Introduction</vt:lpstr>
      <vt:lpstr>Patient Overview</vt:lpstr>
      <vt:lpstr>Endocrine System</vt:lpstr>
      <vt:lpstr>Anatomy and Function of the Pancreas</vt:lpstr>
      <vt:lpstr>Pathophysiology</vt:lpstr>
      <vt:lpstr>Risk Factors for Type 2 Diabetes</vt:lpstr>
      <vt:lpstr>Symptoms &amp; Complications</vt:lpstr>
      <vt:lpstr>Care Plan for Type 2 Diabetes Management</vt:lpstr>
      <vt:lpstr>Lifestyle Recommendations for Type 2 Diabetes </vt:lpstr>
      <vt:lpstr>Monitoring and Use of Routine Data in Type 2 Diabetes </vt:lpstr>
      <vt:lpstr>Communication and Ethical Considerations in Care </vt:lpstr>
      <vt:lpstr>Clinical Care Recommendations for Type 2 Diabetes</vt:lpstr>
      <vt:lpstr>Summary of Key Findings</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Salma Begum</dc:creator>
  <cp:keywords/>
  <dc:description>generated using python-pptx</dc:description>
  <cp:lastModifiedBy>Salma Begum</cp:lastModifiedBy>
  <cp:revision>4</cp:revision>
  <dcterms:created xsi:type="dcterms:W3CDTF">2013-01-27T09:14:16Z</dcterms:created>
  <dcterms:modified xsi:type="dcterms:W3CDTF">2026-04-02T12:58:45Z</dcterms:modified>
  <cp:category/>
</cp:coreProperties>
</file>