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41" r:id="rId1"/>
  </p:sldMasterIdLst>
  <p:notesMasterIdLst>
    <p:notesMasterId r:id="rId15"/>
  </p:notesMasterIdLst>
  <p:handoutMasterIdLst>
    <p:handoutMasterId r:id="rId16"/>
  </p:handoutMasterIdLst>
  <p:sldIdLst>
    <p:sldId id="256" r:id="rId2"/>
    <p:sldId id="291" r:id="rId3"/>
    <p:sldId id="282" r:id="rId4"/>
    <p:sldId id="283" r:id="rId5"/>
    <p:sldId id="284" r:id="rId6"/>
    <p:sldId id="285" r:id="rId7"/>
    <p:sldId id="286" r:id="rId8"/>
    <p:sldId id="292" r:id="rId9"/>
    <p:sldId id="287" r:id="rId10"/>
    <p:sldId id="293" r:id="rId11"/>
    <p:sldId id="288" r:id="rId12"/>
    <p:sldId id="294" r:id="rId13"/>
    <p:sldId id="290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9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55"/>
    <p:restoredTop sz="92427"/>
  </p:normalViewPr>
  <p:slideViewPr>
    <p:cSldViewPr snapToGrid="0" snapToObjects="1">
      <p:cViewPr>
        <p:scale>
          <a:sx n="92" d="100"/>
          <a:sy n="92" d="100"/>
        </p:scale>
        <p:origin x="1168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A8E31-01B7-3047-99FD-C0424B7920DB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D67295-E2EB-7148-86E5-B56968D414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475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C7B03-0218-5746-A980-58DBD96D520B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94653-A23A-8048-BA06-748EF7FB9AA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500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9155D-A128-5E4D-B7FF-56C19ED4AC56}" type="datetimeFigureOut">
              <a:rPr lang="en-US" smtClean="0"/>
              <a:pPr/>
              <a:t>9/29/16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DCE60-7D51-2044-ACB8-150F8767FB4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42" r:id="rId1"/>
    <p:sldLayoutId id="2147484243" r:id="rId2"/>
    <p:sldLayoutId id="2147484244" r:id="rId3"/>
    <p:sldLayoutId id="2147484245" r:id="rId4"/>
    <p:sldLayoutId id="2147484246" r:id="rId5"/>
    <p:sldLayoutId id="2147484247" r:id="rId6"/>
    <p:sldLayoutId id="2147484248" r:id="rId7"/>
    <p:sldLayoutId id="2147484249" r:id="rId8"/>
    <p:sldLayoutId id="2147484250" r:id="rId9"/>
    <p:sldLayoutId id="2147484251" r:id="rId10"/>
    <p:sldLayoutId id="2147484252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IelUFNw1TI" TargetMode="External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A0fNaH5fBXo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owerpoint background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0143"/>
            <a:ext cx="9144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53945">
            <a:off x="5791295" y="2796128"/>
            <a:ext cx="2641600" cy="3086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86423">
            <a:off x="539202" y="2652153"/>
            <a:ext cx="2801578" cy="3268508"/>
          </a:xfrm>
          <a:prstGeom prst="rect">
            <a:avLst/>
          </a:prstGeom>
        </p:spPr>
      </p:pic>
      <p:sp>
        <p:nvSpPr>
          <p:cNvPr id="3" name="Oval Callout 2"/>
          <p:cNvSpPr/>
          <p:nvPr/>
        </p:nvSpPr>
        <p:spPr>
          <a:xfrm>
            <a:off x="3009462" y="1347616"/>
            <a:ext cx="3495911" cy="1988026"/>
          </a:xfrm>
          <a:prstGeom prst="wedgeEllipseCallou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Cywair Iaith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0200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cy-GB" sz="2800" dirty="0" smtClean="0"/>
              <a:t>Sut byddech chi’n siarad mewn sefyllfa benodol?</a:t>
            </a:r>
            <a:endParaRPr lang="cy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Del Boy?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>
                <a:hlinkClick r:id="rId3"/>
              </a:rPr>
              <a:t>Y Frenhines?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7822">
            <a:off x="4812267" y="1285921"/>
            <a:ext cx="3289300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656233">
            <a:off x="3977033" y="4054050"/>
            <a:ext cx="3222330" cy="2148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060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owerpoint background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77" y="-99594"/>
            <a:ext cx="9144000" cy="6858000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i="1" dirty="0" smtClean="0"/>
              <a:t/>
            </a:r>
            <a:br>
              <a:rPr lang="en-GB" altLang="en-US" sz="4000" i="1" dirty="0" smtClean="0"/>
            </a:br>
            <a:r>
              <a:rPr lang="cy-GB" altLang="en-US" sz="4000" i="1" dirty="0" smtClean="0"/>
              <a:t>Beth yw Cywair Iaith?</a:t>
            </a:r>
            <a:endParaRPr 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199" y="1417638"/>
            <a:ext cx="6417625" cy="4708525"/>
          </a:xfrm>
        </p:spPr>
        <p:txBody>
          <a:bodyPr>
            <a:normAutofit/>
          </a:bodyPr>
          <a:lstStyle/>
          <a:p>
            <a:r>
              <a:rPr lang="cy-GB" dirty="0" smtClean="0"/>
              <a:t>Mae’r un peth yn wir yn y Gymraeg.</a:t>
            </a:r>
          </a:p>
          <a:p>
            <a:r>
              <a:rPr lang="cy-GB" dirty="0" smtClean="0"/>
              <a:t>Sut byddech chi’n trafod gyda:</a:t>
            </a:r>
          </a:p>
        </p:txBody>
      </p:sp>
      <p:sp>
        <p:nvSpPr>
          <p:cNvPr id="3" name="Oval Callout 2"/>
          <p:cNvSpPr/>
          <p:nvPr/>
        </p:nvSpPr>
        <p:spPr>
          <a:xfrm>
            <a:off x="1201022" y="2656971"/>
            <a:ext cx="2457268" cy="1352962"/>
          </a:xfrm>
          <a:prstGeom prst="wedgeEllipse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/>
              <a:t>Dosbarth o blant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4597021" y="4509817"/>
            <a:ext cx="2557726" cy="1181549"/>
          </a:xfrm>
          <a:prstGeom prst="wedgeEllipse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Rhieni</a:t>
            </a:r>
            <a:endParaRPr lang="cy-GB" dirty="0"/>
          </a:p>
        </p:txBody>
      </p:sp>
      <p:sp>
        <p:nvSpPr>
          <p:cNvPr id="10" name="Oval Callout 9"/>
          <p:cNvSpPr/>
          <p:nvPr/>
        </p:nvSpPr>
        <p:spPr>
          <a:xfrm>
            <a:off x="1201022" y="4509817"/>
            <a:ext cx="2405872" cy="1137802"/>
          </a:xfrm>
          <a:prstGeom prst="wedgeEllipse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/>
              <a:t>Eich ffrindiau ar nos Sadwrn?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5107801" y="2518913"/>
            <a:ext cx="2598594" cy="1373037"/>
          </a:xfrm>
          <a:prstGeom prst="wedgeEllipse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dirty="0" smtClean="0"/>
              <a:t>Pennaeth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2857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 err="1" smtClean="0"/>
              <a:t>Iaith</a:t>
            </a:r>
            <a:r>
              <a:rPr lang="en-US" sz="6000" dirty="0" smtClean="0"/>
              <a:t> </a:t>
            </a:r>
            <a:r>
              <a:rPr lang="en-US" sz="6000" dirty="0" err="1" smtClean="0"/>
              <a:t>Gywir</a:t>
            </a:r>
            <a:r>
              <a:rPr lang="en-US" sz="6000" dirty="0" smtClean="0"/>
              <a:t>?</a:t>
            </a:r>
            <a:endParaRPr lang="en-US" sz="6000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Oes y fath beth ag ‘iaith gywir’?</a:t>
            </a:r>
          </a:p>
          <a:p>
            <a:endParaRPr lang="cy-GB" dirty="0" smtClean="0"/>
          </a:p>
          <a:p>
            <a:r>
              <a:rPr lang="cy-GB" dirty="0" smtClean="0"/>
              <a:t>Pa fath o iaith y byddwch chi’n ei defnyddio yn yr ysgol?</a:t>
            </a:r>
          </a:p>
          <a:p>
            <a:endParaRPr lang="en-US" dirty="0"/>
          </a:p>
        </p:txBody>
      </p:sp>
      <p:pic>
        <p:nvPicPr>
          <p:cNvPr id="2" name="Picture 1" descr="Unknow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257" y="3649663"/>
            <a:ext cx="32766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931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329"/>
            <a:ext cx="8229600" cy="1143000"/>
          </a:xfrm>
        </p:spPr>
        <p:txBody>
          <a:bodyPr/>
          <a:lstStyle/>
          <a:p>
            <a:r>
              <a:rPr lang="en-US" dirty="0" err="1" smtClean="0"/>
              <a:t>Mathau</a:t>
            </a:r>
            <a:r>
              <a:rPr lang="en-US" dirty="0" smtClean="0"/>
              <a:t> o </a:t>
            </a:r>
            <a:r>
              <a:rPr lang="en-US" dirty="0" err="1" smtClean="0"/>
              <a:t>iaith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Safonol/Ffurfiol e.e. ‘Rydw i’ yn lle ‘Dw i’</a:t>
            </a:r>
          </a:p>
          <a:p>
            <a:r>
              <a:rPr lang="cy-GB" dirty="0" smtClean="0"/>
              <a:t>Clasurol ‘Yr Iesu a ddywedodd’</a:t>
            </a:r>
          </a:p>
          <a:p>
            <a:r>
              <a:rPr lang="cy-GB" dirty="0" smtClean="0"/>
              <a:t>Llafar/Sgyrsiol – iaith bob dydd</a:t>
            </a:r>
          </a:p>
          <a:p>
            <a:r>
              <a:rPr lang="cy-GB" dirty="0" smtClean="0"/>
              <a:t>Bratiaith –iaith lafar â llawer o Saesneg</a:t>
            </a:r>
          </a:p>
          <a:p>
            <a:r>
              <a:rPr lang="cy-GB" dirty="0" smtClean="0"/>
              <a:t>Tafodiaith – iaith sy’n arbennig i rannau o Gymru e.e. losin, taffis, da-da, fferins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23760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smtClean="0"/>
              <a:t>Beth </a:t>
            </a:r>
            <a:r>
              <a:rPr lang="en-US" sz="3600" dirty="0" err="1" smtClean="0"/>
              <a:t>sy’n</a:t>
            </a:r>
            <a:r>
              <a:rPr lang="en-US" sz="3600" dirty="0" smtClean="0"/>
              <a:t> </a:t>
            </a:r>
            <a:r>
              <a:rPr lang="en-US" sz="3600" dirty="0" err="1" smtClean="0"/>
              <a:t>addas</a:t>
            </a:r>
            <a:r>
              <a:rPr lang="en-US" sz="3600" dirty="0" smtClean="0"/>
              <a:t> </a:t>
            </a:r>
            <a:r>
              <a:rPr lang="en-US" sz="3600" dirty="0" err="1" smtClean="0"/>
              <a:t>ar</a:t>
            </a:r>
            <a:r>
              <a:rPr lang="en-US" sz="3600" dirty="0" smtClean="0"/>
              <a:t> </a:t>
            </a:r>
            <a:r>
              <a:rPr lang="en-US" sz="3600" dirty="0" err="1" smtClean="0"/>
              <a:t>gyfer</a:t>
            </a:r>
            <a:r>
              <a:rPr lang="en-US" sz="3600" dirty="0" smtClean="0"/>
              <a:t> </a:t>
            </a:r>
            <a:r>
              <a:rPr lang="en-US" sz="3600" dirty="0" err="1" smtClean="0"/>
              <a:t>dosbarth</a:t>
            </a:r>
            <a:r>
              <a:rPr lang="en-US" sz="3600" dirty="0" smtClean="0"/>
              <a:t>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cyfan</a:t>
            </a:r>
            <a:r>
              <a:rPr lang="en-US" dirty="0" smtClean="0"/>
              <a:t> – </a:t>
            </a:r>
            <a:r>
              <a:rPr lang="en-US" dirty="0" err="1" smtClean="0"/>
              <a:t>modelu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.</a:t>
            </a:r>
          </a:p>
          <a:p>
            <a:r>
              <a:rPr lang="en-US" dirty="0" smtClean="0"/>
              <a:t>Chi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patrwm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y </a:t>
            </a:r>
            <a:r>
              <a:rPr lang="en-US" dirty="0" err="1" smtClean="0"/>
              <a:t>disgyblion</a:t>
            </a:r>
            <a:r>
              <a:rPr lang="en-US" dirty="0" smtClean="0"/>
              <a:t>!</a:t>
            </a:r>
          </a:p>
          <a:p>
            <a:r>
              <a:rPr lang="en-US" dirty="0" err="1" smtClean="0"/>
              <a:t>Grŵp</a:t>
            </a:r>
            <a:r>
              <a:rPr lang="en-US" dirty="0" smtClean="0"/>
              <a:t> –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agosach</a:t>
            </a:r>
            <a:endParaRPr lang="en-US" dirty="0" smtClean="0"/>
          </a:p>
          <a:p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 –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err="1" smtClean="0"/>
              <a:t>Athro</a:t>
            </a:r>
            <a:r>
              <a:rPr lang="en-US" dirty="0" smtClean="0"/>
              <a:t> da/</a:t>
            </a:r>
            <a:r>
              <a:rPr lang="en-US" dirty="0" err="1" smtClean="0"/>
              <a:t>Athrawes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= </a:t>
            </a:r>
            <a:r>
              <a:rPr lang="en-US" dirty="0" err="1" smtClean="0"/>
              <a:t>Dealladwy</a:t>
            </a:r>
            <a:r>
              <a:rPr lang="en-US" dirty="0" smtClean="0"/>
              <a:t>!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105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96862"/>
            <a:ext cx="8229600" cy="1143000"/>
          </a:xfrm>
        </p:spPr>
        <p:txBody>
          <a:bodyPr/>
          <a:lstStyle/>
          <a:p>
            <a:r>
              <a:rPr lang="en-US" dirty="0" smtClean="0"/>
              <a:t>BOD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 smtClean="0"/>
              <a:t>Mae sut rydych yn eich cyflwyno eich hun yn hynod o bwysig: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048381"/>
              </p:ext>
            </p:extLst>
          </p:nvPr>
        </p:nvGraphicFramePr>
        <p:xfrm>
          <a:off x="911122" y="2945310"/>
          <a:ext cx="6446585" cy="3584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9317"/>
                <a:gridCol w="1289317"/>
                <a:gridCol w="1289317"/>
                <a:gridCol w="1289317"/>
                <a:gridCol w="1289317"/>
              </a:tblGrid>
              <a:tr h="1045568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Ffurf bresennol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Llafar iawn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Anffurfiol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Iaith gyfoes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Ffurfiol </a:t>
                      </a:r>
                      <a:endParaRPr lang="cy-GB" noProof="0"/>
                    </a:p>
                  </a:txBody>
                  <a:tcPr/>
                </a:tc>
              </a:tr>
              <a:tr h="1045568">
                <a:tc>
                  <a:txBody>
                    <a:bodyPr/>
                    <a:lstStyle/>
                    <a:p>
                      <a:r>
                        <a:rPr lang="cy-GB" noProof="0" smtClean="0"/>
                        <a:t>Cadarnhadol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Fi yn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Dw i’n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Rydw 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Rwyf</a:t>
                      </a:r>
                      <a:endParaRPr lang="cy-GB" noProof="0"/>
                    </a:p>
                  </a:txBody>
                  <a:tcPr/>
                </a:tc>
              </a:tr>
              <a:tr h="1493669">
                <a:tc>
                  <a:txBody>
                    <a:bodyPr/>
                    <a:lstStyle/>
                    <a:p>
                      <a:r>
                        <a:rPr lang="cy-GB" noProof="0" smtClean="0"/>
                        <a:t>Negyddol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Fi ddim/</a:t>
                      </a:r>
                    </a:p>
                    <a:p>
                      <a:r>
                        <a:rPr lang="cy-GB" noProof="0" smtClean="0"/>
                        <a:t>Smo fi/Sa</a:t>
                      </a:r>
                      <a:r>
                        <a:rPr lang="cy-GB" baseline="0" noProof="0" smtClean="0"/>
                        <a:t> i/Nagw 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Dw i ddim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Dydw i ddim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Nid wyf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106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y-GB" dirty="0" smtClean="0"/>
              <a:t>Roeddwn i…</a:t>
            </a:r>
            <a:endParaRPr lang="cy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267799"/>
              </p:ext>
            </p:extLst>
          </p:nvPr>
        </p:nvGraphicFramePr>
        <p:xfrm>
          <a:off x="457200" y="1600200"/>
          <a:ext cx="8229600" cy="274320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Ffurf (Amherffaith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Llafar iawn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Anffurfiol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Iaith gyfoes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Ffurfiol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y-GB" noProof="0" smtClean="0"/>
                    </a:p>
                    <a:p>
                      <a:r>
                        <a:rPr lang="cy-GB" noProof="0" smtClean="0"/>
                        <a:t>Cadarnhaol</a:t>
                      </a:r>
                    </a:p>
                    <a:p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O’n i’n (mynd)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Ro’n i’n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Roeddwn i’n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Yr</a:t>
                      </a:r>
                      <a:r>
                        <a:rPr lang="cy-GB" baseline="0" noProof="0" dirty="0" smtClean="0"/>
                        <a:t> oeddwn yn</a:t>
                      </a:r>
                      <a:endParaRPr lang="cy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y-GB" noProof="0" smtClean="0"/>
                    </a:p>
                    <a:p>
                      <a:endParaRPr lang="cy-GB" noProof="0" smtClean="0"/>
                    </a:p>
                    <a:p>
                      <a:r>
                        <a:rPr lang="cy-GB" noProof="0" smtClean="0"/>
                        <a:t>Negyddol</a:t>
                      </a:r>
                    </a:p>
                    <a:p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Nagon i’n (mynd)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Do’n i ddim yn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Doeddwn i ddim yn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 smtClean="0"/>
                    </a:p>
                    <a:p>
                      <a:endParaRPr lang="cy-GB" noProof="0" dirty="0" smtClean="0"/>
                    </a:p>
                    <a:p>
                      <a:r>
                        <a:rPr lang="cy-GB" noProof="0" dirty="0" smtClean="0"/>
                        <a:t>Nid oeddwn yn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0924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135"/>
            <a:ext cx="8229600" cy="1143000"/>
          </a:xfrm>
        </p:spPr>
        <p:txBody>
          <a:bodyPr/>
          <a:lstStyle/>
          <a:p>
            <a:r>
              <a:rPr lang="cy-GB" dirty="0" smtClean="0"/>
              <a:t>Sillafu Berfau</a:t>
            </a:r>
            <a:endParaRPr lang="cy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041741"/>
              </p:ext>
            </p:extLst>
          </p:nvPr>
        </p:nvGraphicFramePr>
        <p:xfrm>
          <a:off x="1256243" y="1863775"/>
          <a:ext cx="6501806" cy="4002048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250903"/>
                <a:gridCol w="3250903"/>
              </a:tblGrid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Anffurfiol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Ffurfiol</a:t>
                      </a:r>
                      <a:endParaRPr lang="cy-GB" noProof="0"/>
                    </a:p>
                  </a:txBody>
                  <a:tcPr/>
                </a:tc>
              </a:tr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Neud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Gwneud</a:t>
                      </a:r>
                      <a:endParaRPr lang="cy-GB" noProof="0"/>
                    </a:p>
                  </a:txBody>
                  <a:tcPr/>
                </a:tc>
              </a:tr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Bydde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Byddai</a:t>
                      </a:r>
                      <a:endParaRPr lang="cy-GB" noProof="0"/>
                    </a:p>
                  </a:txBody>
                  <a:tcPr/>
                </a:tc>
              </a:tr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Gweles 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Gwelais</a:t>
                      </a:r>
                      <a:endParaRPr lang="cy-GB" noProof="0" dirty="0"/>
                    </a:p>
                  </a:txBody>
                  <a:tcPr/>
                </a:tc>
              </a:tr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Whare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Chwarae</a:t>
                      </a:r>
                      <a:endParaRPr lang="cy-GB" noProof="0"/>
                    </a:p>
                  </a:txBody>
                  <a:tcPr/>
                </a:tc>
              </a:tr>
              <a:tr h="667008">
                <a:tc>
                  <a:txBody>
                    <a:bodyPr/>
                    <a:lstStyle/>
                    <a:p>
                      <a:r>
                        <a:rPr lang="cy-GB" noProof="0" smtClean="0"/>
                        <a:t>Gweud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Dweud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2506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145804" y="1698105"/>
            <a:ext cx="7468434" cy="3796577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 smtClean="0"/>
              <a:t>Meddyliwch am 5 brawddeg y gallech chi eu defnyddio er mwyn eich cyflwyno eich hun a’ch gweithle i ymwelydd i’r gwaith.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514229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y-GB" dirty="0" smtClean="0"/>
              <a:t>Diwedd Geiriau</a:t>
            </a:r>
            <a:endParaRPr lang="cy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701702"/>
              </p:ext>
            </p:extLst>
          </p:nvPr>
        </p:nvGraphicFramePr>
        <p:xfrm>
          <a:off x="1192683" y="1397000"/>
          <a:ext cx="6096000" cy="11125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Anffurfiol ‘e’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Ffurfiol ‘ef’</a:t>
                      </a:r>
                      <a:endParaRPr lang="cy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Pentre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Pentref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Tre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Tref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335227"/>
              </p:ext>
            </p:extLst>
          </p:nvPr>
        </p:nvGraphicFramePr>
        <p:xfrm>
          <a:off x="1192683" y="3961742"/>
          <a:ext cx="6096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Anffurfiol ‘e’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Ffurfiol ‘au’</a:t>
                      </a:r>
                      <a:endParaRPr lang="cy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Colege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Colegau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Dyddie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Dyddiau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666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881"/>
            <a:ext cx="8229600" cy="1143000"/>
          </a:xfrm>
        </p:spPr>
        <p:txBody>
          <a:bodyPr/>
          <a:lstStyle/>
          <a:p>
            <a:r>
              <a:rPr lang="cy-GB" dirty="0" smtClean="0"/>
              <a:t>Y Treiglad Trwynol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   </a:t>
            </a:r>
            <a:r>
              <a:rPr lang="en-US" dirty="0" smtClean="0"/>
              <a:t>	&gt; </a:t>
            </a:r>
            <a:r>
              <a:rPr lang="en-US" dirty="0"/>
              <a:t> 	</a:t>
            </a:r>
            <a:r>
              <a:rPr lang="en-US" dirty="0" err="1"/>
              <a:t>nh</a:t>
            </a:r>
            <a:r>
              <a:rPr lang="en-US" dirty="0"/>
              <a:t>	</a:t>
            </a:r>
          </a:p>
          <a:p>
            <a:r>
              <a:rPr lang="en-US" dirty="0"/>
              <a:t>c	</a:t>
            </a:r>
            <a:r>
              <a:rPr lang="en-US" dirty="0" smtClean="0"/>
              <a:t>&gt; </a:t>
            </a:r>
            <a:r>
              <a:rPr lang="en-US" dirty="0" err="1" smtClean="0"/>
              <a:t>ngh</a:t>
            </a:r>
            <a:r>
              <a:rPr lang="en-US" dirty="0"/>
              <a:t>	</a:t>
            </a:r>
          </a:p>
          <a:p>
            <a:r>
              <a:rPr lang="en-US" dirty="0"/>
              <a:t>p	</a:t>
            </a:r>
            <a:r>
              <a:rPr lang="en-US" dirty="0" smtClean="0"/>
              <a:t>&gt; </a:t>
            </a:r>
            <a:r>
              <a:rPr lang="en-US" dirty="0" err="1" smtClean="0"/>
              <a:t>mh</a:t>
            </a:r>
            <a:r>
              <a:rPr lang="en-US" dirty="0"/>
              <a:t>	</a:t>
            </a:r>
          </a:p>
          <a:p>
            <a:r>
              <a:rPr lang="en-US" dirty="0"/>
              <a:t>b	</a:t>
            </a:r>
            <a:r>
              <a:rPr lang="en-US" dirty="0" smtClean="0"/>
              <a:t>&gt; m</a:t>
            </a:r>
            <a:r>
              <a:rPr lang="en-US" dirty="0"/>
              <a:t>	</a:t>
            </a:r>
          </a:p>
          <a:p>
            <a:r>
              <a:rPr lang="en-US" dirty="0"/>
              <a:t>g	</a:t>
            </a:r>
            <a:r>
              <a:rPr lang="en-US" dirty="0" smtClean="0"/>
              <a:t>&gt; </a:t>
            </a:r>
            <a:r>
              <a:rPr lang="en-US" dirty="0" err="1" smtClean="0"/>
              <a:t>ng</a:t>
            </a:r>
            <a:r>
              <a:rPr lang="en-US" dirty="0"/>
              <a:t>	</a:t>
            </a:r>
          </a:p>
          <a:p>
            <a:r>
              <a:rPr lang="en-US" dirty="0"/>
              <a:t>d	</a:t>
            </a:r>
            <a:r>
              <a:rPr lang="en-US" dirty="0" smtClean="0"/>
              <a:t>&gt; n</a:t>
            </a:r>
            <a:r>
              <a:rPr lang="en-US" dirty="0"/>
              <a:t>	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631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329"/>
            <a:ext cx="8229600" cy="1143000"/>
          </a:xfrm>
        </p:spPr>
        <p:txBody>
          <a:bodyPr/>
          <a:lstStyle/>
          <a:p>
            <a:r>
              <a:rPr lang="cy-GB" dirty="0" smtClean="0"/>
              <a:t>Rhagenwau</a:t>
            </a:r>
            <a:endParaRPr lang="cy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45201"/>
              </p:ext>
            </p:extLst>
          </p:nvPr>
        </p:nvGraphicFramePr>
        <p:xfrm>
          <a:off x="1892127" y="1905191"/>
          <a:ext cx="4834582" cy="379083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417291"/>
                <a:gridCol w="2417291"/>
              </a:tblGrid>
              <a:tr h="415294">
                <a:tc>
                  <a:txBody>
                    <a:bodyPr/>
                    <a:lstStyle/>
                    <a:p>
                      <a:r>
                        <a:rPr lang="cy-GB" noProof="0" smtClean="0"/>
                        <a:t>Anffurfiol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Cywir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Tad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nhad i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Car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nghar i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smtClean="0"/>
                        <a:t>Plentyn 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smtClean="0"/>
                        <a:t>Fy mhlentyn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Brawd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mrawd i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Dant</a:t>
                      </a:r>
                      <a:r>
                        <a:rPr lang="cy-GB" baseline="0" noProof="0" smtClean="0"/>
                        <a:t>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nant i</a:t>
                      </a:r>
                      <a:endParaRPr lang="cy-GB" noProof="0"/>
                    </a:p>
                  </a:txBody>
                  <a:tcPr/>
                </a:tc>
              </a:tr>
              <a:tr h="408819">
                <a:tc>
                  <a:txBody>
                    <a:bodyPr/>
                    <a:lstStyle/>
                    <a:p>
                      <a:r>
                        <a:rPr lang="cy-GB" noProof="0" smtClean="0"/>
                        <a:t>Gardd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ngardd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Hefyd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Mam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smtClean="0"/>
                        <a:t>Fy mam i</a:t>
                      </a:r>
                      <a:endParaRPr lang="cy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smtClean="0"/>
                        <a:t>Llaw fi</a:t>
                      </a:r>
                      <a:endParaRPr lang="cy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Fy llaw i</a:t>
                      </a:r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974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550</TotalTime>
  <Words>358</Words>
  <Application>Microsoft Macintosh PowerPoint</Application>
  <PresentationFormat>On-screen Show (4:3)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Arial</vt:lpstr>
      <vt:lpstr>Office Theme</vt:lpstr>
      <vt:lpstr>PowerPoint Presentation</vt:lpstr>
      <vt:lpstr>Sut byddech chi’n siarad mewn sefyllfa benodol?</vt:lpstr>
      <vt:lpstr> Beth yw Cywair Iaith?</vt:lpstr>
      <vt:lpstr>Iaith Gywir?</vt:lpstr>
      <vt:lpstr>Mathau o iaith</vt:lpstr>
      <vt:lpstr>Beth sy’n addas ar gyfer dosbarth?</vt:lpstr>
      <vt:lpstr>BOD</vt:lpstr>
      <vt:lpstr>Roeddwn i…</vt:lpstr>
      <vt:lpstr>Sillafu Berfau</vt:lpstr>
      <vt:lpstr>PowerPoint Presentation</vt:lpstr>
      <vt:lpstr>Diwedd Geiriau</vt:lpstr>
      <vt:lpstr>Y Treiglad Trwynol</vt:lpstr>
      <vt:lpstr>Rhagenwau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Cynllun Sabothol ar  gyfer Hyfforddiant Iaith Gymraeg</dc:title>
  <dc:creator>Lowri Lloyd</dc:creator>
  <cp:lastModifiedBy>Nia Cole Jones</cp:lastModifiedBy>
  <cp:revision>76</cp:revision>
  <cp:lastPrinted>2014-11-06T11:41:04Z</cp:lastPrinted>
  <dcterms:created xsi:type="dcterms:W3CDTF">2014-11-06T18:14:58Z</dcterms:created>
  <dcterms:modified xsi:type="dcterms:W3CDTF">2016-09-29T07:44:05Z</dcterms:modified>
</cp:coreProperties>
</file>