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64" r:id="rId6"/>
    <p:sldId id="263" r:id="rId7"/>
    <p:sldId id="258" r:id="rId8"/>
    <p:sldId id="259" r:id="rId9"/>
    <p:sldId id="260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07"/>
  </p:normalViewPr>
  <p:slideViewPr>
    <p:cSldViewPr snapToGrid="0" snapToObjects="1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9F56-9FD2-4349-B207-9BB74FCB2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43636-6D0D-E84F-A2FD-F43291BAB2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3E9B7-B41F-234B-AFF1-A148903A5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32A75-DB31-4A48-8991-B5C350A7F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FB35C-35B6-364D-9D13-B919E0178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849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5A15-9F61-B044-BB9E-525FC7B4A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E5C99-F0E7-3147-AA8E-6278F92A1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26809A-9DF5-B844-BDB9-09606C10F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98F16-55B8-F044-9F7B-5CDE5FC3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3FF09-6654-E14D-B0E8-EF21BC516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040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20D0-4EEA-7A46-A66A-6CFAAF9F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0573D6-2E85-C143-B1CE-20A0DD9E0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2B753-CE43-784B-B76E-3A84FE620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151E4-1556-E345-B415-2CA8819EF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3A9E5-3089-014F-B09E-683869988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4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3CC2-BE41-B24F-A463-1EAAFA8A6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4D027-8BB7-9A4A-9542-E62D3755EB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DF0149-251A-AE4E-9204-510925265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DD694-23AF-DE4C-A19D-EAACBAAD8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845D45-D055-F94E-BBFC-421085B19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F85661-9422-4C49-B44A-3B48FE117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795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9DDF6-B11F-1B40-817D-5D8C5589F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33161B-2682-8340-8FA7-C8CF9F972A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470098-75F7-EA45-98BB-862B4B044A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DC1101-167C-B442-B46E-9AD2E1E3E8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FEF686-E3AB-E648-8345-B1DFC90543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446542-F6CC-4E48-90FC-4544CAF33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67C30B-2C76-2247-BCBD-837924E10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143606-3409-F444-B69E-56C874AA0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18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87A30-BEA0-1949-A84B-D79E90F90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9CD940-DADA-EA43-A419-933783BC6A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5C07A7-E47F-2744-BAC6-ED12B9AA1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A8F9AF-8BD8-EE4D-A5AF-FDE65197B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708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5302F-8272-8640-A2F5-89A6C9482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60849-C762-C941-8DA1-8D5B0A385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BA83FF-C4A6-454C-B9CE-62BEFE636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68AF0-7BBF-124D-BCFB-CF8BF183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94B8E-E06C-A446-9987-3D396B570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78AF0C-8A18-D04E-AC93-A0FA37AB3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67F786-DDDB-524D-8696-D41B7D700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3E68DE-9DBA-DB47-B862-00D75B5DD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D21694-E98D-284E-9C20-C8D947FD6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472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B595-1B02-4744-BB9C-AFDF03D8E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53D4FE-9C6C-8C40-86B0-22AC085C2C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552C66-DE8E-6248-B725-51F6CB9158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E6CFB-14BF-CF4D-A3C3-9EFAB2BFF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E2971-9F32-C94C-918B-8CFFD3846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D9D6D-2D54-CC47-AEA0-BEA73E382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4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C7B06-F1AD-4949-BADE-02152678D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E6D031-39EC-E642-B1AD-0DB7280149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3AA6AD-12B7-4043-B063-EC2DAD76A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93048-1DA2-724E-8329-B8DBC49F4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90C72-F392-CB46-A079-AC0C79690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88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C366C6-8C98-1D47-B74D-AB20E3D80A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6054D9-67FD-234C-B5B1-7345E4BE4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9BC8C-1675-004F-BB2C-EE83DFB21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72F65-5D81-374B-8646-116F38D7F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3D12E6-92AA-D84D-9619-4BC602C21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75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3529AD-B99A-0847-A47A-588773504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A14CD-FA4A-844F-9378-DD8424D6A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4B664-054A-7B40-9CE9-4AB9EF2D3A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0DB36-B6E2-2F41-A553-71B4B3619A37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E18BF-CDA8-064C-977C-B323B3D998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4DD78-A465-5F4E-8DF6-25FFF03CE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60FC9-A9A6-244C-B59D-74DC4E419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734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4357" cy="434340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625F8-5792-1340-90F5-D9A1F813EB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69" y="1031353"/>
            <a:ext cx="7736255" cy="3181135"/>
          </a:xfrm>
        </p:spPr>
        <p:txBody>
          <a:bodyPr anchor="ctr">
            <a:normAutofit/>
          </a:bodyPr>
          <a:lstStyle/>
          <a:p>
            <a:r>
              <a:rPr lang="en-US" sz="8800" b="1" dirty="0" err="1">
                <a:solidFill>
                  <a:srgbClr val="FFFFFF"/>
                </a:solidFill>
              </a:rPr>
              <a:t>Rhannau’r</a:t>
            </a:r>
            <a:r>
              <a:rPr lang="en-US" sz="8800" b="1" dirty="0">
                <a:solidFill>
                  <a:srgbClr val="FFFFFF"/>
                </a:solidFill>
              </a:rPr>
              <a:t> </a:t>
            </a:r>
            <a:r>
              <a:rPr lang="en-US" sz="8800" b="1" dirty="0" err="1">
                <a:solidFill>
                  <a:srgbClr val="FFFFFF"/>
                </a:solidFill>
              </a:rPr>
              <a:t>Corff</a:t>
            </a:r>
            <a:endParaRPr lang="en-US" sz="8800" b="1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2102827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932939"/>
            <a:ext cx="11277601" cy="146614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BE64FA-726F-8742-8B44-6E8D194F27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669" y="5184138"/>
            <a:ext cx="10008863" cy="963741"/>
          </a:xfrm>
        </p:spPr>
        <p:txBody>
          <a:bodyPr anchor="ctr">
            <a:normAutofit/>
          </a:bodyPr>
          <a:lstStyle/>
          <a:p>
            <a:pPr algn="l"/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25ain o </a:t>
            </a:r>
            <a:r>
              <a:rPr lang="en-US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Chwefror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2020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80AB2-77A5-4CB7-AF7D-1795CA8D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728167"/>
            <a:ext cx="2115455" cy="206545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574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FBE50-1F66-504D-BFA2-B2B563F21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US" dirty="0"/>
              <a:t>Repeat after me : </a:t>
            </a:r>
            <a:r>
              <a:rPr lang="en-US" dirty="0" err="1"/>
              <a:t>Dywedwch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ol</a:t>
            </a:r>
            <a:r>
              <a:rPr lang="en-US" dirty="0"/>
              <a:t> fi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7519F-778B-4641-9EB0-3613315D6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6000" dirty="0"/>
              <a:t>Pen</a:t>
            </a:r>
            <a:r>
              <a:rPr lang="en-US" sz="2400" dirty="0"/>
              <a:t> </a:t>
            </a:r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rgbClr val="893C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FFB1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0A813-2521-6945-8F7C-A018D40A23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r="1158" b="1"/>
          <a:stretch/>
        </p:blipFill>
        <p:spPr>
          <a:xfrm>
            <a:off x="8722531" y="2124252"/>
            <a:ext cx="2613690" cy="2609493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115435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64580B-B24D-4448-B898-C13F15482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6D146B-512C-FC4E-AE59-5AACE9A03F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074" y="2129562"/>
            <a:ext cx="2640129" cy="259887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CEBB63E-FF19-493F-9618-BFFB451D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0C266-C8D4-984D-8E11-13802F587D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19" y="365125"/>
            <a:ext cx="6284626" cy="1984785"/>
          </a:xfrm>
        </p:spPr>
        <p:txBody>
          <a:bodyPr anchor="b">
            <a:normAutofit/>
          </a:bodyPr>
          <a:lstStyle/>
          <a:p>
            <a:r>
              <a:rPr lang="en-US" sz="6000" dirty="0" err="1">
                <a:solidFill>
                  <a:srgbClr val="FFFFFF"/>
                </a:solidFill>
              </a:rPr>
              <a:t>LLygaid</a:t>
            </a:r>
            <a:endParaRPr lang="en-US" sz="6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632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80B67-D5F3-2F48-BE95-10D3194D1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6000" dirty="0" err="1"/>
              <a:t>Clustiau</a:t>
            </a:r>
            <a:endParaRPr lang="en-US" sz="6000" dirty="0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rgbClr val="8F7C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rgbClr val="E48A7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91CE4C-C6E2-1D4E-BE44-2FEF5AB7F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6642" y="1652545"/>
            <a:ext cx="2428929" cy="307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79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B84B34-D587-4097-8D19-50D86EB96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DF0D52-C7EB-4160-AF4A-64FAD17F7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6674" y="2252951"/>
            <a:ext cx="2218670" cy="2329641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FF0053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CEBB63E-FF19-493F-9618-BFFB451D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rgbClr val="5A26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736FA-8BDD-1540-B2E2-4EA2D19FAD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14"/>
          <a:stretch/>
        </p:blipFill>
        <p:spPr>
          <a:xfrm>
            <a:off x="711189" y="1800225"/>
            <a:ext cx="3225351" cy="32744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9C8CD-37F6-754B-8902-FA90DEBB8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619" y="2561303"/>
            <a:ext cx="4303297" cy="32102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6000" dirty="0" err="1">
                <a:solidFill>
                  <a:srgbClr val="FFFFFF"/>
                </a:solidFill>
              </a:rPr>
              <a:t>Ceg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92123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E9B53-F4A4-104A-A14F-F5820CA64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2597" y="3424348"/>
            <a:ext cx="9426806" cy="14244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600">
                <a:solidFill>
                  <a:srgbClr val="1B1B1B"/>
                </a:solidFill>
              </a:rPr>
              <a:t>Trwyn</a:t>
            </a:r>
            <a:br>
              <a:rPr lang="en-US" sz="4600">
                <a:solidFill>
                  <a:srgbClr val="1B1B1B"/>
                </a:solidFill>
              </a:rPr>
            </a:br>
            <a:endParaRPr lang="en-US" sz="4600">
              <a:solidFill>
                <a:srgbClr val="1B1B1B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BC3EAFD-A275-4F9B-8F62-72B6678F3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8526" y="933319"/>
            <a:ext cx="2463430" cy="2486070"/>
          </a:xfrm>
          <a:prstGeom prst="ellipse">
            <a:avLst/>
          </a:prstGeom>
          <a:solidFill>
            <a:srgbClr val="8E7A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6E64A6D-2B9F-4AAD-AB42-A61BAF01A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592" y="1268361"/>
            <a:ext cx="1956816" cy="1953058"/>
          </a:xfrm>
          <a:prstGeom prst="ellipse">
            <a:avLst/>
          </a:prstGeom>
          <a:solidFill>
            <a:srgbClr val="FFFFFF"/>
          </a:solidFill>
          <a:ln>
            <a:solidFill>
              <a:srgbClr val="8E7A5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0D42B6-DECB-9341-9A5E-804281A6FC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030"/>
          <a:stretch/>
        </p:blipFill>
        <p:spPr>
          <a:xfrm>
            <a:off x="5181600" y="1330490"/>
            <a:ext cx="1828800" cy="1828800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1881DD-AD85-41BE-8A49-C2FB45800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25" t="5243" r="33525" b="36180"/>
          <a:stretch>
            <a:fillRect/>
          </a:stretch>
        </p:blipFill>
        <p:spPr>
          <a:xfrm>
            <a:off x="4860081" y="896194"/>
            <a:ext cx="2560320" cy="2560320"/>
          </a:xfrm>
          <a:custGeom>
            <a:avLst/>
            <a:gdLst>
              <a:gd name="connsiteX0" fmla="*/ 2008598 w 4017196"/>
              <a:gd name="connsiteY0" fmla="*/ 0 h 4017196"/>
              <a:gd name="connsiteX1" fmla="*/ 4017196 w 4017196"/>
              <a:gd name="connsiteY1" fmla="*/ 2008598 h 4017196"/>
              <a:gd name="connsiteX2" fmla="*/ 2008598 w 4017196"/>
              <a:gd name="connsiteY2" fmla="*/ 4017196 h 4017196"/>
              <a:gd name="connsiteX3" fmla="*/ 0 w 4017196"/>
              <a:gd name="connsiteY3" fmla="*/ 2008598 h 4017196"/>
              <a:gd name="connsiteX4" fmla="*/ 2008598 w 4017196"/>
              <a:gd name="connsiteY4" fmla="*/ 0 h 4017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17196" h="4017196">
                <a:moveTo>
                  <a:pt x="2008598" y="0"/>
                </a:moveTo>
                <a:cubicBezTo>
                  <a:pt x="3117916" y="0"/>
                  <a:pt x="4017196" y="899280"/>
                  <a:pt x="4017196" y="2008598"/>
                </a:cubicBezTo>
                <a:cubicBezTo>
                  <a:pt x="4017196" y="3117916"/>
                  <a:pt x="3117916" y="4017196"/>
                  <a:pt x="2008598" y="4017196"/>
                </a:cubicBezTo>
                <a:cubicBezTo>
                  <a:pt x="899280" y="4017196"/>
                  <a:pt x="0" y="3117916"/>
                  <a:pt x="0" y="2008598"/>
                </a:cubicBezTo>
                <a:cubicBezTo>
                  <a:pt x="0" y="899280"/>
                  <a:pt x="899280" y="0"/>
                  <a:pt x="2008598" y="0"/>
                </a:cubicBezTo>
                <a:close/>
              </a:path>
            </a:pathLst>
          </a:cu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AD20FE8-ED02-4CDE-83B1-A1436305C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5960" y="4971278"/>
            <a:ext cx="640080" cy="0"/>
          </a:xfrm>
          <a:prstGeom prst="line">
            <a:avLst/>
          </a:prstGeom>
          <a:ln w="28575">
            <a:solidFill>
              <a:srgbClr val="E95E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608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643BE6C-86B7-4AB9-91E8-9B5DB45AC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88" y="0"/>
            <a:ext cx="12188825" cy="42428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5A63C-EC6B-F644-AD44-B8248A14E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026" y="713195"/>
            <a:ext cx="9605948" cy="2318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Ysgwyddau</a:t>
            </a:r>
            <a:b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5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B0C2B4-3DBD-204E-A08E-C0A5125732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500" y="4386263"/>
            <a:ext cx="2924671" cy="2249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191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36A87-F8AC-374A-BFE9-E19794729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305" y="2962630"/>
            <a:ext cx="10515600" cy="1325563"/>
          </a:xfrm>
        </p:spPr>
        <p:txBody>
          <a:bodyPr/>
          <a:lstStyle/>
          <a:p>
            <a:r>
              <a:rPr lang="en-US" dirty="0" err="1"/>
              <a:t>Coesau</a:t>
            </a:r>
            <a:br>
              <a:rPr lang="en-US" dirty="0"/>
            </a:b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2B2E5C-7946-F745-8D4A-454478C612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242"/>
          <a:stretch/>
        </p:blipFill>
        <p:spPr>
          <a:xfrm>
            <a:off x="9164637" y="1492961"/>
            <a:ext cx="2189163" cy="426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14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61A34-9971-3549-946B-5C62595C5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25" y="2594726"/>
            <a:ext cx="10515600" cy="1325563"/>
          </a:xfrm>
        </p:spPr>
        <p:txBody>
          <a:bodyPr/>
          <a:lstStyle/>
          <a:p>
            <a:r>
              <a:rPr lang="en-US" dirty="0" err="1"/>
              <a:t>Traed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0906CE-985A-5144-B384-E30CC0699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600" y="1000123"/>
            <a:ext cx="3889645" cy="4514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5ED3A8-EC2F-634E-AA64-A81774099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061955" y="1000123"/>
            <a:ext cx="3889645" cy="4514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0506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3DBCD-6ED6-3149-8C18-D500EBD9F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to sing</a:t>
            </a:r>
            <a:br>
              <a:rPr lang="en-US" dirty="0"/>
            </a:b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canu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D38E7-8CA4-3947-89E2-04DA48E0A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552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ADF96-D43F-974A-B03A-1BEE01D7A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PWY SY’N COFIO?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EA8F3-83BB-2B49-A543-EB49B98C8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?</a:t>
            </a:r>
          </a:p>
        </p:txBody>
      </p:sp>
      <p:pic>
        <p:nvPicPr>
          <p:cNvPr id="5" name="Picture 4" descr="A drawing on a necklace&#10;&#10;Description automatically generated">
            <a:extLst>
              <a:ext uri="{FF2B5EF4-FFF2-40B4-BE49-F238E27FC236}">
                <a16:creationId xmlns:a16="http://schemas.microsoft.com/office/drawing/2014/main" id="{E5AB0333-C527-3E47-ABD4-82AB1E8E21E0}"/>
              </a:ext>
            </a:extLst>
          </p:cNvPr>
          <p:cNvPicPr/>
          <p:nvPr/>
        </p:nvPicPr>
        <p:blipFill rotWithShape="1">
          <a:blip r:embed="rId2"/>
          <a:srcRect b="2024"/>
          <a:stretch/>
        </p:blipFill>
        <p:spPr>
          <a:xfrm>
            <a:off x="8107363" y="565150"/>
            <a:ext cx="2806700" cy="5611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278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E15F2-D538-3A48-9AED-0E7F71223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OPEN YOU BOOKS</a:t>
            </a:r>
            <a:br>
              <a:rPr lang="en-US" dirty="0"/>
            </a:br>
            <a:r>
              <a:rPr lang="en-US" dirty="0"/>
              <a:t>AGORWCH EICH LLYFRAU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5E35F-19C5-1F4B-A1DF-AC56CB6B5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Pen</a:t>
            </a:r>
          </a:p>
          <a:p>
            <a:pPr marL="0" indent="0">
              <a:buNone/>
            </a:pPr>
            <a:r>
              <a:rPr lang="en-US" dirty="0" err="1"/>
              <a:t>Llygaid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Ceg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traed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coesau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Trwyn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Ysgwyddau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Clustiau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715929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7">
            <a:extLst>
              <a:ext uri="{FF2B5EF4-FFF2-40B4-BE49-F238E27FC236}">
                <a16:creationId xmlns:a16="http://schemas.microsoft.com/office/drawing/2014/main" id="{64F519EA-836C-4E21-87EE-CE7AB0186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9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26280"/>
            <a:ext cx="4449464" cy="2331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11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3374" y="702944"/>
            <a:ext cx="5369325" cy="558698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0D89B-7E6E-344C-BBB0-6AC819EAF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805" y="1345958"/>
            <a:ext cx="4193196" cy="4166085"/>
          </a:xfrm>
        </p:spPr>
        <p:txBody>
          <a:bodyPr>
            <a:normAutofit/>
          </a:bodyPr>
          <a:lstStyle/>
          <a:p>
            <a:r>
              <a:rPr lang="en-US" sz="4600" dirty="0"/>
              <a:t>Gwaith </a:t>
            </a:r>
            <a:r>
              <a:rPr lang="en-US" sz="4600" dirty="0" err="1"/>
              <a:t>gwych</a:t>
            </a:r>
            <a:r>
              <a:rPr lang="en-US" sz="4600" dirty="0"/>
              <a:t> </a:t>
            </a:r>
            <a:r>
              <a:rPr lang="en-US" sz="4600" dirty="0" err="1"/>
              <a:t>heddiw</a:t>
            </a:r>
            <a:r>
              <a:rPr lang="en-US" sz="4600" dirty="0"/>
              <a:t>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33A70A-9722-46F0-A5EB-C72F78747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864" y="3048506"/>
            <a:ext cx="630289" cy="765242"/>
            <a:chOff x="45711" y="3048506"/>
            <a:chExt cx="630289" cy="765242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0E424FCE-3213-4BEE-A1E8-B7E8AEA5A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5EE95433-383A-45BD-BFCA-833B8F0AE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2">
              <a:extLst>
                <a:ext uri="{FF2B5EF4-FFF2-40B4-BE49-F238E27FC236}">
                  <a16:creationId xmlns:a16="http://schemas.microsoft.com/office/drawing/2014/main" id="{2EEA944D-C4D5-48D7-804D-86BE8AFC8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F3FCE305-3F55-48BF-8549-01E0364C8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23D7F518-6C41-4C3F-9060-C9FE0B1D4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3B93E94B-19C7-49C9-A135-582F72B1A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FEF28287-3D78-44FC-8C53-70755EAF6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2">
              <a:extLst>
                <a:ext uri="{FF2B5EF4-FFF2-40B4-BE49-F238E27FC236}">
                  <a16:creationId xmlns:a16="http://schemas.microsoft.com/office/drawing/2014/main" id="{2E8ECBA7-D5B5-48AD-9108-4EB4FB5AA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69CDB17F-9370-4BDB-AF7D-0C10664AF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65D03FDE-4254-4CCB-ACA1-CCF9ED99A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406E5C16-E87A-48D6-808A-4E99A9FA2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DD6696B0-7715-471B-835A-DA4F6E0B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2">
              <a:extLst>
                <a:ext uri="{FF2B5EF4-FFF2-40B4-BE49-F238E27FC236}">
                  <a16:creationId xmlns:a16="http://schemas.microsoft.com/office/drawing/2014/main" id="{7B7BE224-1A69-42AA-9C1C-29ADE08B27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F4CBB296-B6FF-43BA-A2F1-471A7D6A3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7B9B8F5E-97B1-4CC6-A25F-0406AF9F8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9EB4DAA2-343C-4239-A2B2-D2412770B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8D6B2AAD-8F5E-4D57-B2E6-7DBB7953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2">
              <a:extLst>
                <a:ext uri="{FF2B5EF4-FFF2-40B4-BE49-F238E27FC236}">
                  <a16:creationId xmlns:a16="http://schemas.microsoft.com/office/drawing/2014/main" id="{9CE95F93-6BC5-4616-9F8D-B941B4B8F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A8C3D8DE-DC76-487C-8C2A-7684D5C9E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56088CB5-E2A8-49A4-8AB5-6D5463E03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372F50F8-8B88-48EF-B21C-B5B26426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37008499-DF9A-4230-BE00-35B862316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2">
              <a:extLst>
                <a:ext uri="{FF2B5EF4-FFF2-40B4-BE49-F238E27FC236}">
                  <a16:creationId xmlns:a16="http://schemas.microsoft.com/office/drawing/2014/main" id="{BCEE48F0-E436-451D-A5FE-0D818D19E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4">
              <a:extLst>
                <a:ext uri="{FF2B5EF4-FFF2-40B4-BE49-F238E27FC236}">
                  <a16:creationId xmlns:a16="http://schemas.microsoft.com/office/drawing/2014/main" id="{6852656E-1E8F-41F9-900D-8E8CC1B2B9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6">
              <a:extLst>
                <a:ext uri="{FF2B5EF4-FFF2-40B4-BE49-F238E27FC236}">
                  <a16:creationId xmlns:a16="http://schemas.microsoft.com/office/drawing/2014/main" id="{489DA605-39DD-45FD-9796-12A36B23B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BFB7A-9D2F-3A43-BAFB-86AF43975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9734" y="750307"/>
            <a:ext cx="5369326" cy="53573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dirty="0"/>
              <a:t>Beth </a:t>
            </a:r>
            <a:r>
              <a:rPr lang="en-US" sz="2200" dirty="0" err="1"/>
              <a:t>ydych</a:t>
            </a:r>
            <a:r>
              <a:rPr lang="en-US" sz="2200" dirty="0"/>
              <a:t> chi </a:t>
            </a:r>
            <a:r>
              <a:rPr lang="en-US" sz="2200" dirty="0" err="1"/>
              <a:t>wedi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</a:t>
            </a:r>
            <a:r>
              <a:rPr lang="en-US" sz="2200" dirty="0" err="1"/>
              <a:t>heddiw</a:t>
            </a:r>
            <a:r>
              <a:rPr lang="en-US" sz="2200" dirty="0"/>
              <a:t>?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sz="2200" dirty="0" err="1"/>
              <a:t>Yn</a:t>
            </a:r>
            <a:r>
              <a:rPr lang="en-US" sz="2200" dirty="0"/>
              <a:t> y </a:t>
            </a:r>
            <a:r>
              <a:rPr lang="en-US" sz="2200" dirty="0" err="1"/>
              <a:t>wers</a:t>
            </a:r>
            <a:r>
              <a:rPr lang="en-US" sz="2200" dirty="0"/>
              <a:t> </a:t>
            </a:r>
            <a:r>
              <a:rPr lang="en-US" sz="2200" dirty="0" err="1"/>
              <a:t>nesaf</a:t>
            </a:r>
            <a:r>
              <a:rPr lang="en-US" sz="2200" dirty="0"/>
              <a:t> </a:t>
            </a:r>
            <a:r>
              <a:rPr lang="en-US" sz="2200" dirty="0" err="1"/>
              <a:t>byddwn</a:t>
            </a:r>
            <a:r>
              <a:rPr lang="en-US" sz="2200" dirty="0"/>
              <a:t> </a:t>
            </a:r>
            <a:r>
              <a:rPr lang="en-US" sz="2200" dirty="0" err="1"/>
              <a:t>ni’n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am </a:t>
            </a:r>
            <a:r>
              <a:rPr lang="en-US" sz="2200" dirty="0" err="1"/>
              <a:t>fwyd</a:t>
            </a:r>
            <a:r>
              <a:rPr lang="en-US" sz="2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380174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77</Words>
  <Application>Microsoft Macintosh PowerPoint</Application>
  <PresentationFormat>Widescreen</PresentationFormat>
  <Paragraphs>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Gill Sans MT</vt:lpstr>
      <vt:lpstr>Office Theme</vt:lpstr>
      <vt:lpstr>Rhannau’r Corff</vt:lpstr>
      <vt:lpstr>Repeat after me : Dywedwch ar ol fi</vt:lpstr>
      <vt:lpstr>LLygaid</vt:lpstr>
      <vt:lpstr>PowerPoint Presentation</vt:lpstr>
      <vt:lpstr>PowerPoint Presentation</vt:lpstr>
      <vt:lpstr>Trwyn </vt:lpstr>
      <vt:lpstr>Ysgwyddau </vt:lpstr>
      <vt:lpstr>Coesau </vt:lpstr>
      <vt:lpstr>Traed</vt:lpstr>
      <vt:lpstr>Time to sing Amser canu </vt:lpstr>
      <vt:lpstr>PWY SY’N COFIO?</vt:lpstr>
      <vt:lpstr>OPEN YOU BOOKS AGORWCH EICH LLYFRAU</vt:lpstr>
      <vt:lpstr>Gwaith gwych heddiw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Rhannau’r Corff</dc:title>
  <dc:creator>Leonard, Olivia</dc:creator>
  <cp:lastModifiedBy>Leonard, Olivia</cp:lastModifiedBy>
  <cp:revision>2</cp:revision>
  <dcterms:created xsi:type="dcterms:W3CDTF">2020-02-24T18:22:27Z</dcterms:created>
  <dcterms:modified xsi:type="dcterms:W3CDTF">2020-02-24T18:37:31Z</dcterms:modified>
</cp:coreProperties>
</file>