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59" r:id="rId4"/>
    <p:sldId id="260" r:id="rId5"/>
    <p:sldId id="282" r:id="rId6"/>
    <p:sldId id="283" r:id="rId7"/>
    <p:sldId id="278" r:id="rId8"/>
    <p:sldId id="284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48B444-CEF1-403A-828D-567B7E6F589F}" v="1" dt="2022-10-11T19:04:44.9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FF48B444-CEF1-403A-828D-567B7E6F589F}"/>
    <pc:docChg chg="modSld">
      <pc:chgData name="Deborah Jenkins" userId="3cd02ba5-e528-4585-978d-4fde2b47730a" providerId="ADAL" clId="{FF48B444-CEF1-403A-828D-567B7E6F589F}" dt="2022-10-11T19:04:53.317" v="1" actId="20577"/>
      <pc:docMkLst>
        <pc:docMk/>
      </pc:docMkLst>
      <pc:sldChg chg="modSp mod delDesignElem">
        <pc:chgData name="Deborah Jenkins" userId="3cd02ba5-e528-4585-978d-4fde2b47730a" providerId="ADAL" clId="{FF48B444-CEF1-403A-828D-567B7E6F589F}" dt="2022-10-11T19:04:53.317" v="1" actId="20577"/>
        <pc:sldMkLst>
          <pc:docMk/>
          <pc:sldMk cId="3763731525" sldId="261"/>
        </pc:sldMkLst>
        <pc:spChg chg="mod">
          <ac:chgData name="Deborah Jenkins" userId="3cd02ba5-e528-4585-978d-4fde2b47730a" providerId="ADAL" clId="{FF48B444-CEF1-403A-828D-567B7E6F589F}" dt="2022-10-11T19:04:53.317" v="1" actId="20577"/>
          <ac:spMkLst>
            <pc:docMk/>
            <pc:sldMk cId="3763731525" sldId="261"/>
            <ac:spMk id="2" creationId="{F3FE73E3-6652-4414-BEB1-045B2EB497E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D15FC6-AA99-43B0-ADD2-89422989FFED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EF666A8-5BF8-42A8-81C4-68ED06B4EC57}">
      <dgm:prSet/>
      <dgm:spPr/>
      <dgm:t>
        <a:bodyPr/>
        <a:lstStyle/>
        <a:p>
          <a:r>
            <a:rPr lang="en-GB"/>
            <a:t>Accounting terminology</a:t>
          </a:r>
          <a:endParaRPr lang="en-US"/>
        </a:p>
      </dgm:t>
    </dgm:pt>
    <dgm:pt modelId="{77F4A4F1-28B4-43B2-AB69-8A447440FD96}" type="parTrans" cxnId="{1D1A3698-9B28-48B6-AA7F-CB81A26F0E2B}">
      <dgm:prSet/>
      <dgm:spPr/>
      <dgm:t>
        <a:bodyPr/>
        <a:lstStyle/>
        <a:p>
          <a:endParaRPr lang="en-US"/>
        </a:p>
      </dgm:t>
    </dgm:pt>
    <dgm:pt modelId="{4A8E81F1-D4CE-4AE4-8E69-4EAE144F8B86}" type="sibTrans" cxnId="{1D1A3698-9B28-48B6-AA7F-CB81A26F0E2B}">
      <dgm:prSet/>
      <dgm:spPr/>
      <dgm:t>
        <a:bodyPr/>
        <a:lstStyle/>
        <a:p>
          <a:endParaRPr lang="en-US"/>
        </a:p>
      </dgm:t>
    </dgm:pt>
    <dgm:pt modelId="{7A33BBF3-12CE-402F-9748-2A8DE6DD4388}">
      <dgm:prSet/>
      <dgm:spPr/>
      <dgm:t>
        <a:bodyPr/>
        <a:lstStyle/>
        <a:p>
          <a:r>
            <a:rPr lang="en-GB"/>
            <a:t>Financial and Management accounting</a:t>
          </a:r>
          <a:endParaRPr lang="en-US"/>
        </a:p>
      </dgm:t>
    </dgm:pt>
    <dgm:pt modelId="{FB621537-A832-430D-A423-4DEE9B57FDC0}" type="parTrans" cxnId="{D47D6300-A720-4DF3-A8C7-A0CBFB9CCCF9}">
      <dgm:prSet/>
      <dgm:spPr/>
      <dgm:t>
        <a:bodyPr/>
        <a:lstStyle/>
        <a:p>
          <a:endParaRPr lang="en-US"/>
        </a:p>
      </dgm:t>
    </dgm:pt>
    <dgm:pt modelId="{F6A661B3-E80A-47E8-8DBF-B784A5841788}" type="sibTrans" cxnId="{D47D6300-A720-4DF3-A8C7-A0CBFB9CCCF9}">
      <dgm:prSet/>
      <dgm:spPr/>
      <dgm:t>
        <a:bodyPr/>
        <a:lstStyle/>
        <a:p>
          <a:endParaRPr lang="en-US"/>
        </a:p>
      </dgm:t>
    </dgm:pt>
    <dgm:pt modelId="{72ABBE47-034E-4B6F-9D7C-7E5FFB0A1EC5}">
      <dgm:prSet/>
      <dgm:spPr/>
      <dgm:t>
        <a:bodyPr/>
        <a:lstStyle/>
        <a:p>
          <a:r>
            <a:rPr lang="en-GB"/>
            <a:t>The Financial Statements</a:t>
          </a:r>
          <a:endParaRPr lang="en-US"/>
        </a:p>
      </dgm:t>
    </dgm:pt>
    <dgm:pt modelId="{A3F92494-62B0-4F16-A193-656D69A45CAA}" type="parTrans" cxnId="{7E4B545A-1659-4763-AD90-62B67E489205}">
      <dgm:prSet/>
      <dgm:spPr/>
      <dgm:t>
        <a:bodyPr/>
        <a:lstStyle/>
        <a:p>
          <a:endParaRPr lang="en-US"/>
        </a:p>
      </dgm:t>
    </dgm:pt>
    <dgm:pt modelId="{A0514580-AC01-4BE6-915F-DD2309F56387}" type="sibTrans" cxnId="{7E4B545A-1659-4763-AD90-62B67E489205}">
      <dgm:prSet/>
      <dgm:spPr/>
      <dgm:t>
        <a:bodyPr/>
        <a:lstStyle/>
        <a:p>
          <a:endParaRPr lang="en-US"/>
        </a:p>
      </dgm:t>
    </dgm:pt>
    <dgm:pt modelId="{B99D04B2-904D-45D5-874B-A80AD5FB6417}">
      <dgm:prSet/>
      <dgm:spPr/>
      <dgm:t>
        <a:bodyPr/>
        <a:lstStyle/>
        <a:p>
          <a:r>
            <a:rPr lang="en-GB"/>
            <a:t>The role of Accounting in Decision Making</a:t>
          </a:r>
          <a:endParaRPr lang="en-US"/>
        </a:p>
      </dgm:t>
    </dgm:pt>
    <dgm:pt modelId="{B18F3701-45A5-48EE-AF83-BBA744772036}" type="parTrans" cxnId="{9614059D-D66C-4FF6-A93C-2F97B224D13F}">
      <dgm:prSet/>
      <dgm:spPr/>
      <dgm:t>
        <a:bodyPr/>
        <a:lstStyle/>
        <a:p>
          <a:endParaRPr lang="en-US"/>
        </a:p>
      </dgm:t>
    </dgm:pt>
    <dgm:pt modelId="{D4FEA88B-F2D5-41D7-915B-FDD3FBA70316}" type="sibTrans" cxnId="{9614059D-D66C-4FF6-A93C-2F97B224D13F}">
      <dgm:prSet/>
      <dgm:spPr/>
      <dgm:t>
        <a:bodyPr/>
        <a:lstStyle/>
        <a:p>
          <a:endParaRPr lang="en-US"/>
        </a:p>
      </dgm:t>
    </dgm:pt>
    <dgm:pt modelId="{70AA7DBB-4CE8-4938-9766-3FB7CEB26654}">
      <dgm:prSet/>
      <dgm:spPr/>
      <dgm:t>
        <a:bodyPr/>
        <a:lstStyle/>
        <a:p>
          <a:r>
            <a:rPr lang="en-GB"/>
            <a:t>Financial Forecasting</a:t>
          </a:r>
          <a:endParaRPr lang="en-US"/>
        </a:p>
      </dgm:t>
    </dgm:pt>
    <dgm:pt modelId="{FB504080-32FE-48FD-A6D1-D5FCAC3B04B3}" type="parTrans" cxnId="{347AC7FE-BB28-4395-827F-8561615DA4E0}">
      <dgm:prSet/>
      <dgm:spPr/>
      <dgm:t>
        <a:bodyPr/>
        <a:lstStyle/>
        <a:p>
          <a:endParaRPr lang="en-US"/>
        </a:p>
      </dgm:t>
    </dgm:pt>
    <dgm:pt modelId="{21FFCE27-FFBA-4FB4-8FDD-2B705129696E}" type="sibTrans" cxnId="{347AC7FE-BB28-4395-827F-8561615DA4E0}">
      <dgm:prSet/>
      <dgm:spPr/>
      <dgm:t>
        <a:bodyPr/>
        <a:lstStyle/>
        <a:p>
          <a:endParaRPr lang="en-US"/>
        </a:p>
      </dgm:t>
    </dgm:pt>
    <dgm:pt modelId="{42F0084B-A07B-4C58-9C70-844DD8601FF3}">
      <dgm:prSet/>
      <dgm:spPr/>
      <dgm:t>
        <a:bodyPr/>
        <a:lstStyle/>
        <a:p>
          <a:r>
            <a:rPr lang="en-GB"/>
            <a:t>Yield Management</a:t>
          </a:r>
          <a:endParaRPr lang="en-US"/>
        </a:p>
      </dgm:t>
    </dgm:pt>
    <dgm:pt modelId="{024FC365-234C-49CD-B051-3D2E34347D16}" type="parTrans" cxnId="{2224EE78-7623-4533-821A-6DADFFEEB8FD}">
      <dgm:prSet/>
      <dgm:spPr/>
      <dgm:t>
        <a:bodyPr/>
        <a:lstStyle/>
        <a:p>
          <a:endParaRPr lang="en-US"/>
        </a:p>
      </dgm:t>
    </dgm:pt>
    <dgm:pt modelId="{EA8EDE5E-1274-4716-A168-A9B1017F80BA}" type="sibTrans" cxnId="{2224EE78-7623-4533-821A-6DADFFEEB8FD}">
      <dgm:prSet/>
      <dgm:spPr/>
      <dgm:t>
        <a:bodyPr/>
        <a:lstStyle/>
        <a:p>
          <a:endParaRPr lang="en-US"/>
        </a:p>
      </dgm:t>
    </dgm:pt>
    <dgm:pt modelId="{79583E91-BC60-4677-B3A1-77F6505FCD9E}">
      <dgm:prSet/>
      <dgm:spPr/>
      <dgm:t>
        <a:bodyPr/>
        <a:lstStyle/>
        <a:p>
          <a:r>
            <a:rPr lang="en-GB"/>
            <a:t>Budgets </a:t>
          </a:r>
          <a:endParaRPr lang="en-US"/>
        </a:p>
      </dgm:t>
    </dgm:pt>
    <dgm:pt modelId="{03A564A9-3B98-46E3-8F46-49BFAD75A76C}" type="parTrans" cxnId="{1ABAF2B2-A786-4A09-94D1-AAF04AB715E1}">
      <dgm:prSet/>
      <dgm:spPr/>
      <dgm:t>
        <a:bodyPr/>
        <a:lstStyle/>
        <a:p>
          <a:endParaRPr lang="en-US"/>
        </a:p>
      </dgm:t>
    </dgm:pt>
    <dgm:pt modelId="{554E9423-E8B2-497C-BB65-99151EB899AA}" type="sibTrans" cxnId="{1ABAF2B2-A786-4A09-94D1-AAF04AB715E1}">
      <dgm:prSet/>
      <dgm:spPr/>
      <dgm:t>
        <a:bodyPr/>
        <a:lstStyle/>
        <a:p>
          <a:endParaRPr lang="en-US"/>
        </a:p>
      </dgm:t>
    </dgm:pt>
    <dgm:pt modelId="{C9FAAB6E-84FB-496F-A871-973C61056AEE}" type="pres">
      <dgm:prSet presAssocID="{9BD15FC6-AA99-43B0-ADD2-89422989FFED}" presName="diagram" presStyleCnt="0">
        <dgm:presLayoutVars>
          <dgm:dir/>
          <dgm:resizeHandles val="exact"/>
        </dgm:presLayoutVars>
      </dgm:prSet>
      <dgm:spPr/>
    </dgm:pt>
    <dgm:pt modelId="{582D8CD5-5337-45E7-BAAD-3CB3CCBAB2B3}" type="pres">
      <dgm:prSet presAssocID="{1EF666A8-5BF8-42A8-81C4-68ED06B4EC57}" presName="node" presStyleLbl="node1" presStyleIdx="0" presStyleCnt="7">
        <dgm:presLayoutVars>
          <dgm:bulletEnabled val="1"/>
        </dgm:presLayoutVars>
      </dgm:prSet>
      <dgm:spPr/>
    </dgm:pt>
    <dgm:pt modelId="{26EA6B56-9B10-4F7F-BE11-320B9B73EE06}" type="pres">
      <dgm:prSet presAssocID="{4A8E81F1-D4CE-4AE4-8E69-4EAE144F8B86}" presName="sibTrans" presStyleCnt="0"/>
      <dgm:spPr/>
    </dgm:pt>
    <dgm:pt modelId="{E86D0C81-9E72-48F8-BCC4-F003641604FB}" type="pres">
      <dgm:prSet presAssocID="{7A33BBF3-12CE-402F-9748-2A8DE6DD4388}" presName="node" presStyleLbl="node1" presStyleIdx="1" presStyleCnt="7">
        <dgm:presLayoutVars>
          <dgm:bulletEnabled val="1"/>
        </dgm:presLayoutVars>
      </dgm:prSet>
      <dgm:spPr/>
    </dgm:pt>
    <dgm:pt modelId="{BED7CD85-DA55-49F9-B8CC-33AD114D5993}" type="pres">
      <dgm:prSet presAssocID="{F6A661B3-E80A-47E8-8DBF-B784A5841788}" presName="sibTrans" presStyleCnt="0"/>
      <dgm:spPr/>
    </dgm:pt>
    <dgm:pt modelId="{C369D7A2-6030-4FB4-AAC7-4D0A960226CD}" type="pres">
      <dgm:prSet presAssocID="{72ABBE47-034E-4B6F-9D7C-7E5FFB0A1EC5}" presName="node" presStyleLbl="node1" presStyleIdx="2" presStyleCnt="7">
        <dgm:presLayoutVars>
          <dgm:bulletEnabled val="1"/>
        </dgm:presLayoutVars>
      </dgm:prSet>
      <dgm:spPr/>
    </dgm:pt>
    <dgm:pt modelId="{7FE2CC7E-6F20-4D1D-BA34-D0853F5935A9}" type="pres">
      <dgm:prSet presAssocID="{A0514580-AC01-4BE6-915F-DD2309F56387}" presName="sibTrans" presStyleCnt="0"/>
      <dgm:spPr/>
    </dgm:pt>
    <dgm:pt modelId="{5CB24ADD-D4F2-4AA0-A89F-D7A448D7378A}" type="pres">
      <dgm:prSet presAssocID="{B99D04B2-904D-45D5-874B-A80AD5FB6417}" presName="node" presStyleLbl="node1" presStyleIdx="3" presStyleCnt="7">
        <dgm:presLayoutVars>
          <dgm:bulletEnabled val="1"/>
        </dgm:presLayoutVars>
      </dgm:prSet>
      <dgm:spPr/>
    </dgm:pt>
    <dgm:pt modelId="{0A9E5986-D9D2-492C-AE22-494F961D8A3F}" type="pres">
      <dgm:prSet presAssocID="{D4FEA88B-F2D5-41D7-915B-FDD3FBA70316}" presName="sibTrans" presStyleCnt="0"/>
      <dgm:spPr/>
    </dgm:pt>
    <dgm:pt modelId="{DF7044ED-F4B4-4274-A117-B48FC35F347A}" type="pres">
      <dgm:prSet presAssocID="{70AA7DBB-4CE8-4938-9766-3FB7CEB26654}" presName="node" presStyleLbl="node1" presStyleIdx="4" presStyleCnt="7">
        <dgm:presLayoutVars>
          <dgm:bulletEnabled val="1"/>
        </dgm:presLayoutVars>
      </dgm:prSet>
      <dgm:spPr/>
    </dgm:pt>
    <dgm:pt modelId="{474E2ABD-42C4-4358-B759-26689AFE6F0A}" type="pres">
      <dgm:prSet presAssocID="{21FFCE27-FFBA-4FB4-8FDD-2B705129696E}" presName="sibTrans" presStyleCnt="0"/>
      <dgm:spPr/>
    </dgm:pt>
    <dgm:pt modelId="{4BFC8E83-26CB-4014-AA9A-C5E4EE26017F}" type="pres">
      <dgm:prSet presAssocID="{42F0084B-A07B-4C58-9C70-844DD8601FF3}" presName="node" presStyleLbl="node1" presStyleIdx="5" presStyleCnt="7">
        <dgm:presLayoutVars>
          <dgm:bulletEnabled val="1"/>
        </dgm:presLayoutVars>
      </dgm:prSet>
      <dgm:spPr/>
    </dgm:pt>
    <dgm:pt modelId="{1CC88B73-72FD-4EE5-A2F4-5E84449AABB6}" type="pres">
      <dgm:prSet presAssocID="{EA8EDE5E-1274-4716-A168-A9B1017F80BA}" presName="sibTrans" presStyleCnt="0"/>
      <dgm:spPr/>
    </dgm:pt>
    <dgm:pt modelId="{5E1C371F-B0C1-4B6B-A92F-245884200902}" type="pres">
      <dgm:prSet presAssocID="{79583E91-BC60-4677-B3A1-77F6505FCD9E}" presName="node" presStyleLbl="node1" presStyleIdx="6" presStyleCnt="7">
        <dgm:presLayoutVars>
          <dgm:bulletEnabled val="1"/>
        </dgm:presLayoutVars>
      </dgm:prSet>
      <dgm:spPr/>
    </dgm:pt>
  </dgm:ptLst>
  <dgm:cxnLst>
    <dgm:cxn modelId="{D47D6300-A720-4DF3-A8C7-A0CBFB9CCCF9}" srcId="{9BD15FC6-AA99-43B0-ADD2-89422989FFED}" destId="{7A33BBF3-12CE-402F-9748-2A8DE6DD4388}" srcOrd="1" destOrd="0" parTransId="{FB621537-A832-430D-A423-4DEE9B57FDC0}" sibTransId="{F6A661B3-E80A-47E8-8DBF-B784A5841788}"/>
    <dgm:cxn modelId="{8A2EDB2B-B14B-4EEB-9A74-F2EBFAA099C8}" type="presOf" srcId="{9BD15FC6-AA99-43B0-ADD2-89422989FFED}" destId="{C9FAAB6E-84FB-496F-A871-973C61056AEE}" srcOrd="0" destOrd="0" presId="urn:microsoft.com/office/officeart/2005/8/layout/default"/>
    <dgm:cxn modelId="{CB2F8A3E-9FF7-45B1-BC60-4B5B845E105D}" type="presOf" srcId="{79583E91-BC60-4677-B3A1-77F6505FCD9E}" destId="{5E1C371F-B0C1-4B6B-A92F-245884200902}" srcOrd="0" destOrd="0" presId="urn:microsoft.com/office/officeart/2005/8/layout/default"/>
    <dgm:cxn modelId="{2224EE78-7623-4533-821A-6DADFFEEB8FD}" srcId="{9BD15FC6-AA99-43B0-ADD2-89422989FFED}" destId="{42F0084B-A07B-4C58-9C70-844DD8601FF3}" srcOrd="5" destOrd="0" parTransId="{024FC365-234C-49CD-B051-3D2E34347D16}" sibTransId="{EA8EDE5E-1274-4716-A168-A9B1017F80BA}"/>
    <dgm:cxn modelId="{7E4B545A-1659-4763-AD90-62B67E489205}" srcId="{9BD15FC6-AA99-43B0-ADD2-89422989FFED}" destId="{72ABBE47-034E-4B6F-9D7C-7E5FFB0A1EC5}" srcOrd="2" destOrd="0" parTransId="{A3F92494-62B0-4F16-A193-656D69A45CAA}" sibTransId="{A0514580-AC01-4BE6-915F-DD2309F56387}"/>
    <dgm:cxn modelId="{8DC8B97F-10F6-4510-BCF4-9B8E74D1CAED}" type="presOf" srcId="{7A33BBF3-12CE-402F-9748-2A8DE6DD4388}" destId="{E86D0C81-9E72-48F8-BCC4-F003641604FB}" srcOrd="0" destOrd="0" presId="urn:microsoft.com/office/officeart/2005/8/layout/default"/>
    <dgm:cxn modelId="{1D1A3698-9B28-48B6-AA7F-CB81A26F0E2B}" srcId="{9BD15FC6-AA99-43B0-ADD2-89422989FFED}" destId="{1EF666A8-5BF8-42A8-81C4-68ED06B4EC57}" srcOrd="0" destOrd="0" parTransId="{77F4A4F1-28B4-43B2-AB69-8A447440FD96}" sibTransId="{4A8E81F1-D4CE-4AE4-8E69-4EAE144F8B86}"/>
    <dgm:cxn modelId="{F936099B-4DB1-4F44-87F3-D416783E2CA9}" type="presOf" srcId="{1EF666A8-5BF8-42A8-81C4-68ED06B4EC57}" destId="{582D8CD5-5337-45E7-BAAD-3CB3CCBAB2B3}" srcOrd="0" destOrd="0" presId="urn:microsoft.com/office/officeart/2005/8/layout/default"/>
    <dgm:cxn modelId="{9614059D-D66C-4FF6-A93C-2F97B224D13F}" srcId="{9BD15FC6-AA99-43B0-ADD2-89422989FFED}" destId="{B99D04B2-904D-45D5-874B-A80AD5FB6417}" srcOrd="3" destOrd="0" parTransId="{B18F3701-45A5-48EE-AF83-BBA744772036}" sibTransId="{D4FEA88B-F2D5-41D7-915B-FDD3FBA70316}"/>
    <dgm:cxn modelId="{ED2972A1-2DA8-48E1-B3E5-3C390459D48B}" type="presOf" srcId="{70AA7DBB-4CE8-4938-9766-3FB7CEB26654}" destId="{DF7044ED-F4B4-4274-A117-B48FC35F347A}" srcOrd="0" destOrd="0" presId="urn:microsoft.com/office/officeart/2005/8/layout/default"/>
    <dgm:cxn modelId="{2E3E8BA5-CA9A-4846-A685-FDF505449D81}" type="presOf" srcId="{B99D04B2-904D-45D5-874B-A80AD5FB6417}" destId="{5CB24ADD-D4F2-4AA0-A89F-D7A448D7378A}" srcOrd="0" destOrd="0" presId="urn:microsoft.com/office/officeart/2005/8/layout/default"/>
    <dgm:cxn modelId="{1ABAF2B2-A786-4A09-94D1-AAF04AB715E1}" srcId="{9BD15FC6-AA99-43B0-ADD2-89422989FFED}" destId="{79583E91-BC60-4677-B3A1-77F6505FCD9E}" srcOrd="6" destOrd="0" parTransId="{03A564A9-3B98-46E3-8F46-49BFAD75A76C}" sibTransId="{554E9423-E8B2-497C-BB65-99151EB899AA}"/>
    <dgm:cxn modelId="{F60DE3B6-5949-4B4D-ADD0-57E071FB8A6C}" type="presOf" srcId="{42F0084B-A07B-4C58-9C70-844DD8601FF3}" destId="{4BFC8E83-26CB-4014-AA9A-C5E4EE26017F}" srcOrd="0" destOrd="0" presId="urn:microsoft.com/office/officeart/2005/8/layout/default"/>
    <dgm:cxn modelId="{A92ECDBF-9BCB-4F14-8D70-4F7734EE17E8}" type="presOf" srcId="{72ABBE47-034E-4B6F-9D7C-7E5FFB0A1EC5}" destId="{C369D7A2-6030-4FB4-AAC7-4D0A960226CD}" srcOrd="0" destOrd="0" presId="urn:microsoft.com/office/officeart/2005/8/layout/default"/>
    <dgm:cxn modelId="{347AC7FE-BB28-4395-827F-8561615DA4E0}" srcId="{9BD15FC6-AA99-43B0-ADD2-89422989FFED}" destId="{70AA7DBB-4CE8-4938-9766-3FB7CEB26654}" srcOrd="4" destOrd="0" parTransId="{FB504080-32FE-48FD-A6D1-D5FCAC3B04B3}" sibTransId="{21FFCE27-FFBA-4FB4-8FDD-2B705129696E}"/>
    <dgm:cxn modelId="{7F45DAF1-BA20-48C0-8E28-E60574E38559}" type="presParOf" srcId="{C9FAAB6E-84FB-496F-A871-973C61056AEE}" destId="{582D8CD5-5337-45E7-BAAD-3CB3CCBAB2B3}" srcOrd="0" destOrd="0" presId="urn:microsoft.com/office/officeart/2005/8/layout/default"/>
    <dgm:cxn modelId="{BB301005-DDED-4115-9425-97C69607601E}" type="presParOf" srcId="{C9FAAB6E-84FB-496F-A871-973C61056AEE}" destId="{26EA6B56-9B10-4F7F-BE11-320B9B73EE06}" srcOrd="1" destOrd="0" presId="urn:microsoft.com/office/officeart/2005/8/layout/default"/>
    <dgm:cxn modelId="{F4DA3F02-B4BA-4DF8-B819-F0E6702A927B}" type="presParOf" srcId="{C9FAAB6E-84FB-496F-A871-973C61056AEE}" destId="{E86D0C81-9E72-48F8-BCC4-F003641604FB}" srcOrd="2" destOrd="0" presId="urn:microsoft.com/office/officeart/2005/8/layout/default"/>
    <dgm:cxn modelId="{8370F1E0-4661-47C8-9D5A-948C89C850BB}" type="presParOf" srcId="{C9FAAB6E-84FB-496F-A871-973C61056AEE}" destId="{BED7CD85-DA55-49F9-B8CC-33AD114D5993}" srcOrd="3" destOrd="0" presId="urn:microsoft.com/office/officeart/2005/8/layout/default"/>
    <dgm:cxn modelId="{D888925A-5EB0-4BD3-941A-995C802E24A7}" type="presParOf" srcId="{C9FAAB6E-84FB-496F-A871-973C61056AEE}" destId="{C369D7A2-6030-4FB4-AAC7-4D0A960226CD}" srcOrd="4" destOrd="0" presId="urn:microsoft.com/office/officeart/2005/8/layout/default"/>
    <dgm:cxn modelId="{90B48863-36AA-4A4D-8FDD-A2C4A7CE40C3}" type="presParOf" srcId="{C9FAAB6E-84FB-496F-A871-973C61056AEE}" destId="{7FE2CC7E-6F20-4D1D-BA34-D0853F5935A9}" srcOrd="5" destOrd="0" presId="urn:microsoft.com/office/officeart/2005/8/layout/default"/>
    <dgm:cxn modelId="{7C85E73E-CDCE-4B5E-BEB9-CFE71586124E}" type="presParOf" srcId="{C9FAAB6E-84FB-496F-A871-973C61056AEE}" destId="{5CB24ADD-D4F2-4AA0-A89F-D7A448D7378A}" srcOrd="6" destOrd="0" presId="urn:microsoft.com/office/officeart/2005/8/layout/default"/>
    <dgm:cxn modelId="{11A60E56-EFDC-45AD-AD0B-3170E4A800E5}" type="presParOf" srcId="{C9FAAB6E-84FB-496F-A871-973C61056AEE}" destId="{0A9E5986-D9D2-492C-AE22-494F961D8A3F}" srcOrd="7" destOrd="0" presId="urn:microsoft.com/office/officeart/2005/8/layout/default"/>
    <dgm:cxn modelId="{981272B4-F75A-4FE0-87A7-38FEBF7DDA47}" type="presParOf" srcId="{C9FAAB6E-84FB-496F-A871-973C61056AEE}" destId="{DF7044ED-F4B4-4274-A117-B48FC35F347A}" srcOrd="8" destOrd="0" presId="urn:microsoft.com/office/officeart/2005/8/layout/default"/>
    <dgm:cxn modelId="{0A9F4C48-5E3C-42BC-AC35-676E394F6DE5}" type="presParOf" srcId="{C9FAAB6E-84FB-496F-A871-973C61056AEE}" destId="{474E2ABD-42C4-4358-B759-26689AFE6F0A}" srcOrd="9" destOrd="0" presId="urn:microsoft.com/office/officeart/2005/8/layout/default"/>
    <dgm:cxn modelId="{62D9764F-9103-4566-A6D6-1424DAA76EE1}" type="presParOf" srcId="{C9FAAB6E-84FB-496F-A871-973C61056AEE}" destId="{4BFC8E83-26CB-4014-AA9A-C5E4EE26017F}" srcOrd="10" destOrd="0" presId="urn:microsoft.com/office/officeart/2005/8/layout/default"/>
    <dgm:cxn modelId="{6F7443AB-4E3F-4ABE-AB6E-69E460182CB7}" type="presParOf" srcId="{C9FAAB6E-84FB-496F-A871-973C61056AEE}" destId="{1CC88B73-72FD-4EE5-A2F4-5E84449AABB6}" srcOrd="11" destOrd="0" presId="urn:microsoft.com/office/officeart/2005/8/layout/default"/>
    <dgm:cxn modelId="{7B0EBC13-3B7A-4679-B041-A18368D70E61}" type="presParOf" srcId="{C9FAAB6E-84FB-496F-A871-973C61056AEE}" destId="{5E1C371F-B0C1-4B6B-A92F-24588420090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2D8CD5-5337-45E7-BAAD-3CB3CCBAB2B3}">
      <dsp:nvSpPr>
        <dsp:cNvPr id="0" name=""/>
        <dsp:cNvSpPr/>
      </dsp:nvSpPr>
      <dsp:spPr>
        <a:xfrm>
          <a:off x="2813" y="410640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Accounting terminology</a:t>
          </a:r>
          <a:endParaRPr lang="en-US" sz="2400" kern="1200"/>
        </a:p>
      </dsp:txBody>
      <dsp:txXfrm>
        <a:off x="2813" y="410640"/>
        <a:ext cx="2232266" cy="1339360"/>
      </dsp:txXfrm>
    </dsp:sp>
    <dsp:sp modelId="{E86D0C81-9E72-48F8-BCC4-F003641604FB}">
      <dsp:nvSpPr>
        <dsp:cNvPr id="0" name=""/>
        <dsp:cNvSpPr/>
      </dsp:nvSpPr>
      <dsp:spPr>
        <a:xfrm>
          <a:off x="2458307" y="410640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Financial and Management accounting</a:t>
          </a:r>
          <a:endParaRPr lang="en-US" sz="2400" kern="1200"/>
        </a:p>
      </dsp:txBody>
      <dsp:txXfrm>
        <a:off x="2458307" y="410640"/>
        <a:ext cx="2232266" cy="1339360"/>
      </dsp:txXfrm>
    </dsp:sp>
    <dsp:sp modelId="{C369D7A2-6030-4FB4-AAC7-4D0A960226CD}">
      <dsp:nvSpPr>
        <dsp:cNvPr id="0" name=""/>
        <dsp:cNvSpPr/>
      </dsp:nvSpPr>
      <dsp:spPr>
        <a:xfrm>
          <a:off x="4913800" y="410640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Financial Statements</a:t>
          </a:r>
          <a:endParaRPr lang="en-US" sz="2400" kern="1200"/>
        </a:p>
      </dsp:txBody>
      <dsp:txXfrm>
        <a:off x="4913800" y="410640"/>
        <a:ext cx="2232266" cy="1339360"/>
      </dsp:txXfrm>
    </dsp:sp>
    <dsp:sp modelId="{5CB24ADD-D4F2-4AA0-A89F-D7A448D7378A}">
      <dsp:nvSpPr>
        <dsp:cNvPr id="0" name=""/>
        <dsp:cNvSpPr/>
      </dsp:nvSpPr>
      <dsp:spPr>
        <a:xfrm>
          <a:off x="7369294" y="410640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role of Accounting in Decision Making</a:t>
          </a:r>
          <a:endParaRPr lang="en-US" sz="2400" kern="1200"/>
        </a:p>
      </dsp:txBody>
      <dsp:txXfrm>
        <a:off x="7369294" y="410640"/>
        <a:ext cx="2232266" cy="1339360"/>
      </dsp:txXfrm>
    </dsp:sp>
    <dsp:sp modelId="{DF7044ED-F4B4-4274-A117-B48FC35F347A}">
      <dsp:nvSpPr>
        <dsp:cNvPr id="0" name=""/>
        <dsp:cNvSpPr/>
      </dsp:nvSpPr>
      <dsp:spPr>
        <a:xfrm>
          <a:off x="1230560" y="1973226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Financial Forecasting</a:t>
          </a:r>
          <a:endParaRPr lang="en-US" sz="2400" kern="1200"/>
        </a:p>
      </dsp:txBody>
      <dsp:txXfrm>
        <a:off x="1230560" y="1973226"/>
        <a:ext cx="2232266" cy="1339360"/>
      </dsp:txXfrm>
    </dsp:sp>
    <dsp:sp modelId="{4BFC8E83-26CB-4014-AA9A-C5E4EE26017F}">
      <dsp:nvSpPr>
        <dsp:cNvPr id="0" name=""/>
        <dsp:cNvSpPr/>
      </dsp:nvSpPr>
      <dsp:spPr>
        <a:xfrm>
          <a:off x="3686054" y="1973226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Yield Management</a:t>
          </a:r>
          <a:endParaRPr lang="en-US" sz="2400" kern="1200"/>
        </a:p>
      </dsp:txBody>
      <dsp:txXfrm>
        <a:off x="3686054" y="1973226"/>
        <a:ext cx="2232266" cy="1339360"/>
      </dsp:txXfrm>
    </dsp:sp>
    <dsp:sp modelId="{5E1C371F-B0C1-4B6B-A92F-245884200902}">
      <dsp:nvSpPr>
        <dsp:cNvPr id="0" name=""/>
        <dsp:cNvSpPr/>
      </dsp:nvSpPr>
      <dsp:spPr>
        <a:xfrm>
          <a:off x="6141547" y="1973226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Budgets </a:t>
          </a:r>
          <a:endParaRPr lang="en-US" sz="2400" kern="1200"/>
        </a:p>
      </dsp:txBody>
      <dsp:txXfrm>
        <a:off x="6141547" y="1973226"/>
        <a:ext cx="2232266" cy="1339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58894-45CF-5DB1-BB49-7CD1438D8C0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77127F-0728-A39B-5E2A-7306430FE2B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5A3140-CDC9-C4E5-7D93-CECE642E02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6EDC5C-63A0-4C13-88ED-0E858B46092D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58CF4E-89E5-1D7E-B292-C1BC517B1F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9B7DA-0533-8671-EAF8-905F1FCD43C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25EF48-9EF0-4E55-BB18-B20A0299D5B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599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C0AC4-4FF8-1018-6D45-51A57D9C353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4D08B-B70C-EFA2-FA98-A75ED4AC840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1D7A5-8BF1-E595-EF4B-C12A005E3C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CE1E5C6-21C4-4A1B-8669-D7198A4B19DA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BE7EE-392C-D438-F928-DB14750C459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96325-AA05-BE1D-3D92-4CB10AE395E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F3C8FC-41F8-4326-BCC1-5985ABB233F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02802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704BE-92AE-6B67-DBE3-A1EFD13AE9A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25CA95-6C8D-BC98-F3BB-A380F191E31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BCF2D0-479F-0B60-90DE-F983463903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652E97-00CA-484C-BF74-D18214204D71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9F9386-A1A5-5206-AA1C-2356FB9CCA5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93D60A-3359-F230-ACA7-619BE3DCCA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826257-AB68-4A98-AD2F-951E3B88D95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3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3D6B2-2476-B035-0574-624D1712227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64B4D-D6A6-6D1A-68AD-1712E0F06E1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42D97E-CA4E-AF47-0F61-6D242A95A7C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FA3C84-2159-F101-5295-6A42062F78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F9F26A-5357-4FD6-AFC3-93CD46ECD515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976DE5-CFC9-121D-4F9B-D4AD5186A0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0F79D3-338F-DF38-62C1-1C63948CB4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0D0720-A584-40E7-905B-EAFA602A48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988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CB714-FE1C-4535-47DD-90C00BC0CF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48841-A5FE-8D5E-30BD-F84B3B0BA7F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BD068A-A7F5-938C-68BB-452B7AB72A7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6BAE09-4DA7-DE58-6514-9E661D92D82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B96DC8-D2F8-366A-6042-F370F49E086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BA7F39-1889-31CD-9F09-D4863AE2395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EA9F8-3AEE-4648-BC6F-CDF729F9A73E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0E5CC-87F9-6773-E82B-5F91AE42C5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87F912-0F53-27D2-1399-C80E346F74A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55FAA3-21FC-4CCF-8314-1004425836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17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088E0-ADD0-7982-A7C9-E2EE3E8B3B5E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AAD4C8-5D82-AE1A-BC99-5CAAC4B2C26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731B2D-0ECE-47BB-8CC5-60A648C526F4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79A9DA-8B18-124C-A68A-AF85B6C9B1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F75E6C-70C6-EDC3-5814-76DBB6D15B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8FBE6F-36C1-4857-AB77-DB130061466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342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A58F0E-EAC1-C8D3-189F-1741CFDACE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4C1799-95E4-442C-9362-621D20F13D9F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5626C6-A2C1-29CB-F673-A08D9E6B62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2FCE9-0C99-70A0-7236-55926BC09F2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1182FC-D947-4EFF-ACB6-2D321F510FB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5693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A52D6F-C29A-5DB1-B03F-4F4348712B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FD989-C524-0C57-64A0-950ECB0A394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3E987D-D9B0-651B-D913-FC8E16BA39D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CE8BE5-6C28-F6CD-C506-08FF104F27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D2B798-81D0-4F80-BD89-71E7565165EB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F16992-10BA-DD59-0FC2-EE60D95B66E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20F4EC-90C9-599D-1A39-4E36982A8F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A60EB3-23CC-4297-AAF4-258AFEBF141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015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5B0F-4FED-B0FF-EE2F-C0E3CC7543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D19D5B-6A2D-61AF-294B-4212A5FB0EC5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75C342-8F7C-7A9A-7EF6-4892B35D961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73A1A7-690B-84C4-8196-0471598E2B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7CC888-DF83-4EE0-879F-1D4DFBC3002C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CDF0E-9AE9-9DB0-4713-B1D1702735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6DBDB4-69A5-898C-9CEF-876F6967E6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1582B0-3ACF-434F-906C-2D6D9871ED9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15896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AED0C-E2A1-8821-AFB5-05494ABA5E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FD6BD3-84D3-F6D4-1904-A8A3977EBCA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087EE-BB65-FA60-2CB2-95DF21CCEE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30DE8F-314F-451D-9A30-5A5238F96872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F8F56-3D8A-7265-00D6-BA03FDD314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AAC13-6D14-ADED-53C9-32760B8C83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3177EFD-373C-4BDD-91EE-2E1C68D0D42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777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B7FB5B-5773-12E2-7FE2-459C21CE01B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867D82-6C57-E72E-5762-76A1B11C876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6E44A-5FCD-40E5-1D48-325A47E3C5E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44F12E-8441-4E4D-9884-827E3C4ADD75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029CA-579E-AB3C-8158-20F85DEF3C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8B401-0765-8A8E-F301-A3F9661230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6ADBA3-72D5-4E15-ACC8-BCBB0344E6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650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5E8AB7-FBA4-4C8A-3FE2-8568425581A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9EA8C2-DBB1-719D-9D9D-B2EDBF94F45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DEE2B0-C717-C403-856B-915D36D4EB29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2C280F3-7D77-4F82-95D1-32180FDB0657}" type="datetime1">
              <a:rPr lang="en-GB"/>
              <a:pPr lvl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CB65C5-81D3-6C1B-FA2E-5FB0E3428911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BA3352-2B2D-9465-879C-690497ED1A79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8C2FBB9F-304A-4490-90AD-F32BBE4FFD2A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svg"/><Relationship Id="rId7" Type="http://schemas.openxmlformats.org/officeDocument/2006/relationships/image" Target="../media/image11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svg"/><Relationship Id="rId4" Type="http://schemas.openxmlformats.org/officeDocument/2006/relationships/image" Target="../media/image8.png"/><Relationship Id="rId9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3.svg"/><Relationship Id="rId5" Type="http://schemas.openxmlformats.org/officeDocument/2006/relationships/image" Target="../media/image17.sv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svg"/><Relationship Id="rId7" Type="http://schemas.openxmlformats.org/officeDocument/2006/relationships/image" Target="../media/image35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11" Type="http://schemas.openxmlformats.org/officeDocument/2006/relationships/image" Target="../media/image39.svg"/><Relationship Id="rId5" Type="http://schemas.openxmlformats.org/officeDocument/2006/relationships/image" Target="../media/image33.sv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03">
            <a:extLst>
              <a:ext uri="{FF2B5EF4-FFF2-40B4-BE49-F238E27FC236}">
                <a16:creationId xmlns:a16="http://schemas.microsoft.com/office/drawing/2014/main" id="{33E65BB8-9289-4ECE-D1E4-2DF45276F220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ED7D3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Arc 205">
            <a:extLst>
              <a:ext uri="{FF2B5EF4-FFF2-40B4-BE49-F238E27FC236}">
                <a16:creationId xmlns:a16="http://schemas.microsoft.com/office/drawing/2014/main" id="{1C7D817F-5B58-C909-0351-0F8AAD5A4E62}"/>
              </a:ext>
            </a:extLst>
          </p:cNvPr>
          <p:cNvSpPr>
            <a:spLocks noMove="1" noResize="1"/>
          </p:cNvSpPr>
          <p:nvPr/>
        </p:nvSpPr>
        <p:spPr>
          <a:xfrm>
            <a:off x="8490423" y="683788"/>
            <a:ext cx="2987902" cy="2987902"/>
          </a:xfrm>
          <a:custGeom>
            <a:avLst>
              <a:gd name="f12" fmla="val 180"/>
              <a:gd name="f13" fmla="val 305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ss"/>
              <a:gd name="f9" fmla="val 0"/>
              <a:gd name="f10" fmla="*/ 5419351 1 1725033"/>
              <a:gd name="f11" fmla="+- 0 0 1"/>
              <a:gd name="f12" fmla="val 180"/>
              <a:gd name="f13" fmla="val 305"/>
              <a:gd name="f14" fmla="+- 0 0 -270"/>
              <a:gd name="f15" fmla="+- 0 0 -242"/>
              <a:gd name="f16" fmla="+- 0 0 -215"/>
              <a:gd name="f17" fmla="abs f6"/>
              <a:gd name="f18" fmla="abs f7"/>
              <a:gd name="f19" fmla="abs f8"/>
              <a:gd name="f20" fmla="val f9"/>
              <a:gd name="f21" fmla="+- 0 0 f12"/>
              <a:gd name="f22" fmla="+- 0 0 f13"/>
              <a:gd name="f23" fmla="*/ f14 f2 1"/>
              <a:gd name="f24" fmla="*/ f15 f2 1"/>
              <a:gd name="f25" fmla="*/ f16 f2 1"/>
              <a:gd name="f26" fmla="?: f17 f6 1"/>
              <a:gd name="f27" fmla="?: f18 f7 1"/>
              <a:gd name="f28" fmla="?: f19 f8 1"/>
              <a:gd name="f29" fmla="*/ f21 f2 1"/>
              <a:gd name="f30" fmla="*/ f22 f2 1"/>
              <a:gd name="f31" fmla="*/ f23 1 f5"/>
              <a:gd name="f32" fmla="*/ f24 1 f5"/>
              <a:gd name="f33" fmla="*/ f25 1 f5"/>
              <a:gd name="f34" fmla="*/ f26 1 21600"/>
              <a:gd name="f35" fmla="*/ f27 1 21600"/>
              <a:gd name="f36" fmla="*/ 21600 f26 1"/>
              <a:gd name="f37" fmla="*/ 21600 f27 1"/>
              <a:gd name="f38" fmla="*/ f29 1 f5"/>
              <a:gd name="f39" fmla="*/ f30 1 f5"/>
              <a:gd name="f40" fmla="+- f31 0 f3"/>
              <a:gd name="f41" fmla="+- f32 0 f3"/>
              <a:gd name="f42" fmla="+- f33 0 f3"/>
              <a:gd name="f43" fmla="min f35 f34"/>
              <a:gd name="f44" fmla="*/ f36 1 f28"/>
              <a:gd name="f45" fmla="*/ f37 1 f28"/>
              <a:gd name="f46" fmla="+- f38 0 f3"/>
              <a:gd name="f47" fmla="+- f39 0 f3"/>
              <a:gd name="f48" fmla="val f44"/>
              <a:gd name="f49" fmla="val f45"/>
              <a:gd name="f50" fmla="+- 0 0 f46"/>
              <a:gd name="f51" fmla="+- 0 0 f47"/>
              <a:gd name="f52" fmla="+- f49 0 f20"/>
              <a:gd name="f53" fmla="+- f48 0 f20"/>
              <a:gd name="f54" fmla="val f50"/>
              <a:gd name="f55" fmla="val f51"/>
              <a:gd name="f56" fmla="*/ f52 1 2"/>
              <a:gd name="f57" fmla="*/ f53 1 2"/>
              <a:gd name="f58" fmla="+- f55 0 f54"/>
              <a:gd name="f59" fmla="+- f54 f3 0"/>
              <a:gd name="f60" fmla="+- f55 f3 0"/>
              <a:gd name="f61" fmla="+- 21600000 0 f54"/>
              <a:gd name="f62" fmla="+- f3 0 f54"/>
              <a:gd name="f63" fmla="+- 27000000 0 f54"/>
              <a:gd name="f64" fmla="+- f2 0 f54"/>
              <a:gd name="f65" fmla="+- 32400000 0 f54"/>
              <a:gd name="f66" fmla="+- f4 0 f54"/>
              <a:gd name="f67" fmla="+- 37800000 0 f54"/>
              <a:gd name="f68" fmla="+- f20 f56 0"/>
              <a:gd name="f69" fmla="+- f20 f57 0"/>
              <a:gd name="f70" fmla="+- f58 21600000 0"/>
              <a:gd name="f71" fmla="*/ f59 f10 1"/>
              <a:gd name="f72" fmla="*/ f60 f10 1"/>
              <a:gd name="f73" fmla="?: f62 f62 f63"/>
              <a:gd name="f74" fmla="?: f64 f64 f65"/>
              <a:gd name="f75" fmla="?: f66 f66 f67"/>
              <a:gd name="f76" fmla="*/ f57 f43 1"/>
              <a:gd name="f77" fmla="*/ f56 f43 1"/>
              <a:gd name="f78" fmla="?: f58 f58 f70"/>
              <a:gd name="f79" fmla="*/ f71 1 f2"/>
              <a:gd name="f80" fmla="*/ f72 1 f2"/>
              <a:gd name="f81" fmla="*/ f69 f43 1"/>
              <a:gd name="f82" fmla="*/ f68 f43 1"/>
              <a:gd name="f83" fmla="+- 0 0 f79"/>
              <a:gd name="f84" fmla="+- 0 0 f80"/>
              <a:gd name="f85" fmla="+- f78 0 f61"/>
              <a:gd name="f86" fmla="+- f78 0 f73"/>
              <a:gd name="f87" fmla="+- f78 0 f74"/>
              <a:gd name="f88" fmla="+- f78 0 f75"/>
              <a:gd name="f89" fmla="+- 0 0 f83"/>
              <a:gd name="f90" fmla="+- 0 0 f84"/>
              <a:gd name="f91" fmla="*/ f89 f2 1"/>
              <a:gd name="f92" fmla="*/ f90 f2 1"/>
              <a:gd name="f93" fmla="*/ f91 1 f10"/>
              <a:gd name="f94" fmla="*/ f92 1 f10"/>
              <a:gd name="f95" fmla="+- f93 0 f3"/>
              <a:gd name="f96" fmla="+- f94 0 f3"/>
              <a:gd name="f97" fmla="sin 1 f95"/>
              <a:gd name="f98" fmla="cos 1 f95"/>
              <a:gd name="f99" fmla="sin 1 f96"/>
              <a:gd name="f100" fmla="cos 1 f96"/>
              <a:gd name="f101" fmla="+- 0 0 f97"/>
              <a:gd name="f102" fmla="+- 0 0 f98"/>
              <a:gd name="f103" fmla="+- 0 0 f99"/>
              <a:gd name="f104" fmla="+- 0 0 f100"/>
              <a:gd name="f105" fmla="+- 0 0 f101"/>
              <a:gd name="f106" fmla="+- 0 0 f102"/>
              <a:gd name="f107" fmla="+- 0 0 f103"/>
              <a:gd name="f108" fmla="+- 0 0 f104"/>
              <a:gd name="f109" fmla="*/ f105 f57 1"/>
              <a:gd name="f110" fmla="*/ f106 f56 1"/>
              <a:gd name="f111" fmla="*/ f107 f57 1"/>
              <a:gd name="f112" fmla="*/ f108 f56 1"/>
              <a:gd name="f113" fmla="+- 0 0 f110"/>
              <a:gd name="f114" fmla="+- 0 0 f109"/>
              <a:gd name="f115" fmla="+- 0 0 f112"/>
              <a:gd name="f116" fmla="+- 0 0 f111"/>
              <a:gd name="f117" fmla="+- 0 0 f113"/>
              <a:gd name="f118" fmla="+- 0 0 f114"/>
              <a:gd name="f119" fmla="+- 0 0 f115"/>
              <a:gd name="f120" fmla="+- 0 0 f116"/>
              <a:gd name="f121" fmla="at2 f117 f118"/>
              <a:gd name="f122" fmla="at2 f119 f120"/>
              <a:gd name="f123" fmla="+- f121 f3 0"/>
              <a:gd name="f124" fmla="+- f122 f3 0"/>
              <a:gd name="f125" fmla="*/ f123 f10 1"/>
              <a:gd name="f126" fmla="*/ f124 f10 1"/>
              <a:gd name="f127" fmla="*/ f125 1 f2"/>
              <a:gd name="f128" fmla="*/ f126 1 f2"/>
              <a:gd name="f129" fmla="+- 0 0 f127"/>
              <a:gd name="f130" fmla="+- 0 0 f128"/>
              <a:gd name="f131" fmla="val f129"/>
              <a:gd name="f132" fmla="val f130"/>
              <a:gd name="f133" fmla="+- 0 0 f131"/>
              <a:gd name="f134" fmla="+- 0 0 f132"/>
              <a:gd name="f135" fmla="*/ f133 f2 1"/>
              <a:gd name="f136" fmla="*/ f134 f2 1"/>
              <a:gd name="f137" fmla="*/ f135 1 f10"/>
              <a:gd name="f138" fmla="*/ f136 1 f10"/>
              <a:gd name="f139" fmla="+- f137 0 f3"/>
              <a:gd name="f140" fmla="+- f138 0 f3"/>
              <a:gd name="f141" fmla="cos 1 f139"/>
              <a:gd name="f142" fmla="sin 1 f139"/>
              <a:gd name="f143" fmla="cos 1 f140"/>
              <a:gd name="f144" fmla="sin 1 f140"/>
              <a:gd name="f145" fmla="+- 0 0 f141"/>
              <a:gd name="f146" fmla="+- 0 0 f142"/>
              <a:gd name="f147" fmla="+- 0 0 f143"/>
              <a:gd name="f148" fmla="+- 0 0 f144"/>
              <a:gd name="f149" fmla="*/ f11 f145 1"/>
              <a:gd name="f150" fmla="*/ f11 f146 1"/>
              <a:gd name="f151" fmla="*/ f11 f147 1"/>
              <a:gd name="f152" fmla="*/ f11 f148 1"/>
              <a:gd name="f153" fmla="*/ f149 f57 1"/>
              <a:gd name="f154" fmla="*/ f150 f56 1"/>
              <a:gd name="f155" fmla="*/ f151 f57 1"/>
              <a:gd name="f156" fmla="*/ f152 f56 1"/>
              <a:gd name="f157" fmla="+- f69 f153 0"/>
              <a:gd name="f158" fmla="+- f68 f154 0"/>
              <a:gd name="f159" fmla="+- f69 f155 0"/>
              <a:gd name="f160" fmla="+- f68 f156 0"/>
              <a:gd name="f161" fmla="max f157 f159"/>
              <a:gd name="f162" fmla="max f158 f160"/>
              <a:gd name="f163" fmla="min f157 f159"/>
              <a:gd name="f164" fmla="min f158 f160"/>
              <a:gd name="f165" fmla="*/ f157 f43 1"/>
              <a:gd name="f166" fmla="*/ f158 f43 1"/>
              <a:gd name="f167" fmla="*/ f159 f43 1"/>
              <a:gd name="f168" fmla="*/ f160 f43 1"/>
              <a:gd name="f169" fmla="?: f85 f48 f161"/>
              <a:gd name="f170" fmla="?: f86 f49 f162"/>
              <a:gd name="f171" fmla="?: f87 f20 f163"/>
              <a:gd name="f172" fmla="?: f88 f20 f164"/>
              <a:gd name="f173" fmla="*/ f171 f43 1"/>
              <a:gd name="f174" fmla="*/ f172 f43 1"/>
              <a:gd name="f175" fmla="*/ f169 f43 1"/>
              <a:gd name="f176" fmla="*/ f170 f4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165" y="f166"/>
              </a:cxn>
              <a:cxn ang="f41">
                <a:pos x="f81" y="f82"/>
              </a:cxn>
              <a:cxn ang="f42">
                <a:pos x="f167" y="f168"/>
              </a:cxn>
            </a:cxnLst>
            <a:rect l="f173" t="f174" r="f175" b="f176"/>
            <a:pathLst>
              <a:path stroke="0">
                <a:moveTo>
                  <a:pt x="f165" y="f166"/>
                </a:moveTo>
                <a:arcTo wR="f76" hR="f77" stAng="f54" swAng="f78"/>
                <a:lnTo>
                  <a:pt x="f81" y="f82"/>
                </a:lnTo>
                <a:close/>
              </a:path>
              <a:path fill="none">
                <a:moveTo>
                  <a:pt x="f165" y="f166"/>
                </a:moveTo>
                <a:arcTo wR="f76" hR="f77" stAng="f54" swAng="f78"/>
              </a:path>
            </a:pathLst>
          </a:custGeom>
          <a:noFill/>
          <a:ln w="127001" cap="rnd">
            <a:solidFill>
              <a:srgbClr val="FFC000"/>
            </a:solidFill>
            <a:custDash>
              <a:ds d="400000" sp="2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53E0121-2FEE-3350-63A6-9C06823420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21865" y="643463"/>
            <a:ext cx="4926668" cy="2866497"/>
          </a:xfrm>
        </p:spPr>
        <p:txBody>
          <a:bodyPr anchorCtr="1"/>
          <a:lstStyle/>
          <a:p>
            <a:pPr lvl="0" algn="ctr"/>
            <a:r>
              <a:rPr lang="en-US" sz="5600">
                <a:solidFill>
                  <a:srgbClr val="FFFFFF"/>
                </a:solidFill>
              </a:rPr>
              <a:t>INTRODUCTION TO ACCOUNTING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E6F5E96-C204-D8CD-0C11-163C8311781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621865" y="3671690"/>
            <a:ext cx="4926668" cy="2532613"/>
          </a:xfrm>
        </p:spPr>
        <p:txBody>
          <a:bodyPr anchorCtr="1"/>
          <a:lstStyle/>
          <a:p>
            <a:pPr lvl="0" algn="ctr"/>
            <a:r>
              <a:rPr lang="en-US" sz="2400" dirty="0">
                <a:solidFill>
                  <a:srgbClr val="FFFFFF"/>
                </a:solidFill>
              </a:rPr>
              <a:t>Financial and Management Accounting </a:t>
            </a:r>
          </a:p>
          <a:p>
            <a:pPr lvl="0" algn="ctr"/>
            <a:r>
              <a:rPr lang="en-US" sz="2400" dirty="0">
                <a:solidFill>
                  <a:srgbClr val="FFFFFF"/>
                </a:solidFill>
              </a:rPr>
              <a:t>Week 2</a:t>
            </a:r>
          </a:p>
        </p:txBody>
      </p:sp>
      <p:pic>
        <p:nvPicPr>
          <p:cNvPr id="6" name="Picture Placeholder 4">
            <a:extLst>
              <a:ext uri="{FF2B5EF4-FFF2-40B4-BE49-F238E27FC236}">
                <a16:creationId xmlns:a16="http://schemas.microsoft.com/office/drawing/2014/main" id="{886C3420-36E5-89E1-D542-FEF064728E1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r="32998" b="-2"/>
          <a:stretch>
            <a:fillRect/>
          </a:stretch>
        </p:blipFill>
        <p:spPr>
          <a:xfrm>
            <a:off x="643463" y="721050"/>
            <a:ext cx="5334929" cy="5334929"/>
          </a:xfrm>
        </p:spPr>
      </p:pic>
      <p:sp>
        <p:nvSpPr>
          <p:cNvPr id="7" name="Rectangle 207">
            <a:extLst>
              <a:ext uri="{FF2B5EF4-FFF2-40B4-BE49-F238E27FC236}">
                <a16:creationId xmlns:a16="http://schemas.microsoft.com/office/drawing/2014/main" id="{D390C4FD-2B8A-A446-D06C-CC6BA5589294}"/>
              </a:ext>
            </a:extLst>
          </p:cNvPr>
          <p:cNvSpPr>
            <a:spLocks noMove="1" noResize="1"/>
          </p:cNvSpPr>
          <p:nvPr/>
        </p:nvSpPr>
        <p:spPr>
          <a:xfrm>
            <a:off x="5550316" y="4381082"/>
            <a:ext cx="784975" cy="784975"/>
          </a:xfrm>
          <a:prstGeom prst="rect">
            <a:avLst/>
          </a:prstGeom>
          <a:noFill/>
          <a:ln w="127001" cap="flat">
            <a:solidFill>
              <a:srgbClr val="FFC000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E73E3-6652-4414-BEB1-045B2EB49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sz="1800" dirty="0"/>
              <a:t>The Finance element of the </a:t>
            </a:r>
            <a:r>
              <a:rPr lang="en-GB" sz="1800"/>
              <a:t>module .</a:t>
            </a:r>
            <a:br>
              <a:rPr lang="en-GB" sz="1800" dirty="0"/>
            </a:br>
            <a:r>
              <a:rPr lang="en-GB" sz="1800" dirty="0"/>
              <a:t>We will be covering topics including:</a:t>
            </a:r>
            <a:br>
              <a:rPr lang="en-GB" sz="1800" dirty="0"/>
            </a:br>
            <a:endParaRPr lang="en-GB" sz="1800" dirty="0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31C03E8-C283-4581-BEEA-95186ADE47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37315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7">
            <a:extLst>
              <a:ext uri="{FF2B5EF4-FFF2-40B4-BE49-F238E27FC236}">
                <a16:creationId xmlns:a16="http://schemas.microsoft.com/office/drawing/2014/main" id="{94001455-5F56-C683-6D6A-5DCAF511D656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4DECE42-FDE2-AD8B-C0D7-797DCEAE2E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12898" y="518647"/>
            <a:ext cx="9882277" cy="1067635"/>
          </a:xfrm>
        </p:spPr>
        <p:txBody>
          <a:bodyPr/>
          <a:lstStyle/>
          <a:p>
            <a:pPr lvl="0"/>
            <a:r>
              <a:rPr lang="en-GB">
                <a:latin typeface="Century Gothic" pitchFamily="34"/>
              </a:rPr>
              <a:t>Financial Accounting</a:t>
            </a:r>
          </a:p>
        </p:txBody>
      </p:sp>
      <p:grpSp>
        <p:nvGrpSpPr>
          <p:cNvPr id="4" name="Group 139">
            <a:extLst>
              <a:ext uri="{FF2B5EF4-FFF2-40B4-BE49-F238E27FC236}">
                <a16:creationId xmlns:a16="http://schemas.microsoft.com/office/drawing/2014/main" id="{5B92442F-3063-C2EF-CF87-F9D0CFCEAE33}"/>
              </a:ext>
            </a:extLst>
          </p:cNvPr>
          <p:cNvGrpSpPr/>
          <p:nvPr/>
        </p:nvGrpSpPr>
        <p:grpSpPr>
          <a:xfrm>
            <a:off x="472022" y="628860"/>
            <a:ext cx="1128388" cy="847210"/>
            <a:chOff x="472022" y="628860"/>
            <a:chExt cx="1128388" cy="847210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C17AF716-97EC-2E59-B583-652E074CAFC0}"/>
                </a:ext>
              </a:extLst>
            </p:cNvPr>
            <p:cNvSpPr/>
            <p:nvPr/>
          </p:nvSpPr>
          <p:spPr>
            <a:xfrm>
              <a:off x="472022" y="880686"/>
              <a:ext cx="675348" cy="59538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5"/>
                <a:gd name="f7" fmla="val 692"/>
                <a:gd name="f8" fmla="val 225"/>
                <a:gd name="f9" fmla="val 207"/>
                <a:gd name="f10" fmla="val 185"/>
                <a:gd name="f11" fmla="val 680"/>
                <a:gd name="f12" fmla="val 177"/>
                <a:gd name="f13" fmla="val 665"/>
                <a:gd name="f14" fmla="val 9"/>
                <a:gd name="f15" fmla="val 374"/>
                <a:gd name="f16" fmla="val 358"/>
                <a:gd name="f17" fmla="val 334"/>
                <a:gd name="f18" fmla="val 318"/>
                <a:gd name="f19" fmla="val 27"/>
                <a:gd name="f20" fmla="val 12"/>
                <a:gd name="f21" fmla="val 561"/>
                <a:gd name="f22" fmla="val 578"/>
                <a:gd name="f23" fmla="val 600"/>
                <a:gd name="f24" fmla="val 609"/>
                <a:gd name="f25" fmla="val 777"/>
                <a:gd name="f26" fmla="+- 0 0 -90"/>
                <a:gd name="f27" fmla="*/ f3 1 785"/>
                <a:gd name="f28" fmla="*/ f4 1 692"/>
                <a:gd name="f29" fmla="val f5"/>
                <a:gd name="f30" fmla="val f6"/>
                <a:gd name="f31" fmla="val f7"/>
                <a:gd name="f32" fmla="*/ f26 f0 1"/>
                <a:gd name="f33" fmla="+- f31 0 f29"/>
                <a:gd name="f34" fmla="+- f30 0 f29"/>
                <a:gd name="f35" fmla="*/ f32 1 f2"/>
                <a:gd name="f36" fmla="*/ f34 1 785"/>
                <a:gd name="f37" fmla="*/ f33 1 692"/>
                <a:gd name="f38" fmla="*/ 225 f34 1"/>
                <a:gd name="f39" fmla="*/ 692 f33 1"/>
                <a:gd name="f40" fmla="*/ 177 f34 1"/>
                <a:gd name="f41" fmla="*/ 665 f33 1"/>
                <a:gd name="f42" fmla="*/ 9 f34 1"/>
                <a:gd name="f43" fmla="*/ 374 f33 1"/>
                <a:gd name="f44" fmla="*/ 318 f33 1"/>
                <a:gd name="f45" fmla="*/ 27 f33 1"/>
                <a:gd name="f46" fmla="*/ 0 f33 1"/>
                <a:gd name="f47" fmla="*/ 561 f34 1"/>
                <a:gd name="f48" fmla="*/ 609 f34 1"/>
                <a:gd name="f49" fmla="*/ 777 f34 1"/>
                <a:gd name="f50" fmla="+- f35 0 f1"/>
                <a:gd name="f51" fmla="*/ f38 1 785"/>
                <a:gd name="f52" fmla="*/ f39 1 692"/>
                <a:gd name="f53" fmla="*/ f40 1 785"/>
                <a:gd name="f54" fmla="*/ f41 1 692"/>
                <a:gd name="f55" fmla="*/ f42 1 785"/>
                <a:gd name="f56" fmla="*/ f43 1 692"/>
                <a:gd name="f57" fmla="*/ f44 1 692"/>
                <a:gd name="f58" fmla="*/ f45 1 692"/>
                <a:gd name="f59" fmla="*/ f46 1 692"/>
                <a:gd name="f60" fmla="*/ f47 1 785"/>
                <a:gd name="f61" fmla="*/ f48 1 785"/>
                <a:gd name="f62" fmla="*/ f49 1 785"/>
                <a:gd name="f63" fmla="*/ 0 1 f36"/>
                <a:gd name="f64" fmla="*/ f30 1 f36"/>
                <a:gd name="f65" fmla="*/ 0 1 f37"/>
                <a:gd name="f66" fmla="*/ f31 1 f37"/>
                <a:gd name="f67" fmla="*/ f51 1 f36"/>
                <a:gd name="f68" fmla="*/ f52 1 f37"/>
                <a:gd name="f69" fmla="*/ f53 1 f36"/>
                <a:gd name="f70" fmla="*/ f54 1 f37"/>
                <a:gd name="f71" fmla="*/ f55 1 f36"/>
                <a:gd name="f72" fmla="*/ f56 1 f37"/>
                <a:gd name="f73" fmla="*/ f57 1 f37"/>
                <a:gd name="f74" fmla="*/ f58 1 f37"/>
                <a:gd name="f75" fmla="*/ f59 1 f37"/>
                <a:gd name="f76" fmla="*/ f60 1 f36"/>
                <a:gd name="f77" fmla="*/ f61 1 f36"/>
                <a:gd name="f78" fmla="*/ f62 1 f36"/>
                <a:gd name="f79" fmla="*/ f63 f27 1"/>
                <a:gd name="f80" fmla="*/ f64 f27 1"/>
                <a:gd name="f81" fmla="*/ f66 f28 1"/>
                <a:gd name="f82" fmla="*/ f65 f28 1"/>
                <a:gd name="f83" fmla="*/ f67 f27 1"/>
                <a:gd name="f84" fmla="*/ f68 f28 1"/>
                <a:gd name="f85" fmla="*/ f69 f27 1"/>
                <a:gd name="f86" fmla="*/ f70 f28 1"/>
                <a:gd name="f87" fmla="*/ f71 f27 1"/>
                <a:gd name="f88" fmla="*/ f72 f28 1"/>
                <a:gd name="f89" fmla="*/ f73 f28 1"/>
                <a:gd name="f90" fmla="*/ f74 f28 1"/>
                <a:gd name="f91" fmla="*/ f75 f28 1"/>
                <a:gd name="f92" fmla="*/ f76 f27 1"/>
                <a:gd name="f93" fmla="*/ f77 f27 1"/>
                <a:gd name="f94" fmla="*/ f78 f2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0">
                  <a:pos x="f83" y="f84"/>
                </a:cxn>
                <a:cxn ang="f50">
                  <a:pos x="f85" y="f86"/>
                </a:cxn>
                <a:cxn ang="f50">
                  <a:pos x="f87" y="f88"/>
                </a:cxn>
                <a:cxn ang="f50">
                  <a:pos x="f87" y="f89"/>
                </a:cxn>
                <a:cxn ang="f50">
                  <a:pos x="f85" y="f90"/>
                </a:cxn>
                <a:cxn ang="f50">
                  <a:pos x="f83" y="f91"/>
                </a:cxn>
                <a:cxn ang="f50">
                  <a:pos x="f92" y="f91"/>
                </a:cxn>
                <a:cxn ang="f50">
                  <a:pos x="f93" y="f90"/>
                </a:cxn>
                <a:cxn ang="f50">
                  <a:pos x="f94" y="f89"/>
                </a:cxn>
                <a:cxn ang="f50">
                  <a:pos x="f94" y="f88"/>
                </a:cxn>
                <a:cxn ang="f50">
                  <a:pos x="f93" y="f86"/>
                </a:cxn>
                <a:cxn ang="f50">
                  <a:pos x="f92" y="f84"/>
                </a:cxn>
                <a:cxn ang="f50">
                  <a:pos x="f83" y="f84"/>
                </a:cxn>
              </a:cxnLst>
              <a:rect l="f79" t="f82" r="f80" b="f81"/>
              <a:pathLst>
                <a:path w="785" h="692">
                  <a:moveTo>
                    <a:pt x="f8" y="f7"/>
                  </a:moveTo>
                  <a:cubicBezTo>
                    <a:pt x="f9" y="f7"/>
                    <a:pt x="f10" y="f11"/>
                    <a:pt x="f12" y="f13"/>
                  </a:cubicBezTo>
                  <a:cubicBezTo>
                    <a:pt x="f14" y="f15"/>
                    <a:pt x="f14" y="f15"/>
                    <a:pt x="f14" y="f15"/>
                  </a:cubicBezTo>
                  <a:cubicBezTo>
                    <a:pt x="f5" y="f16"/>
                    <a:pt x="f5" y="f17"/>
                    <a:pt x="f14" y="f18"/>
                  </a:cubicBezTo>
                  <a:cubicBezTo>
                    <a:pt x="f12" y="f19"/>
                    <a:pt x="f12" y="f19"/>
                    <a:pt x="f12" y="f19"/>
                  </a:cubicBezTo>
                  <a:cubicBezTo>
                    <a:pt x="f10" y="f20"/>
                    <a:pt x="f9" y="f5"/>
                    <a:pt x="f8" y="f5"/>
                  </a:cubicBezTo>
                  <a:cubicBezTo>
                    <a:pt x="f21" y="f5"/>
                    <a:pt x="f21" y="f5"/>
                    <a:pt x="f21" y="f5"/>
                  </a:cubicBezTo>
                  <a:cubicBezTo>
                    <a:pt x="f22" y="f5"/>
                    <a:pt x="f23" y="f20"/>
                    <a:pt x="f24" y="f19"/>
                  </a:cubicBezTo>
                  <a:cubicBezTo>
                    <a:pt x="f25" y="f18"/>
                    <a:pt x="f25" y="f18"/>
                    <a:pt x="f25" y="f18"/>
                  </a:cubicBezTo>
                  <a:cubicBezTo>
                    <a:pt x="f6" y="f17"/>
                    <a:pt x="f6" y="f16"/>
                    <a:pt x="f25" y="f15"/>
                  </a:cubicBezTo>
                  <a:cubicBezTo>
                    <a:pt x="f24" y="f13"/>
                    <a:pt x="f24" y="f13"/>
                    <a:pt x="f24" y="f13"/>
                  </a:cubicBezTo>
                  <a:cubicBezTo>
                    <a:pt x="f23" y="f11"/>
                    <a:pt x="f22" y="f7"/>
                    <a:pt x="f21" y="f7"/>
                  </a:cubicBezTo>
                  <a:lnTo>
                    <a:pt x="f8" y="f7"/>
                  </a:lnTo>
                  <a:close/>
                </a:path>
              </a:pathLst>
            </a:custGeom>
            <a:noFill/>
            <a:ln w="28575" cap="flat">
              <a:solidFill>
                <a:srgbClr val="000000"/>
              </a:solidFill>
              <a:prstDash val="solid"/>
              <a:miter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90CE2A83-E18F-FEC8-BB2B-28C357C91262}"/>
                </a:ext>
              </a:extLst>
            </p:cNvPr>
            <p:cNvSpPr/>
            <p:nvPr/>
          </p:nvSpPr>
          <p:spPr>
            <a:xfrm>
              <a:off x="1049914" y="628860"/>
              <a:ext cx="550496" cy="48530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785"/>
                <a:gd name="f7" fmla="val 692"/>
                <a:gd name="f8" fmla="val 225"/>
                <a:gd name="f9" fmla="val 207"/>
                <a:gd name="f10" fmla="val 185"/>
                <a:gd name="f11" fmla="val 680"/>
                <a:gd name="f12" fmla="val 177"/>
                <a:gd name="f13" fmla="val 665"/>
                <a:gd name="f14" fmla="val 9"/>
                <a:gd name="f15" fmla="val 374"/>
                <a:gd name="f16" fmla="val 358"/>
                <a:gd name="f17" fmla="val 334"/>
                <a:gd name="f18" fmla="val 318"/>
                <a:gd name="f19" fmla="val 27"/>
                <a:gd name="f20" fmla="val 12"/>
                <a:gd name="f21" fmla="val 561"/>
                <a:gd name="f22" fmla="val 578"/>
                <a:gd name="f23" fmla="val 600"/>
                <a:gd name="f24" fmla="val 609"/>
                <a:gd name="f25" fmla="val 777"/>
                <a:gd name="f26" fmla="+- 0 0 -90"/>
                <a:gd name="f27" fmla="*/ f3 1 785"/>
                <a:gd name="f28" fmla="*/ f4 1 692"/>
                <a:gd name="f29" fmla="val f5"/>
                <a:gd name="f30" fmla="val f6"/>
                <a:gd name="f31" fmla="val f7"/>
                <a:gd name="f32" fmla="*/ f26 f0 1"/>
                <a:gd name="f33" fmla="+- f31 0 f29"/>
                <a:gd name="f34" fmla="+- f30 0 f29"/>
                <a:gd name="f35" fmla="*/ f32 1 f2"/>
                <a:gd name="f36" fmla="*/ f34 1 785"/>
                <a:gd name="f37" fmla="*/ f33 1 692"/>
                <a:gd name="f38" fmla="*/ 225 f34 1"/>
                <a:gd name="f39" fmla="*/ 692 f33 1"/>
                <a:gd name="f40" fmla="*/ 177 f34 1"/>
                <a:gd name="f41" fmla="*/ 665 f33 1"/>
                <a:gd name="f42" fmla="*/ 9 f34 1"/>
                <a:gd name="f43" fmla="*/ 374 f33 1"/>
                <a:gd name="f44" fmla="*/ 318 f33 1"/>
                <a:gd name="f45" fmla="*/ 27 f33 1"/>
                <a:gd name="f46" fmla="*/ 0 f33 1"/>
                <a:gd name="f47" fmla="*/ 561 f34 1"/>
                <a:gd name="f48" fmla="*/ 609 f34 1"/>
                <a:gd name="f49" fmla="*/ 777 f34 1"/>
                <a:gd name="f50" fmla="+- f35 0 f1"/>
                <a:gd name="f51" fmla="*/ f38 1 785"/>
                <a:gd name="f52" fmla="*/ f39 1 692"/>
                <a:gd name="f53" fmla="*/ f40 1 785"/>
                <a:gd name="f54" fmla="*/ f41 1 692"/>
                <a:gd name="f55" fmla="*/ f42 1 785"/>
                <a:gd name="f56" fmla="*/ f43 1 692"/>
                <a:gd name="f57" fmla="*/ f44 1 692"/>
                <a:gd name="f58" fmla="*/ f45 1 692"/>
                <a:gd name="f59" fmla="*/ f46 1 692"/>
                <a:gd name="f60" fmla="*/ f47 1 785"/>
                <a:gd name="f61" fmla="*/ f48 1 785"/>
                <a:gd name="f62" fmla="*/ f49 1 785"/>
                <a:gd name="f63" fmla="*/ 0 1 f36"/>
                <a:gd name="f64" fmla="*/ f30 1 f36"/>
                <a:gd name="f65" fmla="*/ 0 1 f37"/>
                <a:gd name="f66" fmla="*/ f31 1 f37"/>
                <a:gd name="f67" fmla="*/ f51 1 f36"/>
                <a:gd name="f68" fmla="*/ f52 1 f37"/>
                <a:gd name="f69" fmla="*/ f53 1 f36"/>
                <a:gd name="f70" fmla="*/ f54 1 f37"/>
                <a:gd name="f71" fmla="*/ f55 1 f36"/>
                <a:gd name="f72" fmla="*/ f56 1 f37"/>
                <a:gd name="f73" fmla="*/ f57 1 f37"/>
                <a:gd name="f74" fmla="*/ f58 1 f37"/>
                <a:gd name="f75" fmla="*/ f59 1 f37"/>
                <a:gd name="f76" fmla="*/ f60 1 f36"/>
                <a:gd name="f77" fmla="*/ f61 1 f36"/>
                <a:gd name="f78" fmla="*/ f62 1 f36"/>
                <a:gd name="f79" fmla="*/ f63 f27 1"/>
                <a:gd name="f80" fmla="*/ f64 f27 1"/>
                <a:gd name="f81" fmla="*/ f66 f28 1"/>
                <a:gd name="f82" fmla="*/ f65 f28 1"/>
                <a:gd name="f83" fmla="*/ f67 f27 1"/>
                <a:gd name="f84" fmla="*/ f68 f28 1"/>
                <a:gd name="f85" fmla="*/ f69 f27 1"/>
                <a:gd name="f86" fmla="*/ f70 f28 1"/>
                <a:gd name="f87" fmla="*/ f71 f27 1"/>
                <a:gd name="f88" fmla="*/ f72 f28 1"/>
                <a:gd name="f89" fmla="*/ f73 f28 1"/>
                <a:gd name="f90" fmla="*/ f74 f28 1"/>
                <a:gd name="f91" fmla="*/ f75 f28 1"/>
                <a:gd name="f92" fmla="*/ f76 f27 1"/>
                <a:gd name="f93" fmla="*/ f77 f27 1"/>
                <a:gd name="f94" fmla="*/ f78 f2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0">
                  <a:pos x="f83" y="f84"/>
                </a:cxn>
                <a:cxn ang="f50">
                  <a:pos x="f85" y="f86"/>
                </a:cxn>
                <a:cxn ang="f50">
                  <a:pos x="f87" y="f88"/>
                </a:cxn>
                <a:cxn ang="f50">
                  <a:pos x="f87" y="f89"/>
                </a:cxn>
                <a:cxn ang="f50">
                  <a:pos x="f85" y="f90"/>
                </a:cxn>
                <a:cxn ang="f50">
                  <a:pos x="f83" y="f91"/>
                </a:cxn>
                <a:cxn ang="f50">
                  <a:pos x="f92" y="f91"/>
                </a:cxn>
                <a:cxn ang="f50">
                  <a:pos x="f93" y="f90"/>
                </a:cxn>
                <a:cxn ang="f50">
                  <a:pos x="f94" y="f89"/>
                </a:cxn>
                <a:cxn ang="f50">
                  <a:pos x="f94" y="f88"/>
                </a:cxn>
                <a:cxn ang="f50">
                  <a:pos x="f93" y="f86"/>
                </a:cxn>
                <a:cxn ang="f50">
                  <a:pos x="f92" y="f84"/>
                </a:cxn>
                <a:cxn ang="f50">
                  <a:pos x="f83" y="f84"/>
                </a:cxn>
              </a:cxnLst>
              <a:rect l="f79" t="f82" r="f80" b="f81"/>
              <a:pathLst>
                <a:path w="785" h="692">
                  <a:moveTo>
                    <a:pt x="f8" y="f7"/>
                  </a:moveTo>
                  <a:cubicBezTo>
                    <a:pt x="f9" y="f7"/>
                    <a:pt x="f10" y="f11"/>
                    <a:pt x="f12" y="f13"/>
                  </a:cubicBezTo>
                  <a:cubicBezTo>
                    <a:pt x="f14" y="f15"/>
                    <a:pt x="f14" y="f15"/>
                    <a:pt x="f14" y="f15"/>
                  </a:cubicBezTo>
                  <a:cubicBezTo>
                    <a:pt x="f5" y="f16"/>
                    <a:pt x="f5" y="f17"/>
                    <a:pt x="f14" y="f18"/>
                  </a:cubicBezTo>
                  <a:cubicBezTo>
                    <a:pt x="f12" y="f19"/>
                    <a:pt x="f12" y="f19"/>
                    <a:pt x="f12" y="f19"/>
                  </a:cubicBezTo>
                  <a:cubicBezTo>
                    <a:pt x="f10" y="f20"/>
                    <a:pt x="f9" y="f5"/>
                    <a:pt x="f8" y="f5"/>
                  </a:cubicBezTo>
                  <a:cubicBezTo>
                    <a:pt x="f21" y="f5"/>
                    <a:pt x="f21" y="f5"/>
                    <a:pt x="f21" y="f5"/>
                  </a:cubicBezTo>
                  <a:cubicBezTo>
                    <a:pt x="f22" y="f5"/>
                    <a:pt x="f23" y="f20"/>
                    <a:pt x="f24" y="f19"/>
                  </a:cubicBezTo>
                  <a:cubicBezTo>
                    <a:pt x="f25" y="f18"/>
                    <a:pt x="f25" y="f18"/>
                    <a:pt x="f25" y="f18"/>
                  </a:cubicBezTo>
                  <a:cubicBezTo>
                    <a:pt x="f6" y="f17"/>
                    <a:pt x="f6" y="f16"/>
                    <a:pt x="f25" y="f15"/>
                  </a:cubicBezTo>
                  <a:cubicBezTo>
                    <a:pt x="f24" y="f13"/>
                    <a:pt x="f24" y="f13"/>
                    <a:pt x="f24" y="f13"/>
                  </a:cubicBezTo>
                  <a:cubicBezTo>
                    <a:pt x="f23" y="f11"/>
                    <a:pt x="f22" y="f7"/>
                    <a:pt x="f21" y="f7"/>
                  </a:cubicBezTo>
                  <a:lnTo>
                    <a:pt x="f8" y="f7"/>
                  </a:lnTo>
                  <a:close/>
                </a:path>
              </a:pathLst>
            </a:custGeom>
            <a:noFill/>
            <a:ln w="28575" cap="flat">
              <a:solidFill>
                <a:srgbClr val="000000"/>
              </a:solidFill>
              <a:prstDash val="solid"/>
              <a:miter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grpSp>
        <p:nvGrpSpPr>
          <p:cNvPr id="7" name="Rectangle 3">
            <a:extLst>
              <a:ext uri="{FF2B5EF4-FFF2-40B4-BE49-F238E27FC236}">
                <a16:creationId xmlns:a16="http://schemas.microsoft.com/office/drawing/2014/main" id="{D78C7744-9A08-15A5-2366-1DB0F1F8BBC4}"/>
              </a:ext>
            </a:extLst>
          </p:cNvPr>
          <p:cNvGrpSpPr/>
          <p:nvPr/>
        </p:nvGrpSpPr>
        <p:grpSpPr>
          <a:xfrm>
            <a:off x="2168600" y="2108066"/>
            <a:ext cx="7829997" cy="3599993"/>
            <a:chOff x="2168600" y="2108066"/>
            <a:chExt cx="7829997" cy="3599993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563D331-37EE-DE49-CB12-31387C904F95}"/>
                </a:ext>
              </a:extLst>
            </p:cNvPr>
            <p:cNvSpPr/>
            <p:nvPr/>
          </p:nvSpPr>
          <p:spPr>
            <a:xfrm>
              <a:off x="2870603" y="2108066"/>
              <a:ext cx="2195995" cy="2195995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ED7D31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Rectangle 8" descr="Money">
              <a:extLst>
                <a:ext uri="{FF2B5EF4-FFF2-40B4-BE49-F238E27FC236}">
                  <a16:creationId xmlns:a16="http://schemas.microsoft.com/office/drawing/2014/main" id="{EB08F42A-745E-8653-C721-F4CBFA15434E}"/>
                </a:ext>
              </a:extLst>
            </p:cNvPr>
            <p:cNvSpPr/>
            <p:nvPr/>
          </p:nvSpPr>
          <p:spPr>
            <a:xfrm>
              <a:off x="3338602" y="2576065"/>
              <a:ext cx="1259997" cy="1259997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2D46BC7-44D0-C4AE-8FBF-6BD6EAE11D1E}"/>
                </a:ext>
              </a:extLst>
            </p:cNvPr>
            <p:cNvSpPr/>
            <p:nvPr/>
          </p:nvSpPr>
          <p:spPr>
            <a:xfrm>
              <a:off x="2168600" y="4988061"/>
              <a:ext cx="3600001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00000"/>
                <a:gd name="f7" fmla="val 720000"/>
                <a:gd name="f8" fmla="+- 0 0 -90"/>
                <a:gd name="f9" fmla="*/ f3 1 36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3600000"/>
                <a:gd name="f19" fmla="*/ f15 1 720000"/>
                <a:gd name="f20" fmla="*/ 0 f16 1"/>
                <a:gd name="f21" fmla="*/ 0 f15 1"/>
                <a:gd name="f22" fmla="*/ 3600000 f16 1"/>
                <a:gd name="f23" fmla="*/ 720000 f15 1"/>
                <a:gd name="f24" fmla="+- f17 0 f1"/>
                <a:gd name="f25" fmla="*/ f20 1 3600000"/>
                <a:gd name="f26" fmla="*/ f21 1 720000"/>
                <a:gd name="f27" fmla="*/ f22 1 36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36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all" spc="0" baseline="0">
                  <a:solidFill>
                    <a:srgbClr val="000000"/>
                  </a:solidFill>
                  <a:uFillTx/>
                  <a:latin typeface="Calibri"/>
                </a:rPr>
                <a:t>preparation of financial statements for external use.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D40ECEE-E180-7672-252C-FEC9D01027E5}"/>
                </a:ext>
              </a:extLst>
            </p:cNvPr>
            <p:cNvSpPr/>
            <p:nvPr/>
          </p:nvSpPr>
          <p:spPr>
            <a:xfrm>
              <a:off x="7100599" y="2108066"/>
              <a:ext cx="2195995" cy="2195995"/>
            </a:xfrm>
            <a:custGeom>
              <a:avLst>
                <a:gd name="f9" fmla="val 29727"/>
                <a:gd name="f10" fmla="val 0"/>
              </a:avLst>
              <a:gdLst>
                <a:gd name="f2" fmla="val 10800000"/>
                <a:gd name="f3" fmla="val 5400000"/>
                <a:gd name="f4" fmla="val 16200000"/>
                <a:gd name="f5" fmla="val w"/>
                <a:gd name="f6" fmla="val h"/>
                <a:gd name="f7" fmla="val ss"/>
                <a:gd name="f8" fmla="val 0"/>
                <a:gd name="f9" fmla="val 29727"/>
                <a:gd name="f10" fmla="val 0"/>
                <a:gd name="f11" fmla="abs f5"/>
                <a:gd name="f12" fmla="abs f6"/>
                <a:gd name="f13" fmla="abs f7"/>
                <a:gd name="f14" fmla="val f8"/>
                <a:gd name="f15" fmla="val f9"/>
                <a:gd name="f16" fmla="val f10"/>
                <a:gd name="f17" fmla="?: f11 f5 1"/>
                <a:gd name="f18" fmla="?: f12 f6 1"/>
                <a:gd name="f19" fmla="?: f13 f7 1"/>
                <a:gd name="f20" fmla="*/ f17 1 21600"/>
                <a:gd name="f21" fmla="*/ f18 1 21600"/>
                <a:gd name="f22" fmla="*/ 21600 f17 1"/>
                <a:gd name="f23" fmla="*/ 21600 f18 1"/>
                <a:gd name="f24" fmla="min f21 f20"/>
                <a:gd name="f25" fmla="*/ f22 1 f19"/>
                <a:gd name="f26" fmla="*/ f23 1 f19"/>
                <a:gd name="f27" fmla="val f25"/>
                <a:gd name="f28" fmla="val f26"/>
                <a:gd name="f29" fmla="*/ f14 f24 1"/>
                <a:gd name="f30" fmla="+- f28 0 f14"/>
                <a:gd name="f31" fmla="+- f27 0 f14"/>
                <a:gd name="f32" fmla="*/ f27 f24 1"/>
                <a:gd name="f33" fmla="*/ f28 f24 1"/>
                <a:gd name="f34" fmla="min f31 f30"/>
                <a:gd name="f35" fmla="*/ f34 f15 1"/>
                <a:gd name="f36" fmla="*/ f34 f16 1"/>
                <a:gd name="f37" fmla="*/ f35 1 100000"/>
                <a:gd name="f38" fmla="*/ f36 1 100000"/>
                <a:gd name="f39" fmla="+- f28 0 f37"/>
                <a:gd name="f40" fmla="+- f27 0 f38"/>
                <a:gd name="f41" fmla="*/ f37 29289 1"/>
                <a:gd name="f42" fmla="*/ f38 29289 1"/>
                <a:gd name="f43" fmla="*/ f37 f24 1"/>
                <a:gd name="f44" fmla="*/ f38 f24 1"/>
                <a:gd name="f45" fmla="*/ f41 1 100000"/>
                <a:gd name="f46" fmla="*/ f42 1 100000"/>
                <a:gd name="f47" fmla="*/ f40 f24 1"/>
                <a:gd name="f48" fmla="*/ f39 f24 1"/>
                <a:gd name="f49" fmla="+- f45 0 f46"/>
                <a:gd name="f50" fmla="?: f49 f45 f46"/>
                <a:gd name="f51" fmla="+- f27 0 f50"/>
                <a:gd name="f52" fmla="+- f28 0 f50"/>
                <a:gd name="f53" fmla="*/ f50 f24 1"/>
                <a:gd name="f54" fmla="*/ f51 f24 1"/>
                <a:gd name="f55" fmla="*/ f52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53" t="f53" r="f54" b="f55"/>
              <a:pathLst>
                <a:path>
                  <a:moveTo>
                    <a:pt x="f43" y="f29"/>
                  </a:moveTo>
                  <a:lnTo>
                    <a:pt x="f47" y="f29"/>
                  </a:lnTo>
                  <a:arcTo wR="f44" hR="f44" stAng="f4" swAng="f3"/>
                  <a:lnTo>
                    <a:pt x="f32" y="f48"/>
                  </a:lnTo>
                  <a:arcTo wR="f43" hR="f43" stAng="f8" swAng="f3"/>
                  <a:lnTo>
                    <a:pt x="f44" y="f33"/>
                  </a:lnTo>
                  <a:arcTo wR="f44" hR="f44" stAng="f3" swAng="f3"/>
                  <a:lnTo>
                    <a:pt x="f29" y="f43"/>
                  </a:lnTo>
                  <a:arcTo wR="f43" hR="f43" stAng="f2" swAng="f3"/>
                  <a:close/>
                </a:path>
              </a:pathLst>
            </a:custGeom>
            <a:solidFill>
              <a:srgbClr val="A5A5A5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Rectangle 11" descr="Bar chart">
              <a:extLst>
                <a:ext uri="{FF2B5EF4-FFF2-40B4-BE49-F238E27FC236}">
                  <a16:creationId xmlns:a16="http://schemas.microsoft.com/office/drawing/2014/main" id="{45E63D5D-1906-5232-806A-F1CE45F8C9DB}"/>
                </a:ext>
              </a:extLst>
            </p:cNvPr>
            <p:cNvSpPr/>
            <p:nvPr/>
          </p:nvSpPr>
          <p:spPr>
            <a:xfrm>
              <a:off x="7568598" y="2576065"/>
              <a:ext cx="1259997" cy="1259997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C955C17-6B24-816E-14A8-1091DBD07986}"/>
                </a:ext>
              </a:extLst>
            </p:cNvPr>
            <p:cNvSpPr/>
            <p:nvPr/>
          </p:nvSpPr>
          <p:spPr>
            <a:xfrm>
              <a:off x="6398596" y="4988061"/>
              <a:ext cx="3600001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00000"/>
                <a:gd name="f7" fmla="val 720000"/>
                <a:gd name="f8" fmla="+- 0 0 -90"/>
                <a:gd name="f9" fmla="*/ f3 1 36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3600000"/>
                <a:gd name="f19" fmla="*/ f15 1 720000"/>
                <a:gd name="f20" fmla="*/ 0 f16 1"/>
                <a:gd name="f21" fmla="*/ 0 f15 1"/>
                <a:gd name="f22" fmla="*/ 3600000 f16 1"/>
                <a:gd name="f23" fmla="*/ 720000 f15 1"/>
                <a:gd name="f24" fmla="+- f17 0 f1"/>
                <a:gd name="f25" fmla="*/ f20 1 3600000"/>
                <a:gd name="f26" fmla="*/ f21 1 720000"/>
                <a:gd name="f27" fmla="*/ f22 1 36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36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all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all" spc="0" baseline="0">
                  <a:solidFill>
                    <a:srgbClr val="000000"/>
                  </a:solidFill>
                  <a:uFillTx/>
                  <a:latin typeface="Calibri"/>
                </a:rPr>
                <a:t>summarises historical data</a:t>
              </a: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3">
            <a:extLst>
              <a:ext uri="{FF2B5EF4-FFF2-40B4-BE49-F238E27FC236}">
                <a16:creationId xmlns:a16="http://schemas.microsoft.com/office/drawing/2014/main" id="{8C5B9036-EC92-D0B0-C95E-D73944F187F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B6C3CEE-16B6-24CD-EC59-A2CA31C8E3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7189"/>
            <a:ext cx="10515600" cy="1133499"/>
          </a:xfrm>
        </p:spPr>
        <p:txBody>
          <a:bodyPr anchorCtr="1"/>
          <a:lstStyle/>
          <a:p>
            <a:pPr lvl="0" algn="ctr"/>
            <a:r>
              <a:rPr lang="en-GB" sz="5200">
                <a:latin typeface="Century Gothic" pitchFamily="34"/>
              </a:rPr>
              <a:t>Management Accounting</a:t>
            </a:r>
          </a:p>
        </p:txBody>
      </p:sp>
      <p:grpSp>
        <p:nvGrpSpPr>
          <p:cNvPr id="4" name="Rectangle 3">
            <a:extLst>
              <a:ext uri="{FF2B5EF4-FFF2-40B4-BE49-F238E27FC236}">
                <a16:creationId xmlns:a16="http://schemas.microsoft.com/office/drawing/2014/main" id="{AE6C6390-4142-19C3-55B3-14C11ECE07A8}"/>
              </a:ext>
            </a:extLst>
          </p:cNvPr>
          <p:cNvGrpSpPr/>
          <p:nvPr/>
        </p:nvGrpSpPr>
        <p:grpSpPr>
          <a:xfrm>
            <a:off x="1050535" y="2299185"/>
            <a:ext cx="10090925" cy="3411763"/>
            <a:chOff x="1050535" y="2299185"/>
            <a:chExt cx="10090925" cy="3411763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D8084C5-953C-1C16-CDC7-549C3B4F46DA}"/>
                </a:ext>
              </a:extLst>
            </p:cNvPr>
            <p:cNvSpPr/>
            <p:nvPr/>
          </p:nvSpPr>
          <p:spPr>
            <a:xfrm>
              <a:off x="1050535" y="2299185"/>
              <a:ext cx="1335910" cy="133591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Rectangle 5" descr="Bar Graph with Upward Trend">
              <a:extLst>
                <a:ext uri="{FF2B5EF4-FFF2-40B4-BE49-F238E27FC236}">
                  <a16:creationId xmlns:a16="http://schemas.microsoft.com/office/drawing/2014/main" id="{A8C02F7C-1E03-B37C-BD96-3120245E8CC6}"/>
                </a:ext>
              </a:extLst>
            </p:cNvPr>
            <p:cNvSpPr/>
            <p:nvPr/>
          </p:nvSpPr>
          <p:spPr>
            <a:xfrm>
              <a:off x="1331073" y="2579732"/>
              <a:ext cx="774825" cy="774825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D08CC1F7-00AD-A913-D80C-38E62E7250F6}"/>
                </a:ext>
              </a:extLst>
            </p:cNvPr>
            <p:cNvSpPr/>
            <p:nvPr/>
          </p:nvSpPr>
          <p:spPr>
            <a:xfrm>
              <a:off x="2672718" y="2299185"/>
              <a:ext cx="3148937" cy="13359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48942"/>
                <a:gd name="f7" fmla="val 1335915"/>
                <a:gd name="f8" fmla="+- 0 0 -90"/>
                <a:gd name="f9" fmla="*/ f3 1 3148942"/>
                <a:gd name="f10" fmla="*/ f4 1 133591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3148942"/>
                <a:gd name="f19" fmla="*/ f15 1 1335915"/>
                <a:gd name="f20" fmla="*/ 0 f16 1"/>
                <a:gd name="f21" fmla="*/ 0 f15 1"/>
                <a:gd name="f22" fmla="*/ 3148942 f16 1"/>
                <a:gd name="f23" fmla="*/ 1335915 f15 1"/>
                <a:gd name="f24" fmla="+- f17 0 f1"/>
                <a:gd name="f25" fmla="*/ f20 1 3148942"/>
                <a:gd name="f26" fmla="*/ f21 1 1335915"/>
                <a:gd name="f27" fmla="*/ f22 1 3148942"/>
                <a:gd name="f28" fmla="*/ f23 1 133591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3148942" h="133591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755651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7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produces information about the costs and profitability of products and different parts of the business using internally produced reports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FE867E26-626A-EDA8-B6B8-ADFD5363FB6E}"/>
                </a:ext>
              </a:extLst>
            </p:cNvPr>
            <p:cNvSpPr/>
            <p:nvPr/>
          </p:nvSpPr>
          <p:spPr>
            <a:xfrm>
              <a:off x="6370341" y="2299185"/>
              <a:ext cx="1335910" cy="133591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Rectangle 8" descr="Head with Gears">
              <a:extLst>
                <a:ext uri="{FF2B5EF4-FFF2-40B4-BE49-F238E27FC236}">
                  <a16:creationId xmlns:a16="http://schemas.microsoft.com/office/drawing/2014/main" id="{33292676-ACE2-F1AB-FE85-9A3E9D480A7B}"/>
                </a:ext>
              </a:extLst>
            </p:cNvPr>
            <p:cNvSpPr/>
            <p:nvPr/>
          </p:nvSpPr>
          <p:spPr>
            <a:xfrm>
              <a:off x="6650879" y="2579732"/>
              <a:ext cx="774825" cy="774825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F7EC77C-EB94-2E2F-626D-9FF2D0134CE9}"/>
                </a:ext>
              </a:extLst>
            </p:cNvPr>
            <p:cNvSpPr/>
            <p:nvPr/>
          </p:nvSpPr>
          <p:spPr>
            <a:xfrm>
              <a:off x="7992523" y="2299185"/>
              <a:ext cx="3148937" cy="13359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48942"/>
                <a:gd name="f7" fmla="val 1335915"/>
                <a:gd name="f8" fmla="+- 0 0 -90"/>
                <a:gd name="f9" fmla="*/ f3 1 3148942"/>
                <a:gd name="f10" fmla="*/ f4 1 133591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3148942"/>
                <a:gd name="f19" fmla="*/ f15 1 1335915"/>
                <a:gd name="f20" fmla="*/ 0 f16 1"/>
                <a:gd name="f21" fmla="*/ 0 f15 1"/>
                <a:gd name="f22" fmla="*/ 3148942 f16 1"/>
                <a:gd name="f23" fmla="*/ 1335915 f15 1"/>
                <a:gd name="f24" fmla="+- f17 0 f1"/>
                <a:gd name="f25" fmla="*/ f20 1 3148942"/>
                <a:gd name="f26" fmla="*/ f21 1 1335915"/>
                <a:gd name="f27" fmla="*/ f22 1 3148942"/>
                <a:gd name="f28" fmla="*/ f23 1 133591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3148942" h="133591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755651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7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enables managers to take planning and control decisions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FCB96EA-728A-596B-1CAF-4BC55D8E17CA}"/>
                </a:ext>
              </a:extLst>
            </p:cNvPr>
            <p:cNvSpPr/>
            <p:nvPr/>
          </p:nvSpPr>
          <p:spPr>
            <a:xfrm>
              <a:off x="1050535" y="4375038"/>
              <a:ext cx="1335910" cy="133591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Rectangle 11" descr="Bitcoin">
              <a:extLst>
                <a:ext uri="{FF2B5EF4-FFF2-40B4-BE49-F238E27FC236}">
                  <a16:creationId xmlns:a16="http://schemas.microsoft.com/office/drawing/2014/main" id="{508B7530-7BCE-C28F-3E61-E74CB3F79952}"/>
                </a:ext>
              </a:extLst>
            </p:cNvPr>
            <p:cNvSpPr/>
            <p:nvPr/>
          </p:nvSpPr>
          <p:spPr>
            <a:xfrm>
              <a:off x="1331073" y="4655576"/>
              <a:ext cx="774825" cy="774825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FCD312F-BD54-3741-01DB-3292D5D1BB79}"/>
                </a:ext>
              </a:extLst>
            </p:cNvPr>
            <p:cNvSpPr/>
            <p:nvPr/>
          </p:nvSpPr>
          <p:spPr>
            <a:xfrm>
              <a:off x="2672718" y="4375038"/>
              <a:ext cx="3148937" cy="13359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48942"/>
                <a:gd name="f7" fmla="val 1335915"/>
                <a:gd name="f8" fmla="+- 0 0 -90"/>
                <a:gd name="f9" fmla="*/ f3 1 3148942"/>
                <a:gd name="f10" fmla="*/ f4 1 133591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3148942"/>
                <a:gd name="f19" fmla="*/ f15 1 1335915"/>
                <a:gd name="f20" fmla="*/ 0 f16 1"/>
                <a:gd name="f21" fmla="*/ 0 f15 1"/>
                <a:gd name="f22" fmla="*/ 3148942 f16 1"/>
                <a:gd name="f23" fmla="*/ 1335915 f15 1"/>
                <a:gd name="f24" fmla="+- f17 0 f1"/>
                <a:gd name="f25" fmla="*/ f20 1 3148942"/>
                <a:gd name="f26" fmla="*/ f21 1 1335915"/>
                <a:gd name="f27" fmla="*/ f22 1 3148942"/>
                <a:gd name="f28" fmla="*/ f23 1 133591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3148942" h="133591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755651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7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produces detailed information about sales, production, finance etc 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14922AF-D3AF-7738-BAD6-532504DFCC49}"/>
                </a:ext>
              </a:extLst>
            </p:cNvPr>
            <p:cNvSpPr/>
            <p:nvPr/>
          </p:nvSpPr>
          <p:spPr>
            <a:xfrm>
              <a:off x="6370341" y="4375038"/>
              <a:ext cx="1335910" cy="133591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Rectangle 14" descr="Money">
              <a:extLst>
                <a:ext uri="{FF2B5EF4-FFF2-40B4-BE49-F238E27FC236}">
                  <a16:creationId xmlns:a16="http://schemas.microsoft.com/office/drawing/2014/main" id="{46F5D4B8-0510-CF09-F340-9CB115D24224}"/>
                </a:ext>
              </a:extLst>
            </p:cNvPr>
            <p:cNvSpPr/>
            <p:nvPr/>
          </p:nvSpPr>
          <p:spPr>
            <a:xfrm>
              <a:off x="6650879" y="4655576"/>
              <a:ext cx="774825" cy="774825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ACDBCE3-492A-3CBF-AB86-09E094F4DF6A}"/>
                </a:ext>
              </a:extLst>
            </p:cNvPr>
            <p:cNvSpPr/>
            <p:nvPr/>
          </p:nvSpPr>
          <p:spPr>
            <a:xfrm>
              <a:off x="7992523" y="4375038"/>
              <a:ext cx="3148937" cy="133591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148942"/>
                <a:gd name="f7" fmla="val 1335915"/>
                <a:gd name="f8" fmla="+- 0 0 -90"/>
                <a:gd name="f9" fmla="*/ f3 1 3148942"/>
                <a:gd name="f10" fmla="*/ f4 1 133591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3148942"/>
                <a:gd name="f19" fmla="*/ f15 1 1335915"/>
                <a:gd name="f20" fmla="*/ 0 f16 1"/>
                <a:gd name="f21" fmla="*/ 0 f15 1"/>
                <a:gd name="f22" fmla="*/ 3148942 f16 1"/>
                <a:gd name="f23" fmla="*/ 1335915 f15 1"/>
                <a:gd name="f24" fmla="+- f17 0 f1"/>
                <a:gd name="f25" fmla="*/ f20 1 3148942"/>
                <a:gd name="f26" fmla="*/ f21 1 1335915"/>
                <a:gd name="f27" fmla="*/ f22 1 3148942"/>
                <a:gd name="f28" fmla="*/ f23 1 133591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3148942" h="133591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755651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preparation of budgets, setting price levels and advising on future activities</a:t>
              </a:r>
              <a:endParaRPr lang="en-US" sz="17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3">
            <a:extLst>
              <a:ext uri="{FF2B5EF4-FFF2-40B4-BE49-F238E27FC236}">
                <a16:creationId xmlns:a16="http://schemas.microsoft.com/office/drawing/2014/main" id="{96FEE50B-4E83-1CE2-0142-C8AE0D5B37AE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D2881AD-626B-0E05-B51D-802C005AD7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7189"/>
            <a:ext cx="3374136" cy="5567891"/>
          </a:xfrm>
        </p:spPr>
        <p:txBody>
          <a:bodyPr/>
          <a:lstStyle/>
          <a:p>
            <a:pPr lvl="0"/>
            <a:r>
              <a:rPr lang="en-GB" sz="3600">
                <a:latin typeface="Century Gothic" pitchFamily="34"/>
              </a:rPr>
              <a:t>Differences between cost and financial accounting</a:t>
            </a:r>
            <a:br>
              <a:rPr lang="en-GB" sz="3600">
                <a:latin typeface="Century Gothic" pitchFamily="34"/>
              </a:rPr>
            </a:br>
            <a:br>
              <a:rPr lang="en-GB" sz="3600">
                <a:latin typeface="Century Gothic" pitchFamily="34"/>
              </a:rPr>
            </a:br>
            <a:r>
              <a:rPr lang="en-GB" sz="3600" b="1">
                <a:latin typeface="Century Gothic" pitchFamily="34"/>
              </a:rPr>
              <a:t>Financial accounting is:</a:t>
            </a:r>
            <a:br>
              <a:rPr lang="en-GB" sz="3600">
                <a:latin typeface="Century Gothic" pitchFamily="34"/>
              </a:rPr>
            </a:br>
            <a:endParaRPr lang="en-GB" sz="3600">
              <a:latin typeface="Century Gothic" pitchFamily="34"/>
            </a:endParaRPr>
          </a:p>
        </p:txBody>
      </p:sp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DF06D730-DEBF-F51B-E108-5A2F34CE9E00}"/>
              </a:ext>
            </a:extLst>
          </p:cNvPr>
          <p:cNvGrpSpPr/>
          <p:nvPr/>
        </p:nvGrpSpPr>
        <p:grpSpPr>
          <a:xfrm>
            <a:off x="5093208" y="624690"/>
            <a:ext cx="6263640" cy="5496092"/>
            <a:chOff x="5093208" y="624690"/>
            <a:chExt cx="6263640" cy="5496092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4F2CD0B9-DD81-21B7-8636-3A1C692DED28}"/>
                </a:ext>
              </a:extLst>
            </p:cNvPr>
            <p:cNvSpPr/>
            <p:nvPr/>
          </p:nvSpPr>
          <p:spPr>
            <a:xfrm>
              <a:off x="5093208" y="624690"/>
              <a:ext cx="6263640" cy="916018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Rectangle 5" descr="Gavel">
              <a:extLst>
                <a:ext uri="{FF2B5EF4-FFF2-40B4-BE49-F238E27FC236}">
                  <a16:creationId xmlns:a16="http://schemas.microsoft.com/office/drawing/2014/main" id="{D44A9871-31DE-5FE4-ED00-E2349586C1B4}"/>
                </a:ext>
              </a:extLst>
            </p:cNvPr>
            <p:cNvSpPr/>
            <p:nvPr/>
          </p:nvSpPr>
          <p:spPr>
            <a:xfrm>
              <a:off x="5370298" y="830796"/>
              <a:ext cx="503806" cy="503806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C78A48C-FB44-E929-E4E4-D73005F06EE3}"/>
                </a:ext>
              </a:extLst>
            </p:cNvPr>
            <p:cNvSpPr/>
            <p:nvPr/>
          </p:nvSpPr>
          <p:spPr>
            <a:xfrm>
              <a:off x="6151205" y="624690"/>
              <a:ext cx="5205642" cy="91601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05643"/>
                <a:gd name="f7" fmla="val 916014"/>
                <a:gd name="f8" fmla="+- 0 0 -90"/>
                <a:gd name="f9" fmla="*/ f3 1 5205643"/>
                <a:gd name="f10" fmla="*/ f4 1 91601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205643"/>
                <a:gd name="f19" fmla="*/ f15 1 916014"/>
                <a:gd name="f20" fmla="*/ 0 f16 1"/>
                <a:gd name="f21" fmla="*/ 0 f15 1"/>
                <a:gd name="f22" fmla="*/ 5205643 f16 1"/>
                <a:gd name="f23" fmla="*/ 916014 f15 1"/>
                <a:gd name="f24" fmla="+- f17 0 f1"/>
                <a:gd name="f25" fmla="*/ f20 1 5205643"/>
                <a:gd name="f26" fmla="*/ f21 1 916014"/>
                <a:gd name="f27" fmla="*/ f22 1 5205643"/>
                <a:gd name="f28" fmla="*/ f23 1 91601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205643" h="9160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6944" tIns="96944" rIns="96944" bIns="96944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Required by law.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CDF6657-DF6F-B069-6BA9-66A06CF9C758}"/>
                </a:ext>
              </a:extLst>
            </p:cNvPr>
            <p:cNvSpPr/>
            <p:nvPr/>
          </p:nvSpPr>
          <p:spPr>
            <a:xfrm>
              <a:off x="5093208" y="1769711"/>
              <a:ext cx="6263640" cy="916018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Rectangle 8" descr="Target">
              <a:extLst>
                <a:ext uri="{FF2B5EF4-FFF2-40B4-BE49-F238E27FC236}">
                  <a16:creationId xmlns:a16="http://schemas.microsoft.com/office/drawing/2014/main" id="{DAD74027-B468-52CA-FC3D-83451084C73C}"/>
                </a:ext>
              </a:extLst>
            </p:cNvPr>
            <p:cNvSpPr/>
            <p:nvPr/>
          </p:nvSpPr>
          <p:spPr>
            <a:xfrm>
              <a:off x="5370298" y="1975817"/>
              <a:ext cx="503806" cy="503806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86EED5-311A-DE0B-B4EB-1B805378F5CF}"/>
                </a:ext>
              </a:extLst>
            </p:cNvPr>
            <p:cNvSpPr/>
            <p:nvPr/>
          </p:nvSpPr>
          <p:spPr>
            <a:xfrm>
              <a:off x="6151205" y="1769711"/>
              <a:ext cx="5205642" cy="91601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05643"/>
                <a:gd name="f7" fmla="val 916014"/>
                <a:gd name="f8" fmla="+- 0 0 -90"/>
                <a:gd name="f9" fmla="*/ f3 1 5205643"/>
                <a:gd name="f10" fmla="*/ f4 1 91601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205643"/>
                <a:gd name="f19" fmla="*/ f15 1 916014"/>
                <a:gd name="f20" fmla="*/ 0 f16 1"/>
                <a:gd name="f21" fmla="*/ 0 f15 1"/>
                <a:gd name="f22" fmla="*/ 5205643 f16 1"/>
                <a:gd name="f23" fmla="*/ 916014 f15 1"/>
                <a:gd name="f24" fmla="+- f17 0 f1"/>
                <a:gd name="f25" fmla="*/ f20 1 5205643"/>
                <a:gd name="f26" fmla="*/ f21 1 916014"/>
                <a:gd name="f27" fmla="*/ f22 1 5205643"/>
                <a:gd name="f28" fmla="*/ f23 1 91601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205643" h="9160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6944" tIns="96944" rIns="96944" bIns="96944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Accurate (audited to prove accounts are accurate).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7F0BBDF-717F-6293-DB8D-BB174195BFC8}"/>
                </a:ext>
              </a:extLst>
            </p:cNvPr>
            <p:cNvSpPr/>
            <p:nvPr/>
          </p:nvSpPr>
          <p:spPr>
            <a:xfrm>
              <a:off x="5093208" y="2914732"/>
              <a:ext cx="6263640" cy="916018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Rectangle 11" descr="Hourglass">
              <a:extLst>
                <a:ext uri="{FF2B5EF4-FFF2-40B4-BE49-F238E27FC236}">
                  <a16:creationId xmlns:a16="http://schemas.microsoft.com/office/drawing/2014/main" id="{7C4D4B33-676E-86A3-9D26-F8F9693D608B}"/>
                </a:ext>
              </a:extLst>
            </p:cNvPr>
            <p:cNvSpPr/>
            <p:nvPr/>
          </p:nvSpPr>
          <p:spPr>
            <a:xfrm>
              <a:off x="5370298" y="3120828"/>
              <a:ext cx="503806" cy="503806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14C473E-B01A-A999-6A68-8B2F5F490225}"/>
                </a:ext>
              </a:extLst>
            </p:cNvPr>
            <p:cNvSpPr/>
            <p:nvPr/>
          </p:nvSpPr>
          <p:spPr>
            <a:xfrm>
              <a:off x="6151205" y="2914732"/>
              <a:ext cx="5205642" cy="91601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05643"/>
                <a:gd name="f7" fmla="val 916014"/>
                <a:gd name="f8" fmla="+- 0 0 -90"/>
                <a:gd name="f9" fmla="*/ f3 1 5205643"/>
                <a:gd name="f10" fmla="*/ f4 1 91601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205643"/>
                <a:gd name="f19" fmla="*/ f15 1 916014"/>
                <a:gd name="f20" fmla="*/ 0 f16 1"/>
                <a:gd name="f21" fmla="*/ 0 f15 1"/>
                <a:gd name="f22" fmla="*/ 5205643 f16 1"/>
                <a:gd name="f23" fmla="*/ 916014 f15 1"/>
                <a:gd name="f24" fmla="+- f17 0 f1"/>
                <a:gd name="f25" fmla="*/ f20 1 5205643"/>
                <a:gd name="f26" fmla="*/ f21 1 916014"/>
                <a:gd name="f27" fmla="*/ f22 1 5205643"/>
                <a:gd name="f28" fmla="*/ f23 1 91601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205643" h="9160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6944" tIns="96944" rIns="96944" bIns="96944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More important to be accurate than timely.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362C47B-D478-C7BE-063C-056E3050BDBB}"/>
                </a:ext>
              </a:extLst>
            </p:cNvPr>
            <p:cNvSpPr/>
            <p:nvPr/>
          </p:nvSpPr>
          <p:spPr>
            <a:xfrm>
              <a:off x="5093208" y="4059743"/>
              <a:ext cx="6263640" cy="916018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Rectangle 14" descr="Hierarchy">
              <a:extLst>
                <a:ext uri="{FF2B5EF4-FFF2-40B4-BE49-F238E27FC236}">
                  <a16:creationId xmlns:a16="http://schemas.microsoft.com/office/drawing/2014/main" id="{2E06FB6A-8239-5AD5-DC0C-CDF1B3444F5C}"/>
                </a:ext>
              </a:extLst>
            </p:cNvPr>
            <p:cNvSpPr/>
            <p:nvPr/>
          </p:nvSpPr>
          <p:spPr>
            <a:xfrm>
              <a:off x="5370298" y="4265849"/>
              <a:ext cx="503806" cy="503806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6652137-6257-01FA-8790-E137E38D1167}"/>
                </a:ext>
              </a:extLst>
            </p:cNvPr>
            <p:cNvSpPr/>
            <p:nvPr/>
          </p:nvSpPr>
          <p:spPr>
            <a:xfrm>
              <a:off x="6151205" y="4059743"/>
              <a:ext cx="5205642" cy="91601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05643"/>
                <a:gd name="f7" fmla="val 916014"/>
                <a:gd name="f8" fmla="+- 0 0 -90"/>
                <a:gd name="f9" fmla="*/ f3 1 5205643"/>
                <a:gd name="f10" fmla="*/ f4 1 91601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205643"/>
                <a:gd name="f19" fmla="*/ f15 1 916014"/>
                <a:gd name="f20" fmla="*/ 0 f16 1"/>
                <a:gd name="f21" fmla="*/ 0 f15 1"/>
                <a:gd name="f22" fmla="*/ 5205643 f16 1"/>
                <a:gd name="f23" fmla="*/ 916014 f15 1"/>
                <a:gd name="f24" fmla="+- f17 0 f1"/>
                <a:gd name="f25" fmla="*/ f20 1 5205643"/>
                <a:gd name="f26" fmla="*/ f21 1 916014"/>
                <a:gd name="f27" fmla="*/ f22 1 5205643"/>
                <a:gd name="f28" fmla="*/ f23 1 91601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205643" h="9160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6944" tIns="96944" rIns="96944" bIns="96944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Deals with a whole company/ organisation.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E6E4702-9E9D-15C4-6CE7-71ADCDD9038C}"/>
                </a:ext>
              </a:extLst>
            </p:cNvPr>
            <p:cNvSpPr/>
            <p:nvPr/>
          </p:nvSpPr>
          <p:spPr>
            <a:xfrm>
              <a:off x="5093208" y="5204764"/>
              <a:ext cx="6263640" cy="916018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8" name="Rectangle 17" descr="Igloo">
              <a:extLst>
                <a:ext uri="{FF2B5EF4-FFF2-40B4-BE49-F238E27FC236}">
                  <a16:creationId xmlns:a16="http://schemas.microsoft.com/office/drawing/2014/main" id="{9E22910A-F3CC-46EA-7AAC-D49F69323EBA}"/>
                </a:ext>
              </a:extLst>
            </p:cNvPr>
            <p:cNvSpPr/>
            <p:nvPr/>
          </p:nvSpPr>
          <p:spPr>
            <a:xfrm>
              <a:off x="5370298" y="5410870"/>
              <a:ext cx="503806" cy="503806"/>
            </a:xfrm>
            <a:prstGeom prst="rect">
              <a:avLst/>
            </a:prstGeom>
            <a:blipFill>
              <a:blip r:embed="rId10">
                <a:alphaModFix/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828349F-C07A-ECF7-1169-E9201A35D14D}"/>
                </a:ext>
              </a:extLst>
            </p:cNvPr>
            <p:cNvSpPr/>
            <p:nvPr/>
          </p:nvSpPr>
          <p:spPr>
            <a:xfrm>
              <a:off x="6151205" y="5204764"/>
              <a:ext cx="5205642" cy="91601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205643"/>
                <a:gd name="f7" fmla="val 916014"/>
                <a:gd name="f8" fmla="+- 0 0 -90"/>
                <a:gd name="f9" fmla="*/ f3 1 5205643"/>
                <a:gd name="f10" fmla="*/ f4 1 916014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205643"/>
                <a:gd name="f19" fmla="*/ f15 1 916014"/>
                <a:gd name="f20" fmla="*/ 0 f16 1"/>
                <a:gd name="f21" fmla="*/ 0 f15 1"/>
                <a:gd name="f22" fmla="*/ 5205643 f16 1"/>
                <a:gd name="f23" fmla="*/ 916014 f15 1"/>
                <a:gd name="f24" fmla="+- f17 0 f1"/>
                <a:gd name="f25" fmla="*/ f20 1 5205643"/>
                <a:gd name="f26" fmla="*/ f21 1 916014"/>
                <a:gd name="f27" fmla="*/ f22 1 5205643"/>
                <a:gd name="f28" fmla="*/ f23 1 916014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205643" h="916014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96944" tIns="96944" rIns="96944" bIns="96944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Has to comply with SSAPs, FRSs, etc i.e. items must be treated in certain ways.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4CB37D4F-3848-9ADC-81EF-5960EC576EBE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3EC8F10-AF1C-BDC0-A7A9-7C6A7FCF41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7189"/>
            <a:ext cx="10515600" cy="1133499"/>
          </a:xfrm>
        </p:spPr>
        <p:txBody>
          <a:bodyPr anchorCtr="1"/>
          <a:lstStyle/>
          <a:p>
            <a:pPr lvl="0" algn="ctr"/>
            <a:r>
              <a:rPr lang="en-GB" sz="3600" b="1">
                <a:latin typeface="Century Gothic" pitchFamily="34"/>
              </a:rPr>
              <a:t>Financial accounting is:</a:t>
            </a:r>
            <a:br>
              <a:rPr lang="en-GB" sz="3600">
                <a:latin typeface="Century Gothic" pitchFamily="34"/>
              </a:rPr>
            </a:br>
            <a:endParaRPr lang="en-GB" sz="3600"/>
          </a:p>
        </p:txBody>
      </p:sp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9A2741C9-8209-E405-2B5E-EB11EC5675CD}"/>
              </a:ext>
            </a:extLst>
          </p:cNvPr>
          <p:cNvGrpSpPr/>
          <p:nvPr/>
        </p:nvGrpSpPr>
        <p:grpSpPr>
          <a:xfrm>
            <a:off x="1256175" y="2816681"/>
            <a:ext cx="9679655" cy="2376781"/>
            <a:chOff x="1256175" y="2816681"/>
            <a:chExt cx="9679655" cy="2376781"/>
          </a:xfrm>
        </p:grpSpPr>
        <p:sp>
          <p:nvSpPr>
            <p:cNvPr id="5" name="Rectangle 4" descr="Castle scene">
              <a:extLst>
                <a:ext uri="{FF2B5EF4-FFF2-40B4-BE49-F238E27FC236}">
                  <a16:creationId xmlns:a16="http://schemas.microsoft.com/office/drawing/2014/main" id="{47F22E5E-9653-479B-E4EC-11A60CA3B6A5}"/>
                </a:ext>
              </a:extLst>
            </p:cNvPr>
            <p:cNvSpPr/>
            <p:nvPr/>
          </p:nvSpPr>
          <p:spPr>
            <a:xfrm>
              <a:off x="2050770" y="2816681"/>
              <a:ext cx="1300249" cy="1300249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C044E749-9996-35A4-4444-6602C2FE0F79}"/>
                </a:ext>
              </a:extLst>
            </p:cNvPr>
            <p:cNvSpPr/>
            <p:nvPr/>
          </p:nvSpPr>
          <p:spPr>
            <a:xfrm>
              <a:off x="1256175" y="4473464"/>
              <a:ext cx="2889449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89450"/>
                <a:gd name="f7" fmla="val 720000"/>
                <a:gd name="f8" fmla="+- 0 0 -90"/>
                <a:gd name="f9" fmla="*/ f3 1 288945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889450"/>
                <a:gd name="f19" fmla="*/ f15 1 720000"/>
                <a:gd name="f20" fmla="*/ 0 f16 1"/>
                <a:gd name="f21" fmla="*/ 0 f15 1"/>
                <a:gd name="f22" fmla="*/ 2889450 f16 1"/>
                <a:gd name="f23" fmla="*/ 720000 f15 1"/>
                <a:gd name="f24" fmla="+- f17 0 f1"/>
                <a:gd name="f25" fmla="*/ f20 1 2889450"/>
                <a:gd name="f26" fmla="*/ f21 1 720000"/>
                <a:gd name="f27" fmla="*/ f22 1 288945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88945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Historic i.e. all figures show what has happened in the past.</a:t>
              </a:r>
              <a:endParaRPr lang="en-US" sz="17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Rectangle 6" descr="Tanabata Tree">
              <a:extLst>
                <a:ext uri="{FF2B5EF4-FFF2-40B4-BE49-F238E27FC236}">
                  <a16:creationId xmlns:a16="http://schemas.microsoft.com/office/drawing/2014/main" id="{2724D70F-E25E-D178-881A-64705733422A}"/>
                </a:ext>
              </a:extLst>
            </p:cNvPr>
            <p:cNvSpPr/>
            <p:nvPr/>
          </p:nvSpPr>
          <p:spPr>
            <a:xfrm>
              <a:off x="5445873" y="2816681"/>
              <a:ext cx="1300249" cy="1300249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487E10CE-DEE3-9336-7BD9-1C725D3C9F51}"/>
                </a:ext>
              </a:extLst>
            </p:cNvPr>
            <p:cNvSpPr/>
            <p:nvPr/>
          </p:nvSpPr>
          <p:spPr>
            <a:xfrm>
              <a:off x="4651278" y="4473464"/>
              <a:ext cx="2889449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89450"/>
                <a:gd name="f7" fmla="val 720000"/>
                <a:gd name="f8" fmla="+- 0 0 -90"/>
                <a:gd name="f9" fmla="*/ f3 1 288945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889450"/>
                <a:gd name="f19" fmla="*/ f15 1 720000"/>
                <a:gd name="f20" fmla="*/ 0 f16 1"/>
                <a:gd name="f21" fmla="*/ 0 f15 1"/>
                <a:gd name="f22" fmla="*/ 2889450 f16 1"/>
                <a:gd name="f23" fmla="*/ 720000 f15 1"/>
                <a:gd name="f24" fmla="+- f17 0 f1"/>
                <a:gd name="f25" fmla="*/ f20 1 2889450"/>
                <a:gd name="f26" fmla="*/ f21 1 720000"/>
                <a:gd name="f27" fmla="*/ f22 1 288945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88945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Must be produced annually.</a:t>
              </a:r>
              <a:endParaRPr lang="en-US" sz="17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8" descr="Users">
              <a:extLst>
                <a:ext uri="{FF2B5EF4-FFF2-40B4-BE49-F238E27FC236}">
                  <a16:creationId xmlns:a16="http://schemas.microsoft.com/office/drawing/2014/main" id="{39F3C04A-A34D-8114-F9AE-6DAC537F6381}"/>
                </a:ext>
              </a:extLst>
            </p:cNvPr>
            <p:cNvSpPr/>
            <p:nvPr/>
          </p:nvSpPr>
          <p:spPr>
            <a:xfrm>
              <a:off x="8840976" y="2816681"/>
              <a:ext cx="1300249" cy="1300249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1A315EE-047D-264D-BF06-F71BE4734F09}"/>
                </a:ext>
              </a:extLst>
            </p:cNvPr>
            <p:cNvSpPr/>
            <p:nvPr/>
          </p:nvSpPr>
          <p:spPr>
            <a:xfrm>
              <a:off x="8046381" y="4473464"/>
              <a:ext cx="2889449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889450"/>
                <a:gd name="f7" fmla="val 720000"/>
                <a:gd name="f8" fmla="+- 0 0 -90"/>
                <a:gd name="f9" fmla="*/ f3 1 288945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889450"/>
                <a:gd name="f19" fmla="*/ f15 1 720000"/>
                <a:gd name="f20" fmla="*/ 0 f16 1"/>
                <a:gd name="f21" fmla="*/ 0 f15 1"/>
                <a:gd name="f22" fmla="*/ 2889450 f16 1"/>
                <a:gd name="f23" fmla="*/ 720000 f15 1"/>
                <a:gd name="f24" fmla="+- f17 0 f1"/>
                <a:gd name="f25" fmla="*/ f20 1 2889450"/>
                <a:gd name="f26" fmla="*/ f21 1 720000"/>
                <a:gd name="f27" fmla="*/ f22 1 288945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88945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755651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7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Prepared for many different stakeholders.</a:t>
              </a:r>
              <a:endParaRPr lang="en-US" sz="17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01">
            <a:extLst>
              <a:ext uri="{FF2B5EF4-FFF2-40B4-BE49-F238E27FC236}">
                <a16:creationId xmlns:a16="http://schemas.microsoft.com/office/drawing/2014/main" id="{7DA00383-A82B-6D2B-10F2-4BDE8E4CA301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66290AB-6F3C-54D5-BD26-CF9D760AD5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6997"/>
            <a:ext cx="10515600" cy="1133691"/>
          </a:xfrm>
        </p:spPr>
        <p:txBody>
          <a:bodyPr/>
          <a:lstStyle/>
          <a:p>
            <a:pPr lvl="0"/>
            <a:r>
              <a:rPr lang="en-GB" sz="3600" b="1">
                <a:latin typeface="Century Gothic" pitchFamily="34"/>
              </a:rPr>
              <a:t>Cost accounting is:</a:t>
            </a:r>
            <a:br>
              <a:rPr lang="en-GB" sz="3600">
                <a:latin typeface="Century Gothic" pitchFamily="34"/>
              </a:rPr>
            </a:br>
            <a:endParaRPr lang="en-US" sz="3600">
              <a:latin typeface="Century Gothic" pitchFamily="34"/>
            </a:endParaRPr>
          </a:p>
        </p:txBody>
      </p:sp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758EC7A3-AD53-09EE-D96A-FC6AF9800BF4}"/>
              </a:ext>
            </a:extLst>
          </p:cNvPr>
          <p:cNvGrpSpPr/>
          <p:nvPr/>
        </p:nvGrpSpPr>
        <p:grpSpPr>
          <a:xfrm>
            <a:off x="920809" y="2734184"/>
            <a:ext cx="10350377" cy="2534222"/>
            <a:chOff x="920809" y="2734184"/>
            <a:chExt cx="10350377" cy="2534222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8D9F11E-62B0-78D8-A755-C85BE83CF379}"/>
                </a:ext>
              </a:extLst>
            </p:cNvPr>
            <p:cNvSpPr/>
            <p:nvPr/>
          </p:nvSpPr>
          <p:spPr>
            <a:xfrm>
              <a:off x="920809" y="2734184"/>
              <a:ext cx="897245" cy="89724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ED7D31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Rectangle 5" descr="Closed Book">
              <a:extLst>
                <a:ext uri="{FF2B5EF4-FFF2-40B4-BE49-F238E27FC236}">
                  <a16:creationId xmlns:a16="http://schemas.microsoft.com/office/drawing/2014/main" id="{FB30630D-6DB9-544D-4A75-41EF2C53AAE7}"/>
                </a:ext>
              </a:extLst>
            </p:cNvPr>
            <p:cNvSpPr/>
            <p:nvPr/>
          </p:nvSpPr>
          <p:spPr>
            <a:xfrm>
              <a:off x="1109231" y="2922605"/>
              <a:ext cx="520403" cy="520403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D607BCC0-E9E2-B2FD-C0B5-306080C18705}"/>
                </a:ext>
              </a:extLst>
            </p:cNvPr>
            <p:cNvSpPr/>
            <p:nvPr/>
          </p:nvSpPr>
          <p:spPr>
            <a:xfrm>
              <a:off x="2010326" y="2734184"/>
              <a:ext cx="2114934" cy="897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14937"/>
                <a:gd name="f7" fmla="val 897246"/>
                <a:gd name="f8" fmla="+- 0 0 -90"/>
                <a:gd name="f9" fmla="*/ f3 1 2114937"/>
                <a:gd name="f10" fmla="*/ f4 1 89724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14937"/>
                <a:gd name="f19" fmla="*/ f15 1 897246"/>
                <a:gd name="f20" fmla="*/ 0 f16 1"/>
                <a:gd name="f21" fmla="*/ 0 f15 1"/>
                <a:gd name="f22" fmla="*/ 2114937 f16 1"/>
                <a:gd name="f23" fmla="*/ 897246 f15 1"/>
                <a:gd name="f24" fmla="+- f17 0 f1"/>
                <a:gd name="f25" fmla="*/ f20 1 2114937"/>
                <a:gd name="f26" fmla="*/ f21 1 897246"/>
                <a:gd name="f27" fmla="*/ f22 1 2114937"/>
                <a:gd name="f28" fmla="*/ f23 1 89724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14937" h="89724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ED7D31"/>
                  </a:solidFill>
                  <a:uFillTx/>
                  <a:latin typeface="Calibri"/>
                </a:rPr>
                <a:t>Optional, organisations do not have to use it (although most do in some form).</a:t>
              </a:r>
              <a:endParaRPr lang="en-US" sz="1400" b="0" i="0" u="none" strike="noStrike" kern="1200" cap="none" spc="0" baseline="0">
                <a:solidFill>
                  <a:srgbClr val="ED7D31"/>
                </a:solidFill>
                <a:uFillTx/>
                <a:latin typeface="Calibri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44EE25CD-6B3C-E211-00F4-A3343D019E11}"/>
                </a:ext>
              </a:extLst>
            </p:cNvPr>
            <p:cNvSpPr/>
            <p:nvPr/>
          </p:nvSpPr>
          <p:spPr>
            <a:xfrm>
              <a:off x="4493773" y="2734184"/>
              <a:ext cx="897245" cy="89724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A5A5A5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9" name="Rectangle 8" descr="Open Folder">
              <a:extLst>
                <a:ext uri="{FF2B5EF4-FFF2-40B4-BE49-F238E27FC236}">
                  <a16:creationId xmlns:a16="http://schemas.microsoft.com/office/drawing/2014/main" id="{4337848F-6917-B0CF-3332-7B6A904044D8}"/>
                </a:ext>
              </a:extLst>
            </p:cNvPr>
            <p:cNvSpPr/>
            <p:nvPr/>
          </p:nvSpPr>
          <p:spPr>
            <a:xfrm>
              <a:off x="4682194" y="2922605"/>
              <a:ext cx="520403" cy="520403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F8D8038-E4F9-5AB8-B6F5-D69F4EA65FB5}"/>
                </a:ext>
              </a:extLst>
            </p:cNvPr>
            <p:cNvSpPr/>
            <p:nvPr/>
          </p:nvSpPr>
          <p:spPr>
            <a:xfrm>
              <a:off x="5583289" y="2734184"/>
              <a:ext cx="2114934" cy="897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14937"/>
                <a:gd name="f7" fmla="val 897246"/>
                <a:gd name="f8" fmla="+- 0 0 -90"/>
                <a:gd name="f9" fmla="*/ f3 1 2114937"/>
                <a:gd name="f10" fmla="*/ f4 1 89724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14937"/>
                <a:gd name="f19" fmla="*/ f15 1 897246"/>
                <a:gd name="f20" fmla="*/ 0 f16 1"/>
                <a:gd name="f21" fmla="*/ 0 f15 1"/>
                <a:gd name="f22" fmla="*/ 2114937 f16 1"/>
                <a:gd name="f23" fmla="*/ 897246 f15 1"/>
                <a:gd name="f24" fmla="+- f17 0 f1"/>
                <a:gd name="f25" fmla="*/ f20 1 2114937"/>
                <a:gd name="f26" fmla="*/ f21 1 897246"/>
                <a:gd name="f27" fmla="*/ f22 1 2114937"/>
                <a:gd name="f28" fmla="*/ f23 1 89724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14937" h="89724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A5A5A5"/>
                  </a:solidFill>
                  <a:uFillTx/>
                  <a:latin typeface="Calibri"/>
                </a:rPr>
                <a:t>Information may be approximate.</a:t>
              </a:r>
              <a:endParaRPr lang="en-US" sz="1400" b="0" i="0" u="none" strike="noStrike" kern="1200" cap="none" spc="0" baseline="0">
                <a:solidFill>
                  <a:srgbClr val="A5A5A5"/>
                </a:solidFill>
                <a:uFillTx/>
                <a:latin typeface="Calibri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E842315-AADF-160B-F4DC-7FE0DC4780D5}"/>
                </a:ext>
              </a:extLst>
            </p:cNvPr>
            <p:cNvSpPr/>
            <p:nvPr/>
          </p:nvSpPr>
          <p:spPr>
            <a:xfrm>
              <a:off x="8066736" y="2734184"/>
              <a:ext cx="897245" cy="89724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FFC000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2" name="Rectangle 11" descr="Hourglass">
              <a:extLst>
                <a:ext uri="{FF2B5EF4-FFF2-40B4-BE49-F238E27FC236}">
                  <a16:creationId xmlns:a16="http://schemas.microsoft.com/office/drawing/2014/main" id="{79E52A93-D18B-851D-0F41-A7512A174DE5}"/>
                </a:ext>
              </a:extLst>
            </p:cNvPr>
            <p:cNvSpPr/>
            <p:nvPr/>
          </p:nvSpPr>
          <p:spPr>
            <a:xfrm>
              <a:off x="8255157" y="2922605"/>
              <a:ext cx="520403" cy="520403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7F50475-DBE2-7A75-2038-305034D845E3}"/>
                </a:ext>
              </a:extLst>
            </p:cNvPr>
            <p:cNvSpPr/>
            <p:nvPr/>
          </p:nvSpPr>
          <p:spPr>
            <a:xfrm>
              <a:off x="9156252" y="2734184"/>
              <a:ext cx="2114934" cy="897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14937"/>
                <a:gd name="f7" fmla="val 897246"/>
                <a:gd name="f8" fmla="+- 0 0 -90"/>
                <a:gd name="f9" fmla="*/ f3 1 2114937"/>
                <a:gd name="f10" fmla="*/ f4 1 89724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14937"/>
                <a:gd name="f19" fmla="*/ f15 1 897246"/>
                <a:gd name="f20" fmla="*/ 0 f16 1"/>
                <a:gd name="f21" fmla="*/ 0 f15 1"/>
                <a:gd name="f22" fmla="*/ 2114937 f16 1"/>
                <a:gd name="f23" fmla="*/ 897246 f15 1"/>
                <a:gd name="f24" fmla="+- f17 0 f1"/>
                <a:gd name="f25" fmla="*/ f20 1 2114937"/>
                <a:gd name="f26" fmla="*/ f21 1 897246"/>
                <a:gd name="f27" fmla="*/ f22 1 2114937"/>
                <a:gd name="f28" fmla="*/ f23 1 89724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14937" h="89724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C000"/>
                  </a:solidFill>
                  <a:uFillTx/>
                  <a:latin typeface="Calibri"/>
                </a:rPr>
                <a:t>More important to be timely than accurate.</a:t>
              </a:r>
              <a:endParaRPr lang="en-US" sz="1400" b="0" i="0" u="none" strike="noStrike" kern="1200" cap="none" spc="0" baseline="0">
                <a:solidFill>
                  <a:srgbClr val="FFC000"/>
                </a:solidFill>
                <a:uFillTx/>
                <a:latin typeface="Calibri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8659471-2676-E22E-F77F-83B816B18DD2}"/>
                </a:ext>
              </a:extLst>
            </p:cNvPr>
            <p:cNvSpPr/>
            <p:nvPr/>
          </p:nvSpPr>
          <p:spPr>
            <a:xfrm>
              <a:off x="920809" y="4371161"/>
              <a:ext cx="897245" cy="89724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5B9BD5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5" name="Rectangle 14" descr="Hierarchy">
              <a:extLst>
                <a:ext uri="{FF2B5EF4-FFF2-40B4-BE49-F238E27FC236}">
                  <a16:creationId xmlns:a16="http://schemas.microsoft.com/office/drawing/2014/main" id="{3782AEC6-DE9F-7298-ED47-66EAF49A1E0C}"/>
                </a:ext>
              </a:extLst>
            </p:cNvPr>
            <p:cNvSpPr/>
            <p:nvPr/>
          </p:nvSpPr>
          <p:spPr>
            <a:xfrm>
              <a:off x="1109231" y="4559582"/>
              <a:ext cx="520403" cy="520403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2F1AAE5-A994-6556-FB74-AEFB73F0AFD0}"/>
                </a:ext>
              </a:extLst>
            </p:cNvPr>
            <p:cNvSpPr/>
            <p:nvPr/>
          </p:nvSpPr>
          <p:spPr>
            <a:xfrm>
              <a:off x="2010326" y="4371161"/>
              <a:ext cx="2114934" cy="897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14937"/>
                <a:gd name="f7" fmla="val 897246"/>
                <a:gd name="f8" fmla="+- 0 0 -90"/>
                <a:gd name="f9" fmla="*/ f3 1 2114937"/>
                <a:gd name="f10" fmla="*/ f4 1 89724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14937"/>
                <a:gd name="f19" fmla="*/ f15 1 897246"/>
                <a:gd name="f20" fmla="*/ 0 f16 1"/>
                <a:gd name="f21" fmla="*/ 0 f15 1"/>
                <a:gd name="f22" fmla="*/ 2114937 f16 1"/>
                <a:gd name="f23" fmla="*/ 897246 f15 1"/>
                <a:gd name="f24" fmla="+- f17 0 f1"/>
                <a:gd name="f25" fmla="*/ f20 1 2114937"/>
                <a:gd name="f26" fmla="*/ f21 1 897246"/>
                <a:gd name="f27" fmla="*/ f22 1 2114937"/>
                <a:gd name="f28" fmla="*/ f23 1 89724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14937" h="89724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5B9BD5"/>
                  </a:solidFill>
                  <a:uFillTx/>
                  <a:latin typeface="Calibri"/>
                </a:rPr>
                <a:t>Can be produced for any segment of an organisation.</a:t>
              </a:r>
              <a:endParaRPr lang="en-US" sz="1400" b="0" i="0" u="none" strike="noStrike" kern="1200" cap="none" spc="0" baseline="0">
                <a:solidFill>
                  <a:srgbClr val="5B9BD5"/>
                </a:solidFill>
                <a:uFillTx/>
                <a:latin typeface="Calibri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C60C2C-A7F1-DF3A-250B-8A282D81AE68}"/>
                </a:ext>
              </a:extLst>
            </p:cNvPr>
            <p:cNvSpPr/>
            <p:nvPr/>
          </p:nvSpPr>
          <p:spPr>
            <a:xfrm>
              <a:off x="4493773" y="4371161"/>
              <a:ext cx="897245" cy="89724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solidFill>
              <a:srgbClr val="70AD47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8" name="Rectangle 17" descr="No sign">
              <a:extLst>
                <a:ext uri="{FF2B5EF4-FFF2-40B4-BE49-F238E27FC236}">
                  <a16:creationId xmlns:a16="http://schemas.microsoft.com/office/drawing/2014/main" id="{1DD47559-1B25-7853-BA07-1D749AC5BCEE}"/>
                </a:ext>
              </a:extLst>
            </p:cNvPr>
            <p:cNvSpPr/>
            <p:nvPr/>
          </p:nvSpPr>
          <p:spPr>
            <a:xfrm>
              <a:off x="4682194" y="4559582"/>
              <a:ext cx="520403" cy="520403"/>
            </a:xfrm>
            <a:prstGeom prst="rect">
              <a:avLst/>
            </a:prstGeom>
            <a:blipFill>
              <a:blip r:embed="rId10">
                <a:alphaModFix/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8C43292-5ACC-22B9-1C12-EC63D79B1ECF}"/>
                </a:ext>
              </a:extLst>
            </p:cNvPr>
            <p:cNvSpPr/>
            <p:nvPr/>
          </p:nvSpPr>
          <p:spPr>
            <a:xfrm>
              <a:off x="5583289" y="4371161"/>
              <a:ext cx="2114934" cy="89724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114937"/>
                <a:gd name="f7" fmla="val 897246"/>
                <a:gd name="f8" fmla="+- 0 0 -90"/>
                <a:gd name="f9" fmla="*/ f3 1 2114937"/>
                <a:gd name="f10" fmla="*/ f4 1 89724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114937"/>
                <a:gd name="f19" fmla="*/ f15 1 897246"/>
                <a:gd name="f20" fmla="*/ 0 f16 1"/>
                <a:gd name="f21" fmla="*/ 0 f15 1"/>
                <a:gd name="f22" fmla="*/ 2114937 f16 1"/>
                <a:gd name="f23" fmla="*/ 897246 f15 1"/>
                <a:gd name="f24" fmla="+- f17 0 f1"/>
                <a:gd name="f25" fmla="*/ f20 1 2114937"/>
                <a:gd name="f26" fmla="*/ f21 1 897246"/>
                <a:gd name="f27" fmla="*/ f22 1 2114937"/>
                <a:gd name="f28" fmla="*/ f23 1 89724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114937" h="89724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0" tIns="0" rIns="0" bIns="0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70AD47"/>
                  </a:solidFill>
                  <a:uFillTx/>
                  <a:latin typeface="Calibri"/>
                </a:rPr>
                <a:t>There are no prescribed rules.</a:t>
              </a:r>
              <a:endParaRPr lang="en-US" sz="1400" b="0" i="0" u="none" strike="noStrike" kern="1200" cap="none" spc="0" baseline="0">
                <a:solidFill>
                  <a:srgbClr val="70AD47"/>
                </a:solidFill>
                <a:uFillTx/>
                <a:latin typeface="Calibri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55">
            <a:extLst>
              <a:ext uri="{FF2B5EF4-FFF2-40B4-BE49-F238E27FC236}">
                <a16:creationId xmlns:a16="http://schemas.microsoft.com/office/drawing/2014/main" id="{53BF8DD3-D22A-F568-3D89-389BBE94DB51}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Oval 256">
            <a:extLst>
              <a:ext uri="{FF2B5EF4-FFF2-40B4-BE49-F238E27FC236}">
                <a16:creationId xmlns:a16="http://schemas.microsoft.com/office/drawing/2014/main" id="{8AA1BCB4-98D2-60F2-4513-84D9FDE1FD2C}"/>
              </a:ext>
            </a:extLst>
          </p:cNvPr>
          <p:cNvSpPr>
            <a:spLocks noMove="1" noResize="1"/>
          </p:cNvSpPr>
          <p:nvPr/>
        </p:nvSpPr>
        <p:spPr>
          <a:xfrm>
            <a:off x="707388" y="847603"/>
            <a:ext cx="4619941" cy="461994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ED7D3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392B9B7-02D8-A740-0602-D1DF60BC0D1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89275" y="1233242"/>
            <a:ext cx="3240505" cy="4064626"/>
          </a:xfrm>
        </p:spPr>
        <p:txBody>
          <a:bodyPr/>
          <a:lstStyle/>
          <a:p>
            <a:pPr lvl="0"/>
            <a:r>
              <a:rPr lang="en-GB" sz="4100" b="1">
                <a:solidFill>
                  <a:srgbClr val="FFFFFF"/>
                </a:solidFill>
                <a:latin typeface="Century Gothic" pitchFamily="34"/>
              </a:rPr>
              <a:t>Cost accounting is:</a:t>
            </a:r>
            <a:br>
              <a:rPr lang="en-GB" sz="4100">
                <a:solidFill>
                  <a:srgbClr val="FFFFFF"/>
                </a:solidFill>
                <a:latin typeface="Century Gothic" pitchFamily="34"/>
              </a:rPr>
            </a:br>
            <a:endParaRPr lang="en-US" sz="4100">
              <a:solidFill>
                <a:srgbClr val="FFFFFF"/>
              </a:solidFill>
              <a:latin typeface="Century Gothic" pitchFamily="34"/>
            </a:endParaRPr>
          </a:p>
        </p:txBody>
      </p:sp>
      <p:sp>
        <p:nvSpPr>
          <p:cNvPr id="5" name="Freeform: Shape 257">
            <a:extLst>
              <a:ext uri="{FF2B5EF4-FFF2-40B4-BE49-F238E27FC236}">
                <a16:creationId xmlns:a16="http://schemas.microsoft.com/office/drawing/2014/main" id="{92941153-C901-42E0-79FD-BC84E2CF7563}"/>
              </a:ext>
            </a:extLst>
          </p:cNvPr>
          <p:cNvSpPr>
            <a:spLocks noMove="1" noResize="1"/>
          </p:cNvSpPr>
          <p:nvPr/>
        </p:nvSpPr>
        <p:spPr>
          <a:xfrm flipH="1">
            <a:off x="530525" y="0"/>
            <a:ext cx="1155143" cy="59101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55142"/>
              <a:gd name="f7" fmla="val 591009"/>
              <a:gd name="f8" fmla="val 1355"/>
              <a:gd name="f9" fmla="val 1153787"/>
              <a:gd name="f10" fmla="val 13438"/>
              <a:gd name="f11" fmla="val 332422"/>
              <a:gd name="f12" fmla="val 896555"/>
              <a:gd name="f13" fmla="val 577571"/>
              <a:gd name="f14" fmla="val 258587"/>
              <a:gd name="f15" fmla="+- 0 0 -90"/>
              <a:gd name="f16" fmla="*/ f3 1 1155142"/>
              <a:gd name="f17" fmla="*/ f4 1 591009"/>
              <a:gd name="f18" fmla="val f5"/>
              <a:gd name="f19" fmla="val f6"/>
              <a:gd name="f20" fmla="val f7"/>
              <a:gd name="f21" fmla="*/ f15 f0 1"/>
              <a:gd name="f22" fmla="+- f20 0 f18"/>
              <a:gd name="f23" fmla="+- f19 0 f18"/>
              <a:gd name="f24" fmla="*/ f21 1 f2"/>
              <a:gd name="f25" fmla="*/ f23 1 1155142"/>
              <a:gd name="f26" fmla="*/ f22 1 591009"/>
              <a:gd name="f27" fmla="*/ 1355 f23 1"/>
              <a:gd name="f28" fmla="*/ 0 f22 1"/>
              <a:gd name="f29" fmla="*/ 1153787 f23 1"/>
              <a:gd name="f30" fmla="*/ 1155142 f23 1"/>
              <a:gd name="f31" fmla="*/ 13438 f22 1"/>
              <a:gd name="f32" fmla="*/ 577571 f23 1"/>
              <a:gd name="f33" fmla="*/ 591009 f22 1"/>
              <a:gd name="f34" fmla="*/ 0 f23 1"/>
              <a:gd name="f35" fmla="+- f24 0 f1"/>
              <a:gd name="f36" fmla="*/ f27 1 1155142"/>
              <a:gd name="f37" fmla="*/ f28 1 591009"/>
              <a:gd name="f38" fmla="*/ f29 1 1155142"/>
              <a:gd name="f39" fmla="*/ f30 1 1155142"/>
              <a:gd name="f40" fmla="*/ f31 1 591009"/>
              <a:gd name="f41" fmla="*/ f32 1 1155142"/>
              <a:gd name="f42" fmla="*/ f33 1 591009"/>
              <a:gd name="f43" fmla="*/ f34 1 1155142"/>
              <a:gd name="f44" fmla="*/ f18 1 f25"/>
              <a:gd name="f45" fmla="*/ f19 1 f25"/>
              <a:gd name="f46" fmla="*/ f18 1 f26"/>
              <a:gd name="f47" fmla="*/ f20 1 f26"/>
              <a:gd name="f48" fmla="*/ f36 1 f25"/>
              <a:gd name="f49" fmla="*/ f37 1 f26"/>
              <a:gd name="f50" fmla="*/ f38 1 f25"/>
              <a:gd name="f51" fmla="*/ f39 1 f25"/>
              <a:gd name="f52" fmla="*/ f40 1 f26"/>
              <a:gd name="f53" fmla="*/ f41 1 f25"/>
              <a:gd name="f54" fmla="*/ f42 1 f26"/>
              <a:gd name="f55" fmla="*/ f43 1 f25"/>
              <a:gd name="f56" fmla="*/ f44 f16 1"/>
              <a:gd name="f57" fmla="*/ f45 f16 1"/>
              <a:gd name="f58" fmla="*/ f47 f17 1"/>
              <a:gd name="f59" fmla="*/ f46 f17 1"/>
              <a:gd name="f60" fmla="*/ f48 f16 1"/>
              <a:gd name="f61" fmla="*/ f49 f17 1"/>
              <a:gd name="f62" fmla="*/ f50 f16 1"/>
              <a:gd name="f63" fmla="*/ f51 f16 1"/>
              <a:gd name="f64" fmla="*/ f52 f17 1"/>
              <a:gd name="f65" fmla="*/ f53 f16 1"/>
              <a:gd name="f66" fmla="*/ f54 f17 1"/>
              <a:gd name="f67" fmla="*/ f55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5">
                <a:pos x="f60" y="f61"/>
              </a:cxn>
              <a:cxn ang="f35">
                <a:pos x="f62" y="f61"/>
              </a:cxn>
              <a:cxn ang="f35">
                <a:pos x="f63" y="f64"/>
              </a:cxn>
              <a:cxn ang="f35">
                <a:pos x="f65" y="f66"/>
              </a:cxn>
              <a:cxn ang="f35">
                <a:pos x="f67" y="f64"/>
              </a:cxn>
            </a:cxnLst>
            <a:rect l="f56" t="f59" r="f57" b="f58"/>
            <a:pathLst>
              <a:path w="1155142" h="591009">
                <a:moveTo>
                  <a:pt x="f8" y="f5"/>
                </a:moveTo>
                <a:lnTo>
                  <a:pt x="f9" y="f5"/>
                </a:lnTo>
                <a:lnTo>
                  <a:pt x="f6" y="f10"/>
                </a:lnTo>
                <a:cubicBezTo>
                  <a:pt x="f6" y="f11"/>
                  <a:pt x="f12" y="f7"/>
                  <a:pt x="f13" y="f7"/>
                </a:cubicBezTo>
                <a:cubicBezTo>
                  <a:pt x="f14" y="f7"/>
                  <a:pt x="f5" y="f11"/>
                  <a:pt x="f5" y="f10"/>
                </a:cubicBezTo>
                <a:close/>
              </a:path>
            </a:pathLst>
          </a:custGeom>
          <a:solidFill>
            <a:srgbClr val="5B9B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Freeform: Shape 258">
            <a:extLst>
              <a:ext uri="{FF2B5EF4-FFF2-40B4-BE49-F238E27FC236}">
                <a16:creationId xmlns:a16="http://schemas.microsoft.com/office/drawing/2014/main" id="{C490752F-2B53-D927-7961-6A0565D041BF}"/>
              </a:ext>
            </a:extLst>
          </p:cNvPr>
          <p:cNvSpPr>
            <a:spLocks noMove="1" noResize="1"/>
          </p:cNvSpPr>
          <p:nvPr/>
        </p:nvSpPr>
        <p:spPr>
          <a:xfrm flipH="1">
            <a:off x="3961509" y="0"/>
            <a:ext cx="1737396" cy="9595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37401"/>
              <a:gd name="f7" fmla="val 959536"/>
              <a:gd name="f8" fmla="val 123825"/>
              <a:gd name="f9" fmla="val 790277"/>
              <a:gd name="f10" fmla="val 1490095"/>
              <a:gd name="f11" fmla="val 92869"/>
              <a:gd name="f12" fmla="val 951249"/>
              <a:gd name="f13" fmla="val 83458"/>
              <a:gd name="f14" fmla="val 956688"/>
              <a:gd name="f15" fmla="val 72780"/>
              <a:gd name="f16" fmla="val 959546"/>
              <a:gd name="f17" fmla="val 61913"/>
              <a:gd name="f18" fmla="val 27719"/>
              <a:gd name="f19" fmla="val 931818"/>
              <a:gd name="f20" fmla="val 897624"/>
              <a:gd name="f21" fmla="+- 0 0 -90"/>
              <a:gd name="f22" fmla="*/ f3 1 1737401"/>
              <a:gd name="f23" fmla="*/ f4 1 959536"/>
              <a:gd name="f24" fmla="val f5"/>
              <a:gd name="f25" fmla="val f6"/>
              <a:gd name="f26" fmla="val f7"/>
              <a:gd name="f27" fmla="*/ f21 f0 1"/>
              <a:gd name="f28" fmla="+- f26 0 f24"/>
              <a:gd name="f29" fmla="+- f25 0 f24"/>
              <a:gd name="f30" fmla="*/ f27 1 f2"/>
              <a:gd name="f31" fmla="*/ f29 1 1737401"/>
              <a:gd name="f32" fmla="*/ f28 1 959536"/>
              <a:gd name="f33" fmla="*/ 0 f29 1"/>
              <a:gd name="f34" fmla="*/ 0 f28 1"/>
              <a:gd name="f35" fmla="*/ 123825 f29 1"/>
              <a:gd name="f36" fmla="*/ 790277 f28 1"/>
              <a:gd name="f37" fmla="*/ 1490095 f29 1"/>
              <a:gd name="f38" fmla="*/ 1737401 f29 1"/>
              <a:gd name="f39" fmla="*/ 92869 f29 1"/>
              <a:gd name="f40" fmla="*/ 951249 f28 1"/>
              <a:gd name="f41" fmla="*/ 61913 f29 1"/>
              <a:gd name="f42" fmla="*/ 959536 f28 1"/>
              <a:gd name="f43" fmla="*/ 897624 f28 1"/>
              <a:gd name="f44" fmla="+- f30 0 f1"/>
              <a:gd name="f45" fmla="*/ f33 1 1737401"/>
              <a:gd name="f46" fmla="*/ f34 1 959536"/>
              <a:gd name="f47" fmla="*/ f35 1 1737401"/>
              <a:gd name="f48" fmla="*/ f36 1 959536"/>
              <a:gd name="f49" fmla="*/ f37 1 1737401"/>
              <a:gd name="f50" fmla="*/ f38 1 1737401"/>
              <a:gd name="f51" fmla="*/ f39 1 1737401"/>
              <a:gd name="f52" fmla="*/ f40 1 959536"/>
              <a:gd name="f53" fmla="*/ f41 1 1737401"/>
              <a:gd name="f54" fmla="*/ f42 1 959536"/>
              <a:gd name="f55" fmla="*/ f43 1 959536"/>
              <a:gd name="f56" fmla="*/ f24 1 f31"/>
              <a:gd name="f57" fmla="*/ f25 1 f31"/>
              <a:gd name="f58" fmla="*/ f24 1 f32"/>
              <a:gd name="f59" fmla="*/ f26 1 f32"/>
              <a:gd name="f60" fmla="*/ f45 1 f31"/>
              <a:gd name="f61" fmla="*/ f46 1 f32"/>
              <a:gd name="f62" fmla="*/ f47 1 f31"/>
              <a:gd name="f63" fmla="*/ f48 1 f32"/>
              <a:gd name="f64" fmla="*/ f49 1 f31"/>
              <a:gd name="f65" fmla="*/ f50 1 f31"/>
              <a:gd name="f66" fmla="*/ f51 1 f31"/>
              <a:gd name="f67" fmla="*/ f52 1 f32"/>
              <a:gd name="f68" fmla="*/ f53 1 f31"/>
              <a:gd name="f69" fmla="*/ f54 1 f32"/>
              <a:gd name="f70" fmla="*/ f55 1 f32"/>
              <a:gd name="f71" fmla="*/ f56 f22 1"/>
              <a:gd name="f72" fmla="*/ f57 f22 1"/>
              <a:gd name="f73" fmla="*/ f59 f23 1"/>
              <a:gd name="f74" fmla="*/ f58 f23 1"/>
              <a:gd name="f75" fmla="*/ f60 f22 1"/>
              <a:gd name="f76" fmla="*/ f61 f23 1"/>
              <a:gd name="f77" fmla="*/ f62 f22 1"/>
              <a:gd name="f78" fmla="*/ f63 f23 1"/>
              <a:gd name="f79" fmla="*/ f64 f22 1"/>
              <a:gd name="f80" fmla="*/ f65 f22 1"/>
              <a:gd name="f81" fmla="*/ f66 f22 1"/>
              <a:gd name="f82" fmla="*/ f67 f23 1"/>
              <a:gd name="f83" fmla="*/ f68 f22 1"/>
              <a:gd name="f84" fmla="*/ f69 f23 1"/>
              <a:gd name="f85" fmla="*/ f70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4">
                <a:pos x="f75" y="f76"/>
              </a:cxn>
              <a:cxn ang="f44">
                <a:pos x="f77" y="f76"/>
              </a:cxn>
              <a:cxn ang="f44">
                <a:pos x="f77" y="f78"/>
              </a:cxn>
              <a:cxn ang="f44">
                <a:pos x="f79" y="f76"/>
              </a:cxn>
              <a:cxn ang="f44">
                <a:pos x="f80" y="f76"/>
              </a:cxn>
              <a:cxn ang="f44">
                <a:pos x="f81" y="f82"/>
              </a:cxn>
              <a:cxn ang="f44">
                <a:pos x="f83" y="f84"/>
              </a:cxn>
              <a:cxn ang="f44">
                <a:pos x="f75" y="f85"/>
              </a:cxn>
            </a:cxnLst>
            <a:rect l="f71" t="f74" r="f72" b="f73"/>
            <a:pathLst>
              <a:path w="1737401" h="959536">
                <a:moveTo>
                  <a:pt x="f5" y="f5"/>
                </a:moveTo>
                <a:lnTo>
                  <a:pt x="f8" y="f5"/>
                </a:lnTo>
                <a:lnTo>
                  <a:pt x="f8" y="f9"/>
                </a:lnTo>
                <a:lnTo>
                  <a:pt x="f10" y="f5"/>
                </a:lnTo>
                <a:lnTo>
                  <a:pt x="f6" y="f5"/>
                </a:lnTo>
                <a:lnTo>
                  <a:pt x="f11" y="f12"/>
                </a:lnTo>
                <a:cubicBezTo>
                  <a:pt x="f13" y="f14"/>
                  <a:pt x="f15" y="f16"/>
                  <a:pt x="f17" y="f7"/>
                </a:cubicBezTo>
                <a:cubicBezTo>
                  <a:pt x="f18" y="f7"/>
                  <a:pt x="f5" y="f19"/>
                  <a:pt x="f5" y="f20"/>
                </a:cubicBezTo>
                <a:close/>
              </a:path>
            </a:pathLst>
          </a:custGeom>
          <a:solidFill>
            <a:srgbClr val="70AD47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Freeform: Shape 259">
            <a:extLst>
              <a:ext uri="{FF2B5EF4-FFF2-40B4-BE49-F238E27FC236}">
                <a16:creationId xmlns:a16="http://schemas.microsoft.com/office/drawing/2014/main" id="{E5AABCDB-8C1E-B1BF-0464-EF739403C032}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2936833"/>
            <a:ext cx="159736" cy="55299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59741"/>
              <a:gd name="f7" fmla="val 552996"/>
              <a:gd name="f8" fmla="val 141849"/>
              <a:gd name="f9" fmla="val 543285"/>
              <a:gd name="f10" fmla="val 56268"/>
              <a:gd name="f11" fmla="val 485467"/>
              <a:gd name="f12" fmla="val 387554"/>
              <a:gd name="f13" fmla="val 276498"/>
              <a:gd name="f14" fmla="val 165443"/>
              <a:gd name="f15" fmla="val 67529"/>
              <a:gd name="f16" fmla="val 9711"/>
              <a:gd name="f17" fmla="+- 0 0 -90"/>
              <a:gd name="f18" fmla="*/ f3 1 159741"/>
              <a:gd name="f19" fmla="*/ f4 1 552996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59741"/>
              <a:gd name="f28" fmla="*/ f24 1 552996"/>
              <a:gd name="f29" fmla="*/ 159741 f25 1"/>
              <a:gd name="f30" fmla="*/ 0 f24 1"/>
              <a:gd name="f31" fmla="*/ 552996 f24 1"/>
              <a:gd name="f32" fmla="*/ 141849 f25 1"/>
              <a:gd name="f33" fmla="*/ 543285 f24 1"/>
              <a:gd name="f34" fmla="*/ 0 f25 1"/>
              <a:gd name="f35" fmla="*/ 276498 f24 1"/>
              <a:gd name="f36" fmla="*/ 9711 f24 1"/>
              <a:gd name="f37" fmla="+- f26 0 f1"/>
              <a:gd name="f38" fmla="*/ f29 1 159741"/>
              <a:gd name="f39" fmla="*/ f30 1 552996"/>
              <a:gd name="f40" fmla="*/ f31 1 552996"/>
              <a:gd name="f41" fmla="*/ f32 1 159741"/>
              <a:gd name="f42" fmla="*/ f33 1 552996"/>
              <a:gd name="f43" fmla="*/ f34 1 159741"/>
              <a:gd name="f44" fmla="*/ f35 1 552996"/>
              <a:gd name="f45" fmla="*/ f36 1 552996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8"/>
              <a:gd name="f53" fmla="*/ f41 1 f27"/>
              <a:gd name="f54" fmla="*/ f42 1 f28"/>
              <a:gd name="f55" fmla="*/ f43 1 f27"/>
              <a:gd name="f56" fmla="*/ f44 1 f28"/>
              <a:gd name="f57" fmla="*/ f45 1 f28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9 1"/>
              <a:gd name="f65" fmla="*/ f53 f18 1"/>
              <a:gd name="f66" fmla="*/ f54 f19 1"/>
              <a:gd name="f67" fmla="*/ f55 f18 1"/>
              <a:gd name="f68" fmla="*/ f56 f19 1"/>
              <a:gd name="f69" fmla="*/ f57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2" y="f64"/>
              </a:cxn>
              <a:cxn ang="f37">
                <a:pos x="f65" y="f66"/>
              </a:cxn>
              <a:cxn ang="f37">
                <a:pos x="f67" y="f68"/>
              </a:cxn>
              <a:cxn ang="f37">
                <a:pos x="f65" y="f69"/>
              </a:cxn>
            </a:cxnLst>
            <a:rect l="f58" t="f61" r="f59" b="f60"/>
            <a:pathLst>
              <a:path w="159741" h="552996">
                <a:moveTo>
                  <a:pt x="f6" y="f5"/>
                </a:moveTo>
                <a:lnTo>
                  <a:pt x="f6" y="f7"/>
                </a:lnTo>
                <a:lnTo>
                  <a:pt x="f8" y="f9"/>
                </a:lnTo>
                <a:cubicBezTo>
                  <a:pt x="f10" y="f11"/>
                  <a:pt x="f5" y="f12"/>
                  <a:pt x="f5" y="f13"/>
                </a:cubicBezTo>
                <a:cubicBezTo>
                  <a:pt x="f5" y="f14"/>
                  <a:pt x="f10" y="f15"/>
                  <a:pt x="f8" y="f16"/>
                </a:cubicBezTo>
                <a:close/>
              </a:path>
            </a:pathLst>
          </a:custGeom>
          <a:solidFill>
            <a:srgbClr val="FFC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9369F1D-217A-7218-C559-3C82E6EF95A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6003" y="820884"/>
            <a:ext cx="5257800" cy="4889351"/>
          </a:xfrm>
        </p:spPr>
        <p:txBody>
          <a:bodyPr/>
          <a:lstStyle/>
          <a:p>
            <a:pPr lvl="0"/>
            <a:endParaRPr lang="en-GB">
              <a:latin typeface="Century Gothic" pitchFamily="34"/>
            </a:endParaRPr>
          </a:p>
          <a:p>
            <a:pPr lvl="0"/>
            <a:r>
              <a:rPr lang="en-GB">
                <a:latin typeface="Century Gothic" pitchFamily="34"/>
              </a:rPr>
              <a:t>Can be for periods in the past, present or future.</a:t>
            </a:r>
          </a:p>
          <a:p>
            <a:pPr lvl="0"/>
            <a:r>
              <a:rPr lang="en-GB">
                <a:latin typeface="Century Gothic" pitchFamily="34"/>
              </a:rPr>
              <a:t>Produced when required.</a:t>
            </a:r>
          </a:p>
          <a:p>
            <a:pPr lvl="0"/>
            <a:r>
              <a:rPr lang="en-GB">
                <a:latin typeface="Century Gothic" pitchFamily="34"/>
              </a:rPr>
              <a:t>Prepared for management.</a:t>
            </a:r>
          </a:p>
          <a:p>
            <a:pPr marL="365760" lvl="0" indent="-365760"/>
            <a:endParaRPr lang="en-GB">
              <a:latin typeface="Century Gothic"/>
            </a:endParaRPr>
          </a:p>
        </p:txBody>
      </p:sp>
      <p:sp>
        <p:nvSpPr>
          <p:cNvPr id="9" name="Freeform: Shape 260">
            <a:extLst>
              <a:ext uri="{FF2B5EF4-FFF2-40B4-BE49-F238E27FC236}">
                <a16:creationId xmlns:a16="http://schemas.microsoft.com/office/drawing/2014/main" id="{2E17EBB5-2000-F416-FE61-E2CB1EB3B1D4}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5835645"/>
            <a:ext cx="1548179" cy="102235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548180"/>
              <a:gd name="f7" fmla="val 1022351"/>
              <a:gd name="f8" fmla="val 61913"/>
              <a:gd name="f9" fmla="val 123825"/>
              <a:gd name="f10" fmla="val 27719"/>
              <a:gd name="f11" fmla="+- 0 0 -90"/>
              <a:gd name="f12" fmla="*/ f3 1 1548180"/>
              <a:gd name="f13" fmla="*/ f4 1 1022351"/>
              <a:gd name="f14" fmla="val f5"/>
              <a:gd name="f15" fmla="val f6"/>
              <a:gd name="f16" fmla="val f7"/>
              <a:gd name="f17" fmla="*/ f11 f0 1"/>
              <a:gd name="f18" fmla="+- f16 0 f14"/>
              <a:gd name="f19" fmla="+- f15 0 f14"/>
              <a:gd name="f20" fmla="*/ f17 1 f2"/>
              <a:gd name="f21" fmla="*/ f19 1 1548180"/>
              <a:gd name="f22" fmla="*/ f18 1 1022351"/>
              <a:gd name="f23" fmla="*/ 61913 f19 1"/>
              <a:gd name="f24" fmla="*/ 0 f18 1"/>
              <a:gd name="f25" fmla="*/ 1548180 f19 1"/>
              <a:gd name="f26" fmla="*/ 123825 f18 1"/>
              <a:gd name="f27" fmla="*/ 123825 f19 1"/>
              <a:gd name="f28" fmla="*/ 1022351 f18 1"/>
              <a:gd name="f29" fmla="*/ 0 f19 1"/>
              <a:gd name="f30" fmla="*/ 61913 f18 1"/>
              <a:gd name="f31" fmla="+- f20 0 f1"/>
              <a:gd name="f32" fmla="*/ f23 1 1548180"/>
              <a:gd name="f33" fmla="*/ f24 1 1022351"/>
              <a:gd name="f34" fmla="*/ f25 1 1548180"/>
              <a:gd name="f35" fmla="*/ f26 1 1022351"/>
              <a:gd name="f36" fmla="*/ f27 1 1548180"/>
              <a:gd name="f37" fmla="*/ f28 1 1022351"/>
              <a:gd name="f38" fmla="*/ f29 1 1548180"/>
              <a:gd name="f39" fmla="*/ f30 1 1022351"/>
              <a:gd name="f40" fmla="*/ f14 1 f21"/>
              <a:gd name="f41" fmla="*/ f15 1 f21"/>
              <a:gd name="f42" fmla="*/ f14 1 f22"/>
              <a:gd name="f43" fmla="*/ f16 1 f22"/>
              <a:gd name="f44" fmla="*/ f32 1 f21"/>
              <a:gd name="f45" fmla="*/ f33 1 f22"/>
              <a:gd name="f46" fmla="*/ f34 1 f21"/>
              <a:gd name="f47" fmla="*/ f35 1 f22"/>
              <a:gd name="f48" fmla="*/ f36 1 f21"/>
              <a:gd name="f49" fmla="*/ f37 1 f22"/>
              <a:gd name="f50" fmla="*/ f38 1 f21"/>
              <a:gd name="f51" fmla="*/ f39 1 f22"/>
              <a:gd name="f52" fmla="*/ f40 f12 1"/>
              <a:gd name="f53" fmla="*/ f41 f12 1"/>
              <a:gd name="f54" fmla="*/ f43 f13 1"/>
              <a:gd name="f55" fmla="*/ f42 f13 1"/>
              <a:gd name="f56" fmla="*/ f44 f12 1"/>
              <a:gd name="f57" fmla="*/ f45 f13 1"/>
              <a:gd name="f58" fmla="*/ f46 f12 1"/>
              <a:gd name="f59" fmla="*/ f47 f13 1"/>
              <a:gd name="f60" fmla="*/ f48 f12 1"/>
              <a:gd name="f61" fmla="*/ f49 f13 1"/>
              <a:gd name="f62" fmla="*/ f50 f12 1"/>
              <a:gd name="f63" fmla="*/ f51 f1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56" y="f57"/>
              </a:cxn>
              <a:cxn ang="f31">
                <a:pos x="f58" y="f57"/>
              </a:cxn>
              <a:cxn ang="f31">
                <a:pos x="f58" y="f59"/>
              </a:cxn>
              <a:cxn ang="f31">
                <a:pos x="f60" y="f59"/>
              </a:cxn>
              <a:cxn ang="f31">
                <a:pos x="f60" y="f61"/>
              </a:cxn>
              <a:cxn ang="f31">
                <a:pos x="f62" y="f61"/>
              </a:cxn>
              <a:cxn ang="f31">
                <a:pos x="f62" y="f63"/>
              </a:cxn>
              <a:cxn ang="f31">
                <a:pos x="f56" y="f57"/>
              </a:cxn>
            </a:cxnLst>
            <a:rect l="f52" t="f55" r="f53" b="f54"/>
            <a:pathLst>
              <a:path w="1548180" h="1022351">
                <a:moveTo>
                  <a:pt x="f8" y="f5"/>
                </a:moveTo>
                <a:lnTo>
                  <a:pt x="f6" y="f5"/>
                </a:lnTo>
                <a:lnTo>
                  <a:pt x="f6" y="f9"/>
                </a:lnTo>
                <a:lnTo>
                  <a:pt x="f9" y="f9"/>
                </a:lnTo>
                <a:lnTo>
                  <a:pt x="f9" y="f7"/>
                </a:lnTo>
                <a:lnTo>
                  <a:pt x="f5" y="f7"/>
                </a:lnTo>
                <a:lnTo>
                  <a:pt x="f5" y="f8"/>
                </a:lnTo>
                <a:cubicBezTo>
                  <a:pt x="f5" y="f10"/>
                  <a:pt x="f10" y="f5"/>
                  <a:pt x="f8" y="f5"/>
                </a:cubicBezTo>
                <a:close/>
              </a:path>
            </a:pathLst>
          </a:custGeom>
          <a:solidFill>
            <a:srgbClr val="70AD47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Freeform: Shape 261">
            <a:extLst>
              <a:ext uri="{FF2B5EF4-FFF2-40B4-BE49-F238E27FC236}">
                <a16:creationId xmlns:a16="http://schemas.microsoft.com/office/drawing/2014/main" id="{9D17FE99-45AA-32BB-41EA-D603205AA84F}"/>
              </a:ext>
            </a:extLst>
          </p:cNvPr>
          <p:cNvSpPr>
            <a:spLocks noMove="1" noResize="1"/>
          </p:cNvSpPr>
          <p:nvPr/>
        </p:nvSpPr>
        <p:spPr>
          <a:xfrm flipH="1">
            <a:off x="3405051" y="5717907"/>
            <a:ext cx="1771613" cy="114009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71609"/>
              <a:gd name="f7" fmla="val 1140095"/>
              <a:gd name="f8" fmla="val 1561721"/>
              <a:gd name="f9" fmla="val 763041"/>
              <a:gd name="f10" fmla="val 1585506"/>
              <a:gd name="f11" fmla="val 760324"/>
              <a:gd name="f12" fmla="val 1609722"/>
              <a:gd name="f13" fmla="val 771249"/>
              <a:gd name="f14" fmla="val 1623024"/>
              <a:gd name="f15" fmla="val 792810"/>
              <a:gd name="f16" fmla="val 1656300"/>
              <a:gd name="f17" fmla="val 850065"/>
              <a:gd name="f18" fmla="val 1685920"/>
              <a:gd name="f19" fmla="val 909291"/>
              <a:gd name="f20" fmla="val 1711735"/>
              <a:gd name="f21" fmla="val 970132"/>
              <a:gd name="f22" fmla="val 1637225"/>
              <a:gd name="f23" fmla="val 1594820"/>
              <a:gd name="f24" fmla="val 1019711"/>
              <a:gd name="f25" fmla="val 1571072"/>
              <a:gd name="f26" fmla="val 963753"/>
              <a:gd name="f27" fmla="val 1543818"/>
              <a:gd name="f28" fmla="val 909282"/>
              <a:gd name="f29" fmla="val 1513200"/>
              <a:gd name="f30" fmla="val 856627"/>
              <a:gd name="f31" fmla="val 1496379"/>
              <a:gd name="f32" fmla="val 825834"/>
              <a:gd name="f33" fmla="val 1507704"/>
              <a:gd name="f34" fmla="val 787236"/>
              <a:gd name="f35" fmla="val 1538499"/>
              <a:gd name="f36" fmla="val 770415"/>
              <a:gd name="f37" fmla="val 1545912"/>
              <a:gd name="f38" fmla="val 766367"/>
              <a:gd name="f39" fmla="val 1553792"/>
              <a:gd name="f40" fmla="val 763946"/>
              <a:gd name="f41" fmla="val 933455"/>
              <a:gd name="f42" fmla="val 161309"/>
              <a:gd name="f43" fmla="val 941693"/>
              <a:gd name="f44" fmla="val 161855"/>
              <a:gd name="f45" fmla="val 949959"/>
              <a:gd name="f46" fmla="val 164025"/>
              <a:gd name="f47" fmla="val 957797"/>
              <a:gd name="f48" fmla="val 167970"/>
              <a:gd name="f49" fmla="val 1076184"/>
              <a:gd name="f50" fmla="val 227289"/>
              <a:gd name="f51" fmla="val 1186759"/>
              <a:gd name="f52" fmla="val 301068"/>
              <a:gd name="f53" fmla="val 1286982"/>
              <a:gd name="f54" fmla="val 387616"/>
              <a:gd name="f55" fmla="val 1313547"/>
              <a:gd name="f56" fmla="val 410457"/>
              <a:gd name="f57" fmla="val 1316566"/>
              <a:gd name="f58" fmla="val 450510"/>
              <a:gd name="f59" fmla="val 1293725"/>
              <a:gd name="f60" fmla="val 477075"/>
              <a:gd name="f61" fmla="val 1281638"/>
              <a:gd name="f62" fmla="val 491137"/>
              <a:gd name="f63" fmla="val 1263998"/>
              <a:gd name="f64" fmla="val 499204"/>
              <a:gd name="f65" fmla="val 1245453"/>
              <a:gd name="f66" fmla="val 499154"/>
              <a:gd name="f67" fmla="val 1245167"/>
              <a:gd name="f68" fmla="val 1229965"/>
              <a:gd name="f69" fmla="val 499301"/>
              <a:gd name="f70" fmla="val 1215220"/>
              <a:gd name="f71" fmla="val 493956"/>
              <a:gd name="f72" fmla="val 1203638"/>
              <a:gd name="f73" fmla="val 484104"/>
              <a:gd name="f74" fmla="val 1111407"/>
              <a:gd name="f75" fmla="val 404300"/>
              <a:gd name="f76" fmla="val 1009633"/>
              <a:gd name="f77" fmla="val 336248"/>
              <a:gd name="f78" fmla="val 900647"/>
              <a:gd name="f79" fmla="val 281508"/>
              <a:gd name="f80" fmla="val 869295"/>
              <a:gd name="f81" fmla="val 265726"/>
              <a:gd name="f82" fmla="val 856672"/>
              <a:gd name="f83" fmla="val 227516"/>
              <a:gd name="f84" fmla="val 872454"/>
              <a:gd name="f85" fmla="val 196164"/>
              <a:gd name="f86" fmla="val 884290"/>
              <a:gd name="f87" fmla="val 172650"/>
              <a:gd name="f88" fmla="val 908742"/>
              <a:gd name="f89" fmla="val 159670"/>
              <a:gd name="f90" fmla="val 256260"/>
              <a:gd name="f91" fmla="val 29"/>
              <a:gd name="f92" fmla="val 322331"/>
              <a:gd name="f93" fmla="val 427"/>
              <a:gd name="f94" fmla="val 388378"/>
              <a:gd name="f95" fmla="val 4909"/>
              <a:gd name="f96" fmla="val 454020"/>
              <a:gd name="f97" fmla="val 13474"/>
              <a:gd name="f98" fmla="val 488793"/>
              <a:gd name="f99" fmla="val 17752"/>
              <a:gd name="f100" fmla="val 513514"/>
              <a:gd name="f101" fmla="val 49409"/>
              <a:gd name="f102" fmla="val 509236"/>
              <a:gd name="f103" fmla="val 84182"/>
              <a:gd name="f104" fmla="val 505303"/>
              <a:gd name="f105" fmla="val 116151"/>
              <a:gd name="f106" fmla="val 478038"/>
              <a:gd name="f107" fmla="val 140098"/>
              <a:gd name="f108" fmla="val 445829"/>
              <a:gd name="f109" fmla="val 139871"/>
              <a:gd name="f110" fmla="val 443027"/>
              <a:gd name="f111" fmla="val 139899"/>
              <a:gd name="f112" fmla="val 440227"/>
              <a:gd name="f113" fmla="val 139740"/>
              <a:gd name="f114" fmla="val 437447"/>
              <a:gd name="f115" fmla="val 139395"/>
              <a:gd name="f116" fmla="val 316592"/>
              <a:gd name="f117" fmla="val 123615"/>
              <a:gd name="f118" fmla="val 194247"/>
              <a:gd name="f119" fmla="val 122878"/>
              <a:gd name="f120" fmla="val 73211"/>
              <a:gd name="f121" fmla="val 137204"/>
              <a:gd name="f122" fmla="val 38532"/>
              <a:gd name="f123" fmla="val 142545"/>
              <a:gd name="f124" fmla="val 6090"/>
              <a:gd name="f125" fmla="val 118762"/>
              <a:gd name="f126" fmla="val 749"/>
              <a:gd name="f127" fmla="val 84082"/>
              <a:gd name="f128" fmla="val -4591"/>
              <a:gd name="f129" fmla="val 49403"/>
              <a:gd name="f130" fmla="val 19192"/>
              <a:gd name="f131" fmla="val 16961"/>
              <a:gd name="f132" fmla="val 53871"/>
              <a:gd name="f133" fmla="val 11621"/>
              <a:gd name="f134" fmla="val 55358"/>
              <a:gd name="f135" fmla="val 11392"/>
              <a:gd name="f136" fmla="val 56852"/>
              <a:gd name="f137" fmla="val 11216"/>
              <a:gd name="f138" fmla="val 58352"/>
              <a:gd name="f139" fmla="val 11093"/>
              <a:gd name="f140" fmla="val 124093"/>
              <a:gd name="f141" fmla="val 3319"/>
              <a:gd name="f142" fmla="val 190189"/>
              <a:gd name="f143" fmla="val -369"/>
              <a:gd name="f144" fmla="+- 0 0 -90"/>
              <a:gd name="f145" fmla="*/ f3 1 1771609"/>
              <a:gd name="f146" fmla="*/ f4 1 1140095"/>
              <a:gd name="f147" fmla="val f5"/>
              <a:gd name="f148" fmla="val f6"/>
              <a:gd name="f149" fmla="val f7"/>
              <a:gd name="f150" fmla="*/ f144 f0 1"/>
              <a:gd name="f151" fmla="+- f149 0 f147"/>
              <a:gd name="f152" fmla="+- f148 0 f147"/>
              <a:gd name="f153" fmla="*/ f150 1 f2"/>
              <a:gd name="f154" fmla="*/ f152 1 1771609"/>
              <a:gd name="f155" fmla="*/ f151 1 1140095"/>
              <a:gd name="f156" fmla="*/ 1561721 f152 1"/>
              <a:gd name="f157" fmla="*/ 763041 f151 1"/>
              <a:gd name="f158" fmla="*/ 1623024 f152 1"/>
              <a:gd name="f159" fmla="*/ 792810 f151 1"/>
              <a:gd name="f160" fmla="*/ 1711735 f152 1"/>
              <a:gd name="f161" fmla="*/ 970132 f151 1"/>
              <a:gd name="f162" fmla="*/ 1771609 f152 1"/>
              <a:gd name="f163" fmla="*/ 1140095 f151 1"/>
              <a:gd name="f164" fmla="*/ 1637225 f152 1"/>
              <a:gd name="f165" fmla="*/ 1594820 f152 1"/>
              <a:gd name="f166" fmla="*/ 1019711 f151 1"/>
              <a:gd name="f167" fmla="*/ 1513200 f152 1"/>
              <a:gd name="f168" fmla="*/ 856627 f151 1"/>
              <a:gd name="f169" fmla="*/ 1538499 f152 1"/>
              <a:gd name="f170" fmla="*/ 770415 f151 1"/>
              <a:gd name="f171" fmla="*/ 933455 f152 1"/>
              <a:gd name="f172" fmla="*/ 161309 f151 1"/>
              <a:gd name="f173" fmla="*/ 957797 f152 1"/>
              <a:gd name="f174" fmla="*/ 167970 f151 1"/>
              <a:gd name="f175" fmla="*/ 1286982 f152 1"/>
              <a:gd name="f176" fmla="*/ 387616 f151 1"/>
              <a:gd name="f177" fmla="*/ 1293725 f152 1"/>
              <a:gd name="f178" fmla="*/ 477075 f151 1"/>
              <a:gd name="f179" fmla="*/ 1245453 f152 1"/>
              <a:gd name="f180" fmla="*/ 499154 f151 1"/>
              <a:gd name="f181" fmla="*/ 1245167 f152 1"/>
              <a:gd name="f182" fmla="*/ 1203638 f152 1"/>
              <a:gd name="f183" fmla="*/ 484104 f151 1"/>
              <a:gd name="f184" fmla="*/ 900647 f152 1"/>
              <a:gd name="f185" fmla="*/ 281508 f151 1"/>
              <a:gd name="f186" fmla="*/ 872454 f152 1"/>
              <a:gd name="f187" fmla="*/ 196164 f151 1"/>
              <a:gd name="f188" fmla="*/ 256260 f152 1"/>
              <a:gd name="f189" fmla="*/ 29 f151 1"/>
              <a:gd name="f190" fmla="*/ 454020 f152 1"/>
              <a:gd name="f191" fmla="*/ 13474 f151 1"/>
              <a:gd name="f192" fmla="*/ 509236 f152 1"/>
              <a:gd name="f193" fmla="*/ 84182 f151 1"/>
              <a:gd name="f194" fmla="*/ 445829 f152 1"/>
              <a:gd name="f195" fmla="*/ 139871 f151 1"/>
              <a:gd name="f196" fmla="*/ 437447 f152 1"/>
              <a:gd name="f197" fmla="*/ 139395 f151 1"/>
              <a:gd name="f198" fmla="*/ 73211 f152 1"/>
              <a:gd name="f199" fmla="*/ 137204 f151 1"/>
              <a:gd name="f200" fmla="*/ 749 f152 1"/>
              <a:gd name="f201" fmla="*/ 84082 f151 1"/>
              <a:gd name="f202" fmla="*/ 53871 f152 1"/>
              <a:gd name="f203" fmla="*/ 11621 f151 1"/>
              <a:gd name="f204" fmla="*/ 58352 f152 1"/>
              <a:gd name="f205" fmla="*/ 11093 f151 1"/>
              <a:gd name="f206" fmla="+- f153 0 f1"/>
              <a:gd name="f207" fmla="*/ f156 1 1771609"/>
              <a:gd name="f208" fmla="*/ f157 1 1140095"/>
              <a:gd name="f209" fmla="*/ f158 1 1771609"/>
              <a:gd name="f210" fmla="*/ f159 1 1140095"/>
              <a:gd name="f211" fmla="*/ f160 1 1771609"/>
              <a:gd name="f212" fmla="*/ f161 1 1140095"/>
              <a:gd name="f213" fmla="*/ f162 1 1771609"/>
              <a:gd name="f214" fmla="*/ f163 1 1140095"/>
              <a:gd name="f215" fmla="*/ f164 1 1771609"/>
              <a:gd name="f216" fmla="*/ f165 1 1771609"/>
              <a:gd name="f217" fmla="*/ f166 1 1140095"/>
              <a:gd name="f218" fmla="*/ f167 1 1771609"/>
              <a:gd name="f219" fmla="*/ f168 1 1140095"/>
              <a:gd name="f220" fmla="*/ f169 1 1771609"/>
              <a:gd name="f221" fmla="*/ f170 1 1140095"/>
              <a:gd name="f222" fmla="*/ f171 1 1771609"/>
              <a:gd name="f223" fmla="*/ f172 1 1140095"/>
              <a:gd name="f224" fmla="*/ f173 1 1771609"/>
              <a:gd name="f225" fmla="*/ f174 1 1140095"/>
              <a:gd name="f226" fmla="*/ f175 1 1771609"/>
              <a:gd name="f227" fmla="*/ f176 1 1140095"/>
              <a:gd name="f228" fmla="*/ f177 1 1771609"/>
              <a:gd name="f229" fmla="*/ f178 1 1140095"/>
              <a:gd name="f230" fmla="*/ f179 1 1771609"/>
              <a:gd name="f231" fmla="*/ f180 1 1140095"/>
              <a:gd name="f232" fmla="*/ f181 1 1771609"/>
              <a:gd name="f233" fmla="*/ f182 1 1771609"/>
              <a:gd name="f234" fmla="*/ f183 1 1140095"/>
              <a:gd name="f235" fmla="*/ f184 1 1771609"/>
              <a:gd name="f236" fmla="*/ f185 1 1140095"/>
              <a:gd name="f237" fmla="*/ f186 1 1771609"/>
              <a:gd name="f238" fmla="*/ f187 1 1140095"/>
              <a:gd name="f239" fmla="*/ f188 1 1771609"/>
              <a:gd name="f240" fmla="*/ f189 1 1140095"/>
              <a:gd name="f241" fmla="*/ f190 1 1771609"/>
              <a:gd name="f242" fmla="*/ f191 1 1140095"/>
              <a:gd name="f243" fmla="*/ f192 1 1771609"/>
              <a:gd name="f244" fmla="*/ f193 1 1140095"/>
              <a:gd name="f245" fmla="*/ f194 1 1771609"/>
              <a:gd name="f246" fmla="*/ f195 1 1140095"/>
              <a:gd name="f247" fmla="*/ f196 1 1771609"/>
              <a:gd name="f248" fmla="*/ f197 1 1140095"/>
              <a:gd name="f249" fmla="*/ f198 1 1771609"/>
              <a:gd name="f250" fmla="*/ f199 1 1140095"/>
              <a:gd name="f251" fmla="*/ f200 1 1771609"/>
              <a:gd name="f252" fmla="*/ f201 1 1140095"/>
              <a:gd name="f253" fmla="*/ f202 1 1771609"/>
              <a:gd name="f254" fmla="*/ f203 1 1140095"/>
              <a:gd name="f255" fmla="*/ f204 1 1771609"/>
              <a:gd name="f256" fmla="*/ f205 1 1140095"/>
              <a:gd name="f257" fmla="*/ f147 1 f154"/>
              <a:gd name="f258" fmla="*/ f148 1 f154"/>
              <a:gd name="f259" fmla="*/ f147 1 f155"/>
              <a:gd name="f260" fmla="*/ f149 1 f155"/>
              <a:gd name="f261" fmla="*/ f207 1 f154"/>
              <a:gd name="f262" fmla="*/ f208 1 f155"/>
              <a:gd name="f263" fmla="*/ f209 1 f154"/>
              <a:gd name="f264" fmla="*/ f210 1 f155"/>
              <a:gd name="f265" fmla="*/ f211 1 f154"/>
              <a:gd name="f266" fmla="*/ f212 1 f155"/>
              <a:gd name="f267" fmla="*/ f213 1 f154"/>
              <a:gd name="f268" fmla="*/ f214 1 f155"/>
              <a:gd name="f269" fmla="*/ f215 1 f154"/>
              <a:gd name="f270" fmla="*/ f216 1 f154"/>
              <a:gd name="f271" fmla="*/ f217 1 f155"/>
              <a:gd name="f272" fmla="*/ f218 1 f154"/>
              <a:gd name="f273" fmla="*/ f219 1 f155"/>
              <a:gd name="f274" fmla="*/ f220 1 f154"/>
              <a:gd name="f275" fmla="*/ f221 1 f155"/>
              <a:gd name="f276" fmla="*/ f222 1 f154"/>
              <a:gd name="f277" fmla="*/ f223 1 f155"/>
              <a:gd name="f278" fmla="*/ f224 1 f154"/>
              <a:gd name="f279" fmla="*/ f225 1 f155"/>
              <a:gd name="f280" fmla="*/ f226 1 f154"/>
              <a:gd name="f281" fmla="*/ f227 1 f155"/>
              <a:gd name="f282" fmla="*/ f228 1 f154"/>
              <a:gd name="f283" fmla="*/ f229 1 f155"/>
              <a:gd name="f284" fmla="*/ f230 1 f154"/>
              <a:gd name="f285" fmla="*/ f231 1 f155"/>
              <a:gd name="f286" fmla="*/ f232 1 f154"/>
              <a:gd name="f287" fmla="*/ f233 1 f154"/>
              <a:gd name="f288" fmla="*/ f234 1 f155"/>
              <a:gd name="f289" fmla="*/ f235 1 f154"/>
              <a:gd name="f290" fmla="*/ f236 1 f155"/>
              <a:gd name="f291" fmla="*/ f237 1 f154"/>
              <a:gd name="f292" fmla="*/ f238 1 f155"/>
              <a:gd name="f293" fmla="*/ f239 1 f154"/>
              <a:gd name="f294" fmla="*/ f240 1 f155"/>
              <a:gd name="f295" fmla="*/ f241 1 f154"/>
              <a:gd name="f296" fmla="*/ f242 1 f155"/>
              <a:gd name="f297" fmla="*/ f243 1 f154"/>
              <a:gd name="f298" fmla="*/ f244 1 f155"/>
              <a:gd name="f299" fmla="*/ f245 1 f154"/>
              <a:gd name="f300" fmla="*/ f246 1 f155"/>
              <a:gd name="f301" fmla="*/ f247 1 f154"/>
              <a:gd name="f302" fmla="*/ f248 1 f155"/>
              <a:gd name="f303" fmla="*/ f249 1 f154"/>
              <a:gd name="f304" fmla="*/ f250 1 f155"/>
              <a:gd name="f305" fmla="*/ f251 1 f154"/>
              <a:gd name="f306" fmla="*/ f252 1 f155"/>
              <a:gd name="f307" fmla="*/ f253 1 f154"/>
              <a:gd name="f308" fmla="*/ f254 1 f155"/>
              <a:gd name="f309" fmla="*/ f255 1 f154"/>
              <a:gd name="f310" fmla="*/ f256 1 f155"/>
              <a:gd name="f311" fmla="*/ f257 f145 1"/>
              <a:gd name="f312" fmla="*/ f258 f145 1"/>
              <a:gd name="f313" fmla="*/ f260 f146 1"/>
              <a:gd name="f314" fmla="*/ f259 f146 1"/>
              <a:gd name="f315" fmla="*/ f261 f145 1"/>
              <a:gd name="f316" fmla="*/ f262 f146 1"/>
              <a:gd name="f317" fmla="*/ f263 f145 1"/>
              <a:gd name="f318" fmla="*/ f264 f146 1"/>
              <a:gd name="f319" fmla="*/ f265 f145 1"/>
              <a:gd name="f320" fmla="*/ f266 f146 1"/>
              <a:gd name="f321" fmla="*/ f267 f145 1"/>
              <a:gd name="f322" fmla="*/ f268 f146 1"/>
              <a:gd name="f323" fmla="*/ f269 f145 1"/>
              <a:gd name="f324" fmla="*/ f270 f145 1"/>
              <a:gd name="f325" fmla="*/ f271 f146 1"/>
              <a:gd name="f326" fmla="*/ f272 f145 1"/>
              <a:gd name="f327" fmla="*/ f273 f146 1"/>
              <a:gd name="f328" fmla="*/ f274 f145 1"/>
              <a:gd name="f329" fmla="*/ f275 f146 1"/>
              <a:gd name="f330" fmla="*/ f276 f145 1"/>
              <a:gd name="f331" fmla="*/ f277 f146 1"/>
              <a:gd name="f332" fmla="*/ f278 f145 1"/>
              <a:gd name="f333" fmla="*/ f279 f146 1"/>
              <a:gd name="f334" fmla="*/ f280 f145 1"/>
              <a:gd name="f335" fmla="*/ f281 f146 1"/>
              <a:gd name="f336" fmla="*/ f282 f145 1"/>
              <a:gd name="f337" fmla="*/ f283 f146 1"/>
              <a:gd name="f338" fmla="*/ f284 f145 1"/>
              <a:gd name="f339" fmla="*/ f285 f146 1"/>
              <a:gd name="f340" fmla="*/ f286 f145 1"/>
              <a:gd name="f341" fmla="*/ f287 f145 1"/>
              <a:gd name="f342" fmla="*/ f288 f146 1"/>
              <a:gd name="f343" fmla="*/ f289 f145 1"/>
              <a:gd name="f344" fmla="*/ f290 f146 1"/>
              <a:gd name="f345" fmla="*/ f291 f145 1"/>
              <a:gd name="f346" fmla="*/ f292 f146 1"/>
              <a:gd name="f347" fmla="*/ f293 f145 1"/>
              <a:gd name="f348" fmla="*/ f294 f146 1"/>
              <a:gd name="f349" fmla="*/ f295 f145 1"/>
              <a:gd name="f350" fmla="*/ f296 f146 1"/>
              <a:gd name="f351" fmla="*/ f297 f145 1"/>
              <a:gd name="f352" fmla="*/ f298 f146 1"/>
              <a:gd name="f353" fmla="*/ f299 f145 1"/>
              <a:gd name="f354" fmla="*/ f300 f146 1"/>
              <a:gd name="f355" fmla="*/ f301 f145 1"/>
              <a:gd name="f356" fmla="*/ f302 f146 1"/>
              <a:gd name="f357" fmla="*/ f303 f145 1"/>
              <a:gd name="f358" fmla="*/ f304 f146 1"/>
              <a:gd name="f359" fmla="*/ f305 f145 1"/>
              <a:gd name="f360" fmla="*/ f306 f146 1"/>
              <a:gd name="f361" fmla="*/ f307 f145 1"/>
              <a:gd name="f362" fmla="*/ f308 f146 1"/>
              <a:gd name="f363" fmla="*/ f309 f145 1"/>
              <a:gd name="f364" fmla="*/ f310 f14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6">
                <a:pos x="f315" y="f316"/>
              </a:cxn>
              <a:cxn ang="f206">
                <a:pos x="f317" y="f318"/>
              </a:cxn>
              <a:cxn ang="f206">
                <a:pos x="f319" y="f320"/>
              </a:cxn>
              <a:cxn ang="f206">
                <a:pos x="f321" y="f322"/>
              </a:cxn>
              <a:cxn ang="f206">
                <a:pos x="f323" y="f322"/>
              </a:cxn>
              <a:cxn ang="f206">
                <a:pos x="f324" y="f325"/>
              </a:cxn>
              <a:cxn ang="f206">
                <a:pos x="f326" y="f327"/>
              </a:cxn>
              <a:cxn ang="f206">
                <a:pos x="f328" y="f329"/>
              </a:cxn>
              <a:cxn ang="f206">
                <a:pos x="f315" y="f316"/>
              </a:cxn>
              <a:cxn ang="f206">
                <a:pos x="f330" y="f331"/>
              </a:cxn>
              <a:cxn ang="f206">
                <a:pos x="f332" y="f333"/>
              </a:cxn>
              <a:cxn ang="f206">
                <a:pos x="f334" y="f335"/>
              </a:cxn>
              <a:cxn ang="f206">
                <a:pos x="f336" y="f337"/>
              </a:cxn>
              <a:cxn ang="f206">
                <a:pos x="f338" y="f339"/>
              </a:cxn>
              <a:cxn ang="f206">
                <a:pos x="f340" y="f339"/>
              </a:cxn>
              <a:cxn ang="f206">
                <a:pos x="f341" y="f342"/>
              </a:cxn>
              <a:cxn ang="f206">
                <a:pos x="f343" y="f344"/>
              </a:cxn>
              <a:cxn ang="f206">
                <a:pos x="f345" y="f346"/>
              </a:cxn>
              <a:cxn ang="f206">
                <a:pos x="f330" y="f331"/>
              </a:cxn>
              <a:cxn ang="f206">
                <a:pos x="f347" y="f348"/>
              </a:cxn>
              <a:cxn ang="f206">
                <a:pos x="f349" y="f350"/>
              </a:cxn>
              <a:cxn ang="f206">
                <a:pos x="f351" y="f352"/>
              </a:cxn>
              <a:cxn ang="f206">
                <a:pos x="f353" y="f354"/>
              </a:cxn>
              <a:cxn ang="f206">
                <a:pos x="f355" y="f356"/>
              </a:cxn>
              <a:cxn ang="f206">
                <a:pos x="f357" y="f358"/>
              </a:cxn>
              <a:cxn ang="f206">
                <a:pos x="f359" y="f360"/>
              </a:cxn>
              <a:cxn ang="f206">
                <a:pos x="f361" y="f362"/>
              </a:cxn>
              <a:cxn ang="f206">
                <a:pos x="f363" y="f364"/>
              </a:cxn>
              <a:cxn ang="f206">
                <a:pos x="f347" y="f348"/>
              </a:cxn>
            </a:cxnLst>
            <a:rect l="f311" t="f314" r="f312" b="f313"/>
            <a:pathLst>
              <a:path w="1771609" h="1140095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lnTo>
                  <a:pt x="f6" y="f7"/>
                </a:lnTo>
                <a:lnTo>
                  <a:pt x="f22" y="f7"/>
                </a:lnTo>
                <a:lnTo>
                  <a:pt x="f23" y="f24"/>
                </a:ln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35" y="f36"/>
                </a:cubicBezTo>
                <a:cubicBezTo>
                  <a:pt x="f37" y="f38"/>
                  <a:pt x="f39" y="f40"/>
                  <a:pt x="f8" y="f9"/>
                </a:cubicBezTo>
                <a:close/>
                <a:moveTo>
                  <a:pt x="f41" y="f42"/>
                </a:moveTo>
                <a:cubicBezTo>
                  <a:pt x="f43" y="f44"/>
                  <a:pt x="f45" y="f46"/>
                  <a:pt x="f47" y="f48"/>
                </a:cubicBez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65" y="f66"/>
                </a:cubicBezTo>
                <a:lnTo>
                  <a:pt x="f67" y="f66"/>
                </a:ln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41" y="f42"/>
                </a:cubicBezTo>
                <a:close/>
                <a:moveTo>
                  <a:pt x="f90" y="f91"/>
                </a:moveTo>
                <a:cubicBezTo>
                  <a:pt x="f92" y="f93"/>
                  <a:pt x="f94" y="f95"/>
                  <a:pt x="f96" y="f97"/>
                </a:cubicBezTo>
                <a:cubicBezTo>
                  <a:pt x="f98" y="f99"/>
                  <a:pt x="f100" y="f101"/>
                  <a:pt x="f102" y="f103"/>
                </a:cubicBez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90" y="f91"/>
                </a:cubicBezTo>
                <a:close/>
              </a:path>
            </a:pathLst>
          </a:custGeom>
          <a:solidFill>
            <a:srgbClr val="FFC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1" name="Freeform: Shape 262">
            <a:extLst>
              <a:ext uri="{FF2B5EF4-FFF2-40B4-BE49-F238E27FC236}">
                <a16:creationId xmlns:a16="http://schemas.microsoft.com/office/drawing/2014/main" id="{FFF3AD95-BF89-3114-1501-B3D5C1A9D75D}"/>
              </a:ext>
            </a:extLst>
          </p:cNvPr>
          <p:cNvSpPr>
            <a:spLocks noMove="1" noResize="1"/>
          </p:cNvSpPr>
          <p:nvPr/>
        </p:nvSpPr>
        <p:spPr>
          <a:xfrm flipH="1">
            <a:off x="4132969" y="6258757"/>
            <a:ext cx="1565937" cy="59924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565940"/>
              <a:gd name="f7" fmla="val 599245"/>
              <a:gd name="f8" fmla="val 782970"/>
              <a:gd name="f9" fmla="val 1117910"/>
              <a:gd name="f10" fmla="val 1405287"/>
              <a:gd name="f11" fmla="val 198118"/>
              <a:gd name="f12" fmla="val 1528042"/>
              <a:gd name="f13" fmla="val 480469"/>
              <a:gd name="f14" fmla="val 37898"/>
              <a:gd name="f15" fmla="val 160653"/>
              <a:gd name="f16" fmla="val 448030"/>
              <a:gd name="f17" fmla="+- 0 0 -90"/>
              <a:gd name="f18" fmla="*/ f3 1 1565940"/>
              <a:gd name="f19" fmla="*/ f4 1 599245"/>
              <a:gd name="f20" fmla="val f5"/>
              <a:gd name="f21" fmla="val f6"/>
              <a:gd name="f22" fmla="val f7"/>
              <a:gd name="f23" fmla="*/ f17 f0 1"/>
              <a:gd name="f24" fmla="+- f22 0 f20"/>
              <a:gd name="f25" fmla="+- f21 0 f20"/>
              <a:gd name="f26" fmla="*/ f23 1 f2"/>
              <a:gd name="f27" fmla="*/ f25 1 1565940"/>
              <a:gd name="f28" fmla="*/ f24 1 599245"/>
              <a:gd name="f29" fmla="*/ 782970 f25 1"/>
              <a:gd name="f30" fmla="*/ 0 f24 1"/>
              <a:gd name="f31" fmla="*/ 1528042 f25 1"/>
              <a:gd name="f32" fmla="*/ 480469 f24 1"/>
              <a:gd name="f33" fmla="*/ 1565940 f25 1"/>
              <a:gd name="f34" fmla="*/ 599245 f24 1"/>
              <a:gd name="f35" fmla="*/ 0 f25 1"/>
              <a:gd name="f36" fmla="*/ 37898 f25 1"/>
              <a:gd name="f37" fmla="+- f26 0 f1"/>
              <a:gd name="f38" fmla="*/ f29 1 1565940"/>
              <a:gd name="f39" fmla="*/ f30 1 599245"/>
              <a:gd name="f40" fmla="*/ f31 1 1565940"/>
              <a:gd name="f41" fmla="*/ f32 1 599245"/>
              <a:gd name="f42" fmla="*/ f33 1 1565940"/>
              <a:gd name="f43" fmla="*/ f34 1 599245"/>
              <a:gd name="f44" fmla="*/ f35 1 1565940"/>
              <a:gd name="f45" fmla="*/ f36 1 1565940"/>
              <a:gd name="f46" fmla="*/ f20 1 f27"/>
              <a:gd name="f47" fmla="*/ f21 1 f27"/>
              <a:gd name="f48" fmla="*/ f20 1 f28"/>
              <a:gd name="f49" fmla="*/ f22 1 f28"/>
              <a:gd name="f50" fmla="*/ f38 1 f27"/>
              <a:gd name="f51" fmla="*/ f39 1 f28"/>
              <a:gd name="f52" fmla="*/ f40 1 f27"/>
              <a:gd name="f53" fmla="*/ f41 1 f28"/>
              <a:gd name="f54" fmla="*/ f42 1 f27"/>
              <a:gd name="f55" fmla="*/ f43 1 f28"/>
              <a:gd name="f56" fmla="*/ f44 1 f27"/>
              <a:gd name="f57" fmla="*/ f45 1 f27"/>
              <a:gd name="f58" fmla="*/ f46 f18 1"/>
              <a:gd name="f59" fmla="*/ f47 f18 1"/>
              <a:gd name="f60" fmla="*/ f49 f19 1"/>
              <a:gd name="f61" fmla="*/ f48 f19 1"/>
              <a:gd name="f62" fmla="*/ f50 f18 1"/>
              <a:gd name="f63" fmla="*/ f51 f19 1"/>
              <a:gd name="f64" fmla="*/ f52 f18 1"/>
              <a:gd name="f65" fmla="*/ f53 f19 1"/>
              <a:gd name="f66" fmla="*/ f54 f18 1"/>
              <a:gd name="f67" fmla="*/ f55 f19 1"/>
              <a:gd name="f68" fmla="*/ f56 f18 1"/>
              <a:gd name="f69" fmla="*/ f57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7">
                <a:pos x="f62" y="f63"/>
              </a:cxn>
              <a:cxn ang="f37">
                <a:pos x="f64" y="f65"/>
              </a:cxn>
              <a:cxn ang="f37">
                <a:pos x="f66" y="f67"/>
              </a:cxn>
              <a:cxn ang="f37">
                <a:pos x="f68" y="f67"/>
              </a:cxn>
              <a:cxn ang="f37">
                <a:pos x="f69" y="f65"/>
              </a:cxn>
              <a:cxn ang="f37">
                <a:pos x="f62" y="f63"/>
              </a:cxn>
            </a:cxnLst>
            <a:rect l="f58" t="f61" r="f59" b="f60"/>
            <a:pathLst>
              <a:path w="1565940" h="599245">
                <a:moveTo>
                  <a:pt x="f8" y="f5"/>
                </a:moveTo>
                <a:cubicBezTo>
                  <a:pt x="f9" y="f5"/>
                  <a:pt x="f10" y="f11"/>
                  <a:pt x="f12" y="f13"/>
                </a:cubicBezTo>
                <a:lnTo>
                  <a:pt x="f6" y="f7"/>
                </a:lnTo>
                <a:lnTo>
                  <a:pt x="f5" y="f7"/>
                </a:lnTo>
                <a:lnTo>
                  <a:pt x="f14" y="f13"/>
                </a:lnTo>
                <a:cubicBezTo>
                  <a:pt x="f15" y="f11"/>
                  <a:pt x="f16" y="f5"/>
                  <a:pt x="f8" y="f5"/>
                </a:cubicBezTo>
                <a:close/>
              </a:path>
            </a:pathLst>
          </a:custGeom>
          <a:solidFill>
            <a:srgbClr val="ED7D3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5">
            <a:extLst>
              <a:ext uri="{FF2B5EF4-FFF2-40B4-BE49-F238E27FC236}">
                <a16:creationId xmlns:a16="http://schemas.microsoft.com/office/drawing/2014/main" id="{26C7BEF7-ED01-A581-9EBC-9F734B1A0B3C}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3" name="Freeform: Shape 137">
            <a:extLst>
              <a:ext uri="{FF2B5EF4-FFF2-40B4-BE49-F238E27FC236}">
                <a16:creationId xmlns:a16="http://schemas.microsoft.com/office/drawing/2014/main" id="{8D08CBBF-E610-90DC-A473-385F6BEE526E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4167268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167271"/>
              <a:gd name="f7" fmla="val 6858000"/>
              <a:gd name="f8" fmla="val 2259550"/>
              <a:gd name="f9" fmla="val 2387803"/>
              <a:gd name="f10" fmla="val 82222"/>
              <a:gd name="f11" fmla="val 3461407"/>
              <a:gd name="f12" fmla="val 807534"/>
              <a:gd name="f13" fmla="val 2035835"/>
              <a:gd name="f14" fmla="val 3429000"/>
              <a:gd name="f15" fmla="val 4822165"/>
              <a:gd name="f16" fmla="val 6050467"/>
              <a:gd name="f17" fmla="val 6775779"/>
              <a:gd name="f18" fmla="+- 0 0 -90"/>
              <a:gd name="f19" fmla="*/ f3 1 4167271"/>
              <a:gd name="f20" fmla="*/ f4 1 6858000"/>
              <a:gd name="f21" fmla="val f5"/>
              <a:gd name="f22" fmla="val f6"/>
              <a:gd name="f23" fmla="val f7"/>
              <a:gd name="f24" fmla="*/ f18 f0 1"/>
              <a:gd name="f25" fmla="+- f23 0 f21"/>
              <a:gd name="f26" fmla="+- f22 0 f21"/>
              <a:gd name="f27" fmla="*/ f24 1 f2"/>
              <a:gd name="f28" fmla="*/ f26 1 4167271"/>
              <a:gd name="f29" fmla="*/ f25 1 6858000"/>
              <a:gd name="f30" fmla="*/ 0 f26 1"/>
              <a:gd name="f31" fmla="*/ 0 f25 1"/>
              <a:gd name="f32" fmla="*/ 2259550 f26 1"/>
              <a:gd name="f33" fmla="*/ 2387803 f26 1"/>
              <a:gd name="f34" fmla="*/ 82222 f25 1"/>
              <a:gd name="f35" fmla="*/ 4167271 f26 1"/>
              <a:gd name="f36" fmla="*/ 3429000 f25 1"/>
              <a:gd name="f37" fmla="*/ 6775779 f25 1"/>
              <a:gd name="f38" fmla="*/ 6858000 f25 1"/>
              <a:gd name="f39" fmla="+- f27 0 f1"/>
              <a:gd name="f40" fmla="*/ f30 1 4167271"/>
              <a:gd name="f41" fmla="*/ f31 1 6858000"/>
              <a:gd name="f42" fmla="*/ f32 1 4167271"/>
              <a:gd name="f43" fmla="*/ f33 1 4167271"/>
              <a:gd name="f44" fmla="*/ f34 1 6858000"/>
              <a:gd name="f45" fmla="*/ f35 1 4167271"/>
              <a:gd name="f46" fmla="*/ f36 1 6858000"/>
              <a:gd name="f47" fmla="*/ f37 1 6858000"/>
              <a:gd name="f48" fmla="*/ f38 1 6858000"/>
              <a:gd name="f49" fmla="*/ f21 1 f28"/>
              <a:gd name="f50" fmla="*/ f22 1 f28"/>
              <a:gd name="f51" fmla="*/ f21 1 f29"/>
              <a:gd name="f52" fmla="*/ f23 1 f29"/>
              <a:gd name="f53" fmla="*/ f40 1 f28"/>
              <a:gd name="f54" fmla="*/ f41 1 f29"/>
              <a:gd name="f55" fmla="*/ f42 1 f28"/>
              <a:gd name="f56" fmla="*/ f43 1 f28"/>
              <a:gd name="f57" fmla="*/ f44 1 f29"/>
              <a:gd name="f58" fmla="*/ f45 1 f28"/>
              <a:gd name="f59" fmla="*/ f46 1 f29"/>
              <a:gd name="f60" fmla="*/ f47 1 f29"/>
              <a:gd name="f61" fmla="*/ f48 1 f29"/>
              <a:gd name="f62" fmla="*/ f49 f19 1"/>
              <a:gd name="f63" fmla="*/ f50 f19 1"/>
              <a:gd name="f64" fmla="*/ f52 f20 1"/>
              <a:gd name="f65" fmla="*/ f51 f20 1"/>
              <a:gd name="f66" fmla="*/ f53 f19 1"/>
              <a:gd name="f67" fmla="*/ f54 f20 1"/>
              <a:gd name="f68" fmla="*/ f55 f19 1"/>
              <a:gd name="f69" fmla="*/ f56 f19 1"/>
              <a:gd name="f70" fmla="*/ f57 f20 1"/>
              <a:gd name="f71" fmla="*/ f58 f19 1"/>
              <a:gd name="f72" fmla="*/ f59 f20 1"/>
              <a:gd name="f73" fmla="*/ f60 f20 1"/>
              <a:gd name="f74" fmla="*/ f61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66" y="f67"/>
              </a:cxn>
              <a:cxn ang="f39">
                <a:pos x="f68" y="f67"/>
              </a:cxn>
              <a:cxn ang="f39">
                <a:pos x="f69" y="f70"/>
              </a:cxn>
              <a:cxn ang="f39">
                <a:pos x="f71" y="f72"/>
              </a:cxn>
              <a:cxn ang="f39">
                <a:pos x="f69" y="f73"/>
              </a:cxn>
              <a:cxn ang="f39">
                <a:pos x="f68" y="f74"/>
              </a:cxn>
              <a:cxn ang="f39">
                <a:pos x="f66" y="f74"/>
              </a:cxn>
            </a:cxnLst>
            <a:rect l="f62" t="f65" r="f63" b="f64"/>
            <a:pathLst>
              <a:path w="4167271" h="6858000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6" y="f13"/>
                  <a:pt x="f6" y="f14"/>
                </a:cubicBezTo>
                <a:cubicBezTo>
                  <a:pt x="f6" y="f15"/>
                  <a:pt x="f11" y="f16"/>
                  <a:pt x="f9" y="f17"/>
                </a:cubicBezTo>
                <a:lnTo>
                  <a:pt x="f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ED7D3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150666B-425D-11AD-4B37-44544840216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6833" y="1153570"/>
            <a:ext cx="3200400" cy="4461165"/>
          </a:xfrm>
        </p:spPr>
        <p:txBody>
          <a:bodyPr/>
          <a:lstStyle/>
          <a:p>
            <a:pPr lvl="0"/>
            <a:r>
              <a:rPr lang="en-US" sz="3700">
                <a:solidFill>
                  <a:srgbClr val="FFFFFF"/>
                </a:solidFill>
                <a:latin typeface="Century Gothic" pitchFamily="34"/>
              </a:rPr>
              <a:t>The cost accountant provides answers to the following questions:</a:t>
            </a:r>
            <a:br>
              <a:rPr lang="en-US" sz="3700">
                <a:solidFill>
                  <a:srgbClr val="FFFFFF"/>
                </a:solidFill>
                <a:latin typeface="Century Gothic" pitchFamily="34"/>
              </a:rPr>
            </a:br>
            <a:endParaRPr lang="en-US" sz="3700">
              <a:solidFill>
                <a:srgbClr val="FFFFFF"/>
              </a:solidFill>
              <a:latin typeface="Century Gothic" pitchFamily="34"/>
            </a:endParaRPr>
          </a:p>
        </p:txBody>
      </p:sp>
      <p:sp>
        <p:nvSpPr>
          <p:cNvPr id="5" name="Arc 139">
            <a:extLst>
              <a:ext uri="{FF2B5EF4-FFF2-40B4-BE49-F238E27FC236}">
                <a16:creationId xmlns:a16="http://schemas.microsoft.com/office/drawing/2014/main" id="{21721317-3244-C832-AA90-57ECE7245FFA}"/>
              </a:ext>
            </a:extLst>
          </p:cNvPr>
          <p:cNvSpPr>
            <a:spLocks noMove="1" noResize="1"/>
          </p:cNvSpPr>
          <p:nvPr/>
        </p:nvSpPr>
        <p:spPr>
          <a:xfrm flipV="1">
            <a:off x="7550401" y="2455474"/>
            <a:ext cx="4083436" cy="4083436"/>
          </a:xfrm>
          <a:custGeom>
            <a:avLst>
              <a:gd name="f12" fmla="val 180"/>
              <a:gd name="f13" fmla="val 270"/>
            </a:avLst>
            <a:gdLst>
              <a:gd name="f2" fmla="val 10800000"/>
              <a:gd name="f3" fmla="val 5400000"/>
              <a:gd name="f4" fmla="val 16200000"/>
              <a:gd name="f5" fmla="val 180"/>
              <a:gd name="f6" fmla="val w"/>
              <a:gd name="f7" fmla="val h"/>
              <a:gd name="f8" fmla="val ss"/>
              <a:gd name="f9" fmla="val 0"/>
              <a:gd name="f10" fmla="*/ 5419351 1 1725033"/>
              <a:gd name="f11" fmla="+- 0 0 1"/>
              <a:gd name="f12" fmla="val 180"/>
              <a:gd name="f13" fmla="val 270"/>
              <a:gd name="f14" fmla="+- 0 0 -270"/>
              <a:gd name="f15" fmla="+- 0 0 -225"/>
              <a:gd name="f16" fmla="+- 0 0 -180"/>
              <a:gd name="f17" fmla="abs f6"/>
              <a:gd name="f18" fmla="abs f7"/>
              <a:gd name="f19" fmla="abs f8"/>
              <a:gd name="f20" fmla="val f9"/>
              <a:gd name="f21" fmla="+- 0 0 f12"/>
              <a:gd name="f22" fmla="+- 0 0 f13"/>
              <a:gd name="f23" fmla="*/ f14 f2 1"/>
              <a:gd name="f24" fmla="*/ f15 f2 1"/>
              <a:gd name="f25" fmla="*/ f16 f2 1"/>
              <a:gd name="f26" fmla="?: f17 f6 1"/>
              <a:gd name="f27" fmla="?: f18 f7 1"/>
              <a:gd name="f28" fmla="?: f19 f8 1"/>
              <a:gd name="f29" fmla="*/ f21 f2 1"/>
              <a:gd name="f30" fmla="*/ f22 f2 1"/>
              <a:gd name="f31" fmla="*/ f23 1 f5"/>
              <a:gd name="f32" fmla="*/ f24 1 f5"/>
              <a:gd name="f33" fmla="*/ f25 1 f5"/>
              <a:gd name="f34" fmla="*/ f26 1 21600"/>
              <a:gd name="f35" fmla="*/ f27 1 21600"/>
              <a:gd name="f36" fmla="*/ 21600 f26 1"/>
              <a:gd name="f37" fmla="*/ 21600 f27 1"/>
              <a:gd name="f38" fmla="*/ f29 1 f5"/>
              <a:gd name="f39" fmla="*/ f30 1 f5"/>
              <a:gd name="f40" fmla="+- f31 0 f3"/>
              <a:gd name="f41" fmla="+- f32 0 f3"/>
              <a:gd name="f42" fmla="+- f33 0 f3"/>
              <a:gd name="f43" fmla="min f35 f34"/>
              <a:gd name="f44" fmla="*/ f36 1 f28"/>
              <a:gd name="f45" fmla="*/ f37 1 f28"/>
              <a:gd name="f46" fmla="+- f38 0 f3"/>
              <a:gd name="f47" fmla="+- f39 0 f3"/>
              <a:gd name="f48" fmla="val f44"/>
              <a:gd name="f49" fmla="val f45"/>
              <a:gd name="f50" fmla="+- 0 0 f46"/>
              <a:gd name="f51" fmla="+- 0 0 f47"/>
              <a:gd name="f52" fmla="+- f49 0 f20"/>
              <a:gd name="f53" fmla="+- f48 0 f20"/>
              <a:gd name="f54" fmla="val f50"/>
              <a:gd name="f55" fmla="val f51"/>
              <a:gd name="f56" fmla="*/ f52 1 2"/>
              <a:gd name="f57" fmla="*/ f53 1 2"/>
              <a:gd name="f58" fmla="+- f55 0 f54"/>
              <a:gd name="f59" fmla="+- f54 f3 0"/>
              <a:gd name="f60" fmla="+- f55 f3 0"/>
              <a:gd name="f61" fmla="+- 21600000 0 f54"/>
              <a:gd name="f62" fmla="+- f3 0 f54"/>
              <a:gd name="f63" fmla="+- 27000000 0 f54"/>
              <a:gd name="f64" fmla="+- f2 0 f54"/>
              <a:gd name="f65" fmla="+- 32400000 0 f54"/>
              <a:gd name="f66" fmla="+- f4 0 f54"/>
              <a:gd name="f67" fmla="+- 37800000 0 f54"/>
              <a:gd name="f68" fmla="+- f20 f56 0"/>
              <a:gd name="f69" fmla="+- f20 f57 0"/>
              <a:gd name="f70" fmla="+- f58 21600000 0"/>
              <a:gd name="f71" fmla="*/ f59 f10 1"/>
              <a:gd name="f72" fmla="*/ f60 f10 1"/>
              <a:gd name="f73" fmla="?: f62 f62 f63"/>
              <a:gd name="f74" fmla="?: f64 f64 f65"/>
              <a:gd name="f75" fmla="?: f66 f66 f67"/>
              <a:gd name="f76" fmla="*/ f57 f43 1"/>
              <a:gd name="f77" fmla="*/ f56 f43 1"/>
              <a:gd name="f78" fmla="?: f58 f58 f70"/>
              <a:gd name="f79" fmla="*/ f71 1 f2"/>
              <a:gd name="f80" fmla="*/ f72 1 f2"/>
              <a:gd name="f81" fmla="*/ f69 f43 1"/>
              <a:gd name="f82" fmla="*/ f68 f43 1"/>
              <a:gd name="f83" fmla="+- 0 0 f79"/>
              <a:gd name="f84" fmla="+- 0 0 f80"/>
              <a:gd name="f85" fmla="+- f78 0 f61"/>
              <a:gd name="f86" fmla="+- f78 0 f73"/>
              <a:gd name="f87" fmla="+- f78 0 f74"/>
              <a:gd name="f88" fmla="+- f78 0 f75"/>
              <a:gd name="f89" fmla="+- 0 0 f83"/>
              <a:gd name="f90" fmla="+- 0 0 f84"/>
              <a:gd name="f91" fmla="*/ f89 f2 1"/>
              <a:gd name="f92" fmla="*/ f90 f2 1"/>
              <a:gd name="f93" fmla="*/ f91 1 f10"/>
              <a:gd name="f94" fmla="*/ f92 1 f10"/>
              <a:gd name="f95" fmla="+- f93 0 f3"/>
              <a:gd name="f96" fmla="+- f94 0 f3"/>
              <a:gd name="f97" fmla="sin 1 f95"/>
              <a:gd name="f98" fmla="cos 1 f95"/>
              <a:gd name="f99" fmla="sin 1 f96"/>
              <a:gd name="f100" fmla="cos 1 f96"/>
              <a:gd name="f101" fmla="+- 0 0 f97"/>
              <a:gd name="f102" fmla="+- 0 0 f98"/>
              <a:gd name="f103" fmla="+- 0 0 f99"/>
              <a:gd name="f104" fmla="+- 0 0 f100"/>
              <a:gd name="f105" fmla="+- 0 0 f101"/>
              <a:gd name="f106" fmla="+- 0 0 f102"/>
              <a:gd name="f107" fmla="+- 0 0 f103"/>
              <a:gd name="f108" fmla="+- 0 0 f104"/>
              <a:gd name="f109" fmla="*/ f105 f57 1"/>
              <a:gd name="f110" fmla="*/ f106 f56 1"/>
              <a:gd name="f111" fmla="*/ f107 f57 1"/>
              <a:gd name="f112" fmla="*/ f108 f56 1"/>
              <a:gd name="f113" fmla="+- 0 0 f110"/>
              <a:gd name="f114" fmla="+- 0 0 f109"/>
              <a:gd name="f115" fmla="+- 0 0 f112"/>
              <a:gd name="f116" fmla="+- 0 0 f111"/>
              <a:gd name="f117" fmla="+- 0 0 f113"/>
              <a:gd name="f118" fmla="+- 0 0 f114"/>
              <a:gd name="f119" fmla="+- 0 0 f115"/>
              <a:gd name="f120" fmla="+- 0 0 f116"/>
              <a:gd name="f121" fmla="at2 f117 f118"/>
              <a:gd name="f122" fmla="at2 f119 f120"/>
              <a:gd name="f123" fmla="+- f121 f3 0"/>
              <a:gd name="f124" fmla="+- f122 f3 0"/>
              <a:gd name="f125" fmla="*/ f123 f10 1"/>
              <a:gd name="f126" fmla="*/ f124 f10 1"/>
              <a:gd name="f127" fmla="*/ f125 1 f2"/>
              <a:gd name="f128" fmla="*/ f126 1 f2"/>
              <a:gd name="f129" fmla="+- 0 0 f127"/>
              <a:gd name="f130" fmla="+- 0 0 f128"/>
              <a:gd name="f131" fmla="val f129"/>
              <a:gd name="f132" fmla="val f130"/>
              <a:gd name="f133" fmla="+- 0 0 f131"/>
              <a:gd name="f134" fmla="+- 0 0 f132"/>
              <a:gd name="f135" fmla="*/ f133 f2 1"/>
              <a:gd name="f136" fmla="*/ f134 f2 1"/>
              <a:gd name="f137" fmla="*/ f135 1 f10"/>
              <a:gd name="f138" fmla="*/ f136 1 f10"/>
              <a:gd name="f139" fmla="+- f137 0 f3"/>
              <a:gd name="f140" fmla="+- f138 0 f3"/>
              <a:gd name="f141" fmla="cos 1 f139"/>
              <a:gd name="f142" fmla="sin 1 f139"/>
              <a:gd name="f143" fmla="cos 1 f140"/>
              <a:gd name="f144" fmla="sin 1 f140"/>
              <a:gd name="f145" fmla="+- 0 0 f141"/>
              <a:gd name="f146" fmla="+- 0 0 f142"/>
              <a:gd name="f147" fmla="+- 0 0 f143"/>
              <a:gd name="f148" fmla="+- 0 0 f144"/>
              <a:gd name="f149" fmla="*/ f11 f145 1"/>
              <a:gd name="f150" fmla="*/ f11 f146 1"/>
              <a:gd name="f151" fmla="*/ f11 f147 1"/>
              <a:gd name="f152" fmla="*/ f11 f148 1"/>
              <a:gd name="f153" fmla="*/ f149 f57 1"/>
              <a:gd name="f154" fmla="*/ f150 f56 1"/>
              <a:gd name="f155" fmla="*/ f151 f57 1"/>
              <a:gd name="f156" fmla="*/ f152 f56 1"/>
              <a:gd name="f157" fmla="+- f69 f153 0"/>
              <a:gd name="f158" fmla="+- f68 f154 0"/>
              <a:gd name="f159" fmla="+- f69 f155 0"/>
              <a:gd name="f160" fmla="+- f68 f156 0"/>
              <a:gd name="f161" fmla="max f157 f159"/>
              <a:gd name="f162" fmla="max f158 f160"/>
              <a:gd name="f163" fmla="min f157 f159"/>
              <a:gd name="f164" fmla="min f158 f160"/>
              <a:gd name="f165" fmla="*/ f157 f43 1"/>
              <a:gd name="f166" fmla="*/ f158 f43 1"/>
              <a:gd name="f167" fmla="*/ f159 f43 1"/>
              <a:gd name="f168" fmla="*/ f160 f43 1"/>
              <a:gd name="f169" fmla="?: f85 f48 f161"/>
              <a:gd name="f170" fmla="?: f86 f49 f162"/>
              <a:gd name="f171" fmla="?: f87 f20 f163"/>
              <a:gd name="f172" fmla="?: f88 f20 f164"/>
              <a:gd name="f173" fmla="*/ f171 f43 1"/>
              <a:gd name="f174" fmla="*/ f172 f43 1"/>
              <a:gd name="f175" fmla="*/ f169 f43 1"/>
              <a:gd name="f176" fmla="*/ f170 f4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165" y="f166"/>
              </a:cxn>
              <a:cxn ang="f41">
                <a:pos x="f81" y="f82"/>
              </a:cxn>
              <a:cxn ang="f42">
                <a:pos x="f167" y="f168"/>
              </a:cxn>
            </a:cxnLst>
            <a:rect l="f173" t="f174" r="f175" b="f176"/>
            <a:pathLst>
              <a:path stroke="0">
                <a:moveTo>
                  <a:pt x="f165" y="f166"/>
                </a:moveTo>
                <a:arcTo wR="f76" hR="f77" stAng="f54" swAng="f78"/>
                <a:lnTo>
                  <a:pt x="f81" y="f82"/>
                </a:lnTo>
                <a:close/>
              </a:path>
              <a:path fill="none">
                <a:moveTo>
                  <a:pt x="f165" y="f166"/>
                </a:moveTo>
                <a:arcTo wR="f76" hR="f77" stAng="f54" swAng="f78"/>
              </a:path>
            </a:pathLst>
          </a:custGeom>
          <a:noFill/>
          <a:ln w="127001" cap="rnd">
            <a:solidFill>
              <a:srgbClr val="FFC000"/>
            </a:solidFill>
            <a:custDash>
              <a:ds d="400000" sp="200000"/>
            </a:custDash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3DE0375B-01CA-8938-EA40-214A9A935DD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47312" y="591342"/>
            <a:ext cx="6906490" cy="5585621"/>
          </a:xfrm>
        </p:spPr>
        <p:txBody>
          <a:bodyPr anchor="ctr"/>
          <a:lstStyle/>
          <a:p>
            <a:pPr marL="577845" lvl="0" indent="-577845" defTabSz="761996">
              <a:buFont typeface="Wingdings 3"/>
              <a:buChar char=""/>
            </a:pPr>
            <a:endParaRPr lang="en-US" sz="2600"/>
          </a:p>
          <a:p>
            <a:pPr marL="577845" lvl="0" indent="-577845" defTabSz="761996">
              <a:buFont typeface="Wingdings 3"/>
              <a:buChar char=""/>
            </a:pPr>
            <a:r>
              <a:rPr lang="en-US" sz="2600"/>
              <a:t>What has been the costs of goods and services provided to the consumer?</a:t>
            </a:r>
          </a:p>
          <a:p>
            <a:pPr marL="577845" lvl="0" indent="-577845" defTabSz="761996">
              <a:buFont typeface="Wingdings 3"/>
              <a:buChar char=""/>
            </a:pPr>
            <a:r>
              <a:rPr lang="en-US" sz="2600"/>
              <a:t>What are the revenues related to the costs to assess profits?</a:t>
            </a:r>
          </a:p>
          <a:p>
            <a:pPr marL="577845" lvl="0" indent="-577845" defTabSz="761996">
              <a:buFont typeface="Wingdings 3"/>
              <a:buChar char=""/>
            </a:pPr>
            <a:r>
              <a:rPr lang="en-US" sz="2600"/>
              <a:t>What is the value of stocks of goods for balance sheet purposes?</a:t>
            </a:r>
          </a:p>
          <a:p>
            <a:pPr marL="577845" lvl="0" indent="-577845" defTabSz="761996">
              <a:buFont typeface="Wingdings 3"/>
              <a:buChar char=""/>
            </a:pPr>
            <a:r>
              <a:rPr lang="en-US" sz="2600"/>
              <a:t>What are future costs of goods and services?</a:t>
            </a:r>
          </a:p>
          <a:p>
            <a:pPr marL="577845" lvl="0" indent="-577845" defTabSz="761996">
              <a:buFont typeface="Wingdings 3"/>
              <a:buChar char=""/>
            </a:pPr>
            <a:r>
              <a:rPr lang="en-US" sz="2600"/>
              <a:t>How do actual costs compare to budgeted costs?</a:t>
            </a:r>
          </a:p>
          <a:p>
            <a:pPr marL="577845" lvl="0" indent="-577845" defTabSz="761996">
              <a:buFont typeface="Wingdings 3"/>
              <a:buChar char=""/>
            </a:pPr>
            <a:r>
              <a:rPr lang="en-US" sz="2600"/>
              <a:t>What information does management need to make informed decisions about profits and costs?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Effect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Effect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362</Words>
  <Application>Microsoft Office PowerPoint</Application>
  <PresentationFormat>Widescreen</PresentationFormat>
  <Paragraphs>48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Century Gothic</vt:lpstr>
      <vt:lpstr>Wingdings 3</vt:lpstr>
      <vt:lpstr>Office Theme</vt:lpstr>
      <vt:lpstr>INTRODUCTION TO ACCOUNTING</vt:lpstr>
      <vt:lpstr>The Finance element of the module . We will be covering topics including: </vt:lpstr>
      <vt:lpstr>Financial Accounting</vt:lpstr>
      <vt:lpstr>Management Accounting</vt:lpstr>
      <vt:lpstr>Differences between cost and financial accounting  Financial accounting is: </vt:lpstr>
      <vt:lpstr>Financial accounting is: </vt:lpstr>
      <vt:lpstr>Cost accounting is: </vt:lpstr>
      <vt:lpstr>Cost accounting is: </vt:lpstr>
      <vt:lpstr>The cost accountant provides answers to the following questions: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ACCOUNTING</dc:title>
  <dc:creator>Marie Pitson</dc:creator>
  <cp:lastModifiedBy>Deborah Jenkins</cp:lastModifiedBy>
  <cp:revision>2</cp:revision>
  <dcterms:created xsi:type="dcterms:W3CDTF">2020-09-25T17:10:10Z</dcterms:created>
  <dcterms:modified xsi:type="dcterms:W3CDTF">2022-10-11T19:04:54Z</dcterms:modified>
</cp:coreProperties>
</file>