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4"/>
  </p:sldMasterIdLst>
  <p:sldIdLst>
    <p:sldId id="256" r:id="rId5"/>
    <p:sldId id="257" r:id="rId6"/>
    <p:sldId id="258" r:id="rId7"/>
    <p:sldId id="259" r:id="rId8"/>
    <p:sldId id="260" r:id="rId9"/>
    <p:sldId id="261" r:id="rId10"/>
    <p:sldId id="292" r:id="rId11"/>
    <p:sldId id="269" r:id="rId12"/>
    <p:sldId id="270" r:id="rId13"/>
    <p:sldId id="271" r:id="rId14"/>
    <p:sldId id="272" r:id="rId15"/>
    <p:sldId id="273" r:id="rId16"/>
    <p:sldId id="263" r:id="rId17"/>
    <p:sldId id="264" r:id="rId18"/>
    <p:sldId id="266" r:id="rId19"/>
    <p:sldId id="276" r:id="rId20"/>
    <p:sldId id="277" r:id="rId21"/>
    <p:sldId id="278" r:id="rId22"/>
    <p:sldId id="279" r:id="rId23"/>
    <p:sldId id="291" r:id="rId24"/>
    <p:sldId id="282" r:id="rId25"/>
    <p:sldId id="283" r:id="rId26"/>
    <p:sldId id="284" r:id="rId27"/>
    <p:sldId id="285" r:id="rId28"/>
    <p:sldId id="286" r:id="rId29"/>
    <p:sldId id="288" r:id="rId30"/>
    <p:sldId id="289" r:id="rId31"/>
    <p:sldId id="290" r:id="rId32"/>
    <p:sldId id="262" r:id="rId33"/>
    <p:sldId id="275" r:id="rId34"/>
    <p:sldId id="268" r:id="rId35"/>
    <p:sldId id="281" r:id="rId36"/>
    <p:sldId id="287"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63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0" d="100"/>
          <a:sy n="80" d="100"/>
        </p:scale>
        <p:origin x="58" y="110"/>
      </p:cViewPr>
      <p:guideLst>
        <p:guide orient="horz" pos="2183"/>
        <p:guide pos="263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9C5A860-F335-4252-AA00-24FB67ED2982}" type="datetime1">
              <a:rPr lang="en-US" smtClean="0"/>
              <a:t>4/23/2023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1F646F3F-274D-499B-ABBE-824EB4ABDC3D}"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0183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4BC802-30E3-4658-9CCA-F873646FEC67}" type="datetime1">
              <a:rPr lang="en-US" smtClean="0"/>
              <a:t>4/23/2023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646F3F-274D-499B-ABBE-824EB4ABDC3D}"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91001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B227A3-19CE-4153-81CE-64EB7AB094B3}" type="datetime1">
              <a:rPr lang="en-US" smtClean="0"/>
              <a:t>4/23/2023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646F3F-274D-499B-ABBE-824EB4ABDC3D}"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92363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19A100-10F6-477E-8847-29D479EF1C92}" type="datetime1">
              <a:rPr lang="en-US" smtClean="0"/>
              <a:t>4/23/2023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646F3F-274D-499B-ABBE-824EB4ABDC3D}"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1414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F128AB-198A-495F-8475-FDB360C9873F}" type="datetime1">
              <a:rPr lang="en-US" smtClean="0"/>
              <a:t>4/23/2023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646F3F-274D-499B-ABBE-824EB4ABDC3D}"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1272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1A235E-F8FD-479F-9FC7-18BE84110877}" type="datetime1">
              <a:rPr lang="en-US" smtClean="0"/>
              <a:t>4/23/2023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646F3F-274D-499B-ABBE-824EB4ABDC3D}"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09950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90F09B-68DA-462E-9DB4-4C9ADAB8CBCC}" type="datetime1">
              <a:rPr lang="en-US" smtClean="0"/>
              <a:t>4/23/2023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31922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7AC4E36-FABE-47EB-AA7F-C19A93824617}" type="datetime1">
              <a:rPr lang="en-US" smtClean="0"/>
              <a:t>4/23/2023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646F3F-274D-499B-ABBE-824EB4ABDC3D}"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25271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F199CE6B-5DE6-4A2D-B72E-5E8969F9F56F}" type="datetime1">
              <a:rPr lang="en-US" smtClean="0"/>
              <a:t>4/23/2023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1F646F3F-274D-499B-ABBE-824EB4ABDC3D}"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96469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AB1048-0047-48CA-88BA-D69B470942CF}" type="datetime1">
              <a:rPr lang="en-US" smtClean="0"/>
              <a:t>4/23/2023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646F3F-274D-499B-ABBE-824EB4ABDC3D}"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4381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D83879-648C-49A9-81A2-0EF5946532D0}" type="datetime1">
              <a:rPr lang="en-US" smtClean="0"/>
              <a:t>4/23/2023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646F3F-274D-499B-ABBE-824EB4ABDC3D}"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43568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F481A142-DA77-4A5F-AD1F-14E6C18F0F5F}" type="datetime1">
              <a:rPr lang="en-US" smtClean="0"/>
              <a:t>4/23/2023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1F646F3F-274D-499B-ABBE-824EB4ABDC3D}"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1057880"/>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video" Target="../media/media2.mp4"/><Relationship Id="rId2" Type="http://schemas.microsoft.com/office/2007/relationships/media" Target="../media/media2.mp4"/><Relationship Id="rId1" Type="http://schemas.openxmlformats.org/officeDocument/2006/relationships/tags" Target="../tags/tag5.xml"/><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video" Target="../media/media3.mp4"/><Relationship Id="rId2" Type="http://schemas.microsoft.com/office/2007/relationships/media" Target="../media/media3.mp4"/><Relationship Id="rId1" Type="http://schemas.openxmlformats.org/officeDocument/2006/relationships/tags" Target="../tags/tag6.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video" Target="../media/media4.mp4"/><Relationship Id="rId2" Type="http://schemas.microsoft.com/office/2007/relationships/media" Target="../media/media4.mp4"/><Relationship Id="rId1" Type="http://schemas.openxmlformats.org/officeDocument/2006/relationships/tags" Target="../tags/tag14.xml"/><Relationship Id="rId5" Type="http://schemas.openxmlformats.org/officeDocument/2006/relationships/image" Target="../media/image22.png"/><Relationship Id="rId4"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video" Target="../media/media5.mp4"/><Relationship Id="rId2" Type="http://schemas.microsoft.com/office/2007/relationships/media" Target="../media/media5.mp4"/><Relationship Id="rId1" Type="http://schemas.openxmlformats.org/officeDocument/2006/relationships/tags" Target="../tags/tag15.xml"/><Relationship Id="rId5" Type="http://schemas.openxmlformats.org/officeDocument/2006/relationships/image" Target="../media/image23.png"/><Relationship Id="rId4"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29.xml.rels><?xml version="1.0" encoding="UTF-8" standalone="yes"?>
<Relationships xmlns="http://schemas.openxmlformats.org/package/2006/relationships"><Relationship Id="rId3" Type="http://schemas.openxmlformats.org/officeDocument/2006/relationships/hyperlink" Target="https://www.cipd.co.uk/knowledge/strategy/development/factsheet#gref" TargetMode="External"/><Relationship Id="rId2" Type="http://schemas.openxmlformats.org/officeDocument/2006/relationships/hyperlink" Target="https://r2.vlereader.com/Reader?ean=9780749469658" TargetMode="External"/><Relationship Id="rId1" Type="http://schemas.openxmlformats.org/officeDocument/2006/relationships/slideLayout" Target="../slideLayouts/slideLayout7.xml"/><Relationship Id="rId4" Type="http://schemas.openxmlformats.org/officeDocument/2006/relationships/hyperlink" Target="https://www.charliehr.com/blog/what-is-learning-and-development/#:~:text=Learning%20and%20Development%20is%20a"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lingcure.org/index.php/journal/article/view/1433" TargetMode="External"/><Relationship Id="rId2" Type="http://schemas.openxmlformats.org/officeDocument/2006/relationships/hyperlink" Target="http://europeanrepository.uk/id/eprint/1435/" TargetMode="External"/><Relationship Id="rId1" Type="http://schemas.openxmlformats.org/officeDocument/2006/relationships/slideLayout" Target="../slideLayouts/slideLayout7.xml"/><Relationship Id="rId5" Type="http://schemas.openxmlformats.org/officeDocument/2006/relationships/hyperlink" Target="https://www.learntechlib.org/p/218929/" TargetMode="External"/><Relationship Id="rId4" Type="http://schemas.openxmlformats.org/officeDocument/2006/relationships/hyperlink" Target="https://christophergmyers.net/publication/2020-myers-hbr/myersdoyle2020hbr.pdf"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statista.com/statistics/1017730/employees-sense-purpose-organization-country" TargetMode="External"/><Relationship Id="rId2" Type="http://schemas.openxmlformats.org/officeDocument/2006/relationships/hyperlink" Target="https://www.unilever.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D17A6-4680-F5E0-64C9-F37885F30D31}"/>
              </a:ext>
            </a:extLst>
          </p:cNvPr>
          <p:cNvSpPr>
            <a:spLocks noGrp="1"/>
          </p:cNvSpPr>
          <p:nvPr>
            <p:ph type="ctrTitle"/>
          </p:nvPr>
        </p:nvSpPr>
        <p:spPr>
          <a:xfrm>
            <a:off x="5748752" y="552782"/>
            <a:ext cx="5919373" cy="1611920"/>
          </a:xfrm>
        </p:spPr>
        <p:txBody>
          <a:bodyPr vert="horz" lIns="91440" tIns="45720" rIns="91440" bIns="45720" rtlCol="0" anchor="b">
            <a:normAutofit fontScale="90000"/>
          </a:bodyPr>
          <a:lstStyle/>
          <a:p>
            <a:pPr>
              <a:lnSpc>
                <a:spcPct val="90000"/>
              </a:lnSpc>
            </a:pPr>
            <a:r>
              <a:rPr lang="en-US" sz="2400" i="1" kern="1200" dirty="0">
                <a:solidFill>
                  <a:schemeClr val="tx1"/>
                </a:solidFill>
                <a:latin typeface="Arial Narrow" panose="020B0606020202030204" pitchFamily="34" charset="0"/>
              </a:rPr>
              <a:t>Human Resource Management</a:t>
            </a:r>
            <a:br>
              <a:rPr lang="en-US" sz="2400" i="1" kern="1200" dirty="0">
                <a:solidFill>
                  <a:schemeClr val="tx1"/>
                </a:solidFill>
                <a:latin typeface="Arial Narrow" panose="020B0606020202030204" pitchFamily="34" charset="0"/>
              </a:rPr>
            </a:br>
            <a:r>
              <a:rPr lang="en-US" sz="2400" i="1" kern="1200" dirty="0">
                <a:solidFill>
                  <a:schemeClr val="tx1"/>
                </a:solidFill>
                <a:latin typeface="Arial Narrow" panose="020B0606020202030204" pitchFamily="34" charset="0"/>
              </a:rPr>
              <a:t>(LCMB7000) </a:t>
            </a:r>
            <a:br>
              <a:rPr lang="en-US" sz="2400" i="1" kern="1200" dirty="0">
                <a:solidFill>
                  <a:schemeClr val="tx1"/>
                </a:solidFill>
                <a:latin typeface="Arial Narrow" panose="020B0606020202030204" pitchFamily="34" charset="0"/>
              </a:rPr>
            </a:br>
            <a:r>
              <a:rPr lang="en-US" sz="2400" i="1" kern="1200" dirty="0">
                <a:solidFill>
                  <a:schemeClr val="tx1"/>
                </a:solidFill>
                <a:latin typeface="Arial Narrow" panose="020B0606020202030204" pitchFamily="34" charset="0"/>
              </a:rPr>
              <a:t>Assessment 2 –Group Presentations</a:t>
            </a:r>
            <a:br>
              <a:rPr lang="en-US" sz="2400" i="1" kern="1200" dirty="0">
                <a:solidFill>
                  <a:schemeClr val="tx1"/>
                </a:solidFill>
                <a:latin typeface="Arial Narrow" panose="020B0606020202030204" pitchFamily="34" charset="0"/>
              </a:rPr>
            </a:br>
            <a:r>
              <a:rPr lang="en-US" sz="2400" i="1" kern="1200" dirty="0">
                <a:solidFill>
                  <a:schemeClr val="tx1"/>
                </a:solidFill>
                <a:latin typeface="Arial Narrow" panose="020B0606020202030204" pitchFamily="34" charset="0"/>
              </a:rPr>
              <a:t>Learning and Development </a:t>
            </a:r>
            <a:br>
              <a:rPr lang="en-US" sz="2400" i="1" kern="1200" dirty="0">
                <a:solidFill>
                  <a:schemeClr val="tx1"/>
                </a:solidFill>
                <a:latin typeface="Arial Narrow" panose="020B0606020202030204" pitchFamily="34" charset="0"/>
              </a:rPr>
            </a:br>
            <a:r>
              <a:rPr lang="en-US" sz="2400" i="1" kern="1200" dirty="0">
                <a:solidFill>
                  <a:schemeClr val="tx1"/>
                </a:solidFill>
                <a:latin typeface="Arial Narrow" panose="020B0606020202030204" pitchFamily="34" charset="0"/>
              </a:rPr>
              <a:t>Lecture: Mohamed Asim</a:t>
            </a:r>
          </a:p>
        </p:txBody>
      </p:sp>
      <p:sp>
        <p:nvSpPr>
          <p:cNvPr id="3" name="Subtitle 2">
            <a:extLst>
              <a:ext uri="{FF2B5EF4-FFF2-40B4-BE49-F238E27FC236}">
                <a16:creationId xmlns:a16="http://schemas.microsoft.com/office/drawing/2014/main" id="{691DFCC8-8D28-B83F-8AAF-67CA5DC2DBD3}"/>
              </a:ext>
            </a:extLst>
          </p:cNvPr>
          <p:cNvSpPr>
            <a:spLocks noGrp="1"/>
          </p:cNvSpPr>
          <p:nvPr>
            <p:ph type="subTitle" idx="1"/>
          </p:nvPr>
        </p:nvSpPr>
        <p:spPr>
          <a:xfrm>
            <a:off x="5745083" y="2391995"/>
            <a:ext cx="5904056" cy="3174788"/>
          </a:xfrm>
        </p:spPr>
        <p:txBody>
          <a:bodyPr vert="horz" lIns="91440" tIns="45720" rIns="91440" bIns="45720" rtlCol="0" anchor="t">
            <a:normAutofit/>
          </a:bodyPr>
          <a:lstStyle/>
          <a:p>
            <a:r>
              <a:rPr lang="en-US" i="1" dirty="0">
                <a:latin typeface="Algerian" panose="04020705040A02060702" pitchFamily="82" charset="0"/>
              </a:rPr>
              <a:t>Presented by:</a:t>
            </a:r>
          </a:p>
          <a:p>
            <a:endParaRPr lang="en-US" i="1" dirty="0">
              <a:latin typeface="Algerian" panose="04020705040A02060702" pitchFamily="82" charset="0"/>
            </a:endParaRPr>
          </a:p>
          <a:p>
            <a:pPr algn="just"/>
            <a:r>
              <a:rPr lang="en-US" i="1" dirty="0">
                <a:latin typeface="Cambria" panose="02040503050406030204" pitchFamily="18" charset="0"/>
                <a:ea typeface="Cambria" panose="02040503050406030204" pitchFamily="18" charset="0"/>
              </a:rPr>
              <a:t>Dobrinka Kiryakova-Student number 1818047</a:t>
            </a:r>
            <a:endParaRPr lang="bg-BG" i="1" dirty="0">
              <a:latin typeface="Cambria" panose="02040503050406030204" pitchFamily="18" charset="0"/>
              <a:ea typeface="Cambria" panose="02040503050406030204" pitchFamily="18" charset="0"/>
            </a:endParaRPr>
          </a:p>
          <a:p>
            <a:pPr algn="just"/>
            <a:r>
              <a:rPr lang="en-GB" i="1" dirty="0">
                <a:latin typeface="Cambria" panose="02040503050406030204" pitchFamily="18" charset="0"/>
                <a:ea typeface="Cambria" panose="02040503050406030204" pitchFamily="18" charset="0"/>
              </a:rPr>
              <a:t>Simran Kaur Virdi-2020720</a:t>
            </a:r>
          </a:p>
          <a:p>
            <a:pPr algn="just"/>
            <a:r>
              <a:rPr lang="en-GB" i="1" dirty="0">
                <a:latin typeface="Cambria" panose="02040503050406030204" pitchFamily="18" charset="0"/>
                <a:ea typeface="Cambria" panose="02040503050406030204" pitchFamily="18" charset="0"/>
              </a:rPr>
              <a:t>Vladimir Rebrik-Student Number 1914780</a:t>
            </a:r>
          </a:p>
          <a:p>
            <a:pPr algn="just"/>
            <a:r>
              <a:rPr lang="en-GB" i="1" dirty="0">
                <a:latin typeface="Cambria" panose="02040503050406030204" pitchFamily="18" charset="0"/>
                <a:ea typeface="Cambria" panose="02040503050406030204" pitchFamily="18" charset="0"/>
              </a:rPr>
              <a:t>Vanshika-Student Number 2224637</a:t>
            </a:r>
          </a:p>
          <a:p>
            <a:pPr algn="just"/>
            <a:r>
              <a:rPr lang="en-GB" i="1" dirty="0">
                <a:latin typeface="Cambria" panose="02040503050406030204" pitchFamily="18" charset="0"/>
                <a:ea typeface="Cambria" panose="02040503050406030204" pitchFamily="18" charset="0"/>
              </a:rPr>
              <a:t>Gurpreet Singh –Student Number 2220408</a:t>
            </a:r>
            <a:endParaRPr lang="bg-BG" i="1" dirty="0">
              <a:latin typeface="Cambria" panose="02040503050406030204" pitchFamily="18" charset="0"/>
              <a:ea typeface="Cambria" panose="02040503050406030204" pitchFamily="18" charset="0"/>
            </a:endParaRPr>
          </a:p>
          <a:p>
            <a:endParaRPr lang="en-US" dirty="0">
              <a:latin typeface="Cambria" panose="02040503050406030204" pitchFamily="18" charset="0"/>
              <a:ea typeface="Cambria" panose="02040503050406030204" pitchFamily="18" charset="0"/>
            </a:endParaRPr>
          </a:p>
          <a:p>
            <a:endParaRPr lang="en-US" dirty="0"/>
          </a:p>
          <a:p>
            <a:endParaRPr lang="en-US" dirty="0"/>
          </a:p>
          <a:p>
            <a:endParaRPr lang="en-US" dirty="0"/>
          </a:p>
          <a:p>
            <a:endParaRPr lang="en-US" dirty="0"/>
          </a:p>
          <a:p>
            <a:endParaRPr lang="en-US" dirty="0"/>
          </a:p>
          <a:p>
            <a:endParaRPr lang="en-US" dirty="0"/>
          </a:p>
          <a:p>
            <a:endParaRPr lang="en-US" dirty="0"/>
          </a:p>
        </p:txBody>
      </p:sp>
      <p:pic>
        <p:nvPicPr>
          <p:cNvPr id="4" name="Picture 3">
            <a:extLst>
              <a:ext uri="{FF2B5EF4-FFF2-40B4-BE49-F238E27FC236}">
                <a16:creationId xmlns:a16="http://schemas.microsoft.com/office/drawing/2014/main" id="{DFB90009-047B-728E-89B3-8C0DC4BED47A}"/>
              </a:ext>
            </a:extLst>
          </p:cNvPr>
          <p:cNvPicPr>
            <a:picLocks noChangeAspect="1"/>
          </p:cNvPicPr>
          <p:nvPr/>
        </p:nvPicPr>
        <p:blipFill rotWithShape="1">
          <a:blip r:embed="rId3"/>
          <a:srcRect l="39749" r="1337" b="-1"/>
          <a:stretch/>
        </p:blipFill>
        <p:spPr>
          <a:xfrm>
            <a:off x="20" y="10"/>
            <a:ext cx="5710632" cy="6857990"/>
          </a:xfrm>
          <a:custGeom>
            <a:avLst/>
            <a:gdLst/>
            <a:ahLst/>
            <a:cxnLst/>
            <a:rect l="l" t="t" r="r" b="b"/>
            <a:pathLst>
              <a:path w="5710652" h="6858000">
                <a:moveTo>
                  <a:pt x="4831301" y="0"/>
                </a:moveTo>
                <a:lnTo>
                  <a:pt x="5696109" y="0"/>
                </a:lnTo>
                <a:lnTo>
                  <a:pt x="5706418" y="42969"/>
                </a:lnTo>
                <a:cubicBezTo>
                  <a:pt x="5714414" y="100391"/>
                  <a:pt x="5711283" y="160329"/>
                  <a:pt x="5695333" y="219852"/>
                </a:cubicBezTo>
                <a:cubicBezTo>
                  <a:pt x="5631536" y="457945"/>
                  <a:pt x="5386806" y="599240"/>
                  <a:pt x="5148712" y="535443"/>
                </a:cubicBezTo>
                <a:cubicBezTo>
                  <a:pt x="4940381" y="479621"/>
                  <a:pt x="4806160" y="285271"/>
                  <a:pt x="4818599" y="78052"/>
                </a:cubicBezTo>
                <a:close/>
                <a:moveTo>
                  <a:pt x="0" y="0"/>
                </a:moveTo>
                <a:lnTo>
                  <a:pt x="545808" y="0"/>
                </a:lnTo>
                <a:lnTo>
                  <a:pt x="4212872" y="0"/>
                </a:lnTo>
                <a:lnTo>
                  <a:pt x="4204748" y="184996"/>
                </a:lnTo>
                <a:cubicBezTo>
                  <a:pt x="4203390" y="263520"/>
                  <a:pt x="4204263" y="341910"/>
                  <a:pt x="4207775" y="419995"/>
                </a:cubicBezTo>
                <a:cubicBezTo>
                  <a:pt x="4220964" y="709488"/>
                  <a:pt x="4449625" y="891535"/>
                  <a:pt x="4655737" y="1068099"/>
                </a:cubicBezTo>
                <a:cubicBezTo>
                  <a:pt x="5169527" y="1508061"/>
                  <a:pt x="5344373" y="2032158"/>
                  <a:pt x="5103604" y="2589405"/>
                </a:cubicBezTo>
                <a:cubicBezTo>
                  <a:pt x="5010230" y="2805523"/>
                  <a:pt x="4828675" y="2993264"/>
                  <a:pt x="4657611" y="3164269"/>
                </a:cubicBezTo>
                <a:cubicBezTo>
                  <a:pt x="4198817" y="3622744"/>
                  <a:pt x="4217616" y="4154456"/>
                  <a:pt x="4499219" y="4641255"/>
                </a:cubicBezTo>
                <a:cubicBezTo>
                  <a:pt x="4699839" y="4986832"/>
                  <a:pt x="4940395" y="5311556"/>
                  <a:pt x="5110950" y="5670858"/>
                </a:cubicBezTo>
                <a:cubicBezTo>
                  <a:pt x="5277001" y="6019042"/>
                  <a:pt x="5375520" y="6366409"/>
                  <a:pt x="5396522" y="6707670"/>
                </a:cubicBezTo>
                <a:lnTo>
                  <a:pt x="5398895" y="6858000"/>
                </a:lnTo>
                <a:lnTo>
                  <a:pt x="0" y="6858000"/>
                </a:lnTo>
                <a:close/>
              </a:path>
            </a:pathLst>
          </a:custGeom>
        </p:spPr>
      </p:pic>
    </p:spTree>
    <p:custDataLst>
      <p:tags r:id="rId1"/>
    </p:custDataLst>
    <p:extLst>
      <p:ext uri="{BB962C8B-B14F-4D97-AF65-F5344CB8AC3E}">
        <p14:creationId xmlns:p14="http://schemas.microsoft.com/office/powerpoint/2010/main" val="1204598926"/>
      </p:ext>
    </p:extLst>
  </p:cSld>
  <p:clrMapOvr>
    <a:masterClrMapping/>
  </p:clrMapOvr>
  <mc:AlternateContent xmlns:mc="http://schemas.openxmlformats.org/markup-compatibility/2006" xmlns:p14="http://schemas.microsoft.com/office/powerpoint/2010/main">
    <mc:Choice Requires="p14">
      <p:transition spd="slow" p14:dur="3900" advTm="18332">
        <p14:glitter pattern="hexagon"/>
      </p:transition>
    </mc:Choice>
    <mc:Fallback xmlns="">
      <p:transition spd="slow" advTm="1833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1" presetClass="entr" presetSubtype="1" fill="hold"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heel(1)">
                                      <p:cBhvr>
                                        <p:cTn id="4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4AAA6B0-0A4D-5D5D-7572-3BB03413970E}"/>
              </a:ext>
            </a:extLst>
          </p:cNvPr>
          <p:cNvSpPr/>
          <p:nvPr/>
        </p:nvSpPr>
        <p:spPr>
          <a:xfrm>
            <a:off x="-121297" y="276620"/>
            <a:ext cx="11807410" cy="6093976"/>
          </a:xfrm>
          <a:prstGeom prst="rect">
            <a:avLst/>
          </a:prstGeom>
          <a:noFill/>
        </p:spPr>
        <p:txBody>
          <a:bodyPr wrap="square" lIns="91440" tIns="45720" rIns="91440" bIns="45720">
            <a:spAutoFit/>
          </a:bodyPr>
          <a:lstStyle/>
          <a:p>
            <a:pPr algn="ctr"/>
            <a:r>
              <a:rPr lang="en-US" sz="3200" b="1" i="1" cap="none" spc="0" dirty="0">
                <a:ln w="0"/>
                <a:solidFill>
                  <a:schemeClr val="tx1"/>
                </a:solidFill>
                <a:effectLst>
                  <a:outerShdw blurRad="38100" dist="19050" dir="2700000" algn="tl" rotWithShape="0">
                    <a:schemeClr val="dk1">
                      <a:alpha val="40000"/>
                    </a:schemeClr>
                  </a:outerShdw>
                </a:effectLst>
                <a:latin typeface="Abadi" panose="020B0604020104020204" pitchFamily="34" charset="0"/>
              </a:rPr>
              <a:t>Table of content</a:t>
            </a:r>
          </a:p>
          <a:p>
            <a:pPr algn="ctr"/>
            <a:endParaRPr lang="en-US" sz="3200" b="1" i="1" cap="none" spc="0" dirty="0">
              <a:ln w="0"/>
              <a:solidFill>
                <a:schemeClr val="tx1"/>
              </a:solidFill>
              <a:effectLst>
                <a:outerShdw blurRad="38100" dist="19050" dir="2700000" algn="tl" rotWithShape="0">
                  <a:schemeClr val="dk1">
                    <a:alpha val="40000"/>
                  </a:schemeClr>
                </a:outerShdw>
              </a:effectLst>
              <a:latin typeface="Abadi" panose="020B0604020104020204" pitchFamily="34" charset="0"/>
            </a:endParaRPr>
          </a:p>
          <a:p>
            <a:pPr algn="ctr"/>
            <a:endParaRPr lang="en-US" b="0" cap="none" spc="0" dirty="0">
              <a:ln w="0"/>
              <a:solidFill>
                <a:schemeClr val="tx1"/>
              </a:solidFill>
              <a:effectLst>
                <a:outerShdw blurRad="38100" dist="19050" dir="2700000" algn="tl" rotWithShape="0">
                  <a:schemeClr val="dk1">
                    <a:alpha val="40000"/>
                  </a:schemeClr>
                </a:outerShdw>
              </a:effectLst>
            </a:endParaRPr>
          </a:p>
          <a:p>
            <a:pPr marL="342900" indent="-342900">
              <a:buFont typeface="+mj-lt"/>
              <a:buAutoNum type="arabicPeriod"/>
            </a:pPr>
            <a:r>
              <a:rPr lang="en-US" i="1" dirty="0">
                <a:ln w="0"/>
                <a:effectLst>
                  <a:outerShdw blurRad="38100" dist="19050" dir="2700000" algn="tl" rotWithShape="0">
                    <a:schemeClr val="dk1">
                      <a:alpha val="40000"/>
                    </a:schemeClr>
                  </a:outerShdw>
                </a:effectLst>
                <a:latin typeface="Arial Nova Light" panose="020B0304020202020204" pitchFamily="34" charset="0"/>
              </a:rPr>
              <a:t>Introduction………………………………………………………………………………... DobrinkaKiryakova1818047</a:t>
            </a:r>
          </a:p>
          <a:p>
            <a:pPr marL="342900" indent="-342900">
              <a:buFont typeface="+mj-lt"/>
              <a:buAutoNum type="arabicPeriod"/>
            </a:pPr>
            <a:r>
              <a:rPr lang="en-US" i="1" dirty="0">
                <a:ln w="0"/>
                <a:effectLst>
                  <a:outerShdw blurRad="38100" dist="19050" dir="2700000" algn="tl" rotWithShape="0">
                    <a:schemeClr val="dk1">
                      <a:alpha val="40000"/>
                    </a:schemeClr>
                  </a:outerShdw>
                </a:effectLst>
                <a:latin typeface="Arial Nova Light" panose="020B0304020202020204" pitchFamily="34" charset="0"/>
              </a:rPr>
              <a:t>Correlation between learning and development of an employee……………………… Simran Kaur Virdi 2220720</a:t>
            </a:r>
          </a:p>
          <a:p>
            <a:pPr marL="342900" indent="-342900">
              <a:buFont typeface="+mj-lt"/>
              <a:buAutoNum type="arabicPeriod"/>
            </a:pPr>
            <a:r>
              <a:rPr lang="en-US" i="1" dirty="0">
                <a:ln w="0"/>
                <a:effectLst>
                  <a:outerShdw blurRad="38100" dist="19050" dir="2700000" algn="tl" rotWithShape="0">
                    <a:schemeClr val="dk1">
                      <a:alpha val="40000"/>
                    </a:schemeClr>
                  </a:outerShdw>
                </a:effectLst>
                <a:latin typeface="Arial Nova Light" panose="020B0304020202020204" pitchFamily="34" charset="0"/>
              </a:rPr>
              <a:t>Significant of the learning and development……………………………………………..Simran Kaur Virdi 2220720</a:t>
            </a:r>
          </a:p>
          <a:p>
            <a:pPr marL="342900" indent="-342900">
              <a:buFont typeface="+mj-lt"/>
              <a:buAutoNum type="arabicPeriod"/>
            </a:pPr>
            <a:r>
              <a:rPr lang="en-US" i="1" dirty="0">
                <a:ln w="0"/>
                <a:effectLst>
                  <a:outerShdw blurRad="38100" dist="19050" dir="2700000" algn="tl" rotWithShape="0">
                    <a:schemeClr val="dk1">
                      <a:alpha val="40000"/>
                    </a:schemeClr>
                  </a:outerShdw>
                </a:effectLst>
                <a:latin typeface="Arial Nova Light" panose="020B0304020202020204" pitchFamily="34" charset="0"/>
              </a:rPr>
              <a:t>Skill development ………………………………………………………………………….Vladimir Rebrik 1914780</a:t>
            </a:r>
          </a:p>
          <a:p>
            <a:pPr marL="342900" indent="-342900">
              <a:buFont typeface="+mj-lt"/>
              <a:buAutoNum type="arabicPeriod"/>
            </a:pPr>
            <a:r>
              <a:rPr lang="en-US" i="1" dirty="0">
                <a:ln w="0"/>
                <a:effectLst>
                  <a:outerShdw blurRad="38100" dist="19050" dir="2700000" algn="tl" rotWithShape="0">
                    <a:schemeClr val="dk1">
                      <a:alpha val="40000"/>
                    </a:schemeClr>
                  </a:outerShdw>
                </a:effectLst>
                <a:latin typeface="Arial Nova Light" panose="020B0304020202020204" pitchFamily="34" charset="0"/>
              </a:rPr>
              <a:t>Training Courses in Learning and development………………………………………….Vanshika</a:t>
            </a:r>
            <a:r>
              <a:rPr lang="en-GB" i="1" dirty="0">
                <a:latin typeface="Arial Nova Light" panose="020B0304020202020204" pitchFamily="34" charset="0"/>
              </a:rPr>
              <a:t>2224637</a:t>
            </a:r>
          </a:p>
          <a:p>
            <a:pPr marL="342900" indent="-342900">
              <a:buFont typeface="+mj-lt"/>
              <a:buAutoNum type="arabicPeriod"/>
            </a:pPr>
            <a:r>
              <a:rPr lang="en-GB" i="1" dirty="0">
                <a:ln w="0"/>
                <a:effectLst>
                  <a:outerShdw blurRad="38100" dist="19050" dir="2700000" algn="tl" rotWithShape="0">
                    <a:schemeClr val="dk1">
                      <a:alpha val="40000"/>
                    </a:schemeClr>
                  </a:outerShdw>
                </a:effectLst>
                <a:latin typeface="Arial Nova Light" panose="020B0304020202020204" pitchFamily="34" charset="0"/>
              </a:rPr>
              <a:t>Leadership Training………………………………………………………………………. Gurpreet Singh2220204</a:t>
            </a:r>
          </a:p>
          <a:p>
            <a:pPr marL="342900" indent="-342900">
              <a:buFont typeface="+mj-lt"/>
              <a:buAutoNum type="arabicPeriod"/>
            </a:pPr>
            <a:r>
              <a:rPr lang="en-GB" i="1" dirty="0">
                <a:ln w="0"/>
                <a:effectLst>
                  <a:outerShdw blurRad="38100" dist="19050" dir="2700000" algn="tl" rotWithShape="0">
                    <a:schemeClr val="dk1">
                      <a:alpha val="40000"/>
                    </a:schemeClr>
                  </a:outerShdw>
                </a:effectLst>
                <a:latin typeface="Arial Nova Light" panose="020B0304020202020204" pitchFamily="34" charset="0"/>
              </a:rPr>
              <a:t>Approaches to leadership training In the contemporary organisation ………………...Gurpreet Singh2220204</a:t>
            </a:r>
          </a:p>
          <a:p>
            <a:pPr marL="342900" indent="-342900">
              <a:buFont typeface="+mj-lt"/>
              <a:buAutoNum type="arabicPeriod"/>
            </a:pPr>
            <a:r>
              <a:rPr lang="en-GB" i="1" dirty="0">
                <a:ln w="0"/>
                <a:effectLst>
                  <a:outerShdw blurRad="38100" dist="19050" dir="2700000" algn="tl" rotWithShape="0">
                    <a:schemeClr val="dk1">
                      <a:alpha val="40000"/>
                    </a:schemeClr>
                  </a:outerShdw>
                </a:effectLst>
                <a:latin typeface="Arial Nova Light" panose="020B0304020202020204" pitchFamily="34" charset="0"/>
              </a:rPr>
              <a:t>The impact of the leadership training………………………………………………....... Gurpreet Singh-2220204</a:t>
            </a:r>
          </a:p>
          <a:p>
            <a:pPr marL="342900" indent="-342900">
              <a:buFont typeface="+mj-lt"/>
              <a:buAutoNum type="arabicPeriod"/>
            </a:pPr>
            <a:r>
              <a:rPr lang="en-GB" i="1" dirty="0">
                <a:ln w="0"/>
                <a:effectLst>
                  <a:outerShdw blurRad="38100" dist="19050" dir="2700000" algn="tl" rotWithShape="0">
                    <a:schemeClr val="dk1">
                      <a:alpha val="40000"/>
                    </a:schemeClr>
                  </a:outerShdw>
                </a:effectLst>
                <a:latin typeface="Arial Nova Light" panose="020B0304020202020204" pitchFamily="34" charset="0"/>
              </a:rPr>
              <a:t>Current challenges to providing leadership training…………………………………… Gurpreet Singh-2220204</a:t>
            </a:r>
          </a:p>
          <a:p>
            <a:pPr marL="342900" indent="-342900">
              <a:buFont typeface="+mj-lt"/>
              <a:buAutoNum type="arabicPeriod"/>
            </a:pPr>
            <a:r>
              <a:rPr lang="en-GB" i="1" dirty="0">
                <a:ln w="0"/>
                <a:effectLst>
                  <a:outerShdw blurRad="38100" dist="19050" dir="2700000" algn="tl" rotWithShape="0">
                    <a:schemeClr val="dk1">
                      <a:alpha val="40000"/>
                    </a:schemeClr>
                  </a:outerShdw>
                </a:effectLst>
                <a:latin typeface="Arial Nova Light" panose="020B0304020202020204" pitchFamily="34" charset="0"/>
              </a:rPr>
              <a:t>Conclusion…………………………………………………………………………………Dobrinka Kiryakova1818047</a:t>
            </a:r>
          </a:p>
          <a:p>
            <a:pPr marL="342900" indent="-342900">
              <a:buFont typeface="+mj-lt"/>
              <a:buAutoNum type="arabicPeriod"/>
            </a:pPr>
            <a:r>
              <a:rPr lang="en-GB" i="1" dirty="0">
                <a:ln w="0"/>
                <a:effectLst>
                  <a:outerShdw blurRad="38100" dist="19050" dir="2700000" algn="tl" rotWithShape="0">
                    <a:schemeClr val="dk1">
                      <a:alpha val="40000"/>
                    </a:schemeClr>
                  </a:outerShdw>
                </a:effectLst>
                <a:latin typeface="Arial Nova Light" panose="020B0304020202020204" pitchFamily="34" charset="0"/>
              </a:rPr>
              <a:t>Reference’s………………………...........................................................................</a:t>
            </a:r>
            <a:r>
              <a:rPr lang="en-GB" sz="2000" dirty="0">
                <a:ln w="0"/>
                <a:effectLst>
                  <a:outerShdw blurRad="38100" dist="19050" dir="2700000" algn="tl" rotWithShape="0">
                    <a:schemeClr val="dk1">
                      <a:alpha val="40000"/>
                    </a:schemeClr>
                  </a:outerShdw>
                </a:effectLst>
                <a:latin typeface="Arial Nova Cond Light" panose="020B0604020202020204" pitchFamily="34" charset="0"/>
              </a:rPr>
              <a:t> </a:t>
            </a:r>
            <a:endParaRPr lang="en-US" sz="2000" dirty="0">
              <a:ln w="0"/>
              <a:effectLst>
                <a:outerShdw blurRad="38100" dist="19050" dir="2700000" algn="tl" rotWithShape="0">
                  <a:schemeClr val="dk1">
                    <a:alpha val="40000"/>
                  </a:schemeClr>
                </a:outerShdw>
              </a:effectLst>
              <a:latin typeface="Arial Nova Cond Light" panose="020B0604020202020204" pitchFamily="34" charset="0"/>
            </a:endParaRPr>
          </a:p>
          <a:p>
            <a:pPr marL="342900" indent="-342900">
              <a:buFont typeface="+mj-lt"/>
              <a:buAutoNum type="arabicPeriod"/>
            </a:pPr>
            <a:endParaRPr lang="en-US" dirty="0">
              <a:ln w="0"/>
              <a:effectLst>
                <a:outerShdw blurRad="38100" dist="19050" dir="2700000" algn="tl" rotWithShape="0">
                  <a:schemeClr val="dk1">
                    <a:alpha val="40000"/>
                  </a:schemeClr>
                </a:outerShdw>
              </a:effectLst>
            </a:endParaRPr>
          </a:p>
          <a:p>
            <a:pPr marL="400050" indent="-400050" algn="just">
              <a:buFont typeface="+mj-lt"/>
              <a:buAutoNum type="romanUcPeriod"/>
            </a:pPr>
            <a:endParaRPr lang="en-US" dirty="0">
              <a:ln w="0"/>
              <a:effectLst>
                <a:outerShdw blurRad="38100" dist="19050" dir="2700000" algn="tl" rotWithShape="0">
                  <a:schemeClr val="dk1">
                    <a:alpha val="40000"/>
                  </a:schemeClr>
                </a:outerShdw>
              </a:effectLst>
            </a:endParaRPr>
          </a:p>
          <a:p>
            <a:pPr algn="ctr"/>
            <a:endParaRPr lang="en-US" dirty="0">
              <a:ln w="0"/>
              <a:effectLst>
                <a:outerShdw blurRad="38100" dist="19050" dir="2700000" algn="tl" rotWithShape="0">
                  <a:schemeClr val="dk1">
                    <a:alpha val="40000"/>
                  </a:schemeClr>
                </a:outerShdw>
              </a:effectLst>
            </a:endParaRPr>
          </a:p>
          <a:p>
            <a:endParaRPr lang="en-US" sz="5400" b="0" cap="none" spc="0" dirty="0">
              <a:ln w="0"/>
              <a:solidFill>
                <a:schemeClr val="tx1"/>
              </a:solidFill>
              <a:effectLst>
                <a:outerShdw blurRad="38100" dist="19050" dir="2700000" algn="tl" rotWithShape="0">
                  <a:schemeClr val="dk1">
                    <a:alpha val="40000"/>
                  </a:schemeClr>
                </a:outerShdw>
              </a:effectLst>
            </a:endParaRPr>
          </a:p>
        </p:txBody>
      </p:sp>
    </p:spTree>
    <p:custDataLst>
      <p:tags r:id="rId1"/>
    </p:custDataLst>
    <p:extLst>
      <p:ext uri="{BB962C8B-B14F-4D97-AF65-F5344CB8AC3E}">
        <p14:creationId xmlns:p14="http://schemas.microsoft.com/office/powerpoint/2010/main" val="1873423717"/>
      </p:ext>
    </p:extLst>
  </p:cSld>
  <p:clrMapOvr>
    <a:masterClrMapping/>
  </p:clrMapOvr>
  <mc:AlternateContent xmlns:mc="http://schemas.openxmlformats.org/markup-compatibility/2006" xmlns:p14="http://schemas.microsoft.com/office/powerpoint/2010/main">
    <mc:Choice Requires="p14">
      <p:transition spd="slow" p14:dur="3900" advTm="33820">
        <p14:glitter pattern="hexagon"/>
      </p:transition>
    </mc:Choice>
    <mc:Fallback xmlns="">
      <p:transition spd="slow" advTm="3382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B107FE3-0267-A849-C188-2190CF75E56F}"/>
              </a:ext>
            </a:extLst>
          </p:cNvPr>
          <p:cNvSpPr txBox="1"/>
          <p:nvPr/>
        </p:nvSpPr>
        <p:spPr>
          <a:xfrm>
            <a:off x="1091682" y="1119673"/>
            <a:ext cx="10790464" cy="5037276"/>
          </a:xfrm>
          <a:prstGeom prst="rect">
            <a:avLst/>
          </a:prstGeom>
          <a:noFill/>
        </p:spPr>
        <p:txBody>
          <a:bodyPr wrap="square">
            <a:spAutoFit/>
          </a:bodyPr>
          <a:lstStyle/>
          <a:p>
            <a:pPr>
              <a:lnSpc>
                <a:spcPct val="107000"/>
              </a:lnSpc>
              <a:spcAft>
                <a:spcPts val="800"/>
              </a:spcAft>
            </a:pPr>
            <a:r>
              <a:rPr lang="en-GB" sz="4400" kern="100" dirty="0">
                <a:effectLst/>
                <a:latin typeface="Blackadder ITC" panose="04020505051007020D02" pitchFamily="82" charset="0"/>
                <a:ea typeface="Calibri" panose="020F0502020204030204" pitchFamily="34" charset="0"/>
                <a:cs typeface="Times New Roman" panose="02020603050405020304" pitchFamily="18" charset="0"/>
              </a:rPr>
              <a:t>Introduction</a:t>
            </a:r>
          </a:p>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3200" b="1" kern="100" dirty="0">
                <a:effectLst/>
                <a:latin typeface="Blackadder ITC" panose="04020505051007020D02" pitchFamily="82" charset="0"/>
                <a:ea typeface="Calibri" panose="020F0502020204030204" pitchFamily="34" charset="0"/>
                <a:cs typeface="Times New Roman" panose="02020603050405020304" pitchFamily="18" charset="0"/>
              </a:rPr>
              <a:t>Human resource management   Learning and development.</a:t>
            </a:r>
          </a:p>
          <a:p>
            <a:pPr>
              <a:lnSpc>
                <a:spcPct val="107000"/>
              </a:lnSpc>
              <a:spcAft>
                <a:spcPts val="800"/>
              </a:spcAft>
            </a:pPr>
            <a:r>
              <a:rPr lang="en-GB" b="1" dirty="0"/>
              <a:t>.</a:t>
            </a:r>
            <a:r>
              <a:rPr lang="en-GB" dirty="0"/>
              <a:t> Learning and development it’s a term used to describe everything in a business and their HR strategy.</a:t>
            </a:r>
          </a:p>
          <a:p>
            <a:pPr>
              <a:lnSpc>
                <a:spcPct val="107000"/>
              </a:lnSpc>
              <a:spcAft>
                <a:spcPts val="800"/>
              </a:spcAft>
            </a:pPr>
            <a:r>
              <a:rPr lang="en-GB" sz="2400" b="1" dirty="0"/>
              <a:t>.</a:t>
            </a:r>
            <a:r>
              <a:rPr lang="en-GB" dirty="0"/>
              <a:t>Which it does to encourage professional development among its employees by providing them with the necessary training, different courses, and different development programmes, online or in person learning. Usually, although describe mainly its responsibilities of the human resource management who is usually taking the care of the company.</a:t>
            </a:r>
            <a:endParaRPr lang="en-GB" sz="3200" b="1" kern="100" dirty="0">
              <a:effectLst/>
              <a:latin typeface="Blackadder ITC" panose="04020505051007020D02" pitchFamily="82" charset="0"/>
              <a:ea typeface="Calibri" panose="020F0502020204030204" pitchFamily="34" charset="0"/>
              <a:cs typeface="Times New Roman" panose="02020603050405020304" pitchFamily="18" charset="0"/>
            </a:endParaRPr>
          </a:p>
          <a:p>
            <a:pPr>
              <a:lnSpc>
                <a:spcPct val="107000"/>
              </a:lnSpc>
              <a:spcAft>
                <a:spcPts val="800"/>
              </a:spcAft>
            </a:pPr>
            <a:endParaRPr lang="en-GB" sz="3200" b="1" kern="100" dirty="0">
              <a:effectLst/>
              <a:latin typeface="Blackadder ITC" panose="04020505051007020D02" pitchFamily="82" charset="0"/>
              <a:ea typeface="Calibri" panose="020F0502020204030204" pitchFamily="34" charset="0"/>
              <a:cs typeface="Times New Roman" panose="02020603050405020304" pitchFamily="18" charset="0"/>
            </a:endParaRPr>
          </a:p>
          <a:p>
            <a:pPr>
              <a:lnSpc>
                <a:spcPct val="107000"/>
              </a:lnSpc>
              <a:spcAft>
                <a:spcPts val="800"/>
              </a:spcAft>
            </a:pPr>
            <a:r>
              <a:rPr lang="en-GB" sz="2400" b="1" i="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GB" sz="2400" i="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Oval 6">
            <a:extLst>
              <a:ext uri="{FF2B5EF4-FFF2-40B4-BE49-F238E27FC236}">
                <a16:creationId xmlns:a16="http://schemas.microsoft.com/office/drawing/2014/main" id="{BB4430B4-6F78-4358-9953-0938BAA03ED7}"/>
              </a:ext>
            </a:extLst>
          </p:cNvPr>
          <p:cNvSpPr/>
          <p:nvPr/>
        </p:nvSpPr>
        <p:spPr>
          <a:xfrm>
            <a:off x="6718041" y="111967"/>
            <a:ext cx="5066522" cy="671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Dobrinka</a:t>
            </a:r>
            <a:r>
              <a:rPr lang="en-GB" dirty="0"/>
              <a:t> kiryakova -1818047</a:t>
            </a:r>
          </a:p>
        </p:txBody>
      </p:sp>
    </p:spTree>
    <p:custDataLst>
      <p:tags r:id="rId1"/>
    </p:custDataLst>
    <p:extLst>
      <p:ext uri="{BB962C8B-B14F-4D97-AF65-F5344CB8AC3E}">
        <p14:creationId xmlns:p14="http://schemas.microsoft.com/office/powerpoint/2010/main" val="2618590362"/>
      </p:ext>
    </p:extLst>
  </p:cSld>
  <p:clrMapOvr>
    <a:masterClrMapping/>
  </p:clrMapOvr>
  <mc:AlternateContent xmlns:mc="http://schemas.openxmlformats.org/markup-compatibility/2006" xmlns:p14="http://schemas.microsoft.com/office/powerpoint/2010/main">
    <mc:Choice Requires="p14">
      <p:transition spd="slow" p14:dur="3900" advTm="31956">
        <p14:glitter pattern="hexagon"/>
      </p:transition>
    </mc:Choice>
    <mc:Fallback xmlns="">
      <p:transition spd="slow" advTm="3195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AE3063-3D2D-9576-4538-512F9F211A32}"/>
              </a:ext>
            </a:extLst>
          </p:cNvPr>
          <p:cNvSpPr txBox="1"/>
          <p:nvPr/>
        </p:nvSpPr>
        <p:spPr>
          <a:xfrm>
            <a:off x="0" y="798385"/>
            <a:ext cx="5355276" cy="5266513"/>
          </a:xfrm>
          <a:prstGeom prst="rect">
            <a:avLst/>
          </a:prstGeom>
        </p:spPr>
        <p:txBody>
          <a:bodyPr vert="horz" lIns="91440" tIns="45720" rIns="91440" bIns="45720" rtlCol="0" anchor="t">
            <a:noAutofit/>
          </a:bodyPr>
          <a:lstStyle/>
          <a:p>
            <a:pPr>
              <a:spcAft>
                <a:spcPts val="600"/>
              </a:spcAft>
              <a:buClr>
                <a:schemeClr val="accent5"/>
              </a:buClr>
            </a:pPr>
            <a:endParaRPr lang="en-US" i="1" dirty="0"/>
          </a:p>
        </p:txBody>
      </p:sp>
      <p:pic>
        <p:nvPicPr>
          <p:cNvPr id="15" name="Video 13" title="Person sitting at desk">
            <a:hlinkClick r:id="" action="ppaction://media"/>
            <a:extLst>
              <a:ext uri="{FF2B5EF4-FFF2-40B4-BE49-F238E27FC236}">
                <a16:creationId xmlns:a16="http://schemas.microsoft.com/office/drawing/2014/main" id="{4D8D0D04-C56A-AA0F-2A93-A78D91A34C46}"/>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8229600" y="2069298"/>
            <a:ext cx="3962400" cy="4163551"/>
          </a:xfrm>
          <a:prstGeom prst="rect">
            <a:avLst/>
          </a:prstGeom>
        </p:spPr>
      </p:pic>
      <p:sp>
        <p:nvSpPr>
          <p:cNvPr id="17" name="Oval 16">
            <a:extLst>
              <a:ext uri="{FF2B5EF4-FFF2-40B4-BE49-F238E27FC236}">
                <a16:creationId xmlns:a16="http://schemas.microsoft.com/office/drawing/2014/main" id="{769A8C4A-5F21-63E0-27CC-12D844B21E0C}"/>
              </a:ext>
            </a:extLst>
          </p:cNvPr>
          <p:cNvSpPr/>
          <p:nvPr/>
        </p:nvSpPr>
        <p:spPr>
          <a:xfrm>
            <a:off x="6718041" y="111967"/>
            <a:ext cx="5066522" cy="671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Dobrinka kiryakova -1818047</a:t>
            </a:r>
          </a:p>
        </p:txBody>
      </p:sp>
      <p:sp>
        <p:nvSpPr>
          <p:cNvPr id="4" name="TextBox 3">
            <a:extLst>
              <a:ext uri="{FF2B5EF4-FFF2-40B4-BE49-F238E27FC236}">
                <a16:creationId xmlns:a16="http://schemas.microsoft.com/office/drawing/2014/main" id="{A38FBEED-44F9-0EB9-AF98-FA0BC3DCC180}"/>
              </a:ext>
            </a:extLst>
          </p:cNvPr>
          <p:cNvSpPr txBox="1"/>
          <p:nvPr/>
        </p:nvSpPr>
        <p:spPr>
          <a:xfrm>
            <a:off x="400151" y="1846203"/>
            <a:ext cx="6106884" cy="2616101"/>
          </a:xfrm>
          <a:prstGeom prst="rect">
            <a:avLst/>
          </a:prstGeom>
          <a:noFill/>
        </p:spPr>
        <p:txBody>
          <a:bodyPr wrap="square">
            <a:spAutoFit/>
          </a:bodyPr>
          <a:lstStyle/>
          <a:p>
            <a:r>
              <a:rPr lang="en-GB" sz="2800" b="1" dirty="0">
                <a:effectLst/>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strategy is varying from company to company, and they can be different. </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2800" b="1" dirty="0">
                <a:effectLst/>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For example, the corporate company, to small companies the strategy it carry out in different ways. The larger company usually have more layers of senior management, and they invest more in the manager training to help them develop new skills, that are specific to their leadership role.</a:t>
            </a:r>
            <a:endParaRPr lang="en-GB" dirty="0"/>
          </a:p>
        </p:txBody>
      </p:sp>
      <p:sp>
        <p:nvSpPr>
          <p:cNvPr id="5" name="Oval 4">
            <a:extLst>
              <a:ext uri="{FF2B5EF4-FFF2-40B4-BE49-F238E27FC236}">
                <a16:creationId xmlns:a16="http://schemas.microsoft.com/office/drawing/2014/main" id="{C76D9CAA-1781-065B-EDC3-38E6D9F8239A}"/>
              </a:ext>
            </a:extLst>
          </p:cNvPr>
          <p:cNvSpPr/>
          <p:nvPr/>
        </p:nvSpPr>
        <p:spPr>
          <a:xfrm>
            <a:off x="2435289" y="783771"/>
            <a:ext cx="1752535" cy="8210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Strategy</a:t>
            </a:r>
          </a:p>
        </p:txBody>
      </p:sp>
    </p:spTree>
    <p:custDataLst>
      <p:tags r:id="rId1"/>
    </p:custDataLst>
    <p:extLst>
      <p:ext uri="{BB962C8B-B14F-4D97-AF65-F5344CB8AC3E}">
        <p14:creationId xmlns:p14="http://schemas.microsoft.com/office/powerpoint/2010/main" val="1834267529"/>
      </p:ext>
    </p:extLst>
  </p:cSld>
  <p:clrMapOvr>
    <a:masterClrMapping/>
  </p:clrMapOvr>
  <mc:AlternateContent xmlns:mc="http://schemas.openxmlformats.org/markup-compatibility/2006" xmlns:p14="http://schemas.microsoft.com/office/powerpoint/2010/main">
    <mc:Choice Requires="p14">
      <p:transition spd="slow" p14:dur="3900" advTm="25791">
        <p14:glitter pattern="hexagon"/>
      </p:transition>
    </mc:Choice>
    <mc:Fallback xmlns="">
      <p:transition spd="slow" advTm="2579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nodePh="1">
                                  <p:stCondLst>
                                    <p:cond delay="0"/>
                                  </p:stCondLst>
                                  <p:endCondLst>
                                    <p:cond evt="begin" delay="0">
                                      <p:tn val="12"/>
                                    </p:cond>
                                  </p:end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6585">
                <p:cTn id="16" repeatCount="indefinite" fill="hold" display="0">
                  <p:stCondLst>
                    <p:cond delay="indefinite"/>
                  </p:stCondLst>
                </p:cTn>
                <p:tgtEl>
                  <p:spTgt spid="15"/>
                </p:tgtEl>
              </p:cMediaNode>
            </p:video>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B7B7F7-D303-5172-5F04-71E4690CD342}"/>
              </a:ext>
            </a:extLst>
          </p:cNvPr>
          <p:cNvSpPr txBox="1"/>
          <p:nvPr/>
        </p:nvSpPr>
        <p:spPr>
          <a:xfrm>
            <a:off x="524473" y="1299323"/>
            <a:ext cx="5355276" cy="3636159"/>
          </a:xfrm>
          <a:prstGeom prst="rect">
            <a:avLst/>
          </a:prstGeom>
        </p:spPr>
        <p:txBody>
          <a:bodyPr vert="horz" lIns="91440" tIns="45720" rIns="91440" bIns="45720" rtlCol="0" anchor="t">
            <a:noAutofit/>
          </a:bodyPr>
          <a:lstStyle/>
          <a:p>
            <a:pPr>
              <a:lnSpc>
                <a:spcPct val="110000"/>
              </a:lnSpc>
              <a:spcAft>
                <a:spcPts val="600"/>
              </a:spcAft>
              <a:buClr>
                <a:schemeClr val="accent5"/>
              </a:buClr>
            </a:pPr>
            <a:endParaRPr lang="en-US" sz="2000" dirty="0"/>
          </a:p>
        </p:txBody>
      </p:sp>
      <p:pic>
        <p:nvPicPr>
          <p:cNvPr id="5" name="Video 4" title="Person typing on keyboard">
            <a:hlinkClick r:id="" action="ppaction://media"/>
            <a:extLst>
              <a:ext uri="{FF2B5EF4-FFF2-40B4-BE49-F238E27FC236}">
                <a16:creationId xmlns:a16="http://schemas.microsoft.com/office/drawing/2014/main" id="{1F325C69-3408-C4F2-7ED0-B671459D43F8}"/>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7193720" y="2619376"/>
            <a:ext cx="4706647" cy="2647488"/>
          </a:xfrm>
          <a:prstGeom prst="rect">
            <a:avLst/>
          </a:prstGeom>
        </p:spPr>
      </p:pic>
      <p:sp>
        <p:nvSpPr>
          <p:cNvPr id="6" name="Oval 5">
            <a:extLst>
              <a:ext uri="{FF2B5EF4-FFF2-40B4-BE49-F238E27FC236}">
                <a16:creationId xmlns:a16="http://schemas.microsoft.com/office/drawing/2014/main" id="{B230FDF1-0A3A-5A51-223C-BBAD5EA03673}"/>
              </a:ext>
            </a:extLst>
          </p:cNvPr>
          <p:cNvSpPr/>
          <p:nvPr/>
        </p:nvSpPr>
        <p:spPr>
          <a:xfrm>
            <a:off x="6718041" y="111967"/>
            <a:ext cx="5066522" cy="671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Dobrinka kiryakova -1818047</a:t>
            </a:r>
          </a:p>
        </p:txBody>
      </p:sp>
      <p:sp>
        <p:nvSpPr>
          <p:cNvPr id="4" name="TextBox 3">
            <a:extLst>
              <a:ext uri="{FF2B5EF4-FFF2-40B4-BE49-F238E27FC236}">
                <a16:creationId xmlns:a16="http://schemas.microsoft.com/office/drawing/2014/main" id="{44AE5869-D1A6-05AF-7E38-1300C2F78833}"/>
              </a:ext>
            </a:extLst>
          </p:cNvPr>
          <p:cNvSpPr txBox="1"/>
          <p:nvPr/>
        </p:nvSpPr>
        <p:spPr>
          <a:xfrm>
            <a:off x="1093117" y="2101739"/>
            <a:ext cx="6097554" cy="2769989"/>
          </a:xfrm>
          <a:prstGeom prst="rect">
            <a:avLst/>
          </a:prstGeom>
          <a:noFill/>
        </p:spPr>
        <p:txBody>
          <a:bodyPr wrap="square">
            <a:spAutoFit/>
          </a:bodyPr>
          <a:lstStyle/>
          <a:p>
            <a:r>
              <a:rPr lang="en-GB" sz="2000" b="1" dirty="0">
                <a:effectLst/>
                <a:latin typeface="Calibri" panose="020F0502020204030204" pitchFamily="34" charset="0"/>
                <a:ea typeface="Calibri" panose="020F0502020204030204" pitchFamily="34" charset="0"/>
                <a:cs typeface="Times New Roman" panose="02020603050405020304" pitchFamily="18" charset="0"/>
              </a:rPr>
              <a:t>.</a:t>
            </a:r>
            <a:r>
              <a:rPr lang="en-GB" sz="2000" dirty="0">
                <a:effectLst/>
                <a:latin typeface="Calibri" panose="020F0502020204030204" pitchFamily="34" charset="0"/>
                <a:ea typeface="Calibri" panose="020F0502020204030204" pitchFamily="34" charset="0"/>
                <a:cs typeface="Times New Roman" panose="02020603050405020304" pitchFamily="18" charset="0"/>
              </a:rPr>
              <a:t>I</a:t>
            </a:r>
            <a:r>
              <a:rPr lang="en-GB" sz="1800" dirty="0">
                <a:effectLst/>
                <a:latin typeface="Calibri" panose="020F0502020204030204" pitchFamily="34" charset="0"/>
                <a:ea typeface="Calibri" panose="020F0502020204030204" pitchFamily="34" charset="0"/>
                <a:cs typeface="Times New Roman" panose="02020603050405020304" pitchFamily="18" charset="0"/>
              </a:rPr>
              <a:t>n a small fast-growing business, the team is often working outside of their comfort zone and often there implementing new skills, like a social learning.</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2800" b="1" dirty="0">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 This learning take place just by working with team members which has skills and experience, which we cannot see like a formal incorporate learning, it's looked like more continuous learning oh we can say they're learning without even realise in it.</a:t>
            </a:r>
            <a:endParaRPr lang="en-GB" dirty="0"/>
          </a:p>
        </p:txBody>
      </p:sp>
    </p:spTree>
    <p:custDataLst>
      <p:tags r:id="rId1"/>
    </p:custDataLst>
    <p:extLst>
      <p:ext uri="{BB962C8B-B14F-4D97-AF65-F5344CB8AC3E}">
        <p14:creationId xmlns:p14="http://schemas.microsoft.com/office/powerpoint/2010/main" val="4272764814"/>
      </p:ext>
    </p:extLst>
  </p:cSld>
  <p:clrMapOvr>
    <a:masterClrMapping/>
  </p:clrMapOvr>
  <mc:AlternateContent xmlns:mc="http://schemas.openxmlformats.org/markup-compatibility/2006" xmlns:p14="http://schemas.microsoft.com/office/powerpoint/2010/main">
    <mc:Choice Requires="p14">
      <p:transition spd="slow" p14:dur="3900" advTm="34461">
        <p14:glitter pattern="hexagon"/>
      </p:transition>
    </mc:Choice>
    <mc:Fallback xmlns="">
      <p:transition spd="slow" advTm="3446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nodePh="1">
                                  <p:stCondLst>
                                    <p:cond delay="0"/>
                                  </p:stCondLst>
                                  <p:endCondLst>
                                    <p:cond evt="begin" delay="0">
                                      <p:tn val="11"/>
                                    </p:cond>
                                  </p:end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5" repeatCount="indefinite" fill="hold" display="0">
                  <p:stCondLst>
                    <p:cond delay="indefinite"/>
                  </p:stCondLst>
                </p:cTn>
                <p:tgtEl>
                  <p:spTgt spid="5"/>
                </p:tgtEl>
              </p:cMediaNode>
            </p:video>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40D1F5-750E-877D-22B2-5BCA8F753E7B}"/>
              </a:ext>
            </a:extLst>
          </p:cNvPr>
          <p:cNvSpPr txBox="1"/>
          <p:nvPr/>
        </p:nvSpPr>
        <p:spPr>
          <a:xfrm>
            <a:off x="133350" y="695326"/>
            <a:ext cx="5355276" cy="5457824"/>
          </a:xfrm>
          <a:prstGeom prst="rect">
            <a:avLst/>
          </a:prstGeom>
        </p:spPr>
        <p:txBody>
          <a:bodyPr vert="horz" lIns="91440" tIns="45720" rIns="91440" bIns="45720" rtlCol="0" anchor="t">
            <a:noAutofit/>
          </a:bodyPr>
          <a:lstStyle/>
          <a:p>
            <a:pPr>
              <a:lnSpc>
                <a:spcPct val="110000"/>
              </a:lnSpc>
              <a:spcAft>
                <a:spcPts val="800"/>
              </a:spcAft>
              <a:buClr>
                <a:schemeClr val="accent5"/>
              </a:buClr>
            </a:pPr>
            <a:endParaRPr lang="en-US" sz="2000" dirty="0">
              <a:effectLst/>
            </a:endParaRPr>
          </a:p>
        </p:txBody>
      </p:sp>
      <p:pic>
        <p:nvPicPr>
          <p:cNvPr id="5" name="Video 4" title="Clear Chess Pieces">
            <a:hlinkClick r:id="" action="ppaction://media"/>
            <a:extLst>
              <a:ext uri="{FF2B5EF4-FFF2-40B4-BE49-F238E27FC236}">
                <a16:creationId xmlns:a16="http://schemas.microsoft.com/office/drawing/2014/main" id="{40489787-DAF2-A311-BFC6-1F4518789C0C}"/>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8058150" y="1657350"/>
            <a:ext cx="3967413" cy="3609975"/>
          </a:xfrm>
          <a:prstGeom prst="rect">
            <a:avLst/>
          </a:prstGeom>
        </p:spPr>
      </p:pic>
      <p:sp>
        <p:nvSpPr>
          <p:cNvPr id="6" name="Oval 5">
            <a:extLst>
              <a:ext uri="{FF2B5EF4-FFF2-40B4-BE49-F238E27FC236}">
                <a16:creationId xmlns:a16="http://schemas.microsoft.com/office/drawing/2014/main" id="{C35034A2-4FAC-245A-6228-4A29DC510C4B}"/>
              </a:ext>
            </a:extLst>
          </p:cNvPr>
          <p:cNvSpPr/>
          <p:nvPr/>
        </p:nvSpPr>
        <p:spPr>
          <a:xfrm>
            <a:off x="6565641" y="106423"/>
            <a:ext cx="5066522" cy="550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Dobrinka kiryakova -1818047</a:t>
            </a:r>
          </a:p>
        </p:txBody>
      </p:sp>
      <p:sp>
        <p:nvSpPr>
          <p:cNvPr id="4" name="TextBox 3">
            <a:extLst>
              <a:ext uri="{FF2B5EF4-FFF2-40B4-BE49-F238E27FC236}">
                <a16:creationId xmlns:a16="http://schemas.microsoft.com/office/drawing/2014/main" id="{29CB2136-E217-8AE3-5833-BCEA8959552D}"/>
              </a:ext>
            </a:extLst>
          </p:cNvPr>
          <p:cNvSpPr txBox="1"/>
          <p:nvPr/>
        </p:nvSpPr>
        <p:spPr>
          <a:xfrm>
            <a:off x="361696" y="2251115"/>
            <a:ext cx="6097554" cy="3016210"/>
          </a:xfrm>
          <a:prstGeom prst="rect">
            <a:avLst/>
          </a:prstGeom>
          <a:noFill/>
        </p:spPr>
        <p:txBody>
          <a:bodyPr wrap="square">
            <a:spAutoFit/>
          </a:bodyPr>
          <a:lstStyle/>
          <a:p>
            <a:r>
              <a:rPr lang="en-GB" sz="2800" b="1" dirty="0">
                <a:effectLst/>
                <a:latin typeface="Calibri" panose="020F0502020204030204" pitchFamily="34" charset="0"/>
                <a:ea typeface="Calibri" panose="020F0502020204030204" pitchFamily="34" charset="0"/>
                <a:cs typeface="Times New Roman" panose="02020603050405020304" pitchFamily="18" charset="0"/>
              </a:rPr>
              <a:t>.</a:t>
            </a:r>
            <a:r>
              <a:rPr lang="en-GB" sz="1800" dirty="0">
                <a:effectLst/>
                <a:latin typeface="Calibri" panose="020F0502020204030204" pitchFamily="34" charset="0"/>
                <a:ea typeface="Calibri" panose="020F0502020204030204" pitchFamily="34" charset="0"/>
                <a:cs typeface="Times New Roman" panose="02020603050405020304" pitchFamily="18" charset="0"/>
              </a:rPr>
              <a:t>Recording to (Armstrong, p281). The definition of strategic human resource development </a:t>
            </a:r>
            <a:r>
              <a:rPr lang="en-GB" dirty="0">
                <a:latin typeface="Calibri" panose="020F0502020204030204" pitchFamily="34" charset="0"/>
                <a:ea typeface="Calibri" panose="020F0502020204030204" pitchFamily="34" charset="0"/>
                <a:cs typeface="Times New Roman" panose="02020603050405020304" pitchFamily="18" charset="0"/>
              </a:rPr>
              <a:t>and </a:t>
            </a:r>
            <a:r>
              <a:rPr lang="en-GB" sz="1800" dirty="0">
                <a:effectLst/>
                <a:latin typeface="Calibri" panose="020F0502020204030204" pitchFamily="34" charset="0"/>
                <a:ea typeface="Calibri" panose="020F0502020204030204" pitchFamily="34" charset="0"/>
                <a:cs typeface="Times New Roman" panose="02020603050405020304" pitchFamily="18" charset="0"/>
              </a:rPr>
              <a:t>to (Walton 1999, p82)  (M. Armstrong,2014, p281), It's a strategic resource development which involves introducing, eliminating, modifying, directing, and guiding process, that all individuals in the organisation can  received all skills, knowledge, and competence to undertake so they can carry the future task which is required by the organisation.</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custDataLst>
      <p:tags r:id="rId1"/>
    </p:custDataLst>
    <p:extLst>
      <p:ext uri="{BB962C8B-B14F-4D97-AF65-F5344CB8AC3E}">
        <p14:creationId xmlns:p14="http://schemas.microsoft.com/office/powerpoint/2010/main" val="3356717843"/>
      </p:ext>
    </p:extLst>
  </p:cSld>
  <p:clrMapOvr>
    <a:masterClrMapping/>
  </p:clrMapOvr>
  <mc:AlternateContent xmlns:mc="http://schemas.openxmlformats.org/markup-compatibility/2006" xmlns:p14="http://schemas.microsoft.com/office/powerpoint/2010/main">
    <mc:Choice Requires="p14">
      <p:transition spd="slow" p14:dur="3900" advTm="29203">
        <p14:glitter pattern="hexagon"/>
      </p:transition>
    </mc:Choice>
    <mc:Fallback xmlns="">
      <p:transition spd="slow" advTm="2920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nodePh="1">
                                  <p:stCondLst>
                                    <p:cond delay="0"/>
                                  </p:stCondLst>
                                  <p:endCondLst>
                                    <p:cond evt="begin" delay="0">
                                      <p:tn val="11"/>
                                    </p:cond>
                                  </p:end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5" repeatCount="indefinite" fill="hold" display="0">
                  <p:stCondLst>
                    <p:cond delay="indefinite"/>
                  </p:stCondLst>
                </p:cTn>
                <p:tgtEl>
                  <p:spTgt spid="5"/>
                </p:tgtEl>
              </p:cMediaNode>
            </p:video>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D16353B6-157F-23BF-C41D-2D3085645950}"/>
              </a:ext>
            </a:extLst>
          </p:cNvPr>
          <p:cNvSpPr/>
          <p:nvPr/>
        </p:nvSpPr>
        <p:spPr>
          <a:xfrm>
            <a:off x="6565641" y="106423"/>
            <a:ext cx="5066522" cy="5508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Dobrinka kiryakova -1818047</a:t>
            </a:r>
          </a:p>
        </p:txBody>
      </p:sp>
      <p:sp>
        <p:nvSpPr>
          <p:cNvPr id="3" name="Rectangle 2">
            <a:extLst>
              <a:ext uri="{FF2B5EF4-FFF2-40B4-BE49-F238E27FC236}">
                <a16:creationId xmlns:a16="http://schemas.microsoft.com/office/drawing/2014/main" id="{8466EC82-A377-3DDE-6160-B9E5E493CB38}"/>
              </a:ext>
            </a:extLst>
          </p:cNvPr>
          <p:cNvSpPr/>
          <p:nvPr/>
        </p:nvSpPr>
        <p:spPr>
          <a:xfrm>
            <a:off x="2436846" y="2570286"/>
            <a:ext cx="6662056" cy="245395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Me and my colleges prepare that  presentation to look in  the different stages of learning and development in Human Resource Management.</a:t>
            </a:r>
          </a:p>
        </p:txBody>
      </p:sp>
    </p:spTree>
    <p:extLst>
      <p:ext uri="{BB962C8B-B14F-4D97-AF65-F5344CB8AC3E}">
        <p14:creationId xmlns:p14="http://schemas.microsoft.com/office/powerpoint/2010/main" val="923832161"/>
      </p:ext>
    </p:extLst>
  </p:cSld>
  <p:clrMapOvr>
    <a:masterClrMapping/>
  </p:clrMapOvr>
  <mc:AlternateContent xmlns:mc="http://schemas.openxmlformats.org/markup-compatibility/2006" xmlns:p14="http://schemas.microsoft.com/office/powerpoint/2010/main">
    <mc:Choice Requires="p14">
      <p:transition spd="slow" p14:dur="2000" advTm="23119"/>
    </mc:Choice>
    <mc:Fallback xmlns="">
      <p:transition spd="slow" advTm="2311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45FCF65-BC75-260C-13D4-41BCE59A3F89}"/>
              </a:ext>
            </a:extLst>
          </p:cNvPr>
          <p:cNvSpPr/>
          <p:nvPr/>
        </p:nvSpPr>
        <p:spPr>
          <a:xfrm>
            <a:off x="7733138" y="232968"/>
            <a:ext cx="4408613" cy="4286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92500" lnSpcReduction="10000"/>
          </a:bodyPr>
          <a:lstStyle/>
          <a:p>
            <a:pPr>
              <a:lnSpc>
                <a:spcPct val="90000"/>
              </a:lnSpc>
              <a:spcBef>
                <a:spcPct val="0"/>
              </a:spcBef>
              <a:spcAft>
                <a:spcPts val="600"/>
              </a:spcAft>
            </a:pPr>
            <a:r>
              <a:rPr lang="en-US" i="1" kern="1200" dirty="0">
                <a:ln w="0"/>
                <a:solidFill>
                  <a:schemeClr val="tx1"/>
                </a:solidFill>
                <a:effectLst>
                  <a:outerShdw blurRad="38100" dist="19050" dir="2700000" algn="tl" rotWithShape="0">
                    <a:schemeClr val="dk1">
                      <a:alpha val="40000"/>
                    </a:schemeClr>
                  </a:outerShdw>
                </a:effectLst>
                <a:latin typeface="+mj-lt"/>
                <a:ea typeface="+mj-ea"/>
                <a:cs typeface="+mj-cs"/>
              </a:rPr>
              <a:t>Simran Kaur Virdi 2220720</a:t>
            </a:r>
            <a:endParaRPr lang="en-US"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36A8BBDF-660E-C8D0-AA17-E45BCBB798CA}"/>
              </a:ext>
            </a:extLst>
          </p:cNvPr>
          <p:cNvSpPr txBox="1"/>
          <p:nvPr/>
        </p:nvSpPr>
        <p:spPr>
          <a:xfrm>
            <a:off x="6416796" y="1696670"/>
            <a:ext cx="5355276" cy="3174788"/>
          </a:xfrm>
          <a:prstGeom prst="rect">
            <a:avLst/>
          </a:prstGeom>
        </p:spPr>
        <p:txBody>
          <a:bodyPr vert="horz" lIns="91440" tIns="45720" rIns="91440" bIns="45720" rtlCol="0" anchor="t">
            <a:noAutofit/>
          </a:bodyPr>
          <a:lstStyle/>
          <a:p>
            <a:pPr>
              <a:spcBef>
                <a:spcPts val="1200"/>
              </a:spcBef>
              <a:buClr>
                <a:schemeClr val="accent5"/>
              </a:buClr>
            </a:pPr>
            <a:endParaRPr lang="en-US" sz="1400" dirty="0"/>
          </a:p>
        </p:txBody>
      </p:sp>
      <p:pic>
        <p:nvPicPr>
          <p:cNvPr id="9" name="Picture 8" descr="Importance of Training and Development">
            <a:extLst>
              <a:ext uri="{FF2B5EF4-FFF2-40B4-BE49-F238E27FC236}">
                <a16:creationId xmlns:a16="http://schemas.microsoft.com/office/drawing/2014/main" id="{24C4BEF2-E8FA-8F90-94C6-4FE62F2077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49" y="2388540"/>
            <a:ext cx="3464013" cy="3055968"/>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2">
            <a:extLst>
              <a:ext uri="{FF2B5EF4-FFF2-40B4-BE49-F238E27FC236}">
                <a16:creationId xmlns:a16="http://schemas.microsoft.com/office/drawing/2014/main" id="{DFCA4951-3E54-47DE-0C81-E83DE408349A}"/>
              </a:ext>
            </a:extLst>
          </p:cNvPr>
          <p:cNvSpPr>
            <a:spLocks noGrp="1"/>
          </p:cNvSpPr>
          <p:nvPr/>
        </p:nvSpPr>
        <p:spPr>
          <a:xfrm>
            <a:off x="4386492" y="1696670"/>
            <a:ext cx="7561805" cy="4439709"/>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lvl="0" algn="just">
              <a:lnSpc>
                <a:spcPct val="170000"/>
              </a:lnSpc>
            </a:pPr>
            <a:r>
              <a:rPr lang="en-GB" dirty="0">
                <a:effectLst/>
                <a:latin typeface="Times New Roman" panose="02020603050405020304" pitchFamily="18" charset="0"/>
                <a:cs typeface="Times New Roman" panose="02020603050405020304" pitchFamily="18" charset="0"/>
              </a:rPr>
              <a:t>According to Saeed </a:t>
            </a:r>
            <a:r>
              <a:rPr lang="en-GB" i="1" dirty="0">
                <a:effectLst/>
                <a:latin typeface="Times New Roman" panose="02020603050405020304" pitchFamily="18" charset="0"/>
                <a:cs typeface="Times New Roman" panose="02020603050405020304" pitchFamily="18" charset="0"/>
              </a:rPr>
              <a:t>et al</a:t>
            </a:r>
            <a:r>
              <a:rPr lang="en-GB" dirty="0">
                <a:effectLst/>
                <a:latin typeface="Times New Roman" panose="02020603050405020304" pitchFamily="18" charset="0"/>
                <a:cs typeface="Times New Roman" panose="02020603050405020304" pitchFamily="18" charset="0"/>
              </a:rPr>
              <a:t>. (2019), Human resource management has emerged as a frequent pattern for any firm.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For profitability and growth as well as business productivity, every organization's human capital needs to reach its optimum.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Multiple tactics, including work and organisational development, corporate communications, employment, motivation, compensation, including learning and development, have now been adopted to enhance work efficiency.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Training &amp; Development represents the most essential part necessary to increase the yield of human resources.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This can be employed to enhance or expand the quality requirements for employees in their jobs and moreover, these characteristics contribute to the employee's success. </a:t>
            </a:r>
            <a:endParaRPr lang="en-US" dirty="0">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1C4517E-2483-6403-4C13-0F3D9ED801B9}"/>
              </a:ext>
            </a:extLst>
          </p:cNvPr>
          <p:cNvSpPr txBox="1"/>
          <p:nvPr/>
        </p:nvSpPr>
        <p:spPr>
          <a:xfrm>
            <a:off x="319242" y="328718"/>
            <a:ext cx="6097554" cy="646331"/>
          </a:xfrm>
          <a:prstGeom prst="rect">
            <a:avLst/>
          </a:prstGeom>
          <a:noFill/>
        </p:spPr>
        <p:txBody>
          <a:bodyPr wrap="square">
            <a:spAutoFit/>
          </a:bodyPr>
          <a:lstStyle/>
          <a:p>
            <a:r>
              <a:rPr lang="en-GB" b="1" dirty="0">
                <a:latin typeface="Times New Roman" panose="02020603050405020304" pitchFamily="18" charset="0"/>
                <a:cs typeface="Times New Roman" panose="02020603050405020304" pitchFamily="18" charset="0"/>
              </a:rPr>
              <a:t>Correlation between learning and development of an employee</a:t>
            </a:r>
            <a:endParaRPr lang="en-GB" dirty="0"/>
          </a:p>
        </p:txBody>
      </p:sp>
    </p:spTree>
    <p:extLst>
      <p:ext uri="{BB962C8B-B14F-4D97-AF65-F5344CB8AC3E}">
        <p14:creationId xmlns:p14="http://schemas.microsoft.com/office/powerpoint/2010/main" val="1392875915"/>
      </p:ext>
    </p:extLst>
  </p:cSld>
  <p:clrMapOvr>
    <a:masterClrMapping/>
  </p:clrMapOvr>
  <mc:AlternateContent xmlns:mc="http://schemas.openxmlformats.org/markup-compatibility/2006" xmlns:p14="http://schemas.microsoft.com/office/powerpoint/2010/main">
    <mc:Choice Requires="p14">
      <p:transition spd="slow" p14:dur="3900" advTm="24861">
        <p14:glitter pattern="hexagon"/>
      </p:transition>
    </mc:Choice>
    <mc:Fallback xmlns="">
      <p:transition spd="slow" advTm="2486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A3FA866D-BF13-A433-5D06-6F077FE7DD7D}"/>
              </a:ext>
            </a:extLst>
          </p:cNvPr>
          <p:cNvSpPr/>
          <p:nvPr/>
        </p:nvSpPr>
        <p:spPr>
          <a:xfrm>
            <a:off x="7567125" y="186613"/>
            <a:ext cx="4422711" cy="4385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spcBef>
                <a:spcPct val="0"/>
              </a:spcBef>
              <a:spcAft>
                <a:spcPts val="600"/>
              </a:spcAft>
            </a:pPr>
            <a:r>
              <a:rPr lang="en-US" i="1" kern="1200" dirty="0">
                <a:ln w="0"/>
                <a:solidFill>
                  <a:schemeClr val="tx1"/>
                </a:solidFill>
                <a:effectLst>
                  <a:outerShdw blurRad="38100" dist="19050" dir="2700000" algn="tl" rotWithShape="0">
                    <a:schemeClr val="dk1">
                      <a:alpha val="40000"/>
                    </a:schemeClr>
                  </a:outerShdw>
                </a:effectLst>
                <a:latin typeface="+mj-lt"/>
                <a:ea typeface="+mj-ea"/>
                <a:cs typeface="+mj-cs"/>
              </a:rPr>
              <a:t>Simran Kaur Virdi 2220720</a:t>
            </a:r>
            <a:endParaRPr lang="en-US"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9424D1D4-CB83-E25B-0E50-C209E88F874F}"/>
              </a:ext>
            </a:extLst>
          </p:cNvPr>
          <p:cNvSpPr txBox="1"/>
          <p:nvPr/>
        </p:nvSpPr>
        <p:spPr>
          <a:xfrm>
            <a:off x="557505" y="625151"/>
            <a:ext cx="6097554" cy="646331"/>
          </a:xfrm>
          <a:prstGeom prst="rect">
            <a:avLst/>
          </a:prstGeom>
          <a:noFill/>
        </p:spPr>
        <p:txBody>
          <a:bodyPr wrap="square">
            <a:spAutoFit/>
          </a:bodyPr>
          <a:lstStyle/>
          <a:p>
            <a:r>
              <a:rPr lang="en-GB" b="1" dirty="0">
                <a:latin typeface="Times New Roman" panose="02020603050405020304" pitchFamily="18" charset="0"/>
                <a:cs typeface="Times New Roman" panose="02020603050405020304" pitchFamily="18" charset="0"/>
              </a:rPr>
              <a:t>Correlation between learning and development of an employee</a:t>
            </a:r>
            <a:endParaRPr lang="en-GB" dirty="0"/>
          </a:p>
        </p:txBody>
      </p:sp>
      <p:sp>
        <p:nvSpPr>
          <p:cNvPr id="5" name="Content Placeholder 2">
            <a:extLst>
              <a:ext uri="{FF2B5EF4-FFF2-40B4-BE49-F238E27FC236}">
                <a16:creationId xmlns:a16="http://schemas.microsoft.com/office/drawing/2014/main" id="{29D4C793-6D91-65D8-C63E-514202CD4358}"/>
              </a:ext>
            </a:extLst>
          </p:cNvPr>
          <p:cNvSpPr>
            <a:spLocks noGrp="1"/>
          </p:cNvSpPr>
          <p:nvPr/>
        </p:nvSpPr>
        <p:spPr>
          <a:xfrm>
            <a:off x="367300" y="2323322"/>
            <a:ext cx="7799800" cy="4211174"/>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lvl="0" algn="just">
              <a:lnSpc>
                <a:spcPct val="170000"/>
              </a:lnSpc>
            </a:pPr>
            <a:r>
              <a:rPr lang="en-GB" dirty="0">
                <a:effectLst/>
                <a:latin typeface="Times New Roman" panose="02020603050405020304" pitchFamily="18" charset="0"/>
                <a:cs typeface="Times New Roman" panose="02020603050405020304" pitchFamily="18" charset="0"/>
              </a:rPr>
              <a:t>Employee training, on the other hand, is a method for employees to gain specific knowledge and abilities that will improve their effectiveness in their positions.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Employee development seems to be more extensive and focused on workers' evolution and capacity to operate in potential employment instead of any particular performance.</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This may be accomplished by providing training sessions, digital training, mentorship programs, and building activities.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Organizations may also attain performance via boosting behaviour of the individual, communicating ideas and expertise, including fostering perspectives that assist workers thrive.</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Learning and development generally emphasizes on reskilling staff so that they're able to assume greater positions inside the company or fulfil their duties with greater efficiency.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As per </a:t>
            </a:r>
            <a:r>
              <a:rPr lang="en-GB" dirty="0" err="1">
                <a:effectLst/>
                <a:latin typeface="Times New Roman" panose="02020603050405020304" pitchFamily="18" charset="0"/>
                <a:cs typeface="Times New Roman" panose="02020603050405020304" pitchFamily="18" charset="0"/>
              </a:rPr>
              <a:t>Abdeldayem</a:t>
            </a:r>
            <a:r>
              <a:rPr lang="en-GB" dirty="0">
                <a:effectLst/>
                <a:latin typeface="Times New Roman" panose="02020603050405020304" pitchFamily="18" charset="0"/>
                <a:cs typeface="Times New Roman" panose="02020603050405020304" pitchFamily="18" charset="0"/>
              </a:rPr>
              <a:t> </a:t>
            </a:r>
            <a:r>
              <a:rPr lang="en-GB" i="1" dirty="0">
                <a:effectLst/>
                <a:latin typeface="Times New Roman" panose="02020603050405020304" pitchFamily="18" charset="0"/>
                <a:cs typeface="Times New Roman" panose="02020603050405020304" pitchFamily="18" charset="0"/>
              </a:rPr>
              <a:t>et al</a:t>
            </a:r>
            <a:r>
              <a:rPr lang="en-GB" dirty="0">
                <a:effectLst/>
                <a:latin typeface="Times New Roman" panose="02020603050405020304" pitchFamily="18" charset="0"/>
                <a:cs typeface="Times New Roman" panose="02020603050405020304" pitchFamily="18" charset="0"/>
              </a:rPr>
              <a:t>. (2020), learning also could develop personnel new leadership capabilities, equipping employees for prospective raises. </a:t>
            </a:r>
            <a:endParaRPr lang="en-US" dirty="0">
              <a:effectLst/>
              <a:latin typeface="Times New Roman" panose="02020603050405020304" pitchFamily="18" charset="0"/>
              <a:cs typeface="Times New Roman" panose="02020603050405020304" pitchFamily="18" charset="0"/>
            </a:endParaRPr>
          </a:p>
          <a:p>
            <a:pPr lvl="0" algn="just">
              <a:lnSpc>
                <a:spcPct val="170000"/>
              </a:lnSpc>
            </a:pPr>
            <a:r>
              <a:rPr lang="en-GB" dirty="0">
                <a:effectLst/>
                <a:latin typeface="Times New Roman" panose="02020603050405020304" pitchFamily="18" charset="0"/>
                <a:cs typeface="Times New Roman" panose="02020603050405020304" pitchFamily="18" charset="0"/>
              </a:rPr>
              <a:t>This assists the organization in discovering, cultivating, optimizing, and retaining the right people. </a:t>
            </a:r>
            <a:endParaRPr lang="en-US" dirty="0">
              <a:effectLst/>
              <a:latin typeface="Times New Roman" panose="02020603050405020304" pitchFamily="18" charset="0"/>
              <a:cs typeface="Times New Roman" panose="02020603050405020304" pitchFamily="18" charset="0"/>
            </a:endParaRPr>
          </a:p>
          <a:p>
            <a:pPr algn="just">
              <a:lnSpc>
                <a:spcPct val="170000"/>
              </a:lnSpc>
            </a:pPr>
            <a:r>
              <a:rPr lang="en-GB" dirty="0">
                <a:effectLst/>
                <a:latin typeface="Times New Roman" panose="02020603050405020304" pitchFamily="18" charset="0"/>
                <a:cs typeface="Times New Roman" panose="02020603050405020304" pitchFamily="18" charset="0"/>
              </a:rPr>
              <a:t>It also boosts employee engagement, the effectiveness in the workplace, and reduces employee turnover.</a:t>
            </a:r>
            <a:endParaRPr lang="en-US" dirty="0">
              <a:latin typeface="Times New Roman" panose="02020603050405020304" pitchFamily="18" charset="0"/>
              <a:cs typeface="Times New Roman" panose="02020603050405020304" pitchFamily="18" charset="0"/>
            </a:endParaRPr>
          </a:p>
        </p:txBody>
      </p:sp>
      <p:pic>
        <p:nvPicPr>
          <p:cNvPr id="6" name="Picture 5" descr="What is the Difference Between Training and Development - Pediaa.Com">
            <a:extLst>
              <a:ext uri="{FF2B5EF4-FFF2-40B4-BE49-F238E27FC236}">
                <a16:creationId xmlns:a16="http://schemas.microsoft.com/office/drawing/2014/main" id="{EC8A0EC3-2350-98D8-13EA-92260BAD1733}"/>
              </a:ext>
            </a:extLst>
          </p:cNvPr>
          <p:cNvPicPr/>
          <p:nvPr/>
        </p:nvPicPr>
        <p:blipFill rotWithShape="1">
          <a:blip r:embed="rId2">
            <a:extLst>
              <a:ext uri="{28A0092B-C50C-407E-A947-70E740481C1C}">
                <a14:useLocalDpi xmlns:a14="http://schemas.microsoft.com/office/drawing/2010/main" val="0"/>
              </a:ext>
            </a:extLst>
          </a:blip>
          <a:srcRect t="21299"/>
          <a:stretch/>
        </p:blipFill>
        <p:spPr bwMode="auto">
          <a:xfrm>
            <a:off x="8502341" y="2425959"/>
            <a:ext cx="3387672" cy="270170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2972846856"/>
      </p:ext>
    </p:extLst>
  </p:cSld>
  <p:clrMapOvr>
    <a:masterClrMapping/>
  </p:clrMapOvr>
  <mc:AlternateContent xmlns:mc="http://schemas.openxmlformats.org/markup-compatibility/2006" xmlns:p14="http://schemas.microsoft.com/office/powerpoint/2010/main">
    <mc:Choice Requires="p14">
      <p:transition spd="slow" p14:dur="3900" advTm="62816">
        <p14:glitter pattern="hexagon"/>
      </p:transition>
    </mc:Choice>
    <mc:Fallback xmlns="">
      <p:transition spd="slow" advTm="62816">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6683966C-2A1C-9F23-C0AF-3D5881754720}"/>
              </a:ext>
            </a:extLst>
          </p:cNvPr>
          <p:cNvSpPr/>
          <p:nvPr/>
        </p:nvSpPr>
        <p:spPr>
          <a:xfrm>
            <a:off x="9032032" y="124742"/>
            <a:ext cx="3012427" cy="3511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t">
            <a:normAutofit fontScale="62500" lnSpcReduction="20000"/>
          </a:bodyPr>
          <a:lstStyle/>
          <a:p>
            <a:pPr>
              <a:spcBef>
                <a:spcPct val="0"/>
              </a:spcBef>
              <a:spcAft>
                <a:spcPts val="600"/>
              </a:spcAft>
            </a:pPr>
            <a:r>
              <a:rPr lang="en-US" i="1" dirty="0">
                <a:ln w="0"/>
                <a:solidFill>
                  <a:schemeClr val="tx1"/>
                </a:solidFill>
                <a:effectLst>
                  <a:outerShdw blurRad="38100" dist="19050" dir="2700000" algn="tl" rotWithShape="0">
                    <a:schemeClr val="dk1">
                      <a:alpha val="40000"/>
                    </a:schemeClr>
                  </a:outerShdw>
                </a:effectLst>
                <a:latin typeface="+mj-lt"/>
                <a:ea typeface="+mj-ea"/>
                <a:cs typeface="+mj-cs"/>
              </a:rPr>
              <a:t>Simran Kaur Virdi 2220720</a:t>
            </a:r>
            <a:endParaRPr lang="en-US"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A2EC916B-F8CA-21EA-8531-1B8E4E48B78F}"/>
              </a:ext>
            </a:extLst>
          </p:cNvPr>
          <p:cNvSpPr txBox="1"/>
          <p:nvPr/>
        </p:nvSpPr>
        <p:spPr>
          <a:xfrm>
            <a:off x="414146" y="300302"/>
            <a:ext cx="6097554" cy="646331"/>
          </a:xfrm>
          <a:prstGeom prst="rect">
            <a:avLst/>
          </a:prstGeom>
          <a:noFill/>
        </p:spPr>
        <p:txBody>
          <a:bodyPr wrap="square">
            <a:spAutoFit/>
          </a:bodyPr>
          <a:lstStyle/>
          <a:p>
            <a:r>
              <a:rPr lang="en-GB" b="1" dirty="0">
                <a:latin typeface="Times New Roman" panose="02020603050405020304" pitchFamily="18" charset="0"/>
                <a:cs typeface="Times New Roman" panose="02020603050405020304" pitchFamily="18" charset="0"/>
              </a:rPr>
              <a:t>Significant of learning and development on employee growth </a:t>
            </a:r>
            <a:endParaRPr lang="en-GB" dirty="0"/>
          </a:p>
        </p:txBody>
      </p:sp>
      <p:sp>
        <p:nvSpPr>
          <p:cNvPr id="5" name="Content Placeholder 2">
            <a:extLst>
              <a:ext uri="{FF2B5EF4-FFF2-40B4-BE49-F238E27FC236}">
                <a16:creationId xmlns:a16="http://schemas.microsoft.com/office/drawing/2014/main" id="{C765C32E-7F2C-0077-B32E-30BBF8305EFF}"/>
              </a:ext>
            </a:extLst>
          </p:cNvPr>
          <p:cNvSpPr>
            <a:spLocks noGrp="1"/>
          </p:cNvSpPr>
          <p:nvPr/>
        </p:nvSpPr>
        <p:spPr>
          <a:xfrm>
            <a:off x="414146" y="1877683"/>
            <a:ext cx="7975164" cy="4564969"/>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lvl="0" algn="just">
              <a:lnSpc>
                <a:spcPct val="160000"/>
              </a:lnSpc>
            </a:pPr>
            <a:r>
              <a:rPr lang="en-GB" dirty="0">
                <a:effectLst/>
                <a:latin typeface="Times New Roman" panose="02020603050405020304" pitchFamily="18" charset="0"/>
                <a:cs typeface="Times New Roman" panose="02020603050405020304" pitchFamily="18" charset="0"/>
              </a:rPr>
              <a:t>According to Ngoc </a:t>
            </a:r>
            <a:r>
              <a:rPr lang="en-GB" i="1" dirty="0">
                <a:effectLst/>
                <a:latin typeface="Times New Roman" panose="02020603050405020304" pitchFamily="18" charset="0"/>
                <a:cs typeface="Times New Roman" panose="02020603050405020304" pitchFamily="18" charset="0"/>
              </a:rPr>
              <a:t>et al</a:t>
            </a:r>
            <a:r>
              <a:rPr lang="en-GB" dirty="0">
                <a:effectLst/>
                <a:latin typeface="Times New Roman" panose="02020603050405020304" pitchFamily="18" charset="0"/>
                <a:cs typeface="Times New Roman" panose="02020603050405020304" pitchFamily="18" charset="0"/>
              </a:rPr>
              <a:t>. (2021), it immediately assists not solely the personnel but additionally the organization as well. </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Learning and development operations, in along with helping employees obtaining greater moral while maintaining good relationships with each other, it also increases a firm's productivity and efficacy, bringing in higher income and a reputation. </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Beside this, employees develop faster in particular professions as a response to periodic development and learning, therefore enhancing the performance of particular teams and the success in the selected project. </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In this way, employee training and development may allow individuals to grow creatively while still boosting business entity. </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Workers seem to be more driven and fulfilled whenever their organization supports them in launching innovative capabilities and improving their skill set. </a:t>
            </a:r>
            <a:endParaRPr lang="en-US" dirty="0">
              <a:effectLst/>
              <a:latin typeface="Times New Roman" panose="02020603050405020304" pitchFamily="18" charset="0"/>
              <a:cs typeface="Times New Roman" panose="02020603050405020304" pitchFamily="18" charset="0"/>
            </a:endParaRPr>
          </a:p>
          <a:p>
            <a:pPr marL="0" indent="0">
              <a:buNone/>
            </a:pPr>
            <a:endParaRPr lang="en-US" dirty="0"/>
          </a:p>
        </p:txBody>
      </p:sp>
      <p:pic>
        <p:nvPicPr>
          <p:cNvPr id="6" name="Picture 5" descr="What is Training and Development? definition, importance and inputs -  Business Jargons">
            <a:extLst>
              <a:ext uri="{FF2B5EF4-FFF2-40B4-BE49-F238E27FC236}">
                <a16:creationId xmlns:a16="http://schemas.microsoft.com/office/drawing/2014/main" id="{E66B925B-C0E6-435F-8D66-58539C5BC2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653645" y="2264843"/>
            <a:ext cx="3300922" cy="3244241"/>
          </a:xfrm>
          <a:prstGeom prst="rect">
            <a:avLst/>
          </a:prstGeom>
          <a:noFill/>
          <a:ln>
            <a:noFill/>
          </a:ln>
        </p:spPr>
      </p:pic>
    </p:spTree>
    <p:extLst>
      <p:ext uri="{BB962C8B-B14F-4D97-AF65-F5344CB8AC3E}">
        <p14:creationId xmlns:p14="http://schemas.microsoft.com/office/powerpoint/2010/main" val="3389184616"/>
      </p:ext>
    </p:extLst>
  </p:cSld>
  <p:clrMapOvr>
    <a:masterClrMapping/>
  </p:clrMapOvr>
  <mc:AlternateContent xmlns:mc="http://schemas.openxmlformats.org/markup-compatibility/2006" xmlns:p14="http://schemas.microsoft.com/office/powerpoint/2010/main">
    <mc:Choice Requires="p14">
      <p:transition spd="slow" p14:dur="3900" advTm="45766">
        <p14:glitter pattern="hexagon"/>
      </p:transition>
    </mc:Choice>
    <mc:Fallback xmlns="">
      <p:transition spd="slow" advTm="45766">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E45D0E09-BFE5-CE34-FFCE-0604C2B38415}"/>
              </a:ext>
            </a:extLst>
          </p:cNvPr>
          <p:cNvSpPr/>
          <p:nvPr/>
        </p:nvSpPr>
        <p:spPr>
          <a:xfrm>
            <a:off x="7667625" y="232968"/>
            <a:ext cx="4380038" cy="4473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92500" lnSpcReduction="10000"/>
          </a:bodyPr>
          <a:lstStyle/>
          <a:p>
            <a:pPr>
              <a:lnSpc>
                <a:spcPct val="90000"/>
              </a:lnSpc>
              <a:spcBef>
                <a:spcPct val="0"/>
              </a:spcBef>
              <a:spcAft>
                <a:spcPts val="600"/>
              </a:spcAft>
            </a:pPr>
            <a:r>
              <a:rPr lang="en-US" i="1" kern="1200" dirty="0">
                <a:ln w="0"/>
                <a:solidFill>
                  <a:schemeClr val="tx1"/>
                </a:solidFill>
                <a:effectLst>
                  <a:outerShdw blurRad="38100" dist="19050" dir="2700000" algn="tl" rotWithShape="0">
                    <a:schemeClr val="dk1">
                      <a:alpha val="40000"/>
                    </a:schemeClr>
                  </a:outerShdw>
                </a:effectLst>
                <a:latin typeface="+mj-lt"/>
                <a:ea typeface="+mj-ea"/>
                <a:cs typeface="+mj-cs"/>
              </a:rPr>
              <a:t>Simran Kaur Virdi 2220720</a:t>
            </a:r>
            <a:endParaRPr lang="en-US"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7AD2DA76-8C93-9153-5C2D-64E317B4A07A}"/>
              </a:ext>
            </a:extLst>
          </p:cNvPr>
          <p:cNvSpPr txBox="1"/>
          <p:nvPr/>
        </p:nvSpPr>
        <p:spPr>
          <a:xfrm>
            <a:off x="6416796" y="1671810"/>
            <a:ext cx="5355276" cy="3174788"/>
          </a:xfrm>
          <a:prstGeom prst="rect">
            <a:avLst/>
          </a:prstGeom>
        </p:spPr>
        <p:txBody>
          <a:bodyPr vert="horz" lIns="91440" tIns="45720" rIns="91440" bIns="45720" rtlCol="0" anchor="t">
            <a:noAutofit/>
          </a:bodyPr>
          <a:lstStyle/>
          <a:p>
            <a:pPr>
              <a:spcBef>
                <a:spcPts val="1200"/>
              </a:spcBef>
              <a:buClr>
                <a:schemeClr val="accent5"/>
              </a:buClr>
            </a:pPr>
            <a:endParaRPr lang="en-US" sz="1600" dirty="0"/>
          </a:p>
        </p:txBody>
      </p:sp>
      <p:sp>
        <p:nvSpPr>
          <p:cNvPr id="3" name="Title 1">
            <a:extLst>
              <a:ext uri="{FF2B5EF4-FFF2-40B4-BE49-F238E27FC236}">
                <a16:creationId xmlns:a16="http://schemas.microsoft.com/office/drawing/2014/main" id="{658469F2-80CF-BE82-0DC9-6E06D99791BF}"/>
              </a:ext>
            </a:extLst>
          </p:cNvPr>
          <p:cNvSpPr>
            <a:spLocks noGrp="1"/>
          </p:cNvSpPr>
          <p:nvPr/>
        </p:nvSpPr>
        <p:spPr>
          <a:xfrm>
            <a:off x="144337" y="590872"/>
            <a:ext cx="9613861" cy="10809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GB" b="1" dirty="0">
                <a:latin typeface="Times New Roman" panose="02020603050405020304" pitchFamily="18" charset="0"/>
                <a:cs typeface="Times New Roman" panose="02020603050405020304" pitchFamily="18" charset="0"/>
              </a:rPr>
              <a:t>Significant of learning and development on employee growth </a:t>
            </a:r>
            <a:endParaRPr lang="en-US" dirty="0"/>
          </a:p>
        </p:txBody>
      </p:sp>
      <p:sp>
        <p:nvSpPr>
          <p:cNvPr id="5" name="Content Placeholder 2">
            <a:extLst>
              <a:ext uri="{FF2B5EF4-FFF2-40B4-BE49-F238E27FC236}">
                <a16:creationId xmlns:a16="http://schemas.microsoft.com/office/drawing/2014/main" id="{BA86136C-07FD-100E-1885-9FC6FCC67B0A}"/>
              </a:ext>
            </a:extLst>
          </p:cNvPr>
          <p:cNvSpPr>
            <a:spLocks noGrp="1"/>
          </p:cNvSpPr>
          <p:nvPr/>
        </p:nvSpPr>
        <p:spPr>
          <a:xfrm>
            <a:off x="419928" y="2430817"/>
            <a:ext cx="7687065" cy="4427183"/>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effectLst>
                  <a:outerShdw blurRad="228600" algn="ctr" rotWithShape="0">
                    <a:prstClr val="black">
                      <a:alpha val="53000"/>
                    </a:prstClr>
                  </a:outerShdw>
                </a:effectLst>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effectLst>
                  <a:outerShdw blurRad="228600" algn="ctr" rotWithShape="0">
                    <a:prstClr val="black">
                      <a:alpha val="53000"/>
                    </a:prstClr>
                  </a:outerShdw>
                </a:effectLst>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effectLst>
                  <a:outerShdw blurRad="228600" algn="ctr" rotWithShape="0">
                    <a:prstClr val="black">
                      <a:alpha val="53000"/>
                    </a:prstClr>
                  </a:outerShdw>
                </a:effectLst>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effectLst>
                  <a:outerShdw blurRad="228600" algn="ctr" rotWithShape="0">
                    <a:prstClr val="black">
                      <a:alpha val="53000"/>
                    </a:prstClr>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lvl="0" algn="just">
              <a:lnSpc>
                <a:spcPct val="160000"/>
              </a:lnSpc>
            </a:pPr>
            <a:r>
              <a:rPr lang="en-GB" dirty="0">
                <a:effectLst/>
                <a:latin typeface="Times New Roman" panose="02020603050405020304" pitchFamily="18" charset="0"/>
                <a:cs typeface="Times New Roman" panose="02020603050405020304" pitchFamily="18" charset="0"/>
              </a:rPr>
              <a:t>In today's corporate landscape, technology, market dynamics, as well as discoveries are actively evolving. In this case, training the workers is crucial for keeping on top of business opponents. </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By having comprehensive staff development and training measures in place, the personnel would be adequately equipped to modify their surroundings. </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According to Saeed </a:t>
            </a:r>
            <a:r>
              <a:rPr lang="en-GB" i="1" dirty="0">
                <a:effectLst/>
                <a:latin typeface="Times New Roman" panose="02020603050405020304" pitchFamily="18" charset="0"/>
                <a:cs typeface="Times New Roman" panose="02020603050405020304" pitchFamily="18" charset="0"/>
              </a:rPr>
              <a:t>et al</a:t>
            </a:r>
            <a:r>
              <a:rPr lang="en-GB" dirty="0">
                <a:effectLst/>
                <a:latin typeface="Times New Roman" panose="02020603050405020304" pitchFamily="18" charset="0"/>
                <a:cs typeface="Times New Roman" panose="02020603050405020304" pitchFamily="18" charset="0"/>
              </a:rPr>
              <a:t>. (2019), employee training helps fill internal promotion slots, which is among the great features of development for employee.</a:t>
            </a:r>
            <a:endParaRPr lang="en-US" dirty="0">
              <a:effectLst/>
              <a:latin typeface="Times New Roman" panose="02020603050405020304" pitchFamily="18" charset="0"/>
              <a:cs typeface="Times New Roman" panose="02020603050405020304" pitchFamily="18" charset="0"/>
            </a:endParaRPr>
          </a:p>
          <a:p>
            <a:pPr lvl="0" algn="just">
              <a:lnSpc>
                <a:spcPct val="160000"/>
              </a:lnSpc>
            </a:pPr>
            <a:r>
              <a:rPr lang="en-GB" dirty="0">
                <a:effectLst/>
                <a:latin typeface="Times New Roman" panose="02020603050405020304" pitchFamily="18" charset="0"/>
                <a:cs typeface="Times New Roman" panose="02020603050405020304" pitchFamily="18" charset="0"/>
              </a:rPr>
              <a:t>Besides this, this term is considered as the cost-effective approach since acquiring new employee is difficult. </a:t>
            </a:r>
            <a:endParaRPr lang="en-US" dirty="0">
              <a:effectLst/>
              <a:latin typeface="Times New Roman" panose="02020603050405020304" pitchFamily="18" charset="0"/>
              <a:cs typeface="Times New Roman" panose="02020603050405020304" pitchFamily="18" charset="0"/>
            </a:endParaRPr>
          </a:p>
          <a:p>
            <a:pPr algn="just">
              <a:lnSpc>
                <a:spcPct val="160000"/>
              </a:lnSpc>
            </a:pPr>
            <a:r>
              <a:rPr lang="en-GB" dirty="0">
                <a:effectLst/>
                <a:latin typeface="Times New Roman" panose="02020603050405020304" pitchFamily="18" charset="0"/>
                <a:cs typeface="Times New Roman" panose="02020603050405020304" pitchFamily="18" charset="0"/>
              </a:rPr>
              <a:t>Furthermore, the existing staff are already aware with the firm's procedures and job atmosphere, which allows them to make progress promptly</a:t>
            </a:r>
            <a:r>
              <a:rPr lang="en-GB" dirty="0">
                <a:effectLst/>
              </a:rPr>
              <a:t>.</a:t>
            </a:r>
            <a:endParaRPr lang="en-US" dirty="0"/>
          </a:p>
        </p:txBody>
      </p:sp>
      <p:pic>
        <p:nvPicPr>
          <p:cNvPr id="7" name="Picture 6" descr="Importance of Training and Development">
            <a:extLst>
              <a:ext uri="{FF2B5EF4-FFF2-40B4-BE49-F238E27FC236}">
                <a16:creationId xmlns:a16="http://schemas.microsoft.com/office/drawing/2014/main" id="{66104808-DCF5-7440-7A09-6432E2946D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9192" y="2686940"/>
            <a:ext cx="3551694" cy="2882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2391992"/>
      </p:ext>
    </p:extLst>
  </p:cSld>
  <p:clrMapOvr>
    <a:masterClrMapping/>
  </p:clrMapOvr>
  <mc:AlternateContent xmlns:mc="http://schemas.openxmlformats.org/markup-compatibility/2006" xmlns:p14="http://schemas.microsoft.com/office/powerpoint/2010/main">
    <mc:Choice Requires="p14">
      <p:transition spd="slow" p14:dur="3900" advTm="30832">
        <p14:glitter pattern="hexagon"/>
      </p:transition>
    </mc:Choice>
    <mc:Fallback xmlns="">
      <p:transition spd="slow" advTm="3083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8BC298DB-2D5C-40A1-9A78-6B4A12198A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5C2355B-7CE9-4192-9142-A41CA0A0C0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Oval 1">
            <a:extLst>
              <a:ext uri="{FF2B5EF4-FFF2-40B4-BE49-F238E27FC236}">
                <a16:creationId xmlns:a16="http://schemas.microsoft.com/office/drawing/2014/main" id="{EF96CE1A-4983-8F16-9821-A663CFD51FD5}"/>
              </a:ext>
            </a:extLst>
          </p:cNvPr>
          <p:cNvSpPr/>
          <p:nvPr/>
        </p:nvSpPr>
        <p:spPr>
          <a:xfrm>
            <a:off x="6585200" y="967167"/>
            <a:ext cx="4151306" cy="23745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0" rtlCol="0" anchor="b">
            <a:normAutofit/>
          </a:bodyPr>
          <a:lstStyle/>
          <a:p>
            <a:pPr defTabSz="914400">
              <a:lnSpc>
                <a:spcPct val="90000"/>
              </a:lnSpc>
              <a:spcBef>
                <a:spcPct val="0"/>
              </a:spcBef>
              <a:spcAft>
                <a:spcPts val="600"/>
              </a:spcAft>
            </a:pPr>
            <a:r>
              <a:rPr lang="en-US" sz="3700" cap="all">
                <a:ln w="0"/>
                <a:solidFill>
                  <a:schemeClr val="tx1"/>
                </a:solidFill>
                <a:latin typeface="+mj-lt"/>
                <a:ea typeface="+mj-ea"/>
                <a:cs typeface="+mj-cs"/>
              </a:rPr>
              <a:t>Simran Kaur Virdi 2220720</a:t>
            </a:r>
            <a:endParaRPr lang="en-US" sz="3700" cap="all">
              <a:solidFill>
                <a:schemeClr val="tx1"/>
              </a:solidFill>
              <a:latin typeface="+mj-lt"/>
              <a:ea typeface="+mj-ea"/>
              <a:cs typeface="+mj-cs"/>
            </a:endParaRPr>
          </a:p>
        </p:txBody>
      </p:sp>
      <p:pic>
        <p:nvPicPr>
          <p:cNvPr id="3" name="Picture 2" descr="Thank You Images - Free Download on Freepik">
            <a:extLst>
              <a:ext uri="{FF2B5EF4-FFF2-40B4-BE49-F238E27FC236}">
                <a16:creationId xmlns:a16="http://schemas.microsoft.com/office/drawing/2014/main" id="{FE0B369C-9232-0110-71DD-95A4387CF19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30029" y="1480416"/>
            <a:ext cx="4960442" cy="3311095"/>
          </a:xfrm>
          <a:prstGeom prst="rect">
            <a:avLst/>
          </a:prstGeom>
          <a:noFill/>
          <a:extLst>
            <a:ext uri="{909E8E84-426E-40DD-AFC4-6F175D3DCCD1}">
              <a14:hiddenFill xmlns:a14="http://schemas.microsoft.com/office/drawing/2010/main">
                <a:solidFill>
                  <a:srgbClr val="FFFFFF"/>
                </a:solidFill>
              </a14:hiddenFill>
            </a:ext>
          </a:extLst>
        </p:spPr>
      </p:pic>
      <p:cxnSp>
        <p:nvCxnSpPr>
          <p:cNvPr id="21" name="Straight Connector 20">
            <a:extLst>
              <a:ext uri="{FF2B5EF4-FFF2-40B4-BE49-F238E27FC236}">
                <a16:creationId xmlns:a16="http://schemas.microsoft.com/office/drawing/2014/main" id="{06D05ED8-39E4-42F8-92CB-704C2BD0D2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79647" y="3526496"/>
            <a:ext cx="4149931"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3" name="Picture 22">
            <a:extLst>
              <a:ext uri="{FF2B5EF4-FFF2-40B4-BE49-F238E27FC236}">
                <a16:creationId xmlns:a16="http://schemas.microsoft.com/office/drawing/2014/main" id="{45CE2E7C-6AA3-4710-825D-4CDDF788C7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5" name="Straight Connector 24">
            <a:extLst>
              <a:ext uri="{FF2B5EF4-FFF2-40B4-BE49-F238E27FC236}">
                <a16:creationId xmlns:a16="http://schemas.microsoft.com/office/drawing/2014/main" id="{3256C6C3-0EDC-4651-AB37-9F26CFAA6C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68690C2D-C2ED-C7EE-21CB-E9C43CD3E0CF}"/>
              </a:ext>
            </a:extLst>
          </p:cNvPr>
          <p:cNvSpPr txBox="1"/>
          <p:nvPr/>
        </p:nvSpPr>
        <p:spPr>
          <a:xfrm>
            <a:off x="300827" y="1336781"/>
            <a:ext cx="5355276" cy="3174788"/>
          </a:xfrm>
          <a:prstGeom prst="rect">
            <a:avLst/>
          </a:prstGeom>
        </p:spPr>
        <p:txBody>
          <a:bodyPr vert="horz" lIns="91440" tIns="45720" rIns="91440" bIns="45720" rtlCol="0" anchor="t">
            <a:noAutofit/>
          </a:bodyPr>
          <a:lstStyle/>
          <a:p>
            <a:pPr>
              <a:spcAft>
                <a:spcPts val="600"/>
              </a:spcAft>
              <a:buClr>
                <a:schemeClr val="accent5"/>
              </a:buClr>
            </a:pPr>
            <a:endParaRPr lang="en-US" dirty="0">
              <a:effectLst/>
            </a:endParaRPr>
          </a:p>
        </p:txBody>
      </p:sp>
    </p:spTree>
    <p:extLst>
      <p:ext uri="{BB962C8B-B14F-4D97-AF65-F5344CB8AC3E}">
        <p14:creationId xmlns:p14="http://schemas.microsoft.com/office/powerpoint/2010/main" val="153687483"/>
      </p:ext>
    </p:extLst>
  </p:cSld>
  <p:clrMapOvr>
    <a:masterClrMapping/>
  </p:clrMapOvr>
  <mc:AlternateContent xmlns:mc="http://schemas.openxmlformats.org/markup-compatibility/2006" xmlns:p14="http://schemas.microsoft.com/office/powerpoint/2010/main">
    <mc:Choice Requires="p14">
      <p:transition spd="slow" p14:dur="3900" advTm="260">
        <p14:glitter pattern="hexagon"/>
      </p:transition>
    </mc:Choice>
    <mc:Fallback xmlns="">
      <p:transition spd="slow" advTm="26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43BD105C-59D6-995D-021D-E92234596BA7}"/>
              </a:ext>
            </a:extLst>
          </p:cNvPr>
          <p:cNvSpPr/>
          <p:nvPr/>
        </p:nvSpPr>
        <p:spPr>
          <a:xfrm>
            <a:off x="6737106" y="131818"/>
            <a:ext cx="5454894" cy="6261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62500" lnSpcReduction="20000"/>
          </a:bodyPr>
          <a:lstStyle/>
          <a:p>
            <a:pPr>
              <a:lnSpc>
                <a:spcPct val="90000"/>
              </a:lnSpc>
              <a:spcBef>
                <a:spcPct val="0"/>
              </a:spcBef>
              <a:spcAft>
                <a:spcPts val="600"/>
              </a:spcAft>
            </a:pPr>
            <a:r>
              <a:rPr lang="en-US" sz="4000" i="1">
                <a:ln w="0"/>
                <a:effectLst>
                  <a:outerShdw blurRad="38100" dist="19050" dir="2700000" algn="tl" rotWithShape="0">
                    <a:schemeClr val="dk1">
                      <a:alpha val="40000"/>
                    </a:schemeClr>
                  </a:outerShdw>
                </a:effectLst>
                <a:latin typeface="Arial Nova Light" panose="020B0304020202020204" pitchFamily="34" charset="0"/>
              </a:rPr>
              <a:t>Vladimir Rebrik 1914780</a:t>
            </a:r>
            <a:endParaRPr lang="en-US" sz="3700" i="1"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C76C8283-0EC5-D52F-985F-9745FF5ECF58}"/>
              </a:ext>
            </a:extLst>
          </p:cNvPr>
          <p:cNvSpPr txBox="1"/>
          <p:nvPr/>
        </p:nvSpPr>
        <p:spPr>
          <a:xfrm>
            <a:off x="396408" y="984998"/>
            <a:ext cx="5355276" cy="3636159"/>
          </a:xfrm>
          <a:prstGeom prst="rect">
            <a:avLst/>
          </a:prstGeom>
        </p:spPr>
        <p:txBody>
          <a:bodyPr vert="horz" lIns="91440" tIns="45720" rIns="91440" bIns="45720" rtlCol="0" anchor="t">
            <a:noAutofit/>
          </a:bodyPr>
          <a:lstStyle/>
          <a:p>
            <a:pPr>
              <a:lnSpc>
                <a:spcPct val="110000"/>
              </a:lnSpc>
              <a:spcAft>
                <a:spcPts val="600"/>
              </a:spcAft>
              <a:buClr>
                <a:schemeClr val="accent5"/>
              </a:buClr>
            </a:pPr>
            <a:endParaRPr lang="en-US" sz="2000" dirty="0">
              <a:effectLst/>
            </a:endParaRPr>
          </a:p>
        </p:txBody>
      </p:sp>
      <p:pic>
        <p:nvPicPr>
          <p:cNvPr id="6" name="Picture 5" descr="Engineer reviewing blueprints">
            <a:extLst>
              <a:ext uri="{FF2B5EF4-FFF2-40B4-BE49-F238E27FC236}">
                <a16:creationId xmlns:a16="http://schemas.microsoft.com/office/drawing/2014/main" id="{34C5DE92-5003-475F-0900-1D2E0EBBA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6302" y="2281953"/>
            <a:ext cx="3956501" cy="3198104"/>
          </a:xfrm>
          <a:prstGeom prst="rect">
            <a:avLst/>
          </a:prstGeom>
        </p:spPr>
      </p:pic>
      <p:sp>
        <p:nvSpPr>
          <p:cNvPr id="5" name="TextBox 4">
            <a:extLst>
              <a:ext uri="{FF2B5EF4-FFF2-40B4-BE49-F238E27FC236}">
                <a16:creationId xmlns:a16="http://schemas.microsoft.com/office/drawing/2014/main" id="{FC3E2E66-057E-A1CD-F2DE-08E78F486081}"/>
              </a:ext>
            </a:extLst>
          </p:cNvPr>
          <p:cNvSpPr txBox="1"/>
          <p:nvPr/>
        </p:nvSpPr>
        <p:spPr>
          <a:xfrm>
            <a:off x="592086" y="1826385"/>
            <a:ext cx="6100762" cy="3416320"/>
          </a:xfrm>
          <a:prstGeom prst="rect">
            <a:avLst/>
          </a:prstGeom>
          <a:noFill/>
        </p:spPr>
        <p:txBody>
          <a:bodyPr wrap="square">
            <a:spAutoFit/>
          </a:bodyPr>
          <a:lstStyle/>
          <a:p>
            <a:r>
              <a:rPr lang="en-GB" sz="1800" b="1" dirty="0">
                <a:solidFill>
                  <a:srgbClr val="0E101A"/>
                </a:solidFill>
                <a:effectLst/>
                <a:latin typeface="Times New Roman" panose="02020603050405020304" pitchFamily="18" charset="0"/>
                <a:ea typeface="Times New Roman" panose="02020603050405020304" pitchFamily="18" charset="0"/>
              </a:rPr>
              <a:t>Skills Development in the Workplace</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Times New Roman" panose="02020603050405020304" pitchFamily="18" charset="0"/>
                <a:ea typeface="Times New Roman" panose="02020603050405020304" pitchFamily="18" charset="0"/>
              </a:rPr>
              <a:t>• Work skills - competency employees need to perform tasks in their position.</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Times New Roman" panose="02020603050405020304" pitchFamily="18" charset="0"/>
                <a:ea typeface="Times New Roman" panose="02020603050405020304" pitchFamily="18" charset="0"/>
              </a:rPr>
              <a:t>• HR department, in cooperation with senior managers necessary to determine the company's strategic and tactical objectives.</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Times New Roman" panose="02020603050405020304" pitchFamily="18" charset="0"/>
                <a:ea typeface="Times New Roman" panose="02020603050405020304" pitchFamily="18" charset="0"/>
              </a:rPr>
              <a:t>• The HR department will conduct a skills audit to evaluate the skills of already working staff in the company and the need to upgrade those skills to the required level to reach the company's goals.</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Times New Roman" panose="02020603050405020304" pitchFamily="18" charset="0"/>
                <a:ea typeface="Times New Roman" panose="02020603050405020304" pitchFamily="18" charset="0"/>
              </a:rPr>
              <a:t>• Based on skills audit results - the HR department will prepare and implement an Employee Development Skills Plan.</a:t>
            </a:r>
            <a:endParaRPr lang="en-GB" sz="1800"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43762972"/>
      </p:ext>
    </p:extLst>
  </p:cSld>
  <p:clrMapOvr>
    <a:masterClrMapping/>
  </p:clrMapOvr>
  <mc:AlternateContent xmlns:mc="http://schemas.openxmlformats.org/markup-compatibility/2006" xmlns:p14="http://schemas.microsoft.com/office/powerpoint/2010/main">
    <mc:Choice Requires="p14">
      <p:transition spd="slow" p14:dur="3900" advTm="25048">
        <p14:glitter pattern="hexagon"/>
      </p:transition>
    </mc:Choice>
    <mc:Fallback xmlns="">
      <p:transition spd="slow" advTm="2504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nodePh="1">
                                  <p:stCondLst>
                                    <p:cond delay="0"/>
                                  </p:stCondLst>
                                  <p:endCondLst>
                                    <p:cond evt="begin" delay="0">
                                      <p:tn val="12"/>
                                    </p:cond>
                                  </p:end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8DE0BB62-3994-E782-BEE0-2BDC409B5F52}"/>
              </a:ext>
            </a:extLst>
          </p:cNvPr>
          <p:cNvSpPr/>
          <p:nvPr/>
        </p:nvSpPr>
        <p:spPr>
          <a:xfrm>
            <a:off x="7639050" y="215910"/>
            <a:ext cx="4740520" cy="4689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47500" lnSpcReduction="20000"/>
          </a:bodyPr>
          <a:lstStyle/>
          <a:p>
            <a:pPr>
              <a:lnSpc>
                <a:spcPct val="90000"/>
              </a:lnSpc>
              <a:spcBef>
                <a:spcPct val="0"/>
              </a:spcBef>
              <a:spcAft>
                <a:spcPts val="600"/>
              </a:spcAft>
            </a:pPr>
            <a:r>
              <a:rPr lang="en-US" sz="4000" i="1">
                <a:ln w="0"/>
                <a:effectLst>
                  <a:outerShdw blurRad="38100" dist="19050" dir="2700000" algn="tl" rotWithShape="0">
                    <a:schemeClr val="dk1">
                      <a:alpha val="40000"/>
                    </a:schemeClr>
                  </a:outerShdw>
                </a:effectLst>
                <a:latin typeface="Arial Nova Light" panose="020B0304020202020204" pitchFamily="34" charset="0"/>
              </a:rPr>
              <a:t>Vladimir Rebrik 1914780</a:t>
            </a:r>
            <a:endParaRPr lang="en-US" sz="3700" kern="1200" dirty="0">
              <a:solidFill>
                <a:schemeClr val="tx1"/>
              </a:solidFill>
              <a:latin typeface="+mj-lt"/>
              <a:ea typeface="+mj-ea"/>
              <a:cs typeface="+mj-cs"/>
            </a:endParaRPr>
          </a:p>
        </p:txBody>
      </p:sp>
      <p:pic>
        <p:nvPicPr>
          <p:cNvPr id="6" name="Picture 5" descr="Young man reading newspaper">
            <a:extLst>
              <a:ext uri="{FF2B5EF4-FFF2-40B4-BE49-F238E27FC236}">
                <a16:creationId xmlns:a16="http://schemas.microsoft.com/office/drawing/2014/main" id="{0BED804E-95B3-597B-1301-019A7D300E19}"/>
              </a:ext>
            </a:extLst>
          </p:cNvPr>
          <p:cNvPicPr>
            <a:picLocks noChangeAspect="1"/>
          </p:cNvPicPr>
          <p:nvPr/>
        </p:nvPicPr>
        <p:blipFill rotWithShape="1">
          <a:blip r:embed="rId3">
            <a:extLst>
              <a:ext uri="{28A0092B-C50C-407E-A947-70E740481C1C}">
                <a14:useLocalDpi xmlns:a14="http://schemas.microsoft.com/office/drawing/2010/main" val="0"/>
              </a:ext>
            </a:extLst>
          </a:blip>
          <a:srcRect l="20005" r="13755" b="-1"/>
          <a:stretch/>
        </p:blipFill>
        <p:spPr>
          <a:xfrm>
            <a:off x="6405697" y="900722"/>
            <a:ext cx="5783254" cy="5264160"/>
          </a:xfrm>
          <a:custGeom>
            <a:avLst/>
            <a:gdLst/>
            <a:ahLst/>
            <a:cxnLst/>
            <a:rect l="l" t="t" r="r" b="b"/>
            <a:pathLst>
              <a:path w="5783254" h="5827839">
                <a:moveTo>
                  <a:pt x="4737899" y="4735529"/>
                </a:moveTo>
                <a:cubicBezTo>
                  <a:pt x="5039532" y="4735529"/>
                  <a:pt x="5284054" y="4980051"/>
                  <a:pt x="5284054" y="5281684"/>
                </a:cubicBezTo>
                <a:cubicBezTo>
                  <a:pt x="5284054" y="5583317"/>
                  <a:pt x="5039532" y="5827839"/>
                  <a:pt x="4737899" y="5827839"/>
                </a:cubicBezTo>
                <a:cubicBezTo>
                  <a:pt x="4436266" y="5827839"/>
                  <a:pt x="4191744" y="5583317"/>
                  <a:pt x="4191744" y="5281684"/>
                </a:cubicBezTo>
                <a:cubicBezTo>
                  <a:pt x="4191744" y="4980051"/>
                  <a:pt x="4436266" y="4735529"/>
                  <a:pt x="4737899" y="4735529"/>
                </a:cubicBezTo>
                <a:close/>
                <a:moveTo>
                  <a:pt x="926278" y="4451445"/>
                </a:moveTo>
                <a:cubicBezTo>
                  <a:pt x="1155542" y="4451445"/>
                  <a:pt x="1341398" y="4637301"/>
                  <a:pt x="1341398" y="4866565"/>
                </a:cubicBezTo>
                <a:cubicBezTo>
                  <a:pt x="1341398" y="5095829"/>
                  <a:pt x="1155542" y="5281685"/>
                  <a:pt x="926278" y="5281685"/>
                </a:cubicBezTo>
                <a:cubicBezTo>
                  <a:pt x="697014" y="5281685"/>
                  <a:pt x="511158" y="5095829"/>
                  <a:pt x="511158" y="4866565"/>
                </a:cubicBezTo>
                <a:cubicBezTo>
                  <a:pt x="511158" y="4637301"/>
                  <a:pt x="697014" y="4451445"/>
                  <a:pt x="926278" y="4451445"/>
                </a:cubicBezTo>
                <a:close/>
                <a:moveTo>
                  <a:pt x="1681949" y="4088725"/>
                </a:moveTo>
                <a:cubicBezTo>
                  <a:pt x="1834038" y="4088725"/>
                  <a:pt x="1957331" y="4212018"/>
                  <a:pt x="1957331" y="4364107"/>
                </a:cubicBezTo>
                <a:cubicBezTo>
                  <a:pt x="1957331" y="4516196"/>
                  <a:pt x="1834038" y="4639489"/>
                  <a:pt x="1681949" y="4639489"/>
                </a:cubicBezTo>
                <a:cubicBezTo>
                  <a:pt x="1529860" y="4639489"/>
                  <a:pt x="1406567" y="4516196"/>
                  <a:pt x="1406567" y="4364107"/>
                </a:cubicBezTo>
                <a:cubicBezTo>
                  <a:pt x="1406567" y="4212018"/>
                  <a:pt x="1529860" y="4088725"/>
                  <a:pt x="1681949" y="4088725"/>
                </a:cubicBezTo>
                <a:close/>
                <a:moveTo>
                  <a:pt x="1693411" y="509182"/>
                </a:moveTo>
                <a:cubicBezTo>
                  <a:pt x="1845500" y="509182"/>
                  <a:pt x="1968793" y="632475"/>
                  <a:pt x="1968793" y="784564"/>
                </a:cubicBezTo>
                <a:cubicBezTo>
                  <a:pt x="1968793" y="936653"/>
                  <a:pt x="1845500" y="1059946"/>
                  <a:pt x="1693411" y="1059946"/>
                </a:cubicBezTo>
                <a:cubicBezTo>
                  <a:pt x="1541322" y="1059946"/>
                  <a:pt x="1418029" y="936653"/>
                  <a:pt x="1418029" y="784564"/>
                </a:cubicBezTo>
                <a:cubicBezTo>
                  <a:pt x="1418029" y="632475"/>
                  <a:pt x="1541322" y="509182"/>
                  <a:pt x="1693411" y="509182"/>
                </a:cubicBezTo>
                <a:close/>
                <a:moveTo>
                  <a:pt x="3016437" y="478512"/>
                </a:moveTo>
                <a:cubicBezTo>
                  <a:pt x="3052905" y="476034"/>
                  <a:pt x="3089701" y="476075"/>
                  <a:pt x="3126794" y="478680"/>
                </a:cubicBezTo>
                <a:cubicBezTo>
                  <a:pt x="3225709" y="485628"/>
                  <a:pt x="3326735" y="510816"/>
                  <a:pt x="3429286" y="555125"/>
                </a:cubicBezTo>
                <a:cubicBezTo>
                  <a:pt x="3588377" y="623860"/>
                  <a:pt x="3726579" y="757508"/>
                  <a:pt x="3852460" y="883435"/>
                </a:cubicBezTo>
                <a:cubicBezTo>
                  <a:pt x="4189958" y="1221166"/>
                  <a:pt x="4581366" y="1207328"/>
                  <a:pt x="4939713" y="1000031"/>
                </a:cubicBezTo>
                <a:cubicBezTo>
                  <a:pt x="5194103" y="852348"/>
                  <a:pt x="5433141" y="675268"/>
                  <a:pt x="5697634" y="549718"/>
                </a:cubicBezTo>
                <a:lnTo>
                  <a:pt x="5783254" y="513561"/>
                </a:lnTo>
                <a:lnTo>
                  <a:pt x="5783254" y="4871711"/>
                </a:lnTo>
                <a:lnTo>
                  <a:pt x="5743328" y="4864473"/>
                </a:lnTo>
                <a:cubicBezTo>
                  <a:pt x="5605918" y="4834320"/>
                  <a:pt x="5469797" y="4789559"/>
                  <a:pt x="5333250" y="4737862"/>
                </a:cubicBezTo>
                <a:cubicBezTo>
                  <a:pt x="5018374" y="4618749"/>
                  <a:pt x="4676802" y="4500296"/>
                  <a:pt x="4354677" y="4623045"/>
                </a:cubicBezTo>
                <a:cubicBezTo>
                  <a:pt x="4093969" y="4722577"/>
                  <a:pt x="3874992" y="4932580"/>
                  <a:pt x="3639124" y="5095915"/>
                </a:cubicBezTo>
                <a:cubicBezTo>
                  <a:pt x="3490411" y="5199039"/>
                  <a:pt x="3351637" y="5318395"/>
                  <a:pt x="3196098" y="5409413"/>
                </a:cubicBezTo>
                <a:cubicBezTo>
                  <a:pt x="2798576" y="5642084"/>
                  <a:pt x="2315054" y="5309217"/>
                  <a:pt x="2216541" y="5005202"/>
                </a:cubicBezTo>
                <a:cubicBezTo>
                  <a:pt x="2172959" y="4870183"/>
                  <a:pt x="2182102" y="4711777"/>
                  <a:pt x="2195718" y="4566594"/>
                </a:cubicBezTo>
                <a:cubicBezTo>
                  <a:pt x="2235161" y="4141667"/>
                  <a:pt x="1842961" y="3903370"/>
                  <a:pt x="1509426" y="3909896"/>
                </a:cubicBezTo>
                <a:cubicBezTo>
                  <a:pt x="539234" y="3931048"/>
                  <a:pt x="29168" y="3302144"/>
                  <a:pt x="354" y="2455296"/>
                </a:cubicBezTo>
                <a:cubicBezTo>
                  <a:pt x="-4549" y="2310187"/>
                  <a:pt x="42804" y="2163767"/>
                  <a:pt x="65932" y="2017226"/>
                </a:cubicBezTo>
                <a:cubicBezTo>
                  <a:pt x="138904" y="1706535"/>
                  <a:pt x="262471" y="1430265"/>
                  <a:pt x="548743" y="1259879"/>
                </a:cubicBezTo>
                <a:cubicBezTo>
                  <a:pt x="731311" y="1151231"/>
                  <a:pt x="929316" y="1141485"/>
                  <a:pt x="1139870" y="1171590"/>
                </a:cubicBezTo>
                <a:cubicBezTo>
                  <a:pt x="1368879" y="1204173"/>
                  <a:pt x="1602397" y="1224911"/>
                  <a:pt x="1832320" y="1214571"/>
                </a:cubicBezTo>
                <a:cubicBezTo>
                  <a:pt x="2045424" y="1204861"/>
                  <a:pt x="2179434" y="1036538"/>
                  <a:pt x="2309408" y="884812"/>
                </a:cubicBezTo>
                <a:cubicBezTo>
                  <a:pt x="2521947" y="636609"/>
                  <a:pt x="2761159" y="495859"/>
                  <a:pt x="3016437" y="478512"/>
                </a:cubicBezTo>
                <a:close/>
                <a:moveTo>
                  <a:pt x="4470143" y="0"/>
                </a:moveTo>
                <a:cubicBezTo>
                  <a:pt x="4685857" y="0"/>
                  <a:pt x="4860728" y="174871"/>
                  <a:pt x="4860728" y="390585"/>
                </a:cubicBezTo>
                <a:cubicBezTo>
                  <a:pt x="4860728" y="606299"/>
                  <a:pt x="4685857" y="781170"/>
                  <a:pt x="4470143" y="781170"/>
                </a:cubicBezTo>
                <a:cubicBezTo>
                  <a:pt x="4254429" y="781170"/>
                  <a:pt x="4079558" y="606299"/>
                  <a:pt x="4079558" y="390585"/>
                </a:cubicBezTo>
                <a:cubicBezTo>
                  <a:pt x="4079558" y="174871"/>
                  <a:pt x="4254429" y="0"/>
                  <a:pt x="4470143" y="0"/>
                </a:cubicBezTo>
                <a:close/>
              </a:path>
            </a:pathLst>
          </a:custGeom>
        </p:spPr>
      </p:pic>
      <p:sp>
        <p:nvSpPr>
          <p:cNvPr id="4" name="TextBox 3">
            <a:extLst>
              <a:ext uri="{FF2B5EF4-FFF2-40B4-BE49-F238E27FC236}">
                <a16:creationId xmlns:a16="http://schemas.microsoft.com/office/drawing/2014/main" id="{541F79AE-BC14-B280-AB49-738707D7014F}"/>
              </a:ext>
            </a:extLst>
          </p:cNvPr>
          <p:cNvSpPr txBox="1"/>
          <p:nvPr/>
        </p:nvSpPr>
        <p:spPr>
          <a:xfrm>
            <a:off x="22602" y="2049741"/>
            <a:ext cx="6195526" cy="2831544"/>
          </a:xfrm>
          <a:prstGeom prst="rect">
            <a:avLst/>
          </a:prstGeom>
          <a:noFill/>
        </p:spPr>
        <p:txBody>
          <a:bodyPr wrap="square">
            <a:spAutoFit/>
          </a:bodyPr>
          <a:lstStyle/>
          <a:p>
            <a:r>
              <a:rPr lang="en-GB" sz="3200" dirty="0">
                <a:solidFill>
                  <a:srgbClr val="0E101A"/>
                </a:solidFill>
                <a:effectLst/>
                <a:latin typeface="Times New Roman" panose="02020603050405020304" pitchFamily="18" charset="0"/>
                <a:ea typeface="Times New Roman" panose="02020603050405020304" pitchFamily="18" charset="0"/>
              </a:rPr>
              <a:t>The critical components of an Effective Development Skills Plan:</a:t>
            </a:r>
            <a:endParaRPr lang="en-GB" sz="3200" dirty="0">
              <a:effectLst/>
              <a:latin typeface="Times New Roman" panose="02020603050405020304" pitchFamily="18" charset="0"/>
              <a:ea typeface="Times New Roman" panose="02020603050405020304" pitchFamily="18" charset="0"/>
            </a:endParaRPr>
          </a:p>
          <a:p>
            <a:r>
              <a:rPr lang="en-GB" sz="3200" dirty="0">
                <a:solidFill>
                  <a:srgbClr val="0E101A"/>
                </a:solidFill>
                <a:effectLst/>
                <a:latin typeface="Times New Roman" panose="02020603050405020304" pitchFamily="18" charset="0"/>
                <a:ea typeface="Times New Roman" panose="02020603050405020304" pitchFamily="18" charset="0"/>
              </a:rPr>
              <a:t>• Challenge</a:t>
            </a:r>
            <a:endParaRPr lang="en-GB" sz="3200" dirty="0">
              <a:effectLst/>
              <a:latin typeface="Times New Roman" panose="02020603050405020304" pitchFamily="18" charset="0"/>
              <a:ea typeface="Times New Roman" panose="02020603050405020304" pitchFamily="18" charset="0"/>
            </a:endParaRPr>
          </a:p>
          <a:p>
            <a:r>
              <a:rPr lang="en-GB" sz="3200" dirty="0">
                <a:solidFill>
                  <a:srgbClr val="0E101A"/>
                </a:solidFill>
                <a:effectLst/>
                <a:latin typeface="Times New Roman" panose="02020603050405020304" pitchFamily="18" charset="0"/>
                <a:ea typeface="Times New Roman" panose="02020603050405020304" pitchFamily="18" charset="0"/>
              </a:rPr>
              <a:t>• Support</a:t>
            </a:r>
            <a:endParaRPr lang="en-GB" sz="3200" dirty="0">
              <a:effectLst/>
              <a:latin typeface="Times New Roman" panose="02020603050405020304" pitchFamily="18" charset="0"/>
              <a:ea typeface="Times New Roman" panose="02020603050405020304" pitchFamily="18" charset="0"/>
            </a:endParaRPr>
          </a:p>
          <a:p>
            <a:r>
              <a:rPr lang="en-GB" sz="3200" dirty="0">
                <a:solidFill>
                  <a:srgbClr val="0E101A"/>
                </a:solidFill>
                <a:effectLst/>
                <a:latin typeface="Times New Roman" panose="02020603050405020304" pitchFamily="18" charset="0"/>
                <a:ea typeface="Times New Roman" panose="02020603050405020304" pitchFamily="18" charset="0"/>
              </a:rPr>
              <a:t>• Evaluation</a:t>
            </a:r>
            <a:endParaRPr lang="en-GB" sz="32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Times New Roman" panose="02020603050405020304" pitchFamily="18"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4101564905"/>
      </p:ext>
    </p:extLst>
  </p:cSld>
  <p:clrMapOvr>
    <a:masterClrMapping/>
  </p:clrMapOvr>
  <mc:AlternateContent xmlns:mc="http://schemas.openxmlformats.org/markup-compatibility/2006" xmlns:p14="http://schemas.microsoft.com/office/powerpoint/2010/main">
    <mc:Choice Requires="p14">
      <p:transition spd="slow" p14:dur="3900" advTm="25050">
        <p14:glitter pattern="hexagon"/>
      </p:transition>
    </mc:Choice>
    <mc:Fallback xmlns="">
      <p:transition spd="slow" advTm="2505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458D51F4-E328-7525-D405-ABD167BCA9E4}"/>
              </a:ext>
            </a:extLst>
          </p:cNvPr>
          <p:cNvSpPr/>
          <p:nvPr/>
        </p:nvSpPr>
        <p:spPr>
          <a:xfrm>
            <a:off x="7874127" y="162257"/>
            <a:ext cx="4314825" cy="3711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85000" lnSpcReduction="20000"/>
          </a:bodyPr>
          <a:lstStyle/>
          <a:p>
            <a:pPr>
              <a:lnSpc>
                <a:spcPct val="90000"/>
              </a:lnSpc>
              <a:spcBef>
                <a:spcPct val="0"/>
              </a:spcBef>
              <a:spcAft>
                <a:spcPts val="600"/>
              </a:spcAft>
            </a:pPr>
            <a:r>
              <a:rPr lang="en-US" i="1">
                <a:ln w="0"/>
                <a:effectLst>
                  <a:outerShdw blurRad="38100" dist="19050" dir="2700000" algn="tl" rotWithShape="0">
                    <a:schemeClr val="dk1">
                      <a:alpha val="40000"/>
                    </a:schemeClr>
                  </a:outerShdw>
                </a:effectLst>
                <a:latin typeface="Arial Nova Light" panose="020B0304020202020204" pitchFamily="34" charset="0"/>
              </a:rPr>
              <a:t>Vladimir Rebrik 1914780</a:t>
            </a:r>
            <a:endParaRPr lang="en-US" kern="1200" dirty="0">
              <a:solidFill>
                <a:schemeClr val="tx1"/>
              </a:solidFill>
              <a:latin typeface="+mj-lt"/>
              <a:ea typeface="+mj-ea"/>
              <a:cs typeface="+mj-cs"/>
            </a:endParaRPr>
          </a:p>
        </p:txBody>
      </p:sp>
      <p:pic>
        <p:nvPicPr>
          <p:cNvPr id="7" name="Picture 6" descr="Stick figure families holding hands">
            <a:extLst>
              <a:ext uri="{FF2B5EF4-FFF2-40B4-BE49-F238E27FC236}">
                <a16:creationId xmlns:a16="http://schemas.microsoft.com/office/drawing/2014/main" id="{4485F1D3-80E3-C859-251D-710BB4B02517}"/>
              </a:ext>
            </a:extLst>
          </p:cNvPr>
          <p:cNvPicPr>
            <a:picLocks noChangeAspect="1"/>
          </p:cNvPicPr>
          <p:nvPr/>
        </p:nvPicPr>
        <p:blipFill rotWithShape="1">
          <a:blip r:embed="rId3">
            <a:extLst>
              <a:ext uri="{28A0092B-C50C-407E-A947-70E740481C1C}">
                <a14:useLocalDpi xmlns:a14="http://schemas.microsoft.com/office/drawing/2010/main" val="0"/>
              </a:ext>
            </a:extLst>
          </a:blip>
          <a:srcRect l="20136" r="5451" b="-2"/>
          <a:stretch/>
        </p:blipFill>
        <p:spPr>
          <a:xfrm>
            <a:off x="0" y="552061"/>
            <a:ext cx="6164130" cy="5529421"/>
          </a:xfrm>
          <a:custGeom>
            <a:avLst/>
            <a:gdLst/>
            <a:ahLst/>
            <a:cxnLst/>
            <a:rect l="l" t="t" r="r" b="b"/>
            <a:pathLst>
              <a:path w="6972657" h="6356349">
                <a:moveTo>
                  <a:pt x="4162425" y="4810724"/>
                </a:moveTo>
                <a:cubicBezTo>
                  <a:pt x="4508954" y="4810724"/>
                  <a:pt x="4789872" y="5103559"/>
                  <a:pt x="4789872" y="5464789"/>
                </a:cubicBezTo>
                <a:cubicBezTo>
                  <a:pt x="4789872" y="5826019"/>
                  <a:pt x="4508954" y="6118855"/>
                  <a:pt x="4162425" y="6118855"/>
                </a:cubicBezTo>
                <a:cubicBezTo>
                  <a:pt x="3815896" y="6118855"/>
                  <a:pt x="3534978" y="5826019"/>
                  <a:pt x="3534978" y="5464789"/>
                </a:cubicBezTo>
                <a:cubicBezTo>
                  <a:pt x="3534978" y="5103559"/>
                  <a:pt x="3815896" y="4810724"/>
                  <a:pt x="4162425" y="4810724"/>
                </a:cubicBezTo>
                <a:close/>
                <a:moveTo>
                  <a:pt x="92101" y="4731176"/>
                </a:moveTo>
                <a:cubicBezTo>
                  <a:pt x="540880" y="4731176"/>
                  <a:pt x="904688" y="5094984"/>
                  <a:pt x="904688" y="5543763"/>
                </a:cubicBezTo>
                <a:cubicBezTo>
                  <a:pt x="904688" y="5964494"/>
                  <a:pt x="584935" y="6310542"/>
                  <a:pt x="175183" y="6352155"/>
                </a:cubicBezTo>
                <a:lnTo>
                  <a:pt x="92121" y="6356349"/>
                </a:lnTo>
                <a:lnTo>
                  <a:pt x="92081" y="6356349"/>
                </a:lnTo>
                <a:lnTo>
                  <a:pt x="9019" y="6352155"/>
                </a:lnTo>
                <a:lnTo>
                  <a:pt x="4079" y="6351401"/>
                </a:lnTo>
                <a:lnTo>
                  <a:pt x="0" y="6352492"/>
                </a:lnTo>
                <a:lnTo>
                  <a:pt x="0" y="4736748"/>
                </a:lnTo>
                <a:lnTo>
                  <a:pt x="9019" y="4735372"/>
                </a:lnTo>
                <a:cubicBezTo>
                  <a:pt x="36336" y="4732597"/>
                  <a:pt x="64052" y="4731176"/>
                  <a:pt x="92101" y="4731176"/>
                </a:cubicBezTo>
                <a:close/>
                <a:moveTo>
                  <a:pt x="6385770" y="2098604"/>
                </a:moveTo>
                <a:cubicBezTo>
                  <a:pt x="6543907" y="2107100"/>
                  <a:pt x="6698935" y="2178483"/>
                  <a:pt x="6813407" y="2310776"/>
                </a:cubicBezTo>
                <a:cubicBezTo>
                  <a:pt x="7042252" y="2575278"/>
                  <a:pt x="7022052" y="2983098"/>
                  <a:pt x="6768322" y="3221698"/>
                </a:cubicBezTo>
                <a:cubicBezTo>
                  <a:pt x="6718815" y="3268040"/>
                  <a:pt x="6662527" y="3305861"/>
                  <a:pt x="6601629" y="3333787"/>
                </a:cubicBezTo>
                <a:cubicBezTo>
                  <a:pt x="6357584" y="3444872"/>
                  <a:pt x="6072796" y="3380857"/>
                  <a:pt x="5894479" y="3174765"/>
                </a:cubicBezTo>
                <a:cubicBezTo>
                  <a:pt x="5665537" y="2910180"/>
                  <a:pt x="5685739" y="2502359"/>
                  <a:pt x="5939476" y="2263752"/>
                </a:cubicBezTo>
                <a:cubicBezTo>
                  <a:pt x="6066385" y="2144498"/>
                  <a:pt x="6227633" y="2090107"/>
                  <a:pt x="6385770" y="2098604"/>
                </a:cubicBezTo>
                <a:close/>
                <a:moveTo>
                  <a:pt x="0" y="0"/>
                </a:moveTo>
                <a:lnTo>
                  <a:pt x="5609109" y="0"/>
                </a:lnTo>
                <a:lnTo>
                  <a:pt x="5710855" y="100163"/>
                </a:lnTo>
                <a:cubicBezTo>
                  <a:pt x="5940043" y="363896"/>
                  <a:pt x="6060564" y="781193"/>
                  <a:pt x="5983550" y="1133306"/>
                </a:cubicBezTo>
                <a:cubicBezTo>
                  <a:pt x="5820740" y="1874471"/>
                  <a:pt x="4868226" y="1916819"/>
                  <a:pt x="4807924" y="2551785"/>
                </a:cubicBezTo>
                <a:cubicBezTo>
                  <a:pt x="4772098" y="2931077"/>
                  <a:pt x="5073952" y="3310271"/>
                  <a:pt x="5323480" y="3486493"/>
                </a:cubicBezTo>
                <a:cubicBezTo>
                  <a:pt x="5798207" y="3822498"/>
                  <a:pt x="6190925" y="3545085"/>
                  <a:pt x="6484693" y="3873055"/>
                </a:cubicBezTo>
                <a:cubicBezTo>
                  <a:pt x="6702769" y="4116667"/>
                  <a:pt x="6749067" y="4564067"/>
                  <a:pt x="6564699" y="4869471"/>
                </a:cubicBezTo>
                <a:cubicBezTo>
                  <a:pt x="6538929" y="4912110"/>
                  <a:pt x="6508772" y="4951720"/>
                  <a:pt x="6474766" y="4987555"/>
                </a:cubicBezTo>
                <a:lnTo>
                  <a:pt x="6475634" y="4987552"/>
                </a:lnTo>
                <a:cubicBezTo>
                  <a:pt x="6246183" y="5229347"/>
                  <a:pt x="5896158" y="5245005"/>
                  <a:pt x="5787911" y="5249784"/>
                </a:cubicBezTo>
                <a:cubicBezTo>
                  <a:pt x="5276208" y="5272608"/>
                  <a:pt x="5181583" y="4739335"/>
                  <a:pt x="4594647" y="4582595"/>
                </a:cubicBezTo>
                <a:cubicBezTo>
                  <a:pt x="4553401" y="4571414"/>
                  <a:pt x="4047262" y="4444111"/>
                  <a:pt x="3576692" y="4689896"/>
                </a:cubicBezTo>
                <a:cubicBezTo>
                  <a:pt x="2903508" y="5041365"/>
                  <a:pt x="3035835" y="5772616"/>
                  <a:pt x="2439534" y="6019748"/>
                </a:cubicBezTo>
                <a:cubicBezTo>
                  <a:pt x="2062607" y="6175963"/>
                  <a:pt x="1545662" y="6076257"/>
                  <a:pt x="1262869" y="5786450"/>
                </a:cubicBezTo>
                <a:cubicBezTo>
                  <a:pt x="864056" y="5377550"/>
                  <a:pt x="1125562" y="4799418"/>
                  <a:pt x="734842" y="4526254"/>
                </a:cubicBezTo>
                <a:cubicBezTo>
                  <a:pt x="506361" y="4366061"/>
                  <a:pt x="192715" y="4446641"/>
                  <a:pt x="19856" y="4511293"/>
                </a:cubicBezTo>
                <a:lnTo>
                  <a:pt x="0" y="4519330"/>
                </a:lnTo>
                <a:close/>
              </a:path>
            </a:pathLst>
          </a:custGeom>
        </p:spPr>
      </p:pic>
      <p:sp>
        <p:nvSpPr>
          <p:cNvPr id="3" name="TextBox 2">
            <a:extLst>
              <a:ext uri="{FF2B5EF4-FFF2-40B4-BE49-F238E27FC236}">
                <a16:creationId xmlns:a16="http://schemas.microsoft.com/office/drawing/2014/main" id="{1E16FC62-9346-7A33-FD8B-3B11B9012F93}"/>
              </a:ext>
            </a:extLst>
          </p:cNvPr>
          <p:cNvSpPr txBox="1"/>
          <p:nvPr/>
        </p:nvSpPr>
        <p:spPr>
          <a:xfrm>
            <a:off x="6368732" y="695657"/>
            <a:ext cx="5149326" cy="3108354"/>
          </a:xfrm>
          <a:prstGeom prst="rect">
            <a:avLst/>
          </a:prstGeom>
        </p:spPr>
        <p:txBody>
          <a:bodyPr vert="horz" lIns="91440" tIns="45720" rIns="91440" bIns="45720" rtlCol="0">
            <a:noAutofit/>
          </a:bodyPr>
          <a:lstStyle/>
          <a:p>
            <a:pPr>
              <a:spcAft>
                <a:spcPts val="600"/>
              </a:spcAft>
              <a:buClr>
                <a:schemeClr val="accent5"/>
              </a:buClr>
            </a:pPr>
            <a:endParaRPr lang="en-US" sz="1600" dirty="0">
              <a:effectLst/>
            </a:endParaRPr>
          </a:p>
        </p:txBody>
      </p:sp>
      <p:sp>
        <p:nvSpPr>
          <p:cNvPr id="5" name="TextBox 4">
            <a:extLst>
              <a:ext uri="{FF2B5EF4-FFF2-40B4-BE49-F238E27FC236}">
                <a16:creationId xmlns:a16="http://schemas.microsoft.com/office/drawing/2014/main" id="{6DB51F3D-4EFE-264D-7C85-776F5D190B8F}"/>
              </a:ext>
            </a:extLst>
          </p:cNvPr>
          <p:cNvSpPr txBox="1"/>
          <p:nvPr/>
        </p:nvSpPr>
        <p:spPr>
          <a:xfrm>
            <a:off x="6019211" y="2320450"/>
            <a:ext cx="6097554" cy="3108543"/>
          </a:xfrm>
          <a:prstGeom prst="rect">
            <a:avLst/>
          </a:prstGeom>
          <a:noFill/>
        </p:spPr>
        <p:txBody>
          <a:bodyPr wrap="square">
            <a:spAutoFit/>
          </a:bodyPr>
          <a:lstStyle/>
          <a:p>
            <a:r>
              <a:rPr lang="en-GB" sz="2000" dirty="0">
                <a:solidFill>
                  <a:srgbClr val="0E101A"/>
                </a:solidFill>
                <a:effectLst/>
                <a:latin typeface="Times New Roman" panose="02020603050405020304" pitchFamily="18" charset="0"/>
                <a:ea typeface="Times New Roman" panose="02020603050405020304" pitchFamily="18" charset="0"/>
              </a:rPr>
              <a:t>• The main methods to implement the Employee Development Skills plan company will choose coaching and mentoring strategies.</a:t>
            </a:r>
            <a:endParaRPr lang="en-GB" sz="2000" dirty="0">
              <a:effectLst/>
              <a:latin typeface="Times New Roman" panose="02020603050405020304" pitchFamily="18" charset="0"/>
              <a:ea typeface="Times New Roman" panose="02020603050405020304" pitchFamily="18" charset="0"/>
            </a:endParaRPr>
          </a:p>
          <a:p>
            <a:r>
              <a:rPr lang="en-GB" sz="2000" dirty="0">
                <a:solidFill>
                  <a:srgbClr val="0E101A"/>
                </a:solidFill>
                <a:effectLst/>
                <a:latin typeface="Times New Roman" panose="02020603050405020304" pitchFamily="18" charset="0"/>
                <a:ea typeface="Times New Roman" panose="02020603050405020304" pitchFamily="18" charset="0"/>
              </a:rPr>
              <a:t>• Workplace coaching is a professional learning process that unlocks the employee's potential and focuses on the </a:t>
            </a:r>
            <a:r>
              <a:rPr lang="en-GB" sz="2000" dirty="0" err="1">
                <a:solidFill>
                  <a:srgbClr val="0E101A"/>
                </a:solidFill>
                <a:effectLst/>
                <a:latin typeface="Times New Roman" panose="02020603050405020304" pitchFamily="18" charset="0"/>
                <a:ea typeface="Times New Roman" panose="02020603050405020304" pitchFamily="18" charset="0"/>
              </a:rPr>
              <a:t>coachee's</a:t>
            </a:r>
            <a:r>
              <a:rPr lang="en-GB" sz="2000" dirty="0">
                <a:solidFill>
                  <a:srgbClr val="0E101A"/>
                </a:solidFill>
                <a:effectLst/>
                <a:latin typeface="Times New Roman" panose="02020603050405020304" pitchFamily="18" charset="0"/>
                <a:ea typeface="Times New Roman" panose="02020603050405020304" pitchFamily="18" charset="0"/>
              </a:rPr>
              <a:t> goals. </a:t>
            </a:r>
            <a:endParaRPr lang="en-GB" sz="2000" dirty="0">
              <a:effectLst/>
              <a:latin typeface="Times New Roman" panose="02020603050405020304" pitchFamily="18" charset="0"/>
              <a:ea typeface="Times New Roman" panose="02020603050405020304" pitchFamily="18" charset="0"/>
            </a:endParaRPr>
          </a:p>
          <a:p>
            <a:r>
              <a:rPr lang="en-GB" sz="2000" dirty="0">
                <a:solidFill>
                  <a:srgbClr val="0E101A"/>
                </a:solidFill>
                <a:effectLst/>
                <a:latin typeface="Times New Roman" panose="02020603050405020304" pitchFamily="18" charset="0"/>
                <a:ea typeface="Times New Roman" panose="02020603050405020304" pitchFamily="18" charset="0"/>
              </a:rPr>
              <a:t>• Mentoring in the workplace is an established relationship and partnership between colleagues for learning and growth professionally</a:t>
            </a:r>
            <a:r>
              <a:rPr lang="en-GB" sz="1800" dirty="0">
                <a:solidFill>
                  <a:srgbClr val="0E101A"/>
                </a:solidFill>
                <a:effectLst/>
                <a:latin typeface="Times New Roman" panose="02020603050405020304" pitchFamily="18"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r>
              <a:rPr lang="en-GB" sz="1600" kern="100" dirty="0">
                <a:effectLst/>
                <a:latin typeface="Arial" panose="020B0604020202020204" pitchFamily="34" charset="0"/>
                <a:ea typeface="Calibri" panose="020F0502020204030204" pitchFamily="34" charset="0"/>
              </a:rPr>
              <a:t> </a:t>
            </a:r>
          </a:p>
        </p:txBody>
      </p:sp>
    </p:spTree>
    <p:custDataLst>
      <p:tags r:id="rId1"/>
    </p:custDataLst>
    <p:extLst>
      <p:ext uri="{BB962C8B-B14F-4D97-AF65-F5344CB8AC3E}">
        <p14:creationId xmlns:p14="http://schemas.microsoft.com/office/powerpoint/2010/main" val="2749703704"/>
      </p:ext>
    </p:extLst>
  </p:cSld>
  <p:clrMapOvr>
    <a:masterClrMapping/>
  </p:clrMapOvr>
  <mc:AlternateContent xmlns:mc="http://schemas.openxmlformats.org/markup-compatibility/2006" xmlns:p14="http://schemas.microsoft.com/office/powerpoint/2010/main">
    <mc:Choice Requires="p14">
      <p:transition spd="slow" p14:dur="3900" advTm="21189">
        <p14:glitter pattern="hexagon"/>
      </p:transition>
    </mc:Choice>
    <mc:Fallback xmlns="">
      <p:transition spd="slow" advTm="2118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nodePh="1">
                                  <p:stCondLst>
                                    <p:cond delay="0"/>
                                  </p:stCondLst>
                                  <p:endCondLst>
                                    <p:cond evt="begin" delay="0">
                                      <p:tn val="12"/>
                                    </p:cond>
                                  </p:end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3BC3D53-0F8A-F9A6-B9D5-FBED9F1F4668}"/>
              </a:ext>
            </a:extLst>
          </p:cNvPr>
          <p:cNvSpPr/>
          <p:nvPr/>
        </p:nvSpPr>
        <p:spPr>
          <a:xfrm>
            <a:off x="8658808" y="223936"/>
            <a:ext cx="3303036" cy="55050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ln w="0"/>
                <a:effectLst>
                  <a:outerShdw blurRad="38100" dist="19050" dir="2700000" algn="tl" rotWithShape="0">
                    <a:schemeClr val="dk1">
                      <a:alpha val="40000"/>
                    </a:schemeClr>
                  </a:outerShdw>
                </a:effectLst>
                <a:latin typeface="Arial Nova Light" panose="020B0304020202020204" pitchFamily="34" charset="0"/>
              </a:rPr>
              <a:t>Vanshika </a:t>
            </a:r>
            <a:r>
              <a:rPr lang="en-GB" i="1" dirty="0">
                <a:latin typeface="Arial Nova Light" panose="020B0304020202020204" pitchFamily="34" charset="0"/>
              </a:rPr>
              <a:t>2224637</a:t>
            </a:r>
            <a:endParaRPr lang="en-GB" dirty="0"/>
          </a:p>
        </p:txBody>
      </p:sp>
      <p:sp>
        <p:nvSpPr>
          <p:cNvPr id="6" name="TextBox 5">
            <a:extLst>
              <a:ext uri="{FF2B5EF4-FFF2-40B4-BE49-F238E27FC236}">
                <a16:creationId xmlns:a16="http://schemas.microsoft.com/office/drawing/2014/main" id="{54D515D0-07A1-E6AC-9CEB-E93FC69C73D5}"/>
              </a:ext>
            </a:extLst>
          </p:cNvPr>
          <p:cNvSpPr txBox="1"/>
          <p:nvPr/>
        </p:nvSpPr>
        <p:spPr>
          <a:xfrm>
            <a:off x="1201317" y="853753"/>
            <a:ext cx="6097554" cy="369332"/>
          </a:xfrm>
          <a:prstGeom prst="rect">
            <a:avLst/>
          </a:prstGeom>
          <a:noFill/>
        </p:spPr>
        <p:txBody>
          <a:bodyPr wrap="square">
            <a:spAutoFit/>
          </a:bodyPr>
          <a:lstStyle/>
          <a:p>
            <a:r>
              <a:rPr lang="en-IN" sz="1800" b="1" dirty="0">
                <a:latin typeface="Times New Roman" panose="02020603050405020304" pitchFamily="18" charset="0"/>
                <a:cs typeface="Times New Roman" panose="02020603050405020304" pitchFamily="18" charset="0"/>
              </a:rPr>
              <a:t>Training Courses" in Learning and development</a:t>
            </a:r>
            <a:endParaRPr lang="en-GB" dirty="0"/>
          </a:p>
        </p:txBody>
      </p:sp>
      <p:pic>
        <p:nvPicPr>
          <p:cNvPr id="7" name="Picture 6" descr="What is Learning and Development | L&amp;D Overview | ATD">
            <a:extLst>
              <a:ext uri="{FF2B5EF4-FFF2-40B4-BE49-F238E27FC236}">
                <a16:creationId xmlns:a16="http://schemas.microsoft.com/office/drawing/2014/main" id="{16049873-F25D-A0AC-65DD-EF8EAF5867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8871" y="1707275"/>
            <a:ext cx="4762500" cy="4241763"/>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478D0B7-C47C-C54A-B395-CF1F6D97A404}"/>
              </a:ext>
            </a:extLst>
          </p:cNvPr>
          <p:cNvSpPr>
            <a:spLocks noGrp="1"/>
          </p:cNvSpPr>
          <p:nvPr/>
        </p:nvSpPr>
        <p:spPr>
          <a:xfrm>
            <a:off x="516161" y="2648859"/>
            <a:ext cx="4945488" cy="30708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IN" sz="1600" dirty="0">
                <a:latin typeface="Times New Roman" panose="02020603050405020304" pitchFamily="18" charset="0"/>
                <a:cs typeface="Times New Roman" panose="02020603050405020304" pitchFamily="18" charset="0"/>
              </a:rPr>
              <a:t>A series of lessons to teach the skills as well as knowledge.</a:t>
            </a:r>
          </a:p>
          <a:p>
            <a:pPr algn="just">
              <a:lnSpc>
                <a:spcPct val="150000"/>
              </a:lnSpc>
            </a:pPr>
            <a:r>
              <a:rPr lang="en-IN" sz="1600" dirty="0">
                <a:latin typeface="Times New Roman" panose="02020603050405020304" pitchFamily="18" charset="0"/>
                <a:cs typeface="Times New Roman" panose="02020603050405020304" pitchFamily="18" charset="0"/>
              </a:rPr>
              <a:t>Critical aspect of any organisation.</a:t>
            </a:r>
          </a:p>
          <a:p>
            <a:pPr algn="just">
              <a:lnSpc>
                <a:spcPct val="150000"/>
              </a:lnSpc>
            </a:pPr>
            <a:r>
              <a:rPr lang="en-IN" sz="1600" dirty="0">
                <a:latin typeface="Times New Roman" panose="02020603050405020304" pitchFamily="18" charset="0"/>
                <a:cs typeface="Times New Roman" panose="02020603050405020304" pitchFamily="18" charset="0"/>
              </a:rPr>
              <a:t>Assist in building the personal and professional capabilities.</a:t>
            </a:r>
          </a:p>
          <a:p>
            <a:pPr algn="just">
              <a:lnSpc>
                <a:spcPct val="150000"/>
              </a:lnSpc>
            </a:pPr>
            <a:endParaRPr lang="en-IN" sz="1600" dirty="0">
              <a:latin typeface="Times New Roman" panose="02020603050405020304" pitchFamily="18" charset="0"/>
              <a:cs typeface="Times New Roman" panose="02020603050405020304" pitchFamily="18" charset="0"/>
            </a:endParaRPr>
          </a:p>
          <a:p>
            <a:endParaRPr lang="en-IN" dirty="0"/>
          </a:p>
        </p:txBody>
      </p:sp>
    </p:spTree>
    <p:custDataLst>
      <p:tags r:id="rId1"/>
    </p:custDataLst>
    <p:extLst>
      <p:ext uri="{BB962C8B-B14F-4D97-AF65-F5344CB8AC3E}">
        <p14:creationId xmlns:p14="http://schemas.microsoft.com/office/powerpoint/2010/main" val="3774298019"/>
      </p:ext>
    </p:extLst>
  </p:cSld>
  <p:clrMapOvr>
    <a:masterClrMapping/>
  </p:clrMapOvr>
  <mc:AlternateContent xmlns:mc="http://schemas.openxmlformats.org/markup-compatibility/2006" xmlns:p14="http://schemas.microsoft.com/office/powerpoint/2010/main">
    <mc:Choice Requires="p14">
      <p:transition p14:dur="250" advTm="17035">
        <p14:glitter pattern="hexagon"/>
      </p:transition>
    </mc:Choice>
    <mc:Fallback xmlns="">
      <p:transition advTm="1703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FDF0467E-B4BB-617E-FF08-285E31B6C99C}"/>
              </a:ext>
            </a:extLst>
          </p:cNvPr>
          <p:cNvSpPr/>
          <p:nvPr/>
        </p:nvSpPr>
        <p:spPr>
          <a:xfrm>
            <a:off x="8608033" y="232968"/>
            <a:ext cx="3530076" cy="495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nSpc>
                <a:spcPct val="90000"/>
              </a:lnSpc>
              <a:spcBef>
                <a:spcPct val="0"/>
              </a:spcBef>
              <a:spcAft>
                <a:spcPts val="600"/>
              </a:spcAft>
            </a:pPr>
            <a:r>
              <a:rPr lang="en-US" i="1" kern="1200" dirty="0">
                <a:ln w="0"/>
                <a:solidFill>
                  <a:schemeClr val="tx1"/>
                </a:solidFill>
                <a:effectLst>
                  <a:outerShdw blurRad="38100" dist="19050" dir="2700000" algn="tl" rotWithShape="0">
                    <a:schemeClr val="dk1">
                      <a:alpha val="40000"/>
                    </a:schemeClr>
                  </a:outerShdw>
                </a:effectLst>
                <a:latin typeface="+mj-lt"/>
                <a:ea typeface="+mj-ea"/>
                <a:cs typeface="+mj-cs"/>
              </a:rPr>
              <a:t>Vanshika </a:t>
            </a:r>
            <a:r>
              <a:rPr lang="en-US" i="1" kern="1200" dirty="0">
                <a:solidFill>
                  <a:schemeClr val="tx1"/>
                </a:solidFill>
                <a:latin typeface="+mj-lt"/>
                <a:ea typeface="+mj-ea"/>
                <a:cs typeface="+mj-cs"/>
              </a:rPr>
              <a:t>2224637</a:t>
            </a:r>
            <a:endParaRPr lang="en-US"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8828313D-A4CC-1618-AF34-FCD69D3CB9E5}"/>
              </a:ext>
            </a:extLst>
          </p:cNvPr>
          <p:cNvSpPr txBox="1"/>
          <p:nvPr/>
        </p:nvSpPr>
        <p:spPr>
          <a:xfrm>
            <a:off x="6404499" y="1582704"/>
            <a:ext cx="5149326" cy="3108354"/>
          </a:xfrm>
          <a:prstGeom prst="rect">
            <a:avLst/>
          </a:prstGeom>
        </p:spPr>
        <p:txBody>
          <a:bodyPr vert="horz" lIns="91440" tIns="45720" rIns="91440" bIns="45720" rtlCol="0">
            <a:noAutofit/>
          </a:bodyPr>
          <a:lstStyle/>
          <a:p>
            <a:pPr>
              <a:spcAft>
                <a:spcPts val="600"/>
              </a:spcAft>
              <a:buClr>
                <a:schemeClr val="accent5"/>
              </a:buClr>
            </a:pPr>
            <a:r>
              <a:rPr lang="en-US" dirty="0"/>
              <a:t>. </a:t>
            </a:r>
          </a:p>
        </p:txBody>
      </p:sp>
      <p:sp>
        <p:nvSpPr>
          <p:cNvPr id="6" name="Content Placeholder 2">
            <a:extLst>
              <a:ext uri="{FF2B5EF4-FFF2-40B4-BE49-F238E27FC236}">
                <a16:creationId xmlns:a16="http://schemas.microsoft.com/office/drawing/2014/main" id="{C18EB4C9-84D9-B027-E5A1-5505A614706A}"/>
              </a:ext>
            </a:extLst>
          </p:cNvPr>
          <p:cNvSpPr txBox="1">
            <a:spLocks/>
          </p:cNvSpPr>
          <p:nvPr/>
        </p:nvSpPr>
        <p:spPr>
          <a:xfrm>
            <a:off x="87872" y="2215409"/>
            <a:ext cx="10915132" cy="3681538"/>
          </a:xfrm>
          <a:prstGeom prst="rect">
            <a:avLst/>
          </a:prstGeom>
        </p:spPr>
        <p:txBody>
          <a:bodyPr>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IN" sz="1800">
                <a:latin typeface="Times New Roman" panose="02020603050405020304" pitchFamily="18" charset="0"/>
                <a:cs typeface="Times New Roman" panose="02020603050405020304" pitchFamily="18" charset="0"/>
              </a:rPr>
              <a:t>Firstly, it help employees to perform their jobs more efficiently and effectively. </a:t>
            </a:r>
          </a:p>
          <a:p>
            <a:pPr algn="just">
              <a:lnSpc>
                <a:spcPct val="150000"/>
              </a:lnSpc>
            </a:pPr>
            <a:r>
              <a:rPr lang="en-IN" sz="1800">
                <a:latin typeface="Times New Roman" panose="02020603050405020304" pitchFamily="18" charset="0"/>
                <a:cs typeface="Times New Roman" panose="02020603050405020304" pitchFamily="18" charset="0"/>
              </a:rPr>
              <a:t>Moreover, training courses can improve employee motivation and job satisfaction. </a:t>
            </a:r>
          </a:p>
          <a:p>
            <a:pPr algn="just">
              <a:lnSpc>
                <a:spcPct val="150000"/>
              </a:lnSpc>
            </a:pPr>
            <a:r>
              <a:rPr lang="en-IN" sz="1800">
                <a:latin typeface="Times New Roman" panose="02020603050405020304" pitchFamily="18" charset="0"/>
                <a:cs typeface="Times New Roman" panose="02020603050405020304" pitchFamily="18" charset="0"/>
              </a:rPr>
              <a:t>It provides better retention rates and reduces employee turnover. </a:t>
            </a:r>
          </a:p>
          <a:p>
            <a:pPr algn="just">
              <a:lnSpc>
                <a:spcPct val="150000"/>
              </a:lnSpc>
            </a:pPr>
            <a:r>
              <a:rPr lang="en-IN" sz="1800">
                <a:latin typeface="Times New Roman" panose="02020603050405020304" pitchFamily="18" charset="0"/>
                <a:cs typeface="Times New Roman" panose="02020603050405020304" pitchFamily="18" charset="0"/>
              </a:rPr>
              <a:t>It helps to keep the employees up-to-date with the latest developments.</a:t>
            </a:r>
          </a:p>
          <a:p>
            <a:pPr algn="just">
              <a:lnSpc>
                <a:spcPct val="150000"/>
              </a:lnSpc>
            </a:pPr>
            <a:r>
              <a:rPr lang="en-IN" sz="1800">
                <a:latin typeface="Times New Roman" panose="02020603050405020304" pitchFamily="18" charset="0"/>
                <a:cs typeface="Times New Roman" panose="02020603050405020304" pitchFamily="18" charset="0"/>
              </a:rPr>
              <a:t>Eventually, training courses can help organisations to remain competitive in their respective industries. </a:t>
            </a:r>
          </a:p>
          <a:p>
            <a:endParaRPr lang="en-IN" sz="1800" dirty="0"/>
          </a:p>
        </p:txBody>
      </p:sp>
      <p:sp>
        <p:nvSpPr>
          <p:cNvPr id="8" name="TextBox 7">
            <a:extLst>
              <a:ext uri="{FF2B5EF4-FFF2-40B4-BE49-F238E27FC236}">
                <a16:creationId xmlns:a16="http://schemas.microsoft.com/office/drawing/2014/main" id="{DE3095B9-AE4E-B406-6697-9478C56F717C}"/>
              </a:ext>
            </a:extLst>
          </p:cNvPr>
          <p:cNvSpPr txBox="1"/>
          <p:nvPr/>
        </p:nvSpPr>
        <p:spPr>
          <a:xfrm>
            <a:off x="1257301" y="792691"/>
            <a:ext cx="6097554" cy="923330"/>
          </a:xfrm>
          <a:prstGeom prst="rect">
            <a:avLst/>
          </a:prstGeom>
          <a:noFill/>
        </p:spPr>
        <p:txBody>
          <a:bodyPr wrap="square">
            <a:spAutoFit/>
          </a:bodyPr>
          <a:lstStyle/>
          <a:p>
            <a:r>
              <a:rPr lang="en-IN" sz="1800" b="1" dirty="0">
                <a:latin typeface="Times New Roman" panose="02020603050405020304" pitchFamily="18" charset="0"/>
                <a:cs typeface="Times New Roman" panose="02020603050405020304" pitchFamily="18" charset="0"/>
              </a:rPr>
              <a:t>Benefits </a:t>
            </a:r>
            <a:br>
              <a:rPr lang="en-IN" sz="1800" b="1" dirty="0">
                <a:latin typeface="Times New Roman" panose="02020603050405020304" pitchFamily="18" charset="0"/>
                <a:cs typeface="Times New Roman" panose="02020603050405020304" pitchFamily="18" charset="0"/>
              </a:rPr>
            </a:br>
            <a:br>
              <a:rPr lang="en-IN" dirty="0"/>
            </a:br>
            <a:endParaRPr lang="en-GB" dirty="0"/>
          </a:p>
        </p:txBody>
      </p:sp>
    </p:spTree>
    <p:custDataLst>
      <p:tags r:id="rId1"/>
    </p:custDataLst>
    <p:extLst>
      <p:ext uri="{BB962C8B-B14F-4D97-AF65-F5344CB8AC3E}">
        <p14:creationId xmlns:p14="http://schemas.microsoft.com/office/powerpoint/2010/main" val="1008412734"/>
      </p:ext>
    </p:extLst>
  </p:cSld>
  <p:clrMapOvr>
    <a:masterClrMapping/>
  </p:clrMapOvr>
  <mc:AlternateContent xmlns:mc="http://schemas.openxmlformats.org/markup-compatibility/2006" xmlns:p14="http://schemas.microsoft.com/office/powerpoint/2010/main">
    <mc:Choice Requires="p14">
      <p:transition spd="slow" p14:dur="3900" advTm="23734">
        <p14:glitter pattern="hexagon"/>
      </p:transition>
    </mc:Choice>
    <mc:Fallback xmlns="">
      <p:transition spd="slow" advTm="2373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0D2D9E36-AA35-C1F4-01E6-A03583A93373}"/>
              </a:ext>
            </a:extLst>
          </p:cNvPr>
          <p:cNvSpPr/>
          <p:nvPr/>
        </p:nvSpPr>
        <p:spPr>
          <a:xfrm>
            <a:off x="7705726" y="156398"/>
            <a:ext cx="4314824" cy="6245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fontScale="92500" lnSpcReduction="10000"/>
          </a:bodyPr>
          <a:lstStyle/>
          <a:p>
            <a:pPr>
              <a:lnSpc>
                <a:spcPct val="90000"/>
              </a:lnSpc>
              <a:spcBef>
                <a:spcPct val="0"/>
              </a:spcBef>
              <a:spcAft>
                <a:spcPts val="600"/>
              </a:spcAft>
            </a:pPr>
            <a:r>
              <a:rPr lang="en-US" sz="2800" i="1" kern="1200" dirty="0">
                <a:ln w="0"/>
                <a:solidFill>
                  <a:schemeClr val="tx1"/>
                </a:solidFill>
                <a:effectLst>
                  <a:outerShdw blurRad="38100" dist="19050" dir="2700000" algn="tl" rotWithShape="0">
                    <a:schemeClr val="dk1">
                      <a:alpha val="40000"/>
                    </a:schemeClr>
                  </a:outerShdw>
                </a:effectLst>
                <a:latin typeface="+mj-lt"/>
                <a:ea typeface="+mj-ea"/>
                <a:cs typeface="+mj-cs"/>
              </a:rPr>
              <a:t>Vanshika </a:t>
            </a:r>
            <a:r>
              <a:rPr lang="en-US" sz="2800" i="1" kern="1200" dirty="0">
                <a:solidFill>
                  <a:schemeClr val="tx1"/>
                </a:solidFill>
                <a:latin typeface="+mj-lt"/>
                <a:ea typeface="+mj-ea"/>
                <a:cs typeface="+mj-cs"/>
              </a:rPr>
              <a:t>2224637</a:t>
            </a:r>
            <a:endParaRPr lang="en-US" sz="2800"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F5DE4645-24EE-2AD0-E1B8-1405F3457617}"/>
              </a:ext>
            </a:extLst>
          </p:cNvPr>
          <p:cNvSpPr txBox="1"/>
          <p:nvPr/>
        </p:nvSpPr>
        <p:spPr>
          <a:xfrm>
            <a:off x="642331" y="1209674"/>
            <a:ext cx="4594537" cy="3174788"/>
          </a:xfrm>
          <a:prstGeom prst="rect">
            <a:avLst/>
          </a:prstGeom>
        </p:spPr>
        <p:txBody>
          <a:bodyPr vert="horz" lIns="91440" tIns="45720" rIns="91440" bIns="45720" rtlCol="0" anchor="t">
            <a:noAutofit/>
          </a:bodyPr>
          <a:lstStyle/>
          <a:p>
            <a:pPr>
              <a:spcAft>
                <a:spcPts val="600"/>
              </a:spcAft>
              <a:buClr>
                <a:schemeClr val="accent5"/>
              </a:buClr>
            </a:pPr>
            <a:endParaRPr lang="en-US" dirty="0"/>
          </a:p>
        </p:txBody>
      </p:sp>
      <p:sp>
        <p:nvSpPr>
          <p:cNvPr id="3" name="Content Placeholder 2">
            <a:extLst>
              <a:ext uri="{FF2B5EF4-FFF2-40B4-BE49-F238E27FC236}">
                <a16:creationId xmlns:a16="http://schemas.microsoft.com/office/drawing/2014/main" id="{17C4322B-93D7-F851-BFA1-56BC42260D7E}"/>
              </a:ext>
            </a:extLst>
          </p:cNvPr>
          <p:cNvSpPr txBox="1">
            <a:spLocks/>
          </p:cNvSpPr>
          <p:nvPr/>
        </p:nvSpPr>
        <p:spPr>
          <a:xfrm>
            <a:off x="333536" y="2304232"/>
            <a:ext cx="11041039" cy="4160459"/>
          </a:xfrm>
          <a:prstGeom prst="rect">
            <a:avLst/>
          </a:prstGeom>
        </p:spPr>
        <p:txBody>
          <a:bodyPr>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IN" sz="1900" dirty="0">
                <a:latin typeface="Times New Roman" panose="02020603050405020304" pitchFamily="18" charset="0"/>
                <a:cs typeface="Times New Roman" panose="02020603050405020304" pitchFamily="18" charset="0"/>
              </a:rPr>
              <a:t>It is perfect for the complex topics that require a lot of explanation and interaction.</a:t>
            </a:r>
          </a:p>
          <a:p>
            <a:pPr algn="just">
              <a:lnSpc>
                <a:spcPct val="150000"/>
              </a:lnSpc>
            </a:pPr>
            <a:r>
              <a:rPr lang="en-IN" sz="1900" dirty="0">
                <a:latin typeface="Times New Roman" panose="02020603050405020304" pitchFamily="18" charset="0"/>
                <a:cs typeface="Times New Roman" panose="02020603050405020304" pitchFamily="18" charset="0"/>
              </a:rPr>
              <a:t>This form of training is ideal for organisations with a geographically dispersed workforce. </a:t>
            </a:r>
          </a:p>
          <a:p>
            <a:pPr algn="just">
              <a:lnSpc>
                <a:spcPct val="150000"/>
              </a:lnSpc>
            </a:pPr>
            <a:r>
              <a:rPr lang="en-IN" sz="1900" dirty="0">
                <a:latin typeface="Times New Roman" panose="02020603050405020304" pitchFamily="18" charset="0"/>
                <a:cs typeface="Times New Roman" panose="02020603050405020304" pitchFamily="18" charset="0"/>
              </a:rPr>
              <a:t>It is ideal for roles that require practical skills, such as welding or carpentry. </a:t>
            </a:r>
          </a:p>
          <a:p>
            <a:pPr algn="just">
              <a:lnSpc>
                <a:spcPct val="150000"/>
              </a:lnSpc>
            </a:pPr>
            <a:r>
              <a:rPr lang="en-IN" sz="1900" dirty="0">
                <a:latin typeface="Times New Roman" panose="02020603050405020304" pitchFamily="18" charset="0"/>
                <a:cs typeface="Times New Roman" panose="02020603050405020304" pitchFamily="18" charset="0"/>
              </a:rPr>
              <a:t>Coaching involves one-on-one interaction between the coach and the trainee. </a:t>
            </a:r>
          </a:p>
          <a:p>
            <a:pPr algn="just">
              <a:lnSpc>
                <a:spcPct val="150000"/>
              </a:lnSpc>
            </a:pPr>
            <a:r>
              <a:rPr lang="en-IN" sz="1900" dirty="0">
                <a:latin typeface="Times New Roman" panose="02020603050405020304" pitchFamily="18" charset="0"/>
                <a:cs typeface="Times New Roman" panose="02020603050405020304" pitchFamily="18" charset="0"/>
              </a:rPr>
              <a:t>Lastly, it is absolute for the senior executives and managers who require personalised training to improve their leadership skills.</a:t>
            </a:r>
          </a:p>
          <a:p>
            <a:endParaRPr lang="en-IN" dirty="0"/>
          </a:p>
        </p:txBody>
      </p:sp>
      <p:sp>
        <p:nvSpPr>
          <p:cNvPr id="7" name="TextBox 6">
            <a:extLst>
              <a:ext uri="{FF2B5EF4-FFF2-40B4-BE49-F238E27FC236}">
                <a16:creationId xmlns:a16="http://schemas.microsoft.com/office/drawing/2014/main" id="{EF469ACB-E451-9AE8-9E29-6C446EFA723F}"/>
              </a:ext>
            </a:extLst>
          </p:cNvPr>
          <p:cNvSpPr txBox="1"/>
          <p:nvPr/>
        </p:nvSpPr>
        <p:spPr>
          <a:xfrm>
            <a:off x="1608172" y="988581"/>
            <a:ext cx="6097554" cy="369332"/>
          </a:xfrm>
          <a:prstGeom prst="rect">
            <a:avLst/>
          </a:prstGeom>
          <a:noFill/>
        </p:spPr>
        <p:txBody>
          <a:bodyPr wrap="square">
            <a:spAutoFit/>
          </a:bodyPr>
          <a:lstStyle/>
          <a:p>
            <a:r>
              <a:rPr lang="en-IN" sz="1800" b="1" dirty="0">
                <a:latin typeface="Times New Roman" panose="02020603050405020304" pitchFamily="18" charset="0"/>
                <a:cs typeface="Times New Roman" panose="02020603050405020304" pitchFamily="18" charset="0"/>
              </a:rPr>
              <a:t>Importance</a:t>
            </a:r>
            <a:endParaRPr lang="en-GB" dirty="0"/>
          </a:p>
        </p:txBody>
      </p:sp>
    </p:spTree>
    <p:extLst>
      <p:ext uri="{BB962C8B-B14F-4D97-AF65-F5344CB8AC3E}">
        <p14:creationId xmlns:p14="http://schemas.microsoft.com/office/powerpoint/2010/main" val="2496231524"/>
      </p:ext>
    </p:extLst>
  </p:cSld>
  <p:clrMapOvr>
    <a:masterClrMapping/>
  </p:clrMapOvr>
  <mc:AlternateContent xmlns:mc="http://schemas.openxmlformats.org/markup-compatibility/2006" xmlns:p14="http://schemas.microsoft.com/office/powerpoint/2010/main">
    <mc:Choice Requires="p14">
      <p:transition spd="slow" p14:dur="3900" advTm="22906">
        <p14:glitter pattern="hexagon"/>
      </p:transition>
    </mc:Choice>
    <mc:Fallback xmlns="">
      <p:transition spd="slow" advTm="2290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27F8715-EF75-A4EA-9730-33CED03B3581}"/>
              </a:ext>
            </a:extLst>
          </p:cNvPr>
          <p:cNvSpPr/>
          <p:nvPr/>
        </p:nvSpPr>
        <p:spPr>
          <a:xfrm>
            <a:off x="8440620" y="232968"/>
            <a:ext cx="3589456" cy="504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nSpc>
                <a:spcPct val="90000"/>
              </a:lnSpc>
              <a:spcBef>
                <a:spcPct val="0"/>
              </a:spcBef>
              <a:spcAft>
                <a:spcPts val="600"/>
              </a:spcAft>
            </a:pPr>
            <a:r>
              <a:rPr lang="en-US" i="1" kern="1200" dirty="0">
                <a:ln w="0"/>
                <a:solidFill>
                  <a:schemeClr val="tx1"/>
                </a:solidFill>
                <a:effectLst>
                  <a:outerShdw blurRad="38100" dist="19050" dir="2700000" algn="tl" rotWithShape="0">
                    <a:schemeClr val="dk1">
                      <a:alpha val="40000"/>
                    </a:schemeClr>
                  </a:outerShdw>
                </a:effectLst>
                <a:latin typeface="+mj-lt"/>
                <a:ea typeface="+mj-ea"/>
                <a:cs typeface="+mj-cs"/>
              </a:rPr>
              <a:t>Vanshika </a:t>
            </a:r>
            <a:r>
              <a:rPr lang="en-US" i="1" kern="1200" dirty="0">
                <a:solidFill>
                  <a:schemeClr val="tx1"/>
                </a:solidFill>
                <a:latin typeface="+mj-lt"/>
                <a:ea typeface="+mj-ea"/>
                <a:cs typeface="+mj-cs"/>
              </a:rPr>
              <a:t>2224637</a:t>
            </a:r>
            <a:endParaRPr lang="en-US" kern="1200" dirty="0">
              <a:solidFill>
                <a:schemeClr val="tx1"/>
              </a:solidFill>
              <a:latin typeface="+mj-lt"/>
              <a:ea typeface="+mj-ea"/>
              <a:cs typeface="+mj-cs"/>
            </a:endParaRPr>
          </a:p>
        </p:txBody>
      </p:sp>
      <p:pic>
        <p:nvPicPr>
          <p:cNvPr id="6" name="Picture 5" descr="Premium Vector | E-learning. innovative online education and internet  technology . webinar, teaching, online training courses. skill development.  robotic hand touching digital interface. illustration.">
            <a:extLst>
              <a:ext uri="{FF2B5EF4-FFF2-40B4-BE49-F238E27FC236}">
                <a16:creationId xmlns:a16="http://schemas.microsoft.com/office/drawing/2014/main" id="{69DCACF4-9BFC-617E-69B3-4712FB9CADB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4665" r="30935" b="-1"/>
          <a:stretch/>
        </p:blipFill>
        <p:spPr bwMode="auto">
          <a:xfrm>
            <a:off x="-52346" y="10"/>
            <a:ext cx="5827552" cy="6857990"/>
          </a:xfrm>
          <a:custGeom>
            <a:avLst/>
            <a:gdLst/>
            <a:ahLst/>
            <a:cxnLst/>
            <a:rect l="l" t="t" r="r" b="b"/>
            <a:pathLst>
              <a:path w="5827552" h="6858000">
                <a:moveTo>
                  <a:pt x="5436113" y="4232571"/>
                </a:moveTo>
                <a:cubicBezTo>
                  <a:pt x="5625722" y="4232571"/>
                  <a:pt x="5779430" y="4386279"/>
                  <a:pt x="5779430" y="4575888"/>
                </a:cubicBezTo>
                <a:cubicBezTo>
                  <a:pt x="5779430" y="4765497"/>
                  <a:pt x="5625722" y="4919205"/>
                  <a:pt x="5436113" y="4919205"/>
                </a:cubicBezTo>
                <a:cubicBezTo>
                  <a:pt x="5246504" y="4919205"/>
                  <a:pt x="5092796" y="4765497"/>
                  <a:pt x="5092796" y="4575888"/>
                </a:cubicBezTo>
                <a:cubicBezTo>
                  <a:pt x="5092796" y="4386279"/>
                  <a:pt x="5246504" y="4232571"/>
                  <a:pt x="5436113" y="4232571"/>
                </a:cubicBezTo>
                <a:close/>
                <a:moveTo>
                  <a:pt x="5580185" y="1806694"/>
                </a:moveTo>
                <a:cubicBezTo>
                  <a:pt x="5699726" y="1806694"/>
                  <a:pt x="5799461" y="1891487"/>
                  <a:pt x="5822527" y="2004209"/>
                </a:cubicBezTo>
                <a:lnTo>
                  <a:pt x="5827552" y="2054052"/>
                </a:lnTo>
                <a:lnTo>
                  <a:pt x="5827552" y="2054073"/>
                </a:lnTo>
                <a:lnTo>
                  <a:pt x="5822527" y="2103916"/>
                </a:lnTo>
                <a:cubicBezTo>
                  <a:pt x="5799461" y="2216637"/>
                  <a:pt x="5699726" y="2301430"/>
                  <a:pt x="5580185" y="2301430"/>
                </a:cubicBezTo>
                <a:cubicBezTo>
                  <a:pt x="5443567" y="2301430"/>
                  <a:pt x="5332817" y="2190680"/>
                  <a:pt x="5332817" y="2054062"/>
                </a:cubicBezTo>
                <a:cubicBezTo>
                  <a:pt x="5332817" y="1917444"/>
                  <a:pt x="5443567" y="1806694"/>
                  <a:pt x="5580185" y="1806694"/>
                </a:cubicBezTo>
                <a:close/>
                <a:moveTo>
                  <a:pt x="5580184" y="1294715"/>
                </a:moveTo>
                <a:cubicBezTo>
                  <a:pt x="5659753" y="1294715"/>
                  <a:pt x="5724256" y="1359218"/>
                  <a:pt x="5724256" y="1438787"/>
                </a:cubicBezTo>
                <a:cubicBezTo>
                  <a:pt x="5724256" y="1518356"/>
                  <a:pt x="5659753" y="1582859"/>
                  <a:pt x="5580184" y="1582859"/>
                </a:cubicBezTo>
                <a:cubicBezTo>
                  <a:pt x="5500615" y="1582859"/>
                  <a:pt x="5436112" y="1518356"/>
                  <a:pt x="5436112" y="1438787"/>
                </a:cubicBezTo>
                <a:cubicBezTo>
                  <a:pt x="5436112" y="1359218"/>
                  <a:pt x="5500615" y="1294715"/>
                  <a:pt x="5580184" y="1294715"/>
                </a:cubicBezTo>
                <a:close/>
                <a:moveTo>
                  <a:pt x="0" y="0"/>
                </a:moveTo>
                <a:lnTo>
                  <a:pt x="5346882" y="0"/>
                </a:lnTo>
                <a:lnTo>
                  <a:pt x="5396357" y="64140"/>
                </a:lnTo>
                <a:cubicBezTo>
                  <a:pt x="5509528" y="228632"/>
                  <a:pt x="5577723" y="424885"/>
                  <a:pt x="5582550" y="646882"/>
                </a:cubicBezTo>
                <a:cubicBezTo>
                  <a:pt x="5608062" y="1102027"/>
                  <a:pt x="5203194" y="1301070"/>
                  <a:pt x="5151872" y="1809180"/>
                </a:cubicBezTo>
                <a:cubicBezTo>
                  <a:pt x="5104686" y="2276432"/>
                  <a:pt x="5496947" y="2514465"/>
                  <a:pt x="5323965" y="3464278"/>
                </a:cubicBezTo>
                <a:cubicBezTo>
                  <a:pt x="5211960" y="4079388"/>
                  <a:pt x="4297510" y="4259025"/>
                  <a:pt x="5513003" y="5720066"/>
                </a:cubicBezTo>
                <a:cubicBezTo>
                  <a:pt x="5768583" y="6027176"/>
                  <a:pt x="5791560" y="6490332"/>
                  <a:pt x="5601722" y="6841105"/>
                </a:cubicBezTo>
                <a:lnTo>
                  <a:pt x="5590822" y="6858000"/>
                </a:lnTo>
                <a:lnTo>
                  <a:pt x="1735" y="6858000"/>
                </a:lnTo>
                <a:lnTo>
                  <a:pt x="0" y="6858000"/>
                </a:lnTo>
                <a:lnTo>
                  <a:pt x="0" y="6849812"/>
                </a:lnTo>
                <a:lnTo>
                  <a:pt x="0" y="6483067"/>
                </a:lnTo>
                <a:lnTo>
                  <a:pt x="0" y="1250146"/>
                </a:lnTo>
                <a:close/>
              </a:path>
            </a:pathLst>
          </a:cu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094ED42-C961-B3D0-128B-8F30680B9BA7}"/>
              </a:ext>
            </a:extLst>
          </p:cNvPr>
          <p:cNvSpPr txBox="1"/>
          <p:nvPr/>
        </p:nvSpPr>
        <p:spPr>
          <a:xfrm>
            <a:off x="6416796" y="1401395"/>
            <a:ext cx="5355276" cy="3174788"/>
          </a:xfrm>
          <a:prstGeom prst="rect">
            <a:avLst/>
          </a:prstGeom>
        </p:spPr>
        <p:txBody>
          <a:bodyPr vert="horz" lIns="91440" tIns="45720" rIns="91440" bIns="45720" rtlCol="0" anchor="t">
            <a:noAutofit/>
          </a:bodyPr>
          <a:lstStyle/>
          <a:p>
            <a:pPr>
              <a:spcAft>
                <a:spcPts val="600"/>
              </a:spcAft>
              <a:buClr>
                <a:schemeClr val="accent5"/>
              </a:buClr>
            </a:pPr>
            <a:endParaRPr lang="en-US" sz="1600" dirty="0"/>
          </a:p>
        </p:txBody>
      </p:sp>
      <p:sp>
        <p:nvSpPr>
          <p:cNvPr id="2" name="Content Placeholder 2">
            <a:extLst>
              <a:ext uri="{FF2B5EF4-FFF2-40B4-BE49-F238E27FC236}">
                <a16:creationId xmlns:a16="http://schemas.microsoft.com/office/drawing/2014/main" id="{FDE5E1AE-52CA-B3BE-9946-B622B306E401}"/>
              </a:ext>
            </a:extLst>
          </p:cNvPr>
          <p:cNvSpPr txBox="1">
            <a:spLocks/>
          </p:cNvSpPr>
          <p:nvPr/>
        </p:nvSpPr>
        <p:spPr>
          <a:xfrm>
            <a:off x="5827552" y="2457020"/>
            <a:ext cx="6155141" cy="3925119"/>
          </a:xfrm>
          <a:prstGeom prst="rect">
            <a:avLst/>
          </a:prstGeom>
        </p:spPr>
        <p:txBody>
          <a:bodyPr>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IN" sz="1600" dirty="0">
                <a:latin typeface="Times New Roman" panose="02020603050405020304" pitchFamily="18" charset="0"/>
                <a:cs typeface="Times New Roman" panose="02020603050405020304" pitchFamily="18" charset="0"/>
              </a:rPr>
              <a:t>Initially, it helps to check the budget as well as the availability of resources. </a:t>
            </a:r>
          </a:p>
          <a:p>
            <a:pPr algn="just">
              <a:lnSpc>
                <a:spcPct val="150000"/>
              </a:lnSpc>
            </a:pPr>
            <a:r>
              <a:rPr lang="en-IN" sz="1600" dirty="0">
                <a:latin typeface="Times New Roman" panose="02020603050405020304" pitchFamily="18" charset="0"/>
                <a:cs typeface="Times New Roman" panose="02020603050405020304" pitchFamily="18" charset="0"/>
              </a:rPr>
              <a:t>Not only this, but it also assists to ensure that the organisation is achieving the desired outcomes.</a:t>
            </a:r>
          </a:p>
          <a:p>
            <a:pPr algn="just">
              <a:lnSpc>
                <a:spcPct val="150000"/>
              </a:lnSpc>
            </a:pPr>
            <a:r>
              <a:rPr lang="en-IN" sz="1600" dirty="0">
                <a:latin typeface="Times New Roman" panose="02020603050405020304" pitchFamily="18" charset="0"/>
                <a:cs typeface="Times New Roman" panose="02020603050405020304" pitchFamily="18" charset="0"/>
              </a:rPr>
              <a:t>To recapitulate, training courses helps to evaluate the effectiveness and efficacy in the organisation.</a:t>
            </a:r>
          </a:p>
          <a:p>
            <a:pPr algn="just">
              <a:lnSpc>
                <a:spcPct val="150000"/>
              </a:lnSpc>
            </a:pPr>
            <a:endParaRPr lang="en-IN" sz="1600" dirty="0">
              <a:latin typeface="Times New Roman" panose="02020603050405020304" pitchFamily="18" charset="0"/>
              <a:cs typeface="Times New Roman" panose="02020603050405020304" pitchFamily="18" charset="0"/>
            </a:endParaRPr>
          </a:p>
          <a:p>
            <a:pPr algn="just">
              <a:lnSpc>
                <a:spcPct val="150000"/>
              </a:lnSpc>
            </a:pPr>
            <a:endParaRPr lang="en-IN" sz="16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6E12C80-760A-F033-53D6-F9ECE7196EF5}"/>
              </a:ext>
            </a:extLst>
          </p:cNvPr>
          <p:cNvSpPr txBox="1"/>
          <p:nvPr/>
        </p:nvSpPr>
        <p:spPr>
          <a:xfrm>
            <a:off x="6569196" y="1553795"/>
            <a:ext cx="5355276" cy="3174788"/>
          </a:xfrm>
          <a:prstGeom prst="rect">
            <a:avLst/>
          </a:prstGeom>
        </p:spPr>
        <p:txBody>
          <a:bodyPr vert="horz" lIns="91440" tIns="45720" rIns="91440" bIns="45720" rtlCol="0" anchor="t">
            <a:noAutofit/>
          </a:bodyPr>
          <a:lstStyle/>
          <a:p>
            <a:pPr>
              <a:spcAft>
                <a:spcPts val="600"/>
              </a:spcAft>
              <a:buClr>
                <a:schemeClr val="accent5"/>
              </a:buClr>
            </a:pPr>
            <a:endParaRPr lang="en-US" sz="1600" dirty="0"/>
          </a:p>
        </p:txBody>
      </p:sp>
      <p:sp>
        <p:nvSpPr>
          <p:cNvPr id="8" name="TextBox 7">
            <a:extLst>
              <a:ext uri="{FF2B5EF4-FFF2-40B4-BE49-F238E27FC236}">
                <a16:creationId xmlns:a16="http://schemas.microsoft.com/office/drawing/2014/main" id="{3E24E6D3-F986-9D75-06F5-799634261757}"/>
              </a:ext>
            </a:extLst>
          </p:cNvPr>
          <p:cNvSpPr txBox="1"/>
          <p:nvPr/>
        </p:nvSpPr>
        <p:spPr>
          <a:xfrm>
            <a:off x="6148008" y="1382911"/>
            <a:ext cx="5076719" cy="646331"/>
          </a:xfrm>
          <a:prstGeom prst="rect">
            <a:avLst/>
          </a:prstGeom>
          <a:noFill/>
        </p:spPr>
        <p:txBody>
          <a:bodyPr wrap="square">
            <a:spAutoFit/>
          </a:bodyPr>
          <a:lstStyle/>
          <a:p>
            <a:r>
              <a:rPr lang="en-IN" sz="1800" b="1" dirty="0">
                <a:latin typeface="Times New Roman" panose="02020603050405020304" pitchFamily="18" charset="0"/>
                <a:cs typeface="Times New Roman" panose="02020603050405020304" pitchFamily="18" charset="0"/>
              </a:rPr>
              <a:t>Conclusion</a:t>
            </a:r>
            <a:br>
              <a:rPr lang="en-IN" sz="1800" b="1" dirty="0">
                <a:latin typeface="Times New Roman" panose="02020603050405020304" pitchFamily="18" charset="0"/>
                <a:cs typeface="Times New Roman" panose="02020603050405020304" pitchFamily="18" charset="0"/>
              </a:rPr>
            </a:br>
            <a:endParaRPr lang="en-GB" dirty="0"/>
          </a:p>
        </p:txBody>
      </p:sp>
    </p:spTree>
    <p:custDataLst>
      <p:tags r:id="rId1"/>
    </p:custDataLst>
    <p:extLst>
      <p:ext uri="{BB962C8B-B14F-4D97-AF65-F5344CB8AC3E}">
        <p14:creationId xmlns:p14="http://schemas.microsoft.com/office/powerpoint/2010/main" val="1182291162"/>
      </p:ext>
    </p:extLst>
  </p:cSld>
  <p:clrMapOvr>
    <a:masterClrMapping/>
  </p:clrMapOvr>
  <mc:AlternateContent xmlns:mc="http://schemas.openxmlformats.org/markup-compatibility/2006" xmlns:p14="http://schemas.microsoft.com/office/powerpoint/2010/main">
    <mc:Choice Requires="p14">
      <p:transition spd="slow" p14:dur="3900" advTm="19903">
        <p14:glitter pattern="hexagon"/>
      </p:transition>
    </mc:Choice>
    <mc:Fallback xmlns="">
      <p:transition spd="slow" advTm="1990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nodePh="1">
                                  <p:stCondLst>
                                    <p:cond delay="0"/>
                                  </p:stCondLst>
                                  <p:endCondLst>
                                    <p:cond evt="begin" delay="0">
                                      <p:tn val="10"/>
                                    </p:cond>
                                  </p:end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nodePh="1">
                                  <p:stCondLst>
                                    <p:cond delay="0"/>
                                  </p:stCondLst>
                                  <p:endCondLst>
                                    <p:cond evt="begin" delay="0">
                                      <p:tn val="16"/>
                                    </p:cond>
                                  </p:end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D3F988AC-D202-C5E0-BDE1-7C9473E2FCD9}"/>
              </a:ext>
            </a:extLst>
          </p:cNvPr>
          <p:cNvSpPr/>
          <p:nvPr/>
        </p:nvSpPr>
        <p:spPr>
          <a:xfrm>
            <a:off x="8440620" y="232968"/>
            <a:ext cx="3589456" cy="5048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nSpc>
                <a:spcPct val="90000"/>
              </a:lnSpc>
              <a:spcBef>
                <a:spcPct val="0"/>
              </a:spcBef>
              <a:spcAft>
                <a:spcPts val="600"/>
              </a:spcAft>
            </a:pPr>
            <a:r>
              <a:rPr lang="en-US" i="1" kern="1200" dirty="0">
                <a:ln w="0"/>
                <a:solidFill>
                  <a:schemeClr val="tx1"/>
                </a:solidFill>
                <a:effectLst>
                  <a:outerShdw blurRad="38100" dist="19050" dir="2700000" algn="tl" rotWithShape="0">
                    <a:schemeClr val="dk1">
                      <a:alpha val="40000"/>
                    </a:schemeClr>
                  </a:outerShdw>
                </a:effectLst>
                <a:latin typeface="+mj-lt"/>
                <a:ea typeface="+mj-ea"/>
                <a:cs typeface="+mj-cs"/>
              </a:rPr>
              <a:t>Vanshika </a:t>
            </a:r>
            <a:r>
              <a:rPr lang="en-US" i="1" kern="1200" dirty="0">
                <a:solidFill>
                  <a:schemeClr val="tx1"/>
                </a:solidFill>
                <a:latin typeface="+mj-lt"/>
                <a:ea typeface="+mj-ea"/>
                <a:cs typeface="+mj-cs"/>
              </a:rPr>
              <a:t>2224637</a:t>
            </a:r>
            <a:endParaRPr lang="en-US" kern="1200" dirty="0">
              <a:solidFill>
                <a:schemeClr val="tx1"/>
              </a:solidFill>
              <a:latin typeface="+mj-lt"/>
              <a:ea typeface="+mj-ea"/>
              <a:cs typeface="+mj-cs"/>
            </a:endParaRPr>
          </a:p>
        </p:txBody>
      </p:sp>
      <p:pic>
        <p:nvPicPr>
          <p:cNvPr id="3" name="Picture 2" descr="How To Write A Thank You Note In Five Easy Steps">
            <a:extLst>
              <a:ext uri="{FF2B5EF4-FFF2-40B4-BE49-F238E27FC236}">
                <a16:creationId xmlns:a16="http://schemas.microsoft.com/office/drawing/2014/main" id="{337D194E-34F9-95B4-0D20-C39F5604F1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1689" y="1559842"/>
            <a:ext cx="6289486" cy="4098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677356"/>
      </p:ext>
    </p:extLst>
  </p:cSld>
  <p:clrMapOvr>
    <a:masterClrMapping/>
  </p:clrMapOvr>
  <mc:AlternateContent xmlns:mc="http://schemas.openxmlformats.org/markup-compatibility/2006" xmlns:p14="http://schemas.microsoft.com/office/powerpoint/2010/main">
    <mc:Choice Requires="p14">
      <p:transition spd="slow" p14:dur="2000" advTm="1930"/>
    </mc:Choice>
    <mc:Fallback xmlns="">
      <p:transition spd="slow" advTm="19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0FA11EF6-F31C-AC60-295D-79C8D76DB482}"/>
              </a:ext>
            </a:extLst>
          </p:cNvPr>
          <p:cNvSpPr/>
          <p:nvPr/>
        </p:nvSpPr>
        <p:spPr>
          <a:xfrm>
            <a:off x="7884172" y="214021"/>
            <a:ext cx="4124131" cy="5038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ln w="0"/>
                <a:effectLst>
                  <a:outerShdw blurRad="38100" dist="19050" dir="2700000" algn="tl" rotWithShape="0">
                    <a:schemeClr val="dk1">
                      <a:alpha val="40000"/>
                    </a:schemeClr>
                  </a:outerShdw>
                </a:effectLst>
                <a:latin typeface="Arial Nova Light" panose="020B0304020202020204" pitchFamily="34" charset="0"/>
              </a:rPr>
              <a:t>Gurpreet Singh 2220408</a:t>
            </a:r>
            <a:endParaRPr lang="en-GB" dirty="0"/>
          </a:p>
        </p:txBody>
      </p:sp>
      <p:sp>
        <p:nvSpPr>
          <p:cNvPr id="4" name="TextBox 3">
            <a:extLst>
              <a:ext uri="{FF2B5EF4-FFF2-40B4-BE49-F238E27FC236}">
                <a16:creationId xmlns:a16="http://schemas.microsoft.com/office/drawing/2014/main" id="{27F4F6B8-6897-AAE8-2A1C-8FCCF20974A1}"/>
              </a:ext>
            </a:extLst>
          </p:cNvPr>
          <p:cNvSpPr txBox="1"/>
          <p:nvPr/>
        </p:nvSpPr>
        <p:spPr>
          <a:xfrm>
            <a:off x="856085" y="377117"/>
            <a:ext cx="6097554" cy="461665"/>
          </a:xfrm>
          <a:prstGeom prst="rect">
            <a:avLst/>
          </a:prstGeom>
          <a:noFill/>
        </p:spPr>
        <p:txBody>
          <a:bodyPr wrap="square">
            <a:spAutoFit/>
          </a:bodyPr>
          <a:lstStyle/>
          <a:p>
            <a:r>
              <a:rPr lang="en-GB" sz="2400" b="1" dirty="0">
                <a:latin typeface="Algerian" panose="04020705040A02060702" pitchFamily="82" charset="0"/>
              </a:rPr>
              <a:t>Leadership Training </a:t>
            </a:r>
          </a:p>
        </p:txBody>
      </p:sp>
      <p:sp>
        <p:nvSpPr>
          <p:cNvPr id="6" name="TextBox 5">
            <a:extLst>
              <a:ext uri="{FF2B5EF4-FFF2-40B4-BE49-F238E27FC236}">
                <a16:creationId xmlns:a16="http://schemas.microsoft.com/office/drawing/2014/main" id="{C64D4E4B-81D3-A07A-CFBE-F875B7D6300A}"/>
              </a:ext>
            </a:extLst>
          </p:cNvPr>
          <p:cNvSpPr txBox="1"/>
          <p:nvPr/>
        </p:nvSpPr>
        <p:spPr>
          <a:xfrm>
            <a:off x="669472" y="1266244"/>
            <a:ext cx="6097554" cy="369332"/>
          </a:xfrm>
          <a:prstGeom prst="rect">
            <a:avLst/>
          </a:prstGeom>
          <a:noFill/>
        </p:spPr>
        <p:txBody>
          <a:bodyPr wrap="square">
            <a:spAutoFit/>
          </a:bodyPr>
          <a:lstStyle/>
          <a:p>
            <a:r>
              <a:rPr lang="en-US" b="1" dirty="0">
                <a:latin typeface="Times New Roman" pitchFamily="18" charset="0"/>
                <a:cs typeface="Times New Roman" pitchFamily="18" charset="0"/>
              </a:rPr>
              <a:t>Introduction</a:t>
            </a:r>
            <a:endParaRPr lang="en-GB" dirty="0"/>
          </a:p>
        </p:txBody>
      </p:sp>
      <p:sp>
        <p:nvSpPr>
          <p:cNvPr id="9" name="Content Placeholder 2">
            <a:extLst>
              <a:ext uri="{FF2B5EF4-FFF2-40B4-BE49-F238E27FC236}">
                <a16:creationId xmlns:a16="http://schemas.microsoft.com/office/drawing/2014/main" id="{32CA1C77-22C7-B188-0951-543242576257}"/>
              </a:ext>
            </a:extLst>
          </p:cNvPr>
          <p:cNvSpPr txBox="1">
            <a:spLocks/>
          </p:cNvSpPr>
          <p:nvPr/>
        </p:nvSpPr>
        <p:spPr>
          <a:xfrm>
            <a:off x="457200" y="1600200"/>
            <a:ext cx="5105400" cy="4648200"/>
          </a:xfrm>
          <a:prstGeom prst="rect">
            <a:avLst/>
          </a:prstGeom>
        </p:spPr>
        <p:txBody>
          <a:bodyPr>
            <a:normAutofit fontScale="70000" lnSpcReduction="20000"/>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70000"/>
              </a:lnSpc>
            </a:pPr>
            <a:r>
              <a:rPr lang="en-US" sz="3300" b="1" dirty="0">
                <a:latin typeface="Times New Roman" pitchFamily="18" charset="0"/>
                <a:cs typeface="Times New Roman" pitchFamily="18" charset="0"/>
              </a:rPr>
              <a:t>.</a:t>
            </a:r>
            <a:r>
              <a:rPr lang="en-US" dirty="0">
                <a:latin typeface="Times New Roman" pitchFamily="18" charset="0"/>
                <a:cs typeface="Times New Roman" pitchFamily="18" charset="0"/>
              </a:rPr>
              <a:t>The leadership training program is defined as structured experiences which are designed for helping individuals to develop their leadership.</a:t>
            </a:r>
          </a:p>
          <a:p>
            <a:pPr algn="just">
              <a:lnSpc>
                <a:spcPct val="170000"/>
              </a:lnSpc>
            </a:pPr>
            <a:r>
              <a:rPr lang="en-US" sz="2600" b="1" dirty="0">
                <a:latin typeface="Times New Roman" pitchFamily="18" charset="0"/>
                <a:cs typeface="Times New Roman" pitchFamily="18" charset="0"/>
              </a:rPr>
              <a:t>.</a:t>
            </a:r>
            <a:r>
              <a:rPr lang="en-US" dirty="0">
                <a:latin typeface="Times New Roman" pitchFamily="18" charset="0"/>
                <a:cs typeface="Times New Roman" pitchFamily="18" charset="0"/>
              </a:rPr>
              <a:t>Effective leadership training increases </a:t>
            </a:r>
            <a:r>
              <a:rPr lang="en-US" dirty="0" err="1">
                <a:latin typeface="Times New Roman" pitchFamily="18" charset="0"/>
                <a:cs typeface="Times New Roman" pitchFamily="18" charset="0"/>
              </a:rPr>
              <a:t>organisational</a:t>
            </a:r>
            <a:r>
              <a:rPr lang="en-US" dirty="0">
                <a:latin typeface="Times New Roman" pitchFamily="18" charset="0"/>
                <a:cs typeface="Times New Roman" pitchFamily="18" charset="0"/>
              </a:rPr>
              <a:t> productivity, improves employee engagement and also enhances the corporate culture of an </a:t>
            </a:r>
            <a:r>
              <a:rPr lang="en-US" dirty="0" err="1">
                <a:latin typeface="Times New Roman" pitchFamily="18" charset="0"/>
                <a:cs typeface="Times New Roman" pitchFamily="18" charset="0"/>
              </a:rPr>
              <a:t>organisation</a:t>
            </a:r>
            <a:r>
              <a:rPr lang="en-US" dirty="0">
                <a:latin typeface="Times New Roman" pitchFamily="18" charset="0"/>
                <a:cs typeface="Times New Roman" pitchFamily="18" charset="0"/>
              </a:rPr>
              <a:t>.</a:t>
            </a:r>
          </a:p>
          <a:p>
            <a:pPr algn="just">
              <a:lnSpc>
                <a:spcPct val="170000"/>
              </a:lnSpc>
            </a:pPr>
            <a:r>
              <a:rPr lang="en-US" sz="3100" b="1" dirty="0">
                <a:latin typeface="Times New Roman" pitchFamily="18" charset="0"/>
                <a:cs typeface="Times New Roman" pitchFamily="18" charset="0"/>
              </a:rPr>
              <a:t>.</a:t>
            </a:r>
            <a:r>
              <a:rPr lang="en-US" dirty="0">
                <a:latin typeface="Times New Roman" pitchFamily="18" charset="0"/>
                <a:cs typeface="Times New Roman" pitchFamily="18" charset="0"/>
              </a:rPr>
              <a:t>Conflict resolution, dealing with frequent changes, enhancement of problem-solving skills and building trust are the core aspects of leadership training.  </a:t>
            </a:r>
          </a:p>
          <a:p>
            <a:br>
              <a:rPr lang="en-US" dirty="0"/>
            </a:br>
            <a:endParaRPr lang="en-US" dirty="0"/>
          </a:p>
        </p:txBody>
      </p:sp>
      <p:pic>
        <p:nvPicPr>
          <p:cNvPr id="10" name="Picture 2">
            <a:extLst>
              <a:ext uri="{FF2B5EF4-FFF2-40B4-BE49-F238E27FC236}">
                <a16:creationId xmlns:a16="http://schemas.microsoft.com/office/drawing/2014/main" id="{CC8A5B8A-99DC-1FD5-FA50-6F71F9748B7C}"/>
              </a:ext>
            </a:extLst>
          </p:cNvPr>
          <p:cNvPicPr>
            <a:picLocks noChangeAspect="1" noChangeArrowheads="1"/>
          </p:cNvPicPr>
          <p:nvPr/>
        </p:nvPicPr>
        <p:blipFill>
          <a:blip r:embed="rId2"/>
          <a:srcRect/>
          <a:stretch>
            <a:fillRect/>
          </a:stretch>
        </p:blipFill>
        <p:spPr bwMode="auto">
          <a:xfrm>
            <a:off x="8061649" y="3170853"/>
            <a:ext cx="2800350" cy="2019300"/>
          </a:xfrm>
          <a:prstGeom prst="rect">
            <a:avLst/>
          </a:prstGeom>
          <a:noFill/>
          <a:ln w="9525">
            <a:noFill/>
            <a:miter lim="800000"/>
            <a:headEnd/>
            <a:tailEnd/>
          </a:ln>
          <a:effectLst/>
        </p:spPr>
      </p:pic>
    </p:spTree>
    <p:extLst>
      <p:ext uri="{BB962C8B-B14F-4D97-AF65-F5344CB8AC3E}">
        <p14:creationId xmlns:p14="http://schemas.microsoft.com/office/powerpoint/2010/main" val="1310084051"/>
      </p:ext>
    </p:extLst>
  </p:cSld>
  <p:clrMapOvr>
    <a:masterClrMapping/>
  </p:clrMapOvr>
  <mc:AlternateContent xmlns:mc="http://schemas.openxmlformats.org/markup-compatibility/2006" xmlns:p14="http://schemas.microsoft.com/office/powerpoint/2010/main">
    <mc:Choice Requires="p14">
      <p:transition spd="slow" p14:dur="3900" advTm="23955">
        <p14:glitter pattern="hexagon"/>
      </p:transition>
    </mc:Choice>
    <mc:Fallback xmlns="">
      <p:transition spd="slow" advTm="23955">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1B944F8-9F43-1458-BA36-CF91A28AB31B}"/>
              </a:ext>
            </a:extLst>
          </p:cNvPr>
          <p:cNvSpPr/>
          <p:nvPr/>
        </p:nvSpPr>
        <p:spPr>
          <a:xfrm>
            <a:off x="8151845" y="158621"/>
            <a:ext cx="3918857" cy="4292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ln w="0"/>
                <a:effectLst>
                  <a:outerShdw blurRad="38100" dist="19050" dir="2700000" algn="tl" rotWithShape="0">
                    <a:schemeClr val="dk1">
                      <a:alpha val="40000"/>
                    </a:schemeClr>
                  </a:outerShdw>
                </a:effectLst>
                <a:latin typeface="Arial Nova Light" panose="020B0304020202020204" pitchFamily="34" charset="0"/>
              </a:rPr>
              <a:t>Gurpreet Singh 2220408</a:t>
            </a:r>
            <a:endParaRPr lang="en-GB" dirty="0"/>
          </a:p>
        </p:txBody>
      </p:sp>
      <p:sp>
        <p:nvSpPr>
          <p:cNvPr id="4" name="TextBox 3">
            <a:extLst>
              <a:ext uri="{FF2B5EF4-FFF2-40B4-BE49-F238E27FC236}">
                <a16:creationId xmlns:a16="http://schemas.microsoft.com/office/drawing/2014/main" id="{5F08CB36-228E-7781-D9E0-2DEB1927B544}"/>
              </a:ext>
            </a:extLst>
          </p:cNvPr>
          <p:cNvSpPr txBox="1"/>
          <p:nvPr/>
        </p:nvSpPr>
        <p:spPr>
          <a:xfrm>
            <a:off x="296247" y="992164"/>
            <a:ext cx="6097554" cy="830997"/>
          </a:xfrm>
          <a:prstGeom prst="rect">
            <a:avLst/>
          </a:prstGeom>
          <a:noFill/>
        </p:spPr>
        <p:txBody>
          <a:bodyPr wrap="square">
            <a:spAutoFit/>
          </a:bodyPr>
          <a:lstStyle/>
          <a:p>
            <a:r>
              <a:rPr lang="en-US" sz="2400" b="1" dirty="0">
                <a:latin typeface="Times New Roman" pitchFamily="18" charset="0"/>
                <a:cs typeface="Times New Roman" pitchFamily="18" charset="0"/>
              </a:rPr>
              <a:t>Approaches to leadership training in the contemporary </a:t>
            </a:r>
            <a:r>
              <a:rPr lang="en-US" sz="2400" b="1" dirty="0" err="1">
                <a:latin typeface="Times New Roman" pitchFamily="18" charset="0"/>
                <a:cs typeface="Times New Roman" pitchFamily="18" charset="0"/>
              </a:rPr>
              <a:t>organisation</a:t>
            </a:r>
            <a:endParaRPr lang="en-GB" sz="2400" dirty="0"/>
          </a:p>
        </p:txBody>
      </p:sp>
      <p:sp>
        <p:nvSpPr>
          <p:cNvPr id="3" name="Content Placeholder 2">
            <a:extLst>
              <a:ext uri="{FF2B5EF4-FFF2-40B4-BE49-F238E27FC236}">
                <a16:creationId xmlns:a16="http://schemas.microsoft.com/office/drawing/2014/main" id="{735C141F-CF64-CD41-CCFD-6B552B134660}"/>
              </a:ext>
            </a:extLst>
          </p:cNvPr>
          <p:cNvSpPr txBox="1">
            <a:spLocks/>
          </p:cNvSpPr>
          <p:nvPr/>
        </p:nvSpPr>
        <p:spPr>
          <a:xfrm>
            <a:off x="296247" y="2799978"/>
            <a:ext cx="8305800" cy="2438399"/>
          </a:xfrm>
          <a:prstGeom prst="rect">
            <a:avLst/>
          </a:prstGeom>
        </p:spPr>
        <p:txBody>
          <a:bodyPr>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atin typeface="Times New Roman" pitchFamily="18" charset="0"/>
                <a:cs typeface="Times New Roman" pitchFamily="18" charset="0"/>
              </a:rPr>
              <a:t>Management authority train their employees and leaders by developing a culture of learning</a:t>
            </a:r>
          </a:p>
          <a:p>
            <a:pPr algn="just">
              <a:lnSpc>
                <a:spcPct val="150000"/>
              </a:lnSpc>
            </a:pPr>
            <a:r>
              <a:rPr lang="en-US">
                <a:latin typeface="Times New Roman" pitchFamily="18" charset="0"/>
                <a:cs typeface="Times New Roman" pitchFamily="18" charset="0"/>
              </a:rPr>
              <a:t>Coca-Cola prefers to train their leaders initially with formal training</a:t>
            </a:r>
          </a:p>
          <a:p>
            <a:endParaRPr lang="en-US" dirty="0"/>
          </a:p>
        </p:txBody>
      </p:sp>
      <p:pic>
        <p:nvPicPr>
          <p:cNvPr id="5" name="Picture 2">
            <a:extLst>
              <a:ext uri="{FF2B5EF4-FFF2-40B4-BE49-F238E27FC236}">
                <a16:creationId xmlns:a16="http://schemas.microsoft.com/office/drawing/2014/main" id="{0A60C580-000E-5073-4B65-B22533D82AB5}"/>
              </a:ext>
            </a:extLst>
          </p:cNvPr>
          <p:cNvPicPr>
            <a:picLocks noChangeAspect="1" noChangeArrowheads="1"/>
          </p:cNvPicPr>
          <p:nvPr/>
        </p:nvPicPr>
        <p:blipFill>
          <a:blip r:embed="rId3"/>
          <a:srcRect/>
          <a:stretch>
            <a:fillRect/>
          </a:stretch>
        </p:blipFill>
        <p:spPr bwMode="auto">
          <a:xfrm>
            <a:off x="8056984" y="3763347"/>
            <a:ext cx="3581400" cy="2724150"/>
          </a:xfrm>
          <a:prstGeom prst="rect">
            <a:avLst/>
          </a:prstGeom>
          <a:noFill/>
          <a:ln w="9525">
            <a:noFill/>
            <a:miter lim="800000"/>
            <a:headEnd/>
            <a:tailEnd/>
          </a:ln>
          <a:effectLst/>
        </p:spPr>
      </p:pic>
    </p:spTree>
    <p:custDataLst>
      <p:tags r:id="rId1"/>
    </p:custDataLst>
    <p:extLst>
      <p:ext uri="{BB962C8B-B14F-4D97-AF65-F5344CB8AC3E}">
        <p14:creationId xmlns:p14="http://schemas.microsoft.com/office/powerpoint/2010/main" val="2466588875"/>
      </p:ext>
    </p:extLst>
  </p:cSld>
  <p:clrMapOvr>
    <a:masterClrMapping/>
  </p:clrMapOvr>
  <mc:AlternateContent xmlns:mc="http://schemas.openxmlformats.org/markup-compatibility/2006" xmlns:p14="http://schemas.microsoft.com/office/powerpoint/2010/main">
    <mc:Choice Requires="p14">
      <p:transition spd="slow" p14:dur="3900" advTm="11934">
        <p14:glitter pattern="hexagon"/>
      </p:transition>
    </mc:Choice>
    <mc:Fallback xmlns="">
      <p:transition spd="slow" advTm="1193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CC64DC92-820B-3F4E-FE77-FAD330863F0F}"/>
              </a:ext>
            </a:extLst>
          </p:cNvPr>
          <p:cNvSpPr/>
          <p:nvPr/>
        </p:nvSpPr>
        <p:spPr>
          <a:xfrm>
            <a:off x="7573737" y="193221"/>
            <a:ext cx="4618263" cy="5905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ln w="0"/>
                <a:effectLst>
                  <a:outerShdw blurRad="38100" dist="19050" dir="2700000" algn="tl" rotWithShape="0">
                    <a:schemeClr val="dk1">
                      <a:alpha val="40000"/>
                    </a:schemeClr>
                  </a:outerShdw>
                </a:effectLst>
                <a:latin typeface="Arial Nova Light" panose="020B0304020202020204" pitchFamily="34" charset="0"/>
              </a:rPr>
              <a:t>Gurpreet Singh 2220408</a:t>
            </a:r>
            <a:endParaRPr lang="en-GB" dirty="0"/>
          </a:p>
        </p:txBody>
      </p:sp>
      <p:sp>
        <p:nvSpPr>
          <p:cNvPr id="4" name="TextBox 3">
            <a:extLst>
              <a:ext uri="{FF2B5EF4-FFF2-40B4-BE49-F238E27FC236}">
                <a16:creationId xmlns:a16="http://schemas.microsoft.com/office/drawing/2014/main" id="{4D178CEF-A2DB-A3ED-80B4-749474175813}"/>
              </a:ext>
            </a:extLst>
          </p:cNvPr>
          <p:cNvSpPr txBox="1"/>
          <p:nvPr/>
        </p:nvSpPr>
        <p:spPr>
          <a:xfrm>
            <a:off x="438538" y="1079632"/>
            <a:ext cx="6102220" cy="369332"/>
          </a:xfrm>
          <a:prstGeom prst="rect">
            <a:avLst/>
          </a:prstGeom>
          <a:noFill/>
        </p:spPr>
        <p:txBody>
          <a:bodyPr wrap="square">
            <a:spAutoFit/>
          </a:bodyPr>
          <a:lstStyle/>
          <a:p>
            <a:r>
              <a:rPr lang="en-US" dirty="0">
                <a:latin typeface="Algerian" panose="04020705040A02060702" pitchFamily="82" charset="0"/>
              </a:rPr>
              <a:t>The impact of the leadership training</a:t>
            </a:r>
            <a:endParaRPr lang="en-GB" dirty="0">
              <a:latin typeface="Algerian" panose="04020705040A02060702" pitchFamily="82" charset="0"/>
            </a:endParaRPr>
          </a:p>
        </p:txBody>
      </p:sp>
      <p:sp>
        <p:nvSpPr>
          <p:cNvPr id="3" name="Content Placeholder 2">
            <a:extLst>
              <a:ext uri="{FF2B5EF4-FFF2-40B4-BE49-F238E27FC236}">
                <a16:creationId xmlns:a16="http://schemas.microsoft.com/office/drawing/2014/main" id="{7F743CE7-FF76-E9C1-5958-E80A2BA6260C}"/>
              </a:ext>
            </a:extLst>
          </p:cNvPr>
          <p:cNvSpPr txBox="1">
            <a:spLocks/>
          </p:cNvSpPr>
          <p:nvPr/>
        </p:nvSpPr>
        <p:spPr>
          <a:xfrm>
            <a:off x="457200" y="2985796"/>
            <a:ext cx="7697755" cy="3140367"/>
          </a:xfrm>
          <a:prstGeom prst="rect">
            <a:avLst/>
          </a:prstGeom>
        </p:spPr>
        <p:txBody>
          <a:bodyPr>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a:latin typeface="Times New Roman" pitchFamily="18" charset="0"/>
                <a:cs typeface="Times New Roman" pitchFamily="18" charset="0"/>
              </a:rPr>
              <a:t>Leadership training increases the communication skill, decisiveness</a:t>
            </a:r>
          </a:p>
          <a:p>
            <a:pPr algn="just">
              <a:lnSpc>
                <a:spcPct val="150000"/>
              </a:lnSpc>
            </a:pPr>
            <a:r>
              <a:rPr lang="en-US" sz="2400">
                <a:latin typeface="Times New Roman" pitchFamily="18" charset="0"/>
                <a:cs typeface="Times New Roman" pitchFamily="18" charset="0"/>
              </a:rPr>
              <a:t> Apple Inc mentioned that they offer community involvement training</a:t>
            </a:r>
          </a:p>
          <a:p>
            <a:pPr algn="just">
              <a:lnSpc>
                <a:spcPct val="150000"/>
              </a:lnSpc>
            </a:pPr>
            <a:endParaRPr lang="en-US" sz="2400" dirty="0">
              <a:latin typeface="Times New Roman" pitchFamily="18" charset="0"/>
              <a:cs typeface="Times New Roman" pitchFamily="18" charset="0"/>
            </a:endParaRPr>
          </a:p>
        </p:txBody>
      </p:sp>
      <p:pic>
        <p:nvPicPr>
          <p:cNvPr id="5" name="Picture 3">
            <a:extLst>
              <a:ext uri="{FF2B5EF4-FFF2-40B4-BE49-F238E27FC236}">
                <a16:creationId xmlns:a16="http://schemas.microsoft.com/office/drawing/2014/main" id="{F6C538AA-51C3-413F-E014-89425DA8577F}"/>
              </a:ext>
            </a:extLst>
          </p:cNvPr>
          <p:cNvPicPr>
            <a:picLocks noChangeAspect="1" noChangeArrowheads="1"/>
          </p:cNvPicPr>
          <p:nvPr/>
        </p:nvPicPr>
        <p:blipFill>
          <a:blip r:embed="rId2"/>
          <a:srcRect/>
          <a:stretch>
            <a:fillRect/>
          </a:stretch>
        </p:blipFill>
        <p:spPr bwMode="auto">
          <a:xfrm>
            <a:off x="8231155" y="3429000"/>
            <a:ext cx="3733800" cy="3038475"/>
          </a:xfrm>
          <a:prstGeom prst="rect">
            <a:avLst/>
          </a:prstGeom>
          <a:noFill/>
          <a:ln w="9525">
            <a:noFill/>
            <a:miter lim="800000"/>
            <a:headEnd/>
            <a:tailEnd/>
          </a:ln>
          <a:effectLst/>
        </p:spPr>
      </p:pic>
    </p:spTree>
    <p:extLst>
      <p:ext uri="{BB962C8B-B14F-4D97-AF65-F5344CB8AC3E}">
        <p14:creationId xmlns:p14="http://schemas.microsoft.com/office/powerpoint/2010/main" val="2397077752"/>
      </p:ext>
    </p:extLst>
  </p:cSld>
  <p:clrMapOvr>
    <a:masterClrMapping/>
  </p:clrMapOvr>
  <mc:AlternateContent xmlns:mc="http://schemas.openxmlformats.org/markup-compatibility/2006" xmlns:p14="http://schemas.microsoft.com/office/powerpoint/2010/main">
    <mc:Choice Requires="p14">
      <p:transition spd="slow" p14:dur="3900" advTm="6157">
        <p14:glitter pattern="hexagon"/>
      </p:transition>
    </mc:Choice>
    <mc:Fallback xmlns="">
      <p:transition spd="slow" advTm="6157">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6ADCAC1E-1C4C-8A7B-52D5-D99CD07F5F27}"/>
              </a:ext>
            </a:extLst>
          </p:cNvPr>
          <p:cNvSpPr/>
          <p:nvPr/>
        </p:nvSpPr>
        <p:spPr>
          <a:xfrm>
            <a:off x="7349412" y="158620"/>
            <a:ext cx="4842588" cy="5038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ln w="0"/>
                <a:effectLst>
                  <a:outerShdw blurRad="38100" dist="19050" dir="2700000" algn="tl" rotWithShape="0">
                    <a:schemeClr val="dk1">
                      <a:alpha val="40000"/>
                    </a:schemeClr>
                  </a:outerShdw>
                </a:effectLst>
                <a:latin typeface="Arial Nova Light" panose="020B0304020202020204" pitchFamily="34" charset="0"/>
              </a:rPr>
              <a:t>Gurpreet Singh 2220408</a:t>
            </a:r>
            <a:endParaRPr lang="en-GB" dirty="0"/>
          </a:p>
        </p:txBody>
      </p:sp>
      <p:sp>
        <p:nvSpPr>
          <p:cNvPr id="4" name="TextBox 3">
            <a:extLst>
              <a:ext uri="{FF2B5EF4-FFF2-40B4-BE49-F238E27FC236}">
                <a16:creationId xmlns:a16="http://schemas.microsoft.com/office/drawing/2014/main" id="{8026B20E-13E3-0CC8-04D3-5CDBED786F96}"/>
              </a:ext>
            </a:extLst>
          </p:cNvPr>
          <p:cNvSpPr txBox="1"/>
          <p:nvPr/>
        </p:nvSpPr>
        <p:spPr>
          <a:xfrm>
            <a:off x="345232" y="855698"/>
            <a:ext cx="6102220" cy="646331"/>
          </a:xfrm>
          <a:prstGeom prst="rect">
            <a:avLst/>
          </a:prstGeom>
          <a:noFill/>
        </p:spPr>
        <p:txBody>
          <a:bodyPr wrap="square">
            <a:spAutoFit/>
          </a:bodyPr>
          <a:lstStyle/>
          <a:p>
            <a:r>
              <a:rPr lang="en-US" dirty="0">
                <a:latin typeface="Algerian" panose="04020705040A02060702" pitchFamily="82" charset="0"/>
              </a:rPr>
              <a:t>Current challenges to providing leadership training </a:t>
            </a:r>
            <a:endParaRPr lang="en-GB" dirty="0">
              <a:latin typeface="Algerian" panose="04020705040A02060702" pitchFamily="82" charset="0"/>
            </a:endParaRPr>
          </a:p>
        </p:txBody>
      </p:sp>
      <p:sp>
        <p:nvSpPr>
          <p:cNvPr id="3" name="Content Placeholder 2">
            <a:extLst>
              <a:ext uri="{FF2B5EF4-FFF2-40B4-BE49-F238E27FC236}">
                <a16:creationId xmlns:a16="http://schemas.microsoft.com/office/drawing/2014/main" id="{B0FCA3DF-2F39-5FC9-429F-1DC17A380DA7}"/>
              </a:ext>
            </a:extLst>
          </p:cNvPr>
          <p:cNvSpPr txBox="1">
            <a:spLocks/>
          </p:cNvSpPr>
          <p:nvPr/>
        </p:nvSpPr>
        <p:spPr>
          <a:xfrm>
            <a:off x="345232" y="2556587"/>
            <a:ext cx="5410200" cy="3694923"/>
          </a:xfrm>
          <a:prstGeom prst="rect">
            <a:avLst/>
          </a:prstGeom>
        </p:spPr>
        <p:txBody>
          <a:bodyPr>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a:latin typeface="Times New Roman" pitchFamily="18" charset="0"/>
                <a:cs typeface="Times New Roman" pitchFamily="18" charset="0"/>
              </a:rPr>
              <a:t>Multiple organisations is suffering from the issue of the lack of time and resources</a:t>
            </a:r>
          </a:p>
          <a:p>
            <a:pPr algn="just">
              <a:lnSpc>
                <a:spcPct val="150000"/>
              </a:lnSpc>
            </a:pPr>
            <a:r>
              <a:rPr lang="en-US">
                <a:latin typeface="Times New Roman" pitchFamily="18" charset="0"/>
                <a:cs typeface="Times New Roman" pitchFamily="18" charset="0"/>
              </a:rPr>
              <a:t>Global organisations is struggling with their traditional method and instrument</a:t>
            </a:r>
            <a:endParaRPr lang="en-US" dirty="0">
              <a:latin typeface="Times New Roman" pitchFamily="18" charset="0"/>
              <a:cs typeface="Times New Roman" pitchFamily="18" charset="0"/>
            </a:endParaRPr>
          </a:p>
        </p:txBody>
      </p:sp>
      <p:pic>
        <p:nvPicPr>
          <p:cNvPr id="5" name="Picture 2">
            <a:extLst>
              <a:ext uri="{FF2B5EF4-FFF2-40B4-BE49-F238E27FC236}">
                <a16:creationId xmlns:a16="http://schemas.microsoft.com/office/drawing/2014/main" id="{3CD725AD-0927-84EC-09D2-A30929E85AE9}"/>
              </a:ext>
            </a:extLst>
          </p:cNvPr>
          <p:cNvPicPr>
            <a:picLocks noChangeAspect="1" noChangeArrowheads="1"/>
          </p:cNvPicPr>
          <p:nvPr/>
        </p:nvPicPr>
        <p:blipFill>
          <a:blip r:embed="rId2"/>
          <a:srcRect/>
          <a:stretch>
            <a:fillRect/>
          </a:stretch>
        </p:blipFill>
        <p:spPr bwMode="auto">
          <a:xfrm>
            <a:off x="7210425" y="2076451"/>
            <a:ext cx="3590925" cy="2756612"/>
          </a:xfrm>
          <a:prstGeom prst="rect">
            <a:avLst/>
          </a:prstGeom>
          <a:noFill/>
          <a:ln w="9525">
            <a:noFill/>
            <a:miter lim="800000"/>
            <a:headEnd/>
            <a:tailEnd/>
          </a:ln>
          <a:effectLst/>
        </p:spPr>
      </p:pic>
    </p:spTree>
    <p:extLst>
      <p:ext uri="{BB962C8B-B14F-4D97-AF65-F5344CB8AC3E}">
        <p14:creationId xmlns:p14="http://schemas.microsoft.com/office/powerpoint/2010/main" val="3277613178"/>
      </p:ext>
    </p:extLst>
  </p:cSld>
  <p:clrMapOvr>
    <a:masterClrMapping/>
  </p:clrMapOvr>
  <mc:AlternateContent xmlns:mc="http://schemas.openxmlformats.org/markup-compatibility/2006" xmlns:p14="http://schemas.microsoft.com/office/powerpoint/2010/main">
    <mc:Choice Requires="p14">
      <p:transition spd="slow" p14:dur="3900" advTm="17560">
        <p14:glitter pattern="hexagon"/>
      </p:transition>
    </mc:Choice>
    <mc:Fallback xmlns="">
      <p:transition spd="slow" advTm="1756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AD81F3A0-A025-3631-A426-8CD91FEE8D57}"/>
              </a:ext>
            </a:extLst>
          </p:cNvPr>
          <p:cNvSpPr/>
          <p:nvPr/>
        </p:nvSpPr>
        <p:spPr>
          <a:xfrm>
            <a:off x="7837714" y="242596"/>
            <a:ext cx="4217437" cy="5971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dirty="0">
                <a:ln w="0"/>
                <a:effectLst>
                  <a:outerShdw blurRad="38100" dist="19050" dir="2700000" algn="tl" rotWithShape="0">
                    <a:schemeClr val="dk1">
                      <a:alpha val="40000"/>
                    </a:schemeClr>
                  </a:outerShdw>
                </a:effectLst>
                <a:latin typeface="Arial Nova Light" panose="020B0304020202020204" pitchFamily="34" charset="0"/>
              </a:rPr>
              <a:t>Gurpreet Singh 2220408</a:t>
            </a:r>
            <a:endParaRPr lang="en-GB" dirty="0"/>
          </a:p>
        </p:txBody>
      </p:sp>
      <p:sp>
        <p:nvSpPr>
          <p:cNvPr id="3" name="TextBox 2">
            <a:extLst>
              <a:ext uri="{FF2B5EF4-FFF2-40B4-BE49-F238E27FC236}">
                <a16:creationId xmlns:a16="http://schemas.microsoft.com/office/drawing/2014/main" id="{DA8EB66A-A20D-6661-C5E6-35C8A8B916C4}"/>
              </a:ext>
            </a:extLst>
          </p:cNvPr>
          <p:cNvSpPr txBox="1"/>
          <p:nvPr/>
        </p:nvSpPr>
        <p:spPr>
          <a:xfrm>
            <a:off x="1004596" y="1032979"/>
            <a:ext cx="6096000" cy="523220"/>
          </a:xfrm>
          <a:prstGeom prst="rect">
            <a:avLst/>
          </a:prstGeom>
          <a:noFill/>
        </p:spPr>
        <p:txBody>
          <a:bodyPr wrap="square">
            <a:spAutoFit/>
          </a:bodyPr>
          <a:lstStyle/>
          <a:p>
            <a:r>
              <a:rPr lang="en-US" sz="2800" b="1" dirty="0">
                <a:latin typeface="Times New Roman" pitchFamily="18" charset="0"/>
                <a:cs typeface="Times New Roman" pitchFamily="18" charset="0"/>
              </a:rPr>
              <a:t>Conclusion</a:t>
            </a:r>
            <a:endParaRPr lang="en-GB" sz="2800" dirty="0"/>
          </a:p>
        </p:txBody>
      </p:sp>
      <p:sp>
        <p:nvSpPr>
          <p:cNvPr id="4" name="Content Placeholder 2">
            <a:extLst>
              <a:ext uri="{FF2B5EF4-FFF2-40B4-BE49-F238E27FC236}">
                <a16:creationId xmlns:a16="http://schemas.microsoft.com/office/drawing/2014/main" id="{E137862D-83D6-55D5-5F47-0356FF1854D1}"/>
              </a:ext>
            </a:extLst>
          </p:cNvPr>
          <p:cNvSpPr txBox="1">
            <a:spLocks/>
          </p:cNvSpPr>
          <p:nvPr/>
        </p:nvSpPr>
        <p:spPr>
          <a:xfrm>
            <a:off x="363894" y="2442215"/>
            <a:ext cx="5635731" cy="1667069"/>
          </a:xfrm>
          <a:prstGeom prst="rect">
            <a:avLst/>
          </a:prstGeom>
        </p:spPr>
        <p:txBody>
          <a:bodyPr>
            <a:no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pPr>
            <a:r>
              <a:rPr lang="en-US" dirty="0">
                <a:latin typeface="Times New Roman" pitchFamily="18" charset="0"/>
                <a:cs typeface="Times New Roman" pitchFamily="18" charset="0"/>
              </a:rPr>
              <a:t>Leadership training is an essential element for the development of the organization's brand reputation.</a:t>
            </a:r>
          </a:p>
          <a:p>
            <a:pPr algn="just">
              <a:lnSpc>
                <a:spcPct val="160000"/>
              </a:lnSpc>
            </a:pPr>
            <a:r>
              <a:rPr lang="en-US" dirty="0">
                <a:latin typeface="Times New Roman" pitchFamily="18" charset="0"/>
                <a:cs typeface="Times New Roman" pitchFamily="18" charset="0"/>
              </a:rPr>
              <a:t>The management authority of the different global </a:t>
            </a:r>
            <a:r>
              <a:rPr lang="en-US" dirty="0" err="1">
                <a:latin typeface="Times New Roman" pitchFamily="18" charset="0"/>
                <a:cs typeface="Times New Roman" pitchFamily="18" charset="0"/>
              </a:rPr>
              <a:t>organisations</a:t>
            </a:r>
            <a:r>
              <a:rPr lang="en-US" dirty="0">
                <a:latin typeface="Times New Roman" pitchFamily="18" charset="0"/>
                <a:cs typeface="Times New Roman" pitchFamily="18" charset="0"/>
              </a:rPr>
              <a:t> should </a:t>
            </a:r>
            <a:r>
              <a:rPr lang="en-US" dirty="0" err="1">
                <a:latin typeface="Times New Roman" pitchFamily="18" charset="0"/>
                <a:cs typeface="Times New Roman" pitchFamily="18" charset="0"/>
              </a:rPr>
              <a:t>utilise</a:t>
            </a:r>
            <a:r>
              <a:rPr lang="en-US" dirty="0">
                <a:latin typeface="Times New Roman" pitchFamily="18" charset="0"/>
                <a:cs typeface="Times New Roman" pitchFamily="18" charset="0"/>
              </a:rPr>
              <a:t> the effective leadership training method. </a:t>
            </a:r>
          </a:p>
          <a:p>
            <a:pPr algn="just">
              <a:lnSpc>
                <a:spcPct val="160000"/>
              </a:lnSpc>
            </a:pPr>
            <a:r>
              <a:rPr lang="en-US" dirty="0">
                <a:latin typeface="Times New Roman" pitchFamily="18" charset="0"/>
                <a:cs typeface="Times New Roman" pitchFamily="18" charset="0"/>
              </a:rPr>
              <a:t>It will be helpful for employee engagement, increase the production and also increase the efficiency of the employee within the </a:t>
            </a:r>
            <a:r>
              <a:rPr lang="en-US" dirty="0" err="1">
                <a:latin typeface="Times New Roman" pitchFamily="18" charset="0"/>
                <a:cs typeface="Times New Roman" pitchFamily="18" charset="0"/>
              </a:rPr>
              <a:t>organisation</a:t>
            </a:r>
            <a:r>
              <a:rPr lang="en-US" dirty="0">
                <a:latin typeface="Times New Roman" pitchFamily="18" charset="0"/>
                <a:cs typeface="Times New Roman" pitchFamily="18" charset="0"/>
              </a:rPr>
              <a:t>.</a:t>
            </a:r>
          </a:p>
        </p:txBody>
      </p:sp>
      <p:pic>
        <p:nvPicPr>
          <p:cNvPr id="5" name="Picture 2">
            <a:extLst>
              <a:ext uri="{FF2B5EF4-FFF2-40B4-BE49-F238E27FC236}">
                <a16:creationId xmlns:a16="http://schemas.microsoft.com/office/drawing/2014/main" id="{426A689C-17A8-A352-D5DF-D75712C097B5}"/>
              </a:ext>
            </a:extLst>
          </p:cNvPr>
          <p:cNvPicPr>
            <a:picLocks noChangeAspect="1" noChangeArrowheads="1"/>
          </p:cNvPicPr>
          <p:nvPr/>
        </p:nvPicPr>
        <p:blipFill>
          <a:blip r:embed="rId2"/>
          <a:srcRect/>
          <a:stretch>
            <a:fillRect/>
          </a:stretch>
        </p:blipFill>
        <p:spPr bwMode="auto">
          <a:xfrm>
            <a:off x="6540759" y="2127381"/>
            <a:ext cx="4217437" cy="3697640"/>
          </a:xfrm>
          <a:prstGeom prst="rect">
            <a:avLst/>
          </a:prstGeom>
          <a:noFill/>
          <a:ln w="9525">
            <a:noFill/>
            <a:miter lim="800000"/>
            <a:headEnd/>
            <a:tailEnd/>
          </a:ln>
          <a:effectLst/>
        </p:spPr>
      </p:pic>
    </p:spTree>
    <p:extLst>
      <p:ext uri="{BB962C8B-B14F-4D97-AF65-F5344CB8AC3E}">
        <p14:creationId xmlns:p14="http://schemas.microsoft.com/office/powerpoint/2010/main" val="857444896"/>
      </p:ext>
    </p:extLst>
  </p:cSld>
  <p:clrMapOvr>
    <a:masterClrMapping/>
  </p:clrMapOvr>
  <mc:AlternateContent xmlns:mc="http://schemas.openxmlformats.org/markup-compatibility/2006" xmlns:p14="http://schemas.microsoft.com/office/powerpoint/2010/main">
    <mc:Choice Requires="p14">
      <p:transition spd="slow" p14:dur="3900" advTm="26515">
        <p14:glitter pattern="hexagon"/>
      </p:transition>
    </mc:Choice>
    <mc:Fallback xmlns="">
      <p:transition spd="slow" advTm="2651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47F49102-056A-1722-C6F0-603A898FAE89}"/>
              </a:ext>
            </a:extLst>
          </p:cNvPr>
          <p:cNvSpPr/>
          <p:nvPr/>
        </p:nvSpPr>
        <p:spPr>
          <a:xfrm>
            <a:off x="6789833" y="232968"/>
            <a:ext cx="5125941" cy="5044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nSpc>
                <a:spcPct val="90000"/>
              </a:lnSpc>
              <a:spcBef>
                <a:spcPct val="0"/>
              </a:spcBef>
              <a:spcAft>
                <a:spcPts val="600"/>
              </a:spcAft>
            </a:pPr>
            <a:r>
              <a:rPr lang="en-US" kern="1200" dirty="0">
                <a:solidFill>
                  <a:schemeClr val="tx1"/>
                </a:solidFill>
                <a:latin typeface="+mj-lt"/>
                <a:ea typeface="+mj-ea"/>
                <a:cs typeface="+mj-cs"/>
              </a:rPr>
              <a:t>Dobrinka Kiryakova 1818047</a:t>
            </a:r>
          </a:p>
        </p:txBody>
      </p:sp>
      <p:sp>
        <p:nvSpPr>
          <p:cNvPr id="4" name="TextBox 3">
            <a:extLst>
              <a:ext uri="{FF2B5EF4-FFF2-40B4-BE49-F238E27FC236}">
                <a16:creationId xmlns:a16="http://schemas.microsoft.com/office/drawing/2014/main" id="{1B8AA95B-3277-F312-7B1C-6DF60DF4FF8F}"/>
              </a:ext>
            </a:extLst>
          </p:cNvPr>
          <p:cNvSpPr txBox="1"/>
          <p:nvPr/>
        </p:nvSpPr>
        <p:spPr>
          <a:xfrm>
            <a:off x="6552899" y="905891"/>
            <a:ext cx="5125941" cy="3484596"/>
          </a:xfrm>
          <a:prstGeom prst="rect">
            <a:avLst/>
          </a:prstGeom>
        </p:spPr>
        <p:txBody>
          <a:bodyPr vert="horz" lIns="91440" tIns="45720" rIns="91440" bIns="45720" rtlCol="0">
            <a:normAutofit fontScale="25000" lnSpcReduction="20000"/>
          </a:bodyPr>
          <a:lstStyle/>
          <a:p>
            <a:pPr>
              <a:spcAft>
                <a:spcPts val="600"/>
              </a:spcAft>
              <a:buClr>
                <a:schemeClr val="accent5"/>
              </a:buClr>
            </a:pPr>
            <a:r>
              <a:rPr lang="en-US" sz="8000" dirty="0">
                <a:effectLst/>
              </a:rPr>
              <a:t> </a:t>
            </a:r>
            <a:r>
              <a:rPr lang="en-US" sz="8000" dirty="0">
                <a:effectLst/>
                <a:latin typeface="Algerian" panose="04020705040A02060702" pitchFamily="82" charset="0"/>
              </a:rPr>
              <a:t>Conclusion</a:t>
            </a:r>
            <a:r>
              <a:rPr lang="en-US" dirty="0">
                <a:effectLst/>
                <a:latin typeface="Algerian" panose="04020705040A02060702" pitchFamily="82" charset="0"/>
              </a:rPr>
              <a:t>:</a:t>
            </a:r>
          </a:p>
          <a:p>
            <a:pPr>
              <a:spcAft>
                <a:spcPts val="600"/>
              </a:spcAft>
              <a:buClr>
                <a:schemeClr val="accent5"/>
              </a:buClr>
            </a:pPr>
            <a:endParaRPr lang="en-US" sz="1300" dirty="0">
              <a:effectLst/>
            </a:endParaRPr>
          </a:p>
          <a:p>
            <a:pPr>
              <a:spcAft>
                <a:spcPts val="600"/>
              </a:spcAft>
              <a:buClr>
                <a:schemeClr val="accent5"/>
              </a:buClr>
            </a:pPr>
            <a:r>
              <a:rPr lang="en-US" sz="11200" b="1" dirty="0">
                <a:effectLst/>
                <a:latin typeface="Agency FB" panose="020B0503020202020204" pitchFamily="34" charset="0"/>
                <a:cs typeface="Arial" panose="020B0604020202020204" pitchFamily="34" charset="0"/>
              </a:rPr>
              <a:t>.</a:t>
            </a:r>
            <a:r>
              <a:rPr lang="en-US" sz="8000" dirty="0">
                <a:effectLst/>
                <a:latin typeface="Agency FB" panose="020B0503020202020204" pitchFamily="34" charset="0"/>
                <a:cs typeface="Arial" panose="020B0604020202020204" pitchFamily="34" charset="0"/>
              </a:rPr>
              <a:t>To summaries the key points related to the topic learning and development in human resource management, we can say that learning and development is the critical aspect of the human resource. Management.</a:t>
            </a:r>
          </a:p>
          <a:p>
            <a:pPr>
              <a:spcAft>
                <a:spcPts val="600"/>
              </a:spcAft>
              <a:buClr>
                <a:schemeClr val="accent5"/>
              </a:buClr>
            </a:pPr>
            <a:r>
              <a:rPr lang="en-US" sz="8000" dirty="0">
                <a:effectLst/>
                <a:latin typeface="Agency FB" panose="020B0503020202020204" pitchFamily="34" charset="0"/>
                <a:cs typeface="Arial" panose="020B0604020202020204" pitchFamily="34" charset="0"/>
              </a:rPr>
              <a:t> </a:t>
            </a:r>
            <a:r>
              <a:rPr lang="en-US" sz="9600" b="1" dirty="0">
                <a:latin typeface="Agency FB" panose="020B0503020202020204" pitchFamily="34" charset="0"/>
                <a:cs typeface="Arial" panose="020B0604020202020204" pitchFamily="34" charset="0"/>
              </a:rPr>
              <a:t>.</a:t>
            </a:r>
            <a:r>
              <a:rPr lang="en-US" sz="8000" dirty="0">
                <a:latin typeface="Agency FB" panose="020B0503020202020204" pitchFamily="34" charset="0"/>
                <a:cs typeface="Arial" panose="020B0604020202020204" pitchFamily="34" charset="0"/>
              </a:rPr>
              <a:t>F</a:t>
            </a:r>
            <a:r>
              <a:rPr lang="en-US" sz="8000" dirty="0">
                <a:effectLst/>
                <a:latin typeface="Agency FB" panose="020B0503020202020204" pitchFamily="34" charset="0"/>
                <a:cs typeface="Arial" panose="020B0604020202020204" pitchFamily="34" charset="0"/>
              </a:rPr>
              <a:t>ocus on improving employee’s skills, knowledge, and ability to perform accordingly on the ongoing process. in organization.</a:t>
            </a:r>
          </a:p>
          <a:p>
            <a:pPr>
              <a:spcAft>
                <a:spcPts val="600"/>
              </a:spcAft>
              <a:buClr>
                <a:schemeClr val="accent5"/>
              </a:buClr>
            </a:pPr>
            <a:r>
              <a:rPr lang="en-US" sz="9600" b="1" dirty="0">
                <a:latin typeface="Agency FB" panose="020B0503020202020204" pitchFamily="34" charset="0"/>
                <a:cs typeface="Arial" panose="020B0604020202020204" pitchFamily="34" charset="0"/>
              </a:rPr>
              <a:t>.</a:t>
            </a:r>
            <a:r>
              <a:rPr lang="en-US" sz="9600" b="1" dirty="0">
                <a:effectLst/>
                <a:latin typeface="Agency FB" panose="020B0503020202020204" pitchFamily="34" charset="0"/>
                <a:cs typeface="Arial" panose="020B0604020202020204" pitchFamily="34" charset="0"/>
              </a:rPr>
              <a:t> </a:t>
            </a:r>
            <a:r>
              <a:rPr lang="en-US" sz="8000" dirty="0">
                <a:latin typeface="Agency FB" panose="020B0503020202020204" pitchFamily="34" charset="0"/>
                <a:cs typeface="Arial" panose="020B0604020202020204" pitchFamily="34" charset="0"/>
              </a:rPr>
              <a:t>T</a:t>
            </a:r>
            <a:r>
              <a:rPr lang="en-US" sz="8000" dirty="0">
                <a:effectLst/>
                <a:latin typeface="Agency FB" panose="020B0503020202020204" pitchFamily="34" charset="0"/>
                <a:cs typeface="Arial" panose="020B0604020202020204" pitchFamily="34" charset="0"/>
              </a:rPr>
              <a:t>raining programs. </a:t>
            </a:r>
          </a:p>
          <a:p>
            <a:pPr>
              <a:spcAft>
                <a:spcPts val="600"/>
              </a:spcAft>
              <a:buClr>
                <a:schemeClr val="accent5"/>
              </a:buClr>
            </a:pPr>
            <a:r>
              <a:rPr lang="en-US" sz="9600" b="1" dirty="0">
                <a:effectLst/>
                <a:latin typeface="Agency FB" panose="020B0503020202020204" pitchFamily="34" charset="0"/>
                <a:cs typeface="Arial" panose="020B0604020202020204" pitchFamily="34" charset="0"/>
              </a:rPr>
              <a:t>.</a:t>
            </a:r>
            <a:r>
              <a:rPr lang="en-US" sz="8000" dirty="0">
                <a:effectLst/>
                <a:latin typeface="Agency FB" panose="020B0503020202020204" pitchFamily="34" charset="0"/>
                <a:cs typeface="Arial" panose="020B0604020202020204" pitchFamily="34" charset="0"/>
              </a:rPr>
              <a:t>Coaching</a:t>
            </a:r>
          </a:p>
          <a:p>
            <a:pPr>
              <a:spcAft>
                <a:spcPts val="600"/>
              </a:spcAft>
              <a:buClr>
                <a:schemeClr val="accent5"/>
              </a:buClr>
            </a:pPr>
            <a:r>
              <a:rPr lang="en-US" sz="8000" dirty="0">
                <a:effectLst/>
                <a:latin typeface="Agency FB" panose="020B0503020202020204" pitchFamily="34" charset="0"/>
                <a:cs typeface="Arial" panose="020B0604020202020204" pitchFamily="34" charset="0"/>
              </a:rPr>
              <a:t> </a:t>
            </a:r>
            <a:r>
              <a:rPr lang="en-US" sz="9600" b="1" dirty="0">
                <a:effectLst/>
                <a:latin typeface="Agency FB" panose="020B0503020202020204" pitchFamily="34" charset="0"/>
                <a:cs typeface="Arial" panose="020B0604020202020204" pitchFamily="34" charset="0"/>
              </a:rPr>
              <a:t>.</a:t>
            </a:r>
            <a:r>
              <a:rPr lang="en-US" sz="8000" dirty="0">
                <a:latin typeface="Agency FB" panose="020B0503020202020204" pitchFamily="34" charset="0"/>
                <a:cs typeface="Arial" panose="020B0604020202020204" pitchFamily="34" charset="0"/>
              </a:rPr>
              <a:t>M</a:t>
            </a:r>
            <a:r>
              <a:rPr lang="en-US" sz="8000" dirty="0">
                <a:effectLst/>
                <a:latin typeface="Agency FB" panose="020B0503020202020204" pitchFamily="34" charset="0"/>
                <a:cs typeface="Arial" panose="020B0604020202020204" pitchFamily="34" charset="0"/>
              </a:rPr>
              <a:t>entoring</a:t>
            </a:r>
          </a:p>
          <a:p>
            <a:pPr>
              <a:spcAft>
                <a:spcPts val="600"/>
              </a:spcAft>
              <a:buClr>
                <a:schemeClr val="accent5"/>
              </a:buClr>
            </a:pPr>
            <a:r>
              <a:rPr lang="en-US" sz="11200" b="1" dirty="0">
                <a:effectLst/>
                <a:latin typeface="Agency FB" panose="020B0503020202020204" pitchFamily="34" charset="0"/>
                <a:cs typeface="Arial" panose="020B0604020202020204" pitchFamily="34" charset="0"/>
              </a:rPr>
              <a:t>.</a:t>
            </a:r>
            <a:r>
              <a:rPr lang="en-US" sz="8000" dirty="0">
                <a:effectLst/>
                <a:latin typeface="Agency FB" panose="020B0503020202020204" pitchFamily="34" charset="0"/>
                <a:cs typeface="Arial" panose="020B0604020202020204" pitchFamily="34" charset="0"/>
              </a:rPr>
              <a:t>Learning and development. </a:t>
            </a:r>
          </a:p>
          <a:p>
            <a:pPr>
              <a:spcAft>
                <a:spcPts val="600"/>
              </a:spcAft>
              <a:buClr>
                <a:schemeClr val="accent5"/>
              </a:buClr>
            </a:pPr>
            <a:r>
              <a:rPr lang="en-US" sz="9600" b="1" dirty="0">
                <a:latin typeface="Agency FB" panose="020B0503020202020204" pitchFamily="34" charset="0"/>
                <a:cs typeface="Arial" panose="020B0604020202020204" pitchFamily="34" charset="0"/>
              </a:rPr>
              <a:t>.</a:t>
            </a:r>
            <a:r>
              <a:rPr lang="en-US" sz="8000" dirty="0">
                <a:latin typeface="Agency FB" panose="020B0503020202020204" pitchFamily="34" charset="0"/>
                <a:cs typeface="Arial" panose="020B0604020202020204" pitchFamily="34" charset="0"/>
              </a:rPr>
              <a:t>I</a:t>
            </a:r>
            <a:r>
              <a:rPr lang="en-US" sz="8000" dirty="0">
                <a:effectLst/>
                <a:latin typeface="Agency FB" panose="020B0503020202020204" pitchFamily="34" charset="0"/>
                <a:cs typeface="Arial" panose="020B0604020202020204" pitchFamily="34" charset="0"/>
              </a:rPr>
              <a:t>ncreasing employee engagement,</a:t>
            </a:r>
          </a:p>
          <a:p>
            <a:pPr>
              <a:spcAft>
                <a:spcPts val="600"/>
              </a:spcAft>
              <a:buClr>
                <a:schemeClr val="accent5"/>
              </a:buClr>
            </a:pPr>
            <a:r>
              <a:rPr lang="en-US" sz="11200" b="1" dirty="0">
                <a:latin typeface="Agency FB" panose="020B0503020202020204" pitchFamily="34" charset="0"/>
                <a:cs typeface="Arial" panose="020B0604020202020204" pitchFamily="34" charset="0"/>
              </a:rPr>
              <a:t>.</a:t>
            </a:r>
            <a:r>
              <a:rPr lang="en-US" sz="8000" dirty="0">
                <a:effectLst/>
                <a:latin typeface="Agency FB" panose="020B0503020202020204" pitchFamily="34" charset="0"/>
                <a:cs typeface="Arial" panose="020B0604020202020204" pitchFamily="34" charset="0"/>
              </a:rPr>
              <a:t> </a:t>
            </a:r>
            <a:r>
              <a:rPr lang="en-US" sz="8000" dirty="0">
                <a:latin typeface="Agency FB" panose="020B0503020202020204" pitchFamily="34" charset="0"/>
                <a:cs typeface="Arial" panose="020B0604020202020204" pitchFamily="34" charset="0"/>
              </a:rPr>
              <a:t>H</a:t>
            </a:r>
            <a:r>
              <a:rPr lang="en-US" sz="8000" dirty="0">
                <a:effectLst/>
                <a:latin typeface="Agency FB" panose="020B0503020202020204" pitchFamily="34" charset="0"/>
                <a:cs typeface="Arial" panose="020B0604020202020204" pitchFamily="34" charset="0"/>
              </a:rPr>
              <a:t>igh job satisfaction, </a:t>
            </a:r>
          </a:p>
          <a:p>
            <a:pPr>
              <a:spcAft>
                <a:spcPts val="600"/>
              </a:spcAft>
              <a:buClr>
                <a:schemeClr val="accent5"/>
              </a:buClr>
            </a:pPr>
            <a:r>
              <a:rPr lang="en-US" sz="9600" b="1" dirty="0">
                <a:latin typeface="Agency FB" panose="020B0503020202020204" pitchFamily="34" charset="0"/>
                <a:cs typeface="Arial" panose="020B0604020202020204" pitchFamily="34" charset="0"/>
              </a:rPr>
              <a:t>.</a:t>
            </a:r>
            <a:r>
              <a:rPr lang="en-US" sz="8000" dirty="0">
                <a:latin typeface="Agency FB" panose="020B0503020202020204" pitchFamily="34" charset="0"/>
                <a:cs typeface="Arial" panose="020B0604020202020204" pitchFamily="34" charset="0"/>
              </a:rPr>
              <a:t>I</a:t>
            </a:r>
            <a:r>
              <a:rPr lang="en-US" sz="8000" dirty="0">
                <a:effectLst/>
                <a:latin typeface="Agency FB" panose="020B0503020202020204" pitchFamily="34" charset="0"/>
                <a:cs typeface="Arial" panose="020B0604020202020204" pitchFamily="34" charset="0"/>
              </a:rPr>
              <a:t>mprove productivity and better performance  </a:t>
            </a:r>
            <a:endParaRPr lang="en-US" sz="8000" dirty="0">
              <a:latin typeface="Agency FB" panose="020B0503020202020204" pitchFamily="34" charset="0"/>
              <a:cs typeface="Arial" panose="020B0604020202020204" pitchFamily="34" charset="0"/>
            </a:endParaRPr>
          </a:p>
          <a:p>
            <a:pPr>
              <a:spcAft>
                <a:spcPts val="600"/>
              </a:spcAft>
              <a:buClr>
                <a:schemeClr val="accent5"/>
              </a:buClr>
            </a:pPr>
            <a:r>
              <a:rPr lang="en-US" sz="11200" b="1" dirty="0">
                <a:effectLst/>
                <a:latin typeface="Agency FB" panose="020B0503020202020204" pitchFamily="34" charset="0"/>
                <a:cs typeface="Arial" panose="020B0604020202020204" pitchFamily="34" charset="0"/>
              </a:rPr>
              <a:t>.</a:t>
            </a:r>
            <a:r>
              <a:rPr lang="en-US" sz="8000" dirty="0">
                <a:effectLst/>
                <a:latin typeface="Agency FB" panose="020B0503020202020204" pitchFamily="34" charset="0"/>
                <a:cs typeface="Arial" panose="020B0604020202020204" pitchFamily="34" charset="0"/>
              </a:rPr>
              <a:t> strategic approach that is involve attracting</a:t>
            </a:r>
            <a:r>
              <a:rPr lang="en-GB" sz="8000" dirty="0">
                <a:effectLst/>
                <a:latin typeface="Agency FB" panose="020B0503020202020204" pitchFamily="34" charset="0"/>
                <a:ea typeface="Calibri" panose="020F0502020204030204" pitchFamily="34" charset="0"/>
              </a:rPr>
              <a:t> developing, and retaining skilled, and motivated workforce.</a:t>
            </a:r>
            <a:endParaRPr lang="en-US" sz="8000" dirty="0">
              <a:latin typeface="Agency FB" panose="020B0503020202020204" pitchFamily="34" charset="0"/>
              <a:cs typeface="Arial" panose="020B0604020202020204" pitchFamily="34" charset="0"/>
            </a:endParaRPr>
          </a:p>
        </p:txBody>
      </p:sp>
      <p:pic>
        <p:nvPicPr>
          <p:cNvPr id="6" name="Video 5" title="Person sitting with laptop">
            <a:hlinkClick r:id="" action="ppaction://media"/>
            <a:extLst>
              <a:ext uri="{FF2B5EF4-FFF2-40B4-BE49-F238E27FC236}">
                <a16:creationId xmlns:a16="http://schemas.microsoft.com/office/drawing/2014/main" id="{2DC241C2-4B03-5E89-888F-9B1DA85D8380}"/>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179324" y="2076866"/>
            <a:ext cx="4600913" cy="2937235"/>
          </a:xfrm>
          <a:prstGeom prst="rect">
            <a:avLst/>
          </a:prstGeom>
        </p:spPr>
      </p:pic>
    </p:spTree>
    <p:custDataLst>
      <p:tags r:id="rId1"/>
    </p:custDataLst>
    <p:extLst>
      <p:ext uri="{BB962C8B-B14F-4D97-AF65-F5344CB8AC3E}">
        <p14:creationId xmlns:p14="http://schemas.microsoft.com/office/powerpoint/2010/main" val="4020616628"/>
      </p:ext>
    </p:extLst>
  </p:cSld>
  <p:clrMapOvr>
    <a:masterClrMapping/>
  </p:clrMapOvr>
  <mc:AlternateContent xmlns:mc="http://schemas.openxmlformats.org/markup-compatibility/2006" xmlns:p14="http://schemas.microsoft.com/office/powerpoint/2010/main">
    <mc:Choice Requires="p14">
      <p:transition spd="slow" p14:dur="3900" advTm="45098">
        <p14:glitter pattern="hexagon"/>
      </p:transition>
    </mc:Choice>
    <mc:Fallback xmlns="">
      <p:transition spd="slow" advTm="450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023"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3" repeatCount="indefinite" fill="hold" display="0">
                  <p:stCondLst>
                    <p:cond delay="indefinite"/>
                  </p:stCondLst>
                </p:cTn>
                <p:tgtEl>
                  <p:spTgt spid="6"/>
                </p:tgtEl>
              </p:cMediaNode>
            </p:video>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6"/>
                                        </p:tgtEl>
                                      </p:cBhvr>
                                    </p:cmd>
                                  </p:childTnLst>
                                </p:cTn>
                              </p:par>
                            </p:childTnLst>
                          </p:cTn>
                        </p:par>
                      </p:childTnLst>
                    </p:cTn>
                  </p:par>
                </p:childTnLst>
              </p:cTn>
              <p:nextCondLst>
                <p:cond evt="onClick" delay="0">
                  <p:tgtEl>
                    <p:spTgt spid="6"/>
                  </p:tgtEl>
                </p:cond>
              </p:nextCondLst>
            </p:seq>
          </p:childTnLst>
        </p:cTn>
      </p:par>
    </p:tnLst>
    <p:bldLst>
      <p:bldP spid="4" grpId="0"/>
    </p:bldLst>
  </p:timing>
  <p:extLst>
    <p:ext uri="{E180D4A7-C9FB-4DFB-919C-405C955672EB}">
      <p14:showEvtLst xmlns:p14="http://schemas.microsoft.com/office/powerpoint/2010/main">
        <p14:playEvt time="3" objId="6"/>
        <p14:playEvt time="9267" objId="6"/>
        <p14:playEvt time="18383" objId="6"/>
        <p14:playEvt time="27499" objId="6"/>
        <p14:playEvt time="36616" objId="6"/>
        <p14:stopEvt time="45098" objId="6"/>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8D9CCA40-EE2B-3CF8-9D80-0081A314C69C}"/>
              </a:ext>
            </a:extLst>
          </p:cNvPr>
          <p:cNvSpPr/>
          <p:nvPr/>
        </p:nvSpPr>
        <p:spPr>
          <a:xfrm>
            <a:off x="7160176" y="133503"/>
            <a:ext cx="4800600" cy="5425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spcBef>
                <a:spcPct val="0"/>
              </a:spcBef>
              <a:spcAft>
                <a:spcPts val="600"/>
              </a:spcAft>
            </a:pPr>
            <a:r>
              <a:rPr lang="en-US" kern="1200" dirty="0">
                <a:solidFill>
                  <a:schemeClr val="tx1"/>
                </a:solidFill>
                <a:latin typeface="+mj-lt"/>
                <a:ea typeface="+mj-ea"/>
                <a:cs typeface="+mj-cs"/>
              </a:rPr>
              <a:t>Dobrinka Kiryakova 1818047</a:t>
            </a:r>
          </a:p>
        </p:txBody>
      </p:sp>
      <p:sp>
        <p:nvSpPr>
          <p:cNvPr id="4" name="TextBox 3">
            <a:extLst>
              <a:ext uri="{FF2B5EF4-FFF2-40B4-BE49-F238E27FC236}">
                <a16:creationId xmlns:a16="http://schemas.microsoft.com/office/drawing/2014/main" id="{D567DEBE-968E-2D5E-00AA-91D6E1650CA4}"/>
              </a:ext>
            </a:extLst>
          </p:cNvPr>
          <p:cNvSpPr txBox="1"/>
          <p:nvPr/>
        </p:nvSpPr>
        <p:spPr>
          <a:xfrm>
            <a:off x="1030214" y="845114"/>
            <a:ext cx="3750023" cy="3445893"/>
          </a:xfrm>
          <a:prstGeom prst="rect">
            <a:avLst/>
          </a:prstGeom>
        </p:spPr>
        <p:txBody>
          <a:bodyPr vert="horz" lIns="91440" tIns="45720" rIns="91440" bIns="45720" rtlCol="0">
            <a:noAutofit/>
          </a:bodyPr>
          <a:lstStyle/>
          <a:p>
            <a:pPr>
              <a:spcAft>
                <a:spcPts val="600"/>
              </a:spcAft>
              <a:buClr>
                <a:schemeClr val="accent5"/>
              </a:buClr>
            </a:pPr>
            <a:r>
              <a:rPr lang="en-US" sz="2000" dirty="0">
                <a:effectLst/>
              </a:rPr>
              <a:t> </a:t>
            </a:r>
            <a:r>
              <a:rPr lang="en-US" sz="2800" b="1" dirty="0">
                <a:effectLst/>
              </a:rPr>
              <a:t>.</a:t>
            </a:r>
            <a:r>
              <a:rPr lang="en-US" sz="2000" dirty="0">
                <a:effectLst/>
              </a:rPr>
              <a:t>Effective management approach can help the organization to achieve their business objectives.</a:t>
            </a:r>
          </a:p>
          <a:p>
            <a:pPr>
              <a:spcAft>
                <a:spcPts val="600"/>
              </a:spcAft>
              <a:buClr>
                <a:schemeClr val="accent5"/>
              </a:buClr>
            </a:pPr>
            <a:r>
              <a:rPr lang="en-US" sz="2800" b="1" dirty="0">
                <a:effectLst/>
              </a:rPr>
              <a:t>.</a:t>
            </a:r>
            <a:r>
              <a:rPr lang="en-US" sz="2000" dirty="0">
                <a:effectLst/>
              </a:rPr>
              <a:t> In conclusion learning and development in human resources management it’s a crucial component of the organizational success. By investing in these areas’ organization can force the positive work culture, and change in the performance,  and achieve organizational  goals.</a:t>
            </a:r>
            <a:endParaRPr lang="en-US" sz="2000" dirty="0"/>
          </a:p>
        </p:txBody>
      </p:sp>
      <p:pic>
        <p:nvPicPr>
          <p:cNvPr id="6" name="Video 5" title="People Discussing">
            <a:hlinkClick r:id="" action="ppaction://media"/>
            <a:extLst>
              <a:ext uri="{FF2B5EF4-FFF2-40B4-BE49-F238E27FC236}">
                <a16:creationId xmlns:a16="http://schemas.microsoft.com/office/drawing/2014/main" id="{B8FDAB4C-8691-32BA-2D8E-A2E914F66AAA}"/>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6420084" y="2040005"/>
            <a:ext cx="5352816" cy="3010958"/>
          </a:xfrm>
          <a:prstGeom prst="rect">
            <a:avLst/>
          </a:prstGeom>
        </p:spPr>
      </p:pic>
    </p:spTree>
    <p:custDataLst>
      <p:tags r:id="rId1"/>
    </p:custDataLst>
    <p:extLst>
      <p:ext uri="{BB962C8B-B14F-4D97-AF65-F5344CB8AC3E}">
        <p14:creationId xmlns:p14="http://schemas.microsoft.com/office/powerpoint/2010/main" val="3321880190"/>
      </p:ext>
    </p:extLst>
  </p:cSld>
  <p:clrMapOvr>
    <a:masterClrMapping/>
  </p:clrMapOvr>
  <mc:AlternateContent xmlns:mc="http://schemas.openxmlformats.org/markup-compatibility/2006" xmlns:p14="http://schemas.microsoft.com/office/powerpoint/2010/main">
    <mc:Choice Requires="p14">
      <p:transition spd="slow" p14:dur="3900" advTm="24678">
        <p14:glitter pattern="hexagon"/>
      </p:transition>
    </mc:Choice>
    <mc:Fallback xmlns="">
      <p:transition spd="slow" advTm="2467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130"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3" repeatCount="indefinite" fill="hold" display="0">
                  <p:stCondLst>
                    <p:cond delay="indefinite"/>
                  </p:stCondLst>
                </p:cTn>
                <p:tgtEl>
                  <p:spTgt spid="6"/>
                </p:tgtEl>
              </p:cMediaNode>
            </p:video>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6"/>
                                        </p:tgtEl>
                                      </p:cBhvr>
                                    </p:cmd>
                                  </p:childTnLst>
                                </p:cTn>
                              </p:par>
                            </p:childTnLst>
                          </p:cTn>
                        </p:par>
                      </p:childTnLst>
                    </p:cTn>
                  </p:par>
                </p:childTnLst>
              </p:cTn>
              <p:nextCondLst>
                <p:cond evt="onClick" delay="0">
                  <p:tgtEl>
                    <p:spTgt spid="6"/>
                  </p:tgtEl>
                </p:cond>
              </p:nextCondLst>
            </p:seq>
          </p:childTnLst>
        </p:cTn>
      </p:par>
    </p:tnLst>
    <p:bldLst>
      <p:bldP spid="4" grpId="0"/>
    </p:bldLst>
  </p:timing>
  <p:extLst>
    <p:ext uri="{E180D4A7-C9FB-4DFB-919C-405C955672EB}">
      <p14:showEvtLst xmlns:p14="http://schemas.microsoft.com/office/powerpoint/2010/main">
        <p14:playEvt time="1" objId="6"/>
        <p14:playEvt time="9164" objId="6"/>
        <p14:playEvt time="18313" objId="6"/>
        <p14:stopEvt time="24678" objId="6"/>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BAC4447D-34C9-690D-005C-8E6A0CD1E90D}"/>
              </a:ext>
            </a:extLst>
          </p:cNvPr>
          <p:cNvSpPr/>
          <p:nvPr/>
        </p:nvSpPr>
        <p:spPr>
          <a:xfrm>
            <a:off x="2631524" y="2314575"/>
            <a:ext cx="6798833" cy="19264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spcBef>
                <a:spcPct val="0"/>
              </a:spcBef>
              <a:spcAft>
                <a:spcPts val="600"/>
              </a:spcAft>
            </a:pPr>
            <a:r>
              <a:rPr lang="en-US" sz="5400" dirty="0">
                <a:solidFill>
                  <a:schemeClr val="tx1"/>
                </a:solidFill>
                <a:latin typeface="Algerian" panose="04020705040A02060702" pitchFamily="82" charset="0"/>
                <a:ea typeface="+mj-ea"/>
                <a:cs typeface="+mj-cs"/>
              </a:rPr>
              <a:t>Thank you ! </a:t>
            </a:r>
          </a:p>
        </p:txBody>
      </p:sp>
    </p:spTree>
    <p:custDataLst>
      <p:tags r:id="rId1"/>
    </p:custDataLst>
    <p:extLst>
      <p:ext uri="{BB962C8B-B14F-4D97-AF65-F5344CB8AC3E}">
        <p14:creationId xmlns:p14="http://schemas.microsoft.com/office/powerpoint/2010/main" val="3620179677"/>
      </p:ext>
    </p:extLst>
  </p:cSld>
  <p:clrMapOvr>
    <a:masterClrMapping/>
  </p:clrMapOvr>
  <mc:AlternateContent xmlns:mc="http://schemas.openxmlformats.org/markup-compatibility/2006" xmlns:p14="http://schemas.microsoft.com/office/powerpoint/2010/main">
    <mc:Choice Requires="p14">
      <p:transition spd="slow" p14:dur="3900" advTm="15522">
        <p14:glitter pattern="hexagon"/>
      </p:transition>
    </mc:Choice>
    <mc:Fallback xmlns="">
      <p:transition spd="slow" advTm="1552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iterate type="lt">
                                    <p:tmPct val="0"/>
                                  </p:iterate>
                                  <p:childTnLst>
                                    <p:animEffect transition="out" filter="wheel(1)">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5" presetClass="emph" presetSubtype="0" grpId="1" nodeType="clickEffect">
                                  <p:stCondLst>
                                    <p:cond delay="0"/>
                                  </p:stCondLst>
                                  <p:iterate type="lt">
                                    <p:tmAbs val="25"/>
                                  </p:iterate>
                                  <p:childTnLst>
                                    <p:set>
                                      <p:cBhvr override="childStyle">
                                        <p:cTn id="11" dur="indefinite"/>
                                        <p:tgtEl>
                                          <p:spTgt spid="4"/>
                                        </p:tgtEl>
                                        <p:attrNameLst>
                                          <p:attrName>style.fontWeight</p:attrName>
                                        </p:attrNameLst>
                                      </p:cBhvr>
                                      <p:to>
                                        <p:strVal val="bold"/>
                                      </p:to>
                                    </p:set>
                                  </p:childTnLst>
                                </p:cTn>
                              </p:par>
                            </p:childTnLst>
                          </p:cTn>
                        </p:par>
                      </p:childTnLst>
                    </p:cTn>
                  </p:par>
                  <p:par>
                    <p:cTn id="12" fill="hold">
                      <p:stCondLst>
                        <p:cond delay="indefinite"/>
                      </p:stCondLst>
                      <p:childTnLst>
                        <p:par>
                          <p:cTn id="13" fill="hold">
                            <p:stCondLst>
                              <p:cond delay="0"/>
                            </p:stCondLst>
                            <p:childTnLst>
                              <p:par>
                                <p:cTn id="14" presetID="26" presetClass="exit" presetSubtype="0" fill="hold" grpId="2" nodeType="clickEffect">
                                  <p:stCondLst>
                                    <p:cond delay="0"/>
                                  </p:stCondLst>
                                  <p:iterate type="lt">
                                    <p:tmPct val="0"/>
                                  </p:iterate>
                                  <p:childTnLst>
                                    <p:animEffect transition="out" filter="wipe(down)">
                                      <p:cBhvr>
                                        <p:cTn id="15" dur="180" accel="50000">
                                          <p:stCondLst>
                                            <p:cond delay="1820"/>
                                          </p:stCondLst>
                                        </p:cTn>
                                        <p:tgtEl>
                                          <p:spTgt spid="4"/>
                                        </p:tgtEl>
                                      </p:cBhvr>
                                    </p:animEffect>
                                    <p:anim calcmode="lin" valueType="num">
                                      <p:cBhvr>
                                        <p:cTn id="16" dur="1822" tmFilter="0,0; 0.14,0.31; 0.43,0.73; 0.71,0.91; 1.0,1.0">
                                          <p:stCondLst>
                                            <p:cond delay="0"/>
                                          </p:stCondLst>
                                        </p:cTn>
                                        <p:tgtEl>
                                          <p:spTgt spid="4"/>
                                        </p:tgtEl>
                                        <p:attrNameLst>
                                          <p:attrName>ppt_x</p:attrName>
                                        </p:attrNameLst>
                                      </p:cBhvr>
                                      <p:tavLst>
                                        <p:tav tm="0">
                                          <p:val>
                                            <p:strVal val="ppt_x"/>
                                          </p:val>
                                        </p:tav>
                                        <p:tav tm="100000">
                                          <p:val>
                                            <p:strVal val="#ppt_x+0.25"/>
                                          </p:val>
                                        </p:tav>
                                      </p:tavLst>
                                    </p:anim>
                                    <p:anim calcmode="lin" valueType="num">
                                      <p:cBhvr>
                                        <p:cTn id="17" dur="178">
                                          <p:stCondLst>
                                            <p:cond delay="1822"/>
                                          </p:stCondLst>
                                        </p:cTn>
                                        <p:tgtEl>
                                          <p:spTgt spid="4"/>
                                        </p:tgtEl>
                                        <p:attrNameLst>
                                          <p:attrName>ppt_x</p:attrName>
                                        </p:attrNameLst>
                                      </p:cBhvr>
                                      <p:tavLst>
                                        <p:tav tm="0">
                                          <p:val>
                                            <p:strVal val="ppt_x"/>
                                          </p:val>
                                        </p:tav>
                                        <p:tav tm="100000">
                                          <p:val>
                                            <p:strVal val="ppt_x"/>
                                          </p:val>
                                        </p:tav>
                                      </p:tavLst>
                                    </p:anim>
                                    <p:anim calcmode="lin" valueType="num">
                                      <p:cBhvr>
                                        <p:cTn id="18" dur="664" tmFilter="0.0,0.0;0.25,0.07;0.50,0.2;0.75,0.467;1.0,1.0">
                                          <p:stCondLst>
                                            <p:cond delay="0"/>
                                          </p:stCondLst>
                                        </p:cTn>
                                        <p:tgtEl>
                                          <p:spTgt spid="4"/>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9" dur="664" tmFilter="0, 0; 0.125,0.2665; 0.25,0.4; 0.375,0.465; 0.5,0.5;  0.625,0.535; 0.75,0.6; 0.875,0.7335; 1,1">
                                          <p:stCondLst>
                                            <p:cond delay="664"/>
                                          </p:stCondLst>
                                        </p:cTn>
                                        <p:tgtEl>
                                          <p:spTgt spid="4"/>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20" dur="332" tmFilter="0, 0; 0.125,0.2665; 0.25,0.4; 0.375,0.465; 0.5,0.5;  0.625,0.535; 0.75,0.6; 0.875,0.7335; 1,1">
                                          <p:stCondLst>
                                            <p:cond delay="1324"/>
                                          </p:stCondLst>
                                        </p:cTn>
                                        <p:tgtEl>
                                          <p:spTgt spid="4"/>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21" dur="164" tmFilter="0, 0; 0.125,0.2665; 0.25,0.4; 0.375,0.465; 0.5,0.5;  0.625,0.535; 0.75,0.6; 0.875,0.7335; 1,1">
                                          <p:stCondLst>
                                            <p:cond delay="1656"/>
                                          </p:stCondLst>
                                        </p:cTn>
                                        <p:tgtEl>
                                          <p:spTgt spid="4"/>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22" dur="180" accel="50000">
                                          <p:stCondLst>
                                            <p:cond delay="1820"/>
                                          </p:stCondLst>
                                        </p:cTn>
                                        <p:tgtEl>
                                          <p:spTgt spid="4"/>
                                        </p:tgtEl>
                                        <p:attrNameLst>
                                          <p:attrName>ppt_y</p:attrName>
                                        </p:attrNameLst>
                                      </p:cBhvr>
                                      <p:tavLst>
                                        <p:tav tm="0">
                                          <p:val>
                                            <p:strVal val="ppt_y"/>
                                          </p:val>
                                        </p:tav>
                                        <p:tav tm="100000">
                                          <p:val>
                                            <p:strVal val="ppt_y+ppt_h"/>
                                          </p:val>
                                        </p:tav>
                                      </p:tavLst>
                                    </p:anim>
                                    <p:animScale>
                                      <p:cBhvr>
                                        <p:cTn id="23" dur="26">
                                          <p:stCondLst>
                                            <p:cond delay="620"/>
                                          </p:stCondLst>
                                        </p:cTn>
                                        <p:tgtEl>
                                          <p:spTgt spid="4"/>
                                        </p:tgtEl>
                                      </p:cBhvr>
                                      <p:to x="100000" y="60000"/>
                                    </p:animScale>
                                    <p:animScale>
                                      <p:cBhvr>
                                        <p:cTn id="24" dur="166" decel="50000">
                                          <p:stCondLst>
                                            <p:cond delay="64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set>
                                      <p:cBhvr>
                                        <p:cTn id="31" dur="1" fill="hold">
                                          <p:stCondLst>
                                            <p:cond delay="1999"/>
                                          </p:stCondLst>
                                        </p:cTn>
                                        <p:tgtEl>
                                          <p:spTgt spid="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grpId="3" nodeType="clickEffect">
                                  <p:stCondLst>
                                    <p:cond delay="0"/>
                                  </p:stCondLst>
                                  <p:iterate type="lt">
                                    <p:tmPct val="0"/>
                                  </p:iterate>
                                  <p:childTnLst>
                                    <p:set>
                                      <p:cBhvr>
                                        <p:cTn id="35" dur="1" fill="hold">
                                          <p:stCondLst>
                                            <p:cond delay="0"/>
                                          </p:stCondLst>
                                        </p:cTn>
                                        <p:tgtEl>
                                          <p:spTgt spid="4"/>
                                        </p:tgtEl>
                                        <p:attrNameLst>
                                          <p:attrName>style.visibility</p:attrName>
                                        </p:attrNameLst>
                                      </p:cBhvr>
                                      <p:to>
                                        <p:strVal val="visible"/>
                                      </p:to>
                                    </p:set>
                                    <p:animEffect transition="in" filter="wipe(down)">
                                      <p:cBhvr>
                                        <p:cTn id="36" dur="580">
                                          <p:stCondLst>
                                            <p:cond delay="0"/>
                                          </p:stCondLst>
                                        </p:cTn>
                                        <p:tgtEl>
                                          <p:spTgt spid="4"/>
                                        </p:tgtEl>
                                      </p:cBhvr>
                                    </p:animEffect>
                                    <p:anim calcmode="lin" valueType="num">
                                      <p:cBhvr>
                                        <p:cTn id="37"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2" dur="26">
                                          <p:stCondLst>
                                            <p:cond delay="650"/>
                                          </p:stCondLst>
                                        </p:cTn>
                                        <p:tgtEl>
                                          <p:spTgt spid="4"/>
                                        </p:tgtEl>
                                      </p:cBhvr>
                                      <p:to x="100000" y="60000"/>
                                    </p:animScale>
                                    <p:animScale>
                                      <p:cBhvr>
                                        <p:cTn id="43" dur="166" decel="50000">
                                          <p:stCondLst>
                                            <p:cond delay="676"/>
                                          </p:stCondLst>
                                        </p:cTn>
                                        <p:tgtEl>
                                          <p:spTgt spid="4"/>
                                        </p:tgtEl>
                                      </p:cBhvr>
                                      <p:to x="100000" y="100000"/>
                                    </p:animScale>
                                    <p:animScale>
                                      <p:cBhvr>
                                        <p:cTn id="44" dur="26">
                                          <p:stCondLst>
                                            <p:cond delay="1312"/>
                                          </p:stCondLst>
                                        </p:cTn>
                                        <p:tgtEl>
                                          <p:spTgt spid="4"/>
                                        </p:tgtEl>
                                      </p:cBhvr>
                                      <p:to x="100000" y="80000"/>
                                    </p:animScale>
                                    <p:animScale>
                                      <p:cBhvr>
                                        <p:cTn id="45" dur="166" decel="50000">
                                          <p:stCondLst>
                                            <p:cond delay="1338"/>
                                          </p:stCondLst>
                                        </p:cTn>
                                        <p:tgtEl>
                                          <p:spTgt spid="4"/>
                                        </p:tgtEl>
                                      </p:cBhvr>
                                      <p:to x="100000" y="100000"/>
                                    </p:animScale>
                                    <p:animScale>
                                      <p:cBhvr>
                                        <p:cTn id="46" dur="26">
                                          <p:stCondLst>
                                            <p:cond delay="1642"/>
                                          </p:stCondLst>
                                        </p:cTn>
                                        <p:tgtEl>
                                          <p:spTgt spid="4"/>
                                        </p:tgtEl>
                                      </p:cBhvr>
                                      <p:to x="100000" y="90000"/>
                                    </p:animScale>
                                    <p:animScale>
                                      <p:cBhvr>
                                        <p:cTn id="47" dur="166" decel="50000">
                                          <p:stCondLst>
                                            <p:cond delay="1668"/>
                                          </p:stCondLst>
                                        </p:cTn>
                                        <p:tgtEl>
                                          <p:spTgt spid="4"/>
                                        </p:tgtEl>
                                      </p:cBhvr>
                                      <p:to x="100000" y="100000"/>
                                    </p:animScale>
                                    <p:animScale>
                                      <p:cBhvr>
                                        <p:cTn id="48" dur="26">
                                          <p:stCondLst>
                                            <p:cond delay="1808"/>
                                          </p:stCondLst>
                                        </p:cTn>
                                        <p:tgtEl>
                                          <p:spTgt spid="4"/>
                                        </p:tgtEl>
                                      </p:cBhvr>
                                      <p:to x="100000" y="95000"/>
                                    </p:animScale>
                                    <p:animScale>
                                      <p:cBhvr>
                                        <p:cTn id="49"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A9273FE4-E8E5-6927-85E5-CC9CE582322D}"/>
              </a:ext>
            </a:extLst>
          </p:cNvPr>
          <p:cNvSpPr/>
          <p:nvPr/>
        </p:nvSpPr>
        <p:spPr>
          <a:xfrm>
            <a:off x="7237444" y="102637"/>
            <a:ext cx="4954556" cy="5225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i="1" dirty="0">
                <a:latin typeface="Cambria" panose="02040503050406030204" pitchFamily="18" charset="0"/>
                <a:ea typeface="Cambria" panose="02040503050406030204" pitchFamily="18" charset="0"/>
              </a:rPr>
              <a:t>Dobrinka Kiryakova1818047</a:t>
            </a:r>
          </a:p>
        </p:txBody>
      </p:sp>
      <p:sp>
        <p:nvSpPr>
          <p:cNvPr id="6" name="TextBox 5">
            <a:extLst>
              <a:ext uri="{FF2B5EF4-FFF2-40B4-BE49-F238E27FC236}">
                <a16:creationId xmlns:a16="http://schemas.microsoft.com/office/drawing/2014/main" id="{9DBDBD03-261F-40BC-9C8C-157F8F38BB04}"/>
              </a:ext>
            </a:extLst>
          </p:cNvPr>
          <p:cNvSpPr txBox="1"/>
          <p:nvPr/>
        </p:nvSpPr>
        <p:spPr>
          <a:xfrm>
            <a:off x="1035698" y="1166327"/>
            <a:ext cx="7539134" cy="5197641"/>
          </a:xfrm>
          <a:prstGeom prst="rect">
            <a:avLst/>
          </a:prstGeom>
          <a:noFill/>
        </p:spPr>
        <p:txBody>
          <a:bodyPr wrap="square">
            <a:spAutoFit/>
          </a:bodyPr>
          <a:lstStyle/>
          <a:p>
            <a:pPr>
              <a:lnSpc>
                <a:spcPct val="150000"/>
              </a:lnSpc>
              <a:spcAft>
                <a:spcPts val="1200"/>
              </a:spcAft>
            </a:pP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Reference list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12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Armstrong, M. (2014).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Human Resource management Learning and development Introduction</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r2.vlereader.com. Available at: </a:t>
            </a:r>
            <a:r>
              <a:rPr lang="en-US" sz="1400" u="none" strike="noStrike"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https://r2.vlereader.com/Reader?ean=9780749469658</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[Accessed  Mar. 2023].</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12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Armstrong, M. (2014).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Armstrong’s Handbook Of Human Resource Management Practice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13th ed. [online] S.L.: Kogan Page, p.281. Available at: </a:t>
            </a:r>
            <a:r>
              <a:rPr lang="en-US" sz="1400" u="none" strike="noStrike"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https://r2.vlereader.com/Reader?ean=9780749469658</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[Accessed 4 Mar. 2023].</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12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Hayden, D. (2021).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Learning &amp; Development Strategy and Policy | Factsheets</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CIPD. Available at: </a:t>
            </a:r>
            <a:r>
              <a:rPr lang="en-US" sz="1400" u="none" strike="noStrike"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https://www.cipd.co.uk/knowledge/strategy/development/factsheet#gref</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[Accessed Mar. 3AD].</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1200"/>
              </a:spcAf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Robertson, H. (2018).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What is Learning and Development?</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[online] </a:t>
            </a:r>
            <a:r>
              <a:rPr lang="en-US" sz="1400" kern="100" dirty="0" err="1">
                <a:effectLst/>
                <a:latin typeface="Times New Roman" panose="02020603050405020304" pitchFamily="18" charset="0"/>
                <a:ea typeface="Calibri" panose="020F0502020204030204" pitchFamily="34" charset="0"/>
                <a:cs typeface="Times New Roman" panose="02020603050405020304" pitchFamily="18" charset="0"/>
              </a:rPr>
              <a:t>CharlieHR</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Blog | The Workspace. Available at: </a:t>
            </a:r>
            <a:r>
              <a:rPr lang="en-US" sz="1400" u="none" strike="noStrike" kern="100"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https://www.charliehr.com/blog/what-is-learning-and-development/#:~:text=Learning%20and%20Development%20is%20a</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[Accessed 3 Mar. 2023].</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0002531"/>
      </p:ext>
    </p:extLst>
  </p:cSld>
  <p:clrMapOvr>
    <a:masterClrMapping/>
  </p:clrMapOvr>
  <mc:AlternateContent xmlns:mc="http://schemas.openxmlformats.org/markup-compatibility/2006" xmlns:p14="http://schemas.microsoft.com/office/powerpoint/2010/main">
    <mc:Choice Requires="p14">
      <p:transition spd="slow" p14:dur="2000" advTm="591"/>
    </mc:Choice>
    <mc:Fallback xmlns="">
      <p:transition spd="slow" advTm="59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C89C49ED-186C-D2E8-04CD-5BCEFB77311A}"/>
              </a:ext>
            </a:extLst>
          </p:cNvPr>
          <p:cNvSpPr/>
          <p:nvPr/>
        </p:nvSpPr>
        <p:spPr>
          <a:xfrm>
            <a:off x="7763069" y="233265"/>
            <a:ext cx="4320074" cy="3825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spcBef>
                <a:spcPct val="0"/>
              </a:spcBef>
              <a:spcAft>
                <a:spcPts val="600"/>
              </a:spcAft>
            </a:pPr>
            <a:r>
              <a:rPr lang="en-US" i="1" kern="1200">
                <a:ln w="0"/>
                <a:solidFill>
                  <a:schemeClr val="tx1"/>
                </a:solidFill>
                <a:effectLst>
                  <a:outerShdw blurRad="38100" dist="19050" dir="2700000" algn="tl" rotWithShape="0">
                    <a:schemeClr val="dk1">
                      <a:alpha val="40000"/>
                    </a:schemeClr>
                  </a:outerShdw>
                </a:effectLst>
                <a:latin typeface="+mj-lt"/>
                <a:ea typeface="+mj-ea"/>
                <a:cs typeface="+mj-cs"/>
              </a:rPr>
              <a:t>Simran Kaur Virdi 2220720</a:t>
            </a:r>
            <a:endParaRPr lang="en-US"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1ACC223A-2068-91F6-01EA-C4C3649016A4}"/>
              </a:ext>
            </a:extLst>
          </p:cNvPr>
          <p:cNvSpPr txBox="1"/>
          <p:nvPr/>
        </p:nvSpPr>
        <p:spPr>
          <a:xfrm>
            <a:off x="-793102" y="1626804"/>
            <a:ext cx="12307078" cy="4915256"/>
          </a:xfrm>
          <a:prstGeom prst="rect">
            <a:avLst/>
          </a:prstGeom>
          <a:noFill/>
        </p:spPr>
        <p:txBody>
          <a:bodyPr wrap="square">
            <a:spAutoFit/>
          </a:bodyPr>
          <a:lstStyle/>
          <a:p>
            <a:pPr algn="just">
              <a:lnSpc>
                <a:spcPct val="150000"/>
              </a:lnSpc>
              <a:spcBef>
                <a:spcPts val="1200"/>
              </a:spcBef>
            </a:pPr>
            <a:r>
              <a:rPr lang="en-GB" sz="1400" b="1" kern="0" dirty="0">
                <a:effectLst/>
                <a:latin typeface="Times New Roman" panose="02020603050405020304" pitchFamily="18" charset="0"/>
                <a:ea typeface="Times New Roman" panose="02020603050405020304" pitchFamily="18" charset="0"/>
                <a:cs typeface="Times New Roman" panose="02020603050405020304" pitchFamily="18" charset="0"/>
              </a:rPr>
              <a:t>Reference</a:t>
            </a:r>
          </a:p>
          <a:p>
            <a:pPr marR="304800" algn="just">
              <a:lnSpc>
                <a:spcPct val="150000"/>
              </a:lnSpc>
              <a:spcBef>
                <a:spcPts val="1200"/>
              </a:spcBef>
              <a:spcAft>
                <a:spcPts val="0"/>
              </a:spcAft>
            </a:pPr>
            <a:r>
              <a:rPr lang="en-GB" sz="1400" dirty="0" err="1">
                <a:solidFill>
                  <a:srgbClr val="222222"/>
                </a:solidFill>
                <a:effectLst/>
                <a:latin typeface="Times New Roman" panose="02020603050405020304" pitchFamily="18" charset="0"/>
                <a:ea typeface="Arial" panose="020B0604020202020204" pitchFamily="34" charset="0"/>
              </a:rPr>
              <a:t>Abdeldayem</a:t>
            </a:r>
            <a:r>
              <a:rPr lang="en-GB" sz="1400" dirty="0">
                <a:solidFill>
                  <a:srgbClr val="222222"/>
                </a:solidFill>
                <a:effectLst/>
                <a:latin typeface="Times New Roman" panose="02020603050405020304" pitchFamily="18" charset="0"/>
                <a:ea typeface="Arial" panose="020B0604020202020204" pitchFamily="34" charset="0"/>
              </a:rPr>
              <a:t>, M.M. and </a:t>
            </a:r>
            <a:r>
              <a:rPr lang="en-GB" sz="1400" dirty="0" err="1">
                <a:solidFill>
                  <a:srgbClr val="222222"/>
                </a:solidFill>
                <a:effectLst/>
                <a:latin typeface="Times New Roman" panose="02020603050405020304" pitchFamily="18" charset="0"/>
                <a:ea typeface="Arial" panose="020B0604020202020204" pitchFamily="34" charset="0"/>
              </a:rPr>
              <a:t>Aldulaimi</a:t>
            </a:r>
            <a:r>
              <a:rPr lang="en-GB" sz="1400" dirty="0">
                <a:solidFill>
                  <a:srgbClr val="222222"/>
                </a:solidFill>
                <a:effectLst/>
                <a:latin typeface="Times New Roman" panose="02020603050405020304" pitchFamily="18" charset="0"/>
                <a:ea typeface="Arial" panose="020B0604020202020204" pitchFamily="34" charset="0"/>
              </a:rPr>
              <a:t>, S.H., (2020). Trends and opportunities of artificial intelligence in human resource management: Aspirations for public sector in Bahrain. International Journal of Scientific and Technology Research, 9(1), pp.3867-3871.</a:t>
            </a:r>
            <a:endParaRPr lang="en-GB" sz="1400" dirty="0">
              <a:effectLst/>
              <a:latin typeface="Arial" panose="020B0604020202020204" pitchFamily="34" charset="0"/>
              <a:ea typeface="Arial" panose="020B0604020202020204" pitchFamily="34" charset="0"/>
            </a:endParaRPr>
          </a:p>
          <a:p>
            <a:pPr algn="just">
              <a:lnSpc>
                <a:spcPct val="150000"/>
              </a:lnSpc>
            </a:pPr>
            <a:r>
              <a:rPr lang="en-GB" sz="1400" dirty="0">
                <a:effectLst/>
                <a:latin typeface="Times New Roman" panose="02020603050405020304" pitchFamily="18" charset="0"/>
                <a:ea typeface="Arial" panose="020B0604020202020204" pitchFamily="34" charset="0"/>
              </a:rPr>
              <a:t>businessjargons.com, (2018), </a:t>
            </a:r>
            <a:r>
              <a:rPr lang="en-GB" sz="1400" dirty="0" err="1">
                <a:effectLst/>
                <a:latin typeface="Times New Roman" panose="02020603050405020304" pitchFamily="18" charset="0"/>
                <a:ea typeface="Arial" panose="020B0604020202020204" pitchFamily="34" charset="0"/>
              </a:rPr>
              <a:t>wp</a:t>
            </a:r>
            <a:r>
              <a:rPr lang="en-GB" sz="1400" dirty="0">
                <a:effectLst/>
                <a:latin typeface="Times New Roman" panose="02020603050405020304" pitchFamily="18" charset="0"/>
                <a:ea typeface="Arial" panose="020B0604020202020204" pitchFamily="34" charset="0"/>
              </a:rPr>
              <a:t>-content/uploads/2018/10/importance-of-training-and-development-to-organization.jpg. [Available </a:t>
            </a:r>
            <a:r>
              <a:rPr lang="en-GB" sz="1400" dirty="0" err="1">
                <a:effectLst/>
                <a:latin typeface="Times New Roman" panose="02020603050405020304" pitchFamily="18" charset="0"/>
                <a:ea typeface="Arial" panose="020B0604020202020204" pitchFamily="34" charset="0"/>
              </a:rPr>
              <a:t>at:https</a:t>
            </a:r>
            <a:r>
              <a:rPr lang="en-GB" sz="1400" dirty="0">
                <a:effectLst/>
                <a:latin typeface="Times New Roman" panose="02020603050405020304" pitchFamily="18" charset="0"/>
                <a:ea typeface="Arial" panose="020B0604020202020204" pitchFamily="34" charset="0"/>
              </a:rPr>
              <a:t>://businessjargons.com/</a:t>
            </a:r>
            <a:r>
              <a:rPr lang="en-GB" sz="1400" dirty="0" err="1">
                <a:effectLst/>
                <a:latin typeface="Times New Roman" panose="02020603050405020304" pitchFamily="18" charset="0"/>
                <a:ea typeface="Arial" panose="020B0604020202020204" pitchFamily="34" charset="0"/>
              </a:rPr>
              <a:t>wp</a:t>
            </a:r>
            <a:r>
              <a:rPr lang="en-GB" sz="1400" dirty="0">
                <a:effectLst/>
                <a:latin typeface="Times New Roman" panose="02020603050405020304" pitchFamily="18" charset="0"/>
                <a:ea typeface="Arial" panose="020B0604020202020204" pitchFamily="34" charset="0"/>
              </a:rPr>
              <a:t>-content/uploads/2018/10/importance-of-training-and-development-to-organization.jpg]. [Accessed on: 25.02.2023]</a:t>
            </a:r>
            <a:endParaRPr lang="en-GB" sz="1400" dirty="0">
              <a:effectLst/>
              <a:latin typeface="Arial" panose="020B0604020202020204" pitchFamily="34" charset="0"/>
              <a:ea typeface="Arial" panose="020B0604020202020204" pitchFamily="34" charset="0"/>
            </a:endParaRPr>
          </a:p>
          <a:p>
            <a:pPr algn="just">
              <a:lnSpc>
                <a:spcPct val="150000"/>
              </a:lnSpc>
            </a:pPr>
            <a:r>
              <a:rPr lang="en-GB" sz="1400" dirty="0">
                <a:solidFill>
                  <a:srgbClr val="222222"/>
                </a:solidFill>
                <a:effectLst/>
                <a:latin typeface="Times New Roman" panose="02020603050405020304" pitchFamily="18" charset="0"/>
                <a:ea typeface="Arial" panose="020B0604020202020204" pitchFamily="34" charset="0"/>
              </a:rPr>
              <a:t>Ngoc </a:t>
            </a:r>
            <a:r>
              <a:rPr lang="en-GB" sz="1400" dirty="0" err="1">
                <a:solidFill>
                  <a:srgbClr val="222222"/>
                </a:solidFill>
                <a:effectLst/>
                <a:latin typeface="Times New Roman" panose="02020603050405020304" pitchFamily="18" charset="0"/>
                <a:ea typeface="Arial" panose="020B0604020202020204" pitchFamily="34" charset="0"/>
              </a:rPr>
              <a:t>Su</a:t>
            </a:r>
            <a:r>
              <a:rPr lang="en-GB" sz="1400" dirty="0">
                <a:solidFill>
                  <a:srgbClr val="222222"/>
                </a:solidFill>
                <a:effectLst/>
                <a:latin typeface="Times New Roman" panose="02020603050405020304" pitchFamily="18" charset="0"/>
                <a:ea typeface="Arial" panose="020B0604020202020204" pitchFamily="34" charset="0"/>
              </a:rPr>
              <a:t>, D., Luc </a:t>
            </a:r>
            <a:r>
              <a:rPr lang="en-GB" sz="1400" dirty="0" err="1">
                <a:solidFill>
                  <a:srgbClr val="222222"/>
                </a:solidFill>
                <a:effectLst/>
                <a:latin typeface="Times New Roman" panose="02020603050405020304" pitchFamily="18" charset="0"/>
                <a:ea typeface="Arial" panose="020B0604020202020204" pitchFamily="34" charset="0"/>
              </a:rPr>
              <a:t>Tra</a:t>
            </a:r>
            <a:r>
              <a:rPr lang="en-GB" sz="1400" dirty="0">
                <a:solidFill>
                  <a:srgbClr val="222222"/>
                </a:solidFill>
                <a:effectLst/>
                <a:latin typeface="Times New Roman" panose="02020603050405020304" pitchFamily="18" charset="0"/>
                <a:ea typeface="Arial" panose="020B0604020202020204" pitchFamily="34" charset="0"/>
              </a:rPr>
              <a:t>, D., </a:t>
            </a:r>
            <a:r>
              <a:rPr lang="en-GB" sz="1400" dirty="0" err="1">
                <a:solidFill>
                  <a:srgbClr val="222222"/>
                </a:solidFill>
                <a:effectLst/>
                <a:latin typeface="Times New Roman" panose="02020603050405020304" pitchFamily="18" charset="0"/>
                <a:ea typeface="Arial" panose="020B0604020202020204" pitchFamily="34" charset="0"/>
              </a:rPr>
              <a:t>Thi</a:t>
            </a:r>
            <a:r>
              <a:rPr lang="en-GB" sz="1400" dirty="0">
                <a:solidFill>
                  <a:srgbClr val="222222"/>
                </a:solidFill>
                <a:effectLst/>
                <a:latin typeface="Times New Roman" panose="02020603050405020304" pitchFamily="18" charset="0"/>
                <a:ea typeface="Arial" panose="020B0604020202020204" pitchFamily="34" charset="0"/>
              </a:rPr>
              <a:t> Huynh, H.M., Nguyen, H.H.T. and </a:t>
            </a:r>
            <a:r>
              <a:rPr lang="en-GB" sz="1400" dirty="0" err="1">
                <a:solidFill>
                  <a:srgbClr val="222222"/>
                </a:solidFill>
                <a:effectLst/>
                <a:latin typeface="Times New Roman" panose="02020603050405020304" pitchFamily="18" charset="0"/>
                <a:ea typeface="Arial" panose="020B0604020202020204" pitchFamily="34" charset="0"/>
              </a:rPr>
              <a:t>O’Mahony</a:t>
            </a:r>
            <a:r>
              <a:rPr lang="en-GB" sz="1400" dirty="0">
                <a:solidFill>
                  <a:srgbClr val="222222"/>
                </a:solidFill>
                <a:effectLst/>
                <a:latin typeface="Times New Roman" panose="02020603050405020304" pitchFamily="18" charset="0"/>
                <a:ea typeface="Arial" panose="020B0604020202020204" pitchFamily="34" charset="0"/>
              </a:rPr>
              <a:t>, B., (2021). Enhancing resilience in the Covid-19 crisis: lessons from human resource management practices in Vietnam. Current Issues in Tourism, 24(22), pp.3189-3205.</a:t>
            </a:r>
            <a:endParaRPr lang="en-GB" sz="1400" dirty="0">
              <a:effectLst/>
              <a:latin typeface="Arial" panose="020B0604020202020204" pitchFamily="34" charset="0"/>
              <a:ea typeface="Arial" panose="020B0604020202020204" pitchFamily="34" charset="0"/>
            </a:endParaRPr>
          </a:p>
          <a:p>
            <a:pPr algn="just">
              <a:lnSpc>
                <a:spcPct val="150000"/>
              </a:lnSpc>
            </a:pPr>
            <a:r>
              <a:rPr lang="en-GB" sz="1400" dirty="0">
                <a:effectLst/>
                <a:latin typeface="Times New Roman" panose="02020603050405020304" pitchFamily="18" charset="0"/>
                <a:ea typeface="Arial" panose="020B0604020202020204" pitchFamily="34" charset="0"/>
              </a:rPr>
              <a:t>pediaa.com, (2022), </a:t>
            </a:r>
            <a:r>
              <a:rPr lang="en-GB" sz="1400" dirty="0" err="1">
                <a:effectLst/>
                <a:latin typeface="Times New Roman" panose="02020603050405020304" pitchFamily="18" charset="0"/>
                <a:ea typeface="Arial" panose="020B0604020202020204" pitchFamily="34" charset="0"/>
              </a:rPr>
              <a:t>wp</a:t>
            </a:r>
            <a:r>
              <a:rPr lang="en-GB" sz="1400" dirty="0">
                <a:effectLst/>
                <a:latin typeface="Times New Roman" panose="02020603050405020304" pitchFamily="18" charset="0"/>
                <a:ea typeface="Arial" panose="020B0604020202020204" pitchFamily="34" charset="0"/>
              </a:rPr>
              <a:t>-content/uploads/2022/01/Difference-Between-Training-and-Development-Comparison-Summary.jpg. [Available </a:t>
            </a:r>
            <a:r>
              <a:rPr lang="en-GB" sz="1400" dirty="0" err="1">
                <a:effectLst/>
                <a:latin typeface="Times New Roman" panose="02020603050405020304" pitchFamily="18" charset="0"/>
                <a:ea typeface="Arial" panose="020B0604020202020204" pitchFamily="34" charset="0"/>
              </a:rPr>
              <a:t>at:https</a:t>
            </a:r>
            <a:r>
              <a:rPr lang="en-GB" sz="1400" dirty="0">
                <a:effectLst/>
                <a:latin typeface="Times New Roman" panose="02020603050405020304" pitchFamily="18" charset="0"/>
                <a:ea typeface="Arial" panose="020B0604020202020204" pitchFamily="34" charset="0"/>
              </a:rPr>
              <a:t>://pediaa.com/</a:t>
            </a:r>
            <a:r>
              <a:rPr lang="en-GB" sz="1400" dirty="0" err="1">
                <a:effectLst/>
                <a:latin typeface="Times New Roman" panose="02020603050405020304" pitchFamily="18" charset="0"/>
                <a:ea typeface="Arial" panose="020B0604020202020204" pitchFamily="34" charset="0"/>
              </a:rPr>
              <a:t>wp</a:t>
            </a:r>
            <a:r>
              <a:rPr lang="en-GB" sz="1400" dirty="0">
                <a:effectLst/>
                <a:latin typeface="Times New Roman" panose="02020603050405020304" pitchFamily="18" charset="0"/>
                <a:ea typeface="Arial" panose="020B0604020202020204" pitchFamily="34" charset="0"/>
              </a:rPr>
              <a:t>-content/uploads/2022/01/Difference-Between-Training-and-Development-Comparison-Summary.jpg]. [Accessed on: 25.02.2023]</a:t>
            </a:r>
            <a:endParaRPr lang="en-GB" sz="1400" dirty="0">
              <a:effectLst/>
              <a:latin typeface="Arial" panose="020B0604020202020204" pitchFamily="34" charset="0"/>
              <a:ea typeface="Arial" panose="020B0604020202020204" pitchFamily="34" charset="0"/>
            </a:endParaRPr>
          </a:p>
          <a:p>
            <a:pPr algn="just">
              <a:lnSpc>
                <a:spcPct val="150000"/>
              </a:lnSpc>
            </a:pPr>
            <a:r>
              <a:rPr lang="en-GB" sz="1400" dirty="0">
                <a:solidFill>
                  <a:srgbClr val="222222"/>
                </a:solidFill>
                <a:effectLst/>
                <a:latin typeface="Times New Roman" panose="02020603050405020304" pitchFamily="18" charset="0"/>
                <a:ea typeface="Arial" panose="020B0604020202020204" pitchFamily="34" charset="0"/>
              </a:rPr>
              <a:t>Saeed, B.B., Afsar, B., Hafeez, S., Khan, I., Tahir, M. and Afridi, M.A., (2019). Promoting employee's </a:t>
            </a:r>
            <a:r>
              <a:rPr lang="en-GB" sz="1400" dirty="0" err="1">
                <a:solidFill>
                  <a:srgbClr val="222222"/>
                </a:solidFill>
                <a:effectLst/>
                <a:latin typeface="Times New Roman" panose="02020603050405020304" pitchFamily="18" charset="0"/>
                <a:ea typeface="Arial" panose="020B0604020202020204" pitchFamily="34" charset="0"/>
              </a:rPr>
              <a:t>proenvironmental</a:t>
            </a:r>
            <a:r>
              <a:rPr lang="en-GB" sz="1400" dirty="0">
                <a:solidFill>
                  <a:srgbClr val="222222"/>
                </a:solidFill>
                <a:effectLst/>
                <a:latin typeface="Times New Roman" panose="02020603050405020304" pitchFamily="18" charset="0"/>
                <a:ea typeface="Arial" panose="020B0604020202020204" pitchFamily="34" charset="0"/>
              </a:rPr>
              <a:t> </a:t>
            </a:r>
            <a:r>
              <a:rPr lang="en-GB" sz="1400" dirty="0" err="1">
                <a:solidFill>
                  <a:srgbClr val="222222"/>
                </a:solidFill>
                <a:effectLst/>
                <a:latin typeface="Times New Roman" panose="02020603050405020304" pitchFamily="18" charset="0"/>
                <a:ea typeface="Arial" panose="020B0604020202020204" pitchFamily="34" charset="0"/>
              </a:rPr>
              <a:t>behavior</a:t>
            </a:r>
            <a:r>
              <a:rPr lang="en-GB" sz="1400" dirty="0">
                <a:solidFill>
                  <a:srgbClr val="222222"/>
                </a:solidFill>
                <a:effectLst/>
                <a:latin typeface="Times New Roman" panose="02020603050405020304" pitchFamily="18" charset="0"/>
                <a:ea typeface="Arial" panose="020B0604020202020204" pitchFamily="34" charset="0"/>
              </a:rPr>
              <a:t> through green human resource management practices. Corporate Social Responsibility and Environmental Management, 26(2), pp.424-438.</a:t>
            </a:r>
            <a:r>
              <a:rPr lang="en-GB" sz="1800" dirty="0">
                <a:solidFill>
                  <a:srgbClr val="222222"/>
                </a:solidFill>
                <a:effectLst/>
                <a:latin typeface="Times New Roman" panose="02020603050405020304" pitchFamily="18" charset="0"/>
                <a:ea typeface="Arial" panose="020B0604020202020204" pitchFamily="34" charset="0"/>
              </a:rPr>
              <a:t> Saeed, B.B., </a:t>
            </a:r>
            <a:r>
              <a:rPr lang="en-GB" sz="1600" dirty="0">
                <a:solidFill>
                  <a:srgbClr val="222222"/>
                </a:solidFill>
                <a:effectLst/>
                <a:latin typeface="Times New Roman" panose="02020603050405020304" pitchFamily="18" charset="0"/>
                <a:ea typeface="Arial" panose="020B0604020202020204" pitchFamily="34" charset="0"/>
              </a:rPr>
              <a:t>Afsar, B., Hafeez, S., Khan, I., Tahir, M. and Afridi, M.A., (2019). Promoting employee's </a:t>
            </a:r>
            <a:r>
              <a:rPr lang="en-GB" sz="1600" dirty="0" err="1">
                <a:solidFill>
                  <a:srgbClr val="222222"/>
                </a:solidFill>
                <a:effectLst/>
                <a:latin typeface="Times New Roman" panose="02020603050405020304" pitchFamily="18" charset="0"/>
                <a:ea typeface="Arial" panose="020B0604020202020204" pitchFamily="34" charset="0"/>
              </a:rPr>
              <a:t>proenvironmental</a:t>
            </a:r>
            <a:r>
              <a:rPr lang="en-GB" sz="1600" dirty="0">
                <a:solidFill>
                  <a:srgbClr val="222222"/>
                </a:solidFill>
                <a:effectLst/>
                <a:latin typeface="Times New Roman" panose="02020603050405020304" pitchFamily="18" charset="0"/>
                <a:ea typeface="Arial" panose="020B0604020202020204" pitchFamily="34" charset="0"/>
              </a:rPr>
              <a:t> </a:t>
            </a:r>
            <a:r>
              <a:rPr lang="en-GB" sz="1600" dirty="0" err="1">
                <a:solidFill>
                  <a:srgbClr val="222222"/>
                </a:solidFill>
                <a:effectLst/>
                <a:latin typeface="Times New Roman" panose="02020603050405020304" pitchFamily="18" charset="0"/>
                <a:ea typeface="Arial" panose="020B0604020202020204" pitchFamily="34" charset="0"/>
              </a:rPr>
              <a:t>behavior</a:t>
            </a:r>
            <a:r>
              <a:rPr lang="en-GB" sz="1600" dirty="0">
                <a:solidFill>
                  <a:srgbClr val="222222"/>
                </a:solidFill>
                <a:effectLst/>
                <a:latin typeface="Times New Roman" panose="02020603050405020304" pitchFamily="18" charset="0"/>
                <a:ea typeface="Arial" panose="020B0604020202020204" pitchFamily="34" charset="0"/>
              </a:rPr>
              <a:t> through green human resource management practices. Corporate Social Responsibility and Environmental Management, 26(2), pp.424-438.</a:t>
            </a:r>
            <a:endParaRPr lang="en-GB" sz="1600" dirty="0">
              <a:effectLst/>
              <a:latin typeface="Arial" panose="020B0604020202020204" pitchFamily="34" charset="0"/>
              <a:ea typeface="Arial" panose="020B0604020202020204" pitchFamily="34" charset="0"/>
            </a:endParaRPr>
          </a:p>
          <a:p>
            <a:pPr algn="just">
              <a:lnSpc>
                <a:spcPct val="150000"/>
              </a:lnSpc>
            </a:pPr>
            <a:endParaRPr lang="en-GB" sz="14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145638161"/>
      </p:ext>
    </p:extLst>
  </p:cSld>
  <p:clrMapOvr>
    <a:masterClrMapping/>
  </p:clrMapOvr>
  <mc:AlternateContent xmlns:mc="http://schemas.openxmlformats.org/markup-compatibility/2006" xmlns:p14="http://schemas.microsoft.com/office/powerpoint/2010/main">
    <mc:Choice Requires="p14">
      <p:transition spd="slow" p14:dur="2000" advTm="389"/>
    </mc:Choice>
    <mc:Fallback xmlns="">
      <p:transition spd="slow" advTm="38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F08CCBCA-2486-BC0D-DF63-31605D5A71F4}"/>
              </a:ext>
            </a:extLst>
          </p:cNvPr>
          <p:cNvSpPr/>
          <p:nvPr/>
        </p:nvSpPr>
        <p:spPr>
          <a:xfrm>
            <a:off x="7389845" y="149290"/>
            <a:ext cx="4562670" cy="4851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Vladimir Rebrik 1914780</a:t>
            </a:r>
            <a:endParaRPr lang="en-GB" dirty="0"/>
          </a:p>
        </p:txBody>
      </p:sp>
      <p:sp>
        <p:nvSpPr>
          <p:cNvPr id="4" name="TextBox 3">
            <a:extLst>
              <a:ext uri="{FF2B5EF4-FFF2-40B4-BE49-F238E27FC236}">
                <a16:creationId xmlns:a16="http://schemas.microsoft.com/office/drawing/2014/main" id="{F511D900-2AB5-EC2C-D0C4-4A4AF0FFA202}"/>
              </a:ext>
            </a:extLst>
          </p:cNvPr>
          <p:cNvSpPr txBox="1"/>
          <p:nvPr/>
        </p:nvSpPr>
        <p:spPr>
          <a:xfrm>
            <a:off x="454090" y="2743200"/>
            <a:ext cx="11737910" cy="3170099"/>
          </a:xfrm>
          <a:prstGeom prst="rect">
            <a:avLst/>
          </a:prstGeom>
          <a:noFill/>
        </p:spPr>
        <p:txBody>
          <a:bodyPr wrap="square">
            <a:spAutoFit/>
          </a:bodyPr>
          <a:lstStyle/>
          <a:p>
            <a:r>
              <a:rPr lang="en-GB" sz="2000" b="1" dirty="0">
                <a:solidFill>
                  <a:srgbClr val="0E101A"/>
                </a:solidFill>
                <a:effectLst/>
                <a:latin typeface="Arial" panose="020B0604020202020204" pitchFamily="34" charset="0"/>
                <a:ea typeface="Times New Roman" panose="02020603050405020304" pitchFamily="18" charset="0"/>
              </a:rPr>
              <a:t>References:</a:t>
            </a:r>
            <a:endParaRPr lang="en-GB" sz="2000" dirty="0">
              <a:effectLst/>
              <a:latin typeface="Times New Roman" panose="02020603050405020304" pitchFamily="18" charset="0"/>
              <a:ea typeface="Times New Roman" panose="02020603050405020304" pitchFamily="18" charset="0"/>
            </a:endParaRPr>
          </a:p>
          <a:p>
            <a:r>
              <a:rPr lang="en-GB" sz="2000" dirty="0">
                <a:solidFill>
                  <a:srgbClr val="0E101A"/>
                </a:solidFill>
                <a:effectLst/>
                <a:latin typeface="Arial" panose="020B0604020202020204" pitchFamily="34" charset="0"/>
                <a:ea typeface="Times New Roman" panose="02020603050405020304" pitchFamily="18" charset="0"/>
              </a:rPr>
              <a:t>• and, C. (2021). </a:t>
            </a:r>
            <a:r>
              <a:rPr lang="en-GB" sz="2000" i="1" dirty="0">
                <a:solidFill>
                  <a:srgbClr val="0E101A"/>
                </a:solidFill>
                <a:effectLst/>
                <a:latin typeface="Arial" panose="020B0604020202020204" pitchFamily="34" charset="0"/>
                <a:ea typeface="Times New Roman" panose="02020603050405020304" pitchFamily="18" charset="0"/>
              </a:rPr>
              <a:t>Coaching and Mentoring | Factsheets | CIPD</a:t>
            </a:r>
            <a:r>
              <a:rPr lang="en-GB" sz="2000" dirty="0">
                <a:solidFill>
                  <a:srgbClr val="0E101A"/>
                </a:solidFill>
                <a:effectLst/>
                <a:latin typeface="Arial" panose="020B0604020202020204" pitchFamily="34" charset="0"/>
                <a:ea typeface="Times New Roman" panose="02020603050405020304" pitchFamily="18" charset="0"/>
              </a:rPr>
              <a:t>. [online] CIPD. Available at: https://www.cipd.co.uk/knowledge/fundamentals/people/development/coaching-mentoring-factsheet#gref [Accessed 25 Mar. 2023].</a:t>
            </a:r>
            <a:endParaRPr lang="en-GB" sz="2000" dirty="0">
              <a:effectLst/>
              <a:latin typeface="Times New Roman" panose="02020603050405020304" pitchFamily="18" charset="0"/>
              <a:ea typeface="Times New Roman" panose="02020603050405020304" pitchFamily="18" charset="0"/>
            </a:endParaRPr>
          </a:p>
          <a:p>
            <a:r>
              <a:rPr lang="en-GB" sz="2000" dirty="0">
                <a:solidFill>
                  <a:srgbClr val="0E101A"/>
                </a:solidFill>
                <a:effectLst/>
                <a:latin typeface="Arial" panose="020B0604020202020204" pitchFamily="34" charset="0"/>
                <a:ea typeface="Times New Roman" panose="02020603050405020304" pitchFamily="18" charset="0"/>
              </a:rPr>
              <a:t>‌• Department for Education (2021). </a:t>
            </a:r>
            <a:r>
              <a:rPr lang="en-GB" sz="2000" i="1" dirty="0">
                <a:solidFill>
                  <a:srgbClr val="0E101A"/>
                </a:solidFill>
                <a:effectLst/>
                <a:latin typeface="Arial" panose="020B0604020202020204" pitchFamily="34" charset="0"/>
                <a:ea typeface="Times New Roman" panose="02020603050405020304" pitchFamily="18" charset="0"/>
              </a:rPr>
              <a:t>Skills for Jobs: Lifelong Learning for Opportunity and Growth</a:t>
            </a:r>
            <a:r>
              <a:rPr lang="en-GB" sz="2000" dirty="0">
                <a:solidFill>
                  <a:srgbClr val="0E101A"/>
                </a:solidFill>
                <a:effectLst/>
                <a:latin typeface="Arial" panose="020B0604020202020204" pitchFamily="34" charset="0"/>
                <a:ea typeface="Times New Roman" panose="02020603050405020304" pitchFamily="18" charset="0"/>
              </a:rPr>
              <a:t>. [online] Available at: https://assets.publishing.service.gov.uk/government/uploads/system/uploads/attachment_data/file/957856/Skills_for_jobs_lifelong_learning_for_opportunity_and_growth__web_version_.pdf.</a:t>
            </a:r>
            <a:endParaRPr lang="en-GB" sz="2000" dirty="0">
              <a:effectLst/>
              <a:latin typeface="Times New Roman" panose="02020603050405020304" pitchFamily="18" charset="0"/>
              <a:ea typeface="Times New Roman" panose="02020603050405020304" pitchFamily="18" charset="0"/>
            </a:endParaRPr>
          </a:p>
          <a:p>
            <a:r>
              <a:rPr lang="en-GB" sz="2000" dirty="0">
                <a:solidFill>
                  <a:srgbClr val="0E101A"/>
                </a:solidFill>
                <a:effectLst/>
                <a:latin typeface="Arial" panose="020B0604020202020204" pitchFamily="34" charset="0"/>
                <a:ea typeface="Times New Roman" panose="02020603050405020304" pitchFamily="18" charset="0"/>
              </a:rPr>
              <a:t>‌• Rea, A., </a:t>
            </a:r>
            <a:r>
              <a:rPr lang="en-GB" sz="2000" dirty="0" err="1">
                <a:solidFill>
                  <a:srgbClr val="0E101A"/>
                </a:solidFill>
                <a:effectLst/>
                <a:latin typeface="Arial" panose="020B0604020202020204" pitchFamily="34" charset="0"/>
                <a:ea typeface="Times New Roman" panose="02020603050405020304" pitchFamily="18" charset="0"/>
              </a:rPr>
              <a:t>Beevers</a:t>
            </a:r>
            <a:r>
              <a:rPr lang="en-GB" sz="2000" dirty="0">
                <a:solidFill>
                  <a:srgbClr val="0E101A"/>
                </a:solidFill>
                <a:effectLst/>
                <a:latin typeface="Arial" panose="020B0604020202020204" pitchFamily="34" charset="0"/>
                <a:ea typeface="Times New Roman" panose="02020603050405020304" pitchFamily="18" charset="0"/>
              </a:rPr>
              <a:t>, K., Hayden, D. (2019). Learning and Development Practice in the Workplace. United Kingdom: Kogan Page.</a:t>
            </a:r>
            <a:endParaRPr lang="en-GB"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39863612"/>
      </p:ext>
    </p:extLst>
  </p:cSld>
  <p:clrMapOvr>
    <a:masterClrMapping/>
  </p:clrMapOvr>
  <mc:AlternateContent xmlns:mc="http://schemas.openxmlformats.org/markup-compatibility/2006" xmlns:p14="http://schemas.microsoft.com/office/powerpoint/2010/main">
    <mc:Choice Requires="p14">
      <p:transition spd="slow" p14:dur="2000" advTm="298"/>
    </mc:Choice>
    <mc:Fallback xmlns="">
      <p:transition spd="slow" advTm="29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DBA85936-C095-1823-0886-96A4004AAF73}"/>
              </a:ext>
            </a:extLst>
          </p:cNvPr>
          <p:cNvSpPr/>
          <p:nvPr/>
        </p:nvSpPr>
        <p:spPr>
          <a:xfrm>
            <a:off x="8360228" y="130045"/>
            <a:ext cx="3720971" cy="4857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spcBef>
                <a:spcPct val="0"/>
              </a:spcBef>
              <a:spcAft>
                <a:spcPts val="600"/>
              </a:spcAft>
            </a:pPr>
            <a:r>
              <a:rPr lang="en-US" i="1" kern="1200">
                <a:ln w="0"/>
                <a:solidFill>
                  <a:schemeClr val="tx1"/>
                </a:solidFill>
                <a:effectLst>
                  <a:outerShdw blurRad="38100" dist="19050" dir="2700000" algn="tl" rotWithShape="0">
                    <a:schemeClr val="dk1">
                      <a:alpha val="40000"/>
                    </a:schemeClr>
                  </a:outerShdw>
                </a:effectLst>
                <a:latin typeface="+mj-lt"/>
                <a:ea typeface="+mj-ea"/>
                <a:cs typeface="+mj-cs"/>
              </a:rPr>
              <a:t>Vanshika </a:t>
            </a:r>
            <a:r>
              <a:rPr lang="en-US" i="1" kern="1200">
                <a:solidFill>
                  <a:schemeClr val="tx1"/>
                </a:solidFill>
                <a:latin typeface="+mj-lt"/>
                <a:ea typeface="+mj-ea"/>
                <a:cs typeface="+mj-cs"/>
              </a:rPr>
              <a:t>2224637</a:t>
            </a:r>
            <a:endParaRPr lang="en-US" kern="1200" dirty="0">
              <a:solidFill>
                <a:schemeClr val="tx1"/>
              </a:solidFill>
              <a:latin typeface="+mj-lt"/>
              <a:ea typeface="+mj-ea"/>
              <a:cs typeface="+mj-cs"/>
            </a:endParaRPr>
          </a:p>
        </p:txBody>
      </p:sp>
      <p:sp>
        <p:nvSpPr>
          <p:cNvPr id="4" name="TextBox 3">
            <a:extLst>
              <a:ext uri="{FF2B5EF4-FFF2-40B4-BE49-F238E27FC236}">
                <a16:creationId xmlns:a16="http://schemas.microsoft.com/office/drawing/2014/main" id="{D26D4444-8F23-4CB5-EE64-FD354955979D}"/>
              </a:ext>
            </a:extLst>
          </p:cNvPr>
          <p:cNvSpPr txBox="1"/>
          <p:nvPr/>
        </p:nvSpPr>
        <p:spPr>
          <a:xfrm>
            <a:off x="354564" y="821094"/>
            <a:ext cx="8185279" cy="5557291"/>
          </a:xfrm>
          <a:prstGeom prst="rect">
            <a:avLst/>
          </a:prstGeom>
          <a:noFill/>
        </p:spPr>
        <p:txBody>
          <a:bodyPr wrap="square">
            <a:spAutoFit/>
          </a:bodyPr>
          <a:lstStyle/>
          <a:p>
            <a:pPr algn="just">
              <a:lnSpc>
                <a:spcPct val="160000"/>
              </a:lnSpc>
            </a:pPr>
            <a:r>
              <a:rPr lang="en-US" sz="1600" dirty="0" err="1"/>
              <a:t>Jonnalagadda</a:t>
            </a:r>
            <a:r>
              <a:rPr lang="en-US" sz="1600" dirty="0"/>
              <a:t>, R., Singh, P., </a:t>
            </a:r>
            <a:r>
              <a:rPr lang="en-US" sz="1600" dirty="0" err="1"/>
              <a:t>Gogineni</a:t>
            </a:r>
            <a:r>
              <a:rPr lang="en-US" sz="1600" dirty="0"/>
              <a:t>, A., Reddy, R. R. S., &amp; Reddy, H. B. (2022). Developing, implementing and evaluating training for online graduate teaching assistants based on Addie Model. </a:t>
            </a:r>
            <a:r>
              <a:rPr lang="en-US" sz="1600" i="1" dirty="0"/>
              <a:t>Asian Journal of Education and Social Studies</a:t>
            </a:r>
            <a:r>
              <a:rPr lang="en-US" sz="1600" dirty="0"/>
              <a:t>, </a:t>
            </a:r>
            <a:r>
              <a:rPr lang="en-US" sz="1600" i="1" dirty="0"/>
              <a:t>28</a:t>
            </a:r>
            <a:r>
              <a:rPr lang="en-US" sz="1600" dirty="0"/>
              <a:t>(1), 1-10. </a:t>
            </a:r>
            <a:r>
              <a:rPr lang="en-US" sz="1600" dirty="0">
                <a:hlinkClick r:id="rId2"/>
              </a:rPr>
              <a:t>http://europeanrepository.uk/id/eprint/1435/</a:t>
            </a:r>
            <a:r>
              <a:rPr lang="en-US" sz="1600" dirty="0"/>
              <a:t> </a:t>
            </a:r>
            <a:r>
              <a:rPr lang="en-IN" sz="1600" dirty="0">
                <a:latin typeface="Times New Roman" panose="02020603050405020304" pitchFamily="18" charset="0"/>
                <a:cs typeface="Times New Roman" panose="02020603050405020304" pitchFamily="18" charset="0"/>
              </a:rPr>
              <a:t>[Accessed on 5</a:t>
            </a:r>
            <a:r>
              <a:rPr lang="en-IN" sz="1600" baseline="30000" dirty="0">
                <a:latin typeface="Times New Roman" panose="02020603050405020304" pitchFamily="18" charset="0"/>
                <a:cs typeface="Times New Roman" panose="02020603050405020304" pitchFamily="18" charset="0"/>
              </a:rPr>
              <a:t>h</a:t>
            </a:r>
            <a:r>
              <a:rPr lang="en-IN" sz="1600" dirty="0">
                <a:latin typeface="Times New Roman" panose="02020603050405020304" pitchFamily="18" charset="0"/>
                <a:cs typeface="Times New Roman" panose="02020603050405020304" pitchFamily="18" charset="0"/>
              </a:rPr>
              <a:t> April 2023]</a:t>
            </a:r>
            <a:endParaRPr lang="en-US" sz="1600" dirty="0"/>
          </a:p>
          <a:p>
            <a:pPr algn="just">
              <a:lnSpc>
                <a:spcPct val="160000"/>
              </a:lnSpc>
            </a:pPr>
            <a:r>
              <a:rPr lang="en-US" sz="1600" dirty="0"/>
              <a:t> </a:t>
            </a:r>
            <a:r>
              <a:rPr lang="en-IN" sz="1600" dirty="0" err="1">
                <a:latin typeface="Times New Roman" panose="02020603050405020304" pitchFamily="18" charset="0"/>
                <a:cs typeface="Times New Roman" panose="02020603050405020304" pitchFamily="18" charset="0"/>
              </a:rPr>
              <a:t>Kosnikov</a:t>
            </a:r>
            <a:r>
              <a:rPr lang="en-IN" sz="1600" dirty="0">
                <a:latin typeface="Times New Roman" panose="02020603050405020304" pitchFamily="18" charset="0"/>
                <a:cs typeface="Times New Roman" panose="02020603050405020304" pitchFamily="18" charset="0"/>
              </a:rPr>
              <a:t>, S. N., </a:t>
            </a:r>
            <a:r>
              <a:rPr lang="en-IN" sz="1600" dirty="0" err="1">
                <a:latin typeface="Times New Roman" panose="02020603050405020304" pitchFamily="18" charset="0"/>
                <a:cs typeface="Times New Roman" panose="02020603050405020304" pitchFamily="18" charset="0"/>
              </a:rPr>
              <a:t>Shershukova</a:t>
            </a:r>
            <a:r>
              <a:rPr lang="en-IN" sz="1600" dirty="0">
                <a:latin typeface="Times New Roman" panose="02020603050405020304" pitchFamily="18" charset="0"/>
                <a:cs typeface="Times New Roman" panose="02020603050405020304" pitchFamily="18" charset="0"/>
              </a:rPr>
              <a:t>, N. V., </a:t>
            </a:r>
            <a:r>
              <a:rPr lang="en-IN" sz="1600" dirty="0" err="1">
                <a:latin typeface="Times New Roman" panose="02020603050405020304" pitchFamily="18" charset="0"/>
                <a:cs typeface="Times New Roman" panose="02020603050405020304" pitchFamily="18" charset="0"/>
              </a:rPr>
              <a:t>Sorgutov</a:t>
            </a:r>
            <a:r>
              <a:rPr lang="en-IN" sz="1600" dirty="0">
                <a:latin typeface="Times New Roman" panose="02020603050405020304" pitchFamily="18" charset="0"/>
                <a:cs typeface="Times New Roman" panose="02020603050405020304" pitchFamily="18" charset="0"/>
              </a:rPr>
              <a:t>, I. V., </a:t>
            </a:r>
            <a:r>
              <a:rPr lang="en-IN" sz="1600" dirty="0" err="1">
                <a:latin typeface="Times New Roman" panose="02020603050405020304" pitchFamily="18" charset="0"/>
                <a:cs typeface="Times New Roman" panose="02020603050405020304" pitchFamily="18" charset="0"/>
              </a:rPr>
              <a:t>Bessonova</a:t>
            </a:r>
            <a:r>
              <a:rPr lang="en-IN" sz="1600" dirty="0">
                <a:latin typeface="Times New Roman" panose="02020603050405020304" pitchFamily="18" charset="0"/>
                <a:cs typeface="Times New Roman" panose="02020603050405020304" pitchFamily="18" charset="0"/>
              </a:rPr>
              <a:t>, T. V., </a:t>
            </a:r>
            <a:r>
              <a:rPr lang="en-IN" sz="1600" dirty="0" err="1">
                <a:latin typeface="Times New Roman" panose="02020603050405020304" pitchFamily="18" charset="0"/>
                <a:cs typeface="Times New Roman" panose="02020603050405020304" pitchFamily="18" charset="0"/>
              </a:rPr>
              <a:t>Kobets</a:t>
            </a:r>
            <a:r>
              <a:rPr lang="en-IN" sz="1600" dirty="0">
                <a:latin typeface="Times New Roman" panose="02020603050405020304" pitchFamily="18" charset="0"/>
                <a:cs typeface="Times New Roman" panose="02020603050405020304" pitchFamily="18" charset="0"/>
              </a:rPr>
              <a:t>, E. A., &amp; </a:t>
            </a:r>
            <a:r>
              <a:rPr lang="en-IN" sz="1600" dirty="0" err="1">
                <a:latin typeface="Times New Roman" panose="02020603050405020304" pitchFamily="18" charset="0"/>
                <a:cs typeface="Times New Roman" panose="02020603050405020304" pitchFamily="18" charset="0"/>
              </a:rPr>
              <a:t>Zatsarinnaya</a:t>
            </a:r>
            <a:r>
              <a:rPr lang="en-IN" sz="1600" dirty="0">
                <a:latin typeface="Times New Roman" panose="02020603050405020304" pitchFamily="18" charset="0"/>
                <a:cs typeface="Times New Roman" panose="02020603050405020304" pitchFamily="18" charset="0"/>
              </a:rPr>
              <a:t>, E. I. (2021). Business education: global trends and prospect. </a:t>
            </a:r>
            <a:r>
              <a:rPr lang="en-IN" sz="1600" i="1" dirty="0">
                <a:latin typeface="Times New Roman" panose="02020603050405020304" pitchFamily="18" charset="0"/>
                <a:cs typeface="Times New Roman" panose="02020603050405020304" pitchFamily="18" charset="0"/>
              </a:rPr>
              <a:t>Linguistics and Culture Review</a:t>
            </a:r>
            <a:r>
              <a:rPr lang="en-IN" sz="1600" dirty="0">
                <a:latin typeface="Times New Roman" panose="02020603050405020304" pitchFamily="18" charset="0"/>
                <a:cs typeface="Times New Roman" panose="02020603050405020304" pitchFamily="18" charset="0"/>
              </a:rPr>
              <a:t>, </a:t>
            </a:r>
            <a:r>
              <a:rPr lang="en-IN" sz="1600" i="1" dirty="0">
                <a:latin typeface="Times New Roman" panose="02020603050405020304" pitchFamily="18" charset="0"/>
                <a:cs typeface="Times New Roman" panose="02020603050405020304" pitchFamily="18" charset="0"/>
              </a:rPr>
              <a:t>5</a:t>
            </a:r>
            <a:r>
              <a:rPr lang="en-IN" sz="1600" dirty="0">
                <a:latin typeface="Times New Roman" panose="02020603050405020304" pitchFamily="18" charset="0"/>
                <a:cs typeface="Times New Roman" panose="02020603050405020304" pitchFamily="18" charset="0"/>
              </a:rPr>
              <a:t>(S1), 478-487. Retrieved from: </a:t>
            </a:r>
            <a:r>
              <a:rPr lang="en-IN" sz="1600" dirty="0">
                <a:latin typeface="Times New Roman" panose="02020603050405020304" pitchFamily="18" charset="0"/>
                <a:cs typeface="Times New Roman" panose="02020603050405020304" pitchFamily="18" charset="0"/>
                <a:hlinkClick r:id="rId3"/>
              </a:rPr>
              <a:t>http://www.lingcure.org/index.php/journal/article/view/1433</a:t>
            </a:r>
            <a:r>
              <a:rPr lang="en-IN" sz="1600" dirty="0">
                <a:latin typeface="Times New Roman" panose="02020603050405020304" pitchFamily="18" charset="0"/>
                <a:cs typeface="Times New Roman" panose="02020603050405020304" pitchFamily="18" charset="0"/>
              </a:rPr>
              <a:t> [Accessed on 26</a:t>
            </a:r>
            <a:r>
              <a:rPr lang="en-IN" sz="1600" baseline="30000" dirty="0">
                <a:latin typeface="Times New Roman" panose="02020603050405020304" pitchFamily="18" charset="0"/>
                <a:cs typeface="Times New Roman" panose="02020603050405020304" pitchFamily="18" charset="0"/>
              </a:rPr>
              <a:t>th</a:t>
            </a:r>
            <a:r>
              <a:rPr lang="en-IN" sz="1600" dirty="0">
                <a:latin typeface="Times New Roman" panose="02020603050405020304" pitchFamily="18" charset="0"/>
                <a:cs typeface="Times New Roman" panose="02020603050405020304" pitchFamily="18" charset="0"/>
              </a:rPr>
              <a:t> March 2023]</a:t>
            </a:r>
          </a:p>
          <a:p>
            <a:pPr algn="just">
              <a:lnSpc>
                <a:spcPct val="160000"/>
              </a:lnSpc>
            </a:pPr>
            <a:r>
              <a:rPr lang="en-IN" sz="1600" dirty="0">
                <a:latin typeface="Times New Roman" panose="02020603050405020304" pitchFamily="18" charset="0"/>
                <a:cs typeface="Times New Roman" panose="02020603050405020304" pitchFamily="18" charset="0"/>
              </a:rPr>
              <a:t>Myers, C. G., &amp; Doyle, M. (2020). Get adventurous with your leadership training. </a:t>
            </a:r>
            <a:r>
              <a:rPr lang="en-IN" sz="1600" i="1" dirty="0">
                <a:latin typeface="Times New Roman" panose="02020603050405020304" pitchFamily="18" charset="0"/>
                <a:cs typeface="Times New Roman" panose="02020603050405020304" pitchFamily="18" charset="0"/>
              </a:rPr>
              <a:t>Harvard Business Review</a:t>
            </a:r>
            <a:r>
              <a:rPr lang="en-IN" sz="1600" dirty="0">
                <a:latin typeface="Times New Roman" panose="02020603050405020304" pitchFamily="18" charset="0"/>
                <a:cs typeface="Times New Roman" panose="02020603050405020304" pitchFamily="18" charset="0"/>
              </a:rPr>
              <a:t>. Retrieved from: </a:t>
            </a:r>
            <a:r>
              <a:rPr lang="en-IN" sz="1600" dirty="0">
                <a:latin typeface="Times New Roman" panose="02020603050405020304" pitchFamily="18" charset="0"/>
                <a:cs typeface="Times New Roman" panose="02020603050405020304" pitchFamily="18" charset="0"/>
                <a:hlinkClick r:id="rId4"/>
              </a:rPr>
              <a:t>https://christophergmyers.net/publication/2020-myers-hbr/myersdoyle2020hbr.pdf</a:t>
            </a:r>
            <a:r>
              <a:rPr lang="en-IN" sz="1600" dirty="0">
                <a:latin typeface="Times New Roman" panose="02020603050405020304" pitchFamily="18" charset="0"/>
                <a:cs typeface="Times New Roman" panose="02020603050405020304" pitchFamily="18" charset="0"/>
              </a:rPr>
              <a:t> [Accessed on 25</a:t>
            </a:r>
            <a:r>
              <a:rPr lang="en-IN" sz="1600" baseline="30000" dirty="0">
                <a:latin typeface="Times New Roman" panose="02020603050405020304" pitchFamily="18" charset="0"/>
                <a:cs typeface="Times New Roman" panose="02020603050405020304" pitchFamily="18" charset="0"/>
              </a:rPr>
              <a:t>th</a:t>
            </a:r>
            <a:r>
              <a:rPr lang="en-IN" sz="1600" dirty="0">
                <a:latin typeface="Times New Roman" panose="02020603050405020304" pitchFamily="18" charset="0"/>
                <a:cs typeface="Times New Roman" panose="02020603050405020304" pitchFamily="18" charset="0"/>
              </a:rPr>
              <a:t> March 2023]</a:t>
            </a:r>
          </a:p>
          <a:p>
            <a:pPr algn="just">
              <a:lnSpc>
                <a:spcPct val="160000"/>
              </a:lnSpc>
            </a:pPr>
            <a:r>
              <a:rPr lang="en-IN" sz="1600" dirty="0" err="1">
                <a:latin typeface="Times New Roman" panose="02020603050405020304" pitchFamily="18" charset="0"/>
                <a:cs typeface="Times New Roman" panose="02020603050405020304" pitchFamily="18" charset="0"/>
              </a:rPr>
              <a:t>Tyurina</a:t>
            </a:r>
            <a:r>
              <a:rPr lang="en-IN" sz="1600" dirty="0">
                <a:latin typeface="Times New Roman" panose="02020603050405020304" pitchFamily="18" charset="0"/>
                <a:cs typeface="Times New Roman" panose="02020603050405020304" pitchFamily="18" charset="0"/>
              </a:rPr>
              <a:t>, Y., </a:t>
            </a:r>
            <a:r>
              <a:rPr lang="en-IN" sz="1600" dirty="0" err="1">
                <a:latin typeface="Times New Roman" panose="02020603050405020304" pitchFamily="18" charset="0"/>
                <a:cs typeface="Times New Roman" panose="02020603050405020304" pitchFamily="18" charset="0"/>
              </a:rPr>
              <a:t>Troyanskaya</a:t>
            </a:r>
            <a:r>
              <a:rPr lang="en-IN" sz="1600" dirty="0">
                <a:latin typeface="Times New Roman" panose="02020603050405020304" pitchFamily="18" charset="0"/>
                <a:cs typeface="Times New Roman" panose="02020603050405020304" pitchFamily="18" charset="0"/>
              </a:rPr>
              <a:t>, M., </a:t>
            </a:r>
            <a:r>
              <a:rPr lang="en-IN" sz="1600" dirty="0" err="1">
                <a:latin typeface="Times New Roman" panose="02020603050405020304" pitchFamily="18" charset="0"/>
                <a:cs typeface="Times New Roman" panose="02020603050405020304" pitchFamily="18" charset="0"/>
              </a:rPr>
              <a:t>Babaskina</a:t>
            </a:r>
            <a:r>
              <a:rPr lang="en-IN" sz="1600" dirty="0">
                <a:latin typeface="Times New Roman" panose="02020603050405020304" pitchFamily="18" charset="0"/>
                <a:cs typeface="Times New Roman" panose="02020603050405020304" pitchFamily="18" charset="0"/>
              </a:rPr>
              <a:t>, L., </a:t>
            </a:r>
            <a:r>
              <a:rPr lang="en-IN" sz="1600" dirty="0" err="1">
                <a:latin typeface="Times New Roman" panose="02020603050405020304" pitchFamily="18" charset="0"/>
                <a:cs typeface="Times New Roman" panose="02020603050405020304" pitchFamily="18" charset="0"/>
              </a:rPr>
              <a:t>Choriyev</a:t>
            </a:r>
            <a:r>
              <a:rPr lang="en-IN" sz="1600" dirty="0">
                <a:latin typeface="Times New Roman" panose="02020603050405020304" pitchFamily="18" charset="0"/>
                <a:cs typeface="Times New Roman" panose="02020603050405020304" pitchFamily="18" charset="0"/>
              </a:rPr>
              <a:t>, R., &amp; </a:t>
            </a:r>
            <a:r>
              <a:rPr lang="en-IN" sz="1600" dirty="0" err="1">
                <a:latin typeface="Times New Roman" panose="02020603050405020304" pitchFamily="18" charset="0"/>
                <a:cs typeface="Times New Roman" panose="02020603050405020304" pitchFamily="18" charset="0"/>
              </a:rPr>
              <a:t>Pronkin</a:t>
            </a:r>
            <a:r>
              <a:rPr lang="en-IN" sz="1600" dirty="0">
                <a:latin typeface="Times New Roman" panose="02020603050405020304" pitchFamily="18" charset="0"/>
                <a:cs typeface="Times New Roman" panose="02020603050405020304" pitchFamily="18" charset="0"/>
              </a:rPr>
              <a:t>, N. (2021). E-learning for SMES. </a:t>
            </a:r>
            <a:r>
              <a:rPr lang="en-IN" sz="1600" i="1" dirty="0">
                <a:latin typeface="Times New Roman" panose="02020603050405020304" pitchFamily="18" charset="0"/>
                <a:cs typeface="Times New Roman" panose="02020603050405020304" pitchFamily="18" charset="0"/>
              </a:rPr>
              <a:t>International Journal of Emerging Technologies in Learning (</a:t>
            </a:r>
            <a:r>
              <a:rPr lang="en-IN" sz="1600" i="1" dirty="0" err="1">
                <a:latin typeface="Times New Roman" panose="02020603050405020304" pitchFamily="18" charset="0"/>
                <a:cs typeface="Times New Roman" panose="02020603050405020304" pitchFamily="18" charset="0"/>
              </a:rPr>
              <a:t>Ijet</a:t>
            </a:r>
            <a:r>
              <a:rPr lang="en-IN" sz="1600" i="1" dirty="0">
                <a:latin typeface="Times New Roman" panose="02020603050405020304" pitchFamily="18" charset="0"/>
                <a:cs typeface="Times New Roman" panose="02020603050405020304" pitchFamily="18" charset="0"/>
              </a:rPr>
              <a:t>)</a:t>
            </a:r>
            <a:r>
              <a:rPr lang="en-IN" sz="1600" dirty="0">
                <a:latin typeface="Times New Roman" panose="02020603050405020304" pitchFamily="18" charset="0"/>
                <a:cs typeface="Times New Roman" panose="02020603050405020304" pitchFamily="18" charset="0"/>
              </a:rPr>
              <a:t>, </a:t>
            </a:r>
            <a:r>
              <a:rPr lang="en-IN" sz="1600" i="1" dirty="0">
                <a:latin typeface="Times New Roman" panose="02020603050405020304" pitchFamily="18" charset="0"/>
                <a:cs typeface="Times New Roman" panose="02020603050405020304" pitchFamily="18" charset="0"/>
              </a:rPr>
              <a:t>16</a:t>
            </a:r>
            <a:r>
              <a:rPr lang="en-IN" sz="1600" dirty="0">
                <a:latin typeface="Times New Roman" panose="02020603050405020304" pitchFamily="18" charset="0"/>
                <a:cs typeface="Times New Roman" panose="02020603050405020304" pitchFamily="18" charset="0"/>
              </a:rPr>
              <a:t>(2), 108-119. Retrieved from: </a:t>
            </a:r>
            <a:r>
              <a:rPr lang="en-IN" sz="1600" dirty="0">
                <a:latin typeface="Times New Roman" panose="02020603050405020304" pitchFamily="18" charset="0"/>
                <a:cs typeface="Times New Roman" panose="02020603050405020304" pitchFamily="18" charset="0"/>
                <a:hlinkClick r:id="rId5"/>
              </a:rPr>
              <a:t>https://www.learntechlib.org/p/218929/</a:t>
            </a:r>
            <a:r>
              <a:rPr lang="en-IN" sz="1600" dirty="0">
                <a:latin typeface="Times New Roman" panose="02020603050405020304" pitchFamily="18" charset="0"/>
                <a:cs typeface="Times New Roman" panose="02020603050405020304" pitchFamily="18" charset="0"/>
              </a:rPr>
              <a:t> [Accessed on 26</a:t>
            </a:r>
            <a:r>
              <a:rPr lang="en-IN" sz="1600" baseline="30000" dirty="0">
                <a:latin typeface="Times New Roman" panose="02020603050405020304" pitchFamily="18" charset="0"/>
                <a:cs typeface="Times New Roman" panose="02020603050405020304" pitchFamily="18" charset="0"/>
              </a:rPr>
              <a:t>th</a:t>
            </a:r>
            <a:r>
              <a:rPr lang="en-IN" sz="1600" dirty="0">
                <a:latin typeface="Times New Roman" panose="02020603050405020304" pitchFamily="18" charset="0"/>
                <a:cs typeface="Times New Roman" panose="02020603050405020304" pitchFamily="18" charset="0"/>
              </a:rPr>
              <a:t> March 2023]</a:t>
            </a:r>
          </a:p>
        </p:txBody>
      </p:sp>
    </p:spTree>
    <p:extLst>
      <p:ext uri="{BB962C8B-B14F-4D97-AF65-F5344CB8AC3E}">
        <p14:creationId xmlns:p14="http://schemas.microsoft.com/office/powerpoint/2010/main" val="1950384969"/>
      </p:ext>
    </p:extLst>
  </p:cSld>
  <p:clrMapOvr>
    <a:masterClrMapping/>
  </p:clrMapOvr>
  <mc:AlternateContent xmlns:mc="http://schemas.openxmlformats.org/markup-compatibility/2006" xmlns:p14="http://schemas.microsoft.com/office/powerpoint/2010/main">
    <mc:Choice Requires="p14">
      <p:transition spd="slow" p14:dur="2000" advTm="301"/>
    </mc:Choice>
    <mc:Fallback xmlns="">
      <p:transition spd="slow" advTm="30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C94DA68-AA46-C035-0CF7-107DCCBF132D}"/>
              </a:ext>
            </a:extLst>
          </p:cNvPr>
          <p:cNvSpPr/>
          <p:nvPr/>
        </p:nvSpPr>
        <p:spPr>
          <a:xfrm>
            <a:off x="7875036" y="298580"/>
            <a:ext cx="4236098" cy="6811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i="1">
                <a:ln w="0"/>
                <a:effectLst>
                  <a:outerShdw blurRad="38100" dist="19050" dir="2700000" algn="tl" rotWithShape="0">
                    <a:schemeClr val="dk1">
                      <a:alpha val="40000"/>
                    </a:schemeClr>
                  </a:outerShdw>
                </a:effectLst>
                <a:latin typeface="Arial Nova Light" panose="020B0304020202020204" pitchFamily="34" charset="0"/>
              </a:rPr>
              <a:t>Gurpreet Singh 2220204</a:t>
            </a:r>
            <a:endParaRPr lang="en-GB" dirty="0"/>
          </a:p>
        </p:txBody>
      </p:sp>
      <p:sp>
        <p:nvSpPr>
          <p:cNvPr id="5" name="TextBox 4">
            <a:extLst>
              <a:ext uri="{FF2B5EF4-FFF2-40B4-BE49-F238E27FC236}">
                <a16:creationId xmlns:a16="http://schemas.microsoft.com/office/drawing/2014/main" id="{14E94A14-3A1D-28D7-1390-259825C39B7E}"/>
              </a:ext>
            </a:extLst>
          </p:cNvPr>
          <p:cNvSpPr txBox="1"/>
          <p:nvPr/>
        </p:nvSpPr>
        <p:spPr>
          <a:xfrm>
            <a:off x="538844" y="1760195"/>
            <a:ext cx="6097554" cy="4801314"/>
          </a:xfrm>
          <a:prstGeom prst="rect">
            <a:avLst/>
          </a:prstGeom>
          <a:noFill/>
        </p:spPr>
        <p:txBody>
          <a:bodyPr wrap="square">
            <a:spAutoFit/>
          </a:bodyPr>
          <a:lstStyle/>
          <a:p>
            <a:r>
              <a:rPr lang="en-US" dirty="0">
                <a:latin typeface="Abadi" panose="020B0604020104020204" pitchFamily="34" charset="0"/>
                <a:cs typeface="Aldhabi" panose="020B0604020202020204" pitchFamily="2" charset="-78"/>
              </a:rPr>
              <a:t>REFFERENCES</a:t>
            </a:r>
          </a:p>
          <a:p>
            <a:endParaRPr lang="en-US" dirty="0"/>
          </a:p>
          <a:p>
            <a:r>
              <a:rPr lang="en-US" dirty="0" err="1"/>
              <a:t>Kragt</a:t>
            </a:r>
            <a:r>
              <a:rPr lang="en-US" dirty="0"/>
              <a:t>, D. and Guenter, H., (2018). Why and when leadership training predicts effectiveness: The role of leader identity and leadership experience. Leadership &amp; Organization Development Journal. • Unilever (2023). Unilever Global: Making sustainable living commonplace, Unilever. Unilever PLC. Available at: </a:t>
            </a:r>
            <a:r>
              <a:rPr lang="en-US" dirty="0">
                <a:hlinkClick r:id="rId2"/>
              </a:rPr>
              <a:t>https://www.unilever.com/</a:t>
            </a:r>
            <a:endParaRPr lang="en-US" dirty="0"/>
          </a:p>
          <a:p>
            <a:r>
              <a:rPr lang="en-US" dirty="0"/>
              <a:t>Apple (2023). Apple Leadership. Apple Inc. Available at: https://www.apple.com/ • Statista (2023). Published </a:t>
            </a:r>
            <a:r>
              <a:rPr lang="en-US" dirty="0" err="1"/>
              <a:t>byStatista</a:t>
            </a:r>
            <a:r>
              <a:rPr lang="en-US" dirty="0"/>
              <a:t> Research Department and 10, N. Employee sense of success from firm worldwide 2022, Statista. Available at: </a:t>
            </a:r>
            <a:r>
              <a:rPr lang="en-US" dirty="0">
                <a:hlinkClick r:id="rId3"/>
              </a:rPr>
              <a:t>https://www.statista.com/statistics/1017730/employees-sense-purpose-organization-country</a:t>
            </a:r>
            <a:r>
              <a:rPr lang="en-US" dirty="0"/>
              <a:t> worldwide</a:t>
            </a:r>
          </a:p>
          <a:p>
            <a:endParaRPr lang="en-GB" dirty="0"/>
          </a:p>
        </p:txBody>
      </p:sp>
    </p:spTree>
    <p:extLst>
      <p:ext uri="{BB962C8B-B14F-4D97-AF65-F5344CB8AC3E}">
        <p14:creationId xmlns:p14="http://schemas.microsoft.com/office/powerpoint/2010/main" val="129314668"/>
      </p:ext>
    </p:extLst>
  </p:cSld>
  <p:clrMapOvr>
    <a:masterClrMapping/>
  </p:clrMapOvr>
  <p:transition spd="slow" advTm="331"/>
</p:sld>
</file>

<file path=ppt/tags/tag1.xml><?xml version="1.0" encoding="utf-8"?>
<p:tagLst xmlns:a="http://schemas.openxmlformats.org/drawingml/2006/main" xmlns:r="http://schemas.openxmlformats.org/officeDocument/2006/relationships" xmlns:p="http://schemas.openxmlformats.org/presentationml/2006/main">
  <p:tag name="TIMING" val="|4|1.5|1.7|2|1.5|1.5|1.6|1.9"/>
</p:tagLst>
</file>

<file path=ppt/tags/tag2.xml><?xml version="1.0" encoding="utf-8"?>
<p:tagLst xmlns:a="http://schemas.openxmlformats.org/drawingml/2006/main" xmlns:r="http://schemas.openxmlformats.org/officeDocument/2006/relationships" xmlns:p="http://schemas.openxmlformats.org/presentationml/2006/main">
  <p:tag name="TIMING" val="|0.4"/>
</p:tagLst>
</file>

<file path=ppt/tags/tag3.xml><?xml version="1.0" encoding="utf-8"?>
<p:tagLst xmlns:a="http://schemas.openxmlformats.org/drawingml/2006/main" xmlns:r="http://schemas.openxmlformats.org/officeDocument/2006/relationships" xmlns:p="http://schemas.openxmlformats.org/presentationml/2006/main">
  <p:tag name="TIMING" val="|0.3"/>
</p:tagLst>
</file>

<file path=ppt/tags/tag4.xml><?xml version="1.0" encoding="utf-8"?>
<p:tagLst xmlns:a="http://schemas.openxmlformats.org/drawingml/2006/main" xmlns:r="http://schemas.openxmlformats.org/officeDocument/2006/relationships" xmlns:p="http://schemas.openxmlformats.org/presentationml/2006/main">
  <p:tag name="TIMING" val="|23.2"/>
</p:tagLst>
</file>

<file path=ppt/tags/tag5.xml><?xml version="1.0" encoding="utf-8"?>
<p:tagLst xmlns:a="http://schemas.openxmlformats.org/drawingml/2006/main" xmlns:r="http://schemas.openxmlformats.org/officeDocument/2006/relationships" xmlns:p="http://schemas.openxmlformats.org/presentationml/2006/main">
  <p:tag name="TIMING" val="|32"/>
</p:tagLst>
</file>

<file path=ppt/tags/tag6.xml><?xml version="1.0" encoding="utf-8"?>
<p:tagLst xmlns:a="http://schemas.openxmlformats.org/drawingml/2006/main" xmlns:r="http://schemas.openxmlformats.org/officeDocument/2006/relationships" xmlns:p="http://schemas.openxmlformats.org/presentationml/2006/main">
  <p:tag name="TIMING" val="|26.6"/>
</p:tagLst>
</file>

<file path=ppt/tags/tag7.xml><?xml version="1.0" encoding="utf-8"?>
<p:tagLst xmlns:a="http://schemas.openxmlformats.org/drawingml/2006/main" xmlns:r="http://schemas.openxmlformats.org/officeDocument/2006/relationships" xmlns:p="http://schemas.openxmlformats.org/presentationml/2006/main">
  <p:tag name="TIMING" val="|23.3"/>
</p:tagLst>
</file>

<file path=ppt/tags/tag8.xml><?xml version="1.0" encoding="utf-8"?>
<p:tagLst xmlns:a="http://schemas.openxmlformats.org/drawingml/2006/main" xmlns:r="http://schemas.openxmlformats.org/officeDocument/2006/relationships" xmlns:p="http://schemas.openxmlformats.org/presentationml/2006/main">
  <p:tag name="TIMING" val="|20.9"/>
</p:tagLst>
</file>

<file path=ppt/tags/tag9.xml><?xml version="1.0" encoding="utf-8"?>
<p:tagLst xmlns:a="http://schemas.openxmlformats.org/drawingml/2006/main" xmlns:r="http://schemas.openxmlformats.org/officeDocument/2006/relationships" xmlns:p="http://schemas.openxmlformats.org/presentationml/2006/main">
  <p:tag name="TIMING" val="|17.8"/>
</p:tagLst>
</file>

<file path=ppt/tags/tag10.xml><?xml version="1.0" encoding="utf-8"?>
<p:tagLst xmlns:a="http://schemas.openxmlformats.org/drawingml/2006/main" xmlns:r="http://schemas.openxmlformats.org/officeDocument/2006/relationships" xmlns:p="http://schemas.openxmlformats.org/presentationml/2006/main">
  <p:tag name="TIMING" val="|9.6"/>
</p:tagLst>
</file>

<file path=ppt/tags/tag11.xml><?xml version="1.0" encoding="utf-8"?>
<p:tagLst xmlns:a="http://schemas.openxmlformats.org/drawingml/2006/main" xmlns:r="http://schemas.openxmlformats.org/officeDocument/2006/relationships" xmlns:p="http://schemas.openxmlformats.org/presentationml/2006/main">
  <p:tag name="TIMING" val="|21.2"/>
</p:tagLst>
</file>

<file path=ppt/tags/tag12.xml><?xml version="1.0" encoding="utf-8"?>
<p:tagLst xmlns:a="http://schemas.openxmlformats.org/drawingml/2006/main" xmlns:r="http://schemas.openxmlformats.org/officeDocument/2006/relationships" xmlns:p="http://schemas.openxmlformats.org/presentationml/2006/main">
  <p:tag name="TIMING" val="|14.9"/>
</p:tagLst>
</file>

<file path=ppt/tags/tag13.xml><?xml version="1.0" encoding="utf-8"?>
<p:tagLst xmlns:a="http://schemas.openxmlformats.org/drawingml/2006/main" xmlns:r="http://schemas.openxmlformats.org/officeDocument/2006/relationships" xmlns:p="http://schemas.openxmlformats.org/presentationml/2006/main">
  <p:tag name="TIMING" val="|9.3"/>
</p:tagLst>
</file>

<file path=ppt/tags/tag14.xml><?xml version="1.0" encoding="utf-8"?>
<p:tagLst xmlns:a="http://schemas.openxmlformats.org/drawingml/2006/main" xmlns:r="http://schemas.openxmlformats.org/officeDocument/2006/relationships" xmlns:p="http://schemas.openxmlformats.org/presentationml/2006/main">
  <p:tag name="TIMING" val="|1.9"/>
</p:tagLst>
</file>

<file path=ppt/tags/tag15.xml><?xml version="1.0" encoding="utf-8"?>
<p:tagLst xmlns:a="http://schemas.openxmlformats.org/drawingml/2006/main" xmlns:r="http://schemas.openxmlformats.org/officeDocument/2006/relationships" xmlns:p="http://schemas.openxmlformats.org/presentationml/2006/main">
  <p:tag name="TIMING" val="|0.6"/>
</p:tagLst>
</file>

<file path=ppt/tags/tag16.xml><?xml version="1.0" encoding="utf-8"?>
<p:tagLst xmlns:a="http://schemas.openxmlformats.org/drawingml/2006/main" xmlns:r="http://schemas.openxmlformats.org/officeDocument/2006/relationships" xmlns:p="http://schemas.openxmlformats.org/presentationml/2006/main">
  <p:tag name="TIMING" val="|5.7|3.3|1.1|1.4"/>
</p:tagLst>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7506D2E7AB234449F68E5CFB97A9B9E" ma:contentTypeVersion="5" ma:contentTypeDescription="Create a new document." ma:contentTypeScope="" ma:versionID="3a0874e430983f1376eb9e3d07d37844">
  <xsd:schema xmlns:xsd="http://www.w3.org/2001/XMLSchema" xmlns:xs="http://www.w3.org/2001/XMLSchema" xmlns:p="http://schemas.microsoft.com/office/2006/metadata/properties" xmlns:ns3="562b84e8-6897-4fca-9873-a87e8657f3d3" targetNamespace="http://schemas.microsoft.com/office/2006/metadata/properties" ma:root="true" ma:fieldsID="b4086e203dc4c79a927fc9e6261bc3c6" ns3:_="">
    <xsd:import namespace="562b84e8-6897-4fca-9873-a87e8657f3d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2b84e8-6897-4fca-9873-a87e8657f3d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345B8F-C644-4E45-B650-7E78879DD6DB}">
  <ds:schemaRefs>
    <ds:schemaRef ds:uri="http://schemas.microsoft.com/sharepoint/v3/contenttype/forms"/>
  </ds:schemaRefs>
</ds:datastoreItem>
</file>

<file path=customXml/itemProps2.xml><?xml version="1.0" encoding="utf-8"?>
<ds:datastoreItem xmlns:ds="http://schemas.openxmlformats.org/officeDocument/2006/customXml" ds:itemID="{C60D8E79-E9C9-450C-97D8-CAB9E1CA46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62b84e8-6897-4fca-9873-a87e8657f3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A0864ED-3934-4B49-BF54-A3CAA7C97AE6}">
  <ds:schemaRefs>
    <ds:schemaRef ds:uri="http://purl.org/dc/elements/1.1/"/>
    <ds:schemaRef ds:uri="http://schemas.openxmlformats.org/package/2006/metadata/core-properties"/>
    <ds:schemaRef ds:uri="http://purl.org/dc/dcmitype/"/>
    <ds:schemaRef ds:uri="http://purl.org/dc/terms/"/>
    <ds:schemaRef ds:uri="http://schemas.microsoft.com/office/2006/documentManagement/types"/>
    <ds:schemaRef ds:uri="http://schemas.microsoft.com/office/2006/metadata/properties"/>
    <ds:schemaRef ds:uri="http://schemas.microsoft.com/office/infopath/2007/PartnerControls"/>
    <ds:schemaRef ds:uri="562b84e8-6897-4fca-9873-a87e8657f3d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Gallery</Template>
  <TotalTime>7866</TotalTime>
  <Words>3023</Words>
  <Application>Microsoft Office PowerPoint</Application>
  <PresentationFormat>Widescreen</PresentationFormat>
  <Paragraphs>195</Paragraphs>
  <Slides>33</Slides>
  <Notes>0</Notes>
  <HiddenSlides>0</HiddenSlides>
  <MMClips>5</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33</vt:i4>
      </vt:variant>
    </vt:vector>
  </HeadingPairs>
  <TitlesOfParts>
    <vt:vector size="47" baseType="lpstr">
      <vt:lpstr>Abadi</vt:lpstr>
      <vt:lpstr>Agency FB</vt:lpstr>
      <vt:lpstr>Algerian</vt:lpstr>
      <vt:lpstr>Arial</vt:lpstr>
      <vt:lpstr>Arial Narrow</vt:lpstr>
      <vt:lpstr>Arial Nova Cond Light</vt:lpstr>
      <vt:lpstr>Arial Nova Light</vt:lpstr>
      <vt:lpstr>Avenir Next LT Pro</vt:lpstr>
      <vt:lpstr>Blackadder ITC</vt:lpstr>
      <vt:lpstr>Calibri</vt:lpstr>
      <vt:lpstr>Cambria</vt:lpstr>
      <vt:lpstr>Gill Sans MT</vt:lpstr>
      <vt:lpstr>Times New Roman</vt:lpstr>
      <vt:lpstr>Gallery</vt:lpstr>
      <vt:lpstr>Human Resource Management (LCMB7000)  Assessment 2 –Group Presentations Learning and Development  Lecture: Mohamed Asim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Resource Management (LCMB7000)  Assessment 2 –Group Presentations Learning and Development  Lecture: Mohamed Asim</dc:title>
  <dc:creator>dobrinka kiryakova</dc:creator>
  <cp:lastModifiedBy>dobrinka kiryakova</cp:lastModifiedBy>
  <cp:revision>5</cp:revision>
  <dcterms:created xsi:type="dcterms:W3CDTF">2023-04-04T08:45:14Z</dcterms:created>
  <dcterms:modified xsi:type="dcterms:W3CDTF">2023-04-23T10:13:15Z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0x010100C7506D2E7AB234449F68E5CFB97A9B9E</vt:lpwstr>
  </property>
</Properties>
</file>