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sldIdLst>
    <p:sldId id="256" r:id="rId2"/>
    <p:sldId id="257" r:id="rId3"/>
    <p:sldId id="258" r:id="rId4"/>
    <p:sldId id="259" r:id="rId5"/>
    <p:sldId id="260"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70" d="100"/>
          <a:sy n="70" d="100"/>
        </p:scale>
        <p:origin x="618"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1/31/2017</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4216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19C9CA7B-DFD4-44B5-8C60-D14B8CD1FB59}" type="datetimeFigureOut">
              <a:rPr lang="en-US" smtClean="0"/>
              <a:t>1/31/2017</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31750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1/31/2017</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2890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1/31/2017</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1072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1/31/2017</a:t>
            </a:fld>
            <a:endParaRPr lang="en-US" dirty="0"/>
          </a:p>
        </p:txBody>
      </p:sp>
      <p:sp>
        <p:nvSpPr>
          <p:cNvPr id="8" name="Footer Placeholder 7"/>
          <p:cNvSpPr>
            <a:spLocks noGrp="1"/>
          </p:cNvSpPr>
          <p:nvPr>
            <p:ph type="ftr" sz="quarter" idx="11"/>
          </p:nvPr>
        </p:nvSpPr>
        <p:spPr/>
        <p:txBody>
          <a:bodyPr/>
          <a:lstStyle/>
          <a:p>
            <a:r>
              <a:rPr lang="en-US" smtClean="0"/>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2607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7AA18ACC-A947-437B-A130-35BD54FDF1E9}" type="datetimeFigureOut">
              <a:rPr lang="en-US" smtClean="0"/>
              <a:t>1/31/2017</a:t>
            </a:fld>
            <a:endParaRPr lang="en-US" dirty="0"/>
          </a:p>
        </p:txBody>
      </p:sp>
      <p:sp>
        <p:nvSpPr>
          <p:cNvPr id="5" name="Footer Placeholder 3"/>
          <p:cNvSpPr>
            <a:spLocks noGrp="1"/>
          </p:cNvSpPr>
          <p:nvPr>
            <p:ph type="ftr" sz="quarter" idx="11"/>
          </p:nvPr>
        </p:nvSpPr>
        <p:spPr/>
        <p:txBody>
          <a:bodyPr/>
          <a:lstStyle/>
          <a:p>
            <a:r>
              <a:rPr lang="en-US" smtClean="0"/>
              <a:t>
              </a:t>
            </a:r>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870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8D7E02-BCB8-4D50-A234-369438C08659}" type="datetimeFigureOut">
              <a:rPr lang="en-US" smtClean="0"/>
              <a:t>1/31/2017</a:t>
            </a:fld>
            <a:endParaRPr lang="en-US" dirty="0"/>
          </a:p>
        </p:txBody>
      </p:sp>
      <p:sp>
        <p:nvSpPr>
          <p:cNvPr id="5" name="Footer Placeholder 2"/>
          <p:cNvSpPr>
            <a:spLocks noGrp="1"/>
          </p:cNvSpPr>
          <p:nvPr>
            <p:ph type="ftr" sz="quarter" idx="11"/>
          </p:nvPr>
        </p:nvSpPr>
        <p:spPr/>
        <p:txBody>
          <a:bodyPr/>
          <a:lstStyle/>
          <a:p>
            <a:r>
              <a:rPr lang="en-US" smtClean="0"/>
              <a:t>
              </a:t>
            </a:r>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5866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76E86A4C-8E40-4F87-A4F0-01A0687C5742}" type="datetimeFigureOut">
              <a:rPr lang="en-US" smtClean="0"/>
              <a:t>1/31/2017</a:t>
            </a:fld>
            <a:endParaRPr lang="en-US" dirty="0"/>
          </a:p>
        </p:txBody>
      </p:sp>
      <p:sp>
        <p:nvSpPr>
          <p:cNvPr id="5" name="Footer Placeholder 5"/>
          <p:cNvSpPr>
            <a:spLocks noGrp="1"/>
          </p:cNvSpPr>
          <p:nvPr>
            <p:ph type="ftr" sz="quarter" idx="11"/>
          </p:nvPr>
        </p:nvSpPr>
        <p:spPr/>
        <p:txBody>
          <a:bodyPr/>
          <a:lstStyle/>
          <a:p>
            <a:r>
              <a:rPr lang="en-US" smtClean="0"/>
              <a:t>
              </a:t>
            </a:r>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5742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1/31/2017</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6513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1/31/2017</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22637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1/31/2017</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847392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smtClean="0"/>
              <a:t>1/31/2017</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90036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1/31/2017</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4136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FE86839-B9D8-4651-8783-F325ECE74E65}" type="datetimeFigureOut">
              <a:rPr lang="en-US" smtClean="0"/>
              <a:t>1/31/2017</a:t>
            </a:fld>
            <a:endParaRPr lang="en-US" dirty="0"/>
          </a:p>
        </p:txBody>
      </p:sp>
      <p:sp>
        <p:nvSpPr>
          <p:cNvPr id="4"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11281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D484F64-32F6-45C5-931F-ADC1662401D0}" type="datetimeFigureOut">
              <a:rPr lang="en-US" smtClean="0"/>
              <a:t>1/31/2017</a:t>
            </a:fld>
            <a:endParaRPr lang="en-US" dirty="0"/>
          </a:p>
        </p:txBody>
      </p:sp>
      <p:sp>
        <p:nvSpPr>
          <p:cNvPr id="4"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9968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1/31/2017</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0785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1/31/2017</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8136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BE451C3-0FF4-47C4-B829-773ADF60F88C}" type="datetimeFigureOut">
              <a:rPr lang="en-US" smtClean="0"/>
              <a:t>1/31/2017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smtClean="0"/>
              <a:t>
              </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9837372"/>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751527"/>
            <a:ext cx="8825658" cy="2601445"/>
          </a:xfrm>
        </p:spPr>
        <p:txBody>
          <a:bodyPr/>
          <a:lstStyle/>
          <a:p>
            <a:r>
              <a:rPr lang="en-GB" sz="4400" dirty="0" smtClean="0"/>
              <a:t>Introducing Contemporary Social and Political Philosophy</a:t>
            </a:r>
            <a:r>
              <a:rPr lang="en-GB" sz="5400" dirty="0" smtClean="0"/>
              <a:t> </a:t>
            </a:r>
            <a:br>
              <a:rPr lang="en-GB" sz="5400" dirty="0" smtClean="0"/>
            </a:br>
            <a:r>
              <a:rPr lang="en-GB" sz="2400" dirty="0" smtClean="0"/>
              <a:t>CSPH5027</a:t>
            </a:r>
            <a:br>
              <a:rPr lang="en-GB" sz="2400" dirty="0" smtClean="0"/>
            </a:br>
            <a:r>
              <a:rPr lang="en-GB" sz="2400" dirty="0" smtClean="0"/>
              <a:t>Author  A F Davis</a:t>
            </a:r>
            <a:endParaRPr lang="en-GB" dirty="0"/>
          </a:p>
        </p:txBody>
      </p:sp>
      <p:sp>
        <p:nvSpPr>
          <p:cNvPr id="3" name="Subtitle 2"/>
          <p:cNvSpPr>
            <a:spLocks noGrp="1"/>
          </p:cNvSpPr>
          <p:nvPr>
            <p:ph type="subTitle" idx="1"/>
          </p:nvPr>
        </p:nvSpPr>
        <p:spPr/>
        <p:txBody>
          <a:bodyPr>
            <a:normAutofit lnSpcReduction="10000"/>
          </a:bodyPr>
          <a:lstStyle/>
          <a:p>
            <a:endParaRPr lang="en-GB" dirty="0" smtClean="0"/>
          </a:p>
          <a:p>
            <a:r>
              <a:rPr lang="en-GB" sz="2400" dirty="0" smtClean="0"/>
              <a:t>What is social and political philosophy?</a:t>
            </a:r>
            <a:endParaRPr lang="en-GB" sz="2400" dirty="0"/>
          </a:p>
        </p:txBody>
      </p:sp>
    </p:spTree>
    <p:extLst>
      <p:ext uri="{BB962C8B-B14F-4D97-AF65-F5344CB8AC3E}">
        <p14:creationId xmlns:p14="http://schemas.microsoft.com/office/powerpoint/2010/main" val="4263464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347730"/>
            <a:ext cx="9404723" cy="798490"/>
          </a:xfrm>
        </p:spPr>
        <p:txBody>
          <a:bodyPr/>
          <a:lstStyle/>
          <a:p>
            <a:pPr algn="ctr"/>
            <a:r>
              <a:rPr lang="en-GB" sz="4000" dirty="0" smtClean="0"/>
              <a:t>Aims and learning outcomes </a:t>
            </a:r>
            <a:endParaRPr lang="en-GB" sz="4000" dirty="0"/>
          </a:p>
        </p:txBody>
      </p:sp>
      <p:sp>
        <p:nvSpPr>
          <p:cNvPr id="3" name="Content Placeholder 2"/>
          <p:cNvSpPr>
            <a:spLocks noGrp="1"/>
          </p:cNvSpPr>
          <p:nvPr>
            <p:ph idx="1"/>
          </p:nvPr>
        </p:nvSpPr>
        <p:spPr>
          <a:xfrm>
            <a:off x="1103312" y="1236372"/>
            <a:ext cx="8946541" cy="5393028"/>
          </a:xfrm>
        </p:spPr>
        <p:txBody>
          <a:bodyPr>
            <a:normAutofit fontScale="92500" lnSpcReduction="10000"/>
          </a:bodyPr>
          <a:lstStyle/>
          <a:p>
            <a:r>
              <a:rPr lang="en-GB" dirty="0" smtClean="0"/>
              <a:t>You will be given a grounding in some key contemporary philosophical or social/philosophical movements that continue to influence the judgement of our leading social philosophers, social theorists and political activists.</a:t>
            </a:r>
          </a:p>
          <a:p>
            <a:endParaRPr lang="en-GB" dirty="0"/>
          </a:p>
          <a:p>
            <a:r>
              <a:rPr lang="en-GB" dirty="0" smtClean="0"/>
              <a:t>This will include lectures on Liberalism, Libertarianism and communitarianism; Marxism and Neo Marxism, Foucault on power, and social constructivism; Feminist political theory and environmental activism; multiculturalism and critical pedagogies and post modernity and ‘liquid modernity’.</a:t>
            </a:r>
            <a:endParaRPr lang="en-GB" dirty="0"/>
          </a:p>
          <a:p>
            <a:r>
              <a:rPr lang="en-GB" dirty="0" smtClean="0"/>
              <a:t>The lecture series will be on a Tuesday between 11- 1 pm in Arts 4 with an hour long seminar on Wednesday  from 10 – 11 in Arts 6.</a:t>
            </a:r>
            <a:endParaRPr lang="en-GB" dirty="0"/>
          </a:p>
          <a:p>
            <a:r>
              <a:rPr lang="en-GB" dirty="0" smtClean="0"/>
              <a:t>You will be encouraged to demonstrate levels of critical thinking commensurate with your level 5 status, through  participating in class  led discussions in the seminars and through the successful completion of critically engaged essay  based on the lecture material and set readings and a 15 minute presentation toward the end of term.</a:t>
            </a:r>
            <a:endParaRPr lang="en-GB" dirty="0"/>
          </a:p>
        </p:txBody>
      </p:sp>
    </p:spTree>
    <p:extLst>
      <p:ext uri="{BB962C8B-B14F-4D97-AF65-F5344CB8AC3E}">
        <p14:creationId xmlns:p14="http://schemas.microsoft.com/office/powerpoint/2010/main" val="2384506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Assessments</a:t>
            </a:r>
            <a:endParaRPr lang="en-GB" dirty="0"/>
          </a:p>
        </p:txBody>
      </p:sp>
      <p:sp>
        <p:nvSpPr>
          <p:cNvPr id="3" name="Content Placeholder 2"/>
          <p:cNvSpPr>
            <a:spLocks noGrp="1"/>
          </p:cNvSpPr>
          <p:nvPr>
            <p:ph idx="1"/>
          </p:nvPr>
        </p:nvSpPr>
        <p:spPr/>
        <p:txBody>
          <a:bodyPr/>
          <a:lstStyle/>
          <a:p>
            <a:r>
              <a:rPr lang="en-GB" dirty="0" smtClean="0"/>
              <a:t>The assessments for this module are provisionally : 1x 2500word essay and 1x 15 minute presentation</a:t>
            </a:r>
          </a:p>
          <a:p>
            <a:endParaRPr lang="en-GB" dirty="0"/>
          </a:p>
          <a:p>
            <a:r>
              <a:rPr lang="en-GB" dirty="0" smtClean="0"/>
              <a:t>The Essay deadline is the 28/03/2017</a:t>
            </a:r>
          </a:p>
          <a:p>
            <a:endParaRPr lang="en-GB" dirty="0"/>
          </a:p>
          <a:p>
            <a:r>
              <a:rPr lang="en-GB" dirty="0" smtClean="0"/>
              <a:t>The Presentations date is the 23 of May 2017</a:t>
            </a:r>
            <a:endParaRPr lang="en-GB" dirty="0"/>
          </a:p>
        </p:txBody>
      </p:sp>
    </p:spTree>
    <p:extLst>
      <p:ext uri="{BB962C8B-B14F-4D97-AF65-F5344CB8AC3E}">
        <p14:creationId xmlns:p14="http://schemas.microsoft.com/office/powerpoint/2010/main" val="4169697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Themes and concepts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What is political or social philosophy – what are its aims and how does it differ from other philosophies e.g. ethics or epistemology?</a:t>
            </a:r>
          </a:p>
          <a:p>
            <a:r>
              <a:rPr lang="en-GB" dirty="0" smtClean="0"/>
              <a:t>What is human nature and by association the human condition? What is fairness? What is justice? What is a social contract?</a:t>
            </a:r>
          </a:p>
          <a:p>
            <a:r>
              <a:rPr lang="en-GB" dirty="0" smtClean="0"/>
              <a:t>Are Marxist and neo Marxist perspectives still of value in challenging neo liberalism and capitalist ideologies?</a:t>
            </a:r>
          </a:p>
          <a:p>
            <a:r>
              <a:rPr lang="en-GB" dirty="0" smtClean="0"/>
              <a:t>Who was Michel Foucault and what does he have to say about power and the concept of problematization?</a:t>
            </a:r>
          </a:p>
          <a:p>
            <a:r>
              <a:rPr lang="en-GB" dirty="0" smtClean="0"/>
              <a:t>What is the status of contemporary feminist philosophy and political theory?</a:t>
            </a:r>
          </a:p>
          <a:p>
            <a:r>
              <a:rPr lang="en-GB" dirty="0" smtClean="0"/>
              <a:t>What do we understand by critical pedagogies, modernity, liquid modernity and the ‘public sphere’ and where are some of the main debates within environmental philosophy and activism?  </a:t>
            </a:r>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22273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577592"/>
          </a:xfrm>
        </p:spPr>
        <p:txBody>
          <a:bodyPr/>
          <a:lstStyle/>
          <a:p>
            <a:r>
              <a:rPr lang="en-GB" sz="2800" dirty="0" smtClean="0"/>
              <a:t>Preview of essay questions and presentation themes.</a:t>
            </a:r>
            <a:endParaRPr lang="en-GB" sz="2800" dirty="0"/>
          </a:p>
        </p:txBody>
      </p:sp>
      <p:sp>
        <p:nvSpPr>
          <p:cNvPr id="3" name="Content Placeholder 2"/>
          <p:cNvSpPr>
            <a:spLocks noGrp="1"/>
          </p:cNvSpPr>
          <p:nvPr>
            <p:ph idx="1"/>
          </p:nvPr>
        </p:nvSpPr>
        <p:spPr>
          <a:xfrm>
            <a:off x="1412405" y="1120462"/>
            <a:ext cx="9483122" cy="5537915"/>
          </a:xfrm>
        </p:spPr>
        <p:txBody>
          <a:bodyPr>
            <a:normAutofit fontScale="62500" lnSpcReduction="20000"/>
          </a:bodyPr>
          <a:lstStyle/>
          <a:p>
            <a:endParaRPr lang="en-GB" dirty="0" smtClean="0"/>
          </a:p>
          <a:p>
            <a:r>
              <a:rPr lang="en-GB" sz="2300" dirty="0" smtClean="0"/>
              <a:t>Essay questions and presentation themes: </a:t>
            </a:r>
            <a:r>
              <a:rPr lang="en-GB" sz="2300" dirty="0"/>
              <a:t>CSPH 5027 Contemporary Social and Political Philosophy*</a:t>
            </a:r>
          </a:p>
          <a:p>
            <a:r>
              <a:rPr lang="en-GB" sz="2300" dirty="0"/>
              <a:t> </a:t>
            </a:r>
          </a:p>
          <a:p>
            <a:pPr lvl="0"/>
            <a:r>
              <a:rPr lang="en-GB" sz="2300" dirty="0"/>
              <a:t>Critically evaluate John Rawls’ idea of the ‘veil of ignorance’ before outlining some key libertarian and communitarian objections to its purported role in ensuring ‘justice as fairness’. </a:t>
            </a:r>
          </a:p>
          <a:p>
            <a:pPr lvl="0"/>
            <a:endParaRPr lang="en-GB" sz="2300" dirty="0" smtClean="0"/>
          </a:p>
          <a:p>
            <a:pPr lvl="0"/>
            <a:r>
              <a:rPr lang="en-GB" sz="2300" dirty="0" smtClean="0"/>
              <a:t>Outline </a:t>
            </a:r>
            <a:r>
              <a:rPr lang="en-GB" sz="2300" dirty="0"/>
              <a:t>the Marxian notion of the base/superstructure; detailing some of its potential philosophical applications and limitations. </a:t>
            </a:r>
          </a:p>
          <a:p>
            <a:pPr lvl="0"/>
            <a:endParaRPr lang="en-GB" sz="2300" dirty="0" smtClean="0"/>
          </a:p>
          <a:p>
            <a:pPr lvl="0"/>
            <a:r>
              <a:rPr lang="en-GB" sz="2300" dirty="0" smtClean="0"/>
              <a:t>Critically </a:t>
            </a:r>
            <a:r>
              <a:rPr lang="en-GB" sz="2300" dirty="0"/>
              <a:t>assess what Michel Foucault meant when he talked of ‘Problematization’ and give a succinct example from either his discourse, on punishment, madness or sexuality.</a:t>
            </a:r>
          </a:p>
          <a:p>
            <a:pPr lvl="0"/>
            <a:endParaRPr lang="en-GB" sz="2300" dirty="0" smtClean="0"/>
          </a:p>
          <a:p>
            <a:pPr lvl="0"/>
            <a:r>
              <a:rPr lang="en-GB" sz="2300" dirty="0" smtClean="0"/>
              <a:t>Outline </a:t>
            </a:r>
            <a:r>
              <a:rPr lang="en-GB" sz="2300" dirty="0"/>
              <a:t>what the second wave of socialist feminists meant by Marxian ‘gender blindness’ and give an acute example of where these economic inequalities in gender power and advantage still persist.</a:t>
            </a:r>
          </a:p>
          <a:p>
            <a:pPr lvl="0"/>
            <a:r>
              <a:rPr lang="en-GB" sz="2300" dirty="0"/>
              <a:t>What do environmental philosophers mean by anthropocentrism and critically assess some of the difficulties it holds for environmental sustainability? </a:t>
            </a:r>
          </a:p>
          <a:p>
            <a:pPr lvl="0"/>
            <a:r>
              <a:rPr lang="en-GB" sz="2300" dirty="0"/>
              <a:t>Give a critical and succinct outline of Paulo Fiera main ideas on ‘critical pedagogy’, giving examples of where the ‘banking model’ might still be said to persist within the academy. </a:t>
            </a:r>
          </a:p>
          <a:p>
            <a:pPr lvl="0"/>
            <a:r>
              <a:rPr lang="en-GB" sz="2300" dirty="0"/>
              <a:t>What did the late Zygmunt Bauman mean by his concept of ‘liquid modernity’ and how in a political and societal sense does it differ from its close relation, post-modernity?        </a:t>
            </a:r>
          </a:p>
          <a:p>
            <a:r>
              <a:rPr lang="en-GB" sz="2300" dirty="0" smtClean="0"/>
              <a:t> </a:t>
            </a:r>
            <a:endParaRPr lang="en-GB" sz="2300" dirty="0"/>
          </a:p>
        </p:txBody>
      </p:sp>
    </p:spTree>
    <p:extLst>
      <p:ext uri="{BB962C8B-B14F-4D97-AF65-F5344CB8AC3E}">
        <p14:creationId xmlns:p14="http://schemas.microsoft.com/office/powerpoint/2010/main" val="3528141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political and Social Philosophy? </a:t>
            </a:r>
            <a:endParaRPr lang="en-GB" dirty="0"/>
          </a:p>
        </p:txBody>
      </p:sp>
      <p:sp>
        <p:nvSpPr>
          <p:cNvPr id="3" name="Content Placeholder 2"/>
          <p:cNvSpPr>
            <a:spLocks noGrp="1"/>
          </p:cNvSpPr>
          <p:nvPr>
            <p:ph idx="1"/>
          </p:nvPr>
        </p:nvSpPr>
        <p:spPr/>
        <p:txBody>
          <a:bodyPr/>
          <a:lstStyle/>
          <a:p>
            <a:r>
              <a:rPr lang="en-GB" dirty="0" smtClean="0"/>
              <a:t>What is political philosophy and how is related to but nonetheless distinct from ethics or political science?</a:t>
            </a:r>
          </a:p>
          <a:p>
            <a:r>
              <a:rPr lang="en-GB" dirty="0" smtClean="0"/>
              <a:t>Perhaps the closest relation to political and social philosophy is ethics.  The political and social philosopher seeks to apply ethical concepts  such as utilitarian ideas or deontological positions to society with a view to determining how we ought to relate to one an other. </a:t>
            </a:r>
          </a:p>
          <a:p>
            <a:r>
              <a:rPr lang="en-GB" dirty="0" smtClean="0"/>
              <a:t>The political philosopher might examine those forms of governance e.g. democracy which it is alleged might  best serve the greatest good. It is therefore closely related to juridical matters and issues.</a:t>
            </a:r>
          </a:p>
          <a:p>
            <a:r>
              <a:rPr lang="en-GB" dirty="0" smtClean="0"/>
              <a:t>It is a branch of philosophy that seeks to understand society (hence the ‘social’ element in ‘Social and Political Philosophy’. </a:t>
            </a:r>
            <a:endParaRPr lang="en-GB" dirty="0"/>
          </a:p>
        </p:txBody>
      </p:sp>
    </p:spTree>
    <p:extLst>
      <p:ext uri="{BB962C8B-B14F-4D97-AF65-F5344CB8AC3E}">
        <p14:creationId xmlns:p14="http://schemas.microsoft.com/office/powerpoint/2010/main" val="3113882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169382"/>
            <a:ext cx="9404723" cy="1400530"/>
          </a:xfrm>
        </p:spPr>
        <p:txBody>
          <a:bodyPr/>
          <a:lstStyle/>
          <a:p>
            <a:r>
              <a:rPr lang="en-GB" sz="3200" dirty="0" smtClean="0"/>
              <a:t>Reoccurring themes in political and social philosophy</a:t>
            </a:r>
            <a:endParaRPr lang="en-GB" sz="3200" dirty="0"/>
          </a:p>
        </p:txBody>
      </p:sp>
      <p:sp>
        <p:nvSpPr>
          <p:cNvPr id="3" name="Content Placeholder 2"/>
          <p:cNvSpPr>
            <a:spLocks noGrp="1"/>
          </p:cNvSpPr>
          <p:nvPr>
            <p:ph idx="1"/>
          </p:nvPr>
        </p:nvSpPr>
        <p:spPr>
          <a:xfrm>
            <a:off x="1103312" y="1661375"/>
            <a:ext cx="8946541" cy="4868213"/>
          </a:xfrm>
        </p:spPr>
        <p:txBody>
          <a:bodyPr>
            <a:normAutofit fontScale="92500" lnSpcReduction="20000"/>
          </a:bodyPr>
          <a:lstStyle/>
          <a:p>
            <a:r>
              <a:rPr lang="en-GB" dirty="0" smtClean="0"/>
              <a:t>The political philosopher will seek to understand those reoccurring themes such as ‘justice’ and ‘fairness’ and the political and social instruments that purport to facilitate these desirable outcomes of social justice.</a:t>
            </a:r>
          </a:p>
          <a:p>
            <a:endParaRPr lang="en-GB" dirty="0"/>
          </a:p>
          <a:p>
            <a:r>
              <a:rPr lang="en-GB" dirty="0" smtClean="0"/>
              <a:t>The political philosopher would have some thing to say about the nature and scope of the social contract as just such an instrument and would be able to give an account of what a social contract is and what its more famous philosophical proponents such as Hobbes, Locke, Rousseau and more recently Rawls (who we will cover in class) understood by a social contract.</a:t>
            </a:r>
          </a:p>
          <a:p>
            <a:endParaRPr lang="en-GB" dirty="0"/>
          </a:p>
          <a:p>
            <a:r>
              <a:rPr lang="en-GB" dirty="0" smtClean="0"/>
              <a:t>In contrast, the Marxist and conflict theorists of the late 19</a:t>
            </a:r>
            <a:r>
              <a:rPr lang="en-GB" baseline="30000" dirty="0" smtClean="0"/>
              <a:t>th</a:t>
            </a:r>
            <a:r>
              <a:rPr lang="en-GB" dirty="0" smtClean="0"/>
              <a:t> century dismiss talk of social contracts and consider instead something called ‘ideology’ and how ‘ideologies’ of the ruling elite have duped the lower classes. The political philosopher might therefore want to give an account – a critical account of what an ideology consists in.  </a:t>
            </a:r>
            <a:endParaRPr lang="en-GB" dirty="0"/>
          </a:p>
        </p:txBody>
      </p:sp>
    </p:spTree>
    <p:extLst>
      <p:ext uri="{BB962C8B-B14F-4D97-AF65-F5344CB8AC3E}">
        <p14:creationId xmlns:p14="http://schemas.microsoft.com/office/powerpoint/2010/main" val="1403211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Justice as fairness</a:t>
            </a:r>
            <a:endParaRPr lang="en-GB" dirty="0"/>
          </a:p>
        </p:txBody>
      </p:sp>
      <p:sp>
        <p:nvSpPr>
          <p:cNvPr id="3" name="Content Placeholder 2"/>
          <p:cNvSpPr>
            <a:spLocks noGrp="1"/>
          </p:cNvSpPr>
          <p:nvPr>
            <p:ph idx="1"/>
          </p:nvPr>
        </p:nvSpPr>
        <p:spPr/>
        <p:txBody>
          <a:bodyPr/>
          <a:lstStyle/>
          <a:p>
            <a:r>
              <a:rPr lang="en-GB" dirty="0" smtClean="0"/>
              <a:t>What do we understand by justice or social justice and its relationship to fairness? Would we see these terms as coextensive what is just is fair and vice versa? The eminent US philosopher  of Law John Rawls makes a case for this.</a:t>
            </a:r>
          </a:p>
          <a:p>
            <a:endParaRPr lang="en-GB" dirty="0"/>
          </a:p>
          <a:p>
            <a:r>
              <a:rPr lang="en-GB" dirty="0" smtClean="0"/>
              <a:t>What is a social contract? There are many different versions  </a:t>
            </a:r>
            <a:endParaRPr lang="en-GB" dirty="0"/>
          </a:p>
        </p:txBody>
      </p:sp>
    </p:spTree>
    <p:extLst>
      <p:ext uri="{BB962C8B-B14F-4D97-AF65-F5344CB8AC3E}">
        <p14:creationId xmlns:p14="http://schemas.microsoft.com/office/powerpoint/2010/main" val="277403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Politics and reform </a:t>
            </a:r>
            <a:endParaRPr lang="en-GB" dirty="0"/>
          </a:p>
        </p:txBody>
      </p:sp>
      <p:sp>
        <p:nvSpPr>
          <p:cNvPr id="3" name="Content Placeholder 2"/>
          <p:cNvSpPr>
            <a:spLocks noGrp="1"/>
          </p:cNvSpPr>
          <p:nvPr>
            <p:ph idx="1"/>
          </p:nvPr>
        </p:nvSpPr>
        <p:spPr>
          <a:xfrm>
            <a:off x="1103312" y="1493950"/>
            <a:ext cx="8946541" cy="4971244"/>
          </a:xfrm>
        </p:spPr>
        <p:txBody>
          <a:bodyPr>
            <a:normAutofit fontScale="92500" lnSpcReduction="10000"/>
          </a:bodyPr>
          <a:lstStyle/>
          <a:p>
            <a:r>
              <a:rPr lang="en-GB" dirty="0" smtClean="0"/>
              <a:t>The preceding thoughts entail change – moving toward one political and socio ethical system and away from another</a:t>
            </a:r>
          </a:p>
          <a:p>
            <a:r>
              <a:rPr lang="en-GB" dirty="0" smtClean="0"/>
              <a:t>What examples in recent history can we give of reforms and what constituted these major societal and legal shifts? </a:t>
            </a:r>
          </a:p>
          <a:p>
            <a:r>
              <a:rPr lang="en-GB" dirty="0" smtClean="0"/>
              <a:t>Is reform really possible and what do we say to those who argue that the institutions we seek to reform such as the judiciary and or government or education or even the monarchy have roles which are perhaps greater than the political ideologies which act more as custodians of these institutions? </a:t>
            </a:r>
          </a:p>
          <a:p>
            <a:r>
              <a:rPr lang="en-GB" dirty="0" smtClean="0"/>
              <a:t>Typically, whether governments and govermentality approach education – as an example they seek to reform it into a socialist or conservative shape but neither side would seek to abolish education.</a:t>
            </a:r>
          </a:p>
          <a:p>
            <a:r>
              <a:rPr lang="en-GB" dirty="0" smtClean="0"/>
              <a:t>This suggest the importance of education and the need to study its societal forms in great detail – a relatively neglected area in political philosophy. We will therefore examine what are termed as ‘critical pedagogies’.</a:t>
            </a:r>
          </a:p>
          <a:p>
            <a:endParaRPr lang="en-GB" dirty="0" smtClean="0"/>
          </a:p>
          <a:p>
            <a:endParaRPr lang="en-GB" dirty="0"/>
          </a:p>
        </p:txBody>
      </p:sp>
    </p:spTree>
    <p:extLst>
      <p:ext uri="{BB962C8B-B14F-4D97-AF65-F5344CB8AC3E}">
        <p14:creationId xmlns:p14="http://schemas.microsoft.com/office/powerpoint/2010/main" val="3178866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This </a:t>
            </a:r>
            <a:r>
              <a:rPr lang="en-GB" sz="3200" smtClean="0"/>
              <a:t>returns us to </a:t>
            </a:r>
            <a:r>
              <a:rPr lang="en-GB" sz="3200" dirty="0" smtClean="0"/>
              <a:t>the question of ideologies – now in fashion once more</a:t>
            </a:r>
            <a:r>
              <a:rPr lang="en-GB" dirty="0" smtClean="0"/>
              <a:t>.</a:t>
            </a:r>
            <a:endParaRPr lang="en-GB" dirty="0"/>
          </a:p>
        </p:txBody>
      </p:sp>
      <p:sp>
        <p:nvSpPr>
          <p:cNvPr id="3" name="Content Placeholder 2"/>
          <p:cNvSpPr>
            <a:spLocks noGrp="1"/>
          </p:cNvSpPr>
          <p:nvPr>
            <p:ph idx="1"/>
          </p:nvPr>
        </p:nvSpPr>
        <p:spPr/>
        <p:txBody>
          <a:bodyPr>
            <a:normAutofit lnSpcReduction="10000"/>
          </a:bodyPr>
          <a:lstStyle/>
          <a:p>
            <a:r>
              <a:rPr lang="en-GB" dirty="0" smtClean="0"/>
              <a:t>What is an ideology</a:t>
            </a:r>
            <a:r>
              <a:rPr lang="en-GB" dirty="0" smtClean="0"/>
              <a:t>?</a:t>
            </a:r>
          </a:p>
          <a:p>
            <a:endParaRPr lang="en-GB" dirty="0"/>
          </a:p>
          <a:p>
            <a:r>
              <a:rPr lang="en-GB" dirty="0" smtClean="0"/>
              <a:t>The cultural theorist Chris Barker (2000) paraphrasing the neo Marxist</a:t>
            </a:r>
          </a:p>
          <a:p>
            <a:r>
              <a:rPr lang="en-GB" dirty="0" smtClean="0"/>
              <a:t>Philosopher Louis Althusser states that an ideology is: </a:t>
            </a:r>
          </a:p>
          <a:p>
            <a:r>
              <a:rPr lang="en-GB" dirty="0" smtClean="0"/>
              <a:t>‘… lived experience. On the other hand ideology is also conceived of as a more elaborate set of meanings which make sense of the world (an ideological discourse) in ways which misrecognise and misrepresent power and class relations. Ideology is said to represent the imaginary relationship of individuals to their real conditions of existence. Thus, if I mistake the class relations of exploitation within capitalism for the free and equal relations of humans to each other, then I am subject to and subjected by the illusions and delusions of ideology’ (Barker 2000: 57).     </a:t>
            </a:r>
            <a:r>
              <a:rPr lang="en-GB" dirty="0" smtClean="0"/>
              <a:t> </a:t>
            </a:r>
            <a:endParaRPr lang="en-GB" dirty="0"/>
          </a:p>
        </p:txBody>
      </p:sp>
    </p:spTree>
    <p:extLst>
      <p:ext uri="{BB962C8B-B14F-4D97-AF65-F5344CB8AC3E}">
        <p14:creationId xmlns:p14="http://schemas.microsoft.com/office/powerpoint/2010/main" val="3601402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environment and ‘fake news’ or ‘alternative facts’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We will over the coming weeks consider perhaps the most pressing question that we may entre into – closely related to the question of ideology. This is the question of the extent of the environmental crisis that many climate scientists argue we are facing.</a:t>
            </a:r>
          </a:p>
          <a:p>
            <a:r>
              <a:rPr lang="en-GB" dirty="0" smtClean="0"/>
              <a:t>In recent weeks we have seen the new US administration field spokesmen and women who have openly challenged these climate predictions and have countered them with ‘alternative facts’.</a:t>
            </a:r>
          </a:p>
          <a:p>
            <a:r>
              <a:rPr lang="en-GB" dirty="0" smtClean="0"/>
              <a:t>What are these ‘alternate facts’ and where do they fit in with the phenomenon of ‘fake news’ within the broader conception of a ‘post truth world’. </a:t>
            </a:r>
          </a:p>
          <a:p>
            <a:r>
              <a:rPr lang="en-GB" dirty="0" smtClean="0"/>
              <a:t>What sort of activism and political reform can we seek when we are completely unsure of anything – which leads into the age of ‘liquid modernity’ (Bauman 2000).     </a:t>
            </a:r>
            <a:endParaRPr lang="en-GB" dirty="0"/>
          </a:p>
        </p:txBody>
      </p:sp>
    </p:spTree>
    <p:extLst>
      <p:ext uri="{BB962C8B-B14F-4D97-AF65-F5344CB8AC3E}">
        <p14:creationId xmlns:p14="http://schemas.microsoft.com/office/powerpoint/2010/main" val="25960555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219</TotalTime>
  <Words>1188</Words>
  <Application>Microsoft Office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vt:lpstr>
      <vt:lpstr>Introducing Contemporary Social and Political Philosophy  CSPH5027 Author  A F Davis</vt:lpstr>
      <vt:lpstr>Aims and learning outcomes </vt:lpstr>
      <vt:lpstr>Assessments</vt:lpstr>
      <vt:lpstr>Key Themes and concepts …</vt:lpstr>
      <vt:lpstr>Preview of essay questions and presentation themes.</vt:lpstr>
      <vt:lpstr>What is political and Social Philosophy? </vt:lpstr>
      <vt:lpstr>Reoccurring themes in political and social philosophy</vt:lpstr>
      <vt:lpstr>Justice as fairness</vt:lpstr>
      <vt:lpstr>Politics and reform </vt:lpstr>
      <vt:lpstr>This returns us to the question of ideologies – now in fashion once more.</vt:lpstr>
      <vt:lpstr>The environment and ‘fake news’ or ‘alternative facts’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Social and Political Philosophy CSPH5027 Author  A F Davis</dc:title>
  <dc:creator>Adrian</dc:creator>
  <cp:lastModifiedBy>Adrian Davis</cp:lastModifiedBy>
  <cp:revision>25</cp:revision>
  <dcterms:created xsi:type="dcterms:W3CDTF">2015-10-02T10:02:07Z</dcterms:created>
  <dcterms:modified xsi:type="dcterms:W3CDTF">2017-01-31T09:16:30Z</dcterms:modified>
</cp:coreProperties>
</file>