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8" r:id="rId5"/>
    <p:sldId id="256" r:id="rId6"/>
    <p:sldId id="257"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4B648-32ED-4D50-949E-F573DBC9C1C9}" v="3" dt="2023-06-10T08:20:06.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12484C-9445-4FC3-94D2-8995532EFAA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288ED26-8207-409F-A190-F696F0C640FA}">
      <dgm:prSet/>
      <dgm:spPr/>
      <dgm:t>
        <a:bodyPr/>
        <a:lstStyle/>
        <a:p>
          <a:pPr rtl="0"/>
          <a:r>
            <a:rPr lang="en-GB" b="1" dirty="0"/>
            <a:t>FUNCTIONS-System of organs and tissues that helps the body breath by absorbing oxygen from the air for body to function. Also, allows the body to discard the waste gases.</a:t>
          </a:r>
          <a:r>
            <a:rPr lang="en-GB" b="1" dirty="0">
              <a:latin typeface="Calibri Light" panose="020F0302020204030204"/>
            </a:rPr>
            <a:t> </a:t>
          </a:r>
          <a:r>
            <a:rPr lang="en-GB" b="1" dirty="0">
              <a:solidFill>
                <a:schemeClr val="bg1"/>
              </a:solidFill>
              <a:latin typeface="Arial Nova" panose="020B0504020202020204" pitchFamily="34" charset="0"/>
            </a:rPr>
            <a:t>The lungs</a:t>
          </a:r>
          <a:r>
            <a:rPr lang="en-GB" b="1" dirty="0">
              <a:solidFill>
                <a:schemeClr val="bg1"/>
              </a:solidFill>
              <a:latin typeface="Arial Nova" panose="020B0504020202020204" pitchFamily="34" charset="0"/>
              <a:ea typeface="Calibri Light"/>
              <a:cs typeface="Calibri Light"/>
            </a:rPr>
            <a:t> are in</a:t>
          </a:r>
          <a:r>
            <a:rPr lang="en-GB" dirty="0">
              <a:solidFill>
                <a:schemeClr val="bg1"/>
              </a:solidFill>
              <a:latin typeface="Arial Nova" panose="020B0504020202020204" pitchFamily="34" charset="0"/>
            </a:rPr>
            <a:t> the thorax, where its delicate tissues are protected by the bony and muscular thoracic cage</a:t>
          </a:r>
          <a:r>
            <a:rPr lang="en-GB" dirty="0">
              <a:solidFill>
                <a:srgbClr val="1A1A1A"/>
              </a:solidFill>
              <a:latin typeface="Georgia"/>
            </a:rPr>
            <a:t>.</a:t>
          </a:r>
          <a:endParaRPr lang="en-US" dirty="0"/>
        </a:p>
      </dgm:t>
    </dgm:pt>
    <dgm:pt modelId="{8D1A5D9F-D057-460B-8E32-07BE4FCB62CF}" type="parTrans" cxnId="{A919A4DF-EEB8-4067-9A1C-4C05D88BB9B7}">
      <dgm:prSet/>
      <dgm:spPr/>
      <dgm:t>
        <a:bodyPr/>
        <a:lstStyle/>
        <a:p>
          <a:endParaRPr lang="en-US"/>
        </a:p>
      </dgm:t>
    </dgm:pt>
    <dgm:pt modelId="{F80E2625-B59C-4C67-BB00-26C0B0216D52}" type="sibTrans" cxnId="{A919A4DF-EEB8-4067-9A1C-4C05D88BB9B7}">
      <dgm:prSet/>
      <dgm:spPr/>
      <dgm:t>
        <a:bodyPr/>
        <a:lstStyle/>
        <a:p>
          <a:endParaRPr lang="en-US"/>
        </a:p>
      </dgm:t>
    </dgm:pt>
    <dgm:pt modelId="{69A7D731-6A01-43BF-964F-0D786944F230}">
      <dgm:prSet/>
      <dgm:spPr/>
      <dgm:t>
        <a:bodyPr/>
        <a:lstStyle/>
        <a:p>
          <a:r>
            <a:rPr lang="en-GB" b="1" dirty="0"/>
            <a:t>DISORDERS: Asthma, chronic obstructive pulmonary disease (COPD), pulmonary fibrosis, pneumonia, lung cancer, allergies, infections.</a:t>
          </a:r>
          <a:endParaRPr lang="en-US" dirty="0"/>
        </a:p>
      </dgm:t>
    </dgm:pt>
    <dgm:pt modelId="{52BC2FC3-A54A-4484-967B-73AF01D6FDC5}" type="parTrans" cxnId="{6BEDA9F9-7DAD-49FE-82ED-35FDA022A1E5}">
      <dgm:prSet/>
      <dgm:spPr/>
      <dgm:t>
        <a:bodyPr/>
        <a:lstStyle/>
        <a:p>
          <a:endParaRPr lang="en-US"/>
        </a:p>
      </dgm:t>
    </dgm:pt>
    <dgm:pt modelId="{B49CDBE0-77FC-4B9D-999E-17CED4FE723F}" type="sibTrans" cxnId="{6BEDA9F9-7DAD-49FE-82ED-35FDA022A1E5}">
      <dgm:prSet/>
      <dgm:spPr/>
      <dgm:t>
        <a:bodyPr/>
        <a:lstStyle/>
        <a:p>
          <a:endParaRPr lang="en-US"/>
        </a:p>
      </dgm:t>
    </dgm:pt>
    <dgm:pt modelId="{EA0B8542-9D3A-49CB-B0BE-EE63CE44B152}">
      <dgm:prSet/>
      <dgm:spPr/>
      <dgm:t>
        <a:bodyPr/>
        <a:lstStyle/>
        <a:p>
          <a:r>
            <a:rPr lang="en-GB" b="1" dirty="0"/>
            <a:t>ASTHMA- common lung condition  causing occasional breathing difficulties .</a:t>
          </a:r>
          <a:r>
            <a:rPr lang="en-GB" dirty="0"/>
            <a:t>People with asthma have swollen (inflamed) and "sensitive" airways that become narrow and clogged with sticky mucus in response to certain triggers..</a:t>
          </a:r>
          <a:endParaRPr lang="en-US" dirty="0"/>
        </a:p>
      </dgm:t>
    </dgm:pt>
    <dgm:pt modelId="{E8473CAD-F747-418E-8CE8-B61BCF4A775F}" type="parTrans" cxnId="{D6C859CF-54DB-498C-88EB-B8D91FC58ED8}">
      <dgm:prSet/>
      <dgm:spPr/>
      <dgm:t>
        <a:bodyPr/>
        <a:lstStyle/>
        <a:p>
          <a:endParaRPr lang="en-US"/>
        </a:p>
      </dgm:t>
    </dgm:pt>
    <dgm:pt modelId="{B7142A05-921E-42DC-93C4-C05C695D645C}" type="sibTrans" cxnId="{D6C859CF-54DB-498C-88EB-B8D91FC58ED8}">
      <dgm:prSet/>
      <dgm:spPr/>
      <dgm:t>
        <a:bodyPr/>
        <a:lstStyle/>
        <a:p>
          <a:endParaRPr lang="en-US"/>
        </a:p>
      </dgm:t>
    </dgm:pt>
    <dgm:pt modelId="{858AC07F-3685-4EDB-A248-0ACBBAADFE5D}">
      <dgm:prSet/>
      <dgm:spPr/>
      <dgm:t>
        <a:bodyPr/>
        <a:lstStyle/>
        <a:p>
          <a:r>
            <a:rPr lang="en-GB" b="1" dirty="0"/>
            <a:t>Affecting people of all ages and often starts in childhood, however it can as well develop for first time in adults. There's currently no cure, but simple treatments can help keep the symptoms under control, so it does not largely impact on person's life.</a:t>
          </a:r>
          <a:endParaRPr lang="en-US" dirty="0"/>
        </a:p>
      </dgm:t>
    </dgm:pt>
    <dgm:pt modelId="{F7E45DCA-F25E-4C7B-9806-B3C222BBEF86}" type="parTrans" cxnId="{18FDF63E-1EFA-4D8D-8FFE-1A265F805F37}">
      <dgm:prSet/>
      <dgm:spPr/>
      <dgm:t>
        <a:bodyPr/>
        <a:lstStyle/>
        <a:p>
          <a:endParaRPr lang="en-US"/>
        </a:p>
      </dgm:t>
    </dgm:pt>
    <dgm:pt modelId="{E6BA4459-7A52-437D-BB9E-66A29ED6F527}" type="sibTrans" cxnId="{18FDF63E-1EFA-4D8D-8FFE-1A265F805F37}">
      <dgm:prSet/>
      <dgm:spPr/>
      <dgm:t>
        <a:bodyPr/>
        <a:lstStyle/>
        <a:p>
          <a:endParaRPr lang="en-US"/>
        </a:p>
      </dgm:t>
    </dgm:pt>
    <dgm:pt modelId="{58E752B9-F458-4A50-AD52-D5E673BD2DAB}">
      <dgm:prSet/>
      <dgm:spPr/>
      <dgm:t>
        <a:bodyPr/>
        <a:lstStyle/>
        <a:p>
          <a:r>
            <a:rPr lang="en-GB" b="1" dirty="0"/>
            <a:t>RECOMMENDED SOLUTION- be aware of triggers, stay active, avoid allergens, do not smoke, rest well, healthy diet, regular check-ups with GP and taking prescribed medication to keep it in control.</a:t>
          </a:r>
          <a:endParaRPr lang="en-US" dirty="0"/>
        </a:p>
      </dgm:t>
    </dgm:pt>
    <dgm:pt modelId="{0962C54F-9212-49EF-AAB0-149ECE3BA07B}" type="parTrans" cxnId="{6B1D6878-1ECC-4317-BFDD-5825FDA76000}">
      <dgm:prSet/>
      <dgm:spPr/>
      <dgm:t>
        <a:bodyPr/>
        <a:lstStyle/>
        <a:p>
          <a:endParaRPr lang="en-US"/>
        </a:p>
      </dgm:t>
    </dgm:pt>
    <dgm:pt modelId="{A4059943-3167-4279-B0C9-FAD829F7D32B}" type="sibTrans" cxnId="{6B1D6878-1ECC-4317-BFDD-5825FDA76000}">
      <dgm:prSet/>
      <dgm:spPr/>
      <dgm:t>
        <a:bodyPr/>
        <a:lstStyle/>
        <a:p>
          <a:endParaRPr lang="en-US"/>
        </a:p>
      </dgm:t>
    </dgm:pt>
    <dgm:pt modelId="{A5B1E7F0-8752-41AA-8DA4-FAB1B8F5D872}" type="pres">
      <dgm:prSet presAssocID="{6212484C-9445-4FC3-94D2-8995532EFAAF}" presName="linear" presStyleCnt="0">
        <dgm:presLayoutVars>
          <dgm:animLvl val="lvl"/>
          <dgm:resizeHandles val="exact"/>
        </dgm:presLayoutVars>
      </dgm:prSet>
      <dgm:spPr/>
    </dgm:pt>
    <dgm:pt modelId="{BCDBE546-DF45-405E-A340-1147C55845C0}" type="pres">
      <dgm:prSet presAssocID="{8288ED26-8207-409F-A190-F696F0C640FA}" presName="parentText" presStyleLbl="node1" presStyleIdx="0" presStyleCnt="5">
        <dgm:presLayoutVars>
          <dgm:chMax val="0"/>
          <dgm:bulletEnabled val="1"/>
        </dgm:presLayoutVars>
      </dgm:prSet>
      <dgm:spPr/>
    </dgm:pt>
    <dgm:pt modelId="{25717983-FC47-4FF1-822C-617141D9ED21}" type="pres">
      <dgm:prSet presAssocID="{F80E2625-B59C-4C67-BB00-26C0B0216D52}" presName="spacer" presStyleCnt="0"/>
      <dgm:spPr/>
    </dgm:pt>
    <dgm:pt modelId="{53BD514C-A070-4EE9-88AC-82EC0E8FECFA}" type="pres">
      <dgm:prSet presAssocID="{69A7D731-6A01-43BF-964F-0D786944F230}" presName="parentText" presStyleLbl="node1" presStyleIdx="1" presStyleCnt="5">
        <dgm:presLayoutVars>
          <dgm:chMax val="0"/>
          <dgm:bulletEnabled val="1"/>
        </dgm:presLayoutVars>
      </dgm:prSet>
      <dgm:spPr/>
    </dgm:pt>
    <dgm:pt modelId="{8CA00773-AC1E-4DFA-B808-96C7511CCCEB}" type="pres">
      <dgm:prSet presAssocID="{B49CDBE0-77FC-4B9D-999E-17CED4FE723F}" presName="spacer" presStyleCnt="0"/>
      <dgm:spPr/>
    </dgm:pt>
    <dgm:pt modelId="{D98BDB5A-0353-4904-8596-404E6822C1E3}" type="pres">
      <dgm:prSet presAssocID="{EA0B8542-9D3A-49CB-B0BE-EE63CE44B152}" presName="parentText" presStyleLbl="node1" presStyleIdx="2" presStyleCnt="5">
        <dgm:presLayoutVars>
          <dgm:chMax val="0"/>
          <dgm:bulletEnabled val="1"/>
        </dgm:presLayoutVars>
      </dgm:prSet>
      <dgm:spPr/>
    </dgm:pt>
    <dgm:pt modelId="{BAB04625-99E5-4C57-82E1-45702F6DAA65}" type="pres">
      <dgm:prSet presAssocID="{B7142A05-921E-42DC-93C4-C05C695D645C}" presName="spacer" presStyleCnt="0"/>
      <dgm:spPr/>
    </dgm:pt>
    <dgm:pt modelId="{9A651B45-45DA-4798-82F2-F07650934D50}" type="pres">
      <dgm:prSet presAssocID="{858AC07F-3685-4EDB-A248-0ACBBAADFE5D}" presName="parentText" presStyleLbl="node1" presStyleIdx="3" presStyleCnt="5">
        <dgm:presLayoutVars>
          <dgm:chMax val="0"/>
          <dgm:bulletEnabled val="1"/>
        </dgm:presLayoutVars>
      </dgm:prSet>
      <dgm:spPr/>
    </dgm:pt>
    <dgm:pt modelId="{9B2D247C-27B7-4250-80F0-6666D49731A2}" type="pres">
      <dgm:prSet presAssocID="{E6BA4459-7A52-437D-BB9E-66A29ED6F527}" presName="spacer" presStyleCnt="0"/>
      <dgm:spPr/>
    </dgm:pt>
    <dgm:pt modelId="{2FD781C2-CCF6-412E-8AB2-691A7C7FC0F2}" type="pres">
      <dgm:prSet presAssocID="{58E752B9-F458-4A50-AD52-D5E673BD2DAB}" presName="parentText" presStyleLbl="node1" presStyleIdx="4" presStyleCnt="5">
        <dgm:presLayoutVars>
          <dgm:chMax val="0"/>
          <dgm:bulletEnabled val="1"/>
        </dgm:presLayoutVars>
      </dgm:prSet>
      <dgm:spPr/>
    </dgm:pt>
  </dgm:ptLst>
  <dgm:cxnLst>
    <dgm:cxn modelId="{18FDF63E-1EFA-4D8D-8FFE-1A265F805F37}" srcId="{6212484C-9445-4FC3-94D2-8995532EFAAF}" destId="{858AC07F-3685-4EDB-A248-0ACBBAADFE5D}" srcOrd="3" destOrd="0" parTransId="{F7E45DCA-F25E-4C7B-9806-B3C222BBEF86}" sibTransId="{E6BA4459-7A52-437D-BB9E-66A29ED6F527}"/>
    <dgm:cxn modelId="{D301AA3F-0865-48D5-964C-8813B34FCA11}" type="presOf" srcId="{69A7D731-6A01-43BF-964F-0D786944F230}" destId="{53BD514C-A070-4EE9-88AC-82EC0E8FECFA}" srcOrd="0" destOrd="0" presId="urn:microsoft.com/office/officeart/2005/8/layout/vList2"/>
    <dgm:cxn modelId="{92DACC46-97BD-49C9-A8FB-65DF9AEF562E}" type="presOf" srcId="{EA0B8542-9D3A-49CB-B0BE-EE63CE44B152}" destId="{D98BDB5A-0353-4904-8596-404E6822C1E3}" srcOrd="0" destOrd="0" presId="urn:microsoft.com/office/officeart/2005/8/layout/vList2"/>
    <dgm:cxn modelId="{E7B2DC6E-B099-4B28-BA8F-21F460421AF1}" type="presOf" srcId="{6212484C-9445-4FC3-94D2-8995532EFAAF}" destId="{A5B1E7F0-8752-41AA-8DA4-FAB1B8F5D872}" srcOrd="0" destOrd="0" presId="urn:microsoft.com/office/officeart/2005/8/layout/vList2"/>
    <dgm:cxn modelId="{BCB8976F-9975-4C76-A7A2-1AC8FF59F990}" type="presOf" srcId="{8288ED26-8207-409F-A190-F696F0C640FA}" destId="{BCDBE546-DF45-405E-A340-1147C55845C0}" srcOrd="0" destOrd="0" presId="urn:microsoft.com/office/officeart/2005/8/layout/vList2"/>
    <dgm:cxn modelId="{6B1D6878-1ECC-4317-BFDD-5825FDA76000}" srcId="{6212484C-9445-4FC3-94D2-8995532EFAAF}" destId="{58E752B9-F458-4A50-AD52-D5E673BD2DAB}" srcOrd="4" destOrd="0" parTransId="{0962C54F-9212-49EF-AAB0-149ECE3BA07B}" sibTransId="{A4059943-3167-4279-B0C9-FAD829F7D32B}"/>
    <dgm:cxn modelId="{0897B959-A8D7-4E76-A861-E0CA7A9C7C0D}" type="presOf" srcId="{58E752B9-F458-4A50-AD52-D5E673BD2DAB}" destId="{2FD781C2-CCF6-412E-8AB2-691A7C7FC0F2}" srcOrd="0" destOrd="0" presId="urn:microsoft.com/office/officeart/2005/8/layout/vList2"/>
    <dgm:cxn modelId="{D6C859CF-54DB-498C-88EB-B8D91FC58ED8}" srcId="{6212484C-9445-4FC3-94D2-8995532EFAAF}" destId="{EA0B8542-9D3A-49CB-B0BE-EE63CE44B152}" srcOrd="2" destOrd="0" parTransId="{E8473CAD-F747-418E-8CE8-B61BCF4A775F}" sibTransId="{B7142A05-921E-42DC-93C4-C05C695D645C}"/>
    <dgm:cxn modelId="{A919A4DF-EEB8-4067-9A1C-4C05D88BB9B7}" srcId="{6212484C-9445-4FC3-94D2-8995532EFAAF}" destId="{8288ED26-8207-409F-A190-F696F0C640FA}" srcOrd="0" destOrd="0" parTransId="{8D1A5D9F-D057-460B-8E32-07BE4FCB62CF}" sibTransId="{F80E2625-B59C-4C67-BB00-26C0B0216D52}"/>
    <dgm:cxn modelId="{6BEDA9F9-7DAD-49FE-82ED-35FDA022A1E5}" srcId="{6212484C-9445-4FC3-94D2-8995532EFAAF}" destId="{69A7D731-6A01-43BF-964F-0D786944F230}" srcOrd="1" destOrd="0" parTransId="{52BC2FC3-A54A-4484-967B-73AF01D6FDC5}" sibTransId="{B49CDBE0-77FC-4B9D-999E-17CED4FE723F}"/>
    <dgm:cxn modelId="{3D2196FB-58EF-4CB6-BAF6-3F94CF79D67C}" type="presOf" srcId="{858AC07F-3685-4EDB-A248-0ACBBAADFE5D}" destId="{9A651B45-45DA-4798-82F2-F07650934D50}" srcOrd="0" destOrd="0" presId="urn:microsoft.com/office/officeart/2005/8/layout/vList2"/>
    <dgm:cxn modelId="{EA21A695-3A91-431E-A0A0-BD68D35A41EE}" type="presParOf" srcId="{A5B1E7F0-8752-41AA-8DA4-FAB1B8F5D872}" destId="{BCDBE546-DF45-405E-A340-1147C55845C0}" srcOrd="0" destOrd="0" presId="urn:microsoft.com/office/officeart/2005/8/layout/vList2"/>
    <dgm:cxn modelId="{A1AB965A-0D8B-478B-94B5-7D3AFD19F231}" type="presParOf" srcId="{A5B1E7F0-8752-41AA-8DA4-FAB1B8F5D872}" destId="{25717983-FC47-4FF1-822C-617141D9ED21}" srcOrd="1" destOrd="0" presId="urn:microsoft.com/office/officeart/2005/8/layout/vList2"/>
    <dgm:cxn modelId="{622070E1-1B07-4646-A317-8D9788709CBD}" type="presParOf" srcId="{A5B1E7F0-8752-41AA-8DA4-FAB1B8F5D872}" destId="{53BD514C-A070-4EE9-88AC-82EC0E8FECFA}" srcOrd="2" destOrd="0" presId="urn:microsoft.com/office/officeart/2005/8/layout/vList2"/>
    <dgm:cxn modelId="{1259B9CB-63AA-4D2F-AC11-761B5CC8F1DF}" type="presParOf" srcId="{A5B1E7F0-8752-41AA-8DA4-FAB1B8F5D872}" destId="{8CA00773-AC1E-4DFA-B808-96C7511CCCEB}" srcOrd="3" destOrd="0" presId="urn:microsoft.com/office/officeart/2005/8/layout/vList2"/>
    <dgm:cxn modelId="{3B7586EB-BAE3-4388-91A0-1ECCAB670A0A}" type="presParOf" srcId="{A5B1E7F0-8752-41AA-8DA4-FAB1B8F5D872}" destId="{D98BDB5A-0353-4904-8596-404E6822C1E3}" srcOrd="4" destOrd="0" presId="urn:microsoft.com/office/officeart/2005/8/layout/vList2"/>
    <dgm:cxn modelId="{E4925191-E4DE-4195-ADF7-C9A34656CC4F}" type="presParOf" srcId="{A5B1E7F0-8752-41AA-8DA4-FAB1B8F5D872}" destId="{BAB04625-99E5-4C57-82E1-45702F6DAA65}" srcOrd="5" destOrd="0" presId="urn:microsoft.com/office/officeart/2005/8/layout/vList2"/>
    <dgm:cxn modelId="{259DE32B-9006-41B5-AF4E-176857B1932C}" type="presParOf" srcId="{A5B1E7F0-8752-41AA-8DA4-FAB1B8F5D872}" destId="{9A651B45-45DA-4798-82F2-F07650934D50}" srcOrd="6" destOrd="0" presId="urn:microsoft.com/office/officeart/2005/8/layout/vList2"/>
    <dgm:cxn modelId="{0A03C63B-EAEF-4257-AE24-98BD67CABA1D}" type="presParOf" srcId="{A5B1E7F0-8752-41AA-8DA4-FAB1B8F5D872}" destId="{9B2D247C-27B7-4250-80F0-6666D49731A2}" srcOrd="7" destOrd="0" presId="urn:microsoft.com/office/officeart/2005/8/layout/vList2"/>
    <dgm:cxn modelId="{04A86915-C63D-453A-9BAA-E0257B2399B7}" type="presParOf" srcId="{A5B1E7F0-8752-41AA-8DA4-FAB1B8F5D872}" destId="{2FD781C2-CCF6-412E-8AB2-691A7C7FC0F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BE546-DF45-405E-A340-1147C55845C0}">
      <dsp:nvSpPr>
        <dsp:cNvPr id="0" name=""/>
        <dsp:cNvSpPr/>
      </dsp:nvSpPr>
      <dsp:spPr>
        <a:xfrm>
          <a:off x="0" y="276029"/>
          <a:ext cx="5057953"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t>FUNCTIONS-System of organs and tissues that helps the body breath by absorbing oxygen from the air for body to function. Also, allows the body to discard the waste gases.</a:t>
          </a:r>
          <a:r>
            <a:rPr lang="en-GB" sz="1100" b="1" kern="1200" dirty="0">
              <a:latin typeface="Calibri Light" panose="020F0302020204030204"/>
            </a:rPr>
            <a:t> </a:t>
          </a:r>
          <a:r>
            <a:rPr lang="en-GB" sz="1100" b="1" kern="1200" dirty="0">
              <a:solidFill>
                <a:schemeClr val="bg1"/>
              </a:solidFill>
              <a:latin typeface="Arial Nova" panose="020B0504020202020204" pitchFamily="34" charset="0"/>
            </a:rPr>
            <a:t>The lungs</a:t>
          </a:r>
          <a:r>
            <a:rPr lang="en-GB" sz="1100" b="1" kern="1200" dirty="0">
              <a:solidFill>
                <a:schemeClr val="bg1"/>
              </a:solidFill>
              <a:latin typeface="Arial Nova" panose="020B0504020202020204" pitchFamily="34" charset="0"/>
              <a:ea typeface="Calibri Light"/>
              <a:cs typeface="Calibri Light"/>
            </a:rPr>
            <a:t> are in</a:t>
          </a:r>
          <a:r>
            <a:rPr lang="en-GB" sz="1100" kern="1200" dirty="0">
              <a:solidFill>
                <a:schemeClr val="bg1"/>
              </a:solidFill>
              <a:latin typeface="Arial Nova" panose="020B0504020202020204" pitchFamily="34" charset="0"/>
            </a:rPr>
            <a:t> the thorax, where its delicate tissues are protected by the bony and muscular thoracic cage</a:t>
          </a:r>
          <a:r>
            <a:rPr lang="en-GB" sz="1100" kern="1200" dirty="0">
              <a:solidFill>
                <a:srgbClr val="1A1A1A"/>
              </a:solidFill>
              <a:latin typeface="Georgia"/>
            </a:rPr>
            <a:t>.</a:t>
          </a:r>
          <a:endParaRPr lang="en-US" sz="1100" kern="1200" dirty="0"/>
        </a:p>
      </dsp:txBody>
      <dsp:txXfrm>
        <a:off x="37696" y="313725"/>
        <a:ext cx="4982561" cy="696808"/>
      </dsp:txXfrm>
    </dsp:sp>
    <dsp:sp modelId="{53BD514C-A070-4EE9-88AC-82EC0E8FECFA}">
      <dsp:nvSpPr>
        <dsp:cNvPr id="0" name=""/>
        <dsp:cNvSpPr/>
      </dsp:nvSpPr>
      <dsp:spPr>
        <a:xfrm>
          <a:off x="0" y="1079909"/>
          <a:ext cx="5057953"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DISORDERS: Asthma, chronic obstructive pulmonary disease (COPD), pulmonary fibrosis, pneumonia, lung cancer, allergies, infections.</a:t>
          </a:r>
          <a:endParaRPr lang="en-US" sz="1100" kern="1200" dirty="0"/>
        </a:p>
      </dsp:txBody>
      <dsp:txXfrm>
        <a:off x="37696" y="1117605"/>
        <a:ext cx="4982561" cy="696808"/>
      </dsp:txXfrm>
    </dsp:sp>
    <dsp:sp modelId="{D98BDB5A-0353-4904-8596-404E6822C1E3}">
      <dsp:nvSpPr>
        <dsp:cNvPr id="0" name=""/>
        <dsp:cNvSpPr/>
      </dsp:nvSpPr>
      <dsp:spPr>
        <a:xfrm>
          <a:off x="0" y="1883789"/>
          <a:ext cx="5057953"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ASTHMA- common lung condition  causing occasional breathing difficulties .</a:t>
          </a:r>
          <a:r>
            <a:rPr lang="en-GB" sz="1100" kern="1200" dirty="0"/>
            <a:t>People with asthma have swollen (inflamed) and "sensitive" airways that become narrow and clogged with sticky mucus in response to certain triggers..</a:t>
          </a:r>
          <a:endParaRPr lang="en-US" sz="1100" kern="1200" dirty="0"/>
        </a:p>
      </dsp:txBody>
      <dsp:txXfrm>
        <a:off x="37696" y="1921485"/>
        <a:ext cx="4982561" cy="696808"/>
      </dsp:txXfrm>
    </dsp:sp>
    <dsp:sp modelId="{9A651B45-45DA-4798-82F2-F07650934D50}">
      <dsp:nvSpPr>
        <dsp:cNvPr id="0" name=""/>
        <dsp:cNvSpPr/>
      </dsp:nvSpPr>
      <dsp:spPr>
        <a:xfrm>
          <a:off x="0" y="2687669"/>
          <a:ext cx="5057953"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Affecting people of all ages and often starts in childhood, however it can as well develop for first time in adults. There's currently no cure, but simple treatments can help keep the symptoms under control, so it does not largely impact on person's life.</a:t>
          </a:r>
          <a:endParaRPr lang="en-US" sz="1100" kern="1200" dirty="0"/>
        </a:p>
      </dsp:txBody>
      <dsp:txXfrm>
        <a:off x="37696" y="2725365"/>
        <a:ext cx="4982561" cy="696808"/>
      </dsp:txXfrm>
    </dsp:sp>
    <dsp:sp modelId="{2FD781C2-CCF6-412E-8AB2-691A7C7FC0F2}">
      <dsp:nvSpPr>
        <dsp:cNvPr id="0" name=""/>
        <dsp:cNvSpPr/>
      </dsp:nvSpPr>
      <dsp:spPr>
        <a:xfrm>
          <a:off x="0" y="3491549"/>
          <a:ext cx="5057953"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RECOMMENDED SOLUTION- be aware of triggers, stay active, avoid allergens, do not smoke, rest well, healthy diet, regular check-ups with GP and taking prescribed medication to keep it in control.</a:t>
          </a:r>
          <a:endParaRPr lang="en-US" sz="1100" kern="1200" dirty="0"/>
        </a:p>
      </dsp:txBody>
      <dsp:txXfrm>
        <a:off x="37696" y="3529245"/>
        <a:ext cx="4982561" cy="6968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47778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7705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94466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41720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89599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04097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63843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00183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52948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3884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34821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73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5619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98204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44866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8833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6/10/2023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68322917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asthma/" TargetMode="External"/><Relationship Id="rId13" Type="http://schemas.openxmlformats.org/officeDocument/2006/relationships/hyperlink" Target="https://youtu.be/dt3X8BgM9vA" TargetMode="External"/><Relationship Id="rId3" Type="http://schemas.openxmlformats.org/officeDocument/2006/relationships/hyperlink" Target="https://www.urmc.rochester.edu/encyclopedia/content.aspx?contentid=p01300&amp;contenttypeid=85" TargetMode="External"/><Relationship Id="rId7" Type="http://schemas.openxmlformats.org/officeDocument/2006/relationships/hyperlink" Target="https://www.who.int/health-topics/chronic-respiratory-diseases#tab=tab_1" TargetMode="External"/><Relationship Id="rId12" Type="http://schemas.openxmlformats.org/officeDocument/2006/relationships/hyperlink" Target="https://www.physio-pedia.com/Lung_Anatomy"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www.england.nhs.uk/ourwork/clinical-policy/respiratory-disease/" TargetMode="External"/><Relationship Id="rId11" Type="http://schemas.openxmlformats.org/officeDocument/2006/relationships/hyperlink" Target="https://statistics.blf.org.uk/asthma" TargetMode="External"/><Relationship Id="rId5" Type="http://schemas.openxmlformats.org/officeDocument/2006/relationships/hyperlink" Target="https://www.lung.org/lung-health-diseases/warning-signs-of-lung-disease" TargetMode="External"/><Relationship Id="rId10" Type="http://schemas.openxmlformats.org/officeDocument/2006/relationships/hyperlink" Target="https://aafa.org/asthma/asthma-prevention/#:~:text=Fully%20take%20part%20in%20exercise,Have%20the%20clearest%20lungs%20possible" TargetMode="External"/><Relationship Id="rId4" Type="http://schemas.openxmlformats.org/officeDocument/2006/relationships/hyperlink" Target="https://www.lung.org/lung-health-diseases/how-lungs-work" TargetMode="External"/><Relationship Id="rId9" Type="http://schemas.openxmlformats.org/officeDocument/2006/relationships/hyperlink" Target="https://www.youtube.com/watch?v=SKtWyxFbJQM" TargetMode="External"/><Relationship Id="rId14" Type="http://schemas.openxmlformats.org/officeDocument/2006/relationships/hyperlink" Target="https://youtu.be/Y7KsJ-wHRQ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94AB7451-4AD0-B646-335F-0BC70236CBF6}"/>
              </a:ext>
            </a:extLst>
          </p:cNvPr>
          <p:cNvPicPr>
            <a:picLocks noChangeAspect="1"/>
          </p:cNvPicPr>
          <p:nvPr/>
        </p:nvPicPr>
        <p:blipFill rotWithShape="1">
          <a:blip r:embed="rId2"/>
          <a:srcRect l="42832" r="3059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2F678A-6E07-6340-C2DE-64D59929D9B8}"/>
              </a:ext>
            </a:extLst>
          </p:cNvPr>
          <p:cNvSpPr>
            <a:spLocks noGrp="1"/>
          </p:cNvSpPr>
          <p:nvPr>
            <p:ph idx="1"/>
          </p:nvPr>
        </p:nvSpPr>
        <p:spPr>
          <a:xfrm>
            <a:off x="1918741" y="329785"/>
            <a:ext cx="8634334" cy="5711578"/>
          </a:xfrm>
        </p:spPr>
        <p:txBody>
          <a:bodyPr>
            <a:normAutofit/>
          </a:bodyPr>
          <a:lstStyle/>
          <a:p>
            <a:pPr marL="0" indent="0">
              <a:buNone/>
            </a:pPr>
            <a:r>
              <a:rPr lang="en-GB" sz="2400" b="1" dirty="0">
                <a:latin typeface="Arial Nova" panose="020B0504020202020204" pitchFamily="34" charset="0"/>
              </a:rPr>
              <a:t>                        INTRODUCTION TO PHYSIOLOGY</a:t>
            </a:r>
          </a:p>
          <a:p>
            <a:pPr marL="0" indent="0">
              <a:buNone/>
            </a:pPr>
            <a:endParaRPr lang="en-GB" sz="2400" b="1" dirty="0">
              <a:latin typeface="Arial Nova" panose="020B0504020202020204" pitchFamily="34" charset="0"/>
            </a:endParaRPr>
          </a:p>
          <a:p>
            <a:pPr marL="0" indent="0">
              <a:buNone/>
            </a:pPr>
            <a:r>
              <a:rPr lang="en-GB" sz="2400" b="1" dirty="0">
                <a:latin typeface="Arial Nova" panose="020B0504020202020204" pitchFamily="34" charset="0"/>
              </a:rPr>
              <a:t>                     ACADEMIC POSTER PRESENTATION</a:t>
            </a:r>
          </a:p>
          <a:p>
            <a:pPr marL="0" indent="0">
              <a:buNone/>
            </a:pPr>
            <a:endParaRPr lang="en-GB" sz="2400" b="1" dirty="0">
              <a:latin typeface="Arial Nova" panose="020B0504020202020204" pitchFamily="34" charset="0"/>
            </a:endParaRPr>
          </a:p>
          <a:p>
            <a:pPr marL="0" indent="0">
              <a:buNone/>
            </a:pPr>
            <a:r>
              <a:rPr lang="en-GB" sz="2400" b="1" dirty="0">
                <a:latin typeface="Arial Nova" panose="020B0504020202020204" pitchFamily="34" charset="0"/>
              </a:rPr>
              <a:t>     RESPIRATORY SYSTEM AND ASTHMA COMPLICATIONS</a:t>
            </a:r>
          </a:p>
          <a:p>
            <a:pPr marL="0" indent="0">
              <a:buNone/>
            </a:pPr>
            <a:endParaRPr lang="en-GB" sz="2400" b="1" dirty="0">
              <a:latin typeface="Arial Nova" panose="020B0504020202020204" pitchFamily="34" charset="0"/>
            </a:endParaRPr>
          </a:p>
          <a:p>
            <a:pPr marL="0" indent="0">
              <a:buNone/>
            </a:pPr>
            <a:r>
              <a:rPr lang="en-GB" sz="2400" b="1" dirty="0">
                <a:latin typeface="Arial Nova" panose="020B0504020202020204" pitchFamily="34" charset="0"/>
              </a:rPr>
              <a:t>                                    BMHP5003_BIRM</a:t>
            </a:r>
          </a:p>
          <a:p>
            <a:pPr marL="0" indent="0">
              <a:buNone/>
            </a:pPr>
            <a:endParaRPr lang="en-GB" sz="2400" b="1" dirty="0">
              <a:latin typeface="Arial Nova" panose="020B0504020202020204" pitchFamily="34" charset="0"/>
            </a:endParaRPr>
          </a:p>
          <a:p>
            <a:pPr marL="0" indent="0">
              <a:buNone/>
            </a:pPr>
            <a:r>
              <a:rPr lang="en-GB" sz="2400" b="1" dirty="0">
                <a:latin typeface="Arial Nova" panose="020B0504020202020204" pitchFamily="34" charset="0"/>
              </a:rPr>
              <a:t>                       ELENA TODOROVA   2124115</a:t>
            </a:r>
          </a:p>
          <a:p>
            <a:pPr marL="0" indent="0">
              <a:buNone/>
            </a:pPr>
            <a:endParaRPr lang="en-GB" sz="2400" b="1" dirty="0">
              <a:latin typeface="Arial Nova" panose="020B0504020202020204" pitchFamily="34" charset="0"/>
            </a:endParaRPr>
          </a:p>
          <a:p>
            <a:pPr marL="0" indent="0">
              <a:buNone/>
            </a:pPr>
            <a:r>
              <a:rPr lang="en-GB" sz="2400" b="1" dirty="0">
                <a:latin typeface="Arial Nova" panose="020B0504020202020204" pitchFamily="34" charset="0"/>
              </a:rPr>
              <a:t>                                    GILLIAN WEAVER</a:t>
            </a:r>
          </a:p>
        </p:txBody>
      </p:sp>
    </p:spTree>
    <p:extLst>
      <p:ext uri="{BB962C8B-B14F-4D97-AF65-F5344CB8AC3E}">
        <p14:creationId xmlns:p14="http://schemas.microsoft.com/office/powerpoint/2010/main" val="2487337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FB6049F9-DB5B-C5C4-D7C7-5EFEB795D0B6}"/>
              </a:ext>
            </a:extLst>
          </p:cNvPr>
          <p:cNvPicPr>
            <a:picLocks noChangeAspect="1"/>
          </p:cNvPicPr>
          <p:nvPr/>
        </p:nvPicPr>
        <p:blipFill>
          <a:blip r:embed="rId2"/>
          <a:stretch>
            <a:fillRect/>
          </a:stretch>
        </p:blipFill>
        <p:spPr>
          <a:xfrm>
            <a:off x="9411418" y="4048"/>
            <a:ext cx="2714445" cy="2522319"/>
          </a:xfrm>
          <a:prstGeom prst="rect">
            <a:avLst/>
          </a:prstGeom>
        </p:spPr>
      </p:pic>
      <p:sp>
        <p:nvSpPr>
          <p:cNvPr id="5" name="TextBox 4">
            <a:extLst>
              <a:ext uri="{FF2B5EF4-FFF2-40B4-BE49-F238E27FC236}">
                <a16:creationId xmlns:a16="http://schemas.microsoft.com/office/drawing/2014/main" id="{0910CD67-77FB-41A1-E5AC-49A37D73C759}"/>
              </a:ext>
            </a:extLst>
          </p:cNvPr>
          <p:cNvSpPr txBox="1"/>
          <p:nvPr/>
        </p:nvSpPr>
        <p:spPr>
          <a:xfrm>
            <a:off x="2444776" y="625"/>
            <a:ext cx="598004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Calibri"/>
                <a:cs typeface="Calibri"/>
              </a:rPr>
              <a:t>RESPIRATORY SYSTEM AND ASTMA COMPLICATION</a:t>
            </a:r>
          </a:p>
        </p:txBody>
      </p:sp>
      <p:sp>
        <p:nvSpPr>
          <p:cNvPr id="2" name="TextBox 1">
            <a:extLst>
              <a:ext uri="{FF2B5EF4-FFF2-40B4-BE49-F238E27FC236}">
                <a16:creationId xmlns:a16="http://schemas.microsoft.com/office/drawing/2014/main" id="{B165A00A-A7A9-A00E-0ADE-E07116E1A7AD}"/>
              </a:ext>
            </a:extLst>
          </p:cNvPr>
          <p:cNvSpPr txBox="1"/>
          <p:nvPr/>
        </p:nvSpPr>
        <p:spPr>
          <a:xfrm>
            <a:off x="10964234" y="1798"/>
            <a:ext cx="139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cs typeface="Calibri"/>
              </a:rPr>
              <a:t> ANATOMY</a:t>
            </a:r>
            <a:endParaRPr lang="en-US" b="1" dirty="0">
              <a:solidFill>
                <a:srgbClr val="FF0000"/>
              </a:solidFill>
            </a:endParaRPr>
          </a:p>
        </p:txBody>
      </p:sp>
      <p:sp>
        <p:nvSpPr>
          <p:cNvPr id="3" name="TextBox 2">
            <a:extLst>
              <a:ext uri="{FF2B5EF4-FFF2-40B4-BE49-F238E27FC236}">
                <a16:creationId xmlns:a16="http://schemas.microsoft.com/office/drawing/2014/main" id="{4ED45CF9-AFCF-3314-CBA4-8B9D6C013377}"/>
              </a:ext>
            </a:extLst>
          </p:cNvPr>
          <p:cNvSpPr txBox="1"/>
          <p:nvPr/>
        </p:nvSpPr>
        <p:spPr>
          <a:xfrm>
            <a:off x="676675" y="6096703"/>
            <a:ext cx="1204535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FF0000"/>
                </a:solidFill>
                <a:ea typeface="+mn-lt"/>
                <a:cs typeface="+mn-lt"/>
              </a:rPr>
              <a:t>Every 10 seconds someone has a potentially life-threatening asthma attack</a:t>
            </a:r>
            <a:r>
              <a:rPr lang="en-GB" b="1" dirty="0">
                <a:solidFill>
                  <a:srgbClr val="FF0000"/>
                </a:solidFill>
                <a:ea typeface="+mn-lt"/>
                <a:cs typeface="+mn-lt"/>
              </a:rPr>
              <a:t> </a:t>
            </a:r>
            <a:r>
              <a:rPr lang="en-GB" sz="2000" dirty="0">
                <a:ea typeface="+mn-lt"/>
                <a:cs typeface="+mn-lt"/>
              </a:rPr>
              <a:t>https://www.nhs.uk/conditions/asthma/asthma-attack/</a:t>
            </a:r>
            <a:endParaRPr lang="en-GB" dirty="0"/>
          </a:p>
        </p:txBody>
      </p:sp>
      <p:sp>
        <p:nvSpPr>
          <p:cNvPr id="7" name="TextBox 6">
            <a:extLst>
              <a:ext uri="{FF2B5EF4-FFF2-40B4-BE49-F238E27FC236}">
                <a16:creationId xmlns:a16="http://schemas.microsoft.com/office/drawing/2014/main" id="{865806B3-52AF-4C12-7699-A92C67FF1278}"/>
              </a:ext>
            </a:extLst>
          </p:cNvPr>
          <p:cNvSpPr txBox="1"/>
          <p:nvPr/>
        </p:nvSpPr>
        <p:spPr>
          <a:xfrm>
            <a:off x="5252756" y="323860"/>
            <a:ext cx="4022784" cy="22929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solidFill>
                  <a:srgbClr val="222222"/>
                </a:solidFill>
                <a:ea typeface="+mn-lt"/>
                <a:cs typeface="+mn-lt"/>
              </a:rPr>
              <a:t>Around 8 million people – over 12% of the population – have been diagnosed with asthma. This means more people have had an asthma diagnosis than have been diagnosed with all other lung diseases combined.</a:t>
            </a:r>
            <a:endParaRPr lang="en-US" sz="900" dirty="0">
              <a:ea typeface="Calibri"/>
              <a:cs typeface="Calibri"/>
            </a:endParaRPr>
          </a:p>
          <a:p>
            <a:r>
              <a:rPr lang="en-GB" sz="900" dirty="0">
                <a:solidFill>
                  <a:srgbClr val="222222"/>
                </a:solidFill>
                <a:ea typeface="+mn-lt"/>
                <a:cs typeface="+mn-lt"/>
              </a:rPr>
              <a:t>This does not mean that there are 8 million people living with the condition, however. Many children diagnosed with asthma grow out of it. Asthma UK states that around 5.4 million people receive treatment for the disease. Research has also suggested asthma maybe considerably over-diagnosed.</a:t>
            </a:r>
            <a:endParaRPr lang="en-GB" sz="900" dirty="0">
              <a:ea typeface="Calibri"/>
              <a:cs typeface="Calibri"/>
            </a:endParaRPr>
          </a:p>
          <a:p>
            <a:r>
              <a:rPr lang="en-GB" sz="900" dirty="0">
                <a:solidFill>
                  <a:srgbClr val="222222"/>
                </a:solidFill>
                <a:ea typeface="+mn-lt"/>
                <a:cs typeface="+mn-lt"/>
              </a:rPr>
              <a:t>Further research is needed to understand if this is a more accurate indication of the number of people living with asthma in the UK. Or whether this is an underestimate due to the number of people who no longer take treatment for asthma in adulthood, despite still having symptoms. </a:t>
            </a:r>
            <a:endParaRPr lang="en-GB" sz="900" dirty="0">
              <a:ea typeface="Calibri"/>
              <a:cs typeface="Calibri"/>
            </a:endParaRPr>
          </a:p>
          <a:p>
            <a:r>
              <a:rPr lang="en-GB" sz="900" dirty="0">
                <a:solidFill>
                  <a:srgbClr val="222222"/>
                </a:solidFill>
                <a:ea typeface="+mn-lt"/>
                <a:cs typeface="+mn-lt"/>
              </a:rPr>
              <a:t>Our data also confirm that the number of people who have had a diagnosis of asthma is plateauing. There has only been a small increase of under 3% in recent years. However, asthma is still the most common lung condition by a considerable margin.</a:t>
            </a:r>
            <a:endParaRPr lang="en-GB" sz="900" dirty="0">
              <a:ea typeface="Calibri"/>
              <a:cs typeface="Calibri"/>
            </a:endParaRPr>
          </a:p>
          <a:p>
            <a:pPr algn="l"/>
            <a:endParaRPr lang="en-GB" sz="800" dirty="0">
              <a:ea typeface="Calibri"/>
              <a:cs typeface="Calibri"/>
            </a:endParaRPr>
          </a:p>
        </p:txBody>
      </p:sp>
      <p:graphicFrame>
        <p:nvGraphicFramePr>
          <p:cNvPr id="9" name="TextBox 5">
            <a:extLst>
              <a:ext uri="{FF2B5EF4-FFF2-40B4-BE49-F238E27FC236}">
                <a16:creationId xmlns:a16="http://schemas.microsoft.com/office/drawing/2014/main" id="{1C54E13A-846E-BE39-CA7D-045D1973812B}"/>
              </a:ext>
            </a:extLst>
          </p:cNvPr>
          <p:cNvGraphicFramePr/>
          <p:nvPr>
            <p:extLst>
              <p:ext uri="{D42A27DB-BD31-4B8C-83A1-F6EECF244321}">
                <p14:modId xmlns:p14="http://schemas.microsoft.com/office/powerpoint/2010/main" val="1684677236"/>
              </p:ext>
            </p:extLst>
          </p:nvPr>
        </p:nvGraphicFramePr>
        <p:xfrm>
          <a:off x="38134" y="367563"/>
          <a:ext cx="5057953" cy="453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7" name="TextBox 86">
            <a:extLst>
              <a:ext uri="{FF2B5EF4-FFF2-40B4-BE49-F238E27FC236}">
                <a16:creationId xmlns:a16="http://schemas.microsoft.com/office/drawing/2014/main" id="{2F06A332-709E-3541-A8A1-35B5B5573809}"/>
              </a:ext>
            </a:extLst>
          </p:cNvPr>
          <p:cNvSpPr txBox="1"/>
          <p:nvPr/>
        </p:nvSpPr>
        <p:spPr>
          <a:xfrm>
            <a:off x="132319" y="4887575"/>
            <a:ext cx="11927361"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solidFill>
                  <a:srgbClr val="0B0C0C"/>
                </a:solidFill>
                <a:ea typeface="+mn-lt"/>
                <a:cs typeface="+mn-lt"/>
              </a:rPr>
              <a:t>Emergency hospital admissions for COPD have significantly dropped in the financial year ending 2021, from 246.7 per 100,000 population in the financial year ending 2020 to 133.5 per 100,000 population in the financial year ending 2021. Rates remain high in England’s formerly industrial areas of the North and Midlands.</a:t>
            </a:r>
            <a:endParaRPr lang="en-US" sz="900" b="1" dirty="0">
              <a:ea typeface="Calibri"/>
              <a:cs typeface="Calibri"/>
            </a:endParaRPr>
          </a:p>
          <a:p>
            <a:r>
              <a:rPr lang="en-GB" sz="900" b="1" dirty="0">
                <a:solidFill>
                  <a:srgbClr val="0B0C0C"/>
                </a:solidFill>
                <a:ea typeface="+mn-lt"/>
                <a:cs typeface="+mn-lt"/>
              </a:rPr>
              <a:t>There has been a significant drop in emergency hospital admissions for pneumonia from 489.7 per 100,000 population in the financial year ending 2020 to 241.7 per 100,000 population in the financial year ending 2021. A significant drop was observed in all CCGs.</a:t>
            </a:r>
            <a:endParaRPr lang="en-GB" sz="900" b="1" dirty="0">
              <a:ea typeface="Calibri"/>
              <a:cs typeface="Calibri"/>
            </a:endParaRPr>
          </a:p>
          <a:p>
            <a:r>
              <a:rPr lang="en-GB" sz="900" b="1" dirty="0">
                <a:solidFill>
                  <a:srgbClr val="0B0C0C"/>
                </a:solidFill>
                <a:ea typeface="+mn-lt"/>
                <a:cs typeface="+mn-lt"/>
              </a:rPr>
              <a:t>The total number of emergency admissions for asthma aged 19 years and over in the financial year ending 2021 was less than half that in the previous financial year (21,125 patients in the financial year ending 2021, 44,820 patients in the financial year ending 2020).</a:t>
            </a:r>
            <a:endParaRPr lang="en-GB" sz="900" b="1" dirty="0">
              <a:ea typeface="Calibri"/>
              <a:cs typeface="Calibri"/>
            </a:endParaRPr>
          </a:p>
          <a:p>
            <a:r>
              <a:rPr lang="en-GB" sz="900" b="1" dirty="0">
                <a:solidFill>
                  <a:srgbClr val="0B0C0C"/>
                </a:solidFill>
                <a:ea typeface="+mn-lt"/>
                <a:cs typeface="+mn-lt"/>
              </a:rPr>
              <a:t>There has been a large drop in the number of emergency patients admitted to hospital with bronchiolitis in children aged under 2 years, from 47,506 admissions in the financial year ending 2020 to 6,633 admissions in the financial year ending 2021. There was a significant drop in the rate of emergency admissions in all CCGs during the same time period.(</a:t>
            </a:r>
            <a:r>
              <a:rPr lang="en-GB" sz="900" b="1" dirty="0">
                <a:ea typeface="+mn-lt"/>
                <a:cs typeface="+mn-lt"/>
              </a:rPr>
              <a:t>https://www.gov.uk/government/statistics/interactive-health-atlas-of-lung-conditions-in-england-inhale-2022-update/interactive-health-atlas-of-lung-conditions-in-england-inhale-february-2022-update</a:t>
            </a:r>
            <a:endParaRPr lang="en-GB" sz="900" b="1" dirty="0">
              <a:ea typeface="Calibri"/>
              <a:cs typeface="Calibri"/>
            </a:endParaRPr>
          </a:p>
        </p:txBody>
      </p:sp>
      <p:pic>
        <p:nvPicPr>
          <p:cNvPr id="1026" name="Picture 2" descr="Lungs in situ - anterior view">
            <a:extLst>
              <a:ext uri="{FF2B5EF4-FFF2-40B4-BE49-F238E27FC236}">
                <a16:creationId xmlns:a16="http://schemas.microsoft.com/office/drawing/2014/main" id="{FAACBA01-CE00-9397-34D5-88D6C1EC7B0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55908" y="2505699"/>
            <a:ext cx="2825463" cy="19315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362344B-F431-1767-1602-99DA8495A8A5}"/>
              </a:ext>
            </a:extLst>
          </p:cNvPr>
          <p:cNvSpPr txBox="1"/>
          <p:nvPr/>
        </p:nvSpPr>
        <p:spPr>
          <a:xfrm>
            <a:off x="5252756" y="2791488"/>
            <a:ext cx="3485194" cy="2169825"/>
          </a:xfrm>
          <a:prstGeom prst="rect">
            <a:avLst/>
          </a:prstGeom>
          <a:noFill/>
        </p:spPr>
        <p:txBody>
          <a:bodyPr wrap="square" rtlCol="0">
            <a:spAutoFit/>
          </a:bodyPr>
          <a:lstStyle/>
          <a:p>
            <a:pPr algn="l"/>
            <a:r>
              <a:rPr lang="en-GB" sz="900" b="0" i="0" dirty="0">
                <a:solidFill>
                  <a:srgbClr val="222222"/>
                </a:solidFill>
                <a:effectLst/>
                <a:latin typeface="Arial Nova" panose="020B0504020202020204" pitchFamily="34" charset="0"/>
              </a:rPr>
              <a:t>Your lungs have about 150 million alveoli. Normally, your alveoli are elastic, meaning that their size and shape can change easily. Alveoli are able to easily expand and contract because their insides are coated with a substance called surfactant. Surfactant reduces the work it takes to breathe by helping the lungs inflate more easily when you breathe in. It also prevents the lungs from collapsing when you breathe out. </a:t>
            </a:r>
          </a:p>
          <a:p>
            <a:pPr algn="l"/>
            <a:r>
              <a:rPr lang="en-GB" sz="900" b="0" i="0" dirty="0">
                <a:solidFill>
                  <a:srgbClr val="222222"/>
                </a:solidFill>
                <a:effectLst/>
                <a:latin typeface="Arial Nova" panose="020B0504020202020204" pitchFamily="34" charset="0"/>
              </a:rPr>
              <a:t>Each of these alveoli is made up of a mesh of tiny blood vessels called capillaries. The capillaries connect to a network of arteries and veins that move blood through your body. The pulmonary artery and its branches deliver blood to the capillaries that surround the alveoli. This blood is rich in carbon dioxide and low in oxygen. Carbon dioxide moves from the blood into the air inside the alveoli. At the same time, oxygen moves from the air into the blood in the capillaries</a:t>
            </a:r>
            <a:r>
              <a:rPr lang="en-GB" sz="800" b="0" i="0" dirty="0">
                <a:solidFill>
                  <a:srgbClr val="222222"/>
                </a:solidFill>
                <a:effectLst/>
                <a:latin typeface="Open Sans" panose="020B0606030504020204" pitchFamily="34" charset="0"/>
              </a:rPr>
              <a:t>. </a:t>
            </a:r>
            <a:endParaRPr lang="en-GB" sz="800" b="0" i="0" dirty="0">
              <a:solidFill>
                <a:srgbClr val="222222"/>
              </a:solidFill>
              <a:effectLst/>
              <a:latin typeface="Arial Nova" panose="020B05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Navigational compass on a blue background">
            <a:extLst>
              <a:ext uri="{FF2B5EF4-FFF2-40B4-BE49-F238E27FC236}">
                <a16:creationId xmlns:a16="http://schemas.microsoft.com/office/drawing/2014/main" id="{276BE35F-7420-E4ED-0210-4FF6305C03D4}"/>
              </a:ext>
            </a:extLst>
          </p:cNvPr>
          <p:cNvPicPr>
            <a:picLocks noChangeAspect="1"/>
          </p:cNvPicPr>
          <p:nvPr/>
        </p:nvPicPr>
        <p:blipFill rotWithShape="1">
          <a:blip r:embed="rId2"/>
          <a:srcRect l="14321" t="9091" r="6622"/>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26E00D20-E5CD-DB7D-5347-C5B61AF21965}"/>
              </a:ext>
            </a:extLst>
          </p:cNvPr>
          <p:cNvSpPr>
            <a:spLocks noGrp="1"/>
          </p:cNvSpPr>
          <p:nvPr>
            <p:ph type="title"/>
          </p:nvPr>
        </p:nvSpPr>
        <p:spPr>
          <a:xfrm>
            <a:off x="4195471" y="-3278"/>
            <a:ext cx="3438144" cy="722146"/>
          </a:xfrm>
        </p:spPr>
        <p:txBody>
          <a:bodyPr anchor="b">
            <a:normAutofit/>
          </a:bodyPr>
          <a:lstStyle/>
          <a:p>
            <a:r>
              <a:rPr lang="en-GB" sz="3200" b="1" dirty="0">
                <a:latin typeface="Arial Nova"/>
                <a:cs typeface="Calibri Light"/>
              </a:rPr>
              <a:t>Reference list</a:t>
            </a:r>
            <a:endParaRPr lang="en-GB" sz="3200" b="1" dirty="0">
              <a:latin typeface="Arial Nova"/>
            </a:endParaRPr>
          </a:p>
        </p:txBody>
      </p:sp>
      <p:sp>
        <p:nvSpPr>
          <p:cNvPr id="3" name="Content Placeholder 2">
            <a:extLst>
              <a:ext uri="{FF2B5EF4-FFF2-40B4-BE49-F238E27FC236}">
                <a16:creationId xmlns:a16="http://schemas.microsoft.com/office/drawing/2014/main" id="{44CDCAE5-66AD-446C-CEC4-C69FEC1FF44F}"/>
              </a:ext>
            </a:extLst>
          </p:cNvPr>
          <p:cNvSpPr>
            <a:spLocks noGrp="1"/>
          </p:cNvSpPr>
          <p:nvPr>
            <p:ph idx="1"/>
          </p:nvPr>
        </p:nvSpPr>
        <p:spPr>
          <a:xfrm>
            <a:off x="888679" y="719601"/>
            <a:ext cx="11763396" cy="5593899"/>
          </a:xfrm>
        </p:spPr>
        <p:txBody>
          <a:bodyPr vert="horz" lIns="91440" tIns="45720" rIns="91440" bIns="45720" rtlCol="0" anchor="t">
            <a:normAutofit/>
          </a:bodyPr>
          <a:lstStyle/>
          <a:p>
            <a:r>
              <a:rPr lang="en-GB" sz="1800" dirty="0">
                <a:ea typeface="+mn-lt"/>
                <a:cs typeface="+mn-lt"/>
                <a:hlinkClick r:id="rId3"/>
              </a:rPr>
              <a:t>https://www.urmc.rochester.edu/encyclopedia/content.aspx?contentid=p01300&amp;contenttypeid=85</a:t>
            </a:r>
            <a:endParaRPr lang="en-GB" sz="1800" dirty="0">
              <a:ea typeface="+mn-lt"/>
              <a:cs typeface="+mn-lt"/>
            </a:endParaRPr>
          </a:p>
          <a:p>
            <a:r>
              <a:rPr lang="en-GB" sz="1800" dirty="0">
                <a:ea typeface="+mn-lt"/>
                <a:cs typeface="+mn-lt"/>
                <a:hlinkClick r:id="rId4"/>
              </a:rPr>
              <a:t>https://www.lung.org/lung-health-diseases/how-lungs-work</a:t>
            </a:r>
            <a:endParaRPr lang="en-GB" sz="1800" dirty="0">
              <a:ea typeface="+mn-lt"/>
              <a:cs typeface="+mn-lt"/>
            </a:endParaRPr>
          </a:p>
          <a:p>
            <a:r>
              <a:rPr lang="en-GB" sz="1800" dirty="0">
                <a:ea typeface="+mn-lt"/>
                <a:cs typeface="+mn-lt"/>
                <a:hlinkClick r:id="rId5"/>
              </a:rPr>
              <a:t>https://www.lung.org/lung-health-diseases/warning-signs-of-lung-disease</a:t>
            </a:r>
            <a:endParaRPr lang="en-GB" sz="1800" dirty="0">
              <a:ea typeface="+mn-lt"/>
              <a:cs typeface="+mn-lt"/>
            </a:endParaRPr>
          </a:p>
          <a:p>
            <a:r>
              <a:rPr lang="en-GB" sz="1800" dirty="0">
                <a:ea typeface="+mn-lt"/>
                <a:cs typeface="+mn-lt"/>
                <a:hlinkClick r:id="rId6"/>
              </a:rPr>
              <a:t>https://www.england.nhs.uk/ourwork/clinical-policy/respiratory-disease/</a:t>
            </a:r>
            <a:endParaRPr lang="en-GB" sz="1800" dirty="0">
              <a:ea typeface="+mn-lt"/>
              <a:cs typeface="+mn-lt"/>
            </a:endParaRPr>
          </a:p>
          <a:p>
            <a:r>
              <a:rPr lang="en-GB" sz="1800" dirty="0">
                <a:ea typeface="+mn-lt"/>
                <a:cs typeface="+mn-lt"/>
                <a:hlinkClick r:id="rId7"/>
              </a:rPr>
              <a:t>https://www.who.int/health-topics/chronic-respiratory-diseases#tab=tab_1</a:t>
            </a:r>
            <a:endParaRPr lang="en-GB" sz="1800" dirty="0">
              <a:ea typeface="+mn-lt"/>
              <a:cs typeface="+mn-lt"/>
            </a:endParaRPr>
          </a:p>
          <a:p>
            <a:r>
              <a:rPr lang="en-GB" sz="1800" dirty="0">
                <a:ea typeface="+mn-lt"/>
                <a:cs typeface="+mn-lt"/>
                <a:hlinkClick r:id="rId8"/>
              </a:rPr>
              <a:t>https://www.nhs.uk/conditions/asthma/</a:t>
            </a:r>
            <a:endParaRPr lang="en-GB" sz="1800" dirty="0">
              <a:ea typeface="+mn-lt"/>
              <a:cs typeface="+mn-lt"/>
            </a:endParaRPr>
          </a:p>
          <a:p>
            <a:r>
              <a:rPr lang="en-GB" sz="1800" dirty="0">
                <a:ea typeface="+mn-lt"/>
                <a:cs typeface="+mn-lt"/>
                <a:hlinkClick r:id="rId9"/>
              </a:rPr>
              <a:t>https://www.youtube.com/watch?v=SKtWyxFbJQM</a:t>
            </a:r>
            <a:endParaRPr lang="en-GB" sz="1800" dirty="0">
              <a:ea typeface="+mn-lt"/>
              <a:cs typeface="+mn-lt"/>
            </a:endParaRPr>
          </a:p>
          <a:p>
            <a:r>
              <a:rPr lang="en-GB" sz="1800" dirty="0">
                <a:ea typeface="+mn-lt"/>
                <a:cs typeface="+mn-lt"/>
                <a:hlinkClick r:id="rId10"/>
              </a:rPr>
              <a:t>https://aafa.org/asthma/asthma-prevention/#:~:text=Fully%20take%20part%20in%20exercise,Have%20the%20clearest%20lungs%20possible</a:t>
            </a:r>
            <a:endParaRPr lang="en-GB" sz="1800" dirty="0">
              <a:ea typeface="+mn-lt"/>
              <a:cs typeface="+mn-lt"/>
            </a:endParaRPr>
          </a:p>
          <a:p>
            <a:r>
              <a:rPr lang="en-GB" sz="1800" dirty="0">
                <a:ea typeface="+mn-lt"/>
                <a:cs typeface="+mn-lt"/>
                <a:hlinkClick r:id="rId11"/>
              </a:rPr>
              <a:t>https://statistics.blf.org.uk/asthma</a:t>
            </a:r>
            <a:endParaRPr lang="en-GB" sz="1800" dirty="0">
              <a:ea typeface="+mn-lt"/>
              <a:cs typeface="+mn-lt"/>
            </a:endParaRPr>
          </a:p>
          <a:p>
            <a:r>
              <a:rPr lang="en-GB" sz="1800" dirty="0">
                <a:ea typeface="+mn-lt"/>
                <a:cs typeface="+mn-lt"/>
                <a:hlinkClick r:id="rId12"/>
              </a:rPr>
              <a:t>https://www.physio-pedia.com/Lung_Anatomy</a:t>
            </a:r>
            <a:endParaRPr lang="en-GB" sz="1800" dirty="0">
              <a:ea typeface="+mn-lt"/>
              <a:cs typeface="+mn-lt"/>
            </a:endParaRPr>
          </a:p>
          <a:p>
            <a:r>
              <a:rPr lang="en-GB" sz="1800" dirty="0">
                <a:ea typeface="+mn-lt"/>
                <a:cs typeface="+mn-lt"/>
                <a:hlinkClick r:id="rId13"/>
              </a:rPr>
              <a:t>https://youtu.be/dt3X8BgM9vA</a:t>
            </a:r>
            <a:endParaRPr lang="en-GB" sz="1800" dirty="0">
              <a:ea typeface="+mn-lt"/>
              <a:cs typeface="+mn-lt"/>
            </a:endParaRPr>
          </a:p>
          <a:p>
            <a:r>
              <a:rPr lang="en-GB" sz="1800" dirty="0">
                <a:ea typeface="+mn-lt"/>
                <a:cs typeface="+mn-lt"/>
                <a:hlinkClick r:id="rId14"/>
              </a:rPr>
              <a:t>https://youtu.be/Y7KsJ-wHRQI</a:t>
            </a:r>
            <a:endParaRPr lang="en-GB" sz="1800" dirty="0">
              <a:ea typeface="+mn-lt"/>
              <a:cs typeface="+mn-lt"/>
            </a:endParaRPr>
          </a:p>
          <a:p>
            <a:r>
              <a:rPr lang="en-GB" sz="1800" dirty="0">
                <a:ea typeface="+mn-lt"/>
                <a:cs typeface="+mn-lt"/>
              </a:rPr>
              <a:t>https://www.nhlbi.nih.gov/health/lungs/respiratory-system</a:t>
            </a:r>
          </a:p>
        </p:txBody>
      </p:sp>
    </p:spTree>
    <p:extLst>
      <p:ext uri="{BB962C8B-B14F-4D97-AF65-F5344CB8AC3E}">
        <p14:creationId xmlns:p14="http://schemas.microsoft.com/office/powerpoint/2010/main" val="11446318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9" ma:contentTypeDescription="Create a new document." ma:contentTypeScope="" ma:versionID="da142eeec31b12ca44dfc61935a8f0e8">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af4ed19161ef8a30345ac8a19043e9eb"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3D6EDA-5A4F-4E6E-922F-B755D6DFBB2A}">
  <ds:schemaRefs>
    <ds:schemaRef ds:uri="http://purl.org/dc/elements/1.1/"/>
    <ds:schemaRef ds:uri="http://schemas.microsoft.com/office/2006/metadata/properties"/>
    <ds:schemaRef ds:uri="http://purl.org/dc/terms/"/>
    <ds:schemaRef ds:uri="http://schemas.microsoft.com/office/2006/documentManagement/types"/>
    <ds:schemaRef ds:uri="http://www.w3.org/XML/1998/namespace"/>
    <ds:schemaRef ds:uri="0e7fbce4-8ae7-4085-8b0a-9efa4c7cae6d"/>
    <ds:schemaRef ds:uri="4eb0a523-77d0-454a-93a8-50ca111d3c44"/>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206295EA-25BB-48F8-8C65-3AF28773CC55}">
  <ds:schemaRefs>
    <ds:schemaRef ds:uri="http://schemas.microsoft.com/sharepoint/v3/contenttype/forms"/>
  </ds:schemaRefs>
</ds:datastoreItem>
</file>

<file path=customXml/itemProps3.xml><?xml version="1.0" encoding="utf-8"?>
<ds:datastoreItem xmlns:ds="http://schemas.openxmlformats.org/officeDocument/2006/customXml" ds:itemID="{3EB36460-7338-47AF-BC74-B73AA0677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868</TotalTime>
  <Words>1020</Words>
  <Application>Microsoft Office PowerPoint</Application>
  <PresentationFormat>Widescreen</PresentationFormat>
  <Paragraphs>43</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Arial</vt:lpstr>
      <vt:lpstr>Arial Nova</vt:lpstr>
      <vt:lpstr>Calibri Light</vt:lpstr>
      <vt:lpstr>Georgia</vt:lpstr>
      <vt:lpstr>Open Sans</vt:lpstr>
      <vt:lpstr>Trebuchet MS</vt:lpstr>
      <vt:lpstr>Wingdings 3</vt:lpstr>
      <vt:lpstr>Facet</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Todorova</dc:creator>
  <cp:lastModifiedBy>Elena</cp:lastModifiedBy>
  <cp:revision>351</cp:revision>
  <dcterms:created xsi:type="dcterms:W3CDTF">2023-05-23T12:35:20Z</dcterms:created>
  <dcterms:modified xsi:type="dcterms:W3CDTF">2023-06-10T08:22:37Z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