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4" autoAdjust="0"/>
    <p:restoredTop sz="94660"/>
  </p:normalViewPr>
  <p:slideViewPr>
    <p:cSldViewPr snapToGrid="0">
      <p:cViewPr varScale="1">
        <p:scale>
          <a:sx n="51" d="100"/>
          <a:sy n="51" d="100"/>
        </p:scale>
        <p:origin x="132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rpita chaudhary" userId="3332a422087b04c5" providerId="LiveId" clId="{B4468D67-965C-44C4-9411-463E7B956E9B}"/>
    <pc:docChg chg="modSld">
      <pc:chgData name="arpita chaudhary" userId="3332a422087b04c5" providerId="LiveId" clId="{B4468D67-965C-44C4-9411-463E7B956E9B}" dt="2025-11-03T06:48:57.622" v="7" actId="1076"/>
      <pc:docMkLst>
        <pc:docMk/>
      </pc:docMkLst>
      <pc:sldChg chg="modSp mod">
        <pc:chgData name="arpita chaudhary" userId="3332a422087b04c5" providerId="LiveId" clId="{B4468D67-965C-44C4-9411-463E7B956E9B}" dt="2025-11-03T06:48:57.622" v="7" actId="1076"/>
        <pc:sldMkLst>
          <pc:docMk/>
          <pc:sldMk cId="25939643" sldId="256"/>
        </pc:sldMkLst>
        <pc:spChg chg="mod">
          <ac:chgData name="arpita chaudhary" userId="3332a422087b04c5" providerId="LiveId" clId="{B4468D67-965C-44C4-9411-463E7B956E9B}" dt="2025-11-03T06:48:57.622" v="7" actId="1076"/>
          <ac:spMkLst>
            <pc:docMk/>
            <pc:sldMk cId="25939643" sldId="256"/>
            <ac:spMk id="4" creationId="{167AD71C-58E0-4072-9187-493CA74CD459}"/>
          </ac:spMkLst>
        </pc:spChg>
        <pc:spChg chg="mod">
          <ac:chgData name="arpita chaudhary" userId="3332a422087b04c5" providerId="LiveId" clId="{B4468D67-965C-44C4-9411-463E7B956E9B}" dt="2025-11-03T06:48:16.734" v="0" actId="14100"/>
          <ac:spMkLst>
            <pc:docMk/>
            <pc:sldMk cId="25939643" sldId="256"/>
            <ac:spMk id="6" creationId="{1B1F4024-075B-4FC3-A3DA-106E4A861007}"/>
          </ac:spMkLst>
        </pc:spChg>
        <pc:spChg chg="mod">
          <ac:chgData name="arpita chaudhary" userId="3332a422087b04c5" providerId="LiveId" clId="{B4468D67-965C-44C4-9411-463E7B956E9B}" dt="2025-11-03T06:48:52.067" v="6" actId="1076"/>
          <ac:spMkLst>
            <pc:docMk/>
            <pc:sldMk cId="25939643" sldId="256"/>
            <ac:spMk id="17" creationId="{BEC2DE03-E46F-4732-902E-39CEEE9FB35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3E2A0-90A8-4BC9-90DA-E3481B86D9E9}" type="datetimeFigureOut">
              <a:rPr lang="en-IN" smtClean="0"/>
              <a:t>03-11-2025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93AD3-AAFC-4505-97C7-73B5547BFC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167610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3E2A0-90A8-4BC9-90DA-E3481B86D9E9}" type="datetimeFigureOut">
              <a:rPr lang="en-IN" smtClean="0"/>
              <a:t>03-11-2025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93AD3-AAFC-4505-97C7-73B5547BFC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608899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3E2A0-90A8-4BC9-90DA-E3481B86D9E9}" type="datetimeFigureOut">
              <a:rPr lang="en-IN" smtClean="0"/>
              <a:t>03-11-2025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93AD3-AAFC-4505-97C7-73B5547BFC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97230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3E2A0-90A8-4BC9-90DA-E3481B86D9E9}" type="datetimeFigureOut">
              <a:rPr lang="en-IN" smtClean="0"/>
              <a:t>03-11-2025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93AD3-AAFC-4505-97C7-73B5547BFC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5331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3E2A0-90A8-4BC9-90DA-E3481B86D9E9}" type="datetimeFigureOut">
              <a:rPr lang="en-IN" smtClean="0"/>
              <a:t>03-11-2025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93AD3-AAFC-4505-97C7-73B5547BFC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5026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3E2A0-90A8-4BC9-90DA-E3481B86D9E9}" type="datetimeFigureOut">
              <a:rPr lang="en-IN" smtClean="0"/>
              <a:t>03-11-2025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93AD3-AAFC-4505-97C7-73B5547BFC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66318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3E2A0-90A8-4BC9-90DA-E3481B86D9E9}" type="datetimeFigureOut">
              <a:rPr lang="en-IN" smtClean="0"/>
              <a:t>03-11-2025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93AD3-AAFC-4505-97C7-73B5547BFC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58960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3E2A0-90A8-4BC9-90DA-E3481B86D9E9}" type="datetimeFigureOut">
              <a:rPr lang="en-IN" smtClean="0"/>
              <a:t>03-11-2025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93AD3-AAFC-4505-97C7-73B5547BFC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4920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3E2A0-90A8-4BC9-90DA-E3481B86D9E9}" type="datetimeFigureOut">
              <a:rPr lang="en-IN" smtClean="0"/>
              <a:t>03-11-2025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93AD3-AAFC-4505-97C7-73B5547BFC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133614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3E2A0-90A8-4BC9-90DA-E3481B86D9E9}" type="datetimeFigureOut">
              <a:rPr lang="en-IN" smtClean="0"/>
              <a:t>03-11-2025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93AD3-AAFC-4505-97C7-73B5547BFC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93616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3E2A0-90A8-4BC9-90DA-E3481B86D9E9}" type="datetimeFigureOut">
              <a:rPr lang="en-IN" smtClean="0"/>
              <a:t>03-11-2025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93AD3-AAFC-4505-97C7-73B5547BFC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990127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23E2A0-90A8-4BC9-90DA-E3481B86D9E9}" type="datetimeFigureOut">
              <a:rPr lang="en-IN" smtClean="0"/>
              <a:t>03-11-2025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793AD3-AAFC-4505-97C7-73B5547BFC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3240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hf.org.uk/" TargetMode="External"/><Relationship Id="rId2" Type="http://schemas.openxmlformats.org/officeDocument/2006/relationships/hyperlink" Target="https://doi.org/10.1093/eurjpc/zwaf193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nice.org.uk/guidance/ng196" TargetMode="External"/><Relationship Id="rId4" Type="http://schemas.openxmlformats.org/officeDocument/2006/relationships/hyperlink" Target="https://www.nacr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67AD71C-58E0-4072-9187-493CA74CD459}"/>
              </a:ext>
            </a:extLst>
          </p:cNvPr>
          <p:cNvSpPr/>
          <p:nvPr/>
        </p:nvSpPr>
        <p:spPr>
          <a:xfrm>
            <a:off x="684891" y="33177"/>
            <a:ext cx="11639550" cy="105695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solidFill>
                  <a:schemeClr val="bg1"/>
                </a:solidFill>
              </a:rPr>
              <a:t>Evaluating the Impact of Cardiac Rehabilitation Programs on Lifestyle Outcomes in Adults Aged 30–50 Diagnosed with Cardiac Arrhythmia</a:t>
            </a:r>
            <a:endParaRPr lang="en-IN" sz="2800" dirty="0">
              <a:solidFill>
                <a:schemeClr val="bg1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B1F4024-075B-4FC3-A3DA-106E4A861007}"/>
              </a:ext>
            </a:extLst>
          </p:cNvPr>
          <p:cNvSpPr/>
          <p:nvPr/>
        </p:nvSpPr>
        <p:spPr>
          <a:xfrm>
            <a:off x="0" y="1543050"/>
            <a:ext cx="5695950" cy="291465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AutoNum type="arabicPeriod"/>
            </a:pPr>
            <a:r>
              <a:rPr lang="en-US" sz="2800" b="1" dirty="0"/>
              <a:t>Introduction</a:t>
            </a:r>
          </a:p>
          <a:p>
            <a:pPr algn="r"/>
            <a:r>
              <a:rPr lang="en-US" sz="1200" dirty="0"/>
              <a:t>Cardiac arrhythmia is a growing public health concern among adults aged 30–50, often leading to reduced quality of life, increased stroke risk, and long-term cardiovascular complications (</a:t>
            </a:r>
            <a:r>
              <a:rPr lang="en-US" sz="1200" dirty="0" err="1"/>
              <a:t>Breeman</a:t>
            </a:r>
            <a:r>
              <a:rPr lang="en-US" sz="1200" dirty="0"/>
              <a:t> et al., 2025).  </a:t>
            </a:r>
          </a:p>
          <a:p>
            <a:pPr algn="r"/>
            <a:r>
              <a:rPr lang="en-US" sz="1200" dirty="0"/>
              <a:t>Cardiac rehabilitation (CR) </a:t>
            </a:r>
            <a:r>
              <a:rPr lang="en-US" sz="1200" dirty="0" err="1"/>
              <a:t>programmes</a:t>
            </a:r>
            <a:r>
              <a:rPr lang="en-US" sz="1200" dirty="0"/>
              <a:t> are designed to improve physical activity, dietary habits, stress management, and medication adherence — yet younger adults remain underrepresented in CR participation (</a:t>
            </a:r>
            <a:r>
              <a:rPr lang="en-US" sz="1200" dirty="0" err="1"/>
              <a:t>Vromen</a:t>
            </a:r>
            <a:r>
              <a:rPr lang="en-US" sz="1200" dirty="0"/>
              <a:t> et al., 2016).  </a:t>
            </a:r>
          </a:p>
          <a:p>
            <a:pPr algn="r"/>
            <a:r>
              <a:rPr lang="en-US" sz="1200" dirty="0"/>
              <a:t>Workplace demands, lack of tailored support, and limited awareness contribute to low engagement in CR among this age group (Clark et al., 2014). </a:t>
            </a:r>
          </a:p>
          <a:p>
            <a:pPr algn="r"/>
            <a:r>
              <a:rPr lang="en-US" sz="1200" dirty="0"/>
              <a:t> This research explores how CR </a:t>
            </a:r>
            <a:r>
              <a:rPr lang="en-US" sz="1200" dirty="0" err="1"/>
              <a:t>programmes</a:t>
            </a:r>
            <a:r>
              <a:rPr lang="en-US" sz="1200" dirty="0"/>
              <a:t> influence lifestyle outcomes in younger adults and identifies barriers to sustained change</a:t>
            </a:r>
            <a:r>
              <a:rPr lang="en-US" dirty="0"/>
              <a:t>.</a:t>
            </a:r>
            <a:endParaRPr lang="en-IN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BA8B11E-02CF-42BC-A151-EDF3207BA361}"/>
              </a:ext>
            </a:extLst>
          </p:cNvPr>
          <p:cNvSpPr/>
          <p:nvPr/>
        </p:nvSpPr>
        <p:spPr>
          <a:xfrm>
            <a:off x="6038850" y="1695450"/>
            <a:ext cx="6515100" cy="230505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2. Prevalence-</a:t>
            </a:r>
          </a:p>
          <a:p>
            <a:r>
              <a:rPr lang="en-US" dirty="0"/>
              <a:t> </a:t>
            </a:r>
            <a:r>
              <a:rPr lang="en-US" sz="1200" dirty="0"/>
              <a:t>Over 2 million people in the UK are affected by cardiac arrhythmias, with rising diagnoses among adults aged 30–50 (British Heart Foundation, 2023).  </a:t>
            </a:r>
          </a:p>
          <a:p>
            <a:r>
              <a:rPr lang="en-US" sz="1200" dirty="0"/>
              <a:t> Atrial fibrillation increases stroke risk by 2–5 times (NICE, 2022).  </a:t>
            </a:r>
          </a:p>
          <a:p>
            <a:r>
              <a:rPr lang="en-US" sz="1200" dirty="0"/>
              <a:t> Only 40% of eligible patients aged under 55 complete CR </a:t>
            </a:r>
            <a:r>
              <a:rPr lang="en-US" sz="1200" dirty="0" err="1"/>
              <a:t>programmes</a:t>
            </a:r>
            <a:r>
              <a:rPr lang="en-US" sz="1200" dirty="0"/>
              <a:t>, compared to 70% in older age groups (NACR, 2023).  </a:t>
            </a:r>
          </a:p>
          <a:p>
            <a:r>
              <a:rPr lang="en-US" sz="1200" dirty="0"/>
              <a:t> Lifestyle factors such as sedentary </a:t>
            </a:r>
            <a:r>
              <a:rPr lang="en-US" sz="1200" dirty="0" err="1"/>
              <a:t>behaviour</a:t>
            </a:r>
            <a:r>
              <a:rPr lang="en-US" sz="1200" dirty="0"/>
              <a:t>, poor diet, and stress are prevalent among younger patients post-arrhythmia diagnosis (</a:t>
            </a:r>
            <a:r>
              <a:rPr lang="en-US" sz="1200" dirty="0" err="1"/>
              <a:t>Ghisi</a:t>
            </a:r>
            <a:r>
              <a:rPr lang="en-US" sz="1200" dirty="0"/>
              <a:t> et al., 2014).</a:t>
            </a:r>
            <a:endParaRPr lang="en-IN" sz="1200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C393AFC-9B45-41E1-9D09-263EA37B3903}"/>
              </a:ext>
            </a:extLst>
          </p:cNvPr>
          <p:cNvSpPr/>
          <p:nvPr/>
        </p:nvSpPr>
        <p:spPr>
          <a:xfrm>
            <a:off x="0" y="4924742"/>
            <a:ext cx="3556000" cy="467645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5455D7E-F130-42A1-9DAD-5A41F926209D}"/>
              </a:ext>
            </a:extLst>
          </p:cNvPr>
          <p:cNvSpPr txBox="1"/>
          <p:nvPr/>
        </p:nvSpPr>
        <p:spPr>
          <a:xfrm>
            <a:off x="184491" y="4924742"/>
            <a:ext cx="306705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3. Aim</a:t>
            </a:r>
            <a:r>
              <a:rPr lang="en-US" sz="1200" dirty="0">
                <a:solidFill>
                  <a:schemeClr val="bg1"/>
                </a:solidFill>
              </a:rPr>
              <a:t>:  </a:t>
            </a:r>
          </a:p>
          <a:p>
            <a:r>
              <a:rPr lang="en-US" sz="1200" dirty="0">
                <a:solidFill>
                  <a:schemeClr val="bg1"/>
                </a:solidFill>
              </a:rPr>
              <a:t>To evaluate the effectiveness of cardiac rehabilitation </a:t>
            </a:r>
            <a:r>
              <a:rPr lang="en-US" sz="1200" dirty="0" err="1">
                <a:solidFill>
                  <a:schemeClr val="bg1"/>
                </a:solidFill>
              </a:rPr>
              <a:t>programmes</a:t>
            </a:r>
            <a:r>
              <a:rPr lang="en-US" sz="1200" dirty="0">
                <a:solidFill>
                  <a:schemeClr val="bg1"/>
                </a:solidFill>
              </a:rPr>
              <a:t> in promoting and sustaining lifestyle changes among adults aged 30–50 diagnosed with cardiac arrhythmia.</a:t>
            </a:r>
          </a:p>
          <a:p>
            <a:r>
              <a:rPr lang="en-US" sz="2800" dirty="0">
                <a:solidFill>
                  <a:schemeClr val="bg1"/>
                </a:solidFill>
              </a:rPr>
              <a:t>4.</a:t>
            </a:r>
            <a:r>
              <a:rPr lang="en-US" sz="2400" dirty="0">
                <a:solidFill>
                  <a:schemeClr val="bg1"/>
                </a:solidFill>
              </a:rPr>
              <a:t>ResearchQuestion</a:t>
            </a:r>
            <a:r>
              <a:rPr lang="en-US" sz="1200" dirty="0">
                <a:solidFill>
                  <a:schemeClr val="bg1"/>
                </a:solidFill>
              </a:rPr>
              <a:t>: adults aged 30 to 50 diagnosed </a:t>
            </a:r>
          </a:p>
          <a:p>
            <a:r>
              <a:rPr lang="en-US" sz="1200" dirty="0">
                <a:solidFill>
                  <a:schemeClr val="bg1"/>
                </a:solidFill>
              </a:rPr>
              <a:t> How do cardiac rehabilitation </a:t>
            </a:r>
            <a:r>
              <a:rPr lang="en-US" sz="1200" dirty="0" err="1">
                <a:solidFill>
                  <a:schemeClr val="bg1"/>
                </a:solidFill>
              </a:rPr>
              <a:t>programmes</a:t>
            </a:r>
            <a:r>
              <a:rPr lang="en-US" sz="1200" dirty="0">
                <a:solidFill>
                  <a:schemeClr val="bg1"/>
                </a:solidFill>
              </a:rPr>
              <a:t> influence lifestyle outcomes—such as physical activity, diet, stress management, and medication adherence—in with cardiac arrhythmia?</a:t>
            </a:r>
          </a:p>
          <a:p>
            <a:r>
              <a:rPr lang="en-US" sz="2800" dirty="0">
                <a:solidFill>
                  <a:schemeClr val="bg1"/>
                </a:solidFill>
              </a:rPr>
              <a:t>5. Objectives</a:t>
            </a:r>
            <a:r>
              <a:rPr lang="en-US" sz="1200" dirty="0">
                <a:solidFill>
                  <a:schemeClr val="bg1"/>
                </a:solidFill>
              </a:rPr>
              <a:t>:  - To identify which lifestyle domains are most influenced by CR in younger adults.  - To assess the sustainability of lifestyle changes post-rehabilitation.  - To explore barriers and facilitators to lifestyle modification in this age group.  - To evaluate how CR </a:t>
            </a:r>
            <a:r>
              <a:rPr lang="en-US" sz="1200" dirty="0" err="1">
                <a:solidFill>
                  <a:schemeClr val="bg1"/>
                </a:solidFill>
              </a:rPr>
              <a:t>programme</a:t>
            </a:r>
            <a:r>
              <a:rPr lang="en-US" sz="1200" dirty="0">
                <a:solidFill>
                  <a:schemeClr val="bg1"/>
                </a:solidFill>
              </a:rPr>
              <a:t> design aligns with the needs of working-age adults.</a:t>
            </a:r>
            <a:endParaRPr lang="en-IN" sz="1200" dirty="0">
              <a:solidFill>
                <a:schemeClr val="bg1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691893A1-ECB1-42DC-97EB-EBC841402000}"/>
              </a:ext>
            </a:extLst>
          </p:cNvPr>
          <p:cNvSpPr/>
          <p:nvPr/>
        </p:nvSpPr>
        <p:spPr>
          <a:xfrm>
            <a:off x="4038600" y="4760456"/>
            <a:ext cx="4724400" cy="230505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F30CEDF-4B77-43EF-9725-5F4CA48A135C}"/>
              </a:ext>
            </a:extLst>
          </p:cNvPr>
          <p:cNvSpPr txBox="1"/>
          <p:nvPr/>
        </p:nvSpPr>
        <p:spPr>
          <a:xfrm flipH="1">
            <a:off x="4186237" y="4820374"/>
            <a:ext cx="4429125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 </a:t>
            </a:r>
            <a:r>
              <a:rPr lang="en-US" sz="2800" dirty="0">
                <a:solidFill>
                  <a:schemeClr val="bg1"/>
                </a:solidFill>
              </a:rPr>
              <a:t>7.Research Impact- </a:t>
            </a:r>
            <a:r>
              <a:rPr lang="en-US" sz="1200" dirty="0">
                <a:solidFill>
                  <a:schemeClr val="bg1"/>
                </a:solidFill>
              </a:rPr>
              <a:t>Clinical Practice: Tailor CR modules to younger adults using flexible formats and digital tools (</a:t>
            </a:r>
            <a:r>
              <a:rPr lang="en-US" sz="1200" dirty="0" err="1">
                <a:solidFill>
                  <a:schemeClr val="bg1"/>
                </a:solidFill>
              </a:rPr>
              <a:t>Frederix</a:t>
            </a:r>
            <a:r>
              <a:rPr lang="en-US" sz="1200" dirty="0">
                <a:solidFill>
                  <a:schemeClr val="bg1"/>
                </a:solidFill>
              </a:rPr>
              <a:t> et al., 2015).  - Policy: Inform NHS and employer strategies to improve CR access and completion rates among working-age populations.  - Public Health: Support targeted awareness campaigns and early intervention strategies for arrhythmia management.  - Innovation: Encourage integration of wearable tech, telehealth, and </a:t>
            </a:r>
            <a:r>
              <a:rPr lang="en-US" sz="1200" dirty="0" err="1">
                <a:solidFill>
                  <a:schemeClr val="bg1"/>
                </a:solidFill>
              </a:rPr>
              <a:t>personalised</a:t>
            </a:r>
            <a:r>
              <a:rPr lang="en-US" sz="1200" dirty="0">
                <a:solidFill>
                  <a:schemeClr val="bg1"/>
                </a:solidFill>
              </a:rPr>
              <a:t> coaching to enhance engagement.  - Global Relevance: Findings may be adapted for low-resource settings using community-led CR models.</a:t>
            </a:r>
            <a:endParaRPr lang="en-IN" sz="1200" dirty="0">
              <a:solidFill>
                <a:schemeClr val="bg1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5920159E-EB03-4C51-8C20-21AA048547DC}"/>
              </a:ext>
            </a:extLst>
          </p:cNvPr>
          <p:cNvSpPr/>
          <p:nvPr/>
        </p:nvSpPr>
        <p:spPr>
          <a:xfrm>
            <a:off x="4038600" y="7166972"/>
            <a:ext cx="4521200" cy="2305051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/>
              <a:t> 8.</a:t>
            </a:r>
            <a:r>
              <a:rPr lang="en-US" sz="2400" dirty="0"/>
              <a:t>Rationale of the Research </a:t>
            </a:r>
          </a:p>
          <a:p>
            <a:r>
              <a:rPr lang="en-US" sz="1200" dirty="0"/>
              <a:t>Despite extensive evidence supporting CR for older adults, younger populations remain under-researched and underserved (Anderson et al., 2016).  This study addresses a critical gap by focusing on adults aged 30–50 — a group balancing work, family, and health — and explores how CR can be adapted to their needs.  The originality lies in </a:t>
            </a:r>
            <a:r>
              <a:rPr lang="en-US" sz="1200" dirty="0" err="1"/>
              <a:t>synthesising</a:t>
            </a:r>
            <a:r>
              <a:rPr lang="en-US" sz="1200" dirty="0"/>
              <a:t> lifestyle outcomes with </a:t>
            </a:r>
            <a:r>
              <a:rPr lang="en-US" sz="1200" dirty="0" err="1"/>
              <a:t>programme</a:t>
            </a:r>
            <a:r>
              <a:rPr lang="en-US" sz="1200" dirty="0"/>
              <a:t> design, digital engagement, and long-term adherence strategies.  Findings will inform inclusive CR models and support NHS goals for preventive care and health equity.</a:t>
            </a:r>
            <a:endParaRPr lang="en-IN" sz="1200" dirty="0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430EAAA3-BDD0-4265-A261-414BFCBCFB6A}"/>
              </a:ext>
            </a:extLst>
          </p:cNvPr>
          <p:cNvSpPr/>
          <p:nvPr/>
        </p:nvSpPr>
        <p:spPr>
          <a:xfrm>
            <a:off x="8998858" y="4457700"/>
            <a:ext cx="3653065" cy="5110323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IN" sz="2400" dirty="0"/>
              <a:t>References</a:t>
            </a:r>
          </a:p>
          <a:p>
            <a:r>
              <a:rPr lang="en-IN" sz="800" dirty="0"/>
              <a:t> Anderson, L. </a:t>
            </a:r>
            <a:r>
              <a:rPr lang="en-IN" sz="800" i="1" dirty="0"/>
              <a:t>et al.</a:t>
            </a:r>
            <a:r>
              <a:rPr lang="en-IN" sz="800" dirty="0"/>
              <a:t> (2016) ‘Exercise-based cardiac rehabilitation for coronary heart disease: A meta-analysis’, </a:t>
            </a:r>
            <a:r>
              <a:rPr lang="en-IN" sz="800" i="1" dirty="0"/>
              <a:t>Journal of the American College of Cardiology (JACC)</a:t>
            </a:r>
            <a:r>
              <a:rPr lang="en-IN" sz="800" dirty="0"/>
              <a:t>, 67(1), pp. 1–12.</a:t>
            </a:r>
          </a:p>
          <a:p>
            <a:r>
              <a:rPr lang="en-IN" sz="800" dirty="0" err="1"/>
              <a:t>Breeman</a:t>
            </a:r>
            <a:r>
              <a:rPr lang="en-IN" sz="800" dirty="0"/>
              <a:t>, L.D. </a:t>
            </a:r>
            <a:r>
              <a:rPr lang="en-IN" sz="800" i="1" dirty="0"/>
              <a:t>et al.</a:t>
            </a:r>
            <a:r>
              <a:rPr lang="en-IN" sz="800" dirty="0"/>
              <a:t> (2025) ‘Lifestyle behaviour change of patients following cardiac rehabilitation’, </a:t>
            </a:r>
            <a:r>
              <a:rPr lang="en-IN" sz="800" i="1" dirty="0"/>
              <a:t>European Journal of Preventive Cardiology</a:t>
            </a:r>
            <a:r>
              <a:rPr lang="en-IN" sz="800" dirty="0"/>
              <a:t>. Available at: </a:t>
            </a:r>
            <a:r>
              <a:rPr lang="en-IN" sz="800" dirty="0">
                <a:hlinkClick r:id="rId2"/>
              </a:rPr>
              <a:t>https://doi.org/10.1093/eurjpc/zwaf193</a:t>
            </a:r>
            <a:r>
              <a:rPr lang="en-IN" sz="800" dirty="0"/>
              <a:t> (Accessed: 1 November 2025).</a:t>
            </a:r>
          </a:p>
          <a:p>
            <a:r>
              <a:rPr lang="en-IN" sz="800" dirty="0"/>
              <a:t>British Heart Foundation (2023) </a:t>
            </a:r>
            <a:r>
              <a:rPr lang="en-IN" sz="800" i="1" dirty="0"/>
              <a:t>Cardiac rehabilitation statistics</a:t>
            </a:r>
            <a:r>
              <a:rPr lang="en-IN" sz="800" dirty="0"/>
              <a:t>. Available at: </a:t>
            </a:r>
            <a:r>
              <a:rPr lang="en-IN" sz="800" dirty="0">
                <a:hlinkClick r:id="rId3"/>
              </a:rPr>
              <a:t>https://www.bhf.org.uk</a:t>
            </a:r>
            <a:r>
              <a:rPr lang="en-IN" sz="800" dirty="0"/>
              <a:t> (Accessed: 1 November 2025).</a:t>
            </a:r>
          </a:p>
          <a:p>
            <a:r>
              <a:rPr lang="en-IN" sz="800" dirty="0"/>
              <a:t>Clark, A.M. </a:t>
            </a:r>
            <a:r>
              <a:rPr lang="en-IN" sz="800" i="1" dirty="0"/>
              <a:t>et al.</a:t>
            </a:r>
            <a:r>
              <a:rPr lang="en-IN" sz="800" dirty="0"/>
              <a:t> (2014) ‘Barriers to cardiac rehabilitation’, </a:t>
            </a:r>
            <a:r>
              <a:rPr lang="en-IN" sz="800" i="1" dirty="0"/>
              <a:t>Journal of Cardiopulmonary Rehabilitation and Prevention</a:t>
            </a:r>
            <a:r>
              <a:rPr lang="en-IN" sz="800" dirty="0"/>
              <a:t>, 34(6), pp. 355–361.</a:t>
            </a:r>
          </a:p>
          <a:p>
            <a:r>
              <a:rPr lang="en-IN" sz="800" dirty="0" err="1"/>
              <a:t>Dalal</a:t>
            </a:r>
            <a:r>
              <a:rPr lang="en-IN" sz="800" dirty="0"/>
              <a:t>, H.M. </a:t>
            </a:r>
            <a:r>
              <a:rPr lang="en-IN" sz="800" i="1" dirty="0"/>
              <a:t>et al.</a:t>
            </a:r>
            <a:r>
              <a:rPr lang="en-IN" sz="800" dirty="0"/>
              <a:t> (2015) ‘Home versus centre-based cardiac rehabilitation: a systematic review’, </a:t>
            </a:r>
            <a:r>
              <a:rPr lang="en-IN" sz="800" i="1" dirty="0"/>
              <a:t>BMJ</a:t>
            </a:r>
            <a:r>
              <a:rPr lang="en-IN" sz="800" dirty="0"/>
              <a:t>, 351, h5000.</a:t>
            </a:r>
          </a:p>
          <a:p>
            <a:r>
              <a:rPr lang="en-IN" sz="800" dirty="0" err="1"/>
              <a:t>Frederix</a:t>
            </a:r>
            <a:r>
              <a:rPr lang="en-IN" sz="800" dirty="0"/>
              <a:t>, I. </a:t>
            </a:r>
            <a:r>
              <a:rPr lang="en-IN" sz="800" i="1" dirty="0"/>
              <a:t>et al.</a:t>
            </a:r>
            <a:r>
              <a:rPr lang="en-IN" sz="800" dirty="0"/>
              <a:t> (2015) ‘Digital health in cardiac rehabilitation: a review’, </a:t>
            </a:r>
            <a:r>
              <a:rPr lang="en-IN" sz="800" i="1" dirty="0"/>
              <a:t>European Journal of Cardiovascular Nursing</a:t>
            </a:r>
            <a:r>
              <a:rPr lang="en-IN" sz="800" dirty="0"/>
              <a:t>, 14(5), pp. 342–349.</a:t>
            </a:r>
          </a:p>
          <a:p>
            <a:r>
              <a:rPr lang="en-IN" sz="800" dirty="0" err="1"/>
              <a:t>Ghisi</a:t>
            </a:r>
            <a:r>
              <a:rPr lang="en-IN" sz="800" dirty="0"/>
              <a:t>, G.L.M. </a:t>
            </a:r>
            <a:r>
              <a:rPr lang="en-IN" sz="800" i="1" dirty="0"/>
              <a:t>et al.</a:t>
            </a:r>
            <a:r>
              <a:rPr lang="en-IN" sz="800" dirty="0"/>
              <a:t> (2014) ‘Knowledge and adherence in cardiac rehabilitation’, </a:t>
            </a:r>
            <a:r>
              <a:rPr lang="en-IN" sz="800" i="1" dirty="0"/>
              <a:t>Patient Education and </a:t>
            </a:r>
            <a:r>
              <a:rPr lang="en-IN" sz="800" i="1" dirty="0" err="1"/>
              <a:t>Counseling</a:t>
            </a:r>
            <a:r>
              <a:rPr lang="en-IN" sz="800" dirty="0"/>
              <a:t>, 95(2), pp. 209–217.</a:t>
            </a:r>
          </a:p>
          <a:p>
            <a:r>
              <a:rPr lang="en-IN" sz="800" dirty="0" err="1"/>
              <a:t>Heran</a:t>
            </a:r>
            <a:r>
              <a:rPr lang="en-IN" sz="800" dirty="0"/>
              <a:t>, B.S. </a:t>
            </a:r>
            <a:r>
              <a:rPr lang="en-IN" sz="800" i="1" dirty="0"/>
              <a:t>et al.</a:t>
            </a:r>
            <a:r>
              <a:rPr lang="en-IN" sz="800" dirty="0"/>
              <a:t> (2011) ‘Exercise-based cardiac rehabilitation for coronary heart disease’, </a:t>
            </a:r>
            <a:r>
              <a:rPr lang="en-IN" sz="800" i="1" dirty="0"/>
              <a:t>Cochrane Database of Systematic Reviews</a:t>
            </a:r>
            <a:r>
              <a:rPr lang="en-IN" sz="800" dirty="0"/>
              <a:t>, Issue 7.</a:t>
            </a:r>
          </a:p>
          <a:p>
            <a:r>
              <a:rPr lang="en-IN" sz="800" dirty="0"/>
              <a:t>Kraal, J.J. </a:t>
            </a:r>
            <a:r>
              <a:rPr lang="en-IN" sz="800" i="1" dirty="0"/>
              <a:t>et al.</a:t>
            </a:r>
            <a:r>
              <a:rPr lang="en-IN" sz="800" dirty="0"/>
              <a:t> (2017) ‘Effects of home-based training in cardiac rehabilitation: a randomised controlled trial’, </a:t>
            </a:r>
            <a:r>
              <a:rPr lang="en-IN" sz="800" i="1" dirty="0"/>
              <a:t>European Journal of Preventive Cardiology</a:t>
            </a:r>
            <a:r>
              <a:rPr lang="en-IN" sz="800" dirty="0"/>
              <a:t>, 24(2), pp. 148–156.</a:t>
            </a:r>
          </a:p>
          <a:p>
            <a:r>
              <a:rPr lang="en-IN" sz="800" dirty="0"/>
              <a:t>Lear, S.A. </a:t>
            </a:r>
            <a:r>
              <a:rPr lang="en-IN" sz="800" i="1" dirty="0"/>
              <a:t>et al.</a:t>
            </a:r>
            <a:r>
              <a:rPr lang="en-IN" sz="800" dirty="0"/>
              <a:t> (2017) ‘Lifestyle modification and arrhythmia recurrence’, </a:t>
            </a:r>
            <a:r>
              <a:rPr lang="en-IN" sz="800" i="1" dirty="0"/>
              <a:t>Canadian Journal of Cardiology</a:t>
            </a:r>
            <a:r>
              <a:rPr lang="en-IN" sz="800" dirty="0"/>
              <a:t>, 33(8), pp. 1020–1026.</a:t>
            </a:r>
          </a:p>
          <a:p>
            <a:r>
              <a:rPr lang="en-IN" sz="800" dirty="0"/>
              <a:t>National Audit of Cardiac Rehabilitation (NACR) (2023) </a:t>
            </a:r>
            <a:r>
              <a:rPr lang="en-IN" sz="800" i="1" dirty="0"/>
              <a:t>National audit of cardiac rehabilitation</a:t>
            </a:r>
            <a:r>
              <a:rPr lang="en-IN" sz="800" dirty="0"/>
              <a:t>. Available at: </a:t>
            </a:r>
            <a:r>
              <a:rPr lang="en-IN" sz="800" dirty="0">
                <a:hlinkClick r:id="rId4"/>
              </a:rPr>
              <a:t>https://www.nacr.org.uk</a:t>
            </a:r>
            <a:r>
              <a:rPr lang="en-IN" sz="800" dirty="0"/>
              <a:t> (Accessed: 1 November 2025).</a:t>
            </a:r>
          </a:p>
          <a:p>
            <a:r>
              <a:rPr lang="en-IN" sz="800" dirty="0"/>
              <a:t>National Institute for Health and Care Excellence (NICE) (2022) </a:t>
            </a:r>
            <a:r>
              <a:rPr lang="en-IN" sz="800" i="1" dirty="0"/>
              <a:t>Atrial fibrillation: diagnosis and management (NG196)</a:t>
            </a:r>
            <a:r>
              <a:rPr lang="en-IN" sz="800" dirty="0"/>
              <a:t>. Available at: </a:t>
            </a:r>
            <a:r>
              <a:rPr lang="en-IN" sz="800" dirty="0">
                <a:hlinkClick r:id="rId5"/>
              </a:rPr>
              <a:t>https://www.nice.org.uk/guidance/ng196</a:t>
            </a:r>
            <a:r>
              <a:rPr lang="en-IN" sz="800" dirty="0"/>
              <a:t> (Accessed: 1 November 2025).</a:t>
            </a:r>
          </a:p>
          <a:p>
            <a:r>
              <a:rPr lang="en-IN" sz="800" dirty="0"/>
              <a:t>Rashidi, A. </a:t>
            </a:r>
            <a:r>
              <a:rPr lang="en-IN" sz="800" i="1" dirty="0"/>
              <a:t>et al.</a:t>
            </a:r>
            <a:r>
              <a:rPr lang="en-IN" sz="800" dirty="0"/>
              <a:t> (2025) ‘Quality of life after cardiac rehabilitation: a systematic review’, </a:t>
            </a:r>
            <a:r>
              <a:rPr lang="en-IN" sz="800" i="1" dirty="0"/>
              <a:t>PLOS One</a:t>
            </a:r>
            <a:r>
              <a:rPr lang="en-IN" sz="800" dirty="0"/>
              <a:t>, 20(1), pp. 1–15.</a:t>
            </a:r>
          </a:p>
          <a:p>
            <a:r>
              <a:rPr lang="en-IN" sz="800" dirty="0"/>
              <a:t>Taylor, R.S. </a:t>
            </a:r>
            <a:r>
              <a:rPr lang="en-IN" sz="800" i="1" dirty="0"/>
              <a:t>et al.</a:t>
            </a:r>
            <a:r>
              <a:rPr lang="en-IN" sz="800" dirty="0"/>
              <a:t> (2019) ‘Exercise-based cardiac rehabilitation for heart failure’, </a:t>
            </a:r>
            <a:r>
              <a:rPr lang="en-IN" sz="800" i="1" dirty="0"/>
              <a:t>European Journal of Heart Failure</a:t>
            </a:r>
            <a:r>
              <a:rPr lang="en-IN" sz="800" dirty="0"/>
              <a:t>, 21(6), pp. 742–752.</a:t>
            </a:r>
          </a:p>
          <a:p>
            <a:r>
              <a:rPr lang="en-IN" sz="800" dirty="0" err="1"/>
              <a:t>Vromen</a:t>
            </a:r>
            <a:r>
              <a:rPr lang="en-IN" sz="800" dirty="0"/>
              <a:t>, T. </a:t>
            </a:r>
            <a:r>
              <a:rPr lang="en-IN" sz="800" i="1" dirty="0"/>
              <a:t>et al.</a:t>
            </a:r>
            <a:r>
              <a:rPr lang="en-IN" sz="800" dirty="0"/>
              <a:t> (2016) ‘Cardiac rehabilitation participation in younger adults’, </a:t>
            </a:r>
            <a:r>
              <a:rPr lang="en-IN" sz="800" i="1" dirty="0"/>
              <a:t>Heart &amp; Lung</a:t>
            </a:r>
            <a:r>
              <a:rPr lang="en-IN" sz="800" dirty="0"/>
              <a:t>, 45(6), pp. 486–491.</a:t>
            </a:r>
          </a:p>
        </p:txBody>
      </p:sp>
      <p:sp>
        <p:nvSpPr>
          <p:cNvPr id="17" name="Arrow: Curved Up 16">
            <a:extLst>
              <a:ext uri="{FF2B5EF4-FFF2-40B4-BE49-F238E27FC236}">
                <a16:creationId xmlns:a16="http://schemas.microsoft.com/office/drawing/2014/main" id="{BEC2DE03-E46F-4732-902E-39CEEE9FB358}"/>
              </a:ext>
            </a:extLst>
          </p:cNvPr>
          <p:cNvSpPr/>
          <p:nvPr/>
        </p:nvSpPr>
        <p:spPr>
          <a:xfrm>
            <a:off x="5508170" y="3802927"/>
            <a:ext cx="1992993" cy="461025"/>
          </a:xfrm>
          <a:prstGeom prst="curvedUpArrow">
            <a:avLst>
              <a:gd name="adj1" fmla="val 65675"/>
              <a:gd name="adj2" fmla="val 108312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19" name="Arrow: Curved Up 18">
            <a:extLst>
              <a:ext uri="{FF2B5EF4-FFF2-40B4-BE49-F238E27FC236}">
                <a16:creationId xmlns:a16="http://schemas.microsoft.com/office/drawing/2014/main" id="{F29DB34F-8F75-4598-81EC-1F6FD235D8C4}"/>
              </a:ext>
            </a:extLst>
          </p:cNvPr>
          <p:cNvSpPr/>
          <p:nvPr/>
        </p:nvSpPr>
        <p:spPr>
          <a:xfrm>
            <a:off x="2873829" y="6197600"/>
            <a:ext cx="1372393" cy="552512"/>
          </a:xfrm>
          <a:prstGeom prst="curvedUpArrow">
            <a:avLst>
              <a:gd name="adj1" fmla="val 25000"/>
              <a:gd name="adj2" fmla="val 3993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  <p:sp>
        <p:nvSpPr>
          <p:cNvPr id="20" name="Arrow: Curved Right 19">
            <a:extLst>
              <a:ext uri="{FF2B5EF4-FFF2-40B4-BE49-F238E27FC236}">
                <a16:creationId xmlns:a16="http://schemas.microsoft.com/office/drawing/2014/main" id="{D2A7D451-9F07-40C7-A711-A29D1E6ADD64}"/>
              </a:ext>
            </a:extLst>
          </p:cNvPr>
          <p:cNvSpPr/>
          <p:nvPr/>
        </p:nvSpPr>
        <p:spPr>
          <a:xfrm flipH="1">
            <a:off x="8197168" y="6750112"/>
            <a:ext cx="906917" cy="1205681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396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89</TotalTime>
  <Words>1072</Words>
  <Application>Microsoft Office PowerPoint</Application>
  <PresentationFormat>A3 Paper (297x420 mm)</PresentationFormat>
  <Paragraphs>35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arpita chaudhary</dc:creator>
  <cp:lastModifiedBy>arpita chaudhary</cp:lastModifiedBy>
  <cp:revision>10</cp:revision>
  <dcterms:created xsi:type="dcterms:W3CDTF">2025-11-03T05:22:55Z</dcterms:created>
  <dcterms:modified xsi:type="dcterms:W3CDTF">2025-11-03T06:52:05Z</dcterms:modified>
</cp:coreProperties>
</file>