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1" r:id="rId2"/>
    <p:sldId id="2563" r:id="rId3"/>
    <p:sldId id="2576" r:id="rId4"/>
    <p:sldId id="2564" r:id="rId5"/>
    <p:sldId id="2565" r:id="rId6"/>
    <p:sldId id="2566" r:id="rId7"/>
    <p:sldId id="2567" r:id="rId8"/>
    <p:sldId id="2568" r:id="rId9"/>
    <p:sldId id="2569" r:id="rId10"/>
    <p:sldId id="2570" r:id="rId11"/>
    <p:sldId id="2571" r:id="rId12"/>
    <p:sldId id="2572" r:id="rId13"/>
    <p:sldId id="273" r:id="rId14"/>
    <p:sldId id="2573" r:id="rId15"/>
    <p:sldId id="2574" r:id="rId16"/>
    <p:sldId id="25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ata Analysis: Concepts, Methods, and Academic Application" id="{CDD6623F-56B2-4186-81FD-C6E45F64F0DF}">
          <p14:sldIdLst>
            <p14:sldId id="2561"/>
          </p14:sldIdLst>
        </p14:section>
        <p14:section name="Foundations of Data Analysis" id="{4134A0B7-4FB4-4937-B470-BEEF24949BBF}">
          <p14:sldIdLst>
            <p14:sldId id="2563"/>
            <p14:sldId id="2576"/>
            <p14:sldId id="2564"/>
            <p14:sldId id="2565"/>
            <p14:sldId id="2566"/>
            <p14:sldId id="2567"/>
            <p14:sldId id="2568"/>
            <p14:sldId id="2569"/>
            <p14:sldId id="2570"/>
            <p14:sldId id="2571"/>
            <p14:sldId id="2572"/>
            <p14:sldId id="273"/>
            <p14:sldId id="2573"/>
            <p14:sldId id="2574"/>
            <p14:sldId id="25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EFD6FE-D083-5E44-AFB2-3EA71606EC41}" v="32" dt="2026-06-24T13:20:05.213"/>
    <p1510:client id="{7A72DDEC-9830-8529-EFB2-E101640B84F3}" v="125" dt="2026-06-24T10:14:17.1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D6935FD2-EB85-79EB-D7BD-69C2DF8A85BC}"/>
    <pc:docChg chg="modSld">
      <pc:chgData name="Justin Evans" userId="S::j.d.evans@uwtsd.ac.uk::2ee3c1af-825e-450d-8b1e-d59252291e99" providerId="AD" clId="Web-{D6935FD2-EB85-79EB-D7BD-69C2DF8A85BC}" dt="2026-06-26T09:50:56.714" v="12"/>
      <pc:docMkLst>
        <pc:docMk/>
      </pc:docMkLst>
      <pc:sldChg chg="modNotes">
        <pc:chgData name="Justin Evans" userId="S::j.d.evans@uwtsd.ac.uk::2ee3c1af-825e-450d-8b1e-d59252291e99" providerId="AD" clId="Web-{D6935FD2-EB85-79EB-D7BD-69C2DF8A85BC}" dt="2026-06-26T09:50:14.370" v="1"/>
        <pc:sldMkLst>
          <pc:docMk/>
          <pc:sldMk cId="197495320" sldId="2564"/>
        </pc:sldMkLst>
      </pc:sldChg>
      <pc:sldChg chg="modNotes">
        <pc:chgData name="Justin Evans" userId="S::j.d.evans@uwtsd.ac.uk::2ee3c1af-825e-450d-8b1e-d59252291e99" providerId="AD" clId="Web-{D6935FD2-EB85-79EB-D7BD-69C2DF8A85BC}" dt="2026-06-26T09:50:18.698" v="2"/>
        <pc:sldMkLst>
          <pc:docMk/>
          <pc:sldMk cId="3227474771" sldId="2565"/>
        </pc:sldMkLst>
      </pc:sldChg>
      <pc:sldChg chg="modNotes">
        <pc:chgData name="Justin Evans" userId="S::j.d.evans@uwtsd.ac.uk::2ee3c1af-825e-450d-8b1e-d59252291e99" providerId="AD" clId="Web-{D6935FD2-EB85-79EB-D7BD-69C2DF8A85BC}" dt="2026-06-26T09:50:22.589" v="3"/>
        <pc:sldMkLst>
          <pc:docMk/>
          <pc:sldMk cId="1605468967" sldId="2566"/>
        </pc:sldMkLst>
      </pc:sldChg>
      <pc:sldChg chg="modNotes">
        <pc:chgData name="Justin Evans" userId="S::j.d.evans@uwtsd.ac.uk::2ee3c1af-825e-450d-8b1e-d59252291e99" providerId="AD" clId="Web-{D6935FD2-EB85-79EB-D7BD-69C2DF8A85BC}" dt="2026-06-26T09:50:25.167" v="4"/>
        <pc:sldMkLst>
          <pc:docMk/>
          <pc:sldMk cId="1980398547" sldId="2567"/>
        </pc:sldMkLst>
      </pc:sldChg>
      <pc:sldChg chg="modNotes">
        <pc:chgData name="Justin Evans" userId="S::j.d.evans@uwtsd.ac.uk::2ee3c1af-825e-450d-8b1e-d59252291e99" providerId="AD" clId="Web-{D6935FD2-EB85-79EB-D7BD-69C2DF8A85BC}" dt="2026-06-26T09:50:30.651" v="5"/>
        <pc:sldMkLst>
          <pc:docMk/>
          <pc:sldMk cId="520975981" sldId="2568"/>
        </pc:sldMkLst>
      </pc:sldChg>
      <pc:sldChg chg="modNotes">
        <pc:chgData name="Justin Evans" userId="S::j.d.evans@uwtsd.ac.uk::2ee3c1af-825e-450d-8b1e-d59252291e99" providerId="AD" clId="Web-{D6935FD2-EB85-79EB-D7BD-69C2DF8A85BC}" dt="2026-06-26T09:50:34.995" v="6"/>
        <pc:sldMkLst>
          <pc:docMk/>
          <pc:sldMk cId="3238211407" sldId="2569"/>
        </pc:sldMkLst>
      </pc:sldChg>
      <pc:sldChg chg="modNotes">
        <pc:chgData name="Justin Evans" userId="S::j.d.evans@uwtsd.ac.uk::2ee3c1af-825e-450d-8b1e-d59252291e99" providerId="AD" clId="Web-{D6935FD2-EB85-79EB-D7BD-69C2DF8A85BC}" dt="2026-06-26T09:50:38.511" v="7"/>
        <pc:sldMkLst>
          <pc:docMk/>
          <pc:sldMk cId="2012323155" sldId="2570"/>
        </pc:sldMkLst>
      </pc:sldChg>
      <pc:sldChg chg="modNotes">
        <pc:chgData name="Justin Evans" userId="S::j.d.evans@uwtsd.ac.uk::2ee3c1af-825e-450d-8b1e-d59252291e99" providerId="AD" clId="Web-{D6935FD2-EB85-79EB-D7BD-69C2DF8A85BC}" dt="2026-06-26T09:50:42.902" v="8"/>
        <pc:sldMkLst>
          <pc:docMk/>
          <pc:sldMk cId="2787016225" sldId="2571"/>
        </pc:sldMkLst>
      </pc:sldChg>
      <pc:sldChg chg="modNotes">
        <pc:chgData name="Justin Evans" userId="S::j.d.evans@uwtsd.ac.uk::2ee3c1af-825e-450d-8b1e-d59252291e99" providerId="AD" clId="Web-{D6935FD2-EB85-79EB-D7BD-69C2DF8A85BC}" dt="2026-06-26T09:50:47.058" v="9"/>
        <pc:sldMkLst>
          <pc:docMk/>
          <pc:sldMk cId="1727370093" sldId="2572"/>
        </pc:sldMkLst>
      </pc:sldChg>
      <pc:sldChg chg="modNotes">
        <pc:chgData name="Justin Evans" userId="S::j.d.evans@uwtsd.ac.uk::2ee3c1af-825e-450d-8b1e-d59252291e99" providerId="AD" clId="Web-{D6935FD2-EB85-79EB-D7BD-69C2DF8A85BC}" dt="2026-06-26T09:50:51.089" v="10"/>
        <pc:sldMkLst>
          <pc:docMk/>
          <pc:sldMk cId="3613767726" sldId="2573"/>
        </pc:sldMkLst>
      </pc:sldChg>
      <pc:sldChg chg="modNotes">
        <pc:chgData name="Justin Evans" userId="S::j.d.evans@uwtsd.ac.uk::2ee3c1af-825e-450d-8b1e-d59252291e99" providerId="AD" clId="Web-{D6935FD2-EB85-79EB-D7BD-69C2DF8A85BC}" dt="2026-06-26T09:50:53.871" v="11"/>
        <pc:sldMkLst>
          <pc:docMk/>
          <pc:sldMk cId="2473969221" sldId="2574"/>
        </pc:sldMkLst>
      </pc:sldChg>
      <pc:sldChg chg="modNotes">
        <pc:chgData name="Justin Evans" userId="S::j.d.evans@uwtsd.ac.uk::2ee3c1af-825e-450d-8b1e-d59252291e99" providerId="AD" clId="Web-{D6935FD2-EB85-79EB-D7BD-69C2DF8A85BC}" dt="2026-06-26T09:50:56.714" v="12"/>
        <pc:sldMkLst>
          <pc:docMk/>
          <pc:sldMk cId="3171956209" sldId="2575"/>
        </pc:sldMkLst>
      </pc:sldChg>
      <pc:sldChg chg="modNotes">
        <pc:chgData name="Justin Evans" userId="S::j.d.evans@uwtsd.ac.uk::2ee3c1af-825e-450d-8b1e-d59252291e99" providerId="AD" clId="Web-{D6935FD2-EB85-79EB-D7BD-69C2DF8A85BC}" dt="2026-06-26T09:50:11.729" v="0"/>
        <pc:sldMkLst>
          <pc:docMk/>
          <pc:sldMk cId="2681032265" sldId="2576"/>
        </pc:sldMkLst>
      </pc:sldChg>
    </pc:docChg>
  </pc:docChgLst>
  <pc:docChgLst>
    <pc:chgData name="Justin Evans" userId="S::j.d.evans@uwtsd.ac.uk::2ee3c1af-825e-450d-8b1e-d59252291e99" providerId="AD" clId="Web-{3EEFD6FE-D083-5E44-AFB2-3EA71606EC41}"/>
    <pc:docChg chg="addSld modSld modSection">
      <pc:chgData name="Justin Evans" userId="S::j.d.evans@uwtsd.ac.uk::2ee3c1af-825e-450d-8b1e-d59252291e99" providerId="AD" clId="Web-{3EEFD6FE-D083-5E44-AFB2-3EA71606EC41}" dt="2026-06-24T13:20:05.213" v="31"/>
      <pc:docMkLst>
        <pc:docMk/>
      </pc:docMkLst>
      <pc:sldChg chg="addSp delSp modSp">
        <pc:chgData name="Justin Evans" userId="S::j.d.evans@uwtsd.ac.uk::2ee3c1af-825e-450d-8b1e-d59252291e99" providerId="AD" clId="Web-{3EEFD6FE-D083-5E44-AFB2-3EA71606EC41}" dt="2026-06-24T13:20:05.213" v="31"/>
        <pc:sldMkLst>
          <pc:docMk/>
          <pc:sldMk cId="1636772077" sldId="2563"/>
        </pc:sldMkLst>
        <pc:spChg chg="mod">
          <ac:chgData name="Justin Evans" userId="S::j.d.evans@uwtsd.ac.uk::2ee3c1af-825e-450d-8b1e-d59252291e99" providerId="AD" clId="Web-{3EEFD6FE-D083-5E44-AFB2-3EA71606EC41}" dt="2026-06-24T13:18:28.335" v="15" actId="20577"/>
          <ac:spMkLst>
            <pc:docMk/>
            <pc:sldMk cId="1636772077" sldId="2563"/>
            <ac:spMk id="2" creationId="{28BF27B6-AADC-E640-FF62-3BE4D4EC61C7}"/>
          </ac:spMkLst>
        </pc:spChg>
        <pc:spChg chg="mod">
          <ac:chgData name="Justin Evans" userId="S::j.d.evans@uwtsd.ac.uk::2ee3c1af-825e-450d-8b1e-d59252291e99" providerId="AD" clId="Web-{3EEFD6FE-D083-5E44-AFB2-3EA71606EC41}" dt="2026-06-24T13:19:20.087" v="25" actId="20577"/>
          <ac:spMkLst>
            <pc:docMk/>
            <pc:sldMk cId="1636772077" sldId="2563"/>
            <ac:spMk id="4" creationId="{A956E1EB-96B4-7EB0-A967-48A23E88D20B}"/>
          </ac:spMkLst>
        </pc:spChg>
        <pc:spChg chg="add mod">
          <ac:chgData name="Justin Evans" userId="S::j.d.evans@uwtsd.ac.uk::2ee3c1af-825e-450d-8b1e-d59252291e99" providerId="AD" clId="Web-{3EEFD6FE-D083-5E44-AFB2-3EA71606EC41}" dt="2026-06-24T13:20:05.213" v="31"/>
          <ac:spMkLst>
            <pc:docMk/>
            <pc:sldMk cId="1636772077" sldId="2563"/>
            <ac:spMk id="9" creationId="{EDEDCBDE-583E-55CD-D20F-05755BBA80D8}"/>
          </ac:spMkLst>
        </pc:spChg>
        <pc:picChg chg="add mod modCrop">
          <ac:chgData name="Justin Evans" userId="S::j.d.evans@uwtsd.ac.uk::2ee3c1af-825e-450d-8b1e-d59252291e99" providerId="AD" clId="Web-{3EEFD6FE-D083-5E44-AFB2-3EA71606EC41}" dt="2026-06-24T13:19:10.102" v="22" actId="1076"/>
          <ac:picMkLst>
            <pc:docMk/>
            <pc:sldMk cId="1636772077" sldId="2563"/>
            <ac:picMk id="3" creationId="{82F848AA-C2F9-ED83-4E92-CE1F1AA5B030}"/>
          </ac:picMkLst>
        </pc:picChg>
      </pc:sldChg>
      <pc:sldChg chg="add replId">
        <pc:chgData name="Justin Evans" userId="S::j.d.evans@uwtsd.ac.uk::2ee3c1af-825e-450d-8b1e-d59252291e99" providerId="AD" clId="Web-{3EEFD6FE-D083-5E44-AFB2-3EA71606EC41}" dt="2026-06-24T13:18:05.866" v="0"/>
        <pc:sldMkLst>
          <pc:docMk/>
          <pc:sldMk cId="2681032265" sldId="2576"/>
        </pc:sldMkLst>
      </pc:sldChg>
    </pc:docChg>
  </pc:docChgLst>
  <pc:docChgLst>
    <pc:chgData name="Justin Evans" userId="S::j.d.evans@uwtsd.ac.uk::2ee3c1af-825e-450d-8b1e-d59252291e99" providerId="AD" clId="Web-{52D10605-45B7-3D14-5588-3BF8FA8ED716}"/>
    <pc:docChg chg="modSld">
      <pc:chgData name="Justin Evans" userId="S::j.d.evans@uwtsd.ac.uk::2ee3c1af-825e-450d-8b1e-d59252291e99" providerId="AD" clId="Web-{52D10605-45B7-3D14-5588-3BF8FA8ED716}" dt="2026-06-25T13:05:09.622" v="0"/>
      <pc:docMkLst>
        <pc:docMk/>
      </pc:docMkLst>
      <pc:sldChg chg="modNotes">
        <pc:chgData name="Justin Evans" userId="S::j.d.evans@uwtsd.ac.uk::2ee3c1af-825e-450d-8b1e-d59252291e99" providerId="AD" clId="Web-{52D10605-45B7-3D14-5588-3BF8FA8ED716}" dt="2026-06-25T13:05:09.622" v="0"/>
        <pc:sldMkLst>
          <pc:docMk/>
          <pc:sldMk cId="1636772077" sldId="256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739475"/>
          <a:ext cx="1636811" cy="54336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739475"/>
        <a:ext cx="1636811" cy="543362"/>
      </dsp:txXfrm>
    </dsp:sp>
    <dsp:sp modelId="{7E04184B-17A8-467D-9E82-EF12768E3E6A}">
      <dsp:nvSpPr>
        <dsp:cNvPr id="0" name=""/>
        <dsp:cNvSpPr/>
      </dsp:nvSpPr>
      <dsp:spPr>
        <a:xfrm>
          <a:off x="3080" y="1282837"/>
          <a:ext cx="1636811" cy="18940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82837"/>
        <a:ext cx="1636811" cy="1894050"/>
      </dsp:txXfrm>
    </dsp:sp>
    <dsp:sp modelId="{96E4774A-79D8-4461-8B91-F2F15C47A858}">
      <dsp:nvSpPr>
        <dsp:cNvPr id="0" name=""/>
        <dsp:cNvSpPr/>
      </dsp:nvSpPr>
      <dsp:spPr>
        <a:xfrm>
          <a:off x="1869046" y="739475"/>
          <a:ext cx="1636811" cy="543362"/>
        </a:xfrm>
        <a:prstGeom prst="rect">
          <a:avLst/>
        </a:prstGeom>
        <a:gradFill rotWithShape="0">
          <a:gsLst>
            <a:gs pos="0">
              <a:schemeClr val="accent3">
                <a:hueOff val="329970"/>
                <a:satOff val="-5520"/>
                <a:lumOff val="-11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329970"/>
                <a:satOff val="-5520"/>
                <a:lumOff val="-11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329970"/>
                <a:satOff val="-5520"/>
                <a:lumOff val="-11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329970"/>
              <a:satOff val="-5520"/>
              <a:lumOff val="-1176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739475"/>
        <a:ext cx="1636811" cy="543362"/>
      </dsp:txXfrm>
    </dsp:sp>
    <dsp:sp modelId="{AC6E8CB3-0434-4609-AAFA-13737A9672CC}">
      <dsp:nvSpPr>
        <dsp:cNvPr id="0" name=""/>
        <dsp:cNvSpPr/>
      </dsp:nvSpPr>
      <dsp:spPr>
        <a:xfrm>
          <a:off x="1869046" y="1282837"/>
          <a:ext cx="1636811" cy="1894050"/>
        </a:xfrm>
        <a:prstGeom prst="rect">
          <a:avLst/>
        </a:prstGeom>
        <a:solidFill>
          <a:schemeClr val="accent3">
            <a:tint val="40000"/>
            <a:alpha val="90000"/>
            <a:hueOff val="365079"/>
            <a:satOff val="-4413"/>
            <a:lumOff val="-357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365079"/>
              <a:satOff val="-4413"/>
              <a:lumOff val="-357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82837"/>
        <a:ext cx="1636811" cy="1894050"/>
      </dsp:txXfrm>
    </dsp:sp>
    <dsp:sp modelId="{F6675F77-DF61-40C9-ABB6-B07E2D22E479}">
      <dsp:nvSpPr>
        <dsp:cNvPr id="0" name=""/>
        <dsp:cNvSpPr/>
      </dsp:nvSpPr>
      <dsp:spPr>
        <a:xfrm>
          <a:off x="3735011" y="739475"/>
          <a:ext cx="1636811" cy="543362"/>
        </a:xfrm>
        <a:prstGeom prst="rect">
          <a:avLst/>
        </a:prstGeom>
        <a:gradFill rotWithShape="0">
          <a:gsLst>
            <a:gs pos="0">
              <a:schemeClr val="accent3">
                <a:hueOff val="659940"/>
                <a:satOff val="-11041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659940"/>
                <a:satOff val="-11041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659940"/>
                <a:satOff val="-11041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659940"/>
              <a:satOff val="-11041"/>
              <a:lumOff val="-235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739475"/>
        <a:ext cx="1636811" cy="543362"/>
      </dsp:txXfrm>
    </dsp:sp>
    <dsp:sp modelId="{B272A54C-8F03-4D05-8ACD-3E51635C29A3}">
      <dsp:nvSpPr>
        <dsp:cNvPr id="0" name=""/>
        <dsp:cNvSpPr/>
      </dsp:nvSpPr>
      <dsp:spPr>
        <a:xfrm>
          <a:off x="3735011" y="1282837"/>
          <a:ext cx="1636811" cy="1894050"/>
        </a:xfrm>
        <a:prstGeom prst="rect">
          <a:avLst/>
        </a:prstGeom>
        <a:solidFill>
          <a:schemeClr val="accent3">
            <a:tint val="40000"/>
            <a:alpha val="90000"/>
            <a:hueOff val="730157"/>
            <a:satOff val="-8827"/>
            <a:lumOff val="-713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730157"/>
              <a:satOff val="-8827"/>
              <a:lumOff val="-71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82837"/>
        <a:ext cx="1636811" cy="1894050"/>
      </dsp:txXfrm>
    </dsp:sp>
    <dsp:sp modelId="{7094BFE8-704C-4AB0-90D9-25402FE12902}">
      <dsp:nvSpPr>
        <dsp:cNvPr id="0" name=""/>
        <dsp:cNvSpPr/>
      </dsp:nvSpPr>
      <dsp:spPr>
        <a:xfrm>
          <a:off x="5600976" y="739475"/>
          <a:ext cx="1636811" cy="543362"/>
        </a:xfrm>
        <a:prstGeom prst="rect">
          <a:avLst/>
        </a:prstGeom>
        <a:gradFill rotWithShape="0">
          <a:gsLst>
            <a:gs pos="0">
              <a:schemeClr val="accent3">
                <a:hueOff val="989911"/>
                <a:satOff val="-16561"/>
                <a:lumOff val="-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989911"/>
                <a:satOff val="-16561"/>
                <a:lumOff val="-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989911"/>
                <a:satOff val="-16561"/>
                <a:lumOff val="-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989911"/>
              <a:satOff val="-16561"/>
              <a:lumOff val="-3529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739475"/>
        <a:ext cx="1636811" cy="543362"/>
      </dsp:txXfrm>
    </dsp:sp>
    <dsp:sp modelId="{0FF88D18-EE17-4CB8-A111-D2C1F7CC2BAD}">
      <dsp:nvSpPr>
        <dsp:cNvPr id="0" name=""/>
        <dsp:cNvSpPr/>
      </dsp:nvSpPr>
      <dsp:spPr>
        <a:xfrm>
          <a:off x="5600976" y="1282837"/>
          <a:ext cx="1636811" cy="1894050"/>
        </a:xfrm>
        <a:prstGeom prst="rect">
          <a:avLst/>
        </a:prstGeom>
        <a:solidFill>
          <a:schemeClr val="accent3">
            <a:tint val="40000"/>
            <a:alpha val="90000"/>
            <a:hueOff val="1095236"/>
            <a:satOff val="-13240"/>
            <a:lumOff val="-107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1095236"/>
              <a:satOff val="-13240"/>
              <a:lumOff val="-107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82837"/>
        <a:ext cx="1636811" cy="1894050"/>
      </dsp:txXfrm>
    </dsp:sp>
    <dsp:sp modelId="{7EE0DA59-7CAD-4FD2-B7FE-F0F379E1B68A}">
      <dsp:nvSpPr>
        <dsp:cNvPr id="0" name=""/>
        <dsp:cNvSpPr/>
      </dsp:nvSpPr>
      <dsp:spPr>
        <a:xfrm>
          <a:off x="7466942" y="739475"/>
          <a:ext cx="1636811" cy="543362"/>
        </a:xfrm>
        <a:prstGeom prst="rect">
          <a:avLst/>
        </a:prstGeom>
        <a:gradFill rotWithShape="0">
          <a:gsLst>
            <a:gs pos="0">
              <a:schemeClr val="accent3">
                <a:hueOff val="1319881"/>
                <a:satOff val="-22082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19881"/>
                <a:satOff val="-22082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19881"/>
                <a:satOff val="-22082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319881"/>
              <a:satOff val="-22082"/>
              <a:lumOff val="-4706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739475"/>
        <a:ext cx="1636811" cy="543362"/>
      </dsp:txXfrm>
    </dsp:sp>
    <dsp:sp modelId="{19E61858-A4A2-4583-8413-982648B8BC1A}">
      <dsp:nvSpPr>
        <dsp:cNvPr id="0" name=""/>
        <dsp:cNvSpPr/>
      </dsp:nvSpPr>
      <dsp:spPr>
        <a:xfrm>
          <a:off x="7466942" y="1282837"/>
          <a:ext cx="1636811" cy="1894050"/>
        </a:xfrm>
        <a:prstGeom prst="rect">
          <a:avLst/>
        </a:prstGeom>
        <a:solidFill>
          <a:schemeClr val="accent3">
            <a:tint val="40000"/>
            <a:alpha val="90000"/>
            <a:hueOff val="1460314"/>
            <a:satOff val="-17654"/>
            <a:lumOff val="-1426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1460314"/>
              <a:satOff val="-17654"/>
              <a:lumOff val="-1426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82837"/>
        <a:ext cx="1636811" cy="1894050"/>
      </dsp:txXfrm>
    </dsp:sp>
    <dsp:sp modelId="{6A46F16C-AB86-4ACC-80B4-33F1BAC891C8}">
      <dsp:nvSpPr>
        <dsp:cNvPr id="0" name=""/>
        <dsp:cNvSpPr/>
      </dsp:nvSpPr>
      <dsp:spPr>
        <a:xfrm>
          <a:off x="9332907" y="739475"/>
          <a:ext cx="1636811" cy="543362"/>
        </a:xfrm>
        <a:prstGeom prst="rect">
          <a:avLst/>
        </a:prstGeom>
        <a:gradFill rotWithShape="0">
          <a:gsLst>
            <a:gs pos="0">
              <a:schemeClr val="accent3">
                <a:hueOff val="1649851"/>
                <a:satOff val="-27602"/>
                <a:lumOff val="-5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649851"/>
                <a:satOff val="-27602"/>
                <a:lumOff val="-5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649851"/>
                <a:satOff val="-27602"/>
                <a:lumOff val="-5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649851"/>
              <a:satOff val="-27602"/>
              <a:lumOff val="-5882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739475"/>
        <a:ext cx="1636811" cy="543362"/>
      </dsp:txXfrm>
    </dsp:sp>
    <dsp:sp modelId="{7F7F3C4F-E200-4D1B-A43F-C52E906075B7}">
      <dsp:nvSpPr>
        <dsp:cNvPr id="0" name=""/>
        <dsp:cNvSpPr/>
      </dsp:nvSpPr>
      <dsp:spPr>
        <a:xfrm>
          <a:off x="9332907" y="1282837"/>
          <a:ext cx="1636811" cy="1894050"/>
        </a:xfrm>
        <a:prstGeom prst="rect">
          <a:avLst/>
        </a:prstGeom>
        <a:solidFill>
          <a:schemeClr val="accent3">
            <a:tint val="40000"/>
            <a:alpha val="90000"/>
            <a:hueOff val="1825393"/>
            <a:satOff val="-22067"/>
            <a:lumOff val="-1783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1825393"/>
              <a:satOff val="-22067"/>
              <a:lumOff val="-178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82837"/>
        <a:ext cx="1636811" cy="1894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8A739E-6297-42DB-81E2-22E7E91AC0CF}" type="datetimeFigureOut">
              <a:t>6/26/2026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04543E-CB9A-4578-80A3-327507F03E9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597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184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4062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FBD35-9C5F-D568-2403-E796F7249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B691CC-A683-40E6-4487-66D005C09E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C4A2FE-0C9F-C5AD-AF54-959A0C1014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11FE5C-8F4C-ED5F-554F-E7A3221CC8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792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5080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9757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289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5625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590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7207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1356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417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5416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2320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2999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BF12E-F545-469E-9D87-3541EE950B58}" type="slidenum"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702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95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358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429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2434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15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572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595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131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6866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1405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936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4781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373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619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824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827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8093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3013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506121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3954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1154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7051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862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2333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822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3838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430965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6357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13790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40319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0724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2829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9464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5289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05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608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315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2934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415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82443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75566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374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9865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52487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1193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75847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1908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82299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924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07721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9186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22956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74880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32443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256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6103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61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53692-3C7B-913A-C48F-6615776923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anchor="b">
            <a:normAutofit/>
          </a:bodyPr>
          <a:lstStyle/>
          <a:p>
            <a:r>
              <a:rPr lang="en-US" sz="3300">
                <a:solidFill>
                  <a:srgbClr val="002060"/>
                </a:solidFill>
              </a:rPr>
              <a:t>Data Analysis: Concepts, Methods, and Academic Application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52E18C-F38A-7185-A595-0E6179174A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Understanding techniques and usage in scholarly research</a:t>
            </a:r>
          </a:p>
        </p:txBody>
      </p:sp>
      <p:pic>
        <p:nvPicPr>
          <p:cNvPr id="4" name="Picture 3" descr="Digital tablet with graphics and charts">
            <a:extLst>
              <a:ext uri="{FF2B5EF4-FFF2-40B4-BE49-F238E27FC236}">
                <a16:creationId xmlns:a16="http://schemas.microsoft.com/office/drawing/2014/main" id="{3124FF1D-54EA-4D9B-9B1D-7EDE3B96C7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0345" b="-2"/>
          <a:stretch>
            <a:fillRect/>
          </a:stretch>
        </p:blipFill>
        <p:spPr>
          <a:xfrm>
            <a:off x="20" y="10"/>
            <a:ext cx="7274382" cy="609599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</p:spPr>
      </p:pic>
      <p:pic>
        <p:nvPicPr>
          <p:cNvPr id="5" name="Picture 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BE199C98-0500-7C85-1F6D-B8F977434E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-2721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354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F27B6-AADC-E640-FF62-3BE4D4EC6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29474"/>
            <a:ext cx="7196328" cy="1068324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The Dissertation </a:t>
            </a:r>
            <a:r>
              <a:rPr lang="en-US">
                <a:solidFill>
                  <a:srgbClr val="002060"/>
                </a:solidFill>
              </a:rPr>
              <a:t>Structure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56E1EB-96B4-7EB0-A967-48A23E88D20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68096" y="1379583"/>
            <a:ext cx="7196328" cy="40995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Front sheet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Declarations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Acknowledgements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Contents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Abstract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 lvl="0"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Introduction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Literature review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Research methodology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 b="1" i="1" u="sng">
                <a:solidFill>
                  <a:srgbClr val="0070C0"/>
                </a:solidFill>
                <a:latin typeface="Arial"/>
                <a:cs typeface="Arial"/>
              </a:rPr>
              <a:t>Analysis of results</a:t>
            </a:r>
            <a:endParaRPr lang="en-US" sz="2000" b="1" i="1" u="sng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Conclusion and recommendations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 lvl="0"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>
                <a:solidFill>
                  <a:srgbClr val="0070C0"/>
                </a:solidFill>
                <a:latin typeface="Arial"/>
                <a:cs typeface="Arial"/>
              </a:rPr>
              <a:t>Bibliography</a:t>
            </a:r>
            <a:endParaRPr lang="en-US" sz="200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 typeface="Arial"/>
              <a:buChar char="•"/>
            </a:pPr>
            <a:r>
              <a:rPr lang="en-GB" sz="2000" dirty="0" err="1">
                <a:solidFill>
                  <a:srgbClr val="0070C0"/>
                </a:solidFill>
                <a:latin typeface="Arial"/>
                <a:cs typeface="Arial"/>
              </a:rPr>
              <a:t>Appendicies</a:t>
            </a:r>
            <a:endParaRPr lang="en-US" dirty="0" err="1">
              <a:solidFill>
                <a:srgbClr val="0070C0"/>
              </a:solidFill>
            </a:endParaRP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1857E188-81A6-43C5-2F95-291677D9D2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  <p:pic>
        <p:nvPicPr>
          <p:cNvPr id="3" name="Picture 2" descr="A close-up of a book&#10;&#10;AI-generated content may be incorrect.">
            <a:extLst>
              <a:ext uri="{FF2B5EF4-FFF2-40B4-BE49-F238E27FC236}">
                <a16:creationId xmlns:a16="http://schemas.microsoft.com/office/drawing/2014/main" id="{82F848AA-C2F9-ED83-4E92-CE1F1AA5B0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658202" y="1081088"/>
            <a:ext cx="4086225" cy="4086225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EDEDCBDE-583E-55CD-D20F-05755BBA80D8}"/>
              </a:ext>
            </a:extLst>
          </p:cNvPr>
          <p:cNvSpPr/>
          <p:nvPr/>
        </p:nvSpPr>
        <p:spPr>
          <a:xfrm>
            <a:off x="768698" y="3842936"/>
            <a:ext cx="2860430" cy="73855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77207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5DA78-CE50-E71C-7019-4FCB309F5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0B72F-E574-5E75-D9D5-60E8E14EE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29474"/>
            <a:ext cx="7196328" cy="106832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Understanding the Purpose of Data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4878DD-4934-0722-B700-6C3642328DEC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68096" y="1379583"/>
            <a:ext cx="7196328" cy="4099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Transforming Raw Data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Data analysis systematically converts raw data into meaningful insights to answer research questions.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Interpretation and Explanation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Analysis moves beyond description to explain why findings matter and explores contributing factors.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Evidence-Based Reasoning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Careful data scrutiny helps justify claims, challenge assumptions, and demonstrate logical connections.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Ongoing Reflective Process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Data analysis is iterative, with researchers refining insights as new information emerges.</a:t>
            </a:r>
          </a:p>
        </p:txBody>
      </p:sp>
      <p:pic>
        <p:nvPicPr>
          <p:cNvPr id="5" name="Content Placeholder 4" descr="Digest those facts and figures... literal interpretation of the business lunch.">
            <a:extLst>
              <a:ext uri="{FF2B5EF4-FFF2-40B4-BE49-F238E27FC236}">
                <a16:creationId xmlns:a16="http://schemas.microsoft.com/office/drawing/2014/main" id="{FB8BBD18-0EC3-99B5-245B-6DE80870E91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4265" r="27510" b="1"/>
          <a:stretch>
            <a:fillRect/>
          </a:stretch>
        </p:blipFill>
        <p:spPr>
          <a:xfrm>
            <a:off x="8698986" y="758460"/>
            <a:ext cx="3493014" cy="6099541"/>
          </a:xfrm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16826A05-0039-ED43-2FAC-90032BE212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03226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7808C-35D1-68F7-4E91-C52D45C6D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3263" y="285931"/>
            <a:ext cx="7305005" cy="972657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Learning Outcomes and Academic Expectations</a:t>
            </a:r>
          </a:p>
        </p:txBody>
      </p:sp>
      <p:pic>
        <p:nvPicPr>
          <p:cNvPr id="5" name="Content Placeholder 4" descr="Students using laptops in classroom">
            <a:extLst>
              <a:ext uri="{FF2B5EF4-FFF2-40B4-BE49-F238E27FC236}">
                <a16:creationId xmlns:a16="http://schemas.microsoft.com/office/drawing/2014/main" id="{8BBB1B21-D339-4B36-A17D-D521EC83D44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53037" r="8785" b="-2"/>
          <a:stretch>
            <a:fillRect/>
          </a:stretch>
        </p:blipFill>
        <p:spPr>
          <a:xfrm>
            <a:off x="20" y="10"/>
            <a:ext cx="3492988" cy="610719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FF0363-14A9-0DE2-A809-0C8921D7B64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163095" y="1173335"/>
            <a:ext cx="7305005" cy="41208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Understanding Data Analysis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Analysis</a:t>
            </a:r>
            <a:r>
              <a:rPr lang="en-US" dirty="0">
                <a:solidFill>
                  <a:srgbClr val="0070C0"/>
                </a:solidFill>
              </a:rPr>
              <a:t> involves interpretation, evaluation, and synthesis of research data.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Coding and Data </a:t>
            </a:r>
            <a:r>
              <a:rPr lang="en-US" b="1" dirty="0" err="1">
                <a:solidFill>
                  <a:srgbClr val="0070C0"/>
                </a:solidFill>
              </a:rPr>
              <a:t>Organisation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Accurate coding is essential as a structured method for </a:t>
            </a:r>
            <a:r>
              <a:rPr lang="en-US" dirty="0" err="1">
                <a:solidFill>
                  <a:srgbClr val="0070C0"/>
                </a:solidFill>
              </a:rPr>
              <a:t>organising</a:t>
            </a:r>
            <a:r>
              <a:rPr lang="en-US" dirty="0">
                <a:solidFill>
                  <a:srgbClr val="0070C0"/>
                </a:solidFill>
              </a:rPr>
              <a:t> and </a:t>
            </a:r>
            <a:r>
              <a:rPr lang="en-US" dirty="0" err="1">
                <a:solidFill>
                  <a:srgbClr val="0070C0"/>
                </a:solidFill>
              </a:rPr>
              <a:t>categorising</a:t>
            </a:r>
            <a:r>
              <a:rPr lang="en-US" dirty="0">
                <a:solidFill>
                  <a:srgbClr val="0070C0"/>
                </a:solidFill>
              </a:rPr>
              <a:t> data effectively.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Qualitative vs Quantitative Methods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should understand distinctions, suitable data types, questions, and strengths of each analysis method.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Descriptive vs Analytical Writing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Students must distinguish descriptive writing from analytical writing within research contexts.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D46FEBD-1A69-3A76-9EE4-46C7D66223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9532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C7B76-53DC-FE52-27A6-E08787DBF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1403531"/>
            <a:ext cx="7196328" cy="106832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Defining Analysis in Research Contexts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AD4DE9-0472-8CC0-016E-7B269203C680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68096" y="2475411"/>
            <a:ext cx="7196328" cy="4099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Systematic Data Scrutiny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Research analysis involves breaking down data into parts and examining them systematically to generate meaning.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Interpretation of Findings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Interpretation requires making sense of data patterns to understand their significance beyond description.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Evaluation and Significance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Analysis assesses the reliability, limitations, and implications of findings in context of research goals.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Purpose-Driven Analysis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All analytical decisions align with research aims, excluding irrelevant data to focus on study objectives.</a:t>
            </a:r>
          </a:p>
        </p:txBody>
      </p:sp>
      <p:pic>
        <p:nvPicPr>
          <p:cNvPr id="5" name="Content Placeholder 4" descr="3d illustration">
            <a:extLst>
              <a:ext uri="{FF2B5EF4-FFF2-40B4-BE49-F238E27FC236}">
                <a16:creationId xmlns:a16="http://schemas.microsoft.com/office/drawing/2014/main" id="{A7A262EA-1E14-4C59-B3D9-A7994F2163B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4259" r="28474" b="1"/>
          <a:stretch>
            <a:fillRect/>
          </a:stretch>
        </p:blipFill>
        <p:spPr>
          <a:xfrm>
            <a:off x="8698986" y="758460"/>
            <a:ext cx="3493014" cy="6099541"/>
          </a:xfrm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89D1713-E124-3E6F-4366-42418315EC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-2721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47477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666BD-2DE7-3B3F-04AD-CD7210FFC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1352731"/>
            <a:ext cx="7196328" cy="106832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Stages of the Data Analysis Process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87D870-3297-E202-04B3-DF68DDCC0962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68096" y="1996440"/>
            <a:ext cx="7196328" cy="4099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Organising</a:t>
            </a:r>
            <a:r>
              <a:rPr lang="en-US" b="1" dirty="0">
                <a:solidFill>
                  <a:srgbClr val="0070C0"/>
                </a:solidFill>
              </a:rPr>
              <a:t> Data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Prepare data by sorting, transcribing, cleaning, or formatting for analysis, tailored to qualitative or quantitative needs.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Coding and Method Selection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Label data segments and select qualitative or quantitative analysis methods based on research design.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Analysing</a:t>
            </a:r>
            <a:r>
              <a:rPr lang="en-US" b="1" dirty="0">
                <a:solidFill>
                  <a:srgbClr val="0070C0"/>
                </a:solidFill>
              </a:rPr>
              <a:t> and Interpreting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Examine patterns and themes, linking findings to research questions and theoretical frameworks.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Discussing and Presenting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Write analysis reports, create visuals, and integrate findings with existing literature effectively.</a:t>
            </a:r>
          </a:p>
        </p:txBody>
      </p:sp>
      <p:pic>
        <p:nvPicPr>
          <p:cNvPr id="5" name="Content Placeholder 4" descr="Female drawing flow chart">
            <a:extLst>
              <a:ext uri="{FF2B5EF4-FFF2-40B4-BE49-F238E27FC236}">
                <a16:creationId xmlns:a16="http://schemas.microsoft.com/office/drawing/2014/main" id="{AABFAE27-C637-4DB6-AC41-31EE05F3D98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9063" r="33427" b="1"/>
          <a:stretch>
            <a:fillRect/>
          </a:stretch>
        </p:blipFill>
        <p:spPr>
          <a:xfrm>
            <a:off x="8698986" y="758460"/>
            <a:ext cx="3493014" cy="6099541"/>
          </a:xfrm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C8F9C1B-BB8E-55A2-C733-59C10618DA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-2721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4689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28B15-E548-B35A-858E-EFD4998D9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351246"/>
            <a:ext cx="4243345" cy="1089702"/>
          </a:xfrm>
        </p:spPr>
        <p:txBody>
          <a:bodyPr anchor="t">
            <a:norm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Organising</a:t>
            </a:r>
            <a:r>
              <a:rPr lang="en-US" dirty="0">
                <a:solidFill>
                  <a:srgbClr val="002060"/>
                </a:solidFill>
              </a:rPr>
              <a:t> Data and the Role of Coding</a:t>
            </a:r>
          </a:p>
        </p:txBody>
      </p:sp>
      <p:pic>
        <p:nvPicPr>
          <p:cNvPr id="5" name="Content Placeholder 4" descr="Modern background created from scratch through a multi-step design process">
            <a:extLst>
              <a:ext uri="{FF2B5EF4-FFF2-40B4-BE49-F238E27FC236}">
                <a16:creationId xmlns:a16="http://schemas.microsoft.com/office/drawing/2014/main" id="{24470C68-5AC0-4B7D-A91E-5F186830830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1314" r="7033" b="-1"/>
          <a:stretch>
            <a:fillRect/>
          </a:stretch>
        </p:blipFill>
        <p:spPr>
          <a:xfrm>
            <a:off x="20" y="10"/>
            <a:ext cx="6548514" cy="610045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C3FC7F-B056-D1FD-05CC-D7F70E7CAD61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223069" y="1371963"/>
            <a:ext cx="4244188" cy="4111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>
                <a:solidFill>
                  <a:srgbClr val="0070C0"/>
                </a:solidFill>
              </a:rPr>
              <a:t>Importance of Data </a:t>
            </a:r>
            <a:r>
              <a:rPr lang="en-US" b="1" dirty="0" err="1">
                <a:solidFill>
                  <a:srgbClr val="0070C0"/>
                </a:solidFill>
              </a:rPr>
              <a:t>Organisation</a:t>
            </a:r>
            <a:endParaRPr lang="en-US" b="1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rgbClr val="0070C0"/>
                </a:solidFill>
              </a:rPr>
              <a:t>Organising</a:t>
            </a:r>
            <a:r>
              <a:rPr lang="en-US" dirty="0">
                <a:solidFill>
                  <a:srgbClr val="0070C0"/>
                </a:solidFill>
              </a:rPr>
              <a:t> data ensures relevance and completeness, improving the quality of subsequent analysis and research integrity.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Role of Coding in Data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Coding assigns meaningful labels to data segments, making large unstructured data more manageable and </a:t>
            </a:r>
            <a:r>
              <a:rPr lang="en-US" dirty="0" err="1">
                <a:solidFill>
                  <a:srgbClr val="0070C0"/>
                </a:solidFill>
              </a:rPr>
              <a:t>analysable</a:t>
            </a:r>
            <a:r>
              <a:rPr lang="en-US" dirty="0">
                <a:solidFill>
                  <a:srgbClr val="0070C0"/>
                </a:solidFill>
              </a:rPr>
              <a:t>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Analytical Thinking in Coding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Effective coding requires judgement, reflexivity, and contextual understanding beyond mechanical labelling.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82AF795-C9A9-0475-CA9E-C508E83C89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39854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DF8E7-BDBC-BD78-E29F-38E5AEA47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460103"/>
            <a:ext cx="4243345" cy="1089702"/>
          </a:xfrm>
        </p:spPr>
        <p:txBody>
          <a:bodyPr anchor="t">
            <a:normAutofit/>
          </a:bodyPr>
          <a:lstStyle/>
          <a:p>
            <a:r>
              <a:rPr lang="en-US" sz="2100">
                <a:solidFill>
                  <a:srgbClr val="002060"/>
                </a:solidFill>
              </a:rPr>
              <a:t>Inductive and Deductive Coding Approaches</a:t>
            </a:r>
          </a:p>
        </p:txBody>
      </p:sp>
      <p:pic>
        <p:nvPicPr>
          <p:cNvPr id="5" name="Content Placeholder 4" descr="Internet of Things Concept">
            <a:extLst>
              <a:ext uri="{FF2B5EF4-FFF2-40B4-BE49-F238E27FC236}">
                <a16:creationId xmlns:a16="http://schemas.microsoft.com/office/drawing/2014/main" id="{D0638A5C-981E-402C-B9E8-5BFF0204C2E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9507" r="18839" b="-1"/>
          <a:stretch>
            <a:fillRect/>
          </a:stretch>
        </p:blipFill>
        <p:spPr>
          <a:xfrm>
            <a:off x="20" y="10"/>
            <a:ext cx="6548514" cy="610045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9C8156-ADB8-817D-92A4-06B0B3FFC37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223069" y="1553391"/>
            <a:ext cx="4244188" cy="4111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Deductive Coding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Deductive coding uses pre-determined codes from existing theories or literature to structure qualitative data analysis.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Inductive Coding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Inductive coding allows codes to emerge directly from the data through pattern recognition and exploration.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Hybrid Coding Approach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Many studies combine deductive and inductive methods, using both predefined and emergent codes for richer analysis.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62B7BA8E-B237-9436-72A5-AFD56EED91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97598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1032C-CDC3-AB1D-6042-9E8A740F1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1265646"/>
            <a:ext cx="7196328" cy="106832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Introduction to Quantitative Data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B17D88-0C8B-0110-9B9E-3952FEA690D1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68096" y="2439126"/>
            <a:ext cx="7196328" cy="4099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Purpose of Quantitative Analysis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Quantitative analysis measures differences, assesses relationships, and tests hypotheses using numerical data.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Statistical Techniques Range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Techniques range from simple averages to complex inferential tests in quantitative data analysis.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Objectivity and Replicability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Quantitative analysis </a:t>
            </a:r>
            <a:r>
              <a:rPr lang="en-US" dirty="0" err="1">
                <a:solidFill>
                  <a:srgbClr val="0070C0"/>
                </a:solidFill>
              </a:rPr>
              <a:t>emphasises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standardised</a:t>
            </a:r>
            <a:r>
              <a:rPr lang="en-US" dirty="0">
                <a:solidFill>
                  <a:srgbClr val="0070C0"/>
                </a:solidFill>
              </a:rPr>
              <a:t> procedures ensuring consistency, objectivity, and transparency.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Importance of Interpretation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Interpreting statistical results in context is crucial for meaningful communication of findings.</a:t>
            </a:r>
          </a:p>
        </p:txBody>
      </p:sp>
      <p:pic>
        <p:nvPicPr>
          <p:cNvPr id="5" name="Content Placeholder 4" descr="graphs and charts  Financial data analyzingPlease see some similar pictures from my lightbox:">
            <a:extLst>
              <a:ext uri="{FF2B5EF4-FFF2-40B4-BE49-F238E27FC236}">
                <a16:creationId xmlns:a16="http://schemas.microsoft.com/office/drawing/2014/main" id="{D5D4EF2E-8598-4FD7-BD34-6E2CE115708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6748" r="35027" b="1"/>
          <a:stretch>
            <a:fillRect/>
          </a:stretch>
        </p:blipFill>
        <p:spPr>
          <a:xfrm>
            <a:off x="8698986" y="758460"/>
            <a:ext cx="3493014" cy="6099541"/>
          </a:xfrm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9276D2BD-DCBA-CAFA-7C78-C7A4E34033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-2721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21140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BB7C8-94B5-BA03-4579-349A62C50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1418046"/>
            <a:ext cx="7196328" cy="106832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Descriptive and Inferential Statistics Explained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19BDD6-3124-AC41-4A4C-6D4EA56B9D60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68096" y="2489926"/>
            <a:ext cx="7196328" cy="4099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Descriptive Statistics Overview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Descriptive statistics </a:t>
            </a:r>
            <a:r>
              <a:rPr lang="en-US" dirty="0" err="1">
                <a:solidFill>
                  <a:srgbClr val="0070C0"/>
                </a:solidFill>
              </a:rPr>
              <a:t>summarise</a:t>
            </a:r>
            <a:r>
              <a:rPr lang="en-US" dirty="0">
                <a:solidFill>
                  <a:srgbClr val="0070C0"/>
                </a:solidFill>
              </a:rPr>
              <a:t> dataset features using measures like mean, median, mode, and standard deviation.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Inferential Statistics Purpose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Inferential statistics enable predictions about populations using sample data with tests like t-tests and ANOVA.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Applications of Inferential Tests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Correlation indicates variable relationships, while regression evaluates predictive effects in inferential analysis.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Complementary Roles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Descriptive and inferential statistics work together to describe samples and infer about populations effectively.</a:t>
            </a:r>
          </a:p>
        </p:txBody>
      </p:sp>
      <p:pic>
        <p:nvPicPr>
          <p:cNvPr id="5" name="Content Placeholder 4" descr="Shot of a businessman looking up at a fluctuating financial graph against a white background">
            <a:extLst>
              <a:ext uri="{FF2B5EF4-FFF2-40B4-BE49-F238E27FC236}">
                <a16:creationId xmlns:a16="http://schemas.microsoft.com/office/drawing/2014/main" id="{77B178CC-C7AD-423A-B4E5-34618AFE6BD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44948" r="16827" b="1"/>
          <a:stretch>
            <a:fillRect/>
          </a:stretch>
        </p:blipFill>
        <p:spPr>
          <a:xfrm>
            <a:off x="8698986" y="758460"/>
            <a:ext cx="3493014" cy="6099541"/>
          </a:xfrm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349E7D8-3C30-30FD-8690-942D7098B3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-2721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32315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1BCA9-00FD-5639-34F5-94C9ABF8F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547189"/>
            <a:ext cx="4243345" cy="1089702"/>
          </a:xfrm>
        </p:spPr>
        <p:txBody>
          <a:bodyPr anchor="t">
            <a:normAutofit/>
          </a:bodyPr>
          <a:lstStyle/>
          <a:p>
            <a:r>
              <a:rPr lang="en-US" sz="2100">
                <a:solidFill>
                  <a:srgbClr val="002060"/>
                </a:solidFill>
              </a:rPr>
              <a:t>Foundations of Qualitative Data Analysis</a:t>
            </a:r>
          </a:p>
        </p:txBody>
      </p:sp>
      <p:pic>
        <p:nvPicPr>
          <p:cNvPr id="5" name="Content Placeholder 4" descr="Multi-ethnic colleagues discussing strategy">
            <a:extLst>
              <a:ext uri="{FF2B5EF4-FFF2-40B4-BE49-F238E27FC236}">
                <a16:creationId xmlns:a16="http://schemas.microsoft.com/office/drawing/2014/main" id="{EED6F897-8121-45E0-996E-07D8E20A835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6951" r="11395" b="-1"/>
          <a:stretch>
            <a:fillRect/>
          </a:stretch>
        </p:blipFill>
        <p:spPr>
          <a:xfrm>
            <a:off x="20" y="10"/>
            <a:ext cx="6548514" cy="610045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C333EF-4874-165F-0D93-8DFC829322B8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223069" y="1640477"/>
            <a:ext cx="4244188" cy="4111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>
                <a:solidFill>
                  <a:srgbClr val="0070C0"/>
                </a:solidFill>
              </a:rPr>
              <a:t>Focus on Non-Numerical Data</a:t>
            </a:r>
            <a:endParaRPr lang="en-US" sz="1200" b="1" dirty="0">
              <a:solidFill>
                <a:srgbClr val="0070C0"/>
              </a:solidFill>
            </a:endParaRP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200">
                <a:solidFill>
                  <a:srgbClr val="0070C0"/>
                </a:solidFill>
              </a:rPr>
              <a:t>Qualitative analysis examines words, images, and observations to explore meaning and experiences deeply.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>
                <a:solidFill>
                  <a:srgbClr val="0070C0"/>
                </a:solidFill>
              </a:rPr>
              <a:t>Interpretive Nature</a:t>
            </a:r>
            <a:endParaRPr lang="en-US" sz="1200" b="1" dirty="0">
              <a:solidFill>
                <a:srgbClr val="0070C0"/>
              </a:solidFill>
            </a:endParaRP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200">
                <a:solidFill>
                  <a:srgbClr val="0070C0"/>
                </a:solidFill>
              </a:rPr>
              <a:t>Researchers interpret data to understand participants' perspectives and lived experiences thoroughly.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>
                <a:solidFill>
                  <a:srgbClr val="0070C0"/>
                </a:solidFill>
              </a:rPr>
              <a:t>Flexibility in Analysis</a:t>
            </a:r>
            <a:endParaRPr lang="en-US" sz="1200" b="1" dirty="0">
              <a:solidFill>
                <a:srgbClr val="0070C0"/>
              </a:solidFill>
            </a:endParaRP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200">
                <a:solidFill>
                  <a:srgbClr val="0070C0"/>
                </a:solidFill>
              </a:rPr>
              <a:t>Qualitative analysis evolves with data familiarity, allowing new themes and insights to emerge naturally.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 dirty="0" err="1">
                <a:solidFill>
                  <a:srgbClr val="0070C0"/>
                </a:solidFill>
              </a:rPr>
              <a:t>Rigour</a:t>
            </a:r>
            <a:r>
              <a:rPr lang="en-US" sz="1200" b="1" dirty="0">
                <a:solidFill>
                  <a:srgbClr val="0070C0"/>
                </a:solidFill>
              </a:rPr>
              <a:t> and Methodology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200">
                <a:solidFill>
                  <a:srgbClr val="0070C0"/>
                </a:solidFill>
              </a:rPr>
              <a:t>Maintaining transparent coding and reflexivity ensures credible and disciplined qualitative research outcomes.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6B8854C-BF0B-3617-AB0F-A6A471FB93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01622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872FA-660B-5604-04C8-9BE5B470C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725" y="1476101"/>
            <a:ext cx="4811167" cy="916991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Common Qualitative Analysis Methods</a:t>
            </a:r>
          </a:p>
        </p:txBody>
      </p:sp>
      <p:pic>
        <p:nvPicPr>
          <p:cNvPr id="5" name="Content Placeholder 4" descr="Big data internet technology">
            <a:extLst>
              <a:ext uri="{FF2B5EF4-FFF2-40B4-BE49-F238E27FC236}">
                <a16:creationId xmlns:a16="http://schemas.microsoft.com/office/drawing/2014/main" id="{027AE5D1-FE9B-490A-93B2-06CE3B5E900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t="1092" r="-1" b="11737"/>
          <a:stretch>
            <a:fillRect/>
          </a:stretch>
        </p:blipFill>
        <p:spPr>
          <a:xfrm>
            <a:off x="1" y="2604173"/>
            <a:ext cx="5620853" cy="425382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92EAB0-5FBD-67C5-3A7D-F48936158C0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357727" y="1476103"/>
            <a:ext cx="5153915" cy="527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Content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Examines patterns in textual or visual content, sometimes using frequency counts to quantify data.</a:t>
            </a:r>
            <a:endParaRPr lang="en-US" dirty="0">
              <a:solidFill>
                <a:srgbClr val="0070C0"/>
              </a:solidFill>
            </a:endParaRP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Narrative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Focuses on story structure and meaning in personal accounts and how stories are told.</a:t>
            </a:r>
            <a:endParaRPr lang="en-US" dirty="0">
              <a:solidFill>
                <a:srgbClr val="0070C0"/>
              </a:solidFill>
            </a:endParaRP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Discourse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Analyses language use in social contexts to understand power, identity, and meaning construction.</a:t>
            </a:r>
            <a:endParaRPr lang="en-US" dirty="0">
              <a:solidFill>
                <a:srgbClr val="0070C0"/>
              </a:solidFill>
            </a:endParaRP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Thematic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Identifies and reports themes within data and is widely used in qualitative research.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0576096-406B-9B3A-36FF-92DF2E6DB2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-2721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3700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Summary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" name="Picture 17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89AB817-7EF5-7F5A-DCA1-3C8D7BB08B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59B3F-2CB2-58E5-6ACC-B7E31B146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3263" y="249646"/>
            <a:ext cx="7305005" cy="972657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Interpreting and Discussing Research Data</a:t>
            </a:r>
          </a:p>
        </p:txBody>
      </p:sp>
      <p:pic>
        <p:nvPicPr>
          <p:cNvPr id="5" name="Content Placeholder 4" descr="Shot of two focused scientists working together solving equations on a glass wall in a laboratory">
            <a:extLst>
              <a:ext uri="{FF2B5EF4-FFF2-40B4-BE49-F238E27FC236}">
                <a16:creationId xmlns:a16="http://schemas.microsoft.com/office/drawing/2014/main" id="{95C608B6-9941-4B83-B55E-FF1C02BC75A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52724" r="9098" b="-2"/>
          <a:stretch>
            <a:fillRect/>
          </a:stretch>
        </p:blipFill>
        <p:spPr>
          <a:xfrm>
            <a:off x="20" y="10"/>
            <a:ext cx="3492988" cy="610719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32E17-11A3-6274-C710-B8EEB83BFDF0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163095" y="1224135"/>
            <a:ext cx="7305005" cy="41208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Meaningful Data Interpretation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Interpretation explains research findings beyond patterns, relating them to questions and existing knowledge.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rgbClr val="0070C0"/>
                </a:solidFill>
              </a:rPr>
              <a:t>Contextualisation</a:t>
            </a:r>
            <a:r>
              <a:rPr lang="en-US" b="1" dirty="0">
                <a:solidFill>
                  <a:srgbClr val="0070C0"/>
                </a:solidFill>
              </a:rPr>
              <a:t> and Limitations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Effective interpretation considers research context and methodological limits to provide accurate insights.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Addressing Unexpected Results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Anomalies are highlighted and explained rather than ignored to enrich the discussion.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Integration with Literature</a:t>
            </a:r>
            <a:endParaRPr lang="en-US" b="1" dirty="0">
              <a:solidFill>
                <a:srgbClr val="0070C0"/>
              </a:solidFill>
            </a:endParaRP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Discussion links findings with previous studies and theories to strengthen research contributions.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3334E51-DD5F-61DC-F19C-3ED43FE85F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76772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0D9B1-98B7-522C-DB69-2732ACAFF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518160"/>
            <a:ext cx="4243345" cy="1089702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Writing the Analysis Chapter Effectively</a:t>
            </a:r>
          </a:p>
        </p:txBody>
      </p:sp>
      <p:pic>
        <p:nvPicPr>
          <p:cNvPr id="5" name="Content Placeholder 4" descr="Open notebook with drawn charts">
            <a:extLst>
              <a:ext uri="{FF2B5EF4-FFF2-40B4-BE49-F238E27FC236}">
                <a16:creationId xmlns:a16="http://schemas.microsoft.com/office/drawing/2014/main" id="{86092F01-6CDC-4FE1-97DC-A92FD97E87D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7437" r="3935" b="2"/>
          <a:stretch>
            <a:fillRect/>
          </a:stretch>
        </p:blipFill>
        <p:spPr>
          <a:xfrm>
            <a:off x="20" y="10"/>
            <a:ext cx="6548514" cy="610045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DE5909-E982-2799-B1A4-B6137DD39C59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223069" y="1640477"/>
            <a:ext cx="4244188" cy="4111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Balancing Description and Analysis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Description reports findings clearly while analysis interprets patterns and themes in the data.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Connecting Findings to Literature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Synthesis links findings to previous research </a:t>
            </a:r>
            <a:r>
              <a:rPr lang="en-US" dirty="0" err="1">
                <a:solidFill>
                  <a:srgbClr val="0070C0"/>
                </a:solidFill>
              </a:rPr>
              <a:t>emphasising</a:t>
            </a:r>
            <a:r>
              <a:rPr lang="en-US" dirty="0">
                <a:solidFill>
                  <a:srgbClr val="0070C0"/>
                </a:solidFill>
              </a:rPr>
              <a:t> similarities, differences, and theory implications.</a:t>
            </a:r>
          </a:p>
          <a:p>
            <a:pPr marL="0" lv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Structured and Evidence-Based Writing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70C0"/>
                </a:solidFill>
              </a:rPr>
              <a:t>Effective analysis is </a:t>
            </a:r>
            <a:r>
              <a:rPr lang="en-US" dirty="0" err="1">
                <a:solidFill>
                  <a:srgbClr val="0070C0"/>
                </a:solidFill>
              </a:rPr>
              <a:t>organised</a:t>
            </a:r>
            <a:r>
              <a:rPr lang="en-US" dirty="0">
                <a:solidFill>
                  <a:srgbClr val="0070C0"/>
                </a:solidFill>
              </a:rPr>
              <a:t> by themes or objectives and supported by data extracts and examples.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173F404-527E-12ED-03D1-D340F6E867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5752193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96922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31C8-B3E9-D8EF-8774-028D54327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1338217"/>
            <a:ext cx="7196328" cy="106832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Maintaining Focus on Research Aims and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5F88E-829F-F1A1-1BC6-6188D0A39AF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68096" y="2410097"/>
            <a:ext cx="7196328" cy="4099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Link Analysis to Aims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Ensure every analytical decision directly relates to the research question for focused results.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Prevent Unnecessary Digressions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Maintaining focus avoids irrelevant content and ensures meaningful contributions to the study.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Revisit Objectives Regularly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Regularly revisiting objectives enhances coherence and strengthens the link between findings and aims.</a:t>
            </a:r>
          </a:p>
          <a:p>
            <a:pPr marL="0" lv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070C0"/>
                </a:solidFill>
              </a:rPr>
              <a:t>Demonstrate Academic Rigor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rgbClr val="0070C0"/>
                </a:solidFill>
              </a:rPr>
              <a:t>Aligning analysis with aims shows clarity, critical awareness, and strong academic practice.</a:t>
            </a:r>
          </a:p>
        </p:txBody>
      </p:sp>
      <p:pic>
        <p:nvPicPr>
          <p:cNvPr id="5" name="Content Placeholder 4" descr="Writing diary is a great way to improve writing skill">
            <a:extLst>
              <a:ext uri="{FF2B5EF4-FFF2-40B4-BE49-F238E27FC236}">
                <a16:creationId xmlns:a16="http://schemas.microsoft.com/office/drawing/2014/main" id="{0F12B7A5-97FE-42A5-ADE9-172647C0F80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8232" r="23543" b="1"/>
          <a:stretch>
            <a:fillRect/>
          </a:stretch>
        </p:blipFill>
        <p:spPr>
          <a:xfrm>
            <a:off x="8698986" y="758460"/>
            <a:ext cx="3493014" cy="6099541"/>
          </a:xfrm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6C42444C-FD3E-BFD9-29E5-05E9142980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94" y="-2721"/>
            <a:ext cx="12211502" cy="1108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95620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Oasis</vt:lpstr>
      <vt:lpstr>Data Analysis: Concepts, Methods, and Academic Application</vt:lpstr>
      <vt:lpstr>The Dissertation Structure</vt:lpstr>
      <vt:lpstr>Understanding the Purpose of Data Analysis</vt:lpstr>
      <vt:lpstr>Learning Outcomes and Academic Expectations</vt:lpstr>
      <vt:lpstr>Defining Analysis in Research Contexts</vt:lpstr>
      <vt:lpstr>Stages of the Data Analysis Process</vt:lpstr>
      <vt:lpstr>Organising Data and the Role of Coding</vt:lpstr>
      <vt:lpstr>Inductive and Deductive Coding Approaches</vt:lpstr>
      <vt:lpstr>Introduction to Quantitative Data Analysis</vt:lpstr>
      <vt:lpstr>Descriptive and Inferential Statistics Explained</vt:lpstr>
      <vt:lpstr>Foundations of Qualitative Data Analysis</vt:lpstr>
      <vt:lpstr>Common Qualitative Analysis Methods</vt:lpstr>
      <vt:lpstr>Summary of Qualitative Analysis Methods</vt:lpstr>
      <vt:lpstr>Interpreting and Discussing Research Data</vt:lpstr>
      <vt:lpstr>Writing the Analysis Chapter Effectively</vt:lpstr>
      <vt:lpstr>Maintaining Focus on Research Aims and Objectives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j.d.evans@uwtsd.ac.uk</dc:creator>
  <cp:lastModifiedBy>j.d.evans@uwtsd.ac.uk</cp:lastModifiedBy>
  <cp:revision>175</cp:revision>
  <dcterms:modified xsi:type="dcterms:W3CDTF">2026-06-26T09:51:02Z</dcterms:modified>
</cp:coreProperties>
</file>