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62" r:id="rId3"/>
    <p:sldId id="259" r:id="rId4"/>
    <p:sldId id="258" r:id="rId5"/>
    <p:sldId id="260" r:id="rId6"/>
    <p:sldId id="263" r:id="rId7"/>
    <p:sldId id="264" r:id="rId8"/>
    <p:sldId id="261" r:id="rId9"/>
    <p:sldId id="265" r:id="rId10"/>
    <p:sldId id="257"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78" d="100"/>
          <a:sy n="78" d="100"/>
        </p:scale>
        <p:origin x="120"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6378EA-89B1-4A6D-B87A-E32909D66988}" type="datetimeFigureOut">
              <a:rPr lang="en-GB" smtClean="0"/>
              <a:t>23/02/2022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510D43-0DCB-4BEE-A344-F683738BE4F3}" type="slidenum">
              <a:rPr lang="en-GB" smtClean="0"/>
              <a:t>‹#›</a:t>
            </a:fld>
            <a:endParaRPr lang="en-GB"/>
          </a:p>
        </p:txBody>
      </p:sp>
    </p:spTree>
    <p:extLst>
      <p:ext uri="{BB962C8B-B14F-4D97-AF65-F5344CB8AC3E}">
        <p14:creationId xmlns:p14="http://schemas.microsoft.com/office/powerpoint/2010/main" val="2152133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2/23/2022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7515-FDB4-4E11-88C5-A9D08F93998D}"/>
              </a:ext>
            </a:extLst>
          </p:cNvPr>
          <p:cNvSpPr>
            <a:spLocks noGrp="1"/>
          </p:cNvSpPr>
          <p:nvPr>
            <p:ph type="ctrTitle"/>
          </p:nvPr>
        </p:nvSpPr>
        <p:spPr/>
        <p:txBody>
          <a:bodyPr/>
          <a:lstStyle/>
          <a:p>
            <a:r>
              <a:rPr lang="en-GB" dirty="0"/>
              <a:t>23/02/22</a:t>
            </a:r>
          </a:p>
        </p:txBody>
      </p:sp>
      <p:sp>
        <p:nvSpPr>
          <p:cNvPr id="3" name="Subtitle 2">
            <a:extLst>
              <a:ext uri="{FF2B5EF4-FFF2-40B4-BE49-F238E27FC236}">
                <a16:creationId xmlns:a16="http://schemas.microsoft.com/office/drawing/2014/main" id="{AD8073E3-8BDB-420B-BA53-8A9DBDC298A1}"/>
              </a:ext>
            </a:extLst>
          </p:cNvPr>
          <p:cNvSpPr>
            <a:spLocks noGrp="1"/>
          </p:cNvSpPr>
          <p:nvPr>
            <p:ph type="subTitle" idx="1"/>
          </p:nvPr>
        </p:nvSpPr>
        <p:spPr/>
        <p:txBody>
          <a:bodyPr/>
          <a:lstStyle/>
          <a:p>
            <a:r>
              <a:rPr lang="en-GB" dirty="0"/>
              <a:t>JTW</a:t>
            </a:r>
          </a:p>
        </p:txBody>
      </p:sp>
    </p:spTree>
    <p:extLst>
      <p:ext uri="{BB962C8B-B14F-4D97-AF65-F5344CB8AC3E}">
        <p14:creationId xmlns:p14="http://schemas.microsoft.com/office/powerpoint/2010/main" val="1586923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E07F2-96E5-475E-ADEC-AE880474BF73}"/>
              </a:ext>
            </a:extLst>
          </p:cNvPr>
          <p:cNvSpPr>
            <a:spLocks noGrp="1"/>
          </p:cNvSpPr>
          <p:nvPr>
            <p:ph type="title"/>
          </p:nvPr>
        </p:nvSpPr>
        <p:spPr/>
        <p:txBody>
          <a:bodyPr/>
          <a:lstStyle/>
          <a:p>
            <a:r>
              <a:rPr lang="en-GB" dirty="0"/>
              <a:t>Inclusion</a:t>
            </a:r>
          </a:p>
        </p:txBody>
      </p:sp>
      <p:sp>
        <p:nvSpPr>
          <p:cNvPr id="4" name="Content Placeholder 3">
            <a:extLst>
              <a:ext uri="{FF2B5EF4-FFF2-40B4-BE49-F238E27FC236}">
                <a16:creationId xmlns:a16="http://schemas.microsoft.com/office/drawing/2014/main" id="{4346EC1D-EE71-49A8-9F59-4109F2C32F3B}"/>
              </a:ext>
            </a:extLst>
          </p:cNvPr>
          <p:cNvSpPr>
            <a:spLocks noGrp="1"/>
          </p:cNvSpPr>
          <p:nvPr>
            <p:ph sz="quarter" idx="13"/>
          </p:nvPr>
        </p:nvSpPr>
        <p:spPr>
          <a:xfrm>
            <a:off x="913149" y="2214693"/>
            <a:ext cx="10364451" cy="3576507"/>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en-US" sz="4400" b="1" dirty="0">
              <a:solidFill>
                <a:srgbClr val="002060"/>
              </a:solidFill>
            </a:endParaRPr>
          </a:p>
          <a:p>
            <a:r>
              <a:rPr lang="en-US" sz="2400" dirty="0">
                <a:solidFill>
                  <a:srgbClr val="002060"/>
                </a:solidFill>
              </a:rPr>
              <a:t>Please discuss and compare your personal definitions of inclusion and key principles that underpin inclusive practice. </a:t>
            </a:r>
          </a:p>
          <a:p>
            <a:pPr marL="342900" indent="-342900">
              <a:buFont typeface="Arial" panose="020B0604020202020204" pitchFamily="34" charset="0"/>
              <a:buChar char="•"/>
            </a:pPr>
            <a:r>
              <a:rPr lang="en-US" sz="2400" dirty="0">
                <a:solidFill>
                  <a:srgbClr val="002060"/>
                </a:solidFill>
              </a:rPr>
              <a:t>What do your definitions and principles have in common?</a:t>
            </a:r>
          </a:p>
          <a:p>
            <a:pPr marL="342900" indent="-342900">
              <a:buFont typeface="Arial" panose="020B0604020202020204" pitchFamily="34" charset="0"/>
              <a:buChar char="•"/>
            </a:pPr>
            <a:r>
              <a:rPr lang="en-US" sz="2400" dirty="0">
                <a:solidFill>
                  <a:srgbClr val="002060"/>
                </a:solidFill>
              </a:rPr>
              <a:t>Where do your definitions and principles differ?</a:t>
            </a:r>
            <a:endParaRPr lang="en-US" sz="4400" dirty="0">
              <a:solidFill>
                <a:srgbClr val="002060"/>
              </a:solidFill>
            </a:endParaRPr>
          </a:p>
          <a:p>
            <a:pPr algn="ctr"/>
            <a:endParaRPr lang="en-US" b="1" dirty="0">
              <a:solidFill>
                <a:srgbClr val="002060"/>
              </a:solidFill>
            </a:endParaRPr>
          </a:p>
          <a:p>
            <a:pPr algn="ctr"/>
            <a:endParaRPr lang="en-US" b="1" dirty="0">
              <a:solidFill>
                <a:srgbClr val="002060"/>
              </a:solidFill>
            </a:endParaRPr>
          </a:p>
          <a:p>
            <a:pPr algn="ctr"/>
            <a:endParaRPr lang="en-US" b="1" dirty="0">
              <a:solidFill>
                <a:srgbClr val="002060"/>
              </a:solidFill>
            </a:endParaRPr>
          </a:p>
        </p:txBody>
      </p:sp>
    </p:spTree>
    <p:extLst>
      <p:ext uri="{BB962C8B-B14F-4D97-AF65-F5344CB8AC3E}">
        <p14:creationId xmlns:p14="http://schemas.microsoft.com/office/powerpoint/2010/main" val="641034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40AED-696F-497F-9EEB-2B60F8F4F443}"/>
              </a:ext>
            </a:extLst>
          </p:cNvPr>
          <p:cNvSpPr>
            <a:spLocks noGrp="1"/>
          </p:cNvSpPr>
          <p:nvPr>
            <p:ph type="title"/>
          </p:nvPr>
        </p:nvSpPr>
        <p:spPr/>
        <p:txBody>
          <a:bodyPr/>
          <a:lstStyle/>
          <a:p>
            <a:r>
              <a:rPr lang="en-US" b="1" dirty="0">
                <a:solidFill>
                  <a:srgbClr val="002060"/>
                </a:solidFill>
                <a:latin typeface="+mn-lt"/>
              </a:rPr>
              <a:t>Definitions of inclusion recap </a:t>
            </a:r>
            <a:endParaRPr lang="en-GB" dirty="0"/>
          </a:p>
        </p:txBody>
      </p:sp>
      <p:sp>
        <p:nvSpPr>
          <p:cNvPr id="3" name="Content Placeholder 2">
            <a:extLst>
              <a:ext uri="{FF2B5EF4-FFF2-40B4-BE49-F238E27FC236}">
                <a16:creationId xmlns:a16="http://schemas.microsoft.com/office/drawing/2014/main" id="{693B5425-B757-490B-B1B1-B184C78C4933}"/>
              </a:ext>
            </a:extLst>
          </p:cNvPr>
          <p:cNvSpPr>
            <a:spLocks noGrp="1"/>
          </p:cNvSpPr>
          <p:nvPr>
            <p:ph sz="quarter" idx="13"/>
          </p:nvPr>
        </p:nvSpPr>
        <p:spPr>
          <a:xfrm>
            <a:off x="790832" y="2367092"/>
            <a:ext cx="10486768" cy="4181989"/>
          </a:xfrm>
        </p:spPr>
        <p:txBody>
          <a:bodyPr>
            <a:normAutofit fontScale="70000" lnSpcReduction="20000"/>
          </a:bodyPr>
          <a:lstStyle/>
          <a:p>
            <a:pPr fontAlgn="base">
              <a:lnSpc>
                <a:spcPct val="170000"/>
              </a:lnSpc>
            </a:pPr>
            <a:r>
              <a:rPr lang="en-GB" b="1" dirty="0">
                <a:solidFill>
                  <a:srgbClr val="C00000"/>
                </a:solidFill>
              </a:rPr>
              <a:t>Example (1): </a:t>
            </a:r>
            <a:r>
              <a:rPr lang="en-GB" dirty="0">
                <a:solidFill>
                  <a:srgbClr val="002060"/>
                </a:solidFill>
              </a:rPr>
              <a:t>Warnock (1978) ‘being involved in a ‘common enterprise of learning’ where everyone can learn best’</a:t>
            </a:r>
          </a:p>
          <a:p>
            <a:pPr fontAlgn="base">
              <a:lnSpc>
                <a:spcPct val="170000"/>
              </a:lnSpc>
            </a:pPr>
            <a:endParaRPr lang="en-GB" dirty="0">
              <a:solidFill>
                <a:srgbClr val="002060"/>
              </a:solidFill>
            </a:endParaRPr>
          </a:p>
          <a:p>
            <a:pPr fontAlgn="base">
              <a:lnSpc>
                <a:spcPct val="170000"/>
              </a:lnSpc>
            </a:pPr>
            <a:r>
              <a:rPr lang="en-GB" b="1" dirty="0">
                <a:solidFill>
                  <a:srgbClr val="C00000"/>
                </a:solidFill>
              </a:rPr>
              <a:t>Definition (2): </a:t>
            </a:r>
            <a:r>
              <a:rPr lang="en-GB" dirty="0">
                <a:solidFill>
                  <a:srgbClr val="002060"/>
                </a:solidFill>
              </a:rPr>
              <a:t>UNESCO (2005) ‘Inclusion is seen as a process of addressing... the diversity of needs of all learners through increasing participation in learning, cultures and communities, and reducing exclusion within and from education. It involves... a conviction that it is the responsibility of the regular system to educate all children’.  </a:t>
            </a:r>
          </a:p>
          <a:p>
            <a:pPr marL="0" indent="0" fontAlgn="base">
              <a:lnSpc>
                <a:spcPct val="170000"/>
              </a:lnSpc>
              <a:buNone/>
            </a:pPr>
            <a:endParaRPr lang="en-GB" dirty="0">
              <a:solidFill>
                <a:srgbClr val="002060"/>
              </a:solidFill>
            </a:endParaRPr>
          </a:p>
          <a:p>
            <a:pPr fontAlgn="base">
              <a:lnSpc>
                <a:spcPct val="170000"/>
              </a:lnSpc>
            </a:pPr>
            <a:r>
              <a:rPr lang="en-GB" b="1" dirty="0">
                <a:solidFill>
                  <a:srgbClr val="C00000"/>
                </a:solidFill>
              </a:rPr>
              <a:t>Definition (3): </a:t>
            </a:r>
            <a:r>
              <a:rPr lang="en-GB" dirty="0">
                <a:solidFill>
                  <a:srgbClr val="002060"/>
                </a:solidFill>
              </a:rPr>
              <a:t>Welsh Government (2016, p. 4) ‘Inclusion is a process through which all pupils access common opportunities in ways relevant to their needs, and ensures that they fully belong to the school community. Inclusion requires the active involvement of all concerned…. In particular, inclusion of pupils involves much more than the placement of a child or young person in a mainstream or a special school’. </a:t>
            </a:r>
          </a:p>
          <a:p>
            <a:pPr marL="0" indent="0">
              <a:buNone/>
            </a:pPr>
            <a:endParaRPr lang="en-GB" dirty="0"/>
          </a:p>
        </p:txBody>
      </p:sp>
    </p:spTree>
    <p:extLst>
      <p:ext uri="{BB962C8B-B14F-4D97-AF65-F5344CB8AC3E}">
        <p14:creationId xmlns:p14="http://schemas.microsoft.com/office/powerpoint/2010/main" val="1452874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EAF9C-9C85-4FF3-BE02-4F81475E92D4}"/>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5A72241A-0A7F-4B85-BE28-3DB9761200F5}"/>
              </a:ext>
            </a:extLst>
          </p:cNvPr>
          <p:cNvSpPr>
            <a:spLocks noGrp="1"/>
          </p:cNvSpPr>
          <p:nvPr>
            <p:ph sz="quarter" idx="13"/>
          </p:nvPr>
        </p:nvSpPr>
        <p:spPr/>
        <p:txBody>
          <a:bodyPr/>
          <a:lstStyle/>
          <a:p>
            <a:r>
              <a:rPr lang="en-GB" sz="2400" dirty="0">
                <a:solidFill>
                  <a:srgbClr val="231571"/>
                </a:solidFill>
              </a:rPr>
              <a:t>Identify and describe the strategies to support inclusive classroom practice</a:t>
            </a:r>
          </a:p>
          <a:p>
            <a:r>
              <a:rPr lang="en-GB" sz="2400" dirty="0">
                <a:solidFill>
                  <a:srgbClr val="231571"/>
                </a:solidFill>
              </a:rPr>
              <a:t>How have you used the strategies in practice and for what purpose?</a:t>
            </a:r>
          </a:p>
          <a:p>
            <a:r>
              <a:rPr lang="en-GB" sz="2400" dirty="0">
                <a:solidFill>
                  <a:srgbClr val="231571"/>
                </a:solidFill>
              </a:rPr>
              <a:t>What challenges were faced in implementing the strategies?</a:t>
            </a:r>
          </a:p>
          <a:p>
            <a:r>
              <a:rPr lang="en-GB" sz="2400" dirty="0">
                <a:solidFill>
                  <a:srgbClr val="231571"/>
                </a:solidFill>
              </a:rPr>
              <a:t>How can you challenge current practice and influence change?</a:t>
            </a:r>
          </a:p>
          <a:p>
            <a:endParaRPr lang="en-GB" sz="2000" dirty="0">
              <a:solidFill>
                <a:srgbClr val="231571"/>
              </a:solidFill>
            </a:endParaRPr>
          </a:p>
          <a:p>
            <a:endParaRPr lang="en-GB" dirty="0"/>
          </a:p>
        </p:txBody>
      </p:sp>
    </p:spTree>
    <p:extLst>
      <p:ext uri="{BB962C8B-B14F-4D97-AF65-F5344CB8AC3E}">
        <p14:creationId xmlns:p14="http://schemas.microsoft.com/office/powerpoint/2010/main" val="2744466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35D8-9523-4406-B156-4E23012B2C54}"/>
              </a:ext>
            </a:extLst>
          </p:cNvPr>
          <p:cNvSpPr>
            <a:spLocks noGrp="1"/>
          </p:cNvSpPr>
          <p:nvPr>
            <p:ph type="title"/>
          </p:nvPr>
        </p:nvSpPr>
        <p:spPr/>
        <p:txBody>
          <a:bodyPr/>
          <a:lstStyle/>
          <a:p>
            <a:r>
              <a:rPr lang="en-US" sz="3600" b="1" dirty="0">
                <a:solidFill>
                  <a:srgbClr val="002060"/>
                </a:solidFill>
                <a:latin typeface="+mn-lt"/>
              </a:rPr>
              <a:t>The National Mission and inclusion recap</a:t>
            </a:r>
            <a:endParaRPr lang="en-GB" dirty="0"/>
          </a:p>
        </p:txBody>
      </p:sp>
      <p:sp>
        <p:nvSpPr>
          <p:cNvPr id="3" name="Content Placeholder 2">
            <a:extLst>
              <a:ext uri="{FF2B5EF4-FFF2-40B4-BE49-F238E27FC236}">
                <a16:creationId xmlns:a16="http://schemas.microsoft.com/office/drawing/2014/main" id="{3DC4C284-88BB-4E90-A2A8-6D73C0E434B9}"/>
              </a:ext>
            </a:extLst>
          </p:cNvPr>
          <p:cNvSpPr>
            <a:spLocks noGrp="1"/>
          </p:cNvSpPr>
          <p:nvPr>
            <p:ph sz="quarter" idx="13"/>
          </p:nvPr>
        </p:nvSpPr>
        <p:spPr>
          <a:xfrm>
            <a:off x="913774" y="2367092"/>
            <a:ext cx="10363826" cy="3984281"/>
          </a:xfrm>
        </p:spPr>
        <p:txBody>
          <a:bodyPr>
            <a:normAutofit fontScale="70000" lnSpcReduction="20000"/>
          </a:bodyPr>
          <a:lstStyle/>
          <a:p>
            <a:pPr marL="0" indent="0">
              <a:lnSpc>
                <a:spcPct val="170000"/>
              </a:lnSpc>
              <a:buNone/>
            </a:pPr>
            <a:r>
              <a:rPr lang="en-US" sz="2000" dirty="0">
                <a:solidFill>
                  <a:srgbClr val="002060"/>
                </a:solidFill>
              </a:rPr>
              <a:t>“We have a new approach, backed by record funding, to support all learners, whether they have additional needs, are from low-income backgrounds, or have suffered particularly during the recent period away from school” (Kirsty Williams, 2021).</a:t>
            </a:r>
          </a:p>
          <a:p>
            <a:pPr marL="0" indent="0">
              <a:lnSpc>
                <a:spcPct val="170000"/>
              </a:lnSpc>
              <a:buNone/>
            </a:pPr>
            <a:r>
              <a:rPr lang="en-US" sz="2000" dirty="0">
                <a:solidFill>
                  <a:srgbClr val="002060"/>
                </a:solidFill>
              </a:rPr>
              <a:t>The aim of reforms and of the education system in Wales is to enable all children and young people in Wales to become:</a:t>
            </a:r>
          </a:p>
          <a:p>
            <a:pPr>
              <a:lnSpc>
                <a:spcPct val="170000"/>
              </a:lnSpc>
            </a:pPr>
            <a:r>
              <a:rPr lang="en-US" sz="2000" dirty="0">
                <a:solidFill>
                  <a:srgbClr val="002060"/>
                </a:solidFill>
              </a:rPr>
              <a:t>ambitious, capable learners</a:t>
            </a:r>
          </a:p>
          <a:p>
            <a:pPr>
              <a:lnSpc>
                <a:spcPct val="170000"/>
              </a:lnSpc>
            </a:pPr>
            <a:r>
              <a:rPr lang="en-US" sz="2000" dirty="0">
                <a:solidFill>
                  <a:srgbClr val="002060"/>
                </a:solidFill>
              </a:rPr>
              <a:t>enterprising, creative contributors</a:t>
            </a:r>
          </a:p>
          <a:p>
            <a:pPr>
              <a:lnSpc>
                <a:spcPct val="170000"/>
              </a:lnSpc>
            </a:pPr>
            <a:r>
              <a:rPr lang="en-US" sz="2000" dirty="0">
                <a:solidFill>
                  <a:srgbClr val="002060"/>
                </a:solidFill>
              </a:rPr>
              <a:t>ethical, informed citizens</a:t>
            </a:r>
          </a:p>
          <a:p>
            <a:pPr>
              <a:lnSpc>
                <a:spcPct val="170000"/>
              </a:lnSpc>
            </a:pPr>
            <a:r>
              <a:rPr lang="en-US" sz="2000" dirty="0">
                <a:solidFill>
                  <a:srgbClr val="002060"/>
                </a:solidFill>
              </a:rPr>
              <a:t>healthy, confident individuals.</a:t>
            </a:r>
          </a:p>
          <a:p>
            <a:endParaRPr lang="en-GB" dirty="0"/>
          </a:p>
        </p:txBody>
      </p:sp>
    </p:spTree>
    <p:extLst>
      <p:ext uri="{BB962C8B-B14F-4D97-AF65-F5344CB8AC3E}">
        <p14:creationId xmlns:p14="http://schemas.microsoft.com/office/powerpoint/2010/main" val="2191308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CE7DB-13E3-409C-9689-80F901016E7D}"/>
              </a:ext>
            </a:extLst>
          </p:cNvPr>
          <p:cNvSpPr>
            <a:spLocks noGrp="1"/>
          </p:cNvSpPr>
          <p:nvPr>
            <p:ph type="title"/>
          </p:nvPr>
        </p:nvSpPr>
        <p:spPr/>
        <p:txBody>
          <a:bodyPr/>
          <a:lstStyle/>
          <a:p>
            <a:r>
              <a:rPr lang="en-US" b="1" dirty="0">
                <a:solidFill>
                  <a:srgbClr val="002060"/>
                </a:solidFill>
                <a:latin typeface="+mn-lt"/>
              </a:rPr>
              <a:t>Identifying the benefits of and challenges to inclusion in education</a:t>
            </a:r>
            <a:endParaRPr lang="en-GB" dirty="0"/>
          </a:p>
        </p:txBody>
      </p:sp>
      <p:sp>
        <p:nvSpPr>
          <p:cNvPr id="3" name="Content Placeholder 2">
            <a:extLst>
              <a:ext uri="{FF2B5EF4-FFF2-40B4-BE49-F238E27FC236}">
                <a16:creationId xmlns:a16="http://schemas.microsoft.com/office/drawing/2014/main" id="{340524F1-9D88-427D-B92A-AA3959D7DE39}"/>
              </a:ext>
            </a:extLst>
          </p:cNvPr>
          <p:cNvSpPr>
            <a:spLocks noGrp="1"/>
          </p:cNvSpPr>
          <p:nvPr>
            <p:ph sz="quarter" idx="13"/>
          </p:nvPr>
        </p:nvSpPr>
        <p:spPr>
          <a:xfrm>
            <a:off x="913774" y="1964724"/>
            <a:ext cx="10363826" cy="3826475"/>
          </a:xfrm>
        </p:spPr>
        <p:txBody>
          <a:bodyPr>
            <a:normAutofit fontScale="70000" lnSpcReduction="20000"/>
          </a:bodyPr>
          <a:lstStyle/>
          <a:p>
            <a:pPr marL="0" indent="0">
              <a:buNone/>
            </a:pPr>
            <a:r>
              <a:rPr lang="en-US" dirty="0">
                <a:solidFill>
                  <a:srgbClr val="002060"/>
                </a:solidFill>
              </a:rPr>
              <a:t>Although</a:t>
            </a:r>
            <a:r>
              <a:rPr lang="en-GB" dirty="0">
                <a:solidFill>
                  <a:srgbClr val="002060"/>
                </a:solidFill>
              </a:rPr>
              <a:t> numerous benefits of inclusion within education have been identified, challenges to inclusion remain. These barriers may exist may include for example:</a:t>
            </a:r>
          </a:p>
          <a:p>
            <a:pPr lvl="0"/>
            <a:r>
              <a:rPr lang="en-GB" dirty="0">
                <a:solidFill>
                  <a:srgbClr val="002060"/>
                </a:solidFill>
              </a:rPr>
              <a:t>Teacher preparation</a:t>
            </a:r>
          </a:p>
          <a:p>
            <a:pPr lvl="0"/>
            <a:r>
              <a:rPr lang="en-GB" dirty="0">
                <a:solidFill>
                  <a:srgbClr val="002060"/>
                </a:solidFill>
              </a:rPr>
              <a:t>Pedagogy and teaching practices</a:t>
            </a:r>
          </a:p>
          <a:p>
            <a:pPr lvl="0"/>
            <a:r>
              <a:rPr lang="en-GB" dirty="0">
                <a:solidFill>
                  <a:srgbClr val="002060"/>
                </a:solidFill>
              </a:rPr>
              <a:t>Professional development</a:t>
            </a:r>
          </a:p>
          <a:p>
            <a:pPr lvl="0"/>
            <a:r>
              <a:rPr lang="en-GB" dirty="0">
                <a:solidFill>
                  <a:srgbClr val="002060"/>
                </a:solidFill>
              </a:rPr>
              <a:t>Resources</a:t>
            </a:r>
          </a:p>
          <a:p>
            <a:pPr lvl="0"/>
            <a:r>
              <a:rPr lang="en-GB" dirty="0">
                <a:solidFill>
                  <a:srgbClr val="002060"/>
                </a:solidFill>
              </a:rPr>
              <a:t>Physical barriers</a:t>
            </a:r>
          </a:p>
          <a:p>
            <a:pPr lvl="0"/>
            <a:r>
              <a:rPr lang="en-GB" dirty="0">
                <a:solidFill>
                  <a:srgbClr val="002060"/>
                </a:solidFill>
              </a:rPr>
              <a:t>Curriculum</a:t>
            </a:r>
          </a:p>
          <a:p>
            <a:pPr lvl="0"/>
            <a:r>
              <a:rPr lang="en-GB" dirty="0">
                <a:solidFill>
                  <a:srgbClr val="002060"/>
                </a:solidFill>
              </a:rPr>
              <a:t>Organisation</a:t>
            </a:r>
          </a:p>
          <a:p>
            <a:pPr lvl="0"/>
            <a:r>
              <a:rPr lang="en-GB" dirty="0">
                <a:solidFill>
                  <a:srgbClr val="002060"/>
                </a:solidFill>
              </a:rPr>
              <a:t>Assessment</a:t>
            </a:r>
          </a:p>
          <a:p>
            <a:pPr lvl="0"/>
            <a:r>
              <a:rPr lang="en-GB" dirty="0">
                <a:solidFill>
                  <a:srgbClr val="002060"/>
                </a:solidFill>
              </a:rPr>
              <a:t>Attitudes </a:t>
            </a:r>
          </a:p>
          <a:p>
            <a:pPr marL="0" indent="0">
              <a:buNone/>
            </a:pPr>
            <a:endParaRPr lang="en-GB" dirty="0"/>
          </a:p>
        </p:txBody>
      </p:sp>
    </p:spTree>
    <p:extLst>
      <p:ext uri="{BB962C8B-B14F-4D97-AF65-F5344CB8AC3E}">
        <p14:creationId xmlns:p14="http://schemas.microsoft.com/office/powerpoint/2010/main" val="2702459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D6C5E-F94A-4841-8D95-9EB111B2229A}"/>
              </a:ext>
            </a:extLst>
          </p:cNvPr>
          <p:cNvSpPr>
            <a:spLocks noGrp="1"/>
          </p:cNvSpPr>
          <p:nvPr>
            <p:ph type="title"/>
          </p:nvPr>
        </p:nvSpPr>
        <p:spPr>
          <a:xfrm>
            <a:off x="913775" y="766119"/>
            <a:ext cx="10364451" cy="3188043"/>
          </a:xfrm>
        </p:spPr>
        <p:txBody>
          <a:bodyPr>
            <a:normAutofit/>
          </a:bodyPr>
          <a:lstStyle/>
          <a:p>
            <a:r>
              <a:rPr lang="en-US" sz="3600" dirty="0">
                <a:latin typeface="Helvetica" pitchFamily="2" charset="0"/>
              </a:rPr>
              <a:t>“There is only one way to look at things until someone shows us how to look at them with different eyes”</a:t>
            </a:r>
            <a:br>
              <a:rPr lang="en-US" sz="3600" dirty="0">
                <a:latin typeface="Helvetica" pitchFamily="2" charset="0"/>
              </a:rPr>
            </a:br>
            <a:endParaRPr lang="en-GB" dirty="0"/>
          </a:p>
        </p:txBody>
      </p:sp>
      <p:sp>
        <p:nvSpPr>
          <p:cNvPr id="3" name="Content Placeholder 2">
            <a:extLst>
              <a:ext uri="{FF2B5EF4-FFF2-40B4-BE49-F238E27FC236}">
                <a16:creationId xmlns:a16="http://schemas.microsoft.com/office/drawing/2014/main" id="{5663D6D4-D35C-4C23-9AED-31A1B181FE0D}"/>
              </a:ext>
            </a:extLst>
          </p:cNvPr>
          <p:cNvSpPr>
            <a:spLocks noGrp="1"/>
          </p:cNvSpPr>
          <p:nvPr>
            <p:ph sz="quarter" idx="13"/>
          </p:nvPr>
        </p:nvSpPr>
        <p:spPr>
          <a:xfrm>
            <a:off x="913774" y="4090086"/>
            <a:ext cx="9848961" cy="1701113"/>
          </a:xfrm>
        </p:spPr>
        <p:txBody>
          <a:bodyPr>
            <a:normAutofit fontScale="92500" lnSpcReduction="20000"/>
          </a:bodyPr>
          <a:lstStyle/>
          <a:p>
            <a:pPr algn="ctr"/>
            <a:endParaRPr lang="en-US" sz="2000" dirty="0">
              <a:solidFill>
                <a:srgbClr val="FFFFCC"/>
              </a:solidFill>
              <a:latin typeface="Helvetica" pitchFamily="2" charset="0"/>
            </a:endParaRPr>
          </a:p>
          <a:p>
            <a:pPr algn="ctr"/>
            <a:endParaRPr lang="en-US" dirty="0">
              <a:solidFill>
                <a:srgbClr val="FFFFCC"/>
              </a:solidFill>
              <a:latin typeface="Helvetica" pitchFamily="2" charset="0"/>
            </a:endParaRPr>
          </a:p>
          <a:p>
            <a:pPr algn="ctr"/>
            <a:endParaRPr lang="en-US" sz="2000" dirty="0">
              <a:solidFill>
                <a:srgbClr val="FFFFCC"/>
              </a:solidFill>
              <a:latin typeface="Helvetica" pitchFamily="2" charset="0"/>
            </a:endParaRPr>
          </a:p>
          <a:p>
            <a:pPr marL="0" indent="0" algn="r">
              <a:buNone/>
            </a:pPr>
            <a:r>
              <a:rPr lang="en-US" sz="2000" dirty="0">
                <a:latin typeface="Helvetica" pitchFamily="2" charset="0"/>
              </a:rPr>
              <a:t>Pablo Picasso</a:t>
            </a:r>
            <a:endParaRPr lang="en-GB" dirty="0"/>
          </a:p>
        </p:txBody>
      </p:sp>
    </p:spTree>
    <p:extLst>
      <p:ext uri="{BB962C8B-B14F-4D97-AF65-F5344CB8AC3E}">
        <p14:creationId xmlns:p14="http://schemas.microsoft.com/office/powerpoint/2010/main" val="1883843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C9E37-C65E-440F-BCEA-F99DED7A78A2}"/>
              </a:ext>
            </a:extLst>
          </p:cNvPr>
          <p:cNvSpPr>
            <a:spLocks noGrp="1"/>
          </p:cNvSpPr>
          <p:nvPr>
            <p:ph type="title"/>
          </p:nvPr>
        </p:nvSpPr>
        <p:spPr/>
        <p:txBody>
          <a:bodyPr/>
          <a:lstStyle/>
          <a:p>
            <a:r>
              <a:rPr lang="en-US" sz="3600" b="1" dirty="0">
                <a:solidFill>
                  <a:srgbClr val="002060"/>
                </a:solidFill>
                <a:latin typeface="+mn-lt"/>
              </a:rPr>
              <a:t>How do we know that inclusion is successful? </a:t>
            </a:r>
            <a:endParaRPr lang="en-GB" dirty="0"/>
          </a:p>
        </p:txBody>
      </p:sp>
      <p:sp>
        <p:nvSpPr>
          <p:cNvPr id="3" name="Content Placeholder 2">
            <a:extLst>
              <a:ext uri="{FF2B5EF4-FFF2-40B4-BE49-F238E27FC236}">
                <a16:creationId xmlns:a16="http://schemas.microsoft.com/office/drawing/2014/main" id="{DBE25666-1A71-4727-A4F2-FA8E06D4F7B6}"/>
              </a:ext>
            </a:extLst>
          </p:cNvPr>
          <p:cNvSpPr>
            <a:spLocks noGrp="1"/>
          </p:cNvSpPr>
          <p:nvPr>
            <p:ph sz="quarter" idx="13"/>
          </p:nvPr>
        </p:nvSpPr>
        <p:spPr/>
        <p:txBody>
          <a:bodyPr>
            <a:normAutofit fontScale="85000" lnSpcReduction="20000"/>
          </a:bodyPr>
          <a:lstStyle/>
          <a:p>
            <a:pPr marL="0" indent="0">
              <a:lnSpc>
                <a:spcPct val="150000"/>
              </a:lnSpc>
              <a:buNone/>
            </a:pPr>
            <a:r>
              <a:rPr lang="en-GB" dirty="0" err="1">
                <a:solidFill>
                  <a:srgbClr val="002060"/>
                </a:solidFill>
              </a:rPr>
              <a:t>Schuelka</a:t>
            </a:r>
            <a:r>
              <a:rPr lang="en-GB" dirty="0">
                <a:solidFill>
                  <a:srgbClr val="002060"/>
                </a:solidFill>
              </a:rPr>
              <a:t> (2018) suggests that inclusion can be evaluated through reflecting upon inputs, processes and outputs and that successful inclusion is highlighted by the following:</a:t>
            </a:r>
          </a:p>
          <a:p>
            <a:pPr marL="0" indent="0">
              <a:lnSpc>
                <a:spcPct val="150000"/>
              </a:lnSpc>
              <a:buNone/>
            </a:pPr>
            <a:r>
              <a:rPr lang="en-US" dirty="0">
                <a:solidFill>
                  <a:srgbClr val="002060"/>
                </a:solidFill>
              </a:rPr>
              <a:t>1. inclusive polices that promote high outcomes for all students; </a:t>
            </a:r>
          </a:p>
          <a:p>
            <a:pPr marL="0" indent="0">
              <a:lnSpc>
                <a:spcPct val="150000"/>
              </a:lnSpc>
              <a:buNone/>
            </a:pPr>
            <a:r>
              <a:rPr lang="en-US" dirty="0">
                <a:solidFill>
                  <a:srgbClr val="002060"/>
                </a:solidFill>
              </a:rPr>
              <a:t>2. flexible and accommodative curriculum; </a:t>
            </a:r>
          </a:p>
          <a:p>
            <a:pPr marL="0" indent="0">
              <a:lnSpc>
                <a:spcPct val="150000"/>
              </a:lnSpc>
              <a:buNone/>
            </a:pPr>
            <a:r>
              <a:rPr lang="en-US" dirty="0">
                <a:solidFill>
                  <a:srgbClr val="002060"/>
                </a:solidFill>
              </a:rPr>
              <a:t>3. strong and supportive school leadership; </a:t>
            </a:r>
          </a:p>
          <a:p>
            <a:pPr marL="0" indent="0">
              <a:lnSpc>
                <a:spcPct val="150000"/>
              </a:lnSpc>
              <a:buNone/>
            </a:pPr>
            <a:r>
              <a:rPr lang="en-US" dirty="0">
                <a:solidFill>
                  <a:srgbClr val="002060"/>
                </a:solidFill>
              </a:rPr>
              <a:t>4. equitable distribution of resources; and </a:t>
            </a:r>
          </a:p>
          <a:p>
            <a:pPr marL="0" indent="0">
              <a:lnSpc>
                <a:spcPct val="150000"/>
              </a:lnSpc>
              <a:buNone/>
            </a:pPr>
            <a:r>
              <a:rPr lang="en-US" dirty="0">
                <a:solidFill>
                  <a:srgbClr val="002060"/>
                </a:solidFill>
              </a:rPr>
              <a:t>5. teachers who are trained in inclusive pedagogy and view it as their role to teach all learners in a diverse classroom. </a:t>
            </a:r>
            <a:endParaRPr lang="en-GB" dirty="0">
              <a:solidFill>
                <a:srgbClr val="002060"/>
              </a:solidFill>
            </a:endParaRPr>
          </a:p>
          <a:p>
            <a:endParaRPr lang="en-GB" dirty="0"/>
          </a:p>
        </p:txBody>
      </p:sp>
    </p:spTree>
    <p:extLst>
      <p:ext uri="{BB962C8B-B14F-4D97-AF65-F5344CB8AC3E}">
        <p14:creationId xmlns:p14="http://schemas.microsoft.com/office/powerpoint/2010/main" val="2666500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0B04B0-1014-43D8-810F-FF519DC0C19E}"/>
              </a:ext>
            </a:extLst>
          </p:cNvPr>
          <p:cNvSpPr>
            <a:spLocks noGrp="1"/>
          </p:cNvSpPr>
          <p:nvPr>
            <p:ph sz="quarter" idx="13"/>
          </p:nvPr>
        </p:nvSpPr>
        <p:spPr/>
        <p:txBody>
          <a:bodyPr/>
          <a:lstStyle/>
          <a:p>
            <a:pPr marL="0" indent="0">
              <a:buNone/>
            </a:pPr>
            <a:r>
              <a:rPr lang="en-US" sz="3600" dirty="0">
                <a:latin typeface="Helvetica" pitchFamily="2" charset="0"/>
              </a:rPr>
              <a:t>“When inclusive education is fully embraced we abandon the idea that children have to become ‘normal’ to contribute to the world”</a:t>
            </a:r>
          </a:p>
          <a:p>
            <a:pPr marL="0" indent="0">
              <a:buNone/>
            </a:pPr>
            <a:r>
              <a:rPr lang="en-US" sz="2000" dirty="0">
                <a:solidFill>
                  <a:srgbClr val="FFFFCC"/>
                </a:solidFill>
                <a:latin typeface="Helvetica" pitchFamily="2" charset="0"/>
              </a:rPr>
              <a:t>                                                                                                                   </a:t>
            </a:r>
            <a:r>
              <a:rPr lang="en-US" sz="2000" b="1" dirty="0">
                <a:latin typeface="Helvetica" pitchFamily="2" charset="0"/>
              </a:rPr>
              <a:t>Norman </a:t>
            </a:r>
            <a:r>
              <a:rPr lang="en-US" sz="2000" b="1" dirty="0" err="1">
                <a:latin typeface="Helvetica" pitchFamily="2" charset="0"/>
              </a:rPr>
              <a:t>Kunc</a:t>
            </a:r>
            <a:endParaRPr lang="en-GB" b="1" dirty="0"/>
          </a:p>
        </p:txBody>
      </p:sp>
    </p:spTree>
    <p:extLst>
      <p:ext uri="{BB962C8B-B14F-4D97-AF65-F5344CB8AC3E}">
        <p14:creationId xmlns:p14="http://schemas.microsoft.com/office/powerpoint/2010/main" val="1569561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5C42E-8FD8-48F8-BA25-4F8D03BAD9D8}"/>
              </a:ext>
            </a:extLst>
          </p:cNvPr>
          <p:cNvSpPr>
            <a:spLocks noGrp="1"/>
          </p:cNvSpPr>
          <p:nvPr>
            <p:ph type="title"/>
          </p:nvPr>
        </p:nvSpPr>
        <p:spPr>
          <a:xfrm>
            <a:off x="913775" y="618518"/>
            <a:ext cx="10364451" cy="674822"/>
          </a:xfrm>
        </p:spPr>
        <p:txBody>
          <a:bodyPr/>
          <a:lstStyle/>
          <a:p>
            <a:r>
              <a:rPr lang="en-GB" dirty="0"/>
              <a:t>Gibbs’ Reflective cycle</a:t>
            </a:r>
          </a:p>
        </p:txBody>
      </p:sp>
      <p:sp>
        <p:nvSpPr>
          <p:cNvPr id="3" name="Content Placeholder 2">
            <a:extLst>
              <a:ext uri="{FF2B5EF4-FFF2-40B4-BE49-F238E27FC236}">
                <a16:creationId xmlns:a16="http://schemas.microsoft.com/office/drawing/2014/main" id="{F904DFE6-4F08-4ADE-94CE-1EA136CFDFFD}"/>
              </a:ext>
            </a:extLst>
          </p:cNvPr>
          <p:cNvSpPr>
            <a:spLocks noGrp="1"/>
          </p:cNvSpPr>
          <p:nvPr>
            <p:ph sz="quarter" idx="13"/>
          </p:nvPr>
        </p:nvSpPr>
        <p:spPr>
          <a:xfrm>
            <a:off x="913773" y="1293340"/>
            <a:ext cx="10466800" cy="5428736"/>
          </a:xfrm>
        </p:spPr>
        <p:txBody>
          <a:bodyPr/>
          <a:lstStyle/>
          <a:p>
            <a:pPr marL="0" indent="0">
              <a:buNone/>
            </a:pPr>
            <a:endParaRPr lang="en-GB" dirty="0"/>
          </a:p>
        </p:txBody>
      </p:sp>
      <p:grpSp>
        <p:nvGrpSpPr>
          <p:cNvPr id="4" name="Group 3">
            <a:extLst>
              <a:ext uri="{FF2B5EF4-FFF2-40B4-BE49-F238E27FC236}">
                <a16:creationId xmlns:a16="http://schemas.microsoft.com/office/drawing/2014/main" id="{EF172949-9D56-428E-886D-4F4057FF02E5}"/>
              </a:ext>
            </a:extLst>
          </p:cNvPr>
          <p:cNvGrpSpPr/>
          <p:nvPr/>
        </p:nvGrpSpPr>
        <p:grpSpPr>
          <a:xfrm>
            <a:off x="2358081" y="1293340"/>
            <a:ext cx="7475837" cy="5070390"/>
            <a:chOff x="6445457" y="1066800"/>
            <a:chExt cx="6178019" cy="5534521"/>
          </a:xfrm>
        </p:grpSpPr>
        <p:pic>
          <p:nvPicPr>
            <p:cNvPr id="5" name="Picture 4">
              <a:extLst>
                <a:ext uri="{FF2B5EF4-FFF2-40B4-BE49-F238E27FC236}">
                  <a16:creationId xmlns:a16="http://schemas.microsoft.com/office/drawing/2014/main" id="{DE90B656-9D06-4CE9-8FF2-0F8C2DF8D5B1}"/>
                </a:ext>
              </a:extLst>
            </p:cNvPr>
            <p:cNvPicPr>
              <a:picLocks noChangeAspect="1"/>
            </p:cNvPicPr>
            <p:nvPr/>
          </p:nvPicPr>
          <p:blipFill rotWithShape="1">
            <a:blip r:embed="rId2"/>
            <a:srcRect l="27708" t="3865" b="3970"/>
            <a:stretch/>
          </p:blipFill>
          <p:spPr>
            <a:xfrm>
              <a:off x="6445457" y="1066800"/>
              <a:ext cx="6178019" cy="5534521"/>
            </a:xfrm>
            <a:prstGeom prst="rect">
              <a:avLst/>
            </a:prstGeom>
          </p:spPr>
        </p:pic>
        <p:sp>
          <p:nvSpPr>
            <p:cNvPr id="6" name="TextBox 5">
              <a:extLst>
                <a:ext uri="{FF2B5EF4-FFF2-40B4-BE49-F238E27FC236}">
                  <a16:creationId xmlns:a16="http://schemas.microsoft.com/office/drawing/2014/main" id="{AEF86211-2FF7-41FC-BF0B-E1F869934499}"/>
                </a:ext>
              </a:extLst>
            </p:cNvPr>
            <p:cNvSpPr txBox="1"/>
            <p:nvPr/>
          </p:nvSpPr>
          <p:spPr>
            <a:xfrm>
              <a:off x="8581384" y="3371251"/>
              <a:ext cx="1789564" cy="705495"/>
            </a:xfrm>
            <a:prstGeom prst="rect">
              <a:avLst/>
            </a:prstGeom>
            <a:noFill/>
          </p:spPr>
          <p:txBody>
            <a:bodyPr wrap="square" rtlCol="0">
              <a:spAutoFit/>
            </a:bodyPr>
            <a:lstStyle/>
            <a:p>
              <a:pPr algn="ctr"/>
              <a:r>
                <a:rPr lang="en-GB" dirty="0"/>
                <a:t>Gibbs’ Reflective Cycle (1998)</a:t>
              </a:r>
            </a:p>
          </p:txBody>
        </p:sp>
      </p:grpSp>
    </p:spTree>
    <p:extLst>
      <p:ext uri="{BB962C8B-B14F-4D97-AF65-F5344CB8AC3E}">
        <p14:creationId xmlns:p14="http://schemas.microsoft.com/office/powerpoint/2010/main" val="55560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089D1D-53DF-4208-9206-1B8B4DAF7026}"/>
              </a:ext>
            </a:extLst>
          </p:cNvPr>
          <p:cNvSpPr>
            <a:spLocks noGrp="1"/>
          </p:cNvSpPr>
          <p:nvPr>
            <p:ph sz="quarter" idx="13"/>
          </p:nvPr>
        </p:nvSpPr>
        <p:spPr/>
        <p:txBody>
          <a:bodyPr/>
          <a:lstStyle/>
          <a:p>
            <a:pPr marL="0" indent="0" algn="just">
              <a:buNone/>
            </a:pPr>
            <a:r>
              <a:rPr lang="en-GB" dirty="0"/>
              <a:t>                   </a:t>
            </a:r>
            <a:r>
              <a:rPr lang="en-GB" sz="4000" dirty="0"/>
              <a:t>How can you challenge </a:t>
            </a:r>
          </a:p>
          <a:p>
            <a:pPr marL="0" indent="0" algn="just">
              <a:buNone/>
            </a:pPr>
            <a:r>
              <a:rPr lang="en-GB" sz="4000" dirty="0"/>
              <a:t>current practice and influence change?</a:t>
            </a:r>
          </a:p>
        </p:txBody>
      </p:sp>
    </p:spTree>
    <p:extLst>
      <p:ext uri="{BB962C8B-B14F-4D97-AF65-F5344CB8AC3E}">
        <p14:creationId xmlns:p14="http://schemas.microsoft.com/office/powerpoint/2010/main" val="34732415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49</TotalTime>
  <Words>565</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Helvetica</vt:lpstr>
      <vt:lpstr>Tw Cen MT</vt:lpstr>
      <vt:lpstr>Droplet</vt:lpstr>
      <vt:lpstr>23/02/22</vt:lpstr>
      <vt:lpstr>Inclusion</vt:lpstr>
      <vt:lpstr>Definitions of inclusion recap </vt:lpstr>
      <vt:lpstr>discussion</vt:lpstr>
      <vt:lpstr>The National Mission and inclusion recap</vt:lpstr>
      <vt:lpstr>Identifying the benefits of and challenges to inclusion in education</vt:lpstr>
      <vt:lpstr>“There is only one way to look at things until someone shows us how to look at them with different eyes” </vt:lpstr>
      <vt:lpstr>How do we know that inclusion is successful? </vt:lpstr>
      <vt:lpstr>PowerPoint Presentation</vt:lpstr>
      <vt:lpstr>Gibbs’ Reflective cycle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23/02/22</dc:title>
  <dc:creator>Junnine Thomas-Walters</dc:creator>
  <cp:lastModifiedBy>Junnine Thomas-Walters</cp:lastModifiedBy>
  <cp:revision>7</cp:revision>
  <dcterms:created xsi:type="dcterms:W3CDTF">2022-02-23T15:52:35Z</dcterms:created>
  <dcterms:modified xsi:type="dcterms:W3CDTF">2022-02-23T16:42:23Z</dcterms:modified>
</cp:coreProperties>
</file>