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7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9144000" cy="5143500" type="screen16x9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02" d="100"/>
          <a:sy n="102" d="100"/>
        </p:scale>
        <p:origin x="260" y="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8583345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428625" y="571500"/>
            <a:ext cx="7858125" cy="157729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ct val="92000"/>
              </a:lnSpc>
              <a:buNone/>
            </a:pPr>
            <a:r>
              <a:rPr lang="en-US" sz="3300" b="1" dirty="0">
                <a:solidFill>
                  <a:srgbClr val="1725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Recruitment and Selection During Organisational Transformation: A Strategic HR Approach</a:t>
            </a:r>
            <a:endParaRPr lang="en-US" sz="3300" dirty="0"/>
          </a:p>
        </p:txBody>
      </p:sp>
      <p:sp>
        <p:nvSpPr>
          <p:cNvPr id="4" name="Text 1"/>
          <p:cNvSpPr/>
          <p:nvPr/>
        </p:nvSpPr>
        <p:spPr>
          <a:xfrm>
            <a:off x="428625" y="2234515"/>
            <a:ext cx="7858125" cy="262533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buNone/>
            </a:pPr>
            <a:r>
              <a:rPr lang="en-US" sz="1600" b="1" dirty="0">
                <a:solidFill>
                  <a:srgbClr val="EA580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Supporting Marks &amp; Spencer's Reshaping for Growth Programme</a:t>
            </a:r>
            <a:endParaRPr lang="en-US" sz="1600" dirty="0"/>
          </a:p>
        </p:txBody>
      </p:sp>
      <p:sp>
        <p:nvSpPr>
          <p:cNvPr id="5" name="Text 2"/>
          <p:cNvSpPr/>
          <p:nvPr/>
        </p:nvSpPr>
        <p:spPr>
          <a:xfrm>
            <a:off x="428625" y="2697073"/>
            <a:ext cx="3071813" cy="40005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ct val="112000"/>
              </a:lnSpc>
              <a:buNone/>
            </a:pPr>
            <a:r>
              <a:rPr lang="en-US" sz="1000" b="1" dirty="0">
                <a:solidFill>
                  <a:srgbClr val="1725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Student Name:</a:t>
            </a:r>
            <a:r>
              <a:rPr lang="en-US" sz="1050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Carla Cristina Lima De Carvalho Toldo</a:t>
            </a:r>
            <a:endParaRPr lang="en-US" sz="1000" dirty="0"/>
          </a:p>
        </p:txBody>
      </p:sp>
      <p:sp>
        <p:nvSpPr>
          <p:cNvPr id="6" name="Text 3"/>
          <p:cNvSpPr/>
          <p:nvPr/>
        </p:nvSpPr>
        <p:spPr>
          <a:xfrm>
            <a:off x="3786188" y="2697073"/>
            <a:ext cx="3071813" cy="40005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ct val="112000"/>
              </a:lnSpc>
              <a:buNone/>
            </a:pPr>
            <a:r>
              <a:rPr lang="en-US" sz="1000" b="1" dirty="0">
                <a:solidFill>
                  <a:srgbClr val="1725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Student Number:</a:t>
            </a:r>
            <a:r>
              <a:rPr lang="en-US" sz="1050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2419228</a:t>
            </a:r>
            <a:endParaRPr lang="en-US" sz="1000" dirty="0"/>
          </a:p>
        </p:txBody>
      </p:sp>
      <p:sp>
        <p:nvSpPr>
          <p:cNvPr id="7" name="Text 4"/>
          <p:cNvSpPr/>
          <p:nvPr/>
        </p:nvSpPr>
        <p:spPr>
          <a:xfrm>
            <a:off x="428625" y="3139985"/>
            <a:ext cx="3071813" cy="40005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ct val="112000"/>
              </a:lnSpc>
              <a:buNone/>
            </a:pPr>
            <a:r>
              <a:rPr lang="en-US" sz="1000" b="1" dirty="0">
                <a:solidFill>
                  <a:srgbClr val="1725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Module:</a:t>
            </a:r>
            <a:r>
              <a:rPr lang="en-US" sz="1050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LCLM5002 – Developing and Managing Individuals and Teams</a:t>
            </a:r>
            <a:endParaRPr lang="en-US" sz="1000" dirty="0"/>
          </a:p>
        </p:txBody>
      </p:sp>
      <p:sp>
        <p:nvSpPr>
          <p:cNvPr id="8" name="Text 5"/>
          <p:cNvSpPr/>
          <p:nvPr/>
        </p:nvSpPr>
        <p:spPr>
          <a:xfrm>
            <a:off x="3786188" y="3139985"/>
            <a:ext cx="3071813" cy="40005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ct val="112000"/>
              </a:lnSpc>
              <a:buNone/>
            </a:pPr>
            <a:r>
              <a:rPr lang="en-US" sz="1000" b="1" dirty="0">
                <a:solidFill>
                  <a:srgbClr val="1725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Lecturer:</a:t>
            </a:r>
            <a:r>
              <a:rPr lang="en-US" sz="1050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Dr Samson Oladejo</a:t>
            </a:r>
            <a:endParaRPr lang="en-US" sz="1000" dirty="0"/>
          </a:p>
        </p:txBody>
      </p:sp>
      <p:sp>
        <p:nvSpPr>
          <p:cNvPr id="9" name="Text 6"/>
          <p:cNvSpPr/>
          <p:nvPr/>
        </p:nvSpPr>
        <p:spPr>
          <a:xfrm>
            <a:off x="428625" y="3582898"/>
            <a:ext cx="3071813" cy="40005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ct val="112000"/>
              </a:lnSpc>
              <a:buNone/>
            </a:pPr>
            <a:r>
              <a:rPr lang="en-US" sz="1000" b="1" dirty="0">
                <a:solidFill>
                  <a:srgbClr val="1725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University:</a:t>
            </a:r>
            <a:r>
              <a:rPr lang="en-US" sz="1050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University of Wales Trinity Saint David</a:t>
            </a:r>
            <a:endParaRPr lang="en-US" sz="1000" dirty="0"/>
          </a:p>
        </p:txBody>
      </p:sp>
      <p:sp>
        <p:nvSpPr>
          <p:cNvPr id="10" name="Text 7"/>
          <p:cNvSpPr/>
          <p:nvPr/>
        </p:nvSpPr>
        <p:spPr>
          <a:xfrm>
            <a:off x="3786188" y="3582898"/>
            <a:ext cx="3071813" cy="40005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ct val="112000"/>
              </a:lnSpc>
              <a:buNone/>
            </a:pPr>
            <a:r>
              <a:rPr lang="en-US" sz="1000" b="1" dirty="0">
                <a:solidFill>
                  <a:srgbClr val="1725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Date:</a:t>
            </a:r>
            <a:r>
              <a:rPr lang="en-US" sz="1050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June 2026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071563" cy="5143500"/>
          </a:xfrm>
          <a:prstGeom prst="rect">
            <a:avLst/>
          </a:prstGeom>
          <a:solidFill>
            <a:srgbClr val="17255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Text 1"/>
          <p:cNvSpPr/>
          <p:nvPr/>
        </p:nvSpPr>
        <p:spPr>
          <a:xfrm rot="-5400000">
            <a:off x="-1900517" y="2374404"/>
            <a:ext cx="4872596" cy="39469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buNone/>
            </a:pPr>
            <a:r>
              <a:rPr lang="en-US" sz="2450" b="1" kern="0" spc="2" dirty="0">
                <a:solidFill>
                  <a:srgbClr val="FAFA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PRESENTATION OVERVIEW</a:t>
            </a:r>
            <a:endParaRPr lang="en-US" sz="2450" dirty="0"/>
          </a:p>
        </p:txBody>
      </p:sp>
      <p:sp>
        <p:nvSpPr>
          <p:cNvPr id="5" name="Text 2"/>
          <p:cNvSpPr/>
          <p:nvPr/>
        </p:nvSpPr>
        <p:spPr>
          <a:xfrm>
            <a:off x="1664494" y="1063023"/>
            <a:ext cx="3300413" cy="180017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ct val="112000"/>
              </a:lnSpc>
              <a:buNone/>
            </a:pPr>
            <a:r>
              <a:rPr lang="en-US" sz="900" b="1" dirty="0">
                <a:solidFill>
                  <a:srgbClr val="EA580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</a:t>
            </a:r>
            <a:r>
              <a:rPr lang="en-US" sz="950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Introduction: Marks &amp; Spencer and Its Transformation</a:t>
            </a:r>
            <a:endParaRPr lang="en-US" sz="900" dirty="0"/>
          </a:p>
        </p:txBody>
      </p:sp>
      <p:sp>
        <p:nvSpPr>
          <p:cNvPr id="6" name="Text 3"/>
          <p:cNvSpPr/>
          <p:nvPr/>
        </p:nvSpPr>
        <p:spPr>
          <a:xfrm>
            <a:off x="5414963" y="1063023"/>
            <a:ext cx="3300413" cy="180017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ct val="112000"/>
              </a:lnSpc>
              <a:buNone/>
            </a:pPr>
            <a:r>
              <a:rPr lang="en-US" sz="900" b="1" dirty="0">
                <a:solidFill>
                  <a:srgbClr val="EA580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8.</a:t>
            </a:r>
            <a:r>
              <a:rPr lang="en-US" sz="950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Interview Type 3: Panel Interview</a:t>
            </a:r>
            <a:endParaRPr lang="en-US" sz="900" dirty="0"/>
          </a:p>
        </p:txBody>
      </p:sp>
      <p:sp>
        <p:nvSpPr>
          <p:cNvPr id="7" name="Text 4"/>
          <p:cNvSpPr/>
          <p:nvPr/>
        </p:nvSpPr>
        <p:spPr>
          <a:xfrm>
            <a:off x="1664494" y="1385915"/>
            <a:ext cx="3300413" cy="36003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ct val="112000"/>
              </a:lnSpc>
              <a:buNone/>
            </a:pPr>
            <a:r>
              <a:rPr lang="en-US" sz="900" b="1" dirty="0">
                <a:solidFill>
                  <a:srgbClr val="EA580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</a:t>
            </a:r>
            <a:r>
              <a:rPr lang="en-US" sz="950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The Strategic Importance of Recruitment During Transformation</a:t>
            </a:r>
            <a:endParaRPr lang="en-US" sz="900" dirty="0"/>
          </a:p>
        </p:txBody>
      </p:sp>
      <p:sp>
        <p:nvSpPr>
          <p:cNvPr id="8" name="Text 5"/>
          <p:cNvSpPr/>
          <p:nvPr/>
        </p:nvSpPr>
        <p:spPr>
          <a:xfrm>
            <a:off x="5414963" y="1385915"/>
            <a:ext cx="3300413" cy="36003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ct val="112000"/>
              </a:lnSpc>
              <a:buNone/>
            </a:pPr>
            <a:r>
              <a:rPr lang="en-US" sz="900" b="1" dirty="0">
                <a:solidFill>
                  <a:srgbClr val="EA580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9.</a:t>
            </a:r>
            <a:r>
              <a:rPr lang="en-US" sz="950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Questioning Techniques: Choosing the Right Approach</a:t>
            </a:r>
            <a:endParaRPr lang="en-US" sz="900" dirty="0"/>
          </a:p>
        </p:txBody>
      </p:sp>
      <p:sp>
        <p:nvSpPr>
          <p:cNvPr id="9" name="Text 6"/>
          <p:cNvSpPr/>
          <p:nvPr/>
        </p:nvSpPr>
        <p:spPr>
          <a:xfrm>
            <a:off x="1664494" y="1888824"/>
            <a:ext cx="3300413" cy="180017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ct val="112000"/>
              </a:lnSpc>
              <a:buNone/>
            </a:pPr>
            <a:r>
              <a:rPr lang="en-US" sz="900" b="1" dirty="0">
                <a:solidFill>
                  <a:srgbClr val="EA580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</a:t>
            </a:r>
            <a:r>
              <a:rPr lang="en-US" sz="950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The Recruitment Process: Key Steps</a:t>
            </a:r>
            <a:endParaRPr lang="en-US" sz="900" dirty="0"/>
          </a:p>
        </p:txBody>
      </p:sp>
      <p:sp>
        <p:nvSpPr>
          <p:cNvPr id="10" name="Text 7"/>
          <p:cNvSpPr/>
          <p:nvPr/>
        </p:nvSpPr>
        <p:spPr>
          <a:xfrm>
            <a:off x="5414963" y="1888824"/>
            <a:ext cx="3300413" cy="36003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ct val="112000"/>
              </a:lnSpc>
              <a:buNone/>
            </a:pPr>
            <a:r>
              <a:rPr lang="en-US" sz="900" b="1" dirty="0">
                <a:solidFill>
                  <a:srgbClr val="EA580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10.</a:t>
            </a:r>
            <a:r>
              <a:rPr lang="en-US" sz="950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Face-to-Face vs Virtual Interviews: A Comparative Analysis</a:t>
            </a:r>
            <a:endParaRPr lang="en-US" sz="900" dirty="0"/>
          </a:p>
        </p:txBody>
      </p:sp>
      <p:sp>
        <p:nvSpPr>
          <p:cNvPr id="11" name="Text 8"/>
          <p:cNvSpPr/>
          <p:nvPr/>
        </p:nvSpPr>
        <p:spPr>
          <a:xfrm>
            <a:off x="1664494" y="2391733"/>
            <a:ext cx="3300413" cy="180017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ct val="112000"/>
              </a:lnSpc>
              <a:buNone/>
            </a:pPr>
            <a:r>
              <a:rPr lang="en-US" sz="900" b="1" dirty="0">
                <a:solidFill>
                  <a:srgbClr val="EA580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</a:t>
            </a:r>
            <a:r>
              <a:rPr lang="en-US" sz="950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Job Analysis, Job Description &amp; Person Specification</a:t>
            </a:r>
            <a:endParaRPr lang="en-US" sz="900" dirty="0"/>
          </a:p>
        </p:txBody>
      </p:sp>
      <p:sp>
        <p:nvSpPr>
          <p:cNvPr id="12" name="Text 9"/>
          <p:cNvSpPr/>
          <p:nvPr/>
        </p:nvSpPr>
        <p:spPr>
          <a:xfrm>
            <a:off x="5414963" y="2391733"/>
            <a:ext cx="3300413" cy="36003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ct val="112000"/>
              </a:lnSpc>
              <a:buNone/>
            </a:pPr>
            <a:r>
              <a:rPr lang="en-US" sz="900" b="1" dirty="0">
                <a:solidFill>
                  <a:srgbClr val="EA580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11.</a:t>
            </a:r>
            <a:r>
              <a:rPr lang="en-US" sz="950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Workforce Strategy to Support Recruitment &amp; Selection</a:t>
            </a:r>
            <a:endParaRPr lang="en-US" sz="900" dirty="0"/>
          </a:p>
        </p:txBody>
      </p:sp>
      <p:sp>
        <p:nvSpPr>
          <p:cNvPr id="13" name="Text 10"/>
          <p:cNvSpPr/>
          <p:nvPr/>
        </p:nvSpPr>
        <p:spPr>
          <a:xfrm>
            <a:off x="1664494" y="2894642"/>
            <a:ext cx="3300413" cy="180017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ct val="112000"/>
              </a:lnSpc>
              <a:buNone/>
            </a:pPr>
            <a:r>
              <a:rPr lang="en-US" sz="900" b="1" dirty="0">
                <a:solidFill>
                  <a:srgbClr val="EA580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</a:t>
            </a:r>
            <a:r>
              <a:rPr lang="en-US" sz="950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Advertisement Platforms</a:t>
            </a:r>
            <a:endParaRPr lang="en-US" sz="900" dirty="0"/>
          </a:p>
        </p:txBody>
      </p:sp>
      <p:sp>
        <p:nvSpPr>
          <p:cNvPr id="14" name="Text 11"/>
          <p:cNvSpPr/>
          <p:nvPr/>
        </p:nvSpPr>
        <p:spPr>
          <a:xfrm>
            <a:off x="5414963" y="2894642"/>
            <a:ext cx="3300413" cy="180017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ct val="112000"/>
              </a:lnSpc>
              <a:buNone/>
            </a:pPr>
            <a:r>
              <a:rPr lang="en-US" sz="900" b="1" dirty="0">
                <a:solidFill>
                  <a:srgbClr val="EA580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12.</a:t>
            </a:r>
            <a:r>
              <a:rPr lang="en-US" sz="950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Equal Opportunity in Recruitment</a:t>
            </a:r>
            <a:endParaRPr lang="en-US" sz="900" dirty="0"/>
          </a:p>
        </p:txBody>
      </p:sp>
      <p:sp>
        <p:nvSpPr>
          <p:cNvPr id="15" name="Text 12"/>
          <p:cNvSpPr/>
          <p:nvPr/>
        </p:nvSpPr>
        <p:spPr>
          <a:xfrm>
            <a:off x="1664494" y="3217534"/>
            <a:ext cx="3300413" cy="36003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ct val="112000"/>
              </a:lnSpc>
              <a:buNone/>
            </a:pPr>
            <a:r>
              <a:rPr lang="en-US" sz="900" b="1" dirty="0">
                <a:solidFill>
                  <a:srgbClr val="EA580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6.</a:t>
            </a:r>
            <a:r>
              <a:rPr lang="en-US" sz="950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Interview Type 1: Structured Competency-Based Interview</a:t>
            </a:r>
            <a:endParaRPr lang="en-US" sz="900" dirty="0"/>
          </a:p>
        </p:txBody>
      </p:sp>
      <p:sp>
        <p:nvSpPr>
          <p:cNvPr id="16" name="Text 13"/>
          <p:cNvSpPr/>
          <p:nvPr/>
        </p:nvSpPr>
        <p:spPr>
          <a:xfrm>
            <a:off x="5414963" y="3217534"/>
            <a:ext cx="3300413" cy="180017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ct val="112000"/>
              </a:lnSpc>
              <a:buNone/>
            </a:pPr>
            <a:r>
              <a:rPr lang="en-US" sz="900" b="1" dirty="0">
                <a:solidFill>
                  <a:srgbClr val="EA580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13.</a:t>
            </a:r>
            <a:r>
              <a:rPr lang="en-US" sz="950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Conclusion &amp; Key Recommendations</a:t>
            </a:r>
            <a:endParaRPr lang="en-US" sz="900" dirty="0"/>
          </a:p>
        </p:txBody>
      </p:sp>
      <p:sp>
        <p:nvSpPr>
          <p:cNvPr id="17" name="Text 14"/>
          <p:cNvSpPr/>
          <p:nvPr/>
        </p:nvSpPr>
        <p:spPr>
          <a:xfrm>
            <a:off x="1664494" y="3720443"/>
            <a:ext cx="3300413" cy="36003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ct val="112000"/>
              </a:lnSpc>
              <a:buNone/>
            </a:pPr>
            <a:r>
              <a:rPr lang="en-US" sz="900" b="1" dirty="0">
                <a:solidFill>
                  <a:srgbClr val="EA580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7.</a:t>
            </a:r>
            <a:r>
              <a:rPr lang="en-US" sz="950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Interview Type 2: Behavioural (STAR-Based) Interview</a:t>
            </a:r>
            <a:endParaRPr lang="en-US" sz="900" dirty="0"/>
          </a:p>
        </p:txBody>
      </p:sp>
      <p:sp>
        <p:nvSpPr>
          <p:cNvPr id="18" name="Text 15"/>
          <p:cNvSpPr/>
          <p:nvPr/>
        </p:nvSpPr>
        <p:spPr>
          <a:xfrm>
            <a:off x="5414963" y="3720443"/>
            <a:ext cx="3300413" cy="180017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ct val="112000"/>
              </a:lnSpc>
              <a:buNone/>
            </a:pPr>
            <a:r>
              <a:rPr lang="en-US" sz="900" b="1" dirty="0">
                <a:solidFill>
                  <a:srgbClr val="EA580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14.</a:t>
            </a:r>
            <a:r>
              <a:rPr lang="en-US" sz="950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Reference List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071563" cy="5143500"/>
          </a:xfrm>
          <a:prstGeom prst="rect">
            <a:avLst/>
          </a:prstGeom>
          <a:solidFill>
            <a:srgbClr val="17255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Text 1"/>
          <p:cNvSpPr/>
          <p:nvPr/>
        </p:nvSpPr>
        <p:spPr>
          <a:xfrm rot="-5400000">
            <a:off x="-645226" y="2407444"/>
            <a:ext cx="2362014" cy="32861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buNone/>
            </a:pPr>
            <a:r>
              <a:rPr lang="en-US" sz="2000" b="1" kern="0" spc="2" dirty="0">
                <a:solidFill>
                  <a:srgbClr val="FAFA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INTRODUCTION</a:t>
            </a:r>
            <a:endParaRPr lang="en-US" sz="2000" dirty="0"/>
          </a:p>
        </p:txBody>
      </p:sp>
      <p:sp>
        <p:nvSpPr>
          <p:cNvPr id="5" name="Text 2"/>
          <p:cNvSpPr/>
          <p:nvPr/>
        </p:nvSpPr>
        <p:spPr>
          <a:xfrm>
            <a:off x="1500188" y="967364"/>
            <a:ext cx="4419609" cy="594327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00" b="1" dirty="0">
                <a:solidFill>
                  <a:srgbClr val="1725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M&amp;S's "Reshaping for Growth": A Company in Transformation</a:t>
            </a:r>
            <a:endParaRPr lang="en-US" sz="1600" dirty="0"/>
          </a:p>
        </p:txBody>
      </p:sp>
      <p:sp>
        <p:nvSpPr>
          <p:cNvPr id="6" name="Text 3"/>
          <p:cNvSpPr/>
          <p:nvPr/>
        </p:nvSpPr>
        <p:spPr>
          <a:xfrm>
            <a:off x="1650206" y="1776003"/>
            <a:ext cx="4269591" cy="365727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ct val="128000"/>
              </a:lnSpc>
              <a:buNone/>
            </a:pPr>
            <a:r>
              <a:rPr lang="en-US" sz="850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Marks &amp; Spencer (M&amp;S) is one of the UK's most iconic retailers, currently undergoing a major </a:t>
            </a:r>
            <a:r>
              <a:rPr lang="en-US" sz="800" b="1" dirty="0">
                <a:solidFill>
                  <a:srgbClr val="1725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"Reshaping for Growth"</a:t>
            </a:r>
            <a:r>
              <a:rPr lang="en-US" sz="850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strategy under CEO Stuart Machin.</a:t>
            </a:r>
            <a:endParaRPr lang="en-US" sz="850" dirty="0"/>
          </a:p>
        </p:txBody>
      </p:sp>
      <p:sp>
        <p:nvSpPr>
          <p:cNvPr id="7" name="Text 4"/>
          <p:cNvSpPr/>
          <p:nvPr/>
        </p:nvSpPr>
        <p:spPr>
          <a:xfrm>
            <a:off x="1650206" y="2284605"/>
            <a:ext cx="4269591" cy="365727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ct val="128000"/>
              </a:lnSpc>
              <a:buNone/>
            </a:pPr>
            <a:r>
              <a:rPr lang="en-US" sz="850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transformation involves comprehensive digital integration, store rotation, supply chain modernisation, and profound cultural change.</a:t>
            </a:r>
            <a:endParaRPr lang="en-US" sz="850" dirty="0"/>
          </a:p>
        </p:txBody>
      </p:sp>
      <p:sp>
        <p:nvSpPr>
          <p:cNvPr id="8" name="Text 5"/>
          <p:cNvSpPr/>
          <p:nvPr/>
        </p:nvSpPr>
        <p:spPr>
          <a:xfrm>
            <a:off x="1650206" y="2793206"/>
            <a:ext cx="4269591" cy="54859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ct val="128000"/>
              </a:lnSpc>
              <a:buNone/>
            </a:pPr>
            <a:r>
              <a:rPr lang="en-US" sz="850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This strategic shift requires recruiting key talent, including </a:t>
            </a:r>
            <a:r>
              <a:rPr lang="en-US" sz="800" b="1" dirty="0">
                <a:solidFill>
                  <a:srgbClr val="1725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Digital Specialists, Change Managers, Operations Managers, Financial Analysts, and Project Managers</a:t>
            </a:r>
            <a:r>
              <a:rPr lang="en-US" sz="850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.</a:t>
            </a:r>
            <a:endParaRPr lang="en-US" sz="850" dirty="0"/>
          </a:p>
        </p:txBody>
      </p:sp>
      <p:sp>
        <p:nvSpPr>
          <p:cNvPr id="9" name="Text 6"/>
          <p:cNvSpPr/>
          <p:nvPr/>
        </p:nvSpPr>
        <p:spPr>
          <a:xfrm>
            <a:off x="1650206" y="3484671"/>
            <a:ext cx="4269591" cy="54859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ct val="128000"/>
              </a:lnSpc>
              <a:buNone/>
            </a:pPr>
            <a:r>
              <a:rPr lang="en-US" sz="850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As a newly appointed HR Officer, the critical mandate is to ensure that recruitment and selection processes are </a:t>
            </a:r>
            <a:r>
              <a:rPr lang="en-US" sz="800" b="1" dirty="0">
                <a:solidFill>
                  <a:srgbClr val="1725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robust, fair, and perfectly aligned with these new organisational goals</a:t>
            </a:r>
            <a:r>
              <a:rPr lang="en-US" sz="850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.</a:t>
            </a:r>
            <a:endParaRPr lang="en-US" sz="850" dirty="0"/>
          </a:p>
        </p:txBody>
      </p:sp>
      <p:sp>
        <p:nvSpPr>
          <p:cNvPr id="10" name="Text 7"/>
          <p:cNvSpPr/>
          <p:nvPr/>
        </p:nvSpPr>
        <p:spPr>
          <a:xfrm>
            <a:off x="6505584" y="1499295"/>
            <a:ext cx="2209791" cy="342900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ct val="80000"/>
              </a:lnSpc>
              <a:buNone/>
            </a:pPr>
            <a:r>
              <a:rPr lang="en-US" sz="2450" b="1" dirty="0">
                <a:solidFill>
                  <a:srgbClr val="EA580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1884</a:t>
            </a:r>
            <a:endParaRPr lang="en-US" sz="2450" dirty="0"/>
          </a:p>
        </p:txBody>
      </p:sp>
      <p:sp>
        <p:nvSpPr>
          <p:cNvPr id="11" name="Text 8"/>
          <p:cNvSpPr/>
          <p:nvPr/>
        </p:nvSpPr>
        <p:spPr>
          <a:xfrm>
            <a:off x="6505584" y="1877913"/>
            <a:ext cx="2209791" cy="23217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buNone/>
            </a:pPr>
            <a:r>
              <a:rPr lang="en-US" sz="750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Year Founded, representing a legacy of British retail</a:t>
            </a:r>
            <a:endParaRPr lang="en-US" sz="750" dirty="0"/>
          </a:p>
        </p:txBody>
      </p:sp>
      <p:sp>
        <p:nvSpPr>
          <p:cNvPr id="12" name="Text 9"/>
          <p:cNvSpPr/>
          <p:nvPr/>
        </p:nvSpPr>
        <p:spPr>
          <a:xfrm>
            <a:off x="6505584" y="2324398"/>
            <a:ext cx="2209791" cy="342900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ct val="80000"/>
              </a:lnSpc>
              <a:buNone/>
            </a:pPr>
            <a:r>
              <a:rPr lang="en-US" sz="2450" b="1" dirty="0">
                <a:solidFill>
                  <a:srgbClr val="EA580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1,500+</a:t>
            </a:r>
            <a:endParaRPr lang="en-US" sz="2450" dirty="0"/>
          </a:p>
        </p:txBody>
      </p:sp>
      <p:sp>
        <p:nvSpPr>
          <p:cNvPr id="13" name="Text 10"/>
          <p:cNvSpPr/>
          <p:nvPr/>
        </p:nvSpPr>
        <p:spPr>
          <a:xfrm>
            <a:off x="6505584" y="2703016"/>
            <a:ext cx="2209791" cy="11608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buNone/>
            </a:pPr>
            <a:r>
              <a:rPr lang="en-US" sz="750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Stores operating across 62 countries globally</a:t>
            </a:r>
            <a:endParaRPr lang="en-US" sz="750" dirty="0"/>
          </a:p>
        </p:txBody>
      </p:sp>
      <p:sp>
        <p:nvSpPr>
          <p:cNvPr id="14" name="Text 11"/>
          <p:cNvSpPr/>
          <p:nvPr/>
        </p:nvSpPr>
        <p:spPr>
          <a:xfrm>
            <a:off x="6505584" y="3033415"/>
            <a:ext cx="2209791" cy="342900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ct val="80000"/>
              </a:lnSpc>
              <a:buNone/>
            </a:pPr>
            <a:r>
              <a:rPr lang="en-US" sz="2450" b="1" dirty="0">
                <a:solidFill>
                  <a:srgbClr val="EA580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58%</a:t>
            </a:r>
            <a:endParaRPr lang="en-US" sz="2450" dirty="0"/>
          </a:p>
        </p:txBody>
      </p:sp>
      <p:sp>
        <p:nvSpPr>
          <p:cNvPr id="15" name="Text 12"/>
          <p:cNvSpPr/>
          <p:nvPr/>
        </p:nvSpPr>
        <p:spPr>
          <a:xfrm>
            <a:off x="6505584" y="3412034"/>
            <a:ext cx="2209791" cy="23217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buNone/>
            </a:pPr>
            <a:r>
              <a:rPr lang="en-US" sz="750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Increase in profit before tax (£716.4m) in 2023/24 driven by transformation</a:t>
            </a:r>
            <a:endParaRPr lang="en-US" sz="75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255484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071563" cy="5255484"/>
          </a:xfrm>
          <a:prstGeom prst="rect">
            <a:avLst/>
          </a:prstGeom>
          <a:solidFill>
            <a:srgbClr val="17255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Text 1"/>
          <p:cNvSpPr/>
          <p:nvPr/>
        </p:nvSpPr>
        <p:spPr>
          <a:xfrm rot="-5400000">
            <a:off x="-1411505" y="2463422"/>
            <a:ext cx="3894599" cy="32861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buNone/>
            </a:pPr>
            <a:r>
              <a:rPr lang="en-US" sz="2000" b="1" kern="0" spc="2" dirty="0">
                <a:solidFill>
                  <a:srgbClr val="FAFA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STRATEGIC IMPORTANCE</a:t>
            </a:r>
            <a:endParaRPr lang="en-US" sz="2000" dirty="0"/>
          </a:p>
        </p:txBody>
      </p:sp>
      <p:sp>
        <p:nvSpPr>
          <p:cNvPr id="5" name="Text 2"/>
          <p:cNvSpPr/>
          <p:nvPr/>
        </p:nvSpPr>
        <p:spPr>
          <a:xfrm>
            <a:off x="1500188" y="571500"/>
            <a:ext cx="7215188" cy="297163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00" b="1" dirty="0">
                <a:solidFill>
                  <a:srgbClr val="1725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Recruiting the Right People Is Critical to Transformation Success</a:t>
            </a:r>
            <a:endParaRPr lang="en-US" sz="1600" dirty="0"/>
          </a:p>
        </p:txBody>
      </p:sp>
      <p:sp>
        <p:nvSpPr>
          <p:cNvPr id="6" name="Shape 3"/>
          <p:cNvSpPr/>
          <p:nvPr/>
        </p:nvSpPr>
        <p:spPr>
          <a:xfrm>
            <a:off x="1500188" y="1154413"/>
            <a:ext cx="7215188" cy="1375172"/>
          </a:xfrm>
          <a:prstGeom prst="rect">
            <a:avLst/>
          </a:prstGeom>
          <a:solidFill>
            <a:srgbClr val="F3F4F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Shape 4"/>
          <p:cNvSpPr/>
          <p:nvPr/>
        </p:nvSpPr>
        <p:spPr>
          <a:xfrm>
            <a:off x="1500188" y="1154413"/>
            <a:ext cx="28575" cy="1375172"/>
          </a:xfrm>
          <a:prstGeom prst="rect">
            <a:avLst/>
          </a:prstGeom>
          <a:solidFill>
            <a:srgbClr val="EA580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Text 5"/>
          <p:cNvSpPr/>
          <p:nvPr/>
        </p:nvSpPr>
        <p:spPr>
          <a:xfrm>
            <a:off x="1714500" y="1368726"/>
            <a:ext cx="6786563" cy="707231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1150" i="1" dirty="0">
                <a:solidFill>
                  <a:srgbClr val="1725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"Culture change is a job that is never done... building a culture where everyone is sleeves rolled up, M&amp;S first, closer to customers and closer to colleagues is critically important to reshaping M&amp;S."</a:t>
            </a:r>
            <a:endParaRPr lang="en-US" sz="1150" dirty="0"/>
          </a:p>
        </p:txBody>
      </p:sp>
      <p:sp>
        <p:nvSpPr>
          <p:cNvPr id="9" name="Text 6"/>
          <p:cNvSpPr/>
          <p:nvPr/>
        </p:nvSpPr>
        <p:spPr>
          <a:xfrm>
            <a:off x="1714500" y="2183113"/>
            <a:ext cx="6786563" cy="132159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buNone/>
            </a:pPr>
            <a:r>
              <a:rPr lang="en-US" sz="800" b="1" dirty="0">
                <a:solidFill>
                  <a:srgbClr val="EA580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Stuart Machin, CEO (M&amp;S Annual Report, 2024)</a:t>
            </a:r>
            <a:endParaRPr lang="en-US" sz="800" dirty="0"/>
          </a:p>
        </p:txBody>
      </p:sp>
      <p:sp>
        <p:nvSpPr>
          <p:cNvPr id="10" name="Text 7"/>
          <p:cNvSpPr/>
          <p:nvPr/>
        </p:nvSpPr>
        <p:spPr>
          <a:xfrm>
            <a:off x="1700213" y="2886773"/>
            <a:ext cx="7015163" cy="411435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ct val="128000"/>
              </a:lnSpc>
              <a:buNone/>
            </a:pPr>
            <a:r>
              <a:rPr lang="en-US" sz="900" b="1" dirty="0">
                <a:solidFill>
                  <a:srgbClr val="1725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Beyond Administration:</a:t>
            </a:r>
            <a:r>
              <a:rPr lang="en-US" sz="950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During organisational transformation, recruitment elevates from an administrative task to a core strategic HR function </a:t>
            </a:r>
            <a:r>
              <a:rPr lang="en-US" sz="750" i="1" dirty="0">
                <a:solidFill>
                  <a:srgbClr val="6B728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(Boxall and Purcell, 2016)</a:t>
            </a:r>
            <a:r>
              <a:rPr lang="en-US" sz="950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.</a:t>
            </a:r>
            <a:endParaRPr lang="en-US" sz="950" dirty="0"/>
          </a:p>
        </p:txBody>
      </p:sp>
      <p:sp>
        <p:nvSpPr>
          <p:cNvPr id="11" name="Text 8"/>
          <p:cNvSpPr/>
          <p:nvPr/>
        </p:nvSpPr>
        <p:spPr>
          <a:xfrm>
            <a:off x="1700213" y="3476802"/>
            <a:ext cx="7015163" cy="411435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ct val="128000"/>
              </a:lnSpc>
              <a:buNone/>
            </a:pPr>
            <a:r>
              <a:rPr lang="en-US" sz="900" b="1" dirty="0">
                <a:solidFill>
                  <a:srgbClr val="1725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Mitigating Risks:</a:t>
            </a:r>
            <a:r>
              <a:rPr lang="en-US" sz="950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Poor recruitment decisions during change initiatives can severely undermine transformation goals, increase staff turnover, and erode overall organisational capability </a:t>
            </a:r>
            <a:r>
              <a:rPr lang="en-US" sz="750" i="1" dirty="0">
                <a:solidFill>
                  <a:srgbClr val="6B728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(CIPD, 2023)</a:t>
            </a:r>
            <a:r>
              <a:rPr lang="en-US" sz="950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.</a:t>
            </a:r>
            <a:endParaRPr lang="en-US" sz="950" dirty="0"/>
          </a:p>
        </p:txBody>
      </p:sp>
      <p:sp>
        <p:nvSpPr>
          <p:cNvPr id="12" name="Text 9"/>
          <p:cNvSpPr/>
          <p:nvPr/>
        </p:nvSpPr>
        <p:spPr>
          <a:xfrm>
            <a:off x="1700213" y="4066831"/>
            <a:ext cx="7015163" cy="617153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ct val="128000"/>
              </a:lnSpc>
              <a:buNone/>
            </a:pPr>
            <a:r>
              <a:rPr lang="en-US" sz="900" b="1" dirty="0">
                <a:solidFill>
                  <a:srgbClr val="1725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Targeting Transformation Competencies:</a:t>
            </a:r>
            <a:r>
              <a:rPr lang="en-US" sz="950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A strategic recruitment approach ensures that selected candidates possess specific traits such as resilience, adaptability, and change management competencies — essential for navigating the M&amp;S transformation </a:t>
            </a:r>
            <a:r>
              <a:rPr lang="en-US" sz="750" i="1" dirty="0">
                <a:solidFill>
                  <a:srgbClr val="6B728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(AIHR, 2023)</a:t>
            </a:r>
            <a:r>
              <a:rPr lang="en-US" sz="950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.</a:t>
            </a:r>
            <a:endParaRPr lang="en-US" sz="95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20118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071563" cy="5201180"/>
          </a:xfrm>
          <a:prstGeom prst="rect">
            <a:avLst/>
          </a:prstGeom>
          <a:solidFill>
            <a:srgbClr val="17255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Text 1"/>
          <p:cNvSpPr/>
          <p:nvPr/>
        </p:nvSpPr>
        <p:spPr>
          <a:xfrm rot="-5400000">
            <a:off x="-1521730" y="2452343"/>
            <a:ext cx="4115051" cy="29646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buNone/>
            </a:pPr>
            <a:r>
              <a:rPr lang="en-US" sz="1800" b="1" kern="0" spc="2" dirty="0">
                <a:solidFill>
                  <a:srgbClr val="FAFA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RECRUITMENT PROCESS</a:t>
            </a:r>
            <a:endParaRPr lang="en-US" sz="1800" dirty="0"/>
          </a:p>
        </p:txBody>
      </p:sp>
      <p:sp>
        <p:nvSpPr>
          <p:cNvPr id="5" name="Text 2"/>
          <p:cNvSpPr/>
          <p:nvPr/>
        </p:nvSpPr>
        <p:spPr>
          <a:xfrm>
            <a:off x="1500188" y="428625"/>
            <a:ext cx="7215188" cy="594327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00" b="1" dirty="0">
                <a:solidFill>
                  <a:srgbClr val="1725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Structured Recruitment Process Ensures Fair and Effective Hiring</a:t>
            </a:r>
            <a:endParaRPr lang="en-US" sz="1600" dirty="0"/>
          </a:p>
        </p:txBody>
      </p:sp>
      <p:sp>
        <p:nvSpPr>
          <p:cNvPr id="6" name="Shape 3"/>
          <p:cNvSpPr/>
          <p:nvPr/>
        </p:nvSpPr>
        <p:spPr>
          <a:xfrm>
            <a:off x="1596628" y="1308702"/>
            <a:ext cx="1428750" cy="330398"/>
          </a:xfrm>
          <a:prstGeom prst="rect">
            <a:avLst/>
          </a:prstGeom>
          <a:solidFill>
            <a:srgbClr val="FED7A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Text 4"/>
          <p:cNvSpPr/>
          <p:nvPr/>
        </p:nvSpPr>
        <p:spPr>
          <a:xfrm>
            <a:off x="1596628" y="1308702"/>
            <a:ext cx="1428750" cy="330398"/>
          </a:xfrm>
          <a:prstGeom prst="rect">
            <a:avLst/>
          </a:prstGeom>
          <a:noFill/>
          <a:ln/>
        </p:spPr>
        <p:txBody>
          <a:bodyPr wrap="square" lIns="85090" tIns="127508" rIns="85090" bIns="127508" rtlCol="0" anchor="t">
            <a:spAutoFit/>
          </a:bodyPr>
          <a:lstStyle/>
          <a:p>
            <a:pPr marL="0" indent="0" algn="ctr">
              <a:buNone/>
            </a:pPr>
            <a:r>
              <a:rPr lang="en-US" sz="700" b="1" kern="0" spc="1" dirty="0">
                <a:solidFill>
                  <a:srgbClr val="1725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JOB ANALYSIS</a:t>
            </a:r>
            <a:endParaRPr lang="en-US" sz="700" dirty="0"/>
          </a:p>
        </p:txBody>
      </p:sp>
      <p:pic>
        <p:nvPicPr>
          <p:cNvPr id="8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8253" y="1388176"/>
            <a:ext cx="150019" cy="171450"/>
          </a:xfrm>
          <a:prstGeom prst="rect">
            <a:avLst/>
          </a:prstGeom>
        </p:spPr>
      </p:pic>
      <p:sp>
        <p:nvSpPr>
          <p:cNvPr id="9" name="Shape 5"/>
          <p:cNvSpPr/>
          <p:nvPr/>
        </p:nvSpPr>
        <p:spPr>
          <a:xfrm>
            <a:off x="3461147" y="1308702"/>
            <a:ext cx="1428750" cy="330398"/>
          </a:xfrm>
          <a:prstGeom prst="rect">
            <a:avLst/>
          </a:prstGeom>
          <a:solidFill>
            <a:srgbClr val="FED7A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Text 6"/>
          <p:cNvSpPr/>
          <p:nvPr/>
        </p:nvSpPr>
        <p:spPr>
          <a:xfrm>
            <a:off x="3461147" y="1308702"/>
            <a:ext cx="1428750" cy="330398"/>
          </a:xfrm>
          <a:prstGeom prst="rect">
            <a:avLst/>
          </a:prstGeom>
          <a:noFill/>
          <a:ln/>
        </p:spPr>
        <p:txBody>
          <a:bodyPr wrap="square" lIns="85090" tIns="127508" rIns="85090" bIns="127508" rtlCol="0" anchor="t">
            <a:spAutoFit/>
          </a:bodyPr>
          <a:lstStyle/>
          <a:p>
            <a:pPr marL="0" indent="0" algn="ctr">
              <a:buNone/>
            </a:pPr>
            <a:r>
              <a:rPr lang="en-US" sz="700" b="1" kern="0" spc="1" dirty="0">
                <a:solidFill>
                  <a:srgbClr val="1725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JOB DESCRIPTION</a:t>
            </a:r>
            <a:endParaRPr lang="en-US" sz="700" dirty="0"/>
          </a:p>
        </p:txBody>
      </p:sp>
      <p:pic>
        <p:nvPicPr>
          <p:cNvPr id="11" name="Image 2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32772" y="1388176"/>
            <a:ext cx="150019" cy="171450"/>
          </a:xfrm>
          <a:prstGeom prst="rect">
            <a:avLst/>
          </a:prstGeom>
        </p:spPr>
      </p:pic>
      <p:sp>
        <p:nvSpPr>
          <p:cNvPr id="12" name="Shape 7"/>
          <p:cNvSpPr/>
          <p:nvPr/>
        </p:nvSpPr>
        <p:spPr>
          <a:xfrm>
            <a:off x="5325666" y="1308702"/>
            <a:ext cx="1428750" cy="330398"/>
          </a:xfrm>
          <a:prstGeom prst="rect">
            <a:avLst/>
          </a:prstGeom>
          <a:solidFill>
            <a:srgbClr val="FED7A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Text 8"/>
          <p:cNvSpPr/>
          <p:nvPr/>
        </p:nvSpPr>
        <p:spPr>
          <a:xfrm>
            <a:off x="5325666" y="1308702"/>
            <a:ext cx="1428750" cy="330398"/>
          </a:xfrm>
          <a:prstGeom prst="rect">
            <a:avLst/>
          </a:prstGeom>
          <a:noFill/>
          <a:ln/>
        </p:spPr>
        <p:txBody>
          <a:bodyPr wrap="square" lIns="85090" tIns="127508" rIns="85090" bIns="127508" rtlCol="0" anchor="t">
            <a:spAutoFit/>
          </a:bodyPr>
          <a:lstStyle/>
          <a:p>
            <a:pPr marL="0" indent="0" algn="ctr">
              <a:buNone/>
            </a:pPr>
            <a:r>
              <a:rPr lang="en-US" sz="700" b="1" kern="0" spc="1" dirty="0">
                <a:solidFill>
                  <a:srgbClr val="1725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PERSON SPEC</a:t>
            </a:r>
            <a:endParaRPr lang="en-US" sz="700" dirty="0"/>
          </a:p>
        </p:txBody>
      </p:sp>
      <p:pic>
        <p:nvPicPr>
          <p:cNvPr id="14" name="Image 3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97291" y="1388176"/>
            <a:ext cx="150019" cy="171450"/>
          </a:xfrm>
          <a:prstGeom prst="rect">
            <a:avLst/>
          </a:prstGeom>
        </p:spPr>
      </p:pic>
      <p:sp>
        <p:nvSpPr>
          <p:cNvPr id="15" name="Shape 9"/>
          <p:cNvSpPr/>
          <p:nvPr/>
        </p:nvSpPr>
        <p:spPr>
          <a:xfrm>
            <a:off x="7190184" y="1308702"/>
            <a:ext cx="1428750" cy="330398"/>
          </a:xfrm>
          <a:prstGeom prst="rect">
            <a:avLst/>
          </a:prstGeom>
          <a:solidFill>
            <a:srgbClr val="FED7A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6" name="Text 10"/>
          <p:cNvSpPr/>
          <p:nvPr/>
        </p:nvSpPr>
        <p:spPr>
          <a:xfrm>
            <a:off x="7190184" y="1308702"/>
            <a:ext cx="1428750" cy="330398"/>
          </a:xfrm>
          <a:prstGeom prst="rect">
            <a:avLst/>
          </a:prstGeom>
          <a:noFill/>
          <a:ln/>
        </p:spPr>
        <p:txBody>
          <a:bodyPr wrap="square" lIns="85090" tIns="127508" rIns="85090" bIns="127508" rtlCol="0" anchor="t">
            <a:spAutoFit/>
          </a:bodyPr>
          <a:lstStyle/>
          <a:p>
            <a:pPr marL="0" indent="0" algn="ctr">
              <a:buNone/>
            </a:pPr>
            <a:r>
              <a:rPr lang="en-US" sz="700" b="1" kern="0" spc="1" dirty="0">
                <a:solidFill>
                  <a:srgbClr val="1725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ADVERTISEMENT</a:t>
            </a:r>
            <a:endParaRPr lang="en-US" sz="700" dirty="0"/>
          </a:p>
        </p:txBody>
      </p:sp>
      <p:sp>
        <p:nvSpPr>
          <p:cNvPr id="17" name="Shape 11"/>
          <p:cNvSpPr/>
          <p:nvPr/>
        </p:nvSpPr>
        <p:spPr>
          <a:xfrm>
            <a:off x="1596628" y="1853412"/>
            <a:ext cx="1428750" cy="330398"/>
          </a:xfrm>
          <a:prstGeom prst="rect">
            <a:avLst/>
          </a:prstGeom>
          <a:solidFill>
            <a:srgbClr val="17255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8" name="Text 12"/>
          <p:cNvSpPr/>
          <p:nvPr/>
        </p:nvSpPr>
        <p:spPr>
          <a:xfrm>
            <a:off x="1596628" y="1853412"/>
            <a:ext cx="1428750" cy="330398"/>
          </a:xfrm>
          <a:prstGeom prst="rect">
            <a:avLst/>
          </a:prstGeom>
          <a:noFill/>
          <a:ln/>
        </p:spPr>
        <p:txBody>
          <a:bodyPr wrap="square" lIns="85090" tIns="127508" rIns="85090" bIns="127508" rtlCol="0" anchor="t">
            <a:spAutoFit/>
          </a:bodyPr>
          <a:lstStyle/>
          <a:p>
            <a:pPr marL="0" indent="0" algn="ctr">
              <a:buNone/>
            </a:pPr>
            <a:r>
              <a:rPr lang="en-US" sz="700" b="1" kern="0" spc="1" dirty="0">
                <a:solidFill>
                  <a:srgbClr val="FAFA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SCREENING</a:t>
            </a:r>
            <a:endParaRPr lang="en-US" sz="700" dirty="0"/>
          </a:p>
        </p:txBody>
      </p:sp>
      <p:pic>
        <p:nvPicPr>
          <p:cNvPr id="19" name="Image 4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68253" y="1932887"/>
            <a:ext cx="150019" cy="171450"/>
          </a:xfrm>
          <a:prstGeom prst="rect">
            <a:avLst/>
          </a:prstGeom>
        </p:spPr>
      </p:pic>
      <p:sp>
        <p:nvSpPr>
          <p:cNvPr id="20" name="Shape 13"/>
          <p:cNvSpPr/>
          <p:nvPr/>
        </p:nvSpPr>
        <p:spPr>
          <a:xfrm>
            <a:off x="3461147" y="1853412"/>
            <a:ext cx="1428750" cy="330398"/>
          </a:xfrm>
          <a:prstGeom prst="rect">
            <a:avLst/>
          </a:prstGeom>
          <a:solidFill>
            <a:srgbClr val="17255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1" name="Text 14"/>
          <p:cNvSpPr/>
          <p:nvPr/>
        </p:nvSpPr>
        <p:spPr>
          <a:xfrm>
            <a:off x="3461147" y="1853412"/>
            <a:ext cx="1428750" cy="330398"/>
          </a:xfrm>
          <a:prstGeom prst="rect">
            <a:avLst/>
          </a:prstGeom>
          <a:noFill/>
          <a:ln/>
        </p:spPr>
        <p:txBody>
          <a:bodyPr wrap="square" lIns="85090" tIns="127508" rIns="85090" bIns="127508" rtlCol="0" anchor="t">
            <a:spAutoFit/>
          </a:bodyPr>
          <a:lstStyle/>
          <a:p>
            <a:pPr marL="0" indent="0" algn="ctr">
              <a:buNone/>
            </a:pPr>
            <a:r>
              <a:rPr lang="en-US" sz="700" b="1" kern="0" spc="1" dirty="0">
                <a:solidFill>
                  <a:srgbClr val="FAFA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INTERVIEW</a:t>
            </a:r>
            <a:endParaRPr lang="en-US" sz="700" dirty="0"/>
          </a:p>
        </p:txBody>
      </p:sp>
      <p:pic>
        <p:nvPicPr>
          <p:cNvPr id="22" name="Image 5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32772" y="1932887"/>
            <a:ext cx="150019" cy="171450"/>
          </a:xfrm>
          <a:prstGeom prst="rect">
            <a:avLst/>
          </a:prstGeom>
        </p:spPr>
      </p:pic>
      <p:sp>
        <p:nvSpPr>
          <p:cNvPr id="23" name="Shape 15"/>
          <p:cNvSpPr/>
          <p:nvPr/>
        </p:nvSpPr>
        <p:spPr>
          <a:xfrm>
            <a:off x="5325666" y="1853412"/>
            <a:ext cx="1428750" cy="330398"/>
          </a:xfrm>
          <a:prstGeom prst="rect">
            <a:avLst/>
          </a:prstGeom>
          <a:solidFill>
            <a:srgbClr val="17255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4" name="Text 16"/>
          <p:cNvSpPr/>
          <p:nvPr/>
        </p:nvSpPr>
        <p:spPr>
          <a:xfrm>
            <a:off x="5325666" y="1853412"/>
            <a:ext cx="1428750" cy="330398"/>
          </a:xfrm>
          <a:prstGeom prst="rect">
            <a:avLst/>
          </a:prstGeom>
          <a:noFill/>
          <a:ln/>
        </p:spPr>
        <p:txBody>
          <a:bodyPr wrap="square" lIns="85090" tIns="127508" rIns="85090" bIns="127508" rtlCol="0" anchor="t">
            <a:spAutoFit/>
          </a:bodyPr>
          <a:lstStyle/>
          <a:p>
            <a:pPr marL="0" indent="0" algn="ctr">
              <a:buNone/>
            </a:pPr>
            <a:r>
              <a:rPr lang="en-US" sz="700" b="1" kern="0" spc="1" dirty="0">
                <a:solidFill>
                  <a:srgbClr val="FAFA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SELECTION</a:t>
            </a:r>
            <a:endParaRPr lang="en-US" sz="700" dirty="0"/>
          </a:p>
        </p:txBody>
      </p:sp>
      <p:pic>
        <p:nvPicPr>
          <p:cNvPr id="25" name="Image 6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97291" y="1932887"/>
            <a:ext cx="150019" cy="171450"/>
          </a:xfrm>
          <a:prstGeom prst="rect">
            <a:avLst/>
          </a:prstGeom>
        </p:spPr>
      </p:pic>
      <p:sp>
        <p:nvSpPr>
          <p:cNvPr id="26" name="Shape 17"/>
          <p:cNvSpPr/>
          <p:nvPr/>
        </p:nvSpPr>
        <p:spPr>
          <a:xfrm>
            <a:off x="7190184" y="1853412"/>
            <a:ext cx="1428750" cy="330398"/>
          </a:xfrm>
          <a:prstGeom prst="rect">
            <a:avLst/>
          </a:prstGeom>
          <a:solidFill>
            <a:srgbClr val="17255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7" name="Text 18"/>
          <p:cNvSpPr/>
          <p:nvPr/>
        </p:nvSpPr>
        <p:spPr>
          <a:xfrm>
            <a:off x="7190184" y="1853412"/>
            <a:ext cx="1428750" cy="330398"/>
          </a:xfrm>
          <a:prstGeom prst="rect">
            <a:avLst/>
          </a:prstGeom>
          <a:noFill/>
          <a:ln/>
        </p:spPr>
        <p:txBody>
          <a:bodyPr wrap="square" lIns="85090" tIns="127508" rIns="85090" bIns="127508" rtlCol="0" anchor="t">
            <a:spAutoFit/>
          </a:bodyPr>
          <a:lstStyle/>
          <a:p>
            <a:pPr marL="0" indent="0" algn="ctr">
              <a:buNone/>
            </a:pPr>
            <a:r>
              <a:rPr lang="en-US" sz="700" b="1" kern="0" spc="1" dirty="0">
                <a:solidFill>
                  <a:srgbClr val="FAFA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OFFER</a:t>
            </a:r>
            <a:endParaRPr lang="en-US" sz="700" dirty="0"/>
          </a:p>
        </p:txBody>
      </p:sp>
      <p:sp>
        <p:nvSpPr>
          <p:cNvPr id="28" name="Text 19"/>
          <p:cNvSpPr/>
          <p:nvPr/>
        </p:nvSpPr>
        <p:spPr>
          <a:xfrm>
            <a:off x="1650206" y="2469561"/>
            <a:ext cx="7065169" cy="365727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ct val="128000"/>
              </a:lnSpc>
              <a:buNone/>
            </a:pPr>
            <a:r>
              <a:rPr lang="en-US" sz="850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recruitment and selection process follows a systematic funnel, moving from defining the role to making the final offer (Armstrong and Taylor, 2020).</a:t>
            </a:r>
            <a:endParaRPr lang="en-US" sz="850" dirty="0"/>
          </a:p>
        </p:txBody>
      </p:sp>
      <p:sp>
        <p:nvSpPr>
          <p:cNvPr id="29" name="Text 20"/>
          <p:cNvSpPr/>
          <p:nvPr/>
        </p:nvSpPr>
        <p:spPr>
          <a:xfrm>
            <a:off x="1650206" y="2963875"/>
            <a:ext cx="7065169" cy="365727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ct val="128000"/>
              </a:lnSpc>
              <a:buNone/>
            </a:pPr>
            <a:r>
              <a:rPr lang="en-US" sz="850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structured process supports long-term organisational goals by focusing on candidates with the skills and mindset to navigate change (AIHR, 2023).</a:t>
            </a:r>
            <a:endParaRPr lang="en-US" sz="850" dirty="0"/>
          </a:p>
        </p:txBody>
      </p:sp>
      <p:sp>
        <p:nvSpPr>
          <p:cNvPr id="30" name="Text 21"/>
          <p:cNvSpPr/>
          <p:nvPr/>
        </p:nvSpPr>
        <p:spPr>
          <a:xfrm>
            <a:off x="1650206" y="3458189"/>
            <a:ext cx="7065169" cy="365727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ct val="128000"/>
              </a:lnSpc>
              <a:buNone/>
            </a:pPr>
            <a:r>
              <a:rPr lang="en-US" sz="850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Organisations with structured recruitment processes are significantly more likely to hire candidates who are a strong cultural and competency fit (CIPD, 2023).</a:t>
            </a:r>
            <a:endParaRPr lang="en-US" sz="850" dirty="0"/>
          </a:p>
        </p:txBody>
      </p:sp>
      <p:sp>
        <p:nvSpPr>
          <p:cNvPr id="31" name="Text 22"/>
          <p:cNvSpPr/>
          <p:nvPr/>
        </p:nvSpPr>
        <p:spPr>
          <a:xfrm>
            <a:off x="1650206" y="3952503"/>
            <a:ext cx="7065169" cy="365727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ct val="128000"/>
              </a:lnSpc>
              <a:buNone/>
            </a:pPr>
            <a:r>
              <a:rPr lang="en-US" sz="850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For M&amp;S transformation roles, each step must be carefully designed to attract candidates with </a:t>
            </a:r>
            <a:r>
              <a:rPr lang="en-US" sz="800" b="1" dirty="0">
                <a:solidFill>
                  <a:srgbClr val="1725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digital literacy, leadership capability, and change agility</a:t>
            </a:r>
            <a:r>
              <a:rPr lang="en-US" sz="850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.</a:t>
            </a:r>
            <a:endParaRPr lang="en-US" sz="850" dirty="0"/>
          </a:p>
        </p:txBody>
      </p:sp>
      <p:sp>
        <p:nvSpPr>
          <p:cNvPr id="32" name="Text 23"/>
          <p:cNvSpPr/>
          <p:nvPr/>
        </p:nvSpPr>
        <p:spPr>
          <a:xfrm>
            <a:off x="1650206" y="4446817"/>
            <a:ext cx="5840462" cy="182863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ct val="128000"/>
              </a:lnSpc>
              <a:buNone/>
            </a:pPr>
            <a:r>
              <a:rPr lang="en-US" sz="850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process must also comply with the </a:t>
            </a:r>
            <a:r>
              <a:rPr lang="en-US" sz="800" b="1" dirty="0">
                <a:solidFill>
                  <a:srgbClr val="1725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Equality Act 2010</a:t>
            </a:r>
            <a:r>
              <a:rPr lang="en-US" sz="850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, ensuring fairness and non-discrimination at every stage.</a:t>
            </a:r>
            <a:endParaRPr lang="en-US" sz="85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071563" cy="5143500"/>
          </a:xfrm>
          <a:prstGeom prst="rect">
            <a:avLst/>
          </a:prstGeom>
          <a:solidFill>
            <a:srgbClr val="17255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Text 1"/>
          <p:cNvSpPr/>
          <p:nvPr/>
        </p:nvSpPr>
        <p:spPr>
          <a:xfrm rot="-5400000">
            <a:off x="-1230623" y="2407444"/>
            <a:ext cx="3532836" cy="32861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buNone/>
            </a:pPr>
            <a:r>
              <a:rPr lang="en-US" sz="2000" b="1" kern="0" spc="2" dirty="0">
                <a:solidFill>
                  <a:srgbClr val="FAFA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FOUNDATIONAL STEPS</a:t>
            </a:r>
            <a:endParaRPr lang="en-US" sz="2000" dirty="0"/>
          </a:p>
        </p:txBody>
      </p:sp>
      <p:sp>
        <p:nvSpPr>
          <p:cNvPr id="5" name="Text 2"/>
          <p:cNvSpPr/>
          <p:nvPr/>
        </p:nvSpPr>
        <p:spPr>
          <a:xfrm>
            <a:off x="1500188" y="428625"/>
            <a:ext cx="7215188" cy="297163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00" b="1" dirty="0">
                <a:solidFill>
                  <a:srgbClr val="1725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Laying the Foundation: Defining the Role Before Recruiting</a:t>
            </a:r>
            <a:endParaRPr lang="en-US" sz="1600" dirty="0"/>
          </a:p>
        </p:txBody>
      </p:sp>
      <p:sp>
        <p:nvSpPr>
          <p:cNvPr id="6" name="Text 3"/>
          <p:cNvSpPr/>
          <p:nvPr/>
        </p:nvSpPr>
        <p:spPr>
          <a:xfrm>
            <a:off x="1500188" y="1011538"/>
            <a:ext cx="3464719" cy="232172"/>
          </a:xfrm>
          <a:prstGeom prst="rect">
            <a:avLst/>
          </a:prstGeom>
          <a:noFill/>
          <a:ln/>
        </p:spPr>
        <p:txBody>
          <a:bodyPr wrap="square" lIns="0" tIns="0" rIns="0" bIns="42545" rtlCol="0" anchor="t">
            <a:spAutoFit/>
          </a:bodyPr>
          <a:lstStyle/>
          <a:p>
            <a:pPr marL="0" indent="0" algn="l">
              <a:buNone/>
            </a:pPr>
            <a:r>
              <a:rPr lang="en-US" sz="1100" b="1" dirty="0">
                <a:solidFill>
                  <a:srgbClr val="EA580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Job Analysis</a:t>
            </a:r>
            <a:endParaRPr lang="en-US" sz="1100" dirty="0"/>
          </a:p>
        </p:txBody>
      </p:sp>
      <p:sp>
        <p:nvSpPr>
          <p:cNvPr id="7" name="Text 4"/>
          <p:cNvSpPr/>
          <p:nvPr/>
        </p:nvSpPr>
        <p:spPr>
          <a:xfrm>
            <a:off x="1628775" y="1350866"/>
            <a:ext cx="3336131" cy="321469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800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systematic process of identifying the duties, responsibilities, and requirements of a role.</a:t>
            </a:r>
            <a:endParaRPr lang="en-US" sz="800" dirty="0"/>
          </a:p>
        </p:txBody>
      </p:sp>
      <p:sp>
        <p:nvSpPr>
          <p:cNvPr id="8" name="Text 5"/>
          <p:cNvSpPr/>
          <p:nvPr/>
        </p:nvSpPr>
        <p:spPr>
          <a:xfrm>
            <a:off x="1628775" y="1758060"/>
            <a:ext cx="3336131" cy="482203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750" b="1" dirty="0">
                <a:solidFill>
                  <a:srgbClr val="1725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M&amp;S Digital Specialist:</a:t>
            </a:r>
            <a:r>
              <a:rPr lang="en-US" sz="800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Mapping tasks such as overseeing technology implementation, managing digital projects, and leading cross-functional teams.</a:t>
            </a:r>
            <a:endParaRPr lang="en-US" sz="750" dirty="0"/>
          </a:p>
        </p:txBody>
      </p:sp>
      <p:sp>
        <p:nvSpPr>
          <p:cNvPr id="9" name="Text 6"/>
          <p:cNvSpPr/>
          <p:nvPr/>
        </p:nvSpPr>
        <p:spPr>
          <a:xfrm>
            <a:off x="5250656" y="1011538"/>
            <a:ext cx="3464719" cy="232172"/>
          </a:xfrm>
          <a:prstGeom prst="rect">
            <a:avLst/>
          </a:prstGeom>
          <a:noFill/>
          <a:ln/>
        </p:spPr>
        <p:txBody>
          <a:bodyPr wrap="square" lIns="0" tIns="0" rIns="0" bIns="42545" rtlCol="0" anchor="t">
            <a:spAutoFit/>
          </a:bodyPr>
          <a:lstStyle/>
          <a:p>
            <a:pPr marL="0" indent="0" algn="l">
              <a:buNone/>
            </a:pPr>
            <a:r>
              <a:rPr lang="en-US" sz="1100" b="1" dirty="0">
                <a:solidFill>
                  <a:srgbClr val="EA580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Job Description</a:t>
            </a:r>
            <a:endParaRPr lang="en-US" sz="1100" dirty="0"/>
          </a:p>
        </p:txBody>
      </p:sp>
      <p:sp>
        <p:nvSpPr>
          <p:cNvPr id="10" name="Text 7"/>
          <p:cNvSpPr/>
          <p:nvPr/>
        </p:nvSpPr>
        <p:spPr>
          <a:xfrm>
            <a:off x="5379244" y="1350866"/>
            <a:ext cx="3336131" cy="321469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800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formal document outlining role title, responsibilities, reporting lines, and key deliverables.</a:t>
            </a:r>
            <a:endParaRPr lang="en-US" sz="800" dirty="0"/>
          </a:p>
        </p:txBody>
      </p:sp>
      <p:sp>
        <p:nvSpPr>
          <p:cNvPr id="11" name="Text 8"/>
          <p:cNvSpPr/>
          <p:nvPr/>
        </p:nvSpPr>
        <p:spPr>
          <a:xfrm>
            <a:off x="5379244" y="1758060"/>
            <a:ext cx="3336131" cy="482203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750" b="1" dirty="0">
                <a:solidFill>
                  <a:srgbClr val="1725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M&amp;S Example:</a:t>
            </a:r>
            <a:r>
              <a:rPr lang="en-US" sz="800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"Lead the implementation of SAP upgrade across business units; manage stakeholder communication; deliver digital transformation milestones."</a:t>
            </a:r>
            <a:endParaRPr lang="en-US" sz="750" dirty="0"/>
          </a:p>
        </p:txBody>
      </p:sp>
      <p:sp>
        <p:nvSpPr>
          <p:cNvPr id="12" name="Text 9"/>
          <p:cNvSpPr/>
          <p:nvPr/>
        </p:nvSpPr>
        <p:spPr>
          <a:xfrm>
            <a:off x="1500188" y="2898911"/>
            <a:ext cx="3464719" cy="232172"/>
          </a:xfrm>
          <a:prstGeom prst="rect">
            <a:avLst/>
          </a:prstGeom>
          <a:noFill/>
          <a:ln/>
        </p:spPr>
        <p:txBody>
          <a:bodyPr wrap="square" lIns="0" tIns="0" rIns="0" bIns="42545" rtlCol="0" anchor="t">
            <a:spAutoFit/>
          </a:bodyPr>
          <a:lstStyle/>
          <a:p>
            <a:pPr marL="0" indent="0" algn="l">
              <a:buNone/>
            </a:pPr>
            <a:r>
              <a:rPr lang="en-US" sz="1100" b="1" dirty="0">
                <a:solidFill>
                  <a:srgbClr val="EA580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Person Specification</a:t>
            </a:r>
            <a:endParaRPr lang="en-US" sz="1100" dirty="0"/>
          </a:p>
        </p:txBody>
      </p:sp>
      <p:sp>
        <p:nvSpPr>
          <p:cNvPr id="13" name="Text 10"/>
          <p:cNvSpPr/>
          <p:nvPr/>
        </p:nvSpPr>
        <p:spPr>
          <a:xfrm>
            <a:off x="1628775" y="3238240"/>
            <a:ext cx="3336131" cy="321469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800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Defines the essential and desirable attributes, qualifications, skills, and experience required.</a:t>
            </a:r>
            <a:endParaRPr lang="en-US" sz="800" dirty="0"/>
          </a:p>
        </p:txBody>
      </p:sp>
      <p:sp>
        <p:nvSpPr>
          <p:cNvPr id="14" name="Text 11"/>
          <p:cNvSpPr/>
          <p:nvPr/>
        </p:nvSpPr>
        <p:spPr>
          <a:xfrm>
            <a:off x="1628775" y="3645433"/>
            <a:ext cx="3231096" cy="160734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750" b="1" dirty="0">
                <a:solidFill>
                  <a:srgbClr val="1725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Essential:</a:t>
            </a:r>
            <a:r>
              <a:rPr lang="en-US" sz="800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Degree in IT/Business, 3+ years in digital transformation.</a:t>
            </a:r>
            <a:endParaRPr lang="en-US" sz="750" dirty="0"/>
          </a:p>
        </p:txBody>
      </p:sp>
      <p:sp>
        <p:nvSpPr>
          <p:cNvPr id="15" name="Text 12"/>
          <p:cNvSpPr/>
          <p:nvPr/>
        </p:nvSpPr>
        <p:spPr>
          <a:xfrm>
            <a:off x="1628775" y="3891893"/>
            <a:ext cx="3336131" cy="321469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750" b="1" dirty="0">
                <a:solidFill>
                  <a:srgbClr val="1725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Desirable:</a:t>
            </a:r>
            <a:r>
              <a:rPr lang="en-US" sz="800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Experience in retail sector, change management certification.</a:t>
            </a:r>
            <a:endParaRPr lang="en-US" sz="750" dirty="0"/>
          </a:p>
        </p:txBody>
      </p:sp>
      <p:sp>
        <p:nvSpPr>
          <p:cNvPr id="16" name="Text 13"/>
          <p:cNvSpPr/>
          <p:nvPr/>
        </p:nvSpPr>
        <p:spPr>
          <a:xfrm>
            <a:off x="5250656" y="2898911"/>
            <a:ext cx="3464719" cy="232172"/>
          </a:xfrm>
          <a:prstGeom prst="rect">
            <a:avLst/>
          </a:prstGeom>
          <a:noFill/>
          <a:ln/>
        </p:spPr>
        <p:txBody>
          <a:bodyPr wrap="square" lIns="0" tIns="0" rIns="0" bIns="42545" rtlCol="0" anchor="t">
            <a:spAutoFit/>
          </a:bodyPr>
          <a:lstStyle/>
          <a:p>
            <a:pPr marL="0" indent="0" algn="l">
              <a:buNone/>
            </a:pPr>
            <a:r>
              <a:rPr lang="en-US" sz="1100" b="1" dirty="0">
                <a:solidFill>
                  <a:srgbClr val="EA580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Advertisement Platform</a:t>
            </a:r>
            <a:endParaRPr lang="en-US" sz="1100" dirty="0"/>
          </a:p>
        </p:txBody>
      </p:sp>
      <p:sp>
        <p:nvSpPr>
          <p:cNvPr id="17" name="Text 14"/>
          <p:cNvSpPr/>
          <p:nvPr/>
        </p:nvSpPr>
        <p:spPr>
          <a:xfrm>
            <a:off x="5379244" y="3238240"/>
            <a:ext cx="3336131" cy="321469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800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M&amp;S should use LinkedIn, M&amp;S Careers website, Reed.co.uk, and specialist digital recruitment agencies.</a:t>
            </a:r>
            <a:endParaRPr lang="en-US" sz="800" dirty="0"/>
          </a:p>
        </p:txBody>
      </p:sp>
      <p:sp>
        <p:nvSpPr>
          <p:cNvPr id="18" name="Text 15"/>
          <p:cNvSpPr/>
          <p:nvPr/>
        </p:nvSpPr>
        <p:spPr>
          <a:xfrm>
            <a:off x="5379244" y="3645433"/>
            <a:ext cx="3336131" cy="321469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750" b="1" dirty="0">
                <a:solidFill>
                  <a:srgbClr val="1725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Strategic Impact:</a:t>
            </a:r>
            <a:r>
              <a:rPr lang="en-US" sz="800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Using inclusive, gender-neutral language in job adverts increases the quality and diversity of applicants by up to 23%.</a:t>
            </a:r>
            <a:endParaRPr lang="en-US" sz="75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467592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071563" cy="5467592"/>
          </a:xfrm>
          <a:prstGeom prst="rect">
            <a:avLst/>
          </a:prstGeom>
          <a:solidFill>
            <a:srgbClr val="17255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Text 1"/>
          <p:cNvSpPr/>
          <p:nvPr/>
        </p:nvSpPr>
        <p:spPr>
          <a:xfrm rot="-5400000">
            <a:off x="-769404" y="2585563"/>
            <a:ext cx="2610371" cy="29646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buNone/>
            </a:pPr>
            <a:r>
              <a:rPr lang="en-US" sz="1800" b="1" kern="0" spc="2" dirty="0">
                <a:solidFill>
                  <a:srgbClr val="FAFA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INTERVIEW TYPE 1</a:t>
            </a:r>
            <a:endParaRPr lang="en-US" sz="1800" dirty="0"/>
          </a:p>
        </p:txBody>
      </p:sp>
      <p:sp>
        <p:nvSpPr>
          <p:cNvPr id="5" name="Text 2"/>
          <p:cNvSpPr/>
          <p:nvPr/>
        </p:nvSpPr>
        <p:spPr>
          <a:xfrm>
            <a:off x="1500188" y="428625"/>
            <a:ext cx="7215188" cy="594327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00" b="1" dirty="0">
                <a:solidFill>
                  <a:srgbClr val="1725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Competency-Based Interviews Identify the Skills That Drive Performance</a:t>
            </a:r>
            <a:endParaRPr lang="en-US" sz="1600" dirty="0"/>
          </a:p>
        </p:txBody>
      </p:sp>
      <p:sp>
        <p:nvSpPr>
          <p:cNvPr id="6" name="Text 3"/>
          <p:cNvSpPr/>
          <p:nvPr/>
        </p:nvSpPr>
        <p:spPr>
          <a:xfrm>
            <a:off x="1500188" y="1308702"/>
            <a:ext cx="881053" cy="214313"/>
          </a:xfrm>
          <a:prstGeom prst="rect">
            <a:avLst/>
          </a:prstGeom>
          <a:noFill/>
          <a:ln/>
        </p:spPr>
        <p:txBody>
          <a:bodyPr wrap="none" lIns="0" tIns="0" rIns="0" bIns="42545" rtlCol="0" anchor="t">
            <a:spAutoFit/>
          </a:bodyPr>
          <a:lstStyle/>
          <a:p>
            <a:pPr marL="0" indent="0" algn="l">
              <a:buNone/>
            </a:pPr>
            <a:r>
              <a:rPr lang="en-US" sz="1000" b="1" kern="0" spc="1" dirty="0">
                <a:solidFill>
                  <a:srgbClr val="EA580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DEFINITION</a:t>
            </a:r>
            <a:endParaRPr lang="en-US" sz="1000" dirty="0"/>
          </a:p>
        </p:txBody>
      </p:sp>
      <p:sp>
        <p:nvSpPr>
          <p:cNvPr id="7" name="Text 4"/>
          <p:cNvSpPr/>
          <p:nvPr/>
        </p:nvSpPr>
        <p:spPr>
          <a:xfrm>
            <a:off x="1650206" y="1630170"/>
            <a:ext cx="3314700" cy="54859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ct val="128000"/>
              </a:lnSpc>
              <a:buNone/>
            </a:pPr>
            <a:r>
              <a:rPr lang="en-US" sz="850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structured interview format designed to assess specific competencies (skills, behaviours, and knowledge) required for the role.</a:t>
            </a:r>
            <a:endParaRPr lang="en-US" sz="850" dirty="0"/>
          </a:p>
        </p:txBody>
      </p:sp>
      <p:sp>
        <p:nvSpPr>
          <p:cNvPr id="8" name="Text 5"/>
          <p:cNvSpPr/>
          <p:nvPr/>
        </p:nvSpPr>
        <p:spPr>
          <a:xfrm>
            <a:off x="1650206" y="2285916"/>
            <a:ext cx="3314700" cy="54859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ct val="128000"/>
              </a:lnSpc>
              <a:buNone/>
            </a:pPr>
            <a:r>
              <a:rPr lang="en-US" sz="850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Also known as a </a:t>
            </a:r>
            <a:r>
              <a:rPr lang="en-US" sz="800" b="1" dirty="0">
                <a:solidFill>
                  <a:srgbClr val="1725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structured behavioural interview</a:t>
            </a:r>
            <a:r>
              <a:rPr lang="en-US" sz="850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, it uses a standardised set of questions for all candidates to ensure fairness and comparability.</a:t>
            </a:r>
            <a:endParaRPr lang="en-US" sz="850" dirty="0"/>
          </a:p>
        </p:txBody>
      </p:sp>
      <p:sp>
        <p:nvSpPr>
          <p:cNvPr id="9" name="Text 6"/>
          <p:cNvSpPr/>
          <p:nvPr/>
        </p:nvSpPr>
        <p:spPr>
          <a:xfrm>
            <a:off x="1500188" y="3048819"/>
            <a:ext cx="1915557" cy="214313"/>
          </a:xfrm>
          <a:prstGeom prst="rect">
            <a:avLst/>
          </a:prstGeom>
          <a:noFill/>
          <a:ln/>
        </p:spPr>
        <p:txBody>
          <a:bodyPr wrap="square" lIns="0" tIns="0" rIns="0" bIns="42545" rtlCol="0" anchor="t">
            <a:spAutoFit/>
          </a:bodyPr>
          <a:lstStyle/>
          <a:p>
            <a:pPr marL="0" indent="0" algn="l">
              <a:buNone/>
            </a:pPr>
            <a:r>
              <a:rPr lang="en-US" sz="1000" b="1" kern="0" spc="1" dirty="0">
                <a:solidFill>
                  <a:srgbClr val="EA580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WHY SUITABLE FOR M&amp;S</a:t>
            </a:r>
            <a:endParaRPr lang="en-US" sz="1000" dirty="0"/>
          </a:p>
        </p:txBody>
      </p:sp>
      <p:sp>
        <p:nvSpPr>
          <p:cNvPr id="10" name="Text 7"/>
          <p:cNvSpPr/>
          <p:nvPr/>
        </p:nvSpPr>
        <p:spPr>
          <a:xfrm>
            <a:off x="1650206" y="3370287"/>
            <a:ext cx="3314700" cy="54859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ct val="128000"/>
              </a:lnSpc>
              <a:buNone/>
            </a:pPr>
            <a:r>
              <a:rPr lang="en-US" sz="850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Transformation roles require demonstrable competencies: </a:t>
            </a:r>
            <a:r>
              <a:rPr lang="en-US" sz="800" b="1" dirty="0">
                <a:solidFill>
                  <a:srgbClr val="1725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leadership, adaptability, problem-solving, and communication</a:t>
            </a:r>
            <a:r>
              <a:rPr lang="en-US" sz="850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.</a:t>
            </a:r>
            <a:endParaRPr lang="en-US" sz="850" dirty="0"/>
          </a:p>
        </p:txBody>
      </p:sp>
      <p:sp>
        <p:nvSpPr>
          <p:cNvPr id="11" name="Text 8"/>
          <p:cNvSpPr/>
          <p:nvPr/>
        </p:nvSpPr>
        <p:spPr>
          <a:xfrm>
            <a:off x="1650206" y="4026033"/>
            <a:ext cx="3314700" cy="365727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ct val="128000"/>
              </a:lnSpc>
              <a:buNone/>
            </a:pPr>
            <a:r>
              <a:rPr lang="en-US" sz="850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Goes beyond what a candidate did to </a:t>
            </a:r>
            <a:r>
              <a:rPr lang="en-US" sz="800" b="1" dirty="0">
                <a:solidFill>
                  <a:srgbClr val="1725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and why</a:t>
            </a:r>
            <a:r>
              <a:rPr lang="en-US" sz="850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they did it — revealing transferable skill sets.</a:t>
            </a:r>
            <a:endParaRPr lang="en-US" sz="850" dirty="0"/>
          </a:p>
        </p:txBody>
      </p:sp>
      <p:sp>
        <p:nvSpPr>
          <p:cNvPr id="12" name="Text 9"/>
          <p:cNvSpPr/>
          <p:nvPr/>
        </p:nvSpPr>
        <p:spPr>
          <a:xfrm>
            <a:off x="1650206" y="4498916"/>
            <a:ext cx="3272061" cy="182863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ct val="128000"/>
              </a:lnSpc>
              <a:buNone/>
            </a:pPr>
            <a:r>
              <a:rPr lang="en-US" sz="850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Reduces unconscious bias through standardised scoring rubrics.</a:t>
            </a:r>
            <a:endParaRPr lang="en-US" sz="850" dirty="0"/>
          </a:p>
        </p:txBody>
      </p:sp>
      <p:sp>
        <p:nvSpPr>
          <p:cNvPr id="13" name="Text 10"/>
          <p:cNvSpPr/>
          <p:nvPr/>
        </p:nvSpPr>
        <p:spPr>
          <a:xfrm>
            <a:off x="5250656" y="1308702"/>
            <a:ext cx="3346596" cy="214313"/>
          </a:xfrm>
          <a:prstGeom prst="rect">
            <a:avLst/>
          </a:prstGeom>
          <a:noFill/>
          <a:ln/>
        </p:spPr>
        <p:txBody>
          <a:bodyPr wrap="square" lIns="0" tIns="0" rIns="0" bIns="42545" rtlCol="0" anchor="t">
            <a:spAutoFit/>
          </a:bodyPr>
          <a:lstStyle/>
          <a:p>
            <a:pPr marL="0" indent="0" algn="l">
              <a:buNone/>
            </a:pPr>
            <a:r>
              <a:rPr lang="en-US" sz="1000" b="1" kern="0" spc="1" dirty="0">
                <a:solidFill>
                  <a:srgbClr val="EA580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EXAMPLE QUESTIONS (CHANGE MANAGER)</a:t>
            </a:r>
            <a:endParaRPr lang="en-US" sz="1000" dirty="0"/>
          </a:p>
        </p:txBody>
      </p:sp>
      <p:sp>
        <p:nvSpPr>
          <p:cNvPr id="14" name="Text 11"/>
          <p:cNvSpPr/>
          <p:nvPr/>
        </p:nvSpPr>
        <p:spPr>
          <a:xfrm>
            <a:off x="5250656" y="1630170"/>
            <a:ext cx="3464719" cy="548590"/>
          </a:xfrm>
          <a:prstGeom prst="rect">
            <a:avLst/>
          </a:prstGeom>
          <a:noFill/>
          <a:ln/>
        </p:spPr>
        <p:txBody>
          <a:bodyPr wrap="square" lIns="170053" tIns="0" rIns="0" bIns="0" rtlCol="0" anchor="t">
            <a:spAutoFit/>
          </a:bodyPr>
          <a:lstStyle/>
          <a:p>
            <a:pPr marL="0" indent="0" algn="l">
              <a:lnSpc>
                <a:spcPct val="128000"/>
              </a:lnSpc>
              <a:buNone/>
            </a:pPr>
            <a:r>
              <a:rPr lang="en-US" sz="850" i="1" dirty="0">
                <a:solidFill>
                  <a:srgbClr val="1725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"Describe a situation where you led a team through a significant organisational change. What was your approach and what was the outcome?"</a:t>
            </a:r>
            <a:endParaRPr lang="en-US" sz="850" dirty="0"/>
          </a:p>
        </p:txBody>
      </p:sp>
      <p:sp>
        <p:nvSpPr>
          <p:cNvPr id="15" name="Text 12"/>
          <p:cNvSpPr/>
          <p:nvPr/>
        </p:nvSpPr>
        <p:spPr>
          <a:xfrm>
            <a:off x="5250656" y="2321635"/>
            <a:ext cx="3464719" cy="365727"/>
          </a:xfrm>
          <a:prstGeom prst="rect">
            <a:avLst/>
          </a:prstGeom>
          <a:noFill/>
          <a:ln/>
        </p:spPr>
        <p:txBody>
          <a:bodyPr wrap="square" lIns="170053" tIns="0" rIns="0" bIns="0" rtlCol="0" anchor="t">
            <a:spAutoFit/>
          </a:bodyPr>
          <a:lstStyle/>
          <a:p>
            <a:pPr marL="0" indent="0" algn="l">
              <a:lnSpc>
                <a:spcPct val="128000"/>
              </a:lnSpc>
              <a:buNone/>
            </a:pPr>
            <a:r>
              <a:rPr lang="en-US" sz="850" i="1" dirty="0">
                <a:solidFill>
                  <a:srgbClr val="1725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"Give an example of a time when you had to adapt your leadership style to meet the needs of a diverse team."</a:t>
            </a:r>
            <a:endParaRPr lang="en-US" sz="850" dirty="0"/>
          </a:p>
        </p:txBody>
      </p:sp>
      <p:sp>
        <p:nvSpPr>
          <p:cNvPr id="16" name="Text 13"/>
          <p:cNvSpPr/>
          <p:nvPr/>
        </p:nvSpPr>
        <p:spPr>
          <a:xfrm>
            <a:off x="5250656" y="2901674"/>
            <a:ext cx="1425597" cy="214313"/>
          </a:xfrm>
          <a:prstGeom prst="rect">
            <a:avLst/>
          </a:prstGeom>
          <a:noFill/>
          <a:ln/>
        </p:spPr>
        <p:txBody>
          <a:bodyPr wrap="square" lIns="0" tIns="0" rIns="0" bIns="42545" rtlCol="0" anchor="t">
            <a:spAutoFit/>
          </a:bodyPr>
          <a:lstStyle/>
          <a:p>
            <a:pPr marL="0" indent="0" algn="l">
              <a:buNone/>
            </a:pPr>
            <a:r>
              <a:rPr lang="en-US" sz="1000" b="1" kern="0" spc="1" dirty="0">
                <a:solidFill>
                  <a:srgbClr val="EA580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SCORING METHOD</a:t>
            </a:r>
            <a:endParaRPr lang="en-US" sz="1000" dirty="0"/>
          </a:p>
        </p:txBody>
      </p:sp>
      <p:sp>
        <p:nvSpPr>
          <p:cNvPr id="17" name="Text 14"/>
          <p:cNvSpPr/>
          <p:nvPr/>
        </p:nvSpPr>
        <p:spPr>
          <a:xfrm>
            <a:off x="5250656" y="3294580"/>
            <a:ext cx="3464719" cy="731453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ct val="128000"/>
              </a:lnSpc>
              <a:buNone/>
            </a:pPr>
            <a:r>
              <a:rPr lang="en-US" sz="800" b="1" dirty="0">
                <a:solidFill>
                  <a:srgbClr val="1725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Behavioural Anchored Rating Scales (BARS)</a:t>
            </a:r>
            <a:r>
              <a:rPr lang="en-US" sz="850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aligned to the M&amp;S competency framework. This ensures that each candidate is evaluated against objective, pre-defined behavioural indicators rather than subjective impressions.</a:t>
            </a:r>
            <a:endParaRPr lang="en-US" sz="85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071563" cy="5143500"/>
          </a:xfrm>
          <a:prstGeom prst="rect">
            <a:avLst/>
          </a:prstGeom>
          <a:solidFill>
            <a:srgbClr val="17255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Text 1"/>
          <p:cNvSpPr/>
          <p:nvPr/>
        </p:nvSpPr>
        <p:spPr>
          <a:xfrm rot="-5400000">
            <a:off x="-901703" y="2407444"/>
            <a:ext cx="2874997" cy="32861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buNone/>
            </a:pPr>
            <a:r>
              <a:rPr lang="en-US" sz="2000" b="1" kern="0" spc="2" dirty="0">
                <a:solidFill>
                  <a:srgbClr val="FAFA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INTERVIEW TYPE 2</a:t>
            </a:r>
            <a:endParaRPr lang="en-US" sz="2000" dirty="0"/>
          </a:p>
        </p:txBody>
      </p:sp>
      <p:sp>
        <p:nvSpPr>
          <p:cNvPr id="5" name="Text 2"/>
          <p:cNvSpPr/>
          <p:nvPr/>
        </p:nvSpPr>
        <p:spPr>
          <a:xfrm>
            <a:off x="1500188" y="571500"/>
            <a:ext cx="3616412" cy="85725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1725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Situational Interviews Test Responses to Real Transformation Challenges</a:t>
            </a:r>
            <a:endParaRPr lang="en-US" sz="1600" dirty="0"/>
          </a:p>
        </p:txBody>
      </p:sp>
      <p:sp>
        <p:nvSpPr>
          <p:cNvPr id="6" name="Text 3"/>
          <p:cNvSpPr/>
          <p:nvPr/>
        </p:nvSpPr>
        <p:spPr>
          <a:xfrm>
            <a:off x="1500188" y="1614488"/>
            <a:ext cx="3616412" cy="16430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buNone/>
            </a:pPr>
            <a:r>
              <a:rPr lang="en-US" sz="1000" b="1" dirty="0">
                <a:solidFill>
                  <a:srgbClr val="EA580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Definition</a:t>
            </a:r>
            <a:endParaRPr lang="en-US" sz="1000" dirty="0"/>
          </a:p>
        </p:txBody>
      </p:sp>
      <p:sp>
        <p:nvSpPr>
          <p:cNvPr id="7" name="Text 4"/>
          <p:cNvSpPr/>
          <p:nvPr/>
        </p:nvSpPr>
        <p:spPr>
          <a:xfrm>
            <a:off x="1628775" y="1821656"/>
            <a:ext cx="3487824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850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Presents candidates with </a:t>
            </a:r>
            <a:r>
              <a:rPr lang="en-US" sz="800" b="1" dirty="0">
                <a:solidFill>
                  <a:srgbClr val="1725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hypothetical, future-oriented scenarios</a:t>
            </a:r>
            <a:r>
              <a:rPr lang="en-US" sz="850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to assess how they would respond.</a:t>
            </a:r>
            <a:endParaRPr lang="en-US" sz="850" dirty="0"/>
          </a:p>
        </p:txBody>
      </p:sp>
      <p:sp>
        <p:nvSpPr>
          <p:cNvPr id="8" name="Text 5"/>
          <p:cNvSpPr/>
          <p:nvPr/>
        </p:nvSpPr>
        <p:spPr>
          <a:xfrm>
            <a:off x="1628775" y="2207419"/>
            <a:ext cx="3487824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850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Uses the </a:t>
            </a:r>
            <a:r>
              <a:rPr lang="en-US" sz="800" b="1" dirty="0">
                <a:solidFill>
                  <a:srgbClr val="1725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STAR technique</a:t>
            </a:r>
            <a:r>
              <a:rPr lang="en-US" sz="850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as a framework for both questioning and evaluation.</a:t>
            </a:r>
            <a:endParaRPr lang="en-US" sz="850" dirty="0"/>
          </a:p>
        </p:txBody>
      </p:sp>
      <p:sp>
        <p:nvSpPr>
          <p:cNvPr id="9" name="Text 6"/>
          <p:cNvSpPr/>
          <p:nvPr/>
        </p:nvSpPr>
        <p:spPr>
          <a:xfrm>
            <a:off x="1500188" y="2650331"/>
            <a:ext cx="3616412" cy="16430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buNone/>
            </a:pPr>
            <a:r>
              <a:rPr lang="en-US" sz="1000" b="1" dirty="0">
                <a:solidFill>
                  <a:srgbClr val="EA580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Why Suitable for M&amp;S Transformation Roles</a:t>
            </a:r>
            <a:endParaRPr lang="en-US" sz="1000" dirty="0"/>
          </a:p>
        </p:txBody>
      </p:sp>
      <p:sp>
        <p:nvSpPr>
          <p:cNvPr id="10" name="Text 7"/>
          <p:cNvSpPr/>
          <p:nvPr/>
        </p:nvSpPr>
        <p:spPr>
          <a:xfrm>
            <a:off x="1628775" y="2857500"/>
            <a:ext cx="3487824" cy="51435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850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For roles such as Operations Manager or Financial Analyst, situational questions test </a:t>
            </a:r>
            <a:r>
              <a:rPr lang="en-US" sz="800" b="1" dirty="0">
                <a:solidFill>
                  <a:srgbClr val="1725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decision-making under uncertainty</a:t>
            </a:r>
            <a:r>
              <a:rPr lang="en-US" sz="850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— a core requirement during transformation.</a:t>
            </a:r>
            <a:endParaRPr lang="en-US" sz="850" dirty="0"/>
          </a:p>
        </p:txBody>
      </p:sp>
      <p:sp>
        <p:nvSpPr>
          <p:cNvPr id="11" name="Text 8"/>
          <p:cNvSpPr/>
          <p:nvPr/>
        </p:nvSpPr>
        <p:spPr>
          <a:xfrm>
            <a:off x="1628775" y="3414713"/>
            <a:ext cx="3487824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850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Research shows situational interviews have </a:t>
            </a:r>
            <a:r>
              <a:rPr lang="en-US" sz="800" b="1" dirty="0">
                <a:solidFill>
                  <a:srgbClr val="1725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higher predictive validity</a:t>
            </a:r>
            <a:r>
              <a:rPr lang="en-US" sz="850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for job performance than unstructured interviews.</a:t>
            </a:r>
            <a:endParaRPr lang="en-US" sz="850" dirty="0"/>
          </a:p>
        </p:txBody>
      </p:sp>
      <p:sp>
        <p:nvSpPr>
          <p:cNvPr id="12" name="Text 9"/>
          <p:cNvSpPr/>
          <p:nvPr/>
        </p:nvSpPr>
        <p:spPr>
          <a:xfrm>
            <a:off x="1500188" y="3857625"/>
            <a:ext cx="3616412" cy="16430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buNone/>
            </a:pPr>
            <a:r>
              <a:rPr lang="en-US" sz="1000" b="1" dirty="0">
                <a:solidFill>
                  <a:srgbClr val="EA580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Example Questions for M&amp;S Operations Manager</a:t>
            </a:r>
            <a:endParaRPr lang="en-US" sz="1000" dirty="0"/>
          </a:p>
        </p:txBody>
      </p:sp>
      <p:sp>
        <p:nvSpPr>
          <p:cNvPr id="13" name="Text 10"/>
          <p:cNvSpPr/>
          <p:nvPr/>
        </p:nvSpPr>
        <p:spPr>
          <a:xfrm>
            <a:off x="1628775" y="4064794"/>
            <a:ext cx="3487824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850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"If you were tasked with restructuring the supply chain while maintaining daily operations, how would you approach this?"</a:t>
            </a:r>
            <a:endParaRPr lang="en-US" sz="850" dirty="0"/>
          </a:p>
        </p:txBody>
      </p:sp>
      <p:sp>
        <p:nvSpPr>
          <p:cNvPr id="14" name="Shape 11"/>
          <p:cNvSpPr/>
          <p:nvPr/>
        </p:nvSpPr>
        <p:spPr>
          <a:xfrm>
            <a:off x="5345199" y="571500"/>
            <a:ext cx="3370176" cy="4286250"/>
          </a:xfrm>
          <a:prstGeom prst="rect">
            <a:avLst/>
          </a:prstGeom>
          <a:solidFill>
            <a:srgbClr val="F3F4F6"/>
          </a:solidFill>
          <a:ln w="18288">
            <a:solidFill>
              <a:srgbClr val="17255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Shape 12"/>
          <p:cNvSpPr/>
          <p:nvPr/>
        </p:nvSpPr>
        <p:spPr>
          <a:xfrm>
            <a:off x="5459499" y="1360884"/>
            <a:ext cx="1668400" cy="614363"/>
          </a:xfrm>
          <a:prstGeom prst="rect">
            <a:avLst/>
          </a:prstGeom>
          <a:solidFill>
            <a:srgbClr val="FFFFFF"/>
          </a:solidFill>
          <a:ln w="9144">
            <a:solidFill>
              <a:srgbClr val="1E3A8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Shape 13"/>
          <p:cNvSpPr/>
          <p:nvPr/>
        </p:nvSpPr>
        <p:spPr>
          <a:xfrm>
            <a:off x="5530937" y="1410891"/>
            <a:ext cx="514350" cy="514350"/>
          </a:xfrm>
          <a:prstGeom prst="rect">
            <a:avLst/>
          </a:prstGeom>
          <a:solidFill>
            <a:srgbClr val="EA580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7" name="Text 14"/>
          <p:cNvSpPr/>
          <p:nvPr/>
        </p:nvSpPr>
        <p:spPr>
          <a:xfrm>
            <a:off x="5530937" y="1410891"/>
            <a:ext cx="514350" cy="514350"/>
          </a:xfrm>
          <a:prstGeom prst="rect">
            <a:avLst/>
          </a:prstGeom>
          <a:noFill/>
          <a:ln/>
        </p:spPr>
        <p:txBody>
          <a:bodyPr wrap="none" lIns="0" tIns="0" rIns="0" bIns="0" rtlCol="0" anchor="ctr">
            <a:spAutoFit/>
          </a:bodyPr>
          <a:lstStyle/>
          <a:p>
            <a:pPr marL="0" indent="0" algn="ctr">
              <a:buNone/>
            </a:pPr>
            <a:r>
              <a:rPr lang="en-US" sz="2450" b="1" dirty="0">
                <a:solidFill>
                  <a:srgbClr val="FAFA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</a:t>
            </a:r>
            <a:endParaRPr lang="en-US" sz="2450" dirty="0"/>
          </a:p>
        </p:txBody>
      </p:sp>
      <p:sp>
        <p:nvSpPr>
          <p:cNvPr id="18" name="Text 15"/>
          <p:cNvSpPr/>
          <p:nvPr/>
        </p:nvSpPr>
        <p:spPr>
          <a:xfrm>
            <a:off x="6116724" y="1569839"/>
            <a:ext cx="954025" cy="196453"/>
          </a:xfrm>
          <a:prstGeom prst="rect">
            <a:avLst/>
          </a:prstGeom>
          <a:noFill/>
          <a:ln/>
        </p:spPr>
        <p:txBody>
          <a:bodyPr wrap="none" lIns="51054" tIns="0" rIns="0" bIns="0" rtlCol="0" anchor="t">
            <a:spAutoFit/>
          </a:bodyPr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1725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SITUATION</a:t>
            </a:r>
            <a:endParaRPr lang="en-US" sz="1200" dirty="0"/>
          </a:p>
        </p:txBody>
      </p:sp>
      <p:sp>
        <p:nvSpPr>
          <p:cNvPr id="19" name="Shape 16"/>
          <p:cNvSpPr/>
          <p:nvPr/>
        </p:nvSpPr>
        <p:spPr>
          <a:xfrm>
            <a:off x="7199337" y="1360884"/>
            <a:ext cx="1430313" cy="614363"/>
          </a:xfrm>
          <a:prstGeom prst="rect">
            <a:avLst/>
          </a:prstGeom>
          <a:solidFill>
            <a:srgbClr val="FFFFFF"/>
          </a:solidFill>
          <a:ln w="9144">
            <a:solidFill>
              <a:srgbClr val="1E3A8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Shape 17"/>
          <p:cNvSpPr/>
          <p:nvPr/>
        </p:nvSpPr>
        <p:spPr>
          <a:xfrm>
            <a:off x="7256487" y="1407319"/>
            <a:ext cx="514350" cy="514350"/>
          </a:xfrm>
          <a:prstGeom prst="rect">
            <a:avLst/>
          </a:prstGeom>
          <a:solidFill>
            <a:srgbClr val="EA580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1" name="Text 18"/>
          <p:cNvSpPr/>
          <p:nvPr/>
        </p:nvSpPr>
        <p:spPr>
          <a:xfrm>
            <a:off x="7256487" y="1407319"/>
            <a:ext cx="514350" cy="514350"/>
          </a:xfrm>
          <a:prstGeom prst="rect">
            <a:avLst/>
          </a:prstGeom>
          <a:noFill/>
          <a:ln/>
        </p:spPr>
        <p:txBody>
          <a:bodyPr wrap="none" lIns="0" tIns="0" rIns="0" bIns="0" rtlCol="0" anchor="ctr">
            <a:spAutoFit/>
          </a:bodyPr>
          <a:lstStyle/>
          <a:p>
            <a:pPr marL="0" indent="0" algn="ctr">
              <a:buNone/>
            </a:pPr>
            <a:r>
              <a:rPr lang="en-US" sz="2450" b="1" dirty="0">
                <a:solidFill>
                  <a:srgbClr val="FAFA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</a:t>
            </a:r>
            <a:endParaRPr lang="en-US" sz="2450" dirty="0"/>
          </a:p>
        </p:txBody>
      </p:sp>
      <p:sp>
        <p:nvSpPr>
          <p:cNvPr id="22" name="Text 19"/>
          <p:cNvSpPr/>
          <p:nvPr/>
        </p:nvSpPr>
        <p:spPr>
          <a:xfrm>
            <a:off x="7842275" y="1566267"/>
            <a:ext cx="496853" cy="196453"/>
          </a:xfrm>
          <a:prstGeom prst="rect">
            <a:avLst/>
          </a:prstGeom>
          <a:noFill/>
          <a:ln/>
        </p:spPr>
        <p:txBody>
          <a:bodyPr wrap="none" lIns="51054" tIns="0" rIns="0" bIns="0" rtlCol="0" anchor="t">
            <a:spAutoFit/>
          </a:bodyPr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1725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TASK</a:t>
            </a:r>
            <a:endParaRPr lang="en-US" sz="1200" dirty="0"/>
          </a:p>
        </p:txBody>
      </p:sp>
      <p:sp>
        <p:nvSpPr>
          <p:cNvPr id="23" name="Shape 20"/>
          <p:cNvSpPr/>
          <p:nvPr/>
        </p:nvSpPr>
        <p:spPr>
          <a:xfrm>
            <a:off x="5473787" y="3450431"/>
            <a:ext cx="1654113" cy="614363"/>
          </a:xfrm>
          <a:prstGeom prst="rect">
            <a:avLst/>
          </a:prstGeom>
          <a:solidFill>
            <a:srgbClr val="FFFFFF"/>
          </a:solidFill>
          <a:ln w="9144">
            <a:solidFill>
              <a:srgbClr val="1E3A8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4" name="Shape 21"/>
          <p:cNvSpPr/>
          <p:nvPr/>
        </p:nvSpPr>
        <p:spPr>
          <a:xfrm>
            <a:off x="5530937" y="3500438"/>
            <a:ext cx="514350" cy="514350"/>
          </a:xfrm>
          <a:prstGeom prst="rect">
            <a:avLst/>
          </a:prstGeom>
          <a:solidFill>
            <a:srgbClr val="EA580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5" name="Text 22"/>
          <p:cNvSpPr/>
          <p:nvPr/>
        </p:nvSpPr>
        <p:spPr>
          <a:xfrm>
            <a:off x="5530937" y="3500438"/>
            <a:ext cx="514350" cy="514350"/>
          </a:xfrm>
          <a:prstGeom prst="rect">
            <a:avLst/>
          </a:prstGeom>
          <a:noFill/>
          <a:ln/>
        </p:spPr>
        <p:txBody>
          <a:bodyPr wrap="none" lIns="0" tIns="0" rIns="0" bIns="0" rtlCol="0" anchor="ctr">
            <a:spAutoFit/>
          </a:bodyPr>
          <a:lstStyle/>
          <a:p>
            <a:pPr marL="0" indent="0" algn="ctr">
              <a:buNone/>
            </a:pPr>
            <a:r>
              <a:rPr lang="en-US" sz="2450" b="1" dirty="0">
                <a:solidFill>
                  <a:srgbClr val="FAFA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</a:t>
            </a:r>
            <a:endParaRPr lang="en-US" sz="2450" dirty="0"/>
          </a:p>
        </p:txBody>
      </p:sp>
      <p:sp>
        <p:nvSpPr>
          <p:cNvPr id="26" name="Text 23"/>
          <p:cNvSpPr/>
          <p:nvPr/>
        </p:nvSpPr>
        <p:spPr>
          <a:xfrm>
            <a:off x="6116724" y="3659386"/>
            <a:ext cx="700032" cy="196453"/>
          </a:xfrm>
          <a:prstGeom prst="rect">
            <a:avLst/>
          </a:prstGeom>
          <a:noFill/>
          <a:ln/>
        </p:spPr>
        <p:txBody>
          <a:bodyPr wrap="none" lIns="51054" tIns="0" rIns="0" bIns="0" rtlCol="0" anchor="t">
            <a:spAutoFit/>
          </a:bodyPr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1725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ACTION</a:t>
            </a:r>
            <a:endParaRPr lang="en-US" sz="1200" dirty="0"/>
          </a:p>
        </p:txBody>
      </p:sp>
      <p:sp>
        <p:nvSpPr>
          <p:cNvPr id="27" name="Shape 24"/>
          <p:cNvSpPr/>
          <p:nvPr/>
        </p:nvSpPr>
        <p:spPr>
          <a:xfrm>
            <a:off x="7199337" y="3450431"/>
            <a:ext cx="1430313" cy="614363"/>
          </a:xfrm>
          <a:prstGeom prst="rect">
            <a:avLst/>
          </a:prstGeom>
          <a:solidFill>
            <a:srgbClr val="FFFFFF"/>
          </a:solidFill>
          <a:ln w="9144">
            <a:solidFill>
              <a:srgbClr val="1E3A8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8" name="Shape 25"/>
          <p:cNvSpPr/>
          <p:nvPr/>
        </p:nvSpPr>
        <p:spPr>
          <a:xfrm>
            <a:off x="7270775" y="3504009"/>
            <a:ext cx="514350" cy="514350"/>
          </a:xfrm>
          <a:prstGeom prst="rect">
            <a:avLst/>
          </a:prstGeom>
          <a:solidFill>
            <a:srgbClr val="EA580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9" name="Text 26"/>
          <p:cNvSpPr/>
          <p:nvPr/>
        </p:nvSpPr>
        <p:spPr>
          <a:xfrm>
            <a:off x="7270775" y="3504009"/>
            <a:ext cx="514350" cy="514350"/>
          </a:xfrm>
          <a:prstGeom prst="rect">
            <a:avLst/>
          </a:prstGeom>
          <a:noFill/>
          <a:ln/>
        </p:spPr>
        <p:txBody>
          <a:bodyPr wrap="none" lIns="0" tIns="0" rIns="0" bIns="0" rtlCol="0" anchor="ctr">
            <a:spAutoFit/>
          </a:bodyPr>
          <a:lstStyle/>
          <a:p>
            <a:pPr marL="0" indent="0" algn="ctr">
              <a:buNone/>
            </a:pPr>
            <a:r>
              <a:rPr lang="en-US" sz="2450" b="1" dirty="0">
                <a:solidFill>
                  <a:srgbClr val="FAFA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</a:t>
            </a:r>
            <a:endParaRPr lang="en-US" sz="2450" dirty="0"/>
          </a:p>
        </p:txBody>
      </p:sp>
      <p:sp>
        <p:nvSpPr>
          <p:cNvPr id="30" name="Text 27"/>
          <p:cNvSpPr/>
          <p:nvPr/>
        </p:nvSpPr>
        <p:spPr>
          <a:xfrm>
            <a:off x="7856562" y="3662958"/>
            <a:ext cx="715938" cy="196453"/>
          </a:xfrm>
          <a:prstGeom prst="rect">
            <a:avLst/>
          </a:prstGeom>
          <a:noFill/>
          <a:ln/>
        </p:spPr>
        <p:txBody>
          <a:bodyPr wrap="none" lIns="51054" tIns="0" rIns="0" bIns="0" rtlCol="0" anchor="t">
            <a:spAutoFit/>
          </a:bodyPr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1725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RESULT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68726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071563" cy="5168726"/>
          </a:xfrm>
          <a:prstGeom prst="rect">
            <a:avLst/>
          </a:prstGeom>
          <a:solidFill>
            <a:srgbClr val="17255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Text 1"/>
          <p:cNvSpPr/>
          <p:nvPr/>
        </p:nvSpPr>
        <p:spPr>
          <a:xfrm rot="-5400000">
            <a:off x="-901703" y="2420057"/>
            <a:ext cx="2874997" cy="32861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buNone/>
            </a:pPr>
            <a:r>
              <a:rPr lang="en-US" sz="2000" b="1" kern="0" spc="2" dirty="0">
                <a:solidFill>
                  <a:srgbClr val="FAFA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INTERVIEW TYPE 3</a:t>
            </a:r>
            <a:endParaRPr lang="en-US" sz="2000" dirty="0"/>
          </a:p>
        </p:txBody>
      </p:sp>
      <p:sp>
        <p:nvSpPr>
          <p:cNvPr id="5" name="Text 2"/>
          <p:cNvSpPr/>
          <p:nvPr/>
        </p:nvSpPr>
        <p:spPr>
          <a:xfrm>
            <a:off x="1500188" y="428625"/>
            <a:ext cx="7215188" cy="594327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00" b="1" dirty="0">
                <a:solidFill>
                  <a:srgbClr val="1725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Panel Interviews Provide Multiple Perspectives and Reduce Individual Bias</a:t>
            </a:r>
            <a:endParaRPr lang="en-US" sz="1600" dirty="0"/>
          </a:p>
        </p:txBody>
      </p:sp>
      <p:sp>
        <p:nvSpPr>
          <p:cNvPr id="6" name="Text 3"/>
          <p:cNvSpPr/>
          <p:nvPr/>
        </p:nvSpPr>
        <p:spPr>
          <a:xfrm>
            <a:off x="1500188" y="1237264"/>
            <a:ext cx="1523991" cy="214313"/>
          </a:xfrm>
          <a:prstGeom prst="rect">
            <a:avLst/>
          </a:prstGeom>
          <a:noFill/>
          <a:ln/>
        </p:spPr>
        <p:txBody>
          <a:bodyPr wrap="square" lIns="0" tIns="0" rIns="0" bIns="42545" rtlCol="0" anchor="t">
            <a:spAutoFit/>
          </a:bodyPr>
          <a:lstStyle/>
          <a:p>
            <a:pPr marL="0" indent="0" algn="l">
              <a:buNone/>
            </a:pPr>
            <a:r>
              <a:rPr lang="en-US" sz="1000" b="1" dirty="0">
                <a:solidFill>
                  <a:srgbClr val="EA580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Definition &amp; Suitability</a:t>
            </a:r>
            <a:endParaRPr lang="en-US" sz="1000" dirty="0"/>
          </a:p>
        </p:txBody>
      </p:sp>
      <p:sp>
        <p:nvSpPr>
          <p:cNvPr id="7" name="Text 4"/>
          <p:cNvSpPr/>
          <p:nvPr/>
        </p:nvSpPr>
        <p:spPr>
          <a:xfrm>
            <a:off x="1650206" y="1523014"/>
            <a:ext cx="6312787" cy="182863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ct val="128000"/>
              </a:lnSpc>
              <a:buNone/>
            </a:pPr>
            <a:r>
              <a:rPr lang="en-US" sz="850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Conducted by </a:t>
            </a:r>
            <a:r>
              <a:rPr lang="en-US" sz="800" b="1" dirty="0">
                <a:solidFill>
                  <a:srgbClr val="1725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two or more interviewers</a:t>
            </a:r>
            <a:r>
              <a:rPr lang="en-US" sz="850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simultaneously, typically including HR, a line manager, and a subject matter expert.</a:t>
            </a:r>
            <a:endParaRPr lang="en-US" sz="850" dirty="0"/>
          </a:p>
        </p:txBody>
      </p:sp>
      <p:sp>
        <p:nvSpPr>
          <p:cNvPr id="8" name="Text 5"/>
          <p:cNvSpPr/>
          <p:nvPr/>
        </p:nvSpPr>
        <p:spPr>
          <a:xfrm>
            <a:off x="1650206" y="1777315"/>
            <a:ext cx="7065169" cy="365727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ct val="128000"/>
              </a:lnSpc>
              <a:buNone/>
            </a:pPr>
            <a:r>
              <a:rPr lang="en-US" sz="850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For senior transformation roles (e.g., Project Manager, Digital Specialist), panel interviews ensure that technical expertise, cultural fit, and strategic alignment are all assessed.</a:t>
            </a:r>
            <a:endParaRPr lang="en-US" sz="850" dirty="0"/>
          </a:p>
        </p:txBody>
      </p:sp>
      <p:sp>
        <p:nvSpPr>
          <p:cNvPr id="9" name="Text 6"/>
          <p:cNvSpPr/>
          <p:nvPr/>
        </p:nvSpPr>
        <p:spPr>
          <a:xfrm>
            <a:off x="1650206" y="2214479"/>
            <a:ext cx="6130677" cy="182863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ct val="128000"/>
              </a:lnSpc>
              <a:buNone/>
            </a:pPr>
            <a:r>
              <a:rPr lang="en-US" sz="850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Multiple perspectives reduce the risk of </a:t>
            </a:r>
            <a:r>
              <a:rPr lang="en-US" sz="800" b="1" dirty="0">
                <a:solidFill>
                  <a:srgbClr val="1725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individual interviewer bias</a:t>
            </a:r>
            <a:r>
              <a:rPr lang="en-US" sz="850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and increase the objectivity of the selection decision.</a:t>
            </a:r>
            <a:endParaRPr lang="en-US" sz="850" dirty="0"/>
          </a:p>
        </p:txBody>
      </p:sp>
      <p:sp>
        <p:nvSpPr>
          <p:cNvPr id="10" name="Text 7"/>
          <p:cNvSpPr/>
          <p:nvPr/>
        </p:nvSpPr>
        <p:spPr>
          <a:xfrm>
            <a:off x="1650206" y="2468780"/>
            <a:ext cx="7065169" cy="365727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ct val="128000"/>
              </a:lnSpc>
              <a:buNone/>
            </a:pPr>
            <a:r>
              <a:rPr lang="en-US" sz="800" b="1" dirty="0">
                <a:solidFill>
                  <a:srgbClr val="1725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Key Advantage:</a:t>
            </a:r>
            <a:r>
              <a:rPr lang="en-US" sz="850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Provides a more holistic and objective evaluation than individual interviews, particularly important for high-stakes transformation roles.</a:t>
            </a:r>
            <a:endParaRPr lang="en-US" sz="800" dirty="0"/>
          </a:p>
        </p:txBody>
      </p:sp>
      <p:sp>
        <p:nvSpPr>
          <p:cNvPr id="11" name="Shape 8"/>
          <p:cNvSpPr/>
          <p:nvPr/>
        </p:nvSpPr>
        <p:spPr>
          <a:xfrm>
            <a:off x="1500188" y="3191694"/>
            <a:ext cx="7215188" cy="1405533"/>
          </a:xfrm>
          <a:prstGeom prst="rect">
            <a:avLst/>
          </a:prstGeom>
          <a:solidFill>
            <a:srgbClr val="F3F4F6"/>
          </a:solidFill>
          <a:ln w="18288">
            <a:solidFill>
              <a:srgbClr val="17255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9"/>
          <p:cNvSpPr/>
          <p:nvPr/>
        </p:nvSpPr>
        <p:spPr>
          <a:xfrm>
            <a:off x="3647219" y="3406006"/>
            <a:ext cx="2921124" cy="16430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buNone/>
            </a:pPr>
            <a:r>
              <a:rPr lang="en-US" sz="1000" b="1" dirty="0">
                <a:solidFill>
                  <a:srgbClr val="1725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STRUCTURE FOR M&amp;S PANEL INTERVIEW</a:t>
            </a:r>
            <a:endParaRPr lang="en-US" sz="1000" dirty="0"/>
          </a:p>
        </p:txBody>
      </p:sp>
      <p:sp>
        <p:nvSpPr>
          <p:cNvPr id="13" name="Shape 10"/>
          <p:cNvSpPr/>
          <p:nvPr/>
        </p:nvSpPr>
        <p:spPr>
          <a:xfrm>
            <a:off x="2286000" y="3713187"/>
            <a:ext cx="1785938" cy="346472"/>
          </a:xfrm>
          <a:prstGeom prst="rect">
            <a:avLst/>
          </a:prstGeom>
          <a:solidFill>
            <a:srgbClr val="17255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Text 11"/>
          <p:cNvSpPr/>
          <p:nvPr/>
        </p:nvSpPr>
        <p:spPr>
          <a:xfrm>
            <a:off x="2286000" y="3713187"/>
            <a:ext cx="1785938" cy="346472"/>
          </a:xfrm>
          <a:prstGeom prst="rect">
            <a:avLst/>
          </a:prstGeom>
          <a:noFill/>
          <a:ln/>
        </p:spPr>
        <p:txBody>
          <a:bodyPr wrap="square" lIns="170053" tIns="127508" rIns="170053" bIns="127508" rtlCol="0" anchor="t">
            <a:spAutoFit/>
          </a:bodyPr>
          <a:lstStyle/>
          <a:p>
            <a:pPr marL="0" indent="0" algn="ctr">
              <a:buNone/>
            </a:pPr>
            <a:r>
              <a:rPr lang="en-US" sz="800" b="1" dirty="0">
                <a:solidFill>
                  <a:srgbClr val="FAFA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HR Officer</a:t>
            </a:r>
            <a:endParaRPr lang="en-US" sz="800" dirty="0"/>
          </a:p>
        </p:txBody>
      </p:sp>
      <p:sp>
        <p:nvSpPr>
          <p:cNvPr id="15" name="Shape 12"/>
          <p:cNvSpPr/>
          <p:nvPr/>
        </p:nvSpPr>
        <p:spPr>
          <a:xfrm>
            <a:off x="2286000" y="4095378"/>
            <a:ext cx="1785938" cy="258961"/>
          </a:xfrm>
          <a:prstGeom prst="rect">
            <a:avLst/>
          </a:prstGeom>
          <a:solidFill>
            <a:srgbClr val="FED7A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6" name="Text 13"/>
          <p:cNvSpPr/>
          <p:nvPr/>
        </p:nvSpPr>
        <p:spPr>
          <a:xfrm>
            <a:off x="2286000" y="4095378"/>
            <a:ext cx="1785938" cy="258961"/>
          </a:xfrm>
          <a:prstGeom prst="rect">
            <a:avLst/>
          </a:prstGeom>
          <a:noFill/>
          <a:ln/>
        </p:spPr>
        <p:txBody>
          <a:bodyPr wrap="square" lIns="85090" tIns="85090" rIns="85090" bIns="85090" rtlCol="0" anchor="t">
            <a:spAutoFit/>
          </a:bodyPr>
          <a:lstStyle/>
          <a:p>
            <a:pPr marL="0" indent="0" algn="ctr">
              <a:buNone/>
            </a:pPr>
            <a:r>
              <a:rPr lang="en-US" sz="750" dirty="0">
                <a:solidFill>
                  <a:srgbClr val="1725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Assesses cultural fit &amp; compliance</a:t>
            </a:r>
            <a:endParaRPr lang="en-US" sz="750" dirty="0"/>
          </a:p>
        </p:txBody>
      </p:sp>
      <p:sp>
        <p:nvSpPr>
          <p:cNvPr id="17" name="Shape 14"/>
          <p:cNvSpPr/>
          <p:nvPr/>
        </p:nvSpPr>
        <p:spPr>
          <a:xfrm>
            <a:off x="4214813" y="3713187"/>
            <a:ext cx="1785938" cy="346472"/>
          </a:xfrm>
          <a:prstGeom prst="rect">
            <a:avLst/>
          </a:prstGeom>
          <a:solidFill>
            <a:srgbClr val="17255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8" name="Text 15"/>
          <p:cNvSpPr/>
          <p:nvPr/>
        </p:nvSpPr>
        <p:spPr>
          <a:xfrm>
            <a:off x="4214813" y="3713187"/>
            <a:ext cx="1785938" cy="346472"/>
          </a:xfrm>
          <a:prstGeom prst="rect">
            <a:avLst/>
          </a:prstGeom>
          <a:noFill/>
          <a:ln/>
        </p:spPr>
        <p:txBody>
          <a:bodyPr wrap="square" lIns="170053" tIns="127508" rIns="170053" bIns="127508" rtlCol="0" anchor="t">
            <a:spAutoFit/>
          </a:bodyPr>
          <a:lstStyle/>
          <a:p>
            <a:pPr marL="0" indent="0" algn="ctr">
              <a:buNone/>
            </a:pPr>
            <a:r>
              <a:rPr lang="en-US" sz="800" b="1" dirty="0">
                <a:solidFill>
                  <a:srgbClr val="FAFA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Transformation Lead</a:t>
            </a:r>
            <a:endParaRPr lang="en-US" sz="800" dirty="0"/>
          </a:p>
        </p:txBody>
      </p:sp>
      <p:sp>
        <p:nvSpPr>
          <p:cNvPr id="19" name="Shape 16"/>
          <p:cNvSpPr/>
          <p:nvPr/>
        </p:nvSpPr>
        <p:spPr>
          <a:xfrm>
            <a:off x="4214813" y="4095378"/>
            <a:ext cx="1785938" cy="258961"/>
          </a:xfrm>
          <a:prstGeom prst="rect">
            <a:avLst/>
          </a:prstGeom>
          <a:solidFill>
            <a:srgbClr val="FED7A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0" name="Text 17"/>
          <p:cNvSpPr/>
          <p:nvPr/>
        </p:nvSpPr>
        <p:spPr>
          <a:xfrm>
            <a:off x="4214813" y="4095378"/>
            <a:ext cx="1785938" cy="258961"/>
          </a:xfrm>
          <a:prstGeom prst="rect">
            <a:avLst/>
          </a:prstGeom>
          <a:noFill/>
          <a:ln/>
        </p:spPr>
        <p:txBody>
          <a:bodyPr wrap="square" lIns="85090" tIns="85090" rIns="85090" bIns="85090" rtlCol="0" anchor="t">
            <a:spAutoFit/>
          </a:bodyPr>
          <a:lstStyle/>
          <a:p>
            <a:pPr marL="0" indent="0" algn="ctr">
              <a:buNone/>
            </a:pPr>
            <a:r>
              <a:rPr lang="en-US" sz="750" dirty="0">
                <a:solidFill>
                  <a:srgbClr val="1725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Assesses strategic alignment</a:t>
            </a:r>
            <a:endParaRPr lang="en-US" sz="750" dirty="0"/>
          </a:p>
        </p:txBody>
      </p:sp>
      <p:sp>
        <p:nvSpPr>
          <p:cNvPr id="21" name="Shape 18"/>
          <p:cNvSpPr/>
          <p:nvPr/>
        </p:nvSpPr>
        <p:spPr>
          <a:xfrm>
            <a:off x="6143625" y="3713187"/>
            <a:ext cx="1785938" cy="346472"/>
          </a:xfrm>
          <a:prstGeom prst="rect">
            <a:avLst/>
          </a:prstGeom>
          <a:solidFill>
            <a:srgbClr val="17255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2" name="Text 19"/>
          <p:cNvSpPr/>
          <p:nvPr/>
        </p:nvSpPr>
        <p:spPr>
          <a:xfrm>
            <a:off x="6143625" y="3713187"/>
            <a:ext cx="1785938" cy="346472"/>
          </a:xfrm>
          <a:prstGeom prst="rect">
            <a:avLst/>
          </a:prstGeom>
          <a:noFill/>
          <a:ln/>
        </p:spPr>
        <p:txBody>
          <a:bodyPr wrap="square" lIns="170053" tIns="127508" rIns="170053" bIns="127508" rtlCol="0" anchor="t">
            <a:spAutoFit/>
          </a:bodyPr>
          <a:lstStyle/>
          <a:p>
            <a:pPr marL="0" indent="0" algn="ctr">
              <a:buNone/>
            </a:pPr>
            <a:r>
              <a:rPr lang="en-US" sz="800" b="1" dirty="0">
                <a:solidFill>
                  <a:srgbClr val="FAFA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Department Head</a:t>
            </a:r>
            <a:endParaRPr lang="en-US" sz="800" dirty="0"/>
          </a:p>
        </p:txBody>
      </p:sp>
      <p:sp>
        <p:nvSpPr>
          <p:cNvPr id="23" name="Shape 20"/>
          <p:cNvSpPr/>
          <p:nvPr/>
        </p:nvSpPr>
        <p:spPr>
          <a:xfrm>
            <a:off x="6143625" y="4095378"/>
            <a:ext cx="1785938" cy="258961"/>
          </a:xfrm>
          <a:prstGeom prst="rect">
            <a:avLst/>
          </a:prstGeom>
          <a:solidFill>
            <a:srgbClr val="FED7A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4" name="Text 21"/>
          <p:cNvSpPr/>
          <p:nvPr/>
        </p:nvSpPr>
        <p:spPr>
          <a:xfrm>
            <a:off x="6143625" y="4095378"/>
            <a:ext cx="1785938" cy="258961"/>
          </a:xfrm>
          <a:prstGeom prst="rect">
            <a:avLst/>
          </a:prstGeom>
          <a:noFill/>
          <a:ln/>
        </p:spPr>
        <p:txBody>
          <a:bodyPr wrap="square" lIns="85090" tIns="85090" rIns="85090" bIns="85090" rtlCol="0" anchor="t">
            <a:spAutoFit/>
          </a:bodyPr>
          <a:lstStyle/>
          <a:p>
            <a:pPr marL="0" indent="0" algn="ctr">
              <a:buNone/>
            </a:pPr>
            <a:r>
              <a:rPr lang="en-US" sz="750" dirty="0">
                <a:solidFill>
                  <a:srgbClr val="1725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Assesses technical expertise</a:t>
            </a:r>
            <a:endParaRPr lang="en-US" sz="75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071563" cy="5143500"/>
          </a:xfrm>
          <a:prstGeom prst="rect">
            <a:avLst/>
          </a:prstGeom>
          <a:solidFill>
            <a:srgbClr val="17255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Text 1"/>
          <p:cNvSpPr/>
          <p:nvPr/>
        </p:nvSpPr>
        <p:spPr>
          <a:xfrm rot="-5400000">
            <a:off x="-1400315" y="2423517"/>
            <a:ext cx="3872219" cy="29646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buNone/>
            </a:pPr>
            <a:r>
              <a:rPr lang="en-US" sz="1800" b="1" kern="0" spc="2" dirty="0">
                <a:solidFill>
                  <a:srgbClr val="FAFA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QUESTIONING TECHNIQUES</a:t>
            </a:r>
            <a:endParaRPr lang="en-US" sz="1800" dirty="0"/>
          </a:p>
        </p:txBody>
      </p:sp>
      <p:sp>
        <p:nvSpPr>
          <p:cNvPr id="5" name="Text 2"/>
          <p:cNvSpPr/>
          <p:nvPr/>
        </p:nvSpPr>
        <p:spPr>
          <a:xfrm>
            <a:off x="1500188" y="285750"/>
            <a:ext cx="7215188" cy="594327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00" b="1" dirty="0">
                <a:solidFill>
                  <a:srgbClr val="1725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Right Questions Unlock the Right Talent for Transformation Roles</a:t>
            </a:r>
            <a:endParaRPr lang="en-US" sz="1600" dirty="0"/>
          </a:p>
        </p:txBody>
      </p:sp>
      <p:sp>
        <p:nvSpPr>
          <p:cNvPr id="6" name="Shape 3"/>
          <p:cNvSpPr/>
          <p:nvPr/>
        </p:nvSpPr>
        <p:spPr>
          <a:xfrm>
            <a:off x="1503759" y="1012236"/>
            <a:ext cx="1441586" cy="294680"/>
          </a:xfrm>
          <a:prstGeom prst="rect">
            <a:avLst/>
          </a:prstGeom>
          <a:solidFill>
            <a:srgbClr val="172554"/>
          </a:solidFill>
          <a:ln w="9144">
            <a:solidFill>
              <a:srgbClr val="17255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4"/>
          <p:cNvSpPr/>
          <p:nvPr/>
        </p:nvSpPr>
        <p:spPr>
          <a:xfrm>
            <a:off x="1503759" y="1012236"/>
            <a:ext cx="1441586" cy="294680"/>
          </a:xfrm>
          <a:prstGeom prst="rect">
            <a:avLst/>
          </a:prstGeom>
          <a:noFill/>
          <a:ln/>
        </p:spPr>
        <p:txBody>
          <a:bodyPr wrap="square" lIns="127508" tIns="102108" rIns="127508" bIns="102108" rtlCol="0" anchor="ctr">
            <a:spAutoFit/>
          </a:bodyPr>
          <a:lstStyle/>
          <a:p>
            <a:pPr marL="0" indent="0" algn="l">
              <a:buNone/>
            </a:pPr>
            <a:r>
              <a:rPr lang="en-US" sz="700" b="1" dirty="0">
                <a:solidFill>
                  <a:srgbClr val="FAFA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Technique</a:t>
            </a:r>
            <a:endParaRPr lang="en-US" sz="700" dirty="0"/>
          </a:p>
        </p:txBody>
      </p:sp>
      <p:sp>
        <p:nvSpPr>
          <p:cNvPr id="8" name="Shape 5"/>
          <p:cNvSpPr/>
          <p:nvPr/>
        </p:nvSpPr>
        <p:spPr>
          <a:xfrm>
            <a:off x="2945346" y="1012236"/>
            <a:ext cx="3964418" cy="294680"/>
          </a:xfrm>
          <a:prstGeom prst="rect">
            <a:avLst/>
          </a:prstGeom>
          <a:solidFill>
            <a:srgbClr val="172554"/>
          </a:solidFill>
          <a:ln w="9144">
            <a:solidFill>
              <a:srgbClr val="17255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6"/>
          <p:cNvSpPr/>
          <p:nvPr/>
        </p:nvSpPr>
        <p:spPr>
          <a:xfrm>
            <a:off x="2945346" y="1012236"/>
            <a:ext cx="3964418" cy="294680"/>
          </a:xfrm>
          <a:prstGeom prst="rect">
            <a:avLst/>
          </a:prstGeom>
          <a:noFill/>
          <a:ln/>
        </p:spPr>
        <p:txBody>
          <a:bodyPr wrap="square" lIns="127508" tIns="102108" rIns="127508" bIns="102108" rtlCol="0" anchor="ctr">
            <a:spAutoFit/>
          </a:bodyPr>
          <a:lstStyle/>
          <a:p>
            <a:pPr marL="0" indent="0" algn="l">
              <a:buNone/>
            </a:pPr>
            <a:r>
              <a:rPr lang="en-US" sz="700" b="1" dirty="0">
                <a:solidFill>
                  <a:srgbClr val="FAFA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Description</a:t>
            </a:r>
            <a:endParaRPr lang="en-US" sz="700" dirty="0"/>
          </a:p>
        </p:txBody>
      </p:sp>
      <p:sp>
        <p:nvSpPr>
          <p:cNvPr id="10" name="Shape 7"/>
          <p:cNvSpPr/>
          <p:nvPr/>
        </p:nvSpPr>
        <p:spPr>
          <a:xfrm>
            <a:off x="6909764" y="1012236"/>
            <a:ext cx="1802039" cy="294680"/>
          </a:xfrm>
          <a:prstGeom prst="rect">
            <a:avLst/>
          </a:prstGeom>
          <a:solidFill>
            <a:srgbClr val="172554"/>
          </a:solidFill>
          <a:ln w="9144">
            <a:solidFill>
              <a:srgbClr val="17255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8"/>
          <p:cNvSpPr/>
          <p:nvPr/>
        </p:nvSpPr>
        <p:spPr>
          <a:xfrm>
            <a:off x="6909764" y="1012236"/>
            <a:ext cx="1802039" cy="294680"/>
          </a:xfrm>
          <a:prstGeom prst="rect">
            <a:avLst/>
          </a:prstGeom>
          <a:noFill/>
          <a:ln/>
        </p:spPr>
        <p:txBody>
          <a:bodyPr wrap="square" lIns="127508" tIns="102108" rIns="127508" bIns="102108" rtlCol="0" anchor="ctr">
            <a:spAutoFit/>
          </a:bodyPr>
          <a:lstStyle/>
          <a:p>
            <a:pPr marL="0" indent="0" algn="l">
              <a:buNone/>
            </a:pPr>
            <a:r>
              <a:rPr lang="en-US" sz="700" b="1" dirty="0">
                <a:solidFill>
                  <a:srgbClr val="FAFA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Best Used For</a:t>
            </a:r>
            <a:endParaRPr lang="en-US" sz="700" dirty="0"/>
          </a:p>
        </p:txBody>
      </p:sp>
      <p:sp>
        <p:nvSpPr>
          <p:cNvPr id="12" name="Text 9"/>
          <p:cNvSpPr/>
          <p:nvPr/>
        </p:nvSpPr>
        <p:spPr>
          <a:xfrm>
            <a:off x="1503759" y="1299772"/>
            <a:ext cx="1441586" cy="328613"/>
          </a:xfrm>
          <a:prstGeom prst="rect">
            <a:avLst/>
          </a:prstGeom>
          <a:noFill/>
          <a:ln/>
        </p:spPr>
        <p:txBody>
          <a:bodyPr wrap="square" lIns="127508" tIns="102108" rIns="127508" bIns="102108" rtlCol="0" anchor="ctr">
            <a:spAutoFit/>
          </a:bodyPr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700" b="1" dirty="0">
                <a:solidFill>
                  <a:srgbClr val="EA580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Behavioural</a:t>
            </a:r>
            <a:endParaRPr lang="en-US" sz="700" dirty="0"/>
          </a:p>
        </p:txBody>
      </p:sp>
      <p:sp>
        <p:nvSpPr>
          <p:cNvPr id="13" name="Text 10"/>
          <p:cNvSpPr/>
          <p:nvPr/>
        </p:nvSpPr>
        <p:spPr>
          <a:xfrm>
            <a:off x="2945346" y="1299772"/>
            <a:ext cx="3964418" cy="328613"/>
          </a:xfrm>
          <a:prstGeom prst="rect">
            <a:avLst/>
          </a:prstGeom>
          <a:noFill/>
          <a:ln/>
        </p:spPr>
        <p:txBody>
          <a:bodyPr wrap="square" lIns="127508" tIns="102108" rIns="127508" bIns="102108" rtlCol="0" anchor="ctr">
            <a:spAutoFit/>
          </a:bodyPr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750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"Tell me about a time when…" — past behaviour predicts future performance.</a:t>
            </a:r>
            <a:endParaRPr lang="en-US" sz="750" dirty="0"/>
          </a:p>
        </p:txBody>
      </p:sp>
      <p:sp>
        <p:nvSpPr>
          <p:cNvPr id="14" name="Text 11"/>
          <p:cNvSpPr/>
          <p:nvPr/>
        </p:nvSpPr>
        <p:spPr>
          <a:xfrm>
            <a:off x="6909764" y="1299772"/>
            <a:ext cx="1802039" cy="328613"/>
          </a:xfrm>
          <a:prstGeom prst="rect">
            <a:avLst/>
          </a:prstGeom>
          <a:noFill/>
          <a:ln/>
        </p:spPr>
        <p:txBody>
          <a:bodyPr wrap="square" lIns="127508" tIns="102108" rIns="127508" bIns="102108" rtlCol="0" anchor="ctr">
            <a:spAutoFit/>
          </a:bodyPr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750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All transformation roles</a:t>
            </a:r>
            <a:endParaRPr lang="en-US" sz="750" dirty="0"/>
          </a:p>
        </p:txBody>
      </p:sp>
      <p:sp>
        <p:nvSpPr>
          <p:cNvPr id="15" name="Shape 12"/>
          <p:cNvSpPr/>
          <p:nvPr/>
        </p:nvSpPr>
        <p:spPr>
          <a:xfrm>
            <a:off x="1503759" y="1628384"/>
            <a:ext cx="7208044" cy="328613"/>
          </a:xfrm>
          <a:prstGeom prst="rect">
            <a:avLst/>
          </a:prstGeom>
          <a:solidFill>
            <a:srgbClr val="F3F4F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6" name="Text 13"/>
          <p:cNvSpPr/>
          <p:nvPr/>
        </p:nvSpPr>
        <p:spPr>
          <a:xfrm>
            <a:off x="1503759" y="1628384"/>
            <a:ext cx="1441586" cy="328613"/>
          </a:xfrm>
          <a:prstGeom prst="rect">
            <a:avLst/>
          </a:prstGeom>
          <a:noFill/>
          <a:ln/>
        </p:spPr>
        <p:txBody>
          <a:bodyPr wrap="square" lIns="127508" tIns="102108" rIns="127508" bIns="102108" rtlCol="0" anchor="ctr">
            <a:spAutoFit/>
          </a:bodyPr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700" b="1" dirty="0">
                <a:solidFill>
                  <a:srgbClr val="EA580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Situational</a:t>
            </a:r>
            <a:endParaRPr lang="en-US" sz="700" dirty="0"/>
          </a:p>
        </p:txBody>
      </p:sp>
      <p:sp>
        <p:nvSpPr>
          <p:cNvPr id="17" name="Text 14"/>
          <p:cNvSpPr/>
          <p:nvPr/>
        </p:nvSpPr>
        <p:spPr>
          <a:xfrm>
            <a:off x="2945346" y="1628384"/>
            <a:ext cx="3964418" cy="328613"/>
          </a:xfrm>
          <a:prstGeom prst="rect">
            <a:avLst/>
          </a:prstGeom>
          <a:noFill/>
          <a:ln/>
        </p:spPr>
        <p:txBody>
          <a:bodyPr wrap="square" lIns="127508" tIns="102108" rIns="127508" bIns="102108" rtlCol="0" anchor="ctr">
            <a:spAutoFit/>
          </a:bodyPr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750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"What would you do if…" — hypothetical scenarios.</a:t>
            </a:r>
            <a:endParaRPr lang="en-US" sz="750" dirty="0"/>
          </a:p>
        </p:txBody>
      </p:sp>
      <p:sp>
        <p:nvSpPr>
          <p:cNvPr id="18" name="Text 15"/>
          <p:cNvSpPr/>
          <p:nvPr/>
        </p:nvSpPr>
        <p:spPr>
          <a:xfrm>
            <a:off x="6909764" y="1628384"/>
            <a:ext cx="1802039" cy="328613"/>
          </a:xfrm>
          <a:prstGeom prst="rect">
            <a:avLst/>
          </a:prstGeom>
          <a:noFill/>
          <a:ln/>
        </p:spPr>
        <p:txBody>
          <a:bodyPr wrap="square" lIns="127508" tIns="102108" rIns="127508" bIns="102108" rtlCol="0" anchor="ctr">
            <a:spAutoFit/>
          </a:bodyPr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750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Operations, Project Management</a:t>
            </a:r>
            <a:endParaRPr lang="en-US" sz="750" dirty="0"/>
          </a:p>
        </p:txBody>
      </p:sp>
      <p:sp>
        <p:nvSpPr>
          <p:cNvPr id="19" name="Text 16"/>
          <p:cNvSpPr/>
          <p:nvPr/>
        </p:nvSpPr>
        <p:spPr>
          <a:xfrm>
            <a:off x="1503759" y="1956997"/>
            <a:ext cx="1441586" cy="328613"/>
          </a:xfrm>
          <a:prstGeom prst="rect">
            <a:avLst/>
          </a:prstGeom>
          <a:noFill/>
          <a:ln/>
        </p:spPr>
        <p:txBody>
          <a:bodyPr wrap="square" lIns="127508" tIns="102108" rIns="127508" bIns="102108" rtlCol="0" anchor="ctr">
            <a:spAutoFit/>
          </a:bodyPr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700" b="1" dirty="0">
                <a:solidFill>
                  <a:srgbClr val="EA580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Competency-Based</a:t>
            </a:r>
            <a:endParaRPr lang="en-US" sz="700" dirty="0"/>
          </a:p>
        </p:txBody>
      </p:sp>
      <p:sp>
        <p:nvSpPr>
          <p:cNvPr id="20" name="Text 17"/>
          <p:cNvSpPr/>
          <p:nvPr/>
        </p:nvSpPr>
        <p:spPr>
          <a:xfrm>
            <a:off x="2945346" y="1956997"/>
            <a:ext cx="3964418" cy="328613"/>
          </a:xfrm>
          <a:prstGeom prst="rect">
            <a:avLst/>
          </a:prstGeom>
          <a:noFill/>
          <a:ln/>
        </p:spPr>
        <p:txBody>
          <a:bodyPr wrap="square" lIns="127508" tIns="102108" rIns="127508" bIns="102108" rtlCol="0" anchor="ctr">
            <a:spAutoFit/>
          </a:bodyPr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750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Structured questions aligned to specific competencies.</a:t>
            </a:r>
            <a:endParaRPr lang="en-US" sz="750" dirty="0"/>
          </a:p>
        </p:txBody>
      </p:sp>
      <p:sp>
        <p:nvSpPr>
          <p:cNvPr id="21" name="Text 18"/>
          <p:cNvSpPr/>
          <p:nvPr/>
        </p:nvSpPr>
        <p:spPr>
          <a:xfrm>
            <a:off x="6909764" y="1956997"/>
            <a:ext cx="1802039" cy="328613"/>
          </a:xfrm>
          <a:prstGeom prst="rect">
            <a:avLst/>
          </a:prstGeom>
          <a:noFill/>
          <a:ln/>
        </p:spPr>
        <p:txBody>
          <a:bodyPr wrap="square" lIns="127508" tIns="102108" rIns="127508" bIns="102108" rtlCol="0" anchor="ctr">
            <a:spAutoFit/>
          </a:bodyPr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750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All roles, especially leadership</a:t>
            </a:r>
            <a:endParaRPr lang="en-US" sz="750" dirty="0"/>
          </a:p>
        </p:txBody>
      </p:sp>
      <p:sp>
        <p:nvSpPr>
          <p:cNvPr id="22" name="Shape 19"/>
          <p:cNvSpPr/>
          <p:nvPr/>
        </p:nvSpPr>
        <p:spPr>
          <a:xfrm>
            <a:off x="1503759" y="2285609"/>
            <a:ext cx="7208044" cy="328613"/>
          </a:xfrm>
          <a:prstGeom prst="rect">
            <a:avLst/>
          </a:prstGeom>
          <a:solidFill>
            <a:srgbClr val="F3F4F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3" name="Text 20"/>
          <p:cNvSpPr/>
          <p:nvPr/>
        </p:nvSpPr>
        <p:spPr>
          <a:xfrm>
            <a:off x="1503759" y="2285609"/>
            <a:ext cx="1441586" cy="328613"/>
          </a:xfrm>
          <a:prstGeom prst="rect">
            <a:avLst/>
          </a:prstGeom>
          <a:noFill/>
          <a:ln/>
        </p:spPr>
        <p:txBody>
          <a:bodyPr wrap="square" lIns="127508" tIns="102108" rIns="127508" bIns="102108" rtlCol="0" anchor="ctr">
            <a:spAutoFit/>
          </a:bodyPr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700" b="1" dirty="0">
                <a:solidFill>
                  <a:srgbClr val="EA580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Probing</a:t>
            </a:r>
            <a:endParaRPr lang="en-US" sz="700" dirty="0"/>
          </a:p>
        </p:txBody>
      </p:sp>
      <p:sp>
        <p:nvSpPr>
          <p:cNvPr id="24" name="Text 21"/>
          <p:cNvSpPr/>
          <p:nvPr/>
        </p:nvSpPr>
        <p:spPr>
          <a:xfrm>
            <a:off x="2945346" y="2285609"/>
            <a:ext cx="3964418" cy="328613"/>
          </a:xfrm>
          <a:prstGeom prst="rect">
            <a:avLst/>
          </a:prstGeom>
          <a:noFill/>
          <a:ln/>
        </p:spPr>
        <p:txBody>
          <a:bodyPr wrap="square" lIns="127508" tIns="102108" rIns="127508" bIns="102108" rtlCol="0" anchor="ctr">
            <a:spAutoFit/>
          </a:bodyPr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750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Follow-up questions to explore depth: "Can you tell me more about…?"</a:t>
            </a:r>
            <a:endParaRPr lang="en-US" sz="750" dirty="0"/>
          </a:p>
        </p:txBody>
      </p:sp>
      <p:sp>
        <p:nvSpPr>
          <p:cNvPr id="25" name="Text 22"/>
          <p:cNvSpPr/>
          <p:nvPr/>
        </p:nvSpPr>
        <p:spPr>
          <a:xfrm>
            <a:off x="6909764" y="2285609"/>
            <a:ext cx="1802039" cy="328613"/>
          </a:xfrm>
          <a:prstGeom prst="rect">
            <a:avLst/>
          </a:prstGeom>
          <a:noFill/>
          <a:ln/>
        </p:spPr>
        <p:txBody>
          <a:bodyPr wrap="square" lIns="127508" tIns="102108" rIns="127508" bIns="102108" rtlCol="0" anchor="ctr">
            <a:spAutoFit/>
          </a:bodyPr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750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Clarifying vague answers</a:t>
            </a:r>
            <a:endParaRPr lang="en-US" sz="750" dirty="0"/>
          </a:p>
        </p:txBody>
      </p:sp>
      <p:sp>
        <p:nvSpPr>
          <p:cNvPr id="26" name="Text 23"/>
          <p:cNvSpPr/>
          <p:nvPr/>
        </p:nvSpPr>
        <p:spPr>
          <a:xfrm>
            <a:off x="1503759" y="2614222"/>
            <a:ext cx="1441586" cy="478631"/>
          </a:xfrm>
          <a:prstGeom prst="rect">
            <a:avLst/>
          </a:prstGeom>
          <a:noFill/>
          <a:ln/>
        </p:spPr>
        <p:txBody>
          <a:bodyPr wrap="square" lIns="127508" tIns="102108" rIns="127508" bIns="102108" rtlCol="0" anchor="ctr">
            <a:spAutoFit/>
          </a:bodyPr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700" b="1" dirty="0">
                <a:solidFill>
                  <a:srgbClr val="EA580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Socratic</a:t>
            </a:r>
            <a:endParaRPr lang="en-US" sz="700" dirty="0"/>
          </a:p>
        </p:txBody>
      </p:sp>
      <p:sp>
        <p:nvSpPr>
          <p:cNvPr id="27" name="Text 24"/>
          <p:cNvSpPr/>
          <p:nvPr/>
        </p:nvSpPr>
        <p:spPr>
          <a:xfrm>
            <a:off x="2945346" y="2614222"/>
            <a:ext cx="3964418" cy="478631"/>
          </a:xfrm>
          <a:prstGeom prst="rect">
            <a:avLst/>
          </a:prstGeom>
          <a:noFill/>
          <a:ln/>
        </p:spPr>
        <p:txBody>
          <a:bodyPr wrap="square" lIns="127508" tIns="102108" rIns="127508" bIns="102108" rtlCol="0" anchor="ctr">
            <a:spAutoFit/>
          </a:bodyPr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750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Thought-provoking questions to assess critical thinking: "Why do you think that approach worked?"</a:t>
            </a:r>
            <a:endParaRPr lang="en-US" sz="750" dirty="0"/>
          </a:p>
        </p:txBody>
      </p:sp>
      <p:sp>
        <p:nvSpPr>
          <p:cNvPr id="28" name="Text 25"/>
          <p:cNvSpPr/>
          <p:nvPr/>
        </p:nvSpPr>
        <p:spPr>
          <a:xfrm>
            <a:off x="6909764" y="2614222"/>
            <a:ext cx="1802039" cy="478631"/>
          </a:xfrm>
          <a:prstGeom prst="rect">
            <a:avLst/>
          </a:prstGeom>
          <a:noFill/>
          <a:ln/>
        </p:spPr>
        <p:txBody>
          <a:bodyPr wrap="square" lIns="127508" tIns="102108" rIns="127508" bIns="102108" rtlCol="0" anchor="ctr">
            <a:spAutoFit/>
          </a:bodyPr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750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Senior/strategic roles</a:t>
            </a:r>
            <a:endParaRPr lang="en-US" sz="750" dirty="0"/>
          </a:p>
        </p:txBody>
      </p:sp>
      <p:sp>
        <p:nvSpPr>
          <p:cNvPr id="29" name="Text 26"/>
          <p:cNvSpPr/>
          <p:nvPr/>
        </p:nvSpPr>
        <p:spPr>
          <a:xfrm>
            <a:off x="1500188" y="3182150"/>
            <a:ext cx="7215188" cy="16430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buNone/>
            </a:pPr>
            <a:r>
              <a:rPr lang="en-US" sz="1000" b="1" kern="0" spc="1" dirty="0">
                <a:solidFill>
                  <a:srgbClr val="EA580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JUSTIFICATION FOR M&amp;S</a:t>
            </a:r>
            <a:endParaRPr lang="en-US" sz="1000" dirty="0"/>
          </a:p>
        </p:txBody>
      </p:sp>
      <p:sp>
        <p:nvSpPr>
          <p:cNvPr id="30" name="Text 27"/>
          <p:cNvSpPr/>
          <p:nvPr/>
        </p:nvSpPr>
        <p:spPr>
          <a:xfrm>
            <a:off x="1650206" y="3432181"/>
            <a:ext cx="7065169" cy="321469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750" b="1" dirty="0">
                <a:solidFill>
                  <a:srgbClr val="1725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Behavioural and competency-based</a:t>
            </a:r>
            <a:r>
              <a:rPr lang="en-US" sz="800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techniques are most effective for transformation roles because they reveal how candidates have actually performed in similar situations (Thomas.co, 2024).</a:t>
            </a:r>
            <a:endParaRPr lang="en-US" sz="750" dirty="0"/>
          </a:p>
        </p:txBody>
      </p:sp>
      <p:sp>
        <p:nvSpPr>
          <p:cNvPr id="31" name="Text 28"/>
          <p:cNvSpPr/>
          <p:nvPr/>
        </p:nvSpPr>
        <p:spPr>
          <a:xfrm>
            <a:off x="1650206" y="3810800"/>
            <a:ext cx="4520571" cy="160734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750" b="1" dirty="0">
                <a:solidFill>
                  <a:srgbClr val="1725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Probing questions</a:t>
            </a:r>
            <a:r>
              <a:rPr lang="en-US" sz="800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are essential to avoid surface-level answers and ensure depth of evidence.</a:t>
            </a:r>
            <a:endParaRPr lang="en-US" sz="750" dirty="0"/>
          </a:p>
        </p:txBody>
      </p:sp>
      <p:sp>
        <p:nvSpPr>
          <p:cNvPr id="32" name="Text 29"/>
          <p:cNvSpPr/>
          <p:nvPr/>
        </p:nvSpPr>
        <p:spPr>
          <a:xfrm>
            <a:off x="1650206" y="4028684"/>
            <a:ext cx="7065169" cy="321469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750" b="1" dirty="0">
                <a:solidFill>
                  <a:srgbClr val="1725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Socratic questioning</a:t>
            </a:r>
            <a:r>
              <a:rPr lang="en-US" sz="800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is particularly valuable for senior roles such as Change Manager, where critical thinking and strategic reasoning are paramount (Taproot, 2025).</a:t>
            </a:r>
            <a:endParaRPr lang="en-US" sz="750" dirty="0"/>
          </a:p>
        </p:txBody>
      </p:sp>
      <p:sp>
        <p:nvSpPr>
          <p:cNvPr id="33" name="Text 30"/>
          <p:cNvSpPr/>
          <p:nvPr/>
        </p:nvSpPr>
        <p:spPr>
          <a:xfrm>
            <a:off x="1650206" y="4407303"/>
            <a:ext cx="4061780" cy="160734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800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All questions must be </a:t>
            </a:r>
            <a:r>
              <a:rPr lang="en-US" sz="750" b="1" dirty="0">
                <a:solidFill>
                  <a:srgbClr val="1725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job-relevant and legally compliant</a:t>
            </a:r>
            <a:r>
              <a:rPr lang="en-US" sz="800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with the Equality Act 2010.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071563" cy="5143500"/>
          </a:xfrm>
          <a:prstGeom prst="rect">
            <a:avLst/>
          </a:prstGeom>
          <a:solidFill>
            <a:srgbClr val="17255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Text 1"/>
          <p:cNvSpPr/>
          <p:nvPr/>
        </p:nvSpPr>
        <p:spPr>
          <a:xfrm rot="-5400000">
            <a:off x="-1038104" y="2423517"/>
            <a:ext cx="3147799" cy="29646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buNone/>
            </a:pPr>
            <a:r>
              <a:rPr lang="en-US" sz="1800" b="1" kern="0" spc="2" dirty="0">
                <a:solidFill>
                  <a:srgbClr val="FAFA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FORMAT COMPARISON</a:t>
            </a:r>
            <a:endParaRPr lang="en-US" sz="1800" dirty="0"/>
          </a:p>
        </p:txBody>
      </p:sp>
      <p:sp>
        <p:nvSpPr>
          <p:cNvPr id="5" name="Text 2"/>
          <p:cNvSpPr/>
          <p:nvPr/>
        </p:nvSpPr>
        <p:spPr>
          <a:xfrm>
            <a:off x="1357313" y="428625"/>
            <a:ext cx="7500938" cy="594327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00" b="1" dirty="0">
                <a:solidFill>
                  <a:srgbClr val="1725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Both Interview Formats Offer Strategic Value — Context Determines the Best Choice</a:t>
            </a:r>
            <a:endParaRPr lang="en-US" sz="1600" dirty="0"/>
          </a:p>
        </p:txBody>
      </p:sp>
      <p:sp>
        <p:nvSpPr>
          <p:cNvPr id="6" name="Shape 3"/>
          <p:cNvSpPr/>
          <p:nvPr/>
        </p:nvSpPr>
        <p:spPr>
          <a:xfrm>
            <a:off x="1360884" y="1169398"/>
            <a:ext cx="907424" cy="237530"/>
          </a:xfrm>
          <a:prstGeom prst="rect">
            <a:avLst/>
          </a:prstGeom>
          <a:solidFill>
            <a:srgbClr val="172554"/>
          </a:solidFill>
          <a:ln w="9144">
            <a:solidFill>
              <a:srgbClr val="17255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4"/>
          <p:cNvSpPr/>
          <p:nvPr/>
        </p:nvSpPr>
        <p:spPr>
          <a:xfrm>
            <a:off x="1360884" y="1169398"/>
            <a:ext cx="907424" cy="237530"/>
          </a:xfrm>
          <a:prstGeom prst="rect">
            <a:avLst/>
          </a:prstGeom>
          <a:noFill/>
          <a:ln/>
        </p:spPr>
        <p:txBody>
          <a:bodyPr wrap="none" lIns="68072" tIns="68072" rIns="68072" bIns="68072" rtlCol="0" anchor="ctr">
            <a:spAutoFit/>
          </a:bodyPr>
          <a:lstStyle/>
          <a:p>
            <a:pPr marL="0" indent="0" algn="l">
              <a:buNone/>
            </a:pPr>
            <a:r>
              <a:rPr lang="en-US" sz="700" b="1" dirty="0">
                <a:solidFill>
                  <a:srgbClr val="FAFA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Dimension</a:t>
            </a:r>
            <a:endParaRPr lang="en-US" sz="700" dirty="0"/>
          </a:p>
        </p:txBody>
      </p:sp>
      <p:sp>
        <p:nvSpPr>
          <p:cNvPr id="8" name="Shape 5"/>
          <p:cNvSpPr/>
          <p:nvPr/>
        </p:nvSpPr>
        <p:spPr>
          <a:xfrm>
            <a:off x="2268308" y="1169398"/>
            <a:ext cx="1718881" cy="237530"/>
          </a:xfrm>
          <a:prstGeom prst="rect">
            <a:avLst/>
          </a:prstGeom>
          <a:solidFill>
            <a:srgbClr val="172554"/>
          </a:solidFill>
          <a:ln w="9144">
            <a:solidFill>
              <a:srgbClr val="17255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6"/>
          <p:cNvSpPr/>
          <p:nvPr/>
        </p:nvSpPr>
        <p:spPr>
          <a:xfrm>
            <a:off x="2268308" y="1169398"/>
            <a:ext cx="1718881" cy="237530"/>
          </a:xfrm>
          <a:prstGeom prst="rect">
            <a:avLst/>
          </a:prstGeom>
          <a:noFill/>
          <a:ln/>
        </p:spPr>
        <p:txBody>
          <a:bodyPr wrap="square" lIns="68072" tIns="68072" rIns="68072" bIns="68072" rtlCol="0" anchor="ctr">
            <a:spAutoFit/>
          </a:bodyPr>
          <a:lstStyle/>
          <a:p>
            <a:pPr marL="0" indent="0" algn="l">
              <a:buNone/>
            </a:pPr>
            <a:r>
              <a:rPr lang="en-US" sz="700" b="1" dirty="0">
                <a:solidFill>
                  <a:srgbClr val="FAFA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Face-to-Face Interview</a:t>
            </a:r>
            <a:endParaRPr lang="en-US" sz="700" dirty="0"/>
          </a:p>
        </p:txBody>
      </p:sp>
      <p:sp>
        <p:nvSpPr>
          <p:cNvPr id="10" name="Shape 7"/>
          <p:cNvSpPr/>
          <p:nvPr/>
        </p:nvSpPr>
        <p:spPr>
          <a:xfrm>
            <a:off x="3987189" y="1169398"/>
            <a:ext cx="1910842" cy="237530"/>
          </a:xfrm>
          <a:prstGeom prst="rect">
            <a:avLst/>
          </a:prstGeom>
          <a:solidFill>
            <a:srgbClr val="172554"/>
          </a:solidFill>
          <a:ln w="9144">
            <a:solidFill>
              <a:srgbClr val="17255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8"/>
          <p:cNvSpPr/>
          <p:nvPr/>
        </p:nvSpPr>
        <p:spPr>
          <a:xfrm>
            <a:off x="3987189" y="1169398"/>
            <a:ext cx="1910842" cy="237530"/>
          </a:xfrm>
          <a:prstGeom prst="rect">
            <a:avLst/>
          </a:prstGeom>
          <a:noFill/>
          <a:ln/>
        </p:spPr>
        <p:txBody>
          <a:bodyPr wrap="square" lIns="68072" tIns="68072" rIns="68072" bIns="68072" rtlCol="0" anchor="ctr">
            <a:spAutoFit/>
          </a:bodyPr>
          <a:lstStyle/>
          <a:p>
            <a:pPr marL="0" indent="0" algn="l">
              <a:buNone/>
            </a:pPr>
            <a:r>
              <a:rPr lang="en-US" sz="700" b="1" dirty="0">
                <a:solidFill>
                  <a:srgbClr val="FAFA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Virtual Interview</a:t>
            </a:r>
            <a:endParaRPr lang="en-US" sz="700" dirty="0"/>
          </a:p>
        </p:txBody>
      </p:sp>
      <p:sp>
        <p:nvSpPr>
          <p:cNvPr id="12" name="Text 9"/>
          <p:cNvSpPr/>
          <p:nvPr/>
        </p:nvSpPr>
        <p:spPr>
          <a:xfrm>
            <a:off x="1360884" y="1399784"/>
            <a:ext cx="907424" cy="401445"/>
          </a:xfrm>
          <a:prstGeom prst="rect">
            <a:avLst/>
          </a:prstGeom>
          <a:noFill/>
          <a:ln/>
        </p:spPr>
        <p:txBody>
          <a:bodyPr wrap="square" lIns="85090" tIns="68072" rIns="85090" bIns="68072" rtlCol="0" anchor="ctr">
            <a:spAutoFit/>
          </a:bodyPr>
          <a:lstStyle/>
          <a:p>
            <a:pPr marL="0" indent="0" algn="l">
              <a:lnSpc>
                <a:spcPct val="112000"/>
              </a:lnSpc>
              <a:buNone/>
            </a:pPr>
            <a:r>
              <a:rPr lang="en-US" sz="700" b="1" dirty="0">
                <a:solidFill>
                  <a:srgbClr val="EA580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Non-verbal cues</a:t>
            </a:r>
            <a:endParaRPr lang="en-US" sz="700" dirty="0"/>
          </a:p>
        </p:txBody>
      </p:sp>
      <p:sp>
        <p:nvSpPr>
          <p:cNvPr id="13" name="Text 10"/>
          <p:cNvSpPr/>
          <p:nvPr/>
        </p:nvSpPr>
        <p:spPr>
          <a:xfrm>
            <a:off x="2268308" y="1399784"/>
            <a:ext cx="1718881" cy="401445"/>
          </a:xfrm>
          <a:prstGeom prst="rect">
            <a:avLst/>
          </a:prstGeom>
          <a:noFill/>
          <a:ln/>
        </p:spPr>
        <p:txBody>
          <a:bodyPr wrap="square" lIns="85090" tIns="68072" rIns="85090" bIns="68072" rtlCol="0" anchor="ctr">
            <a:spAutoFit/>
          </a:bodyPr>
          <a:lstStyle/>
          <a:p>
            <a:pPr marL="0" indent="0" algn="l">
              <a:lnSpc>
                <a:spcPct val="112000"/>
              </a:lnSpc>
              <a:buNone/>
            </a:pPr>
            <a:r>
              <a:rPr lang="en-US" sz="750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Full observation of body language and demeanour</a:t>
            </a:r>
            <a:endParaRPr lang="en-US" sz="750" dirty="0"/>
          </a:p>
        </p:txBody>
      </p:sp>
      <p:sp>
        <p:nvSpPr>
          <p:cNvPr id="14" name="Text 11"/>
          <p:cNvSpPr/>
          <p:nvPr/>
        </p:nvSpPr>
        <p:spPr>
          <a:xfrm>
            <a:off x="3987189" y="1399784"/>
            <a:ext cx="1910842" cy="401445"/>
          </a:xfrm>
          <a:prstGeom prst="rect">
            <a:avLst/>
          </a:prstGeom>
          <a:noFill/>
          <a:ln/>
        </p:spPr>
        <p:txBody>
          <a:bodyPr wrap="square" lIns="85090" tIns="68072" rIns="85090" bIns="68072" rtlCol="0" anchor="ctr">
            <a:spAutoFit/>
          </a:bodyPr>
          <a:lstStyle/>
          <a:p>
            <a:pPr marL="0" indent="0" algn="l">
              <a:lnSpc>
                <a:spcPct val="112000"/>
              </a:lnSpc>
              <a:buNone/>
            </a:pPr>
            <a:r>
              <a:rPr lang="en-US" sz="750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Limited — camera angle and lighting affect perception</a:t>
            </a:r>
            <a:endParaRPr lang="en-US" sz="750" dirty="0"/>
          </a:p>
        </p:txBody>
      </p:sp>
      <p:sp>
        <p:nvSpPr>
          <p:cNvPr id="15" name="Shape 12"/>
          <p:cNvSpPr/>
          <p:nvPr/>
        </p:nvSpPr>
        <p:spPr>
          <a:xfrm>
            <a:off x="1360884" y="1801230"/>
            <a:ext cx="4537146" cy="401445"/>
          </a:xfrm>
          <a:prstGeom prst="rect">
            <a:avLst/>
          </a:prstGeom>
          <a:solidFill>
            <a:srgbClr val="F3F4F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6" name="Text 13"/>
          <p:cNvSpPr/>
          <p:nvPr/>
        </p:nvSpPr>
        <p:spPr>
          <a:xfrm>
            <a:off x="1360884" y="1801230"/>
            <a:ext cx="907424" cy="401445"/>
          </a:xfrm>
          <a:prstGeom prst="rect">
            <a:avLst/>
          </a:prstGeom>
          <a:noFill/>
          <a:ln/>
        </p:spPr>
        <p:txBody>
          <a:bodyPr wrap="square" lIns="85090" tIns="68072" rIns="85090" bIns="68072" rtlCol="0" anchor="ctr">
            <a:spAutoFit/>
          </a:bodyPr>
          <a:lstStyle/>
          <a:p>
            <a:pPr marL="0" indent="0" algn="l">
              <a:lnSpc>
                <a:spcPct val="112000"/>
              </a:lnSpc>
              <a:buNone/>
            </a:pPr>
            <a:r>
              <a:rPr lang="en-US" sz="700" b="1" dirty="0">
                <a:solidFill>
                  <a:srgbClr val="EA580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Rapport building</a:t>
            </a:r>
            <a:endParaRPr lang="en-US" sz="700" dirty="0"/>
          </a:p>
        </p:txBody>
      </p:sp>
      <p:sp>
        <p:nvSpPr>
          <p:cNvPr id="17" name="Text 14"/>
          <p:cNvSpPr/>
          <p:nvPr/>
        </p:nvSpPr>
        <p:spPr>
          <a:xfrm>
            <a:off x="2268308" y="1801230"/>
            <a:ext cx="1718881" cy="401445"/>
          </a:xfrm>
          <a:prstGeom prst="rect">
            <a:avLst/>
          </a:prstGeom>
          <a:noFill/>
          <a:ln/>
        </p:spPr>
        <p:txBody>
          <a:bodyPr wrap="square" lIns="85090" tIns="68072" rIns="85090" bIns="68072" rtlCol="0" anchor="ctr">
            <a:spAutoFit/>
          </a:bodyPr>
          <a:lstStyle/>
          <a:p>
            <a:pPr marL="0" indent="0" algn="l">
              <a:lnSpc>
                <a:spcPct val="112000"/>
              </a:lnSpc>
              <a:buNone/>
            </a:pPr>
            <a:r>
              <a:rPr lang="en-US" sz="750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Stronger interpersonal connection</a:t>
            </a:r>
            <a:endParaRPr lang="en-US" sz="750" dirty="0"/>
          </a:p>
        </p:txBody>
      </p:sp>
      <p:sp>
        <p:nvSpPr>
          <p:cNvPr id="18" name="Text 15"/>
          <p:cNvSpPr/>
          <p:nvPr/>
        </p:nvSpPr>
        <p:spPr>
          <a:xfrm>
            <a:off x="3987189" y="1801230"/>
            <a:ext cx="1910842" cy="401445"/>
          </a:xfrm>
          <a:prstGeom prst="rect">
            <a:avLst/>
          </a:prstGeom>
          <a:noFill/>
          <a:ln/>
        </p:spPr>
        <p:txBody>
          <a:bodyPr wrap="square" lIns="85090" tIns="68072" rIns="85090" bIns="68072" rtlCol="0" anchor="ctr">
            <a:spAutoFit/>
          </a:bodyPr>
          <a:lstStyle/>
          <a:p>
            <a:pPr marL="0" indent="0" algn="l">
              <a:lnSpc>
                <a:spcPct val="112000"/>
              </a:lnSpc>
              <a:buNone/>
            </a:pPr>
            <a:r>
              <a:rPr lang="en-US" sz="750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May feel impersonal; harder to build rapport</a:t>
            </a:r>
            <a:endParaRPr lang="en-US" sz="750" dirty="0"/>
          </a:p>
        </p:txBody>
      </p:sp>
      <p:sp>
        <p:nvSpPr>
          <p:cNvPr id="19" name="Text 16"/>
          <p:cNvSpPr/>
          <p:nvPr/>
        </p:nvSpPr>
        <p:spPr>
          <a:xfrm>
            <a:off x="1360884" y="2202675"/>
            <a:ext cx="907424" cy="401445"/>
          </a:xfrm>
          <a:prstGeom prst="rect">
            <a:avLst/>
          </a:prstGeom>
          <a:noFill/>
          <a:ln/>
        </p:spPr>
        <p:txBody>
          <a:bodyPr wrap="square" lIns="85090" tIns="68072" rIns="85090" bIns="68072" rtlCol="0" anchor="ctr">
            <a:spAutoFit/>
          </a:bodyPr>
          <a:lstStyle/>
          <a:p>
            <a:pPr marL="0" indent="0" algn="l">
              <a:lnSpc>
                <a:spcPct val="112000"/>
              </a:lnSpc>
              <a:buNone/>
            </a:pPr>
            <a:r>
              <a:rPr lang="en-US" sz="700" b="1" dirty="0">
                <a:solidFill>
                  <a:srgbClr val="EA580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Candidate pool</a:t>
            </a:r>
            <a:endParaRPr lang="en-US" sz="700" dirty="0"/>
          </a:p>
        </p:txBody>
      </p:sp>
      <p:sp>
        <p:nvSpPr>
          <p:cNvPr id="20" name="Text 17"/>
          <p:cNvSpPr/>
          <p:nvPr/>
        </p:nvSpPr>
        <p:spPr>
          <a:xfrm>
            <a:off x="2268308" y="2202675"/>
            <a:ext cx="1718881" cy="401445"/>
          </a:xfrm>
          <a:prstGeom prst="rect">
            <a:avLst/>
          </a:prstGeom>
          <a:noFill/>
          <a:ln/>
        </p:spPr>
        <p:txBody>
          <a:bodyPr wrap="square" lIns="85090" tIns="68072" rIns="85090" bIns="68072" rtlCol="0" anchor="ctr">
            <a:spAutoFit/>
          </a:bodyPr>
          <a:lstStyle/>
          <a:p>
            <a:pPr marL="0" indent="0" algn="l">
              <a:lnSpc>
                <a:spcPct val="112000"/>
              </a:lnSpc>
              <a:buNone/>
            </a:pPr>
            <a:r>
              <a:rPr lang="en-US" sz="750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Geographically limited</a:t>
            </a:r>
            <a:endParaRPr lang="en-US" sz="750" dirty="0"/>
          </a:p>
        </p:txBody>
      </p:sp>
      <p:sp>
        <p:nvSpPr>
          <p:cNvPr id="21" name="Text 18"/>
          <p:cNvSpPr/>
          <p:nvPr/>
        </p:nvSpPr>
        <p:spPr>
          <a:xfrm>
            <a:off x="3987189" y="2202675"/>
            <a:ext cx="1910842" cy="401445"/>
          </a:xfrm>
          <a:prstGeom prst="rect">
            <a:avLst/>
          </a:prstGeom>
          <a:noFill/>
          <a:ln/>
        </p:spPr>
        <p:txBody>
          <a:bodyPr wrap="square" lIns="85090" tIns="68072" rIns="85090" bIns="68072" rtlCol="0" anchor="ctr">
            <a:spAutoFit/>
          </a:bodyPr>
          <a:lstStyle/>
          <a:p>
            <a:pPr marL="0" indent="0" algn="l">
              <a:lnSpc>
                <a:spcPct val="112000"/>
              </a:lnSpc>
              <a:buNone/>
            </a:pPr>
            <a:r>
              <a:rPr lang="en-US" sz="750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Global reach — attracts diverse, remote candidates</a:t>
            </a:r>
            <a:endParaRPr lang="en-US" sz="750" dirty="0"/>
          </a:p>
        </p:txBody>
      </p:sp>
      <p:sp>
        <p:nvSpPr>
          <p:cNvPr id="22" name="Shape 19"/>
          <p:cNvSpPr/>
          <p:nvPr/>
        </p:nvSpPr>
        <p:spPr>
          <a:xfrm>
            <a:off x="1360884" y="2604120"/>
            <a:ext cx="4537146" cy="401445"/>
          </a:xfrm>
          <a:prstGeom prst="rect">
            <a:avLst/>
          </a:prstGeom>
          <a:solidFill>
            <a:srgbClr val="F3F4F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3" name="Text 20"/>
          <p:cNvSpPr/>
          <p:nvPr/>
        </p:nvSpPr>
        <p:spPr>
          <a:xfrm>
            <a:off x="1360884" y="2604120"/>
            <a:ext cx="907424" cy="401445"/>
          </a:xfrm>
          <a:prstGeom prst="rect">
            <a:avLst/>
          </a:prstGeom>
          <a:noFill/>
          <a:ln/>
        </p:spPr>
        <p:txBody>
          <a:bodyPr wrap="square" lIns="85090" tIns="68072" rIns="85090" bIns="68072" rtlCol="0" anchor="ctr">
            <a:spAutoFit/>
          </a:bodyPr>
          <a:lstStyle/>
          <a:p>
            <a:pPr marL="0" indent="0" algn="l">
              <a:lnSpc>
                <a:spcPct val="112000"/>
              </a:lnSpc>
              <a:buNone/>
            </a:pPr>
            <a:r>
              <a:rPr lang="en-US" sz="700" b="1" dirty="0">
                <a:solidFill>
                  <a:srgbClr val="EA580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Cost &amp; time</a:t>
            </a:r>
            <a:endParaRPr lang="en-US" sz="700" dirty="0"/>
          </a:p>
        </p:txBody>
      </p:sp>
      <p:sp>
        <p:nvSpPr>
          <p:cNvPr id="24" name="Text 21"/>
          <p:cNvSpPr/>
          <p:nvPr/>
        </p:nvSpPr>
        <p:spPr>
          <a:xfrm>
            <a:off x="2268308" y="2604120"/>
            <a:ext cx="1718881" cy="401445"/>
          </a:xfrm>
          <a:prstGeom prst="rect">
            <a:avLst/>
          </a:prstGeom>
          <a:noFill/>
          <a:ln/>
        </p:spPr>
        <p:txBody>
          <a:bodyPr wrap="square" lIns="85090" tIns="68072" rIns="85090" bIns="68072" rtlCol="0" anchor="ctr">
            <a:spAutoFit/>
          </a:bodyPr>
          <a:lstStyle/>
          <a:p>
            <a:pPr marL="0" indent="0" algn="l">
              <a:lnSpc>
                <a:spcPct val="112000"/>
              </a:lnSpc>
              <a:buNone/>
            </a:pPr>
            <a:r>
              <a:rPr lang="en-US" sz="750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Higher (travel, venue)</a:t>
            </a:r>
            <a:endParaRPr lang="en-US" sz="750" dirty="0"/>
          </a:p>
        </p:txBody>
      </p:sp>
      <p:sp>
        <p:nvSpPr>
          <p:cNvPr id="25" name="Text 22"/>
          <p:cNvSpPr/>
          <p:nvPr/>
        </p:nvSpPr>
        <p:spPr>
          <a:xfrm>
            <a:off x="3987189" y="2604120"/>
            <a:ext cx="1910842" cy="401445"/>
          </a:xfrm>
          <a:prstGeom prst="rect">
            <a:avLst/>
          </a:prstGeom>
          <a:noFill/>
          <a:ln/>
        </p:spPr>
        <p:txBody>
          <a:bodyPr wrap="square" lIns="85090" tIns="68072" rIns="85090" bIns="68072" rtlCol="0" anchor="ctr">
            <a:spAutoFit/>
          </a:bodyPr>
          <a:lstStyle/>
          <a:p>
            <a:pPr marL="0" indent="0" algn="l">
              <a:lnSpc>
                <a:spcPct val="112000"/>
              </a:lnSpc>
              <a:buNone/>
            </a:pPr>
            <a:r>
              <a:rPr lang="en-US" sz="750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Lower — faster scheduling, no travel required</a:t>
            </a:r>
            <a:endParaRPr lang="en-US" sz="750" dirty="0"/>
          </a:p>
        </p:txBody>
      </p:sp>
      <p:sp>
        <p:nvSpPr>
          <p:cNvPr id="26" name="Text 23"/>
          <p:cNvSpPr/>
          <p:nvPr/>
        </p:nvSpPr>
        <p:spPr>
          <a:xfrm>
            <a:off x="1360884" y="3005565"/>
            <a:ext cx="907424" cy="261445"/>
          </a:xfrm>
          <a:prstGeom prst="rect">
            <a:avLst/>
          </a:prstGeom>
          <a:noFill/>
          <a:ln/>
        </p:spPr>
        <p:txBody>
          <a:bodyPr wrap="square" lIns="85090" tIns="68072" rIns="85090" bIns="68072" rtlCol="0" anchor="ctr">
            <a:spAutoFit/>
          </a:bodyPr>
          <a:lstStyle/>
          <a:p>
            <a:pPr marL="0" indent="0" algn="l">
              <a:lnSpc>
                <a:spcPct val="112000"/>
              </a:lnSpc>
              <a:buNone/>
            </a:pPr>
            <a:r>
              <a:rPr lang="en-US" sz="700" b="1" dirty="0">
                <a:solidFill>
                  <a:srgbClr val="EA580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Bias risk</a:t>
            </a:r>
            <a:endParaRPr lang="en-US" sz="700" dirty="0"/>
          </a:p>
        </p:txBody>
      </p:sp>
      <p:sp>
        <p:nvSpPr>
          <p:cNvPr id="27" name="Text 24"/>
          <p:cNvSpPr/>
          <p:nvPr/>
        </p:nvSpPr>
        <p:spPr>
          <a:xfrm>
            <a:off x="2268308" y="3005565"/>
            <a:ext cx="1718881" cy="261445"/>
          </a:xfrm>
          <a:prstGeom prst="rect">
            <a:avLst/>
          </a:prstGeom>
          <a:noFill/>
          <a:ln/>
        </p:spPr>
        <p:txBody>
          <a:bodyPr wrap="square" lIns="85090" tIns="68072" rIns="85090" bIns="68072" rtlCol="0" anchor="ctr">
            <a:spAutoFit/>
          </a:bodyPr>
          <a:lstStyle/>
          <a:p>
            <a:pPr marL="0" indent="0" algn="l">
              <a:lnSpc>
                <a:spcPct val="112000"/>
              </a:lnSpc>
              <a:buNone/>
            </a:pPr>
            <a:r>
              <a:rPr lang="en-US" sz="750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Risk of appearance/disability bias</a:t>
            </a:r>
            <a:endParaRPr lang="en-US" sz="750" dirty="0"/>
          </a:p>
        </p:txBody>
      </p:sp>
      <p:sp>
        <p:nvSpPr>
          <p:cNvPr id="28" name="Text 25"/>
          <p:cNvSpPr/>
          <p:nvPr/>
        </p:nvSpPr>
        <p:spPr>
          <a:xfrm>
            <a:off x="3987189" y="3005565"/>
            <a:ext cx="1910842" cy="261445"/>
          </a:xfrm>
          <a:prstGeom prst="rect">
            <a:avLst/>
          </a:prstGeom>
          <a:noFill/>
          <a:ln/>
        </p:spPr>
        <p:txBody>
          <a:bodyPr wrap="square" lIns="85090" tIns="68072" rIns="85090" bIns="68072" rtlCol="0" anchor="ctr">
            <a:spAutoFit/>
          </a:bodyPr>
          <a:lstStyle/>
          <a:p>
            <a:pPr marL="0" indent="0" algn="l">
              <a:lnSpc>
                <a:spcPct val="112000"/>
              </a:lnSpc>
              <a:buNone/>
            </a:pPr>
            <a:r>
              <a:rPr lang="en-US" sz="750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Risk of tech access inequality</a:t>
            </a:r>
            <a:endParaRPr lang="en-US" sz="750" dirty="0"/>
          </a:p>
        </p:txBody>
      </p:sp>
      <p:sp>
        <p:nvSpPr>
          <p:cNvPr id="29" name="Shape 26"/>
          <p:cNvSpPr/>
          <p:nvPr/>
        </p:nvSpPr>
        <p:spPr>
          <a:xfrm>
            <a:off x="1360884" y="3267010"/>
            <a:ext cx="4537146" cy="401445"/>
          </a:xfrm>
          <a:prstGeom prst="rect">
            <a:avLst/>
          </a:prstGeom>
          <a:solidFill>
            <a:srgbClr val="F3F4F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0" name="Text 27"/>
          <p:cNvSpPr/>
          <p:nvPr/>
        </p:nvSpPr>
        <p:spPr>
          <a:xfrm>
            <a:off x="1360884" y="3267010"/>
            <a:ext cx="907424" cy="401445"/>
          </a:xfrm>
          <a:prstGeom prst="rect">
            <a:avLst/>
          </a:prstGeom>
          <a:noFill/>
          <a:ln/>
        </p:spPr>
        <p:txBody>
          <a:bodyPr wrap="square" lIns="85090" tIns="68072" rIns="85090" bIns="68072" rtlCol="0" anchor="ctr">
            <a:spAutoFit/>
          </a:bodyPr>
          <a:lstStyle/>
          <a:p>
            <a:pPr marL="0" indent="0" algn="l">
              <a:lnSpc>
                <a:spcPct val="112000"/>
              </a:lnSpc>
              <a:buNone/>
            </a:pPr>
            <a:r>
              <a:rPr lang="en-US" sz="700" b="1" dirty="0">
                <a:solidFill>
                  <a:srgbClr val="EA580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Flexibility</a:t>
            </a:r>
            <a:endParaRPr lang="en-US" sz="700" dirty="0"/>
          </a:p>
        </p:txBody>
      </p:sp>
      <p:sp>
        <p:nvSpPr>
          <p:cNvPr id="31" name="Text 28"/>
          <p:cNvSpPr/>
          <p:nvPr/>
        </p:nvSpPr>
        <p:spPr>
          <a:xfrm>
            <a:off x="2268308" y="3267010"/>
            <a:ext cx="1718881" cy="401445"/>
          </a:xfrm>
          <a:prstGeom prst="rect">
            <a:avLst/>
          </a:prstGeom>
          <a:noFill/>
          <a:ln/>
        </p:spPr>
        <p:txBody>
          <a:bodyPr wrap="square" lIns="85090" tIns="68072" rIns="85090" bIns="68072" rtlCol="0" anchor="ctr">
            <a:spAutoFit/>
          </a:bodyPr>
          <a:lstStyle/>
          <a:p>
            <a:pPr marL="0" indent="0" algn="l">
              <a:lnSpc>
                <a:spcPct val="112000"/>
              </a:lnSpc>
              <a:buNone/>
            </a:pPr>
            <a:r>
              <a:rPr lang="en-US" sz="750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Less flexible for candidates</a:t>
            </a:r>
            <a:endParaRPr lang="en-US" sz="750" dirty="0"/>
          </a:p>
        </p:txBody>
      </p:sp>
      <p:sp>
        <p:nvSpPr>
          <p:cNvPr id="32" name="Text 29"/>
          <p:cNvSpPr/>
          <p:nvPr/>
        </p:nvSpPr>
        <p:spPr>
          <a:xfrm>
            <a:off x="3987189" y="3267010"/>
            <a:ext cx="1910842" cy="401445"/>
          </a:xfrm>
          <a:prstGeom prst="rect">
            <a:avLst/>
          </a:prstGeom>
          <a:noFill/>
          <a:ln/>
        </p:spPr>
        <p:txBody>
          <a:bodyPr wrap="square" lIns="85090" tIns="68072" rIns="85090" bIns="68072" rtlCol="0" anchor="ctr">
            <a:spAutoFit/>
          </a:bodyPr>
          <a:lstStyle/>
          <a:p>
            <a:pPr marL="0" indent="0" algn="l">
              <a:lnSpc>
                <a:spcPct val="112000"/>
              </a:lnSpc>
              <a:buNone/>
            </a:pPr>
            <a:r>
              <a:rPr lang="en-US" sz="750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High flexibility — suits working professionals</a:t>
            </a:r>
            <a:endParaRPr lang="en-US" sz="750" dirty="0"/>
          </a:p>
        </p:txBody>
      </p:sp>
      <p:sp>
        <p:nvSpPr>
          <p:cNvPr id="33" name="Text 30"/>
          <p:cNvSpPr/>
          <p:nvPr/>
        </p:nvSpPr>
        <p:spPr>
          <a:xfrm>
            <a:off x="1360884" y="3668455"/>
            <a:ext cx="907424" cy="401445"/>
          </a:xfrm>
          <a:prstGeom prst="rect">
            <a:avLst/>
          </a:prstGeom>
          <a:noFill/>
          <a:ln/>
        </p:spPr>
        <p:txBody>
          <a:bodyPr wrap="square" lIns="85090" tIns="68072" rIns="85090" bIns="68072" rtlCol="0" anchor="ctr">
            <a:spAutoFit/>
          </a:bodyPr>
          <a:lstStyle/>
          <a:p>
            <a:pPr marL="0" indent="0" algn="l">
              <a:lnSpc>
                <a:spcPct val="112000"/>
              </a:lnSpc>
              <a:buNone/>
            </a:pPr>
            <a:r>
              <a:rPr lang="en-US" sz="700" b="1" dirty="0">
                <a:solidFill>
                  <a:srgbClr val="EA580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Authenticity</a:t>
            </a:r>
            <a:endParaRPr lang="en-US" sz="700" dirty="0"/>
          </a:p>
        </p:txBody>
      </p:sp>
      <p:sp>
        <p:nvSpPr>
          <p:cNvPr id="34" name="Text 31"/>
          <p:cNvSpPr/>
          <p:nvPr/>
        </p:nvSpPr>
        <p:spPr>
          <a:xfrm>
            <a:off x="2268308" y="3668455"/>
            <a:ext cx="1718881" cy="401445"/>
          </a:xfrm>
          <a:prstGeom prst="rect">
            <a:avLst/>
          </a:prstGeom>
          <a:noFill/>
          <a:ln/>
        </p:spPr>
        <p:txBody>
          <a:bodyPr wrap="square" lIns="85090" tIns="68072" rIns="85090" bIns="68072" rtlCol="0" anchor="ctr">
            <a:spAutoFit/>
          </a:bodyPr>
          <a:lstStyle/>
          <a:p>
            <a:pPr marL="0" indent="0" algn="l">
              <a:lnSpc>
                <a:spcPct val="112000"/>
              </a:lnSpc>
              <a:buNone/>
            </a:pPr>
            <a:r>
              <a:rPr lang="en-US" sz="750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Candidates may feel more pressure</a:t>
            </a:r>
            <a:endParaRPr lang="en-US" sz="750" dirty="0"/>
          </a:p>
        </p:txBody>
      </p:sp>
      <p:sp>
        <p:nvSpPr>
          <p:cNvPr id="35" name="Text 32"/>
          <p:cNvSpPr/>
          <p:nvPr/>
        </p:nvSpPr>
        <p:spPr>
          <a:xfrm>
            <a:off x="3987189" y="3668455"/>
            <a:ext cx="1910842" cy="401445"/>
          </a:xfrm>
          <a:prstGeom prst="rect">
            <a:avLst/>
          </a:prstGeom>
          <a:noFill/>
          <a:ln/>
        </p:spPr>
        <p:txBody>
          <a:bodyPr wrap="square" lIns="85090" tIns="68072" rIns="85090" bIns="68072" rtlCol="0" anchor="ctr">
            <a:spAutoFit/>
          </a:bodyPr>
          <a:lstStyle/>
          <a:p>
            <a:pPr marL="0" indent="0" algn="l">
              <a:lnSpc>
                <a:spcPct val="112000"/>
              </a:lnSpc>
              <a:buNone/>
            </a:pPr>
            <a:r>
              <a:rPr lang="en-US" sz="750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Over 50% of candidates feel more authentic virtually (Indeed, 2026)</a:t>
            </a:r>
            <a:endParaRPr lang="en-US" sz="750" dirty="0"/>
          </a:p>
        </p:txBody>
      </p:sp>
      <p:sp>
        <p:nvSpPr>
          <p:cNvPr id="36" name="Text 33"/>
          <p:cNvSpPr/>
          <p:nvPr/>
        </p:nvSpPr>
        <p:spPr>
          <a:xfrm>
            <a:off x="6073053" y="1165827"/>
            <a:ext cx="1786077" cy="207169"/>
          </a:xfrm>
          <a:prstGeom prst="rect">
            <a:avLst/>
          </a:prstGeom>
          <a:noFill/>
          <a:ln/>
        </p:spPr>
        <p:txBody>
          <a:bodyPr wrap="square" lIns="0" tIns="0" rIns="0" bIns="34036" rtlCol="0" anchor="t">
            <a:spAutoFit/>
          </a:bodyPr>
          <a:lstStyle/>
          <a:p>
            <a:pPr marL="0" indent="0" algn="l">
              <a:buNone/>
            </a:pPr>
            <a:r>
              <a:rPr lang="en-US" sz="1000" b="1" dirty="0">
                <a:solidFill>
                  <a:srgbClr val="EA580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Recommendation for M&amp;S</a:t>
            </a:r>
            <a:endParaRPr lang="en-US" sz="1000" dirty="0"/>
          </a:p>
        </p:txBody>
      </p:sp>
      <p:sp>
        <p:nvSpPr>
          <p:cNvPr id="37" name="Text 34"/>
          <p:cNvSpPr/>
          <p:nvPr/>
        </p:nvSpPr>
        <p:spPr>
          <a:xfrm>
            <a:off x="6201640" y="1458720"/>
            <a:ext cx="2656610" cy="51435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850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Use </a:t>
            </a:r>
            <a:r>
              <a:rPr lang="en-US" sz="800" b="1" dirty="0">
                <a:solidFill>
                  <a:srgbClr val="1725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virtual interviews</a:t>
            </a:r>
            <a:r>
              <a:rPr lang="en-US" sz="850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for initial screening and early rounds — particularly for geographically dispersed digital talent.</a:t>
            </a:r>
            <a:endParaRPr lang="en-US" sz="850" dirty="0"/>
          </a:p>
        </p:txBody>
      </p:sp>
      <p:sp>
        <p:nvSpPr>
          <p:cNvPr id="38" name="Text 35"/>
          <p:cNvSpPr/>
          <p:nvPr/>
        </p:nvSpPr>
        <p:spPr>
          <a:xfrm>
            <a:off x="6201640" y="2030220"/>
            <a:ext cx="265661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850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Use </a:t>
            </a:r>
            <a:r>
              <a:rPr lang="en-US" sz="800" b="1" dirty="0">
                <a:solidFill>
                  <a:srgbClr val="1725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face-to-face interviews</a:t>
            </a:r>
            <a:r>
              <a:rPr lang="en-US" sz="850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for final selection rounds, especially for senior transformation roles where cultural fit and leadership presence are critical.</a:t>
            </a:r>
            <a:endParaRPr lang="en-US" sz="850" dirty="0"/>
          </a:p>
        </p:txBody>
      </p:sp>
      <p:sp>
        <p:nvSpPr>
          <p:cNvPr id="39" name="Text 36"/>
          <p:cNvSpPr/>
          <p:nvPr/>
        </p:nvSpPr>
        <p:spPr>
          <a:xfrm>
            <a:off x="6201640" y="2773170"/>
            <a:ext cx="2656610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850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</a:t>
            </a:r>
            <a:r>
              <a:rPr lang="en-US" sz="800" b="1" dirty="0">
                <a:solidFill>
                  <a:srgbClr val="1725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hybrid approach</a:t>
            </a:r>
            <a:r>
              <a:rPr lang="en-US" sz="850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aligns with M&amp;S's digital-first strategy and commitment to inclusive recruitment.</a:t>
            </a:r>
            <a:endParaRPr lang="en-US" sz="85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071563" cy="5143500"/>
          </a:xfrm>
          <a:prstGeom prst="rect">
            <a:avLst/>
          </a:prstGeom>
          <a:solidFill>
            <a:srgbClr val="17255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Text 1"/>
          <p:cNvSpPr/>
          <p:nvPr/>
        </p:nvSpPr>
        <p:spPr>
          <a:xfrm rot="-5400000">
            <a:off x="-1352234" y="2407444"/>
            <a:ext cx="3776030" cy="32861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buNone/>
            </a:pPr>
            <a:r>
              <a:rPr lang="en-US" sz="2000" b="1" kern="0" spc="2" dirty="0">
                <a:solidFill>
                  <a:srgbClr val="FAFA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WORKFORCE STRATEGY</a:t>
            </a:r>
            <a:endParaRPr lang="en-US" sz="2000" dirty="0"/>
          </a:p>
        </p:txBody>
      </p:sp>
      <p:sp>
        <p:nvSpPr>
          <p:cNvPr id="5" name="Text 2"/>
          <p:cNvSpPr/>
          <p:nvPr/>
        </p:nvSpPr>
        <p:spPr>
          <a:xfrm>
            <a:off x="1500188" y="428625"/>
            <a:ext cx="7215188" cy="594327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00" b="1" dirty="0">
                <a:solidFill>
                  <a:srgbClr val="1725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Robust Workforce Strategy Aligns Talent Acquisition with Transformation Goals</a:t>
            </a:r>
            <a:endParaRPr lang="en-US" sz="1600" dirty="0"/>
          </a:p>
        </p:txBody>
      </p:sp>
      <p:sp>
        <p:nvSpPr>
          <p:cNvPr id="6" name="Text 3"/>
          <p:cNvSpPr/>
          <p:nvPr/>
        </p:nvSpPr>
        <p:spPr>
          <a:xfrm>
            <a:off x="1500188" y="1308702"/>
            <a:ext cx="285750" cy="274309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r">
              <a:lnSpc>
                <a:spcPct val="64000"/>
              </a:lnSpc>
              <a:buNone/>
            </a:pPr>
            <a:r>
              <a:rPr lang="en-US" sz="2450" b="1" dirty="0">
                <a:solidFill>
                  <a:srgbClr val="FED7A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</a:t>
            </a:r>
            <a:endParaRPr lang="en-US" sz="2450" dirty="0"/>
          </a:p>
        </p:txBody>
      </p:sp>
      <p:sp>
        <p:nvSpPr>
          <p:cNvPr id="7" name="Text 4"/>
          <p:cNvSpPr/>
          <p:nvPr/>
        </p:nvSpPr>
        <p:spPr>
          <a:xfrm>
            <a:off x="1928813" y="1308702"/>
            <a:ext cx="3036094" cy="16430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buNone/>
            </a:pPr>
            <a:r>
              <a:rPr lang="en-US" sz="1000" b="1" kern="0" spc="1" dirty="0">
                <a:solidFill>
                  <a:srgbClr val="EA580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WORKFORCE PLANNING</a:t>
            </a:r>
            <a:endParaRPr lang="en-US" sz="1000" dirty="0"/>
          </a:p>
        </p:txBody>
      </p:sp>
      <p:sp>
        <p:nvSpPr>
          <p:cNvPr id="8" name="Text 5"/>
          <p:cNvSpPr/>
          <p:nvPr/>
        </p:nvSpPr>
        <p:spPr>
          <a:xfrm>
            <a:off x="1928813" y="1530158"/>
            <a:ext cx="3036094" cy="64293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800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Identify current skills gaps and future talent needs aligned with M&amp;S's 5-year Reshaping for Growth plan. M&amp;S committed to hiring </a:t>
            </a:r>
            <a:r>
              <a:rPr lang="en-US" sz="750" b="1" dirty="0">
                <a:solidFill>
                  <a:srgbClr val="1725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3,400 new employees</a:t>
            </a:r>
            <a:r>
              <a:rPr lang="en-US" sz="800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in 2023 as part of its transformation.</a:t>
            </a:r>
            <a:endParaRPr lang="en-US" sz="800" dirty="0"/>
          </a:p>
        </p:txBody>
      </p:sp>
      <p:sp>
        <p:nvSpPr>
          <p:cNvPr id="9" name="Text 6"/>
          <p:cNvSpPr/>
          <p:nvPr/>
        </p:nvSpPr>
        <p:spPr>
          <a:xfrm>
            <a:off x="5250656" y="1308702"/>
            <a:ext cx="285750" cy="274309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r">
              <a:lnSpc>
                <a:spcPct val="64000"/>
              </a:lnSpc>
              <a:buNone/>
            </a:pPr>
            <a:r>
              <a:rPr lang="en-US" sz="2450" b="1" dirty="0">
                <a:solidFill>
                  <a:srgbClr val="FED7A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50" dirty="0"/>
          </a:p>
        </p:txBody>
      </p:sp>
      <p:sp>
        <p:nvSpPr>
          <p:cNvPr id="10" name="Text 7"/>
          <p:cNvSpPr/>
          <p:nvPr/>
        </p:nvSpPr>
        <p:spPr>
          <a:xfrm>
            <a:off x="5679281" y="1308702"/>
            <a:ext cx="3036094" cy="16430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buNone/>
            </a:pPr>
            <a:r>
              <a:rPr lang="en-US" sz="1000" b="1" kern="0" spc="1" dirty="0">
                <a:solidFill>
                  <a:srgbClr val="EA580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EMPLOYER BRANDING</a:t>
            </a:r>
            <a:endParaRPr lang="en-US" sz="1000" dirty="0"/>
          </a:p>
        </p:txBody>
      </p:sp>
      <p:sp>
        <p:nvSpPr>
          <p:cNvPr id="11" name="Text 8"/>
          <p:cNvSpPr/>
          <p:nvPr/>
        </p:nvSpPr>
        <p:spPr>
          <a:xfrm>
            <a:off x="5679281" y="1530158"/>
            <a:ext cx="3036094" cy="482203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800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Position M&amp;S as an </a:t>
            </a:r>
            <a:r>
              <a:rPr lang="en-US" sz="750" b="1" dirty="0">
                <a:solidFill>
                  <a:srgbClr val="1725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employer of choice</a:t>
            </a:r>
            <a:r>
              <a:rPr lang="en-US" sz="800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for digital and transformation talent through LinkedIn, Glassdoor, and the M&amp;S Careers portal.</a:t>
            </a:r>
            <a:endParaRPr lang="en-US" sz="800" dirty="0"/>
          </a:p>
        </p:txBody>
      </p:sp>
      <p:sp>
        <p:nvSpPr>
          <p:cNvPr id="12" name="Text 9"/>
          <p:cNvSpPr/>
          <p:nvPr/>
        </p:nvSpPr>
        <p:spPr>
          <a:xfrm>
            <a:off x="1500188" y="2575043"/>
            <a:ext cx="285750" cy="274309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r">
              <a:lnSpc>
                <a:spcPct val="64000"/>
              </a:lnSpc>
              <a:buNone/>
            </a:pPr>
            <a:r>
              <a:rPr lang="en-US" sz="2450" b="1" dirty="0">
                <a:solidFill>
                  <a:srgbClr val="FED7A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50" dirty="0"/>
          </a:p>
        </p:txBody>
      </p:sp>
      <p:sp>
        <p:nvSpPr>
          <p:cNvPr id="13" name="Text 10"/>
          <p:cNvSpPr/>
          <p:nvPr/>
        </p:nvSpPr>
        <p:spPr>
          <a:xfrm>
            <a:off x="1928813" y="2575043"/>
            <a:ext cx="3036094" cy="16430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buNone/>
            </a:pPr>
            <a:r>
              <a:rPr lang="en-US" sz="1000" b="1" kern="0" spc="1" dirty="0">
                <a:solidFill>
                  <a:srgbClr val="EA580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DIVERSITY &amp; INCLUSION</a:t>
            </a:r>
            <a:endParaRPr lang="en-US" sz="1000" dirty="0"/>
          </a:p>
        </p:txBody>
      </p:sp>
      <p:sp>
        <p:nvSpPr>
          <p:cNvPr id="14" name="Text 11"/>
          <p:cNvSpPr/>
          <p:nvPr/>
        </p:nvSpPr>
        <p:spPr>
          <a:xfrm>
            <a:off x="1928813" y="2796499"/>
            <a:ext cx="3036094" cy="482203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800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Embed D&amp;I principles at every stage of recruitment — from inclusive job adverts to diverse interview panels — in compliance with the </a:t>
            </a:r>
            <a:r>
              <a:rPr lang="en-US" sz="750" b="1" dirty="0">
                <a:solidFill>
                  <a:srgbClr val="1725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Equality Act 2010</a:t>
            </a:r>
            <a:r>
              <a:rPr lang="en-US" sz="800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.</a:t>
            </a:r>
            <a:endParaRPr lang="en-US" sz="800" dirty="0"/>
          </a:p>
        </p:txBody>
      </p:sp>
      <p:sp>
        <p:nvSpPr>
          <p:cNvPr id="15" name="Text 12"/>
          <p:cNvSpPr/>
          <p:nvPr/>
        </p:nvSpPr>
        <p:spPr>
          <a:xfrm>
            <a:off x="5250656" y="2575043"/>
            <a:ext cx="285750" cy="274309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r">
              <a:lnSpc>
                <a:spcPct val="64000"/>
              </a:lnSpc>
              <a:buNone/>
            </a:pPr>
            <a:r>
              <a:rPr lang="en-US" sz="2450" b="1" dirty="0">
                <a:solidFill>
                  <a:srgbClr val="FED7A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50" dirty="0"/>
          </a:p>
        </p:txBody>
      </p:sp>
      <p:sp>
        <p:nvSpPr>
          <p:cNvPr id="16" name="Text 13"/>
          <p:cNvSpPr/>
          <p:nvPr/>
        </p:nvSpPr>
        <p:spPr>
          <a:xfrm>
            <a:off x="5679281" y="2575043"/>
            <a:ext cx="3036094" cy="16430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buNone/>
            </a:pPr>
            <a:r>
              <a:rPr lang="en-US" sz="1000" b="1" kern="0" spc="1" dirty="0">
                <a:solidFill>
                  <a:srgbClr val="EA580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INTERNAL MOBILITY</a:t>
            </a:r>
            <a:endParaRPr lang="en-US" sz="1000" dirty="0"/>
          </a:p>
        </p:txBody>
      </p:sp>
      <p:sp>
        <p:nvSpPr>
          <p:cNvPr id="17" name="Text 14"/>
          <p:cNvSpPr/>
          <p:nvPr/>
        </p:nvSpPr>
        <p:spPr>
          <a:xfrm>
            <a:off x="5679281" y="2796499"/>
            <a:ext cx="3036094" cy="482203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800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Prioritise </a:t>
            </a:r>
            <a:r>
              <a:rPr lang="en-US" sz="750" b="1" dirty="0">
                <a:solidFill>
                  <a:srgbClr val="1725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upskilling and redeployment</a:t>
            </a:r>
            <a:r>
              <a:rPr lang="en-US" sz="800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of existing M&amp;S colleagues before external recruitment, preserving institutional knowledge during transformation.</a:t>
            </a:r>
            <a:endParaRPr lang="en-US" sz="800" dirty="0"/>
          </a:p>
        </p:txBody>
      </p:sp>
      <p:sp>
        <p:nvSpPr>
          <p:cNvPr id="18" name="Text 15"/>
          <p:cNvSpPr/>
          <p:nvPr/>
        </p:nvSpPr>
        <p:spPr>
          <a:xfrm>
            <a:off x="1500188" y="3680678"/>
            <a:ext cx="285750" cy="274309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r">
              <a:lnSpc>
                <a:spcPct val="64000"/>
              </a:lnSpc>
              <a:buNone/>
            </a:pPr>
            <a:r>
              <a:rPr lang="en-US" sz="2450" b="1" dirty="0">
                <a:solidFill>
                  <a:srgbClr val="FED7A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50" dirty="0"/>
          </a:p>
        </p:txBody>
      </p:sp>
      <p:sp>
        <p:nvSpPr>
          <p:cNvPr id="19" name="Text 16"/>
          <p:cNvSpPr/>
          <p:nvPr/>
        </p:nvSpPr>
        <p:spPr>
          <a:xfrm>
            <a:off x="1928813" y="3680678"/>
            <a:ext cx="3036094" cy="16430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buNone/>
            </a:pPr>
            <a:r>
              <a:rPr lang="en-US" sz="1000" b="1" kern="0" spc="1" dirty="0">
                <a:solidFill>
                  <a:srgbClr val="EA580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TALENT PIPELINE DEVELOPMENT</a:t>
            </a:r>
            <a:endParaRPr lang="en-US" sz="1000" dirty="0"/>
          </a:p>
        </p:txBody>
      </p:sp>
      <p:sp>
        <p:nvSpPr>
          <p:cNvPr id="20" name="Text 17"/>
          <p:cNvSpPr/>
          <p:nvPr/>
        </p:nvSpPr>
        <p:spPr>
          <a:xfrm>
            <a:off x="1928813" y="3902134"/>
            <a:ext cx="3036094" cy="482203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800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Partner with universities and professional bodies (e.g., CIPD, APM) to build a sustainable pipeline of </a:t>
            </a:r>
            <a:r>
              <a:rPr lang="en-US" sz="750" b="1" dirty="0">
                <a:solidFill>
                  <a:srgbClr val="1725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transformation-ready talent</a:t>
            </a:r>
            <a:r>
              <a:rPr lang="en-US" sz="800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.</a:t>
            </a:r>
            <a:endParaRPr lang="en-US" sz="800" dirty="0"/>
          </a:p>
        </p:txBody>
      </p:sp>
      <p:sp>
        <p:nvSpPr>
          <p:cNvPr id="21" name="Text 18"/>
          <p:cNvSpPr/>
          <p:nvPr/>
        </p:nvSpPr>
        <p:spPr>
          <a:xfrm>
            <a:off x="5250656" y="3680678"/>
            <a:ext cx="285750" cy="274309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r">
              <a:lnSpc>
                <a:spcPct val="64000"/>
              </a:lnSpc>
              <a:buNone/>
            </a:pPr>
            <a:r>
              <a:rPr lang="en-US" sz="2450" b="1" dirty="0">
                <a:solidFill>
                  <a:srgbClr val="FED7A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50" dirty="0"/>
          </a:p>
        </p:txBody>
      </p:sp>
      <p:sp>
        <p:nvSpPr>
          <p:cNvPr id="22" name="Text 19"/>
          <p:cNvSpPr/>
          <p:nvPr/>
        </p:nvSpPr>
        <p:spPr>
          <a:xfrm>
            <a:off x="5679281" y="3680678"/>
            <a:ext cx="3036094" cy="16430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buNone/>
            </a:pPr>
            <a:r>
              <a:rPr lang="en-US" sz="1000" b="1" kern="0" spc="1" dirty="0">
                <a:solidFill>
                  <a:srgbClr val="EA580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DATA-DRIVEN RECRUITMENT</a:t>
            </a:r>
            <a:endParaRPr lang="en-US" sz="1000" dirty="0"/>
          </a:p>
        </p:txBody>
      </p:sp>
      <p:sp>
        <p:nvSpPr>
          <p:cNvPr id="23" name="Text 20"/>
          <p:cNvSpPr/>
          <p:nvPr/>
        </p:nvSpPr>
        <p:spPr>
          <a:xfrm>
            <a:off x="5679281" y="3902134"/>
            <a:ext cx="3036094" cy="482203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800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Use HR analytics and ATS (Applicant Tracking Systems) to monitor recruitment metrics — </a:t>
            </a:r>
            <a:r>
              <a:rPr lang="en-US" sz="750" b="1" dirty="0">
                <a:solidFill>
                  <a:srgbClr val="1725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time-to-hire, cost-per-hire, and quality-of-hire</a:t>
            </a:r>
            <a:r>
              <a:rPr lang="en-US" sz="800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.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071563" cy="5143500"/>
          </a:xfrm>
          <a:prstGeom prst="rect">
            <a:avLst/>
          </a:prstGeom>
          <a:solidFill>
            <a:srgbClr val="17255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Text 1"/>
          <p:cNvSpPr/>
          <p:nvPr/>
        </p:nvSpPr>
        <p:spPr>
          <a:xfrm rot="-5400000">
            <a:off x="-1154776" y="2407444"/>
            <a:ext cx="3381115" cy="32861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buNone/>
            </a:pPr>
            <a:r>
              <a:rPr lang="en-US" sz="2000" b="1" kern="0" spc="2" dirty="0">
                <a:solidFill>
                  <a:srgbClr val="FAFA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EQUAL OPPORTUNITY</a:t>
            </a:r>
            <a:endParaRPr lang="en-US" sz="2000" dirty="0"/>
          </a:p>
        </p:txBody>
      </p:sp>
      <p:sp>
        <p:nvSpPr>
          <p:cNvPr id="5" name="Text 2"/>
          <p:cNvSpPr/>
          <p:nvPr/>
        </p:nvSpPr>
        <p:spPr>
          <a:xfrm>
            <a:off x="1500188" y="428625"/>
            <a:ext cx="7215188" cy="297163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00" b="1" dirty="0">
                <a:solidFill>
                  <a:srgbClr val="1725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Ensuring Fairness and Inclusion in the Selection Process</a:t>
            </a:r>
            <a:endParaRPr lang="en-US" sz="1600" dirty="0"/>
          </a:p>
        </p:txBody>
      </p:sp>
      <p:sp>
        <p:nvSpPr>
          <p:cNvPr id="6" name="Shape 3"/>
          <p:cNvSpPr/>
          <p:nvPr/>
        </p:nvSpPr>
        <p:spPr>
          <a:xfrm>
            <a:off x="1500188" y="940101"/>
            <a:ext cx="7215188" cy="1070084"/>
          </a:xfrm>
          <a:prstGeom prst="rect">
            <a:avLst/>
          </a:prstGeom>
          <a:solidFill>
            <a:srgbClr val="F3F4F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Shape 4"/>
          <p:cNvSpPr/>
          <p:nvPr/>
        </p:nvSpPr>
        <p:spPr>
          <a:xfrm>
            <a:off x="1500188" y="940101"/>
            <a:ext cx="28575" cy="1070084"/>
          </a:xfrm>
          <a:prstGeom prst="rect">
            <a:avLst/>
          </a:prstGeom>
          <a:solidFill>
            <a:srgbClr val="EA580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Text 5"/>
          <p:cNvSpPr/>
          <p:nvPr/>
        </p:nvSpPr>
        <p:spPr>
          <a:xfrm>
            <a:off x="1714500" y="1082976"/>
            <a:ext cx="6786563" cy="16430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buNone/>
            </a:pPr>
            <a:r>
              <a:rPr lang="en-US" sz="1000" b="1" dirty="0">
                <a:solidFill>
                  <a:srgbClr val="1725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Legal Framework: Equality Act 2010</a:t>
            </a:r>
            <a:endParaRPr lang="en-US" sz="1000" dirty="0"/>
          </a:p>
        </p:txBody>
      </p:sp>
      <p:sp>
        <p:nvSpPr>
          <p:cNvPr id="9" name="Text 6"/>
          <p:cNvSpPr/>
          <p:nvPr/>
        </p:nvSpPr>
        <p:spPr>
          <a:xfrm>
            <a:off x="1714500" y="1318720"/>
            <a:ext cx="6786563" cy="54859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ct val="128000"/>
              </a:lnSpc>
              <a:buNone/>
            </a:pPr>
            <a:r>
              <a:rPr lang="en-US" sz="850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UK law mandates that recruitment processes must not discriminate against candidates based on nine protected characteristics, including age, disability, race, religion, and sex. Compliance is a strict legal requirement, but true inclusion goes beyond mere compliance.</a:t>
            </a:r>
            <a:endParaRPr lang="en-US" sz="850" dirty="0"/>
          </a:p>
        </p:txBody>
      </p:sp>
      <p:sp>
        <p:nvSpPr>
          <p:cNvPr id="10" name="Text 7"/>
          <p:cNvSpPr/>
          <p:nvPr/>
        </p:nvSpPr>
        <p:spPr>
          <a:xfrm>
            <a:off x="1500188" y="2295934"/>
            <a:ext cx="3429000" cy="232172"/>
          </a:xfrm>
          <a:prstGeom prst="rect">
            <a:avLst/>
          </a:prstGeom>
          <a:noFill/>
          <a:ln/>
        </p:spPr>
        <p:txBody>
          <a:bodyPr wrap="square" lIns="0" tIns="0" rIns="0" bIns="42545" rtlCol="0" anchor="t">
            <a:spAutoFit/>
          </a:bodyPr>
          <a:lstStyle/>
          <a:p>
            <a:pPr marL="0" indent="0" algn="l">
              <a:buNone/>
            </a:pPr>
            <a:r>
              <a:rPr lang="en-US" sz="1100" b="1" dirty="0">
                <a:solidFill>
                  <a:srgbClr val="EA580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Strategic Importance</a:t>
            </a:r>
            <a:endParaRPr lang="en-US" sz="1100" dirty="0"/>
          </a:p>
        </p:txBody>
      </p:sp>
      <p:sp>
        <p:nvSpPr>
          <p:cNvPr id="11" name="Text 8"/>
          <p:cNvSpPr/>
          <p:nvPr/>
        </p:nvSpPr>
        <p:spPr>
          <a:xfrm>
            <a:off x="1650206" y="2670981"/>
            <a:ext cx="3278981" cy="54859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ct val="128000"/>
              </a:lnSpc>
              <a:buNone/>
            </a:pPr>
            <a:r>
              <a:rPr lang="en-US" sz="800" b="1" dirty="0">
                <a:solidFill>
                  <a:srgbClr val="1725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Driving Innovation:</a:t>
            </a:r>
            <a:r>
              <a:rPr lang="en-US" sz="850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Diverse teams are 36% more likely to outperform on profitability and are better equipped to navigate complex transformations (McKinsey, 2020).</a:t>
            </a:r>
            <a:endParaRPr lang="en-US" sz="800" dirty="0"/>
          </a:p>
        </p:txBody>
      </p:sp>
      <p:sp>
        <p:nvSpPr>
          <p:cNvPr id="12" name="Text 9"/>
          <p:cNvSpPr/>
          <p:nvPr/>
        </p:nvSpPr>
        <p:spPr>
          <a:xfrm>
            <a:off x="1650206" y="3326727"/>
            <a:ext cx="3278981" cy="54859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ct val="128000"/>
              </a:lnSpc>
              <a:buNone/>
            </a:pPr>
            <a:r>
              <a:rPr lang="en-US" sz="800" b="1" dirty="0">
                <a:solidFill>
                  <a:srgbClr val="1725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Reflecting the Customer:</a:t>
            </a:r>
            <a:r>
              <a:rPr lang="en-US" sz="850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For a global retailer like M&amp;S, a diverse workforce ensures that internal decision-making reflects the broad, diverse customer base it serves.</a:t>
            </a:r>
            <a:endParaRPr lang="en-US" sz="800" dirty="0"/>
          </a:p>
        </p:txBody>
      </p:sp>
      <p:sp>
        <p:nvSpPr>
          <p:cNvPr id="13" name="Text 10"/>
          <p:cNvSpPr/>
          <p:nvPr/>
        </p:nvSpPr>
        <p:spPr>
          <a:xfrm>
            <a:off x="1650206" y="3982473"/>
            <a:ext cx="3278981" cy="54859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ct val="128000"/>
              </a:lnSpc>
              <a:buNone/>
            </a:pPr>
            <a:r>
              <a:rPr lang="en-US" sz="800" b="1" dirty="0">
                <a:solidFill>
                  <a:srgbClr val="1725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Employer Brand:</a:t>
            </a:r>
            <a:r>
              <a:rPr lang="en-US" sz="850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A strong commitment to equal opportunity enhances M&amp;S's reputation, attracting top-tier digital and change management talent.</a:t>
            </a:r>
            <a:endParaRPr lang="en-US" sz="800" dirty="0"/>
          </a:p>
        </p:txBody>
      </p:sp>
      <p:sp>
        <p:nvSpPr>
          <p:cNvPr id="14" name="Text 11"/>
          <p:cNvSpPr/>
          <p:nvPr/>
        </p:nvSpPr>
        <p:spPr>
          <a:xfrm>
            <a:off x="5286375" y="2295934"/>
            <a:ext cx="3429000" cy="232172"/>
          </a:xfrm>
          <a:prstGeom prst="rect">
            <a:avLst/>
          </a:prstGeom>
          <a:noFill/>
          <a:ln/>
        </p:spPr>
        <p:txBody>
          <a:bodyPr wrap="square" lIns="0" tIns="0" rIns="0" bIns="42545" rtlCol="0" anchor="t">
            <a:spAutoFit/>
          </a:bodyPr>
          <a:lstStyle/>
          <a:p>
            <a:pPr marL="0" indent="0" algn="l">
              <a:buNone/>
            </a:pPr>
            <a:r>
              <a:rPr lang="en-US" sz="1100" b="1" dirty="0">
                <a:solidFill>
                  <a:srgbClr val="EA580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Practical Implementation at M&amp;S</a:t>
            </a:r>
            <a:endParaRPr lang="en-US" sz="1100" dirty="0"/>
          </a:p>
        </p:txBody>
      </p:sp>
      <p:sp>
        <p:nvSpPr>
          <p:cNvPr id="15" name="Text 12"/>
          <p:cNvSpPr/>
          <p:nvPr/>
        </p:nvSpPr>
        <p:spPr>
          <a:xfrm>
            <a:off x="5436394" y="2670981"/>
            <a:ext cx="3278981" cy="54859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ct val="128000"/>
              </a:lnSpc>
              <a:buNone/>
            </a:pPr>
            <a:r>
              <a:rPr lang="en-US" sz="800" b="1" dirty="0">
                <a:solidFill>
                  <a:srgbClr val="1725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Blind Screening:</a:t>
            </a:r>
            <a:r>
              <a:rPr lang="en-US" sz="850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Removing names, ages, and university details from CVs during the initial screening phase to mitigate unconscious bias.</a:t>
            </a:r>
            <a:endParaRPr lang="en-US" sz="800" dirty="0"/>
          </a:p>
        </p:txBody>
      </p:sp>
      <p:sp>
        <p:nvSpPr>
          <p:cNvPr id="16" name="Text 13"/>
          <p:cNvSpPr/>
          <p:nvPr/>
        </p:nvSpPr>
        <p:spPr>
          <a:xfrm>
            <a:off x="5436394" y="3326727"/>
            <a:ext cx="3278981" cy="54859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ct val="128000"/>
              </a:lnSpc>
              <a:buNone/>
            </a:pPr>
            <a:r>
              <a:rPr lang="en-US" sz="800" b="1" dirty="0">
                <a:solidFill>
                  <a:srgbClr val="1725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Standardised Evaluation:</a:t>
            </a:r>
            <a:r>
              <a:rPr lang="en-US" sz="850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Using structured interviews and Behaviourally Anchored Rating Scales (BARS) to ensure all candidates are judged purely on merit.</a:t>
            </a:r>
            <a:endParaRPr lang="en-US" sz="800" dirty="0"/>
          </a:p>
        </p:txBody>
      </p:sp>
      <p:sp>
        <p:nvSpPr>
          <p:cNvPr id="17" name="Text 14"/>
          <p:cNvSpPr/>
          <p:nvPr/>
        </p:nvSpPr>
        <p:spPr>
          <a:xfrm>
            <a:off x="5436394" y="3982473"/>
            <a:ext cx="3278981" cy="54859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ct val="128000"/>
              </a:lnSpc>
              <a:buNone/>
            </a:pPr>
            <a:r>
              <a:rPr lang="en-US" sz="800" b="1" dirty="0">
                <a:solidFill>
                  <a:srgbClr val="1725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Reasonable Adjustments:</a:t>
            </a:r>
            <a:r>
              <a:rPr lang="en-US" sz="850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Proactively offering accommodations (e.g., extra time, accessible virtual platforms) for candidates with disabilities.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071563" cy="5143500"/>
          </a:xfrm>
          <a:prstGeom prst="rect">
            <a:avLst/>
          </a:prstGeom>
          <a:solidFill>
            <a:srgbClr val="17255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Text 1"/>
          <p:cNvSpPr/>
          <p:nvPr/>
        </p:nvSpPr>
        <p:spPr>
          <a:xfrm rot="-5400000">
            <a:off x="-496072" y="2407444"/>
            <a:ext cx="2063734" cy="32861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buNone/>
            </a:pPr>
            <a:r>
              <a:rPr lang="en-US" sz="2000" b="1" kern="0" spc="2" dirty="0">
                <a:solidFill>
                  <a:srgbClr val="FAFA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CONCLUSION</a:t>
            </a:r>
            <a:endParaRPr lang="en-US" sz="2000" dirty="0"/>
          </a:p>
        </p:txBody>
      </p:sp>
      <p:sp>
        <p:nvSpPr>
          <p:cNvPr id="5" name="Text 2"/>
          <p:cNvSpPr/>
          <p:nvPr/>
        </p:nvSpPr>
        <p:spPr>
          <a:xfrm>
            <a:off x="1500188" y="428625"/>
            <a:ext cx="7215188" cy="594327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00" b="1" dirty="0">
                <a:solidFill>
                  <a:srgbClr val="1725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Strategic Recruitment is the Engine of Organisational Transformation</a:t>
            </a:r>
            <a:endParaRPr lang="en-US" sz="1600" dirty="0"/>
          </a:p>
        </p:txBody>
      </p:sp>
      <p:sp>
        <p:nvSpPr>
          <p:cNvPr id="6" name="Shape 3"/>
          <p:cNvSpPr/>
          <p:nvPr/>
        </p:nvSpPr>
        <p:spPr>
          <a:xfrm>
            <a:off x="1500188" y="1237264"/>
            <a:ext cx="7215188" cy="902903"/>
          </a:xfrm>
          <a:prstGeom prst="rect">
            <a:avLst/>
          </a:prstGeom>
          <a:solidFill>
            <a:srgbClr val="F3F4F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Shape 4"/>
          <p:cNvSpPr/>
          <p:nvPr/>
        </p:nvSpPr>
        <p:spPr>
          <a:xfrm>
            <a:off x="1500188" y="1237264"/>
            <a:ext cx="28575" cy="902903"/>
          </a:xfrm>
          <a:prstGeom prst="rect">
            <a:avLst/>
          </a:prstGeom>
          <a:solidFill>
            <a:srgbClr val="17255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Text 5"/>
          <p:cNvSpPr/>
          <p:nvPr/>
        </p:nvSpPr>
        <p:spPr>
          <a:xfrm>
            <a:off x="1671638" y="1380139"/>
            <a:ext cx="6872288" cy="617153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ct val="128000"/>
              </a:lnSpc>
              <a:buNone/>
            </a:pPr>
            <a:r>
              <a:rPr lang="en-US" sz="900" b="1" dirty="0">
                <a:solidFill>
                  <a:srgbClr val="1725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Conclusion:</a:t>
            </a:r>
            <a:r>
              <a:rPr lang="en-US" sz="950" dirty="0">
                <a:solidFill>
                  <a:srgbClr val="1725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For Marks &amp; Spencer to successfully execute its "Reshaping for Growth" strategy, recruitment must transcend administrative functions. It is a strategic enabler that ensures the organisation acquires the digital literacy, change agility, and leadership capability required to thrive in a competitive retail landscape.</a:t>
            </a:r>
            <a:endParaRPr lang="en-US" sz="950" dirty="0"/>
          </a:p>
        </p:txBody>
      </p:sp>
      <p:sp>
        <p:nvSpPr>
          <p:cNvPr id="9" name="Text 6"/>
          <p:cNvSpPr/>
          <p:nvPr/>
        </p:nvSpPr>
        <p:spPr>
          <a:xfrm>
            <a:off x="1500188" y="2311617"/>
            <a:ext cx="7215188" cy="246459"/>
          </a:xfrm>
          <a:prstGeom prst="rect">
            <a:avLst/>
          </a:prstGeom>
          <a:noFill/>
          <a:ln/>
        </p:spPr>
        <p:txBody>
          <a:bodyPr wrap="square" lIns="0" tIns="0" rIns="0" bIns="42545" rtlCol="0" anchor="t">
            <a:spAutoFit/>
          </a:bodyPr>
          <a:lstStyle/>
          <a:p>
            <a:pPr marL="0" indent="0" algn="l">
              <a:buNone/>
            </a:pPr>
            <a:r>
              <a:rPr lang="en-US" sz="1200" b="1" kern="0" spc="1" dirty="0">
                <a:solidFill>
                  <a:srgbClr val="EA580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KEY RECOMMENDATIONS</a:t>
            </a:r>
            <a:endParaRPr lang="en-US" sz="1200" dirty="0"/>
          </a:p>
        </p:txBody>
      </p:sp>
      <p:sp>
        <p:nvSpPr>
          <p:cNvPr id="10" name="Shape 7"/>
          <p:cNvSpPr/>
          <p:nvPr/>
        </p:nvSpPr>
        <p:spPr>
          <a:xfrm>
            <a:off x="1500188" y="2672376"/>
            <a:ext cx="285750" cy="285750"/>
          </a:xfrm>
          <a:prstGeom prst="rect">
            <a:avLst/>
          </a:prstGeom>
          <a:solidFill>
            <a:srgbClr val="EA580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Text 8"/>
          <p:cNvSpPr/>
          <p:nvPr/>
        </p:nvSpPr>
        <p:spPr>
          <a:xfrm>
            <a:off x="1500188" y="2672376"/>
            <a:ext cx="285750" cy="285750"/>
          </a:xfrm>
          <a:prstGeom prst="rect">
            <a:avLst/>
          </a:prstGeom>
          <a:noFill/>
          <a:ln/>
        </p:spPr>
        <p:txBody>
          <a:bodyPr wrap="none" lIns="0" tIns="0" rIns="0" bIns="0" rtlCol="0" anchor="ctr">
            <a:spAutoFit/>
          </a:bodyPr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AFA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</a:t>
            </a:r>
            <a:endParaRPr lang="en-US" sz="1200" dirty="0"/>
          </a:p>
        </p:txBody>
      </p:sp>
      <p:sp>
        <p:nvSpPr>
          <p:cNvPr id="12" name="Text 9"/>
          <p:cNvSpPr/>
          <p:nvPr/>
        </p:nvSpPr>
        <p:spPr>
          <a:xfrm>
            <a:off x="1900238" y="2672376"/>
            <a:ext cx="6815138" cy="428625"/>
          </a:xfrm>
          <a:prstGeom prst="rect">
            <a:avLst/>
          </a:prstGeom>
          <a:noFill/>
          <a:ln/>
        </p:spPr>
        <p:txBody>
          <a:bodyPr wrap="square" lIns="0" tIns="51054" rIns="0" bIns="0" rtlCol="0" anchor="t">
            <a:spAutoFit/>
          </a:bodyPr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900" b="1" dirty="0">
                <a:solidFill>
                  <a:srgbClr val="1725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Adopt a Hybrid Interview Model:</a:t>
            </a:r>
            <a:r>
              <a:rPr lang="en-US" sz="950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Utilise virtual interviews for initial screening to expand the talent pool, and face-to-face panel interviews for final selection to assess cultural fit and leadership presence.</a:t>
            </a:r>
            <a:endParaRPr lang="en-US" sz="950" dirty="0"/>
          </a:p>
        </p:txBody>
      </p:sp>
      <p:sp>
        <p:nvSpPr>
          <p:cNvPr id="13" name="Shape 10"/>
          <p:cNvSpPr/>
          <p:nvPr/>
        </p:nvSpPr>
        <p:spPr>
          <a:xfrm>
            <a:off x="1500188" y="3186726"/>
            <a:ext cx="285750" cy="285750"/>
          </a:xfrm>
          <a:prstGeom prst="rect">
            <a:avLst/>
          </a:prstGeom>
          <a:solidFill>
            <a:srgbClr val="EA580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Text 11"/>
          <p:cNvSpPr/>
          <p:nvPr/>
        </p:nvSpPr>
        <p:spPr>
          <a:xfrm>
            <a:off x="1500188" y="3186726"/>
            <a:ext cx="285750" cy="285750"/>
          </a:xfrm>
          <a:prstGeom prst="rect">
            <a:avLst/>
          </a:prstGeom>
          <a:noFill/>
          <a:ln/>
        </p:spPr>
        <p:txBody>
          <a:bodyPr wrap="none" lIns="0" tIns="0" rIns="0" bIns="0" rtlCol="0" anchor="ctr">
            <a:spAutoFit/>
          </a:bodyPr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AFA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15" name="Text 12"/>
          <p:cNvSpPr/>
          <p:nvPr/>
        </p:nvSpPr>
        <p:spPr>
          <a:xfrm>
            <a:off x="1900238" y="3186726"/>
            <a:ext cx="6815138" cy="428625"/>
          </a:xfrm>
          <a:prstGeom prst="rect">
            <a:avLst/>
          </a:prstGeom>
          <a:noFill/>
          <a:ln/>
        </p:spPr>
        <p:txBody>
          <a:bodyPr wrap="square" lIns="0" tIns="51054" rIns="0" bIns="0" rtlCol="0" anchor="t">
            <a:spAutoFit/>
          </a:bodyPr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900" b="1" dirty="0">
                <a:solidFill>
                  <a:srgbClr val="1725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Implement Structured Questioning:</a:t>
            </a:r>
            <a:r>
              <a:rPr lang="en-US" sz="950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Standardise the use of competency-based and situational questions using the STAR framework to ensure objective, evidence-based hiring decisions.</a:t>
            </a:r>
            <a:endParaRPr lang="en-US" sz="950" dirty="0"/>
          </a:p>
        </p:txBody>
      </p:sp>
      <p:sp>
        <p:nvSpPr>
          <p:cNvPr id="16" name="Shape 13"/>
          <p:cNvSpPr/>
          <p:nvPr/>
        </p:nvSpPr>
        <p:spPr>
          <a:xfrm>
            <a:off x="1500188" y="3701076"/>
            <a:ext cx="285750" cy="285750"/>
          </a:xfrm>
          <a:prstGeom prst="rect">
            <a:avLst/>
          </a:prstGeom>
          <a:solidFill>
            <a:srgbClr val="EA580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7" name="Text 14"/>
          <p:cNvSpPr/>
          <p:nvPr/>
        </p:nvSpPr>
        <p:spPr>
          <a:xfrm>
            <a:off x="1500188" y="3701076"/>
            <a:ext cx="285750" cy="285750"/>
          </a:xfrm>
          <a:prstGeom prst="rect">
            <a:avLst/>
          </a:prstGeom>
          <a:noFill/>
          <a:ln/>
        </p:spPr>
        <p:txBody>
          <a:bodyPr wrap="none" lIns="0" tIns="0" rIns="0" bIns="0" rtlCol="0" anchor="ctr">
            <a:spAutoFit/>
          </a:bodyPr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AFA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8" name="Text 15"/>
          <p:cNvSpPr/>
          <p:nvPr/>
        </p:nvSpPr>
        <p:spPr>
          <a:xfrm>
            <a:off x="1900238" y="3701076"/>
            <a:ext cx="6815138" cy="428625"/>
          </a:xfrm>
          <a:prstGeom prst="rect">
            <a:avLst/>
          </a:prstGeom>
          <a:noFill/>
          <a:ln/>
        </p:spPr>
        <p:txBody>
          <a:bodyPr wrap="square" lIns="0" tIns="51054" rIns="0" bIns="0" rtlCol="0" anchor="t">
            <a:spAutoFit/>
          </a:bodyPr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900" b="1" dirty="0">
                <a:solidFill>
                  <a:srgbClr val="1725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Embed Equal Opportunity:</a:t>
            </a:r>
            <a:r>
              <a:rPr lang="en-US" sz="950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Ensure all recruitment practices strictly comply with the Equality Act 2010, using inclusive language and diverse interview panels to mitigate unconscious bias.</a:t>
            </a:r>
            <a:endParaRPr lang="en-US" sz="950" dirty="0"/>
          </a:p>
        </p:txBody>
      </p:sp>
      <p:sp>
        <p:nvSpPr>
          <p:cNvPr id="19" name="Shape 16"/>
          <p:cNvSpPr/>
          <p:nvPr/>
        </p:nvSpPr>
        <p:spPr>
          <a:xfrm>
            <a:off x="1500188" y="4215426"/>
            <a:ext cx="285750" cy="285750"/>
          </a:xfrm>
          <a:prstGeom prst="rect">
            <a:avLst/>
          </a:prstGeom>
          <a:solidFill>
            <a:srgbClr val="EA580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0" name="Text 17"/>
          <p:cNvSpPr/>
          <p:nvPr/>
        </p:nvSpPr>
        <p:spPr>
          <a:xfrm>
            <a:off x="1500188" y="4215426"/>
            <a:ext cx="285750" cy="285750"/>
          </a:xfrm>
          <a:prstGeom prst="rect">
            <a:avLst/>
          </a:prstGeom>
          <a:noFill/>
          <a:ln/>
        </p:spPr>
        <p:txBody>
          <a:bodyPr wrap="none" lIns="0" tIns="0" rIns="0" bIns="0" rtlCol="0" anchor="ctr">
            <a:spAutoFit/>
          </a:bodyPr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AFA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21" name="Text 18"/>
          <p:cNvSpPr/>
          <p:nvPr/>
        </p:nvSpPr>
        <p:spPr>
          <a:xfrm>
            <a:off x="1900238" y="4215426"/>
            <a:ext cx="6815138" cy="428625"/>
          </a:xfrm>
          <a:prstGeom prst="rect">
            <a:avLst/>
          </a:prstGeom>
          <a:noFill/>
          <a:ln/>
        </p:spPr>
        <p:txBody>
          <a:bodyPr wrap="square" lIns="0" tIns="51054" rIns="0" bIns="0" rtlCol="0" anchor="t">
            <a:spAutoFit/>
          </a:bodyPr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900" b="1" dirty="0">
                <a:solidFill>
                  <a:srgbClr val="1725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Execute a Holistic Workforce Strategy:</a:t>
            </a:r>
            <a:r>
              <a:rPr lang="en-US" sz="950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Align talent acquisition with internal mobility, employer branding, and data-driven HR analytics to build a sustainable pipeline of transformation-ready talent.</a:t>
            </a:r>
            <a:endParaRPr lang="en-US" sz="95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071563" cy="5143500"/>
          </a:xfrm>
          <a:prstGeom prst="rect">
            <a:avLst/>
          </a:prstGeom>
          <a:solidFill>
            <a:srgbClr val="17255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Text 1"/>
          <p:cNvSpPr/>
          <p:nvPr/>
        </p:nvSpPr>
        <p:spPr>
          <a:xfrm rot="-5400000">
            <a:off x="-794631" y="2407444"/>
            <a:ext cx="2660852" cy="32861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buNone/>
            </a:pPr>
            <a:r>
              <a:rPr lang="en-US" sz="2000" b="1" kern="0" spc="2" dirty="0">
                <a:solidFill>
                  <a:srgbClr val="FAFA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REFERENCE LIST</a:t>
            </a:r>
            <a:endParaRPr lang="en-US" sz="2000" dirty="0"/>
          </a:p>
        </p:txBody>
      </p:sp>
      <p:sp>
        <p:nvSpPr>
          <p:cNvPr id="5" name="Text 2"/>
          <p:cNvSpPr/>
          <p:nvPr/>
        </p:nvSpPr>
        <p:spPr>
          <a:xfrm>
            <a:off x="1500188" y="428625"/>
            <a:ext cx="7215188" cy="297163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00" b="1" dirty="0">
                <a:solidFill>
                  <a:srgbClr val="1725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Academic and Industry Sources (Harvard Format)</a:t>
            </a:r>
            <a:endParaRPr lang="en-US" sz="1600" dirty="0"/>
          </a:p>
        </p:txBody>
      </p:sp>
      <p:sp>
        <p:nvSpPr>
          <p:cNvPr id="6" name="Text 3"/>
          <p:cNvSpPr/>
          <p:nvPr/>
        </p:nvSpPr>
        <p:spPr>
          <a:xfrm>
            <a:off x="1500188" y="940101"/>
            <a:ext cx="3464719" cy="300038"/>
          </a:xfrm>
          <a:prstGeom prst="rect">
            <a:avLst/>
          </a:prstGeom>
          <a:noFill/>
          <a:ln/>
        </p:spPr>
        <p:txBody>
          <a:bodyPr wrap="square" lIns="255143" tIns="0" rIns="0" bIns="0" rtlCol="0" anchor="t">
            <a:spAutoFit/>
          </a:bodyPr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750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AIHR (2023) </a:t>
            </a:r>
            <a:r>
              <a:rPr lang="en-US" sz="750" i="1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recruitment and selection process: a complete guide</a:t>
            </a:r>
            <a:r>
              <a:rPr lang="en-US" sz="750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. Available at: https://www.aihr.com (Accessed: 15 June 2026).</a:t>
            </a:r>
            <a:endParaRPr lang="en-US" sz="750" dirty="0"/>
          </a:p>
        </p:txBody>
      </p:sp>
      <p:sp>
        <p:nvSpPr>
          <p:cNvPr id="7" name="Text 4"/>
          <p:cNvSpPr/>
          <p:nvPr/>
        </p:nvSpPr>
        <p:spPr>
          <a:xfrm>
            <a:off x="1500188" y="1354438"/>
            <a:ext cx="3464719" cy="300038"/>
          </a:xfrm>
          <a:prstGeom prst="rect">
            <a:avLst/>
          </a:prstGeom>
          <a:noFill/>
          <a:ln/>
        </p:spPr>
        <p:txBody>
          <a:bodyPr wrap="square" lIns="255143" tIns="0" rIns="0" bIns="0" rtlCol="0" anchor="t">
            <a:spAutoFit/>
          </a:bodyPr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750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Armstrong, M. and Taylor, S. (2020) </a:t>
            </a:r>
            <a:r>
              <a:rPr lang="en-US" sz="750" i="1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Armstrong's handbook of human resource management practice</a:t>
            </a:r>
            <a:r>
              <a:rPr lang="en-US" sz="750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. 15th edn. London: Kogan Page.</a:t>
            </a:r>
            <a:endParaRPr lang="en-US" sz="750" dirty="0"/>
          </a:p>
        </p:txBody>
      </p:sp>
      <p:sp>
        <p:nvSpPr>
          <p:cNvPr id="8" name="Text 5"/>
          <p:cNvSpPr/>
          <p:nvPr/>
        </p:nvSpPr>
        <p:spPr>
          <a:xfrm>
            <a:off x="1500188" y="1768776"/>
            <a:ext cx="3464719" cy="300038"/>
          </a:xfrm>
          <a:prstGeom prst="rect">
            <a:avLst/>
          </a:prstGeom>
          <a:noFill/>
          <a:ln/>
        </p:spPr>
        <p:txBody>
          <a:bodyPr wrap="square" lIns="255143" tIns="0" rIns="0" bIns="0" rtlCol="0" anchor="t">
            <a:spAutoFit/>
          </a:bodyPr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750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Boxall, P. and Purcell, J. (2016) </a:t>
            </a:r>
            <a:r>
              <a:rPr lang="en-US" sz="750" i="1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Strategy and human resource management</a:t>
            </a:r>
            <a:r>
              <a:rPr lang="en-US" sz="750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. 4th edn. London: Palgrave Macmillan.</a:t>
            </a:r>
            <a:endParaRPr lang="en-US" sz="750" dirty="0"/>
          </a:p>
        </p:txBody>
      </p:sp>
      <p:sp>
        <p:nvSpPr>
          <p:cNvPr id="9" name="Text 6"/>
          <p:cNvSpPr/>
          <p:nvPr/>
        </p:nvSpPr>
        <p:spPr>
          <a:xfrm>
            <a:off x="1500188" y="2183113"/>
            <a:ext cx="3464719" cy="300038"/>
          </a:xfrm>
          <a:prstGeom prst="rect">
            <a:avLst/>
          </a:prstGeom>
          <a:noFill/>
          <a:ln/>
        </p:spPr>
        <p:txBody>
          <a:bodyPr wrap="square" lIns="255143" tIns="0" rIns="0" bIns="0" rtlCol="0" anchor="t">
            <a:spAutoFit/>
          </a:bodyPr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750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CIPD (2023) </a:t>
            </a:r>
            <a:r>
              <a:rPr lang="en-US" sz="750" i="1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Resourcing and talent planning report 2023</a:t>
            </a:r>
            <a:r>
              <a:rPr lang="en-US" sz="750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. Available at: https://www.cipd.org (Accessed: 15 June 2026).</a:t>
            </a:r>
            <a:endParaRPr lang="en-US" sz="750" dirty="0"/>
          </a:p>
        </p:txBody>
      </p:sp>
      <p:sp>
        <p:nvSpPr>
          <p:cNvPr id="10" name="Text 7"/>
          <p:cNvSpPr/>
          <p:nvPr/>
        </p:nvSpPr>
        <p:spPr>
          <a:xfrm>
            <a:off x="1500188" y="2597451"/>
            <a:ext cx="3464719" cy="300038"/>
          </a:xfrm>
          <a:prstGeom prst="rect">
            <a:avLst/>
          </a:prstGeom>
          <a:noFill/>
          <a:ln/>
        </p:spPr>
        <p:txBody>
          <a:bodyPr wrap="square" lIns="255143" tIns="0" rIns="0" bIns="0" rtlCol="0" anchor="t">
            <a:spAutoFit/>
          </a:bodyPr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750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Great Britain. Parliament. (2010) </a:t>
            </a:r>
            <a:r>
              <a:rPr lang="en-US" sz="750" i="1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Equality Act 2010</a:t>
            </a:r>
            <a:r>
              <a:rPr lang="en-US" sz="750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. London: The Stationery Office.</a:t>
            </a:r>
            <a:endParaRPr lang="en-US" sz="750" dirty="0"/>
          </a:p>
        </p:txBody>
      </p:sp>
      <p:sp>
        <p:nvSpPr>
          <p:cNvPr id="11" name="Text 8"/>
          <p:cNvSpPr/>
          <p:nvPr/>
        </p:nvSpPr>
        <p:spPr>
          <a:xfrm>
            <a:off x="5250656" y="940101"/>
            <a:ext cx="3464719" cy="300038"/>
          </a:xfrm>
          <a:prstGeom prst="rect">
            <a:avLst/>
          </a:prstGeom>
          <a:noFill/>
          <a:ln/>
        </p:spPr>
        <p:txBody>
          <a:bodyPr wrap="square" lIns="255143" tIns="0" rIns="0" bIns="0" rtlCol="0" anchor="t">
            <a:spAutoFit/>
          </a:bodyPr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750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Indeed (2026) </a:t>
            </a:r>
            <a:r>
              <a:rPr lang="en-US" sz="750" i="1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Virtual vs. in-person interviews: pros and cons</a:t>
            </a:r>
            <a:r>
              <a:rPr lang="en-US" sz="750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. Available at: https://www.indeed.com (Accessed: 15 June 2026).</a:t>
            </a:r>
            <a:endParaRPr lang="en-US" sz="750" dirty="0"/>
          </a:p>
        </p:txBody>
      </p:sp>
      <p:sp>
        <p:nvSpPr>
          <p:cNvPr id="12" name="Text 9"/>
          <p:cNvSpPr/>
          <p:nvPr/>
        </p:nvSpPr>
        <p:spPr>
          <a:xfrm>
            <a:off x="5250656" y="1354438"/>
            <a:ext cx="3464719" cy="450056"/>
          </a:xfrm>
          <a:prstGeom prst="rect">
            <a:avLst/>
          </a:prstGeom>
          <a:noFill/>
          <a:ln/>
        </p:spPr>
        <p:txBody>
          <a:bodyPr wrap="square" lIns="255143" tIns="0" rIns="0" bIns="0" rtlCol="0" anchor="t">
            <a:spAutoFit/>
          </a:bodyPr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750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Marks and Spencer (2024) </a:t>
            </a:r>
            <a:r>
              <a:rPr lang="en-US" sz="750" i="1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Annual report and full year results 2023/24: reshaping for growth</a:t>
            </a:r>
            <a:r>
              <a:rPr lang="en-US" sz="750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. Available at: https://corporate.marksandspencer.com (Accessed: 15 June 2026).</a:t>
            </a:r>
            <a:endParaRPr lang="en-US" sz="750" dirty="0"/>
          </a:p>
        </p:txBody>
      </p:sp>
      <p:sp>
        <p:nvSpPr>
          <p:cNvPr id="13" name="Text 10"/>
          <p:cNvSpPr/>
          <p:nvPr/>
        </p:nvSpPr>
        <p:spPr>
          <a:xfrm>
            <a:off x="5250656" y="1918795"/>
            <a:ext cx="3464719" cy="300038"/>
          </a:xfrm>
          <a:prstGeom prst="rect">
            <a:avLst/>
          </a:prstGeom>
          <a:noFill/>
          <a:ln/>
        </p:spPr>
        <p:txBody>
          <a:bodyPr wrap="square" lIns="255143" tIns="0" rIns="0" bIns="0" rtlCol="0" anchor="t">
            <a:spAutoFit/>
          </a:bodyPr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750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McKinsey and Company (2020) </a:t>
            </a:r>
            <a:r>
              <a:rPr lang="en-US" sz="750" i="1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Diversity wins: how inclusion matters</a:t>
            </a:r>
            <a:r>
              <a:rPr lang="en-US" sz="750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. Available at: https://www.mckinsey.com (Accessed: 15 June 2026).</a:t>
            </a:r>
            <a:endParaRPr lang="en-US" sz="750" dirty="0"/>
          </a:p>
        </p:txBody>
      </p:sp>
      <p:sp>
        <p:nvSpPr>
          <p:cNvPr id="14" name="Text 11"/>
          <p:cNvSpPr/>
          <p:nvPr/>
        </p:nvSpPr>
        <p:spPr>
          <a:xfrm>
            <a:off x="5250656" y="2333132"/>
            <a:ext cx="3464719" cy="300038"/>
          </a:xfrm>
          <a:prstGeom prst="rect">
            <a:avLst/>
          </a:prstGeom>
          <a:noFill/>
          <a:ln/>
        </p:spPr>
        <p:txBody>
          <a:bodyPr wrap="square" lIns="255143" tIns="0" rIns="0" bIns="0" rtlCol="0" anchor="t">
            <a:spAutoFit/>
          </a:bodyPr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750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Taproot (2025) </a:t>
            </a:r>
            <a:r>
              <a:rPr lang="en-US" sz="750" i="1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Using Socratic questioning in leadership interviews</a:t>
            </a:r>
            <a:r>
              <a:rPr lang="en-US" sz="750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. Available at: https://www.taproot.com (Accessed: 15 June 2026).</a:t>
            </a:r>
            <a:endParaRPr lang="en-US" sz="750" dirty="0"/>
          </a:p>
        </p:txBody>
      </p:sp>
      <p:sp>
        <p:nvSpPr>
          <p:cNvPr id="15" name="Text 12"/>
          <p:cNvSpPr/>
          <p:nvPr/>
        </p:nvSpPr>
        <p:spPr>
          <a:xfrm>
            <a:off x="5250656" y="2747470"/>
            <a:ext cx="3464719" cy="450056"/>
          </a:xfrm>
          <a:prstGeom prst="rect">
            <a:avLst/>
          </a:prstGeom>
          <a:noFill/>
          <a:ln/>
        </p:spPr>
        <p:txBody>
          <a:bodyPr wrap="square" lIns="255143" tIns="0" rIns="0" bIns="0" rtlCol="0" anchor="t">
            <a:spAutoFit/>
          </a:bodyPr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750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Thomas International (2024) </a:t>
            </a:r>
            <a:r>
              <a:rPr lang="en-US" sz="750" i="1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ultimate guide to competency-based interviews</a:t>
            </a:r>
            <a:r>
              <a:rPr lang="en-US" sz="750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. Available at: https://www.thomas.co (Accessed: 15 June 2026).</a:t>
            </a:r>
            <a:endParaRPr lang="en-US" sz="75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2544</Words>
  <Application>Microsoft Office PowerPoint</Application>
  <PresentationFormat>On-screen Show (16:9)</PresentationFormat>
  <Paragraphs>244</Paragraphs>
  <Slides>15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7" baseType="lpstr"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Carla Lima De Carvalho Toldo (2419228)</cp:lastModifiedBy>
  <cp:revision>1</cp:revision>
  <dcterms:created xsi:type="dcterms:W3CDTF">2026-06-15T12:47:33Z</dcterms:created>
  <dcterms:modified xsi:type="dcterms:W3CDTF">2026-06-15T12:48:04Z</dcterms:modified>
</cp:coreProperties>
</file>