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8.jp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2"/>
    <p:sldId id="509" r:id="rId3"/>
    <p:sldId id="508" r:id="rId4"/>
  </p:sldIdLst>
  <p:sldSz cx="9906000" cy="6858000" type="A4"/>
  <p:notesSz cx="9906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059DFC-2498-4FFC-B68A-6785A4EC299B}" v="12" dt="2022-10-30T15:59:17.34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p:cViewPr>
        <p:scale>
          <a:sx n="100" d="100"/>
          <a:sy n="100" d="100"/>
        </p:scale>
        <p:origin x="1656" y="42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926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11813" y="0"/>
            <a:ext cx="4292600" cy="344488"/>
          </a:xfrm>
          <a:prstGeom prst="rect">
            <a:avLst/>
          </a:prstGeom>
        </p:spPr>
        <p:txBody>
          <a:bodyPr vert="horz" lIns="91440" tIns="45720" rIns="91440" bIns="45720" rtlCol="0"/>
          <a:lstStyle>
            <a:lvl1pPr algn="r">
              <a:defRPr sz="1200"/>
            </a:lvl1pPr>
          </a:lstStyle>
          <a:p>
            <a:fld id="{E3027F80-95C3-4C98-964C-62A8A7AE97B6}" type="datetimeFigureOut">
              <a:rPr lang="en-GB" smtClean="0"/>
              <a:t>19/01/2023</a:t>
            </a:fld>
            <a:endParaRPr lang="en-GB"/>
          </a:p>
        </p:txBody>
      </p:sp>
      <p:sp>
        <p:nvSpPr>
          <p:cNvPr id="4" name="Slide Image Placeholder 3"/>
          <p:cNvSpPr>
            <a:spLocks noGrp="1" noRot="1" noChangeAspect="1"/>
          </p:cNvSpPr>
          <p:nvPr>
            <p:ph type="sldImg" idx="2"/>
          </p:nvPr>
        </p:nvSpPr>
        <p:spPr>
          <a:xfrm>
            <a:off x="3281363" y="857250"/>
            <a:ext cx="334327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0600" y="3300413"/>
            <a:ext cx="79248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42926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11813" y="6513513"/>
            <a:ext cx="4292600" cy="344487"/>
          </a:xfrm>
          <a:prstGeom prst="rect">
            <a:avLst/>
          </a:prstGeom>
        </p:spPr>
        <p:txBody>
          <a:bodyPr vert="horz" lIns="91440" tIns="45720" rIns="91440" bIns="45720" rtlCol="0" anchor="b"/>
          <a:lstStyle>
            <a:lvl1pPr algn="r">
              <a:defRPr sz="1200"/>
            </a:lvl1pPr>
          </a:lstStyle>
          <a:p>
            <a:fld id="{2F922C9C-B8CD-47C9-B12E-E9B0E2693883}" type="slidenum">
              <a:rPr lang="en-GB" smtClean="0"/>
              <a:t>‹#›</a:t>
            </a:fld>
            <a:endParaRPr lang="en-GB"/>
          </a:p>
        </p:txBody>
      </p:sp>
    </p:spTree>
    <p:extLst>
      <p:ext uri="{BB962C8B-B14F-4D97-AF65-F5344CB8AC3E}">
        <p14:creationId xmlns:p14="http://schemas.microsoft.com/office/powerpoint/2010/main" val="1294222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22C9C-B8CD-47C9-B12E-E9B0E2693883}" type="slidenum">
              <a:rPr lang="en-GB" smtClean="0"/>
              <a:t>1</a:t>
            </a:fld>
            <a:endParaRPr lang="en-GB"/>
          </a:p>
        </p:txBody>
      </p:sp>
    </p:spTree>
    <p:extLst>
      <p:ext uri="{BB962C8B-B14F-4D97-AF65-F5344CB8AC3E}">
        <p14:creationId xmlns:p14="http://schemas.microsoft.com/office/powerpoint/2010/main" val="2662095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22C9C-B8CD-47C9-B12E-E9B0E2693883}" type="slidenum">
              <a:rPr lang="en-GB" smtClean="0"/>
              <a:t>2</a:t>
            </a:fld>
            <a:endParaRPr lang="en-GB"/>
          </a:p>
        </p:txBody>
      </p:sp>
    </p:spTree>
    <p:extLst>
      <p:ext uri="{BB962C8B-B14F-4D97-AF65-F5344CB8AC3E}">
        <p14:creationId xmlns:p14="http://schemas.microsoft.com/office/powerpoint/2010/main" val="2335828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Foothold have been supporting IET (Institution of Engineering and Technology) members and their families to thrive – no matter what life throws at them – since 1890.</a:t>
            </a:r>
          </a:p>
          <a:p>
            <a:endParaRPr lang="en-GB" sz="1050" dirty="0"/>
          </a:p>
          <a:p>
            <a:r>
              <a:rPr lang="en-GB" sz="1050" dirty="0"/>
              <a:t>The charity’s ambition has always been to ensure that engineers feel supported in all aspects of their lives, and know that it’s okay to ask for that support. So that they can be healthy and able to stand on their own two feet. Feeling looked after, but also empowered by their professional community.</a:t>
            </a:r>
          </a:p>
          <a:p>
            <a:endParaRPr lang="en-GB" sz="1050" dirty="0"/>
          </a:p>
          <a:p>
            <a:r>
              <a:rPr lang="en-GB" sz="1050" dirty="0"/>
              <a:t>Which is why, throughout their 130-year history, Foothold have continually developed vital services which support around 1,000 people every year, right across the globe.</a:t>
            </a:r>
          </a:p>
          <a:p>
            <a:endParaRPr lang="en-GB" sz="1050" dirty="0"/>
          </a:p>
          <a:p>
            <a:r>
              <a:rPr lang="en-GB" sz="1050" dirty="0"/>
              <a:t>The charity exists to ensure that no engineer or their family needs to face life’s challenges alone. Funded by engineers, for engineers, Foothold is here for engineers and the people who matter to them most - offering varied, holistic and tailored support to the global engineering community. </a:t>
            </a:r>
          </a:p>
          <a:p>
            <a:endParaRPr lang="en-GB" sz="1050" dirty="0"/>
          </a:p>
          <a:p>
            <a:r>
              <a:rPr lang="en-GB" sz="1050" dirty="0"/>
              <a:t>Whether it’s bespoke grants to help struggling families get back on their feet; advice and guidance on home and workplace issues from our expert partners; or digital resources to help people take control of their wellbeing, they provide a helping hand so that engineers and their families can meet their needs emotionally, physically, and financially.</a:t>
            </a:r>
          </a:p>
          <a:p>
            <a:endParaRPr lang="en-GB" sz="1050" dirty="0"/>
          </a:p>
          <a:p>
            <a:r>
              <a:rPr lang="en-GB" sz="1050" dirty="0"/>
              <a:t>Their expansive digital support enables the charity to be there for many more people than they can through our direct support alone. Through their free Wellbeing Hub, webinars, blogs and app, Foothold empower engineers to build their resilience to life’s challenges, and take control of their health and wellbeing.</a:t>
            </a:r>
          </a:p>
          <a:p>
            <a:endParaRPr lang="en-GB" sz="1050" dirty="0"/>
          </a:p>
          <a:p>
            <a:r>
              <a:rPr lang="en-GB" sz="1050" dirty="0"/>
              <a:t>But they don’t do it alone. Every year, their team of dedicated, passionate volunteers help them to deliver their life-changing services, and they rely on generous donations from the engineering community to fund everything they do.</a:t>
            </a:r>
          </a:p>
          <a:p>
            <a:endParaRPr lang="en-GB" sz="1050" dirty="0"/>
          </a:p>
          <a:p>
            <a:r>
              <a:rPr lang="en-GB" sz="1050" dirty="0"/>
              <a:t>There are plenty of opportunities to get involved and make a difference, including:</a:t>
            </a:r>
          </a:p>
          <a:p>
            <a:endParaRPr lang="en-GB" sz="1050" dirty="0"/>
          </a:p>
          <a:p>
            <a:r>
              <a:rPr lang="en-GB" sz="1050" dirty="0"/>
              <a:t>- Taking part in a fundraising challenge or event</a:t>
            </a:r>
          </a:p>
          <a:p>
            <a:r>
              <a:rPr lang="en-GB" sz="1050" dirty="0"/>
              <a:t>- Volunteering to deliver services or promote the charity</a:t>
            </a:r>
          </a:p>
          <a:p>
            <a:r>
              <a:rPr lang="en-GB" sz="1050" dirty="0"/>
              <a:t>- Making a donation, no matter how big or small</a:t>
            </a:r>
          </a:p>
          <a:p>
            <a:r>
              <a:rPr lang="en-GB" sz="1050" dirty="0"/>
              <a:t>- Corporate organisations can join our Foothold Business Club and take advantage of opportunities to raise funds and enhance their Corporate Social Responsibility (CSR) programme.</a:t>
            </a:r>
          </a:p>
          <a:p>
            <a:endParaRPr lang="en-GB" sz="1050" dirty="0"/>
          </a:p>
          <a:p>
            <a:r>
              <a:rPr lang="en-GB" sz="1050" dirty="0"/>
              <a:t>Get in touch today to find out how you can play your part and support this amazing charity.</a:t>
            </a:r>
          </a:p>
          <a:p>
            <a:endParaRPr lang="en-GB" sz="1050" dirty="0"/>
          </a:p>
          <a:p>
            <a:r>
              <a:rPr lang="en-GB" sz="1050" dirty="0"/>
              <a:t>Remember, if you need urgent support right now, reach out via their form: https://www.myfoothold.org/contact-us/enquire-about-support/</a:t>
            </a:r>
          </a:p>
          <a:p>
            <a:endParaRPr lang="en-GB" dirty="0"/>
          </a:p>
        </p:txBody>
      </p:sp>
      <p:sp>
        <p:nvSpPr>
          <p:cNvPr id="4" name="Slide Number Placeholder 3"/>
          <p:cNvSpPr>
            <a:spLocks noGrp="1"/>
          </p:cNvSpPr>
          <p:nvPr>
            <p:ph type="sldNum" sz="quarter" idx="5"/>
          </p:nvPr>
        </p:nvSpPr>
        <p:spPr/>
        <p:txBody>
          <a:bodyPr/>
          <a:lstStyle/>
          <a:p>
            <a:fld id="{5D42E2C0-AEA5-42D9-BBA2-389D2E0CFF12}" type="slidenum">
              <a:rPr lang="en-GB" smtClean="0"/>
              <a:t>3</a:t>
            </a:fld>
            <a:endParaRPr lang="en-GB"/>
          </a:p>
        </p:txBody>
      </p:sp>
    </p:spTree>
    <p:extLst>
      <p:ext uri="{BB962C8B-B14F-4D97-AF65-F5344CB8AC3E}">
        <p14:creationId xmlns:p14="http://schemas.microsoft.com/office/powerpoint/2010/main" val="331991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742950" y="2125980"/>
            <a:ext cx="84201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485900" y="3840480"/>
            <a:ext cx="69342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495300" y="1577340"/>
            <a:ext cx="430911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101590" y="1577340"/>
            <a:ext cx="430911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256919" y="53698"/>
            <a:ext cx="2652076" cy="470895"/>
          </a:xfrm>
          <a:prstGeom prst="rect">
            <a:avLst/>
          </a:prstGeom>
        </p:spPr>
      </p:pic>
      <p:sp>
        <p:nvSpPr>
          <p:cNvPr id="2" name="Holder 2"/>
          <p:cNvSpPr>
            <a:spLocks noGrp="1"/>
          </p:cNvSpPr>
          <p:nvPr>
            <p:ph type="title"/>
          </p:nvPr>
        </p:nvSpPr>
        <p:spPr>
          <a:xfrm>
            <a:off x="495300" y="274320"/>
            <a:ext cx="8915400" cy="10972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495300" y="1577340"/>
            <a:ext cx="891540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368040" y="6377940"/>
            <a:ext cx="316992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95300" y="6377940"/>
            <a:ext cx="227838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1/19/2023</a:t>
            </a:fld>
            <a:endParaRPr lang="en-US"/>
          </a:p>
        </p:txBody>
      </p:sp>
      <p:sp>
        <p:nvSpPr>
          <p:cNvPr id="6" name="Holder 6"/>
          <p:cNvSpPr>
            <a:spLocks noGrp="1"/>
          </p:cNvSpPr>
          <p:nvPr>
            <p:ph type="sldNum" sz="quarter" idx="7"/>
          </p:nvPr>
        </p:nvSpPr>
        <p:spPr>
          <a:xfrm>
            <a:off x="7132320" y="6377940"/>
            <a:ext cx="227838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theiet.org/" TargetMode="External"/><Relationship Id="rId3" Type="http://schemas.openxmlformats.org/officeDocument/2006/relationships/hyperlink" Target="https://localevents.theiet.org/register.php?event=492e0a" TargetMode="External"/><Relationship Id="rId7" Type="http://schemas.openxmlformats.org/officeDocument/2006/relationships/image" Target="../media/image5.jpg"/><Relationship Id="rId12"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jpg"/><Relationship Id="rId11" Type="http://schemas.openxmlformats.org/officeDocument/2006/relationships/image" Target="../media/image8.jpg"/><Relationship Id="rId5" Type="http://schemas.openxmlformats.org/officeDocument/2006/relationships/image" Target="../media/image3.jpg"/><Relationship Id="rId10" Type="http://schemas.openxmlformats.org/officeDocument/2006/relationships/image" Target="../media/image7.jpeg"/><Relationship Id="rId4" Type="http://schemas.openxmlformats.org/officeDocument/2006/relationships/image" Target="../media/image2.jp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hyperlink" Target="http://www.theiet.org/" TargetMode="External"/><Relationship Id="rId3" Type="http://schemas.openxmlformats.org/officeDocument/2006/relationships/hyperlink" Target="https://localevents.theiet.org/register.php?event=492e0a" TargetMode="External"/><Relationship Id="rId7" Type="http://schemas.openxmlformats.org/officeDocument/2006/relationships/image" Target="../media/image5.jpg"/><Relationship Id="rId12"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4.jpg"/><Relationship Id="rId11" Type="http://schemas.openxmlformats.org/officeDocument/2006/relationships/image" Target="../media/image8.jpg"/><Relationship Id="rId5" Type="http://schemas.openxmlformats.org/officeDocument/2006/relationships/image" Target="../media/image3.jpg"/><Relationship Id="rId10" Type="http://schemas.openxmlformats.org/officeDocument/2006/relationships/image" Target="../media/image7.jpeg"/><Relationship Id="rId4" Type="http://schemas.openxmlformats.org/officeDocument/2006/relationships/image" Target="../media/image2.jpg"/><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960346" y="5147159"/>
            <a:ext cx="4789491" cy="1561966"/>
          </a:xfrm>
          <a:prstGeom prst="rect">
            <a:avLst/>
          </a:prstGeom>
        </p:spPr>
        <p:txBody>
          <a:bodyPr vert="horz" wrap="square" lIns="0" tIns="12700" rIns="0" bIns="0" rtlCol="0">
            <a:spAutoFit/>
          </a:bodyPr>
          <a:lstStyle/>
          <a:p>
            <a:pPr marL="12700">
              <a:lnSpc>
                <a:spcPct val="100000"/>
              </a:lnSpc>
              <a:spcBef>
                <a:spcPts val="100"/>
              </a:spcBef>
            </a:pPr>
            <a:r>
              <a:rPr lang="en-GB" sz="1200" b="1" spc="-10" dirty="0">
                <a:solidFill>
                  <a:srgbClr val="A046B4"/>
                </a:solidFill>
                <a:latin typeface="Arial"/>
                <a:cs typeface="Arial"/>
              </a:rPr>
              <a:t>Hybrid event registration links:</a:t>
            </a:r>
          </a:p>
          <a:p>
            <a:pPr marL="12700">
              <a:lnSpc>
                <a:spcPct val="100000"/>
              </a:lnSpc>
              <a:spcBef>
                <a:spcPts val="100"/>
              </a:spcBef>
            </a:pPr>
            <a:r>
              <a:rPr lang="en-GB" sz="1200" b="1" spc="-10" dirty="0" smtClean="0">
                <a:solidFill>
                  <a:srgbClr val="A046B4"/>
                </a:solidFill>
                <a:latin typeface="Arial"/>
                <a:cs typeface="Arial"/>
              </a:rPr>
              <a:t>Online</a:t>
            </a:r>
            <a:r>
              <a:rPr lang="en-GB" sz="1200" b="1" spc="-10" dirty="0">
                <a:solidFill>
                  <a:srgbClr val="A046B4"/>
                </a:solidFill>
                <a:latin typeface="Arial"/>
                <a:cs typeface="Arial"/>
              </a:rPr>
              <a:t>: </a:t>
            </a:r>
            <a:r>
              <a:rPr lang="en-GB" sz="1400" b="1" spc="-10" dirty="0">
                <a:solidFill>
                  <a:srgbClr val="A046B4"/>
                </a:solidFill>
                <a:latin typeface="Arial"/>
                <a:cs typeface="Arial"/>
                <a:hlinkClick r:id="rId3"/>
              </a:rPr>
              <a:t>https://localevents.theiet.org/register.php?event=492e0a</a:t>
            </a:r>
            <a:r>
              <a:rPr lang="en-GB" sz="1400" b="1" spc="-10" dirty="0">
                <a:solidFill>
                  <a:srgbClr val="A046B4"/>
                </a:solidFill>
                <a:latin typeface="Arial"/>
                <a:cs typeface="Arial"/>
              </a:rPr>
              <a:t> </a:t>
            </a:r>
          </a:p>
          <a:p>
            <a:pPr marL="12700">
              <a:lnSpc>
                <a:spcPct val="100000"/>
              </a:lnSpc>
              <a:spcBef>
                <a:spcPts val="100"/>
              </a:spcBef>
            </a:pPr>
            <a:r>
              <a:rPr lang="en-GB" sz="1100" b="1" spc="-10" dirty="0">
                <a:solidFill>
                  <a:srgbClr val="A046B4"/>
                </a:solidFill>
                <a:latin typeface="Arial"/>
                <a:cs typeface="Arial"/>
              </a:rPr>
              <a:t> </a:t>
            </a:r>
            <a:r>
              <a:rPr lang="en-GB" sz="1200" b="1" spc="-10" dirty="0" smtClean="0">
                <a:solidFill>
                  <a:srgbClr val="A046B4"/>
                </a:solidFill>
                <a:latin typeface="Arial"/>
                <a:cs typeface="Arial"/>
              </a:rPr>
              <a:t>In-person</a:t>
            </a:r>
            <a:r>
              <a:rPr lang="en-GB" sz="1200" b="1" spc="-10" dirty="0">
                <a:solidFill>
                  <a:srgbClr val="A046B4"/>
                </a:solidFill>
                <a:latin typeface="Arial"/>
                <a:cs typeface="Arial"/>
              </a:rPr>
              <a:t>:</a:t>
            </a:r>
            <a:r>
              <a:rPr lang="en-GB" sz="800" b="1" spc="-10" dirty="0">
                <a:solidFill>
                  <a:srgbClr val="A046B4"/>
                </a:solidFill>
                <a:latin typeface="Arial"/>
                <a:cs typeface="Arial"/>
              </a:rPr>
              <a:t> </a:t>
            </a:r>
            <a:r>
              <a:rPr lang="en-GB" sz="1400" b="1" u="sng" dirty="0">
                <a:solidFill>
                  <a:srgbClr val="0563C1"/>
                </a:solidFill>
                <a:latin typeface="Arial" panose="020B0604020202020204" pitchFamily="34" charset="0"/>
                <a:ea typeface="Calibri" panose="020F0502020204030204" pitchFamily="34" charset="0"/>
                <a:cs typeface="Arial" panose="020B0604020202020204" pitchFamily="34" charset="0"/>
              </a:rPr>
              <a:t>https://localevents.theiet.org/register.php?event=610502 </a:t>
            </a:r>
            <a:endParaRPr lang="en-GB" sz="1400" b="1" spc="-10" dirty="0">
              <a:solidFill>
                <a:srgbClr val="A046B4"/>
              </a:solidFill>
              <a:latin typeface="Arial" panose="020B0604020202020204" pitchFamily="34" charset="0"/>
              <a:cs typeface="Arial" panose="020B0604020202020204" pitchFamily="34" charset="0"/>
            </a:endParaRPr>
          </a:p>
          <a:p>
            <a:pPr marL="0" marR="0" lvl="0" indent="0" algn="ctr" defTabSz="914400" rtl="0" eaLnBrk="0" fontAlgn="auto" latinLnBrk="0" hangingPunct="0">
              <a:lnSpc>
                <a:spcPct val="100000"/>
              </a:lnSpc>
              <a:spcBef>
                <a:spcPts val="600"/>
              </a:spcBef>
              <a:spcAft>
                <a:spcPts val="0"/>
              </a:spcAft>
              <a:buClrTx/>
              <a:buSzTx/>
              <a:buFontTx/>
              <a:buNone/>
              <a:tabLst/>
              <a:defRPr/>
            </a:pPr>
            <a:r>
              <a:rPr lang="en-GB" sz="1000" b="1" dirty="0">
                <a:solidFill>
                  <a:srgbClr val="A046B4"/>
                </a:solidFill>
                <a:latin typeface="Arial" panose="020B0604020202020204" pitchFamily="34" charset="0"/>
                <a:cs typeface="Arial" panose="020B0604020202020204" pitchFamily="34" charset="0"/>
              </a:rPr>
              <a:t>SA1 8EW</a:t>
            </a:r>
          </a:p>
          <a:p>
            <a:pPr marL="0" marR="0" lvl="0" indent="0" algn="ctr" defTabSz="914400" rtl="0" eaLnBrk="0" fontAlgn="auto" latinLnBrk="0" hangingPunct="0">
              <a:lnSpc>
                <a:spcPct val="100000"/>
              </a:lnSpc>
              <a:spcBef>
                <a:spcPts val="0"/>
              </a:spcBef>
              <a:spcAft>
                <a:spcPts val="0"/>
              </a:spcAft>
              <a:buClrTx/>
              <a:buSzTx/>
              <a:buFontTx/>
              <a:buNone/>
              <a:tabLst/>
              <a:defRPr/>
            </a:pPr>
            <a:r>
              <a:rPr lang="en-US" altLang="en-US" sz="1000" b="0" dirty="0">
                <a:solidFill>
                  <a:srgbClr val="A046B4"/>
                </a:solidFill>
                <a:latin typeface="Arial" panose="020B0604020202020204" pitchFamily="34" charset="0"/>
                <a:cs typeface="Arial" panose="020B0604020202020204" pitchFamily="34" charset="0"/>
              </a:rPr>
              <a:t>IQ Building Room 002</a:t>
            </a:r>
          </a:p>
          <a:p>
            <a:pPr marL="0" marR="0" lvl="0" indent="0" algn="ctr" defTabSz="914400" rtl="0" eaLnBrk="0" fontAlgn="auto" latinLnBrk="0" hangingPunct="0">
              <a:lnSpc>
                <a:spcPct val="100000"/>
              </a:lnSpc>
              <a:spcBef>
                <a:spcPts val="0"/>
              </a:spcBef>
              <a:spcAft>
                <a:spcPts val="0"/>
              </a:spcAft>
              <a:buClrTx/>
              <a:buSzTx/>
              <a:buFontTx/>
              <a:buNone/>
              <a:tabLst/>
              <a:defRPr/>
            </a:pPr>
            <a:r>
              <a:rPr lang="en-US" altLang="en-US" sz="1000" b="0" dirty="0">
                <a:solidFill>
                  <a:srgbClr val="A046B4"/>
                </a:solidFill>
                <a:latin typeface="Arial" panose="020B0604020202020204" pitchFamily="34" charset="0"/>
                <a:cs typeface="Arial" panose="020B0604020202020204" pitchFamily="34" charset="0"/>
              </a:rPr>
              <a:t>University of Wales Trinity St. David’s.</a:t>
            </a:r>
            <a:r>
              <a:rPr lang="en-US" altLang="en-US" sz="1000" b="0" baseline="0" dirty="0">
                <a:solidFill>
                  <a:srgbClr val="A046B4"/>
                </a:solidFill>
                <a:latin typeface="Arial" panose="020B0604020202020204" pitchFamily="34" charset="0"/>
                <a:cs typeface="Arial" panose="020B0604020202020204" pitchFamily="34" charset="0"/>
              </a:rPr>
              <a:t> SA1 Innovation Quarter, Swansea</a:t>
            </a:r>
            <a:endParaRPr lang="en-GB" altLang="en-US" sz="1000" b="0" dirty="0">
              <a:solidFill>
                <a:srgbClr val="A046B4"/>
              </a:solidFill>
              <a:latin typeface="Arial" panose="020B0604020202020204" pitchFamily="34" charset="0"/>
              <a:cs typeface="Arial" panose="020B0604020202020204" pitchFamily="34" charset="0"/>
            </a:endParaRPr>
          </a:p>
        </p:txBody>
      </p:sp>
      <p:sp>
        <p:nvSpPr>
          <p:cNvPr id="3" name="object 3"/>
          <p:cNvSpPr txBox="1"/>
          <p:nvPr/>
        </p:nvSpPr>
        <p:spPr>
          <a:xfrm>
            <a:off x="5814515" y="5904252"/>
            <a:ext cx="671830" cy="546100"/>
          </a:xfrm>
          <a:prstGeom prst="rect">
            <a:avLst/>
          </a:prstGeom>
        </p:spPr>
        <p:txBody>
          <a:bodyPr vert="horz" wrap="square" lIns="0" tIns="12700" rIns="0" bIns="0" rtlCol="0">
            <a:spAutoFit/>
          </a:bodyPr>
          <a:lstStyle/>
          <a:p>
            <a:pPr algn="ctr">
              <a:lnSpc>
                <a:spcPct val="100000"/>
              </a:lnSpc>
              <a:spcBef>
                <a:spcPts val="100"/>
              </a:spcBef>
            </a:pPr>
            <a:r>
              <a:rPr sz="1400" b="1" dirty="0">
                <a:solidFill>
                  <a:srgbClr val="A046B4"/>
                </a:solidFill>
                <a:latin typeface="Arial"/>
                <a:cs typeface="Arial"/>
              </a:rPr>
              <a:t>CPD</a:t>
            </a:r>
            <a:endParaRPr sz="1400" dirty="0">
              <a:latin typeface="Arial"/>
              <a:cs typeface="Arial"/>
            </a:endParaRPr>
          </a:p>
          <a:p>
            <a:pPr marL="12065" marR="5080" algn="ctr">
              <a:lnSpc>
                <a:spcPct val="100000"/>
              </a:lnSpc>
              <a:spcBef>
                <a:spcPts val="15"/>
              </a:spcBef>
            </a:pPr>
            <a:r>
              <a:rPr sz="1000" dirty="0">
                <a:solidFill>
                  <a:srgbClr val="A046B4"/>
                </a:solidFill>
                <a:latin typeface="Arial"/>
                <a:cs typeface="Arial"/>
              </a:rPr>
              <a:t>C</a:t>
            </a:r>
            <a:r>
              <a:rPr sz="1000" spc="-10" dirty="0">
                <a:solidFill>
                  <a:srgbClr val="A046B4"/>
                </a:solidFill>
                <a:latin typeface="Arial"/>
                <a:cs typeface="Arial"/>
              </a:rPr>
              <a:t>on</a:t>
            </a:r>
            <a:r>
              <a:rPr sz="1000" spc="-5" dirty="0">
                <a:solidFill>
                  <a:srgbClr val="A046B4"/>
                </a:solidFill>
                <a:latin typeface="Arial"/>
                <a:cs typeface="Arial"/>
              </a:rPr>
              <a:t>t</a:t>
            </a:r>
            <a:r>
              <a:rPr sz="1000" dirty="0">
                <a:solidFill>
                  <a:srgbClr val="A046B4"/>
                </a:solidFill>
                <a:latin typeface="Arial"/>
                <a:cs typeface="Arial"/>
              </a:rPr>
              <a:t>ri</a:t>
            </a:r>
            <a:r>
              <a:rPr sz="1000" spc="-10" dirty="0">
                <a:solidFill>
                  <a:srgbClr val="A046B4"/>
                </a:solidFill>
                <a:latin typeface="Arial"/>
                <a:cs typeface="Arial"/>
              </a:rPr>
              <a:t>bu</a:t>
            </a:r>
            <a:r>
              <a:rPr sz="1000" spc="-5" dirty="0">
                <a:solidFill>
                  <a:srgbClr val="A046B4"/>
                </a:solidFill>
                <a:latin typeface="Arial"/>
                <a:cs typeface="Arial"/>
              </a:rPr>
              <a:t>t</a:t>
            </a:r>
            <a:r>
              <a:rPr sz="1000" spc="-10" dirty="0">
                <a:solidFill>
                  <a:srgbClr val="A046B4"/>
                </a:solidFill>
                <a:latin typeface="Arial"/>
                <a:cs typeface="Arial"/>
              </a:rPr>
              <a:t>e</a:t>
            </a:r>
            <a:r>
              <a:rPr sz="1000" dirty="0">
                <a:solidFill>
                  <a:srgbClr val="A046B4"/>
                </a:solidFill>
                <a:latin typeface="Arial"/>
                <a:cs typeface="Arial"/>
              </a:rPr>
              <a:t>s  </a:t>
            </a:r>
            <a:r>
              <a:rPr sz="1000" spc="-5" dirty="0">
                <a:solidFill>
                  <a:srgbClr val="A046B4"/>
                </a:solidFill>
                <a:latin typeface="Arial"/>
                <a:cs typeface="Arial"/>
              </a:rPr>
              <a:t>to</a:t>
            </a:r>
            <a:r>
              <a:rPr sz="1000" spc="-45" dirty="0">
                <a:solidFill>
                  <a:srgbClr val="A046B4"/>
                </a:solidFill>
                <a:latin typeface="Arial"/>
                <a:cs typeface="Arial"/>
              </a:rPr>
              <a:t> </a:t>
            </a:r>
            <a:r>
              <a:rPr sz="1000" spc="-5" dirty="0">
                <a:solidFill>
                  <a:srgbClr val="A046B4"/>
                </a:solidFill>
                <a:latin typeface="Arial"/>
                <a:cs typeface="Arial"/>
              </a:rPr>
              <a:t>IET</a:t>
            </a:r>
            <a:r>
              <a:rPr sz="1000" spc="-40" dirty="0">
                <a:solidFill>
                  <a:srgbClr val="A046B4"/>
                </a:solidFill>
                <a:latin typeface="Arial"/>
                <a:cs typeface="Arial"/>
              </a:rPr>
              <a:t> </a:t>
            </a:r>
            <a:r>
              <a:rPr sz="1000" spc="-5" dirty="0">
                <a:solidFill>
                  <a:srgbClr val="A046B4"/>
                </a:solidFill>
                <a:latin typeface="Arial"/>
                <a:cs typeface="Arial"/>
              </a:rPr>
              <a:t>CPD</a:t>
            </a:r>
            <a:endParaRPr sz="1000" dirty="0">
              <a:latin typeface="Arial"/>
              <a:cs typeface="Arial"/>
            </a:endParaRPr>
          </a:p>
        </p:txBody>
      </p:sp>
      <p:grpSp>
        <p:nvGrpSpPr>
          <p:cNvPr id="4" name="object 4"/>
          <p:cNvGrpSpPr/>
          <p:nvPr/>
        </p:nvGrpSpPr>
        <p:grpSpPr>
          <a:xfrm>
            <a:off x="6935" y="4951920"/>
            <a:ext cx="9915525" cy="118110"/>
            <a:chOff x="-4762" y="5239016"/>
            <a:chExt cx="9915525" cy="118110"/>
          </a:xfrm>
        </p:grpSpPr>
        <p:sp>
          <p:nvSpPr>
            <p:cNvPr id="5" name="object 5"/>
            <p:cNvSpPr/>
            <p:nvPr/>
          </p:nvSpPr>
          <p:spPr>
            <a:xfrm>
              <a:off x="0" y="5243779"/>
              <a:ext cx="9906000" cy="108585"/>
            </a:xfrm>
            <a:custGeom>
              <a:avLst/>
              <a:gdLst/>
              <a:ahLst/>
              <a:cxnLst/>
              <a:rect l="l" t="t" r="r" b="b"/>
              <a:pathLst>
                <a:path w="9906000" h="108585">
                  <a:moveTo>
                    <a:pt x="0" y="108104"/>
                  </a:moveTo>
                  <a:lnTo>
                    <a:pt x="0" y="0"/>
                  </a:lnTo>
                  <a:lnTo>
                    <a:pt x="9906000" y="0"/>
                  </a:lnTo>
                  <a:lnTo>
                    <a:pt x="9906000" y="108104"/>
                  </a:lnTo>
                  <a:lnTo>
                    <a:pt x="0" y="108104"/>
                  </a:lnTo>
                  <a:close/>
                </a:path>
              </a:pathLst>
            </a:custGeom>
            <a:solidFill>
              <a:srgbClr val="53274E"/>
            </a:solidFill>
          </p:spPr>
          <p:txBody>
            <a:bodyPr wrap="square" lIns="0" tIns="0" rIns="0" bIns="0" rtlCol="0"/>
            <a:lstStyle/>
            <a:p>
              <a:endParaRPr/>
            </a:p>
          </p:txBody>
        </p:sp>
        <p:sp>
          <p:nvSpPr>
            <p:cNvPr id="6" name="object 6"/>
            <p:cNvSpPr/>
            <p:nvPr/>
          </p:nvSpPr>
          <p:spPr>
            <a:xfrm>
              <a:off x="0" y="5243779"/>
              <a:ext cx="9906000" cy="108585"/>
            </a:xfrm>
            <a:custGeom>
              <a:avLst/>
              <a:gdLst/>
              <a:ahLst/>
              <a:cxnLst/>
              <a:rect l="l" t="t" r="r" b="b"/>
              <a:pathLst>
                <a:path w="9906000" h="108585">
                  <a:moveTo>
                    <a:pt x="0" y="0"/>
                  </a:moveTo>
                  <a:lnTo>
                    <a:pt x="9906000" y="0"/>
                  </a:lnTo>
                </a:path>
                <a:path w="9906000" h="108585">
                  <a:moveTo>
                    <a:pt x="9906000" y="108105"/>
                  </a:moveTo>
                  <a:lnTo>
                    <a:pt x="0" y="108105"/>
                  </a:lnTo>
                </a:path>
              </a:pathLst>
            </a:custGeom>
            <a:ln w="9525">
              <a:solidFill>
                <a:srgbClr val="53274E"/>
              </a:solidFill>
            </a:ln>
          </p:spPr>
          <p:txBody>
            <a:bodyPr wrap="square" lIns="0" tIns="0" rIns="0" bIns="0" rtlCol="0"/>
            <a:lstStyle/>
            <a:p>
              <a:endParaRPr/>
            </a:p>
          </p:txBody>
        </p:sp>
      </p:grpSp>
      <p:sp>
        <p:nvSpPr>
          <p:cNvPr id="7" name="object 7"/>
          <p:cNvSpPr txBox="1"/>
          <p:nvPr/>
        </p:nvSpPr>
        <p:spPr>
          <a:xfrm>
            <a:off x="3366590" y="110942"/>
            <a:ext cx="4895850" cy="452120"/>
          </a:xfrm>
          <a:prstGeom prst="rect">
            <a:avLst/>
          </a:prstGeom>
        </p:spPr>
        <p:txBody>
          <a:bodyPr vert="horz" wrap="square" lIns="0" tIns="12700" rIns="0" bIns="0" rtlCol="0">
            <a:spAutoFit/>
          </a:bodyPr>
          <a:lstStyle/>
          <a:p>
            <a:pPr marL="12700">
              <a:lnSpc>
                <a:spcPct val="100000"/>
              </a:lnSpc>
              <a:spcBef>
                <a:spcPts val="100"/>
              </a:spcBef>
            </a:pPr>
            <a:r>
              <a:rPr sz="2800" b="1" spc="-25" dirty="0">
                <a:solidFill>
                  <a:srgbClr val="A046B4"/>
                </a:solidFill>
                <a:latin typeface="Calibri"/>
                <a:cs typeface="Calibri"/>
              </a:rPr>
              <a:t>Wales</a:t>
            </a:r>
            <a:r>
              <a:rPr sz="2800" b="1" spc="-10" dirty="0">
                <a:solidFill>
                  <a:srgbClr val="A046B4"/>
                </a:solidFill>
                <a:latin typeface="Calibri"/>
                <a:cs typeface="Calibri"/>
              </a:rPr>
              <a:t> </a:t>
            </a:r>
            <a:r>
              <a:rPr sz="2800" b="1" spc="-5" dirty="0">
                <a:solidFill>
                  <a:srgbClr val="A046B4"/>
                </a:solidFill>
                <a:latin typeface="Calibri"/>
                <a:cs typeface="Calibri"/>
              </a:rPr>
              <a:t>South </a:t>
            </a:r>
            <a:r>
              <a:rPr sz="2800" b="1" spc="-40" dirty="0">
                <a:solidFill>
                  <a:srgbClr val="A046B4"/>
                </a:solidFill>
                <a:latin typeface="Calibri"/>
                <a:cs typeface="Calibri"/>
              </a:rPr>
              <a:t>West</a:t>
            </a:r>
            <a:r>
              <a:rPr sz="2800" b="1" spc="5" dirty="0">
                <a:solidFill>
                  <a:srgbClr val="A046B4"/>
                </a:solidFill>
                <a:latin typeface="Calibri"/>
                <a:cs typeface="Calibri"/>
              </a:rPr>
              <a:t> </a:t>
            </a:r>
            <a:r>
              <a:rPr sz="2800" b="1" spc="-5" dirty="0">
                <a:solidFill>
                  <a:srgbClr val="A046B4"/>
                </a:solidFill>
                <a:latin typeface="Calibri"/>
                <a:cs typeface="Calibri"/>
              </a:rPr>
              <a:t>Local </a:t>
            </a:r>
            <a:r>
              <a:rPr sz="2800" b="1" spc="-10" dirty="0">
                <a:solidFill>
                  <a:srgbClr val="A046B4"/>
                </a:solidFill>
                <a:latin typeface="Calibri"/>
                <a:cs typeface="Calibri"/>
              </a:rPr>
              <a:t>Network</a:t>
            </a:r>
            <a:endParaRPr sz="2800" dirty="0">
              <a:latin typeface="Calibri"/>
              <a:cs typeface="Calibri"/>
            </a:endParaRPr>
          </a:p>
        </p:txBody>
      </p:sp>
      <p:pic>
        <p:nvPicPr>
          <p:cNvPr id="9" name="object 9"/>
          <p:cNvPicPr/>
          <p:nvPr/>
        </p:nvPicPr>
        <p:blipFill>
          <a:blip r:embed="rId4" cstate="print"/>
          <a:stretch>
            <a:fillRect/>
          </a:stretch>
        </p:blipFill>
        <p:spPr>
          <a:xfrm>
            <a:off x="968763" y="6339787"/>
            <a:ext cx="276855" cy="327262"/>
          </a:xfrm>
          <a:prstGeom prst="rect">
            <a:avLst/>
          </a:prstGeom>
        </p:spPr>
      </p:pic>
      <p:pic>
        <p:nvPicPr>
          <p:cNvPr id="10" name="object 10"/>
          <p:cNvPicPr/>
          <p:nvPr/>
        </p:nvPicPr>
        <p:blipFill>
          <a:blip r:embed="rId5" cstate="print"/>
          <a:stretch>
            <a:fillRect/>
          </a:stretch>
        </p:blipFill>
        <p:spPr>
          <a:xfrm>
            <a:off x="5928388" y="5386539"/>
            <a:ext cx="473174" cy="441142"/>
          </a:xfrm>
          <a:prstGeom prst="rect">
            <a:avLst/>
          </a:prstGeom>
        </p:spPr>
      </p:pic>
      <p:pic>
        <p:nvPicPr>
          <p:cNvPr id="11" name="object 11"/>
          <p:cNvPicPr/>
          <p:nvPr/>
        </p:nvPicPr>
        <p:blipFill>
          <a:blip r:embed="rId6" cstate="print"/>
          <a:stretch>
            <a:fillRect/>
          </a:stretch>
        </p:blipFill>
        <p:spPr>
          <a:xfrm>
            <a:off x="6551023" y="6119909"/>
            <a:ext cx="279621" cy="259703"/>
          </a:xfrm>
          <a:prstGeom prst="rect">
            <a:avLst/>
          </a:prstGeom>
        </p:spPr>
      </p:pic>
      <p:pic>
        <p:nvPicPr>
          <p:cNvPr id="12" name="object 12"/>
          <p:cNvPicPr/>
          <p:nvPr/>
        </p:nvPicPr>
        <p:blipFill>
          <a:blip r:embed="rId7" cstate="print"/>
          <a:stretch>
            <a:fillRect/>
          </a:stretch>
        </p:blipFill>
        <p:spPr>
          <a:xfrm>
            <a:off x="7484622" y="6120077"/>
            <a:ext cx="279259" cy="259367"/>
          </a:xfrm>
          <a:prstGeom prst="rect">
            <a:avLst/>
          </a:prstGeom>
        </p:spPr>
      </p:pic>
      <p:sp>
        <p:nvSpPr>
          <p:cNvPr id="13" name="object 13"/>
          <p:cNvSpPr txBox="1"/>
          <p:nvPr/>
        </p:nvSpPr>
        <p:spPr>
          <a:xfrm>
            <a:off x="131136" y="5565911"/>
            <a:ext cx="728596" cy="1107996"/>
          </a:xfrm>
          <a:prstGeom prst="rect">
            <a:avLst/>
          </a:prstGeom>
        </p:spPr>
        <p:txBody>
          <a:bodyPr vert="horz" wrap="square" lIns="0" tIns="182880" rIns="0" bIns="0" rtlCol="0">
            <a:spAutoFit/>
          </a:bodyPr>
          <a:lstStyle/>
          <a:p>
            <a:pPr algn="ctr">
              <a:lnSpc>
                <a:spcPct val="100000"/>
              </a:lnSpc>
              <a:spcBef>
                <a:spcPts val="785"/>
              </a:spcBef>
            </a:pPr>
            <a:r>
              <a:rPr lang="en-GB" sz="1200" b="1" spc="-15" dirty="0" smtClean="0">
                <a:solidFill>
                  <a:srgbClr val="A046B4"/>
                </a:solidFill>
                <a:latin typeface="Arial"/>
                <a:cs typeface="Arial"/>
              </a:rPr>
              <a:t>Thursday</a:t>
            </a:r>
            <a:br>
              <a:rPr lang="en-GB" sz="1200" b="1" spc="-15" dirty="0" smtClean="0">
                <a:solidFill>
                  <a:srgbClr val="A046B4"/>
                </a:solidFill>
                <a:latin typeface="Arial"/>
                <a:cs typeface="Arial"/>
              </a:rPr>
            </a:br>
            <a:r>
              <a:rPr lang="en-GB" sz="1400" b="1" spc="-15" dirty="0" smtClean="0">
                <a:solidFill>
                  <a:srgbClr val="A046B4"/>
                </a:solidFill>
                <a:latin typeface="Arial"/>
                <a:cs typeface="Arial"/>
              </a:rPr>
              <a:t>26</a:t>
            </a:r>
            <a:r>
              <a:rPr lang="en-GB" sz="1400" b="1" spc="-15" dirty="0" smtClean="0">
                <a:solidFill>
                  <a:srgbClr val="A046B4"/>
                </a:solidFill>
                <a:latin typeface="Arial"/>
                <a:cs typeface="Arial"/>
              </a:rPr>
              <a:t> Jan</a:t>
            </a:r>
            <a:br>
              <a:rPr lang="en-GB" sz="1400" b="1" spc="-15" dirty="0" smtClean="0">
                <a:solidFill>
                  <a:srgbClr val="A046B4"/>
                </a:solidFill>
                <a:latin typeface="Arial"/>
                <a:cs typeface="Arial"/>
              </a:rPr>
            </a:br>
            <a:r>
              <a:rPr lang="en-GB" sz="1400" b="1" spc="-15" dirty="0" smtClean="0">
                <a:solidFill>
                  <a:srgbClr val="A046B4"/>
                </a:solidFill>
                <a:latin typeface="Arial"/>
                <a:cs typeface="Arial"/>
              </a:rPr>
              <a:t>20</a:t>
            </a:r>
            <a:r>
              <a:rPr sz="1400" b="1" spc="-15" dirty="0">
                <a:solidFill>
                  <a:srgbClr val="A046B4"/>
                </a:solidFill>
                <a:latin typeface="Arial"/>
                <a:cs typeface="Arial"/>
              </a:rPr>
              <a:t>2</a:t>
            </a:r>
            <a:r>
              <a:rPr lang="en-GB" sz="1400" b="1" spc="-15" dirty="0">
                <a:solidFill>
                  <a:srgbClr val="A046B4"/>
                </a:solidFill>
                <a:latin typeface="Arial"/>
                <a:cs typeface="Arial"/>
              </a:rPr>
              <a:t>3</a:t>
            </a:r>
            <a:endParaRPr sz="1400" dirty="0">
              <a:latin typeface="Arial"/>
              <a:cs typeface="Arial"/>
            </a:endParaRPr>
          </a:p>
          <a:p>
            <a:pPr marL="12700" marR="5080" algn="ctr">
              <a:lnSpc>
                <a:spcPct val="100000"/>
              </a:lnSpc>
              <a:spcBef>
                <a:spcPts val="15"/>
              </a:spcBef>
            </a:pPr>
            <a:r>
              <a:rPr lang="en-GB" sz="1000" spc="-10" dirty="0" smtClean="0">
                <a:solidFill>
                  <a:srgbClr val="A046B4"/>
                </a:solidFill>
                <a:latin typeface="Arial"/>
                <a:cs typeface="Arial"/>
              </a:rPr>
              <a:t>19:00 GMT</a:t>
            </a:r>
          </a:p>
          <a:p>
            <a:pPr marL="12700" marR="5080" algn="ctr">
              <a:lnSpc>
                <a:spcPct val="100000"/>
              </a:lnSpc>
              <a:spcBef>
                <a:spcPts val="15"/>
              </a:spcBef>
            </a:pPr>
            <a:r>
              <a:rPr lang="en-GB" sz="1000" spc="-10" dirty="0" smtClean="0">
                <a:solidFill>
                  <a:srgbClr val="A046B4"/>
                </a:solidFill>
                <a:latin typeface="Arial"/>
                <a:cs typeface="Arial"/>
              </a:rPr>
              <a:t>13:00 EST</a:t>
            </a:r>
            <a:endParaRPr sz="1000" dirty="0">
              <a:latin typeface="Arial"/>
              <a:cs typeface="Arial"/>
            </a:endParaRPr>
          </a:p>
        </p:txBody>
      </p:sp>
      <p:sp>
        <p:nvSpPr>
          <p:cNvPr id="14" name="object 14"/>
          <p:cNvSpPr txBox="1"/>
          <p:nvPr/>
        </p:nvSpPr>
        <p:spPr>
          <a:xfrm>
            <a:off x="6521413" y="5630359"/>
            <a:ext cx="1261801" cy="280845"/>
          </a:xfrm>
          <a:prstGeom prst="rect">
            <a:avLst/>
          </a:prstGeom>
        </p:spPr>
        <p:txBody>
          <a:bodyPr vert="horz" wrap="square" lIns="0" tIns="64769" rIns="0" bIns="0" rtlCol="0">
            <a:spAutoFit/>
          </a:bodyPr>
          <a:lstStyle/>
          <a:p>
            <a:pPr algn="ctr">
              <a:lnSpc>
                <a:spcPct val="100000"/>
              </a:lnSpc>
              <a:spcBef>
                <a:spcPts val="160"/>
              </a:spcBef>
            </a:pPr>
            <a:r>
              <a:rPr sz="1400" u="sng" spc="-10" dirty="0">
                <a:solidFill>
                  <a:srgbClr val="0563C1"/>
                </a:solidFill>
                <a:uFill>
                  <a:solidFill>
                    <a:srgbClr val="0563C1"/>
                  </a:solidFill>
                </a:uFill>
                <a:latin typeface="Arial"/>
                <a:cs typeface="Arial"/>
                <a:hlinkClick r:id="rId8"/>
              </a:rPr>
              <a:t>www.theiet.org</a:t>
            </a:r>
            <a:r>
              <a:rPr lang="en-GB" sz="1400" u="sng" spc="-10" dirty="0">
                <a:solidFill>
                  <a:srgbClr val="0563C1"/>
                </a:solidFill>
                <a:uFill>
                  <a:solidFill>
                    <a:srgbClr val="0563C1"/>
                  </a:solidFill>
                </a:uFill>
                <a:latin typeface="Arial"/>
                <a:cs typeface="Arial"/>
              </a:rPr>
              <a:t> </a:t>
            </a:r>
            <a:endParaRPr sz="1400" dirty="0">
              <a:latin typeface="Arial"/>
              <a:cs typeface="Arial"/>
            </a:endParaRPr>
          </a:p>
        </p:txBody>
      </p:sp>
      <p:sp>
        <p:nvSpPr>
          <p:cNvPr id="15" name="object 15"/>
          <p:cNvSpPr txBox="1"/>
          <p:nvPr/>
        </p:nvSpPr>
        <p:spPr>
          <a:xfrm>
            <a:off x="7861527" y="5137682"/>
            <a:ext cx="1955164" cy="1513876"/>
          </a:xfrm>
          <a:prstGeom prst="rect">
            <a:avLst/>
          </a:prstGeom>
        </p:spPr>
        <p:txBody>
          <a:bodyPr vert="horz" wrap="square" lIns="0" tIns="13335" rIns="0" bIns="0" rtlCol="0">
            <a:spAutoFit/>
          </a:bodyPr>
          <a:lstStyle/>
          <a:p>
            <a:pPr marL="704215">
              <a:lnSpc>
                <a:spcPts val="5420"/>
              </a:lnSpc>
              <a:spcBef>
                <a:spcPts val="105"/>
              </a:spcBef>
            </a:pPr>
            <a:r>
              <a:rPr lang="en-GB" sz="4400" dirty="0">
                <a:latin typeface="Arial" panose="020B0604020202020204" pitchFamily="34" charset="0"/>
                <a:cs typeface="Arial" panose="020B0604020202020204" pitchFamily="34" charset="0"/>
                <a:sym typeface="Webdings" panose="05030102010509060703" pitchFamily="18" charset="2"/>
              </a:rPr>
              <a:t></a:t>
            </a:r>
            <a:endParaRPr sz="4700" dirty="0">
              <a:latin typeface="Webdings"/>
              <a:cs typeface="Webdings"/>
            </a:endParaRPr>
          </a:p>
          <a:p>
            <a:pPr algn="ctr">
              <a:lnSpc>
                <a:spcPts val="1460"/>
              </a:lnSpc>
            </a:pPr>
            <a:r>
              <a:rPr sz="1400" b="1" spc="-15" dirty="0">
                <a:solidFill>
                  <a:srgbClr val="A046B4"/>
                </a:solidFill>
                <a:latin typeface="Arial"/>
                <a:cs typeface="Arial"/>
              </a:rPr>
              <a:t>Warm</a:t>
            </a:r>
            <a:r>
              <a:rPr sz="1400" b="1" spc="-25" dirty="0">
                <a:solidFill>
                  <a:srgbClr val="A046B4"/>
                </a:solidFill>
                <a:latin typeface="Arial"/>
                <a:cs typeface="Arial"/>
              </a:rPr>
              <a:t> </a:t>
            </a:r>
            <a:r>
              <a:rPr sz="1400" b="1" spc="-10" dirty="0">
                <a:solidFill>
                  <a:srgbClr val="A046B4"/>
                </a:solidFill>
                <a:latin typeface="Arial"/>
                <a:cs typeface="Arial"/>
              </a:rPr>
              <a:t>Welcome</a:t>
            </a:r>
            <a:endParaRPr sz="1400" dirty="0">
              <a:latin typeface="Arial"/>
              <a:cs typeface="Arial"/>
            </a:endParaRPr>
          </a:p>
          <a:p>
            <a:pPr marL="12700" marR="5080" algn="ctr">
              <a:lnSpc>
                <a:spcPct val="100000"/>
              </a:lnSpc>
              <a:spcBef>
                <a:spcPts val="15"/>
              </a:spcBef>
            </a:pPr>
            <a:r>
              <a:rPr sz="1000" spc="-5" dirty="0">
                <a:solidFill>
                  <a:srgbClr val="A046B4"/>
                </a:solidFill>
                <a:latin typeface="Arial"/>
                <a:cs typeface="Arial"/>
              </a:rPr>
              <a:t>to the public at this </a:t>
            </a:r>
            <a:r>
              <a:rPr sz="1000" u="sng" spc="-5" dirty="0">
                <a:solidFill>
                  <a:srgbClr val="A046B4"/>
                </a:solidFill>
                <a:uFill>
                  <a:solidFill>
                    <a:srgbClr val="A046B4"/>
                  </a:solidFill>
                </a:uFill>
                <a:latin typeface="Arial"/>
                <a:cs typeface="Arial"/>
              </a:rPr>
              <a:t>free</a:t>
            </a:r>
            <a:r>
              <a:rPr sz="1000" spc="-5" dirty="0">
                <a:solidFill>
                  <a:srgbClr val="A046B4"/>
                </a:solidFill>
                <a:latin typeface="Arial"/>
                <a:cs typeface="Arial"/>
              </a:rPr>
              <a:t> </a:t>
            </a:r>
            <a:r>
              <a:rPr sz="1000" spc="-10" dirty="0">
                <a:solidFill>
                  <a:srgbClr val="A046B4"/>
                </a:solidFill>
                <a:latin typeface="Arial"/>
                <a:cs typeface="Arial"/>
              </a:rPr>
              <a:t>event </a:t>
            </a:r>
            <a:r>
              <a:rPr sz="1000" spc="-5" dirty="0">
                <a:solidFill>
                  <a:srgbClr val="A046B4"/>
                </a:solidFill>
                <a:latin typeface="Arial"/>
                <a:cs typeface="Arial"/>
              </a:rPr>
              <a:t> Registration </a:t>
            </a:r>
            <a:r>
              <a:rPr sz="1000" dirty="0">
                <a:solidFill>
                  <a:srgbClr val="A046B4"/>
                </a:solidFill>
                <a:latin typeface="Arial"/>
                <a:cs typeface="Arial"/>
              </a:rPr>
              <a:t>is </a:t>
            </a:r>
            <a:r>
              <a:rPr lang="en-GB" sz="1000" spc="-10" dirty="0" smtClean="0">
                <a:solidFill>
                  <a:srgbClr val="A046B4"/>
                </a:solidFill>
                <a:latin typeface="Arial"/>
                <a:cs typeface="Arial"/>
              </a:rPr>
              <a:t>required to join the event in-person or to </a:t>
            </a:r>
            <a:r>
              <a:rPr sz="1000" spc="-10" dirty="0" smtClean="0">
                <a:solidFill>
                  <a:srgbClr val="A046B4"/>
                </a:solidFill>
                <a:latin typeface="Arial"/>
                <a:cs typeface="Arial"/>
              </a:rPr>
              <a:t>get </a:t>
            </a:r>
            <a:r>
              <a:rPr sz="1000" spc="-265" dirty="0" smtClean="0">
                <a:solidFill>
                  <a:srgbClr val="A046B4"/>
                </a:solidFill>
                <a:latin typeface="Arial"/>
                <a:cs typeface="Arial"/>
              </a:rPr>
              <a:t> </a:t>
            </a:r>
            <a:r>
              <a:rPr sz="1000" spc="-5" dirty="0">
                <a:solidFill>
                  <a:srgbClr val="A046B4"/>
                </a:solidFill>
                <a:latin typeface="Arial"/>
                <a:cs typeface="Arial"/>
              </a:rPr>
              <a:t>the</a:t>
            </a:r>
            <a:r>
              <a:rPr sz="1000" spc="-15" dirty="0">
                <a:solidFill>
                  <a:srgbClr val="A046B4"/>
                </a:solidFill>
                <a:latin typeface="Arial"/>
                <a:cs typeface="Arial"/>
              </a:rPr>
              <a:t> </a:t>
            </a:r>
            <a:r>
              <a:rPr lang="en-GB" sz="1000" spc="-15" dirty="0" smtClean="0">
                <a:solidFill>
                  <a:srgbClr val="A046B4"/>
                </a:solidFill>
                <a:latin typeface="Arial"/>
                <a:cs typeface="Arial"/>
              </a:rPr>
              <a:t>online </a:t>
            </a:r>
            <a:r>
              <a:rPr sz="1000" spc="-10" dirty="0" smtClean="0">
                <a:solidFill>
                  <a:srgbClr val="A046B4"/>
                </a:solidFill>
                <a:latin typeface="Arial"/>
                <a:cs typeface="Arial"/>
              </a:rPr>
              <a:t>webinar</a:t>
            </a:r>
            <a:r>
              <a:rPr lang="en-GB" sz="1000" spc="-10" dirty="0" smtClean="0">
                <a:solidFill>
                  <a:srgbClr val="A046B4"/>
                </a:solidFill>
                <a:latin typeface="Arial"/>
                <a:cs typeface="Arial"/>
              </a:rPr>
              <a:t> </a:t>
            </a:r>
            <a:r>
              <a:rPr sz="1000" spc="-5" dirty="0" smtClean="0">
                <a:solidFill>
                  <a:srgbClr val="A046B4"/>
                </a:solidFill>
                <a:latin typeface="Arial"/>
                <a:cs typeface="Arial"/>
              </a:rPr>
              <a:t>link</a:t>
            </a:r>
            <a:endParaRPr sz="1000" dirty="0">
              <a:latin typeface="Arial"/>
              <a:cs typeface="Arial"/>
            </a:endParaRPr>
          </a:p>
        </p:txBody>
      </p:sp>
      <p:grpSp>
        <p:nvGrpSpPr>
          <p:cNvPr id="16" name="object 16"/>
          <p:cNvGrpSpPr/>
          <p:nvPr/>
        </p:nvGrpSpPr>
        <p:grpSpPr>
          <a:xfrm>
            <a:off x="-4762" y="631625"/>
            <a:ext cx="9915525" cy="1127760"/>
            <a:chOff x="-4762" y="631625"/>
            <a:chExt cx="9915525" cy="1127760"/>
          </a:xfrm>
        </p:grpSpPr>
        <p:sp>
          <p:nvSpPr>
            <p:cNvPr id="17" name="object 17"/>
            <p:cNvSpPr/>
            <p:nvPr/>
          </p:nvSpPr>
          <p:spPr>
            <a:xfrm>
              <a:off x="0" y="636388"/>
              <a:ext cx="9906000" cy="1118235"/>
            </a:xfrm>
            <a:custGeom>
              <a:avLst/>
              <a:gdLst/>
              <a:ahLst/>
              <a:cxnLst/>
              <a:rect l="l" t="t" r="r" b="b"/>
              <a:pathLst>
                <a:path w="9906000" h="1118235">
                  <a:moveTo>
                    <a:pt x="0" y="1117809"/>
                  </a:moveTo>
                  <a:lnTo>
                    <a:pt x="0" y="0"/>
                  </a:lnTo>
                  <a:lnTo>
                    <a:pt x="9906000" y="0"/>
                  </a:lnTo>
                  <a:lnTo>
                    <a:pt x="9906000" y="1117809"/>
                  </a:lnTo>
                  <a:lnTo>
                    <a:pt x="0" y="1117809"/>
                  </a:lnTo>
                  <a:close/>
                </a:path>
              </a:pathLst>
            </a:custGeom>
            <a:solidFill>
              <a:srgbClr val="53274E"/>
            </a:solidFill>
          </p:spPr>
          <p:txBody>
            <a:bodyPr wrap="square" lIns="0" tIns="0" rIns="0" bIns="0" rtlCol="0"/>
            <a:lstStyle/>
            <a:p>
              <a:endParaRPr/>
            </a:p>
          </p:txBody>
        </p:sp>
        <p:sp>
          <p:nvSpPr>
            <p:cNvPr id="18" name="object 18"/>
            <p:cNvSpPr/>
            <p:nvPr/>
          </p:nvSpPr>
          <p:spPr>
            <a:xfrm>
              <a:off x="0" y="636388"/>
              <a:ext cx="9906000" cy="1118235"/>
            </a:xfrm>
            <a:custGeom>
              <a:avLst/>
              <a:gdLst/>
              <a:ahLst/>
              <a:cxnLst/>
              <a:rect l="l" t="t" r="r" b="b"/>
              <a:pathLst>
                <a:path w="9906000" h="1118235">
                  <a:moveTo>
                    <a:pt x="0" y="0"/>
                  </a:moveTo>
                  <a:lnTo>
                    <a:pt x="9906000" y="0"/>
                  </a:lnTo>
                </a:path>
                <a:path w="9906000" h="1118235">
                  <a:moveTo>
                    <a:pt x="9906000" y="1117810"/>
                  </a:moveTo>
                  <a:lnTo>
                    <a:pt x="0" y="1117810"/>
                  </a:lnTo>
                </a:path>
              </a:pathLst>
            </a:custGeom>
            <a:ln w="9525">
              <a:solidFill>
                <a:srgbClr val="000000"/>
              </a:solidFill>
            </a:ln>
          </p:spPr>
          <p:txBody>
            <a:bodyPr wrap="square" lIns="0" tIns="0" rIns="0" bIns="0" rtlCol="0"/>
            <a:lstStyle/>
            <a:p>
              <a:endParaRPr/>
            </a:p>
          </p:txBody>
        </p:sp>
      </p:grpSp>
      <p:sp>
        <p:nvSpPr>
          <p:cNvPr id="19" name="object 19"/>
          <p:cNvSpPr txBox="1"/>
          <p:nvPr/>
        </p:nvSpPr>
        <p:spPr>
          <a:xfrm>
            <a:off x="0" y="941855"/>
            <a:ext cx="9934575" cy="519373"/>
          </a:xfrm>
          <a:prstGeom prst="rect">
            <a:avLst/>
          </a:prstGeom>
        </p:spPr>
        <p:txBody>
          <a:bodyPr vert="horz" wrap="square" lIns="0" tIns="31750" rIns="0" bIns="0" rtlCol="0">
            <a:spAutoFit/>
          </a:bodyPr>
          <a:lstStyle/>
          <a:p>
            <a:pPr marL="937260" marR="5080" indent="-925194" algn="ctr">
              <a:lnSpc>
                <a:spcPts val="3790"/>
              </a:lnSpc>
              <a:spcBef>
                <a:spcPts val="250"/>
              </a:spcBef>
            </a:pPr>
            <a:r>
              <a:rPr lang="en-GB" sz="3200" spc="-20" dirty="0">
                <a:solidFill>
                  <a:srgbClr val="FFFFFF"/>
                </a:solidFill>
                <a:latin typeface="Calibri"/>
                <a:cs typeface="Calibri"/>
              </a:rPr>
              <a:t>Electricity II: Industrial revolution or industrial restoration</a:t>
            </a:r>
            <a:r>
              <a:rPr lang="en-GB" sz="3200" spc="-20" dirty="0" smtClean="0">
                <a:solidFill>
                  <a:srgbClr val="FFFFFF"/>
                </a:solidFill>
                <a:latin typeface="Calibri"/>
                <a:cs typeface="Calibri"/>
              </a:rPr>
              <a:t>?</a:t>
            </a:r>
            <a:endParaRPr lang="en-GB" sz="1600" spc="-20" dirty="0">
              <a:solidFill>
                <a:srgbClr val="FFFFFF"/>
              </a:solidFill>
              <a:latin typeface="Calibri"/>
              <a:cs typeface="Calibri"/>
            </a:endParaRPr>
          </a:p>
        </p:txBody>
      </p:sp>
      <p:sp>
        <p:nvSpPr>
          <p:cNvPr id="20" name="object 20"/>
          <p:cNvSpPr txBox="1"/>
          <p:nvPr/>
        </p:nvSpPr>
        <p:spPr>
          <a:xfrm>
            <a:off x="8228886" y="3706794"/>
            <a:ext cx="1599483" cy="1094530"/>
          </a:xfrm>
          <a:prstGeom prst="rect">
            <a:avLst/>
          </a:prstGeom>
        </p:spPr>
        <p:txBody>
          <a:bodyPr vert="horz" wrap="square" lIns="0" tIns="15240" rIns="0" bIns="0" rtlCol="0">
            <a:spAutoFit/>
          </a:bodyPr>
          <a:lstStyle/>
          <a:p>
            <a:pPr marL="12700" marR="5080" algn="ctr">
              <a:lnSpc>
                <a:spcPct val="98600"/>
              </a:lnSpc>
              <a:spcBef>
                <a:spcPts val="120"/>
              </a:spcBef>
            </a:pPr>
            <a:r>
              <a:rPr lang="en-GB" sz="1400" b="1" spc="-5" dirty="0">
                <a:latin typeface="Arial"/>
                <a:cs typeface="Arial"/>
              </a:rPr>
              <a:t>Dr Pete Arnold</a:t>
            </a:r>
          </a:p>
          <a:p>
            <a:pPr marL="12700" marR="5080" algn="ctr">
              <a:lnSpc>
                <a:spcPct val="98600"/>
              </a:lnSpc>
              <a:spcBef>
                <a:spcPts val="120"/>
              </a:spcBef>
            </a:pPr>
            <a:r>
              <a:rPr lang="en-GB" sz="1400" b="1" spc="-5" dirty="0" smtClean="0">
                <a:latin typeface="Arial"/>
                <a:cs typeface="Arial"/>
              </a:rPr>
              <a:t>Senior Lecturer Data Science Swansea </a:t>
            </a:r>
            <a:r>
              <a:rPr lang="en-GB" sz="1400" b="1" spc="-5" dirty="0">
                <a:latin typeface="Arial"/>
                <a:cs typeface="Arial"/>
              </a:rPr>
              <a:t>University</a:t>
            </a:r>
            <a:endParaRPr sz="1400" dirty="0">
              <a:latin typeface="Arial"/>
              <a:cs typeface="Arial"/>
            </a:endParaRPr>
          </a:p>
        </p:txBody>
      </p:sp>
      <p:sp>
        <p:nvSpPr>
          <p:cNvPr id="21" name="object 21"/>
          <p:cNvSpPr txBox="1"/>
          <p:nvPr/>
        </p:nvSpPr>
        <p:spPr>
          <a:xfrm>
            <a:off x="3000076" y="1789906"/>
            <a:ext cx="5158114" cy="2946961"/>
          </a:xfrm>
          <a:prstGeom prst="rect">
            <a:avLst/>
          </a:prstGeom>
        </p:spPr>
        <p:txBody>
          <a:bodyPr vert="horz" wrap="square" lIns="0" tIns="22860" rIns="0" bIns="0" rtlCol="0">
            <a:spAutoFit/>
          </a:bodyPr>
          <a:lstStyle/>
          <a:p>
            <a:pPr marL="12700" marR="5080" algn="just">
              <a:lnSpc>
                <a:spcPts val="1900"/>
              </a:lnSpc>
              <a:spcBef>
                <a:spcPts val="180"/>
              </a:spcBef>
            </a:pPr>
            <a:r>
              <a:rPr lang="en-GB" sz="1600" spc="-5" dirty="0">
                <a:cs typeface="Calibri"/>
              </a:rPr>
              <a:t>In 1800, </a:t>
            </a:r>
            <a:r>
              <a:rPr lang="en-GB" sz="1600" spc="-5" dirty="0" smtClean="0">
                <a:cs typeface="Calibri"/>
              </a:rPr>
              <a:t>in </a:t>
            </a:r>
            <a:r>
              <a:rPr lang="en-GB" sz="1600" spc="-5" dirty="0">
                <a:cs typeface="Calibri"/>
              </a:rPr>
              <a:t>the 1st Industrial Revolution (IR), Volta 'invented' electricity with </a:t>
            </a:r>
            <a:r>
              <a:rPr lang="en-GB" sz="1600" spc="-5" dirty="0" smtClean="0">
                <a:cs typeface="Calibri"/>
              </a:rPr>
              <a:t>his </a:t>
            </a:r>
            <a:r>
              <a:rPr lang="en-GB" sz="1600" spc="-5" dirty="0">
                <a:cs typeface="Calibri"/>
              </a:rPr>
              <a:t>pile – and unleashed a torrent of innovation. </a:t>
            </a:r>
            <a:r>
              <a:rPr lang="en-GB" sz="1600" spc="-5" dirty="0" smtClean="0">
                <a:cs typeface="Calibri"/>
              </a:rPr>
              <a:t>70 </a:t>
            </a:r>
            <a:r>
              <a:rPr lang="en-GB" sz="1600" spc="-5" dirty="0">
                <a:cs typeface="Calibri"/>
              </a:rPr>
              <a:t>years later, in the 2nd IR, lead-acid batteries and the dynamo </a:t>
            </a:r>
            <a:r>
              <a:rPr lang="en-GB" sz="1600" spc="-5" dirty="0" smtClean="0">
                <a:cs typeface="Calibri"/>
              </a:rPr>
              <a:t>completed the </a:t>
            </a:r>
            <a:r>
              <a:rPr lang="en-GB" sz="1600" spc="-5" dirty="0">
                <a:cs typeface="Calibri"/>
              </a:rPr>
              <a:t>network of inventions that enabled mains electricity, electric cars, </a:t>
            </a:r>
            <a:r>
              <a:rPr lang="en-GB" sz="1600" spc="-5" dirty="0" smtClean="0">
                <a:cs typeface="Calibri"/>
              </a:rPr>
              <a:t>flight</a:t>
            </a:r>
            <a:r>
              <a:rPr lang="en-GB" sz="1600" spc="-5" dirty="0">
                <a:cs typeface="Calibri"/>
              </a:rPr>
              <a:t>, light, </a:t>
            </a:r>
            <a:r>
              <a:rPr lang="en-GB" sz="1600" spc="-5" dirty="0" smtClean="0">
                <a:cs typeface="Calibri"/>
              </a:rPr>
              <a:t>monster-animation and </a:t>
            </a:r>
            <a:r>
              <a:rPr lang="en-GB" sz="1600" spc="-5" dirty="0">
                <a:cs typeface="Calibri"/>
              </a:rPr>
              <a:t>death rays. However, it was the internal combustion engine that animated the 20th </a:t>
            </a:r>
            <a:r>
              <a:rPr lang="en-GB" sz="1600" spc="-5" dirty="0" smtClean="0">
                <a:cs typeface="Calibri"/>
              </a:rPr>
              <a:t>Century. But </a:t>
            </a:r>
            <a:r>
              <a:rPr lang="en-GB" sz="1600" spc="-5" dirty="0">
                <a:cs typeface="Calibri"/>
              </a:rPr>
              <a:t>with the </a:t>
            </a:r>
            <a:r>
              <a:rPr lang="en-GB" sz="1600" spc="-5" dirty="0" smtClean="0">
                <a:cs typeface="Calibri"/>
              </a:rPr>
              <a:t>end </a:t>
            </a:r>
            <a:r>
              <a:rPr lang="en-GB" sz="1600" spc="-5" dirty="0">
                <a:cs typeface="Calibri"/>
              </a:rPr>
              <a:t>of fossil fuels, will electric power </a:t>
            </a:r>
            <a:r>
              <a:rPr lang="en-GB" sz="1600" spc="-5" dirty="0" smtClean="0">
                <a:cs typeface="Calibri"/>
              </a:rPr>
              <a:t>lead the </a:t>
            </a:r>
            <a:r>
              <a:rPr lang="en-GB" sz="1600" spc="-5" dirty="0">
                <a:cs typeface="Calibri"/>
              </a:rPr>
              <a:t>next IR or is this just the restoration of the </a:t>
            </a:r>
            <a:r>
              <a:rPr lang="en-GB" sz="1600" spc="-5" dirty="0" smtClean="0">
                <a:cs typeface="Calibri"/>
              </a:rPr>
              <a:t>electric machine </a:t>
            </a:r>
            <a:r>
              <a:rPr lang="en-GB" sz="1600" spc="-5" dirty="0">
                <a:cs typeface="Calibri"/>
              </a:rPr>
              <a:t>to its rightful </a:t>
            </a:r>
            <a:r>
              <a:rPr lang="en-GB" sz="1600" spc="-5" dirty="0" smtClean="0">
                <a:cs typeface="Calibri"/>
              </a:rPr>
              <a:t>dominance? Through </a:t>
            </a:r>
            <a:r>
              <a:rPr lang="en-GB" sz="1600" spc="-5" dirty="0">
                <a:cs typeface="Calibri"/>
              </a:rPr>
              <a:t>a tour of some (less) well-known </a:t>
            </a:r>
            <a:r>
              <a:rPr lang="en-GB" sz="1600" spc="-5" dirty="0" smtClean="0">
                <a:cs typeface="Calibri"/>
              </a:rPr>
              <a:t>history </a:t>
            </a:r>
            <a:r>
              <a:rPr lang="en-GB" sz="1600" spc="-5" dirty="0">
                <a:cs typeface="Calibri"/>
              </a:rPr>
              <a:t>and </a:t>
            </a:r>
            <a:r>
              <a:rPr lang="en-GB" sz="1600" spc="-5" dirty="0" smtClean="0">
                <a:cs typeface="Calibri"/>
              </a:rPr>
              <a:t>exploration of </a:t>
            </a:r>
            <a:r>
              <a:rPr lang="en-GB" sz="1600" spc="-5" dirty="0">
                <a:cs typeface="Calibri"/>
              </a:rPr>
              <a:t>the available data can we make a case for revolution or just restoration? A case that we can all agree on</a:t>
            </a:r>
            <a:r>
              <a:rPr lang="en-GB" sz="1600" spc="-5" dirty="0" smtClean="0">
                <a:cs typeface="Calibri"/>
              </a:rPr>
              <a:t>?</a:t>
            </a:r>
            <a:endParaRPr lang="en-GB" sz="1600" spc="-5" dirty="0">
              <a:cs typeface="Calibri"/>
            </a:endParaRPr>
          </a:p>
        </p:txBody>
      </p:sp>
      <p:sp>
        <p:nvSpPr>
          <p:cNvPr id="24" name="object 24"/>
          <p:cNvSpPr/>
          <p:nvPr/>
        </p:nvSpPr>
        <p:spPr>
          <a:xfrm>
            <a:off x="10210" y="0"/>
            <a:ext cx="9888855" cy="6858000"/>
          </a:xfrm>
          <a:custGeom>
            <a:avLst/>
            <a:gdLst/>
            <a:ahLst/>
            <a:cxnLst/>
            <a:rect l="l" t="t" r="r" b="b"/>
            <a:pathLst>
              <a:path w="9888855" h="6816090">
                <a:moveTo>
                  <a:pt x="0" y="0"/>
                </a:moveTo>
                <a:lnTo>
                  <a:pt x="9888428" y="0"/>
                </a:lnTo>
                <a:lnTo>
                  <a:pt x="9888428" y="6815668"/>
                </a:lnTo>
                <a:lnTo>
                  <a:pt x="0" y="6815668"/>
                </a:lnTo>
                <a:lnTo>
                  <a:pt x="0" y="0"/>
                </a:lnTo>
                <a:close/>
              </a:path>
            </a:pathLst>
          </a:custGeom>
          <a:ln w="76200">
            <a:solidFill>
              <a:srgbClr val="53274E"/>
            </a:solidFill>
          </a:ln>
        </p:spPr>
        <p:txBody>
          <a:bodyPr wrap="square" lIns="0" tIns="0" rIns="0" bIns="0" rtlCol="0"/>
          <a:lstStyle/>
          <a:p>
            <a:endParaRPr/>
          </a:p>
        </p:txBody>
      </p:sp>
      <p:sp>
        <p:nvSpPr>
          <p:cNvPr id="30" name="object 30"/>
          <p:cNvSpPr txBox="1"/>
          <p:nvPr/>
        </p:nvSpPr>
        <p:spPr>
          <a:xfrm>
            <a:off x="159711" y="3754576"/>
            <a:ext cx="2696870" cy="987963"/>
          </a:xfrm>
          <a:prstGeom prst="rect">
            <a:avLst/>
          </a:prstGeom>
        </p:spPr>
        <p:txBody>
          <a:bodyPr vert="horz" wrap="square" lIns="0" tIns="12700" rIns="0" bIns="0" rtlCol="0">
            <a:spAutoFit/>
          </a:bodyPr>
          <a:lstStyle/>
          <a:p>
            <a:pPr marL="12700" marR="5080" algn="ctr">
              <a:lnSpc>
                <a:spcPct val="98600"/>
              </a:lnSpc>
              <a:spcBef>
                <a:spcPts val="120"/>
              </a:spcBef>
            </a:pPr>
            <a:r>
              <a:rPr lang="en-GB" sz="1600" b="1" spc="-5" dirty="0" smtClean="0">
                <a:latin typeface="Arial"/>
                <a:cs typeface="Arial"/>
              </a:rPr>
              <a:t>Dr Pete </a:t>
            </a:r>
            <a:r>
              <a:rPr lang="en-GB" sz="1600" b="1" spc="-5" dirty="0">
                <a:latin typeface="Arial"/>
                <a:cs typeface="Arial"/>
              </a:rPr>
              <a:t>Arnold </a:t>
            </a:r>
            <a:r>
              <a:rPr lang="en-GB" sz="1600" b="1" spc="-5" dirty="0" smtClean="0">
                <a:latin typeface="Arial"/>
                <a:cs typeface="Arial"/>
              </a:rPr>
              <a:t>also looks after 5 hives, 1 chicken and 23 sheep, none of them electric.</a:t>
            </a:r>
            <a:endParaRPr lang="en-GB" sz="1600" dirty="0">
              <a:latin typeface="Arial"/>
              <a:cs typeface="Arial"/>
            </a:endParaRPr>
          </a:p>
        </p:txBody>
      </p:sp>
      <p:sp>
        <p:nvSpPr>
          <p:cNvPr id="31" name="Rectangle 30">
            <a:extLst>
              <a:ext uri="{FF2B5EF4-FFF2-40B4-BE49-F238E27FC236}">
                <a16:creationId xmlns:a16="http://schemas.microsoft.com/office/drawing/2014/main" id="{D6D6A37B-AAC4-4D37-8CF4-37E32382F811}"/>
              </a:ext>
            </a:extLst>
          </p:cNvPr>
          <p:cNvSpPr/>
          <p:nvPr/>
        </p:nvSpPr>
        <p:spPr>
          <a:xfrm>
            <a:off x="6829148" y="5124450"/>
            <a:ext cx="646331" cy="646331"/>
          </a:xfrm>
          <a:prstGeom prst="rect">
            <a:avLst/>
          </a:prstGeom>
        </p:spPr>
        <p:txBody>
          <a:bodyPr wrap="none">
            <a:spAutoFit/>
          </a:bodyPr>
          <a:lstStyle/>
          <a:p>
            <a:pPr lvl="0" algn="ctr">
              <a:defRPr/>
            </a:pPr>
            <a:r>
              <a:rPr lang="en-GB" sz="3600" dirty="0">
                <a:latin typeface="Arial" panose="020B0604020202020204" pitchFamily="34" charset="0"/>
                <a:ea typeface="Segoe UI Emoji" panose="020B0502040204020203" pitchFamily="34" charset="0"/>
                <a:cs typeface="Arial" panose="020B0604020202020204" pitchFamily="34" charset="0"/>
                <a:sym typeface="Webdings" panose="05030102010509060703" pitchFamily="18" charset="2"/>
              </a:rPr>
              <a:t></a:t>
            </a:r>
            <a:endParaRPr lang="en-GB" sz="3600" dirty="0">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BEC7A229-130A-4BFD-83F4-44374666BE5C}"/>
              </a:ext>
            </a:extLst>
          </p:cNvPr>
          <p:cNvSpPr/>
          <p:nvPr/>
        </p:nvSpPr>
        <p:spPr>
          <a:xfrm flipH="1">
            <a:off x="332487" y="5241219"/>
            <a:ext cx="325893" cy="461665"/>
          </a:xfrm>
          <a:prstGeom prst="rect">
            <a:avLst/>
          </a:prstGeom>
        </p:spPr>
        <p:txBody>
          <a:bodyPr wrap="square">
            <a:spAutoFit/>
          </a:bodyPr>
          <a:lstStyle/>
          <a:p>
            <a:pPr lvl="0" algn="ctr">
              <a:defRPr/>
            </a:pPr>
            <a:r>
              <a:rPr lang="en-GB" sz="2400" dirty="0">
                <a:latin typeface="Arial" panose="020B0604020202020204" pitchFamily="34" charset="0"/>
                <a:ea typeface="Segoe UI Emoji" panose="020B0502040204020203"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1026" name="Picture 2" descr="QR code">
            <a:extLst>
              <a:ext uri="{FF2B5EF4-FFF2-40B4-BE49-F238E27FC236}">
                <a16:creationId xmlns:a16="http://schemas.microsoft.com/office/drawing/2014/main" id="{6BDB7E8B-7E32-2913-5648-4208788AB5B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859605" y="5957052"/>
            <a:ext cx="585416" cy="58541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E9954F73-E519-A863-03AC-1700F168D89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2830" y="1772974"/>
            <a:ext cx="2895600" cy="1816718"/>
          </a:xfrm>
          <a:prstGeom prst="rect">
            <a:avLst/>
          </a:prstGeom>
        </p:spPr>
      </p:pic>
      <p:pic>
        <p:nvPicPr>
          <p:cNvPr id="33" name="Picture 32" descr="A person with a white beard&#10;&#10;Description automatically generated with low confidence">
            <a:extLst>
              <a:ext uri="{FF2B5EF4-FFF2-40B4-BE49-F238E27FC236}">
                <a16:creationId xmlns:a16="http://schemas.microsoft.com/office/drawing/2014/main" id="{0E5B73AE-6C6D-4624-9DAA-0362E9EC0A4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57461" y="1771019"/>
            <a:ext cx="1599483" cy="1919379"/>
          </a:xfrm>
          <a:prstGeom prst="rect">
            <a:avLst/>
          </a:prstGeom>
        </p:spPr>
      </p:pic>
      <p:pic>
        <p:nvPicPr>
          <p:cNvPr id="35" name="Picture 34">
            <a:extLst>
              <a:ext uri="{FF2B5EF4-FFF2-40B4-BE49-F238E27FC236}">
                <a16:creationId xmlns:a16="http://schemas.microsoft.com/office/drawing/2014/main" id="{B8983126-4CD4-EFAF-44AA-5C1417033E35}"/>
              </a:ext>
            </a:extLst>
          </p:cNvPr>
          <p:cNvPicPr>
            <a:picLocks noChangeAspect="1"/>
          </p:cNvPicPr>
          <p:nvPr/>
        </p:nvPicPr>
        <p:blipFill>
          <a:blip r:embed="rId12"/>
          <a:stretch>
            <a:fillRect/>
          </a:stretch>
        </p:blipFill>
        <p:spPr>
          <a:xfrm>
            <a:off x="8869651" y="52348"/>
            <a:ext cx="968243" cy="5698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75289" y="5107813"/>
            <a:ext cx="4748990" cy="1572225"/>
          </a:xfrm>
          <a:prstGeom prst="rect">
            <a:avLst/>
          </a:prstGeom>
        </p:spPr>
        <p:txBody>
          <a:bodyPr vert="horz" wrap="square" lIns="0" tIns="12700" rIns="0" bIns="0" rtlCol="0">
            <a:spAutoFit/>
          </a:bodyPr>
          <a:lstStyle/>
          <a:p>
            <a:pPr marL="12700">
              <a:lnSpc>
                <a:spcPct val="100000"/>
              </a:lnSpc>
              <a:spcBef>
                <a:spcPts val="100"/>
              </a:spcBef>
            </a:pPr>
            <a:r>
              <a:rPr lang="en-GB" sz="1200" b="1" spc="-10" dirty="0" err="1" smtClean="0">
                <a:solidFill>
                  <a:srgbClr val="A046B4"/>
                </a:solidFill>
                <a:latin typeface="Arial"/>
                <a:cs typeface="Arial"/>
              </a:rPr>
              <a:t>Dolennau</a:t>
            </a:r>
            <a:r>
              <a:rPr lang="en-GB" sz="1200" b="1" spc="-10" dirty="0" smtClean="0">
                <a:solidFill>
                  <a:srgbClr val="A046B4"/>
                </a:solidFill>
                <a:latin typeface="Arial"/>
                <a:cs typeface="Arial"/>
              </a:rPr>
              <a:t> </a:t>
            </a:r>
            <a:r>
              <a:rPr lang="en-GB" sz="1200" b="1" spc="-10" dirty="0" err="1" smtClean="0">
                <a:solidFill>
                  <a:srgbClr val="A046B4"/>
                </a:solidFill>
                <a:latin typeface="Arial"/>
                <a:cs typeface="Arial"/>
              </a:rPr>
              <a:t>cofrestru</a:t>
            </a:r>
            <a:r>
              <a:rPr lang="en-GB" sz="1200" b="1" spc="-10" dirty="0" smtClean="0">
                <a:solidFill>
                  <a:srgbClr val="A046B4"/>
                </a:solidFill>
                <a:latin typeface="Arial"/>
                <a:cs typeface="Arial"/>
              </a:rPr>
              <a:t> </a:t>
            </a:r>
            <a:r>
              <a:rPr lang="en-GB" sz="1200" b="1" spc="-10" dirty="0" err="1">
                <a:solidFill>
                  <a:srgbClr val="A046B4"/>
                </a:solidFill>
                <a:latin typeface="Arial"/>
                <a:cs typeface="Arial"/>
              </a:rPr>
              <a:t>digwyddiad</a:t>
            </a:r>
            <a:r>
              <a:rPr lang="en-GB" sz="1200" b="1" spc="-10" dirty="0">
                <a:solidFill>
                  <a:srgbClr val="A046B4"/>
                </a:solidFill>
                <a:latin typeface="Arial"/>
                <a:cs typeface="Arial"/>
              </a:rPr>
              <a:t> </a:t>
            </a:r>
            <a:r>
              <a:rPr lang="en-GB" sz="1200" b="1" spc="-10" dirty="0" err="1">
                <a:solidFill>
                  <a:srgbClr val="A046B4"/>
                </a:solidFill>
                <a:latin typeface="Arial"/>
                <a:cs typeface="Arial"/>
              </a:rPr>
              <a:t>personol</a:t>
            </a:r>
            <a:r>
              <a:rPr lang="en-GB" sz="1200" b="1" spc="-10" dirty="0">
                <a:solidFill>
                  <a:srgbClr val="A046B4"/>
                </a:solidFill>
                <a:latin typeface="Arial"/>
                <a:cs typeface="Arial"/>
              </a:rPr>
              <a:t>:</a:t>
            </a:r>
            <a:endParaRPr lang="en-GB" sz="1000" b="1" spc="-10" dirty="0">
              <a:solidFill>
                <a:srgbClr val="A046B4"/>
              </a:solidFill>
              <a:latin typeface="Arial"/>
              <a:cs typeface="Arial"/>
            </a:endParaRPr>
          </a:p>
          <a:p>
            <a:pPr marL="12700">
              <a:lnSpc>
                <a:spcPct val="100000"/>
              </a:lnSpc>
              <a:spcBef>
                <a:spcPts val="100"/>
              </a:spcBef>
            </a:pPr>
            <a:r>
              <a:rPr lang="en-GB" sz="1100" b="1" spc="-10" dirty="0" err="1" smtClean="0">
                <a:solidFill>
                  <a:srgbClr val="A046B4"/>
                </a:solidFill>
                <a:latin typeface="Arial"/>
                <a:cs typeface="Arial"/>
              </a:rPr>
              <a:t>Arlein</a:t>
            </a:r>
            <a:r>
              <a:rPr lang="en-GB" sz="1200" b="1" spc="-10" dirty="0" smtClean="0">
                <a:solidFill>
                  <a:srgbClr val="A046B4"/>
                </a:solidFill>
                <a:latin typeface="Arial"/>
                <a:cs typeface="Arial"/>
              </a:rPr>
              <a:t>: </a:t>
            </a:r>
          </a:p>
          <a:p>
            <a:pPr marL="12700" algn="ctr">
              <a:lnSpc>
                <a:spcPct val="100000"/>
              </a:lnSpc>
              <a:spcBef>
                <a:spcPts val="100"/>
              </a:spcBef>
            </a:pPr>
            <a:r>
              <a:rPr lang="en-GB" sz="1400" b="1" spc="-10" dirty="0" smtClean="0">
                <a:solidFill>
                  <a:srgbClr val="A046B4"/>
                </a:solidFill>
                <a:latin typeface="Arial"/>
                <a:cs typeface="Arial"/>
                <a:hlinkClick r:id="rId3"/>
              </a:rPr>
              <a:t>https</a:t>
            </a:r>
            <a:r>
              <a:rPr lang="en-GB" sz="1400" b="1" spc="-10" dirty="0">
                <a:solidFill>
                  <a:srgbClr val="A046B4"/>
                </a:solidFill>
                <a:latin typeface="Arial"/>
                <a:cs typeface="Arial"/>
                <a:hlinkClick r:id="rId3"/>
              </a:rPr>
              <a:t>://localevents.theiet.org/register.php?event=492e0a</a:t>
            </a:r>
            <a:r>
              <a:rPr lang="en-GB" sz="1400" b="1" spc="-10" dirty="0">
                <a:solidFill>
                  <a:srgbClr val="A046B4"/>
                </a:solidFill>
                <a:latin typeface="Arial"/>
                <a:cs typeface="Arial"/>
              </a:rPr>
              <a:t> </a:t>
            </a:r>
          </a:p>
          <a:p>
            <a:pPr marL="12700">
              <a:lnSpc>
                <a:spcPct val="100000"/>
              </a:lnSpc>
              <a:spcBef>
                <a:spcPts val="100"/>
              </a:spcBef>
            </a:pPr>
            <a:r>
              <a:rPr lang="en-GB" sz="1100" b="1" spc="-10" dirty="0" smtClean="0">
                <a:solidFill>
                  <a:srgbClr val="A046B4"/>
                </a:solidFill>
                <a:latin typeface="Arial"/>
                <a:cs typeface="Arial"/>
              </a:rPr>
              <a:t> </a:t>
            </a:r>
            <a:r>
              <a:rPr lang="en-GB" sz="1100" b="1" spc="-10" dirty="0" err="1" smtClean="0">
                <a:solidFill>
                  <a:srgbClr val="A046B4"/>
                </a:solidFill>
                <a:latin typeface="Arial"/>
                <a:cs typeface="Arial"/>
              </a:rPr>
              <a:t>Personol</a:t>
            </a:r>
            <a:r>
              <a:rPr lang="en-GB" sz="800" b="1" spc="-10" dirty="0" smtClean="0">
                <a:solidFill>
                  <a:srgbClr val="A046B4"/>
                </a:solidFill>
                <a:latin typeface="Arial"/>
                <a:cs typeface="Arial"/>
              </a:rPr>
              <a:t>: </a:t>
            </a:r>
          </a:p>
          <a:p>
            <a:pPr marL="12700" algn="ctr">
              <a:lnSpc>
                <a:spcPct val="100000"/>
              </a:lnSpc>
              <a:spcBef>
                <a:spcPts val="100"/>
              </a:spcBef>
            </a:pPr>
            <a:r>
              <a:rPr lang="en-GB" sz="1400" b="1" u="sng" dirty="0" smtClean="0">
                <a:solidFill>
                  <a:srgbClr val="0563C1"/>
                </a:solidFill>
                <a:latin typeface="Arial" panose="020B0604020202020204" pitchFamily="34" charset="0"/>
                <a:ea typeface="Calibri" panose="020F0502020204030204" pitchFamily="34" charset="0"/>
                <a:cs typeface="Arial" panose="020B0604020202020204" pitchFamily="34" charset="0"/>
              </a:rPr>
              <a:t>https</a:t>
            </a:r>
            <a:r>
              <a:rPr lang="en-GB" sz="1400" b="1" u="sng" dirty="0">
                <a:solidFill>
                  <a:srgbClr val="0563C1"/>
                </a:solidFill>
                <a:latin typeface="Arial" panose="020B0604020202020204" pitchFamily="34" charset="0"/>
                <a:ea typeface="Calibri" panose="020F0502020204030204" pitchFamily="34" charset="0"/>
                <a:cs typeface="Arial" panose="020B0604020202020204" pitchFamily="34" charset="0"/>
              </a:rPr>
              <a:t>://localevents.theiet.org/register.php?event=610502 </a:t>
            </a:r>
            <a:endParaRPr lang="en-GB" sz="1400" b="1" spc="-10" dirty="0">
              <a:solidFill>
                <a:srgbClr val="A046B4"/>
              </a:solidFill>
              <a:latin typeface="Arial" panose="020B0604020202020204" pitchFamily="34" charset="0"/>
              <a:cs typeface="Arial" panose="020B0604020202020204" pitchFamily="34" charset="0"/>
            </a:endParaRPr>
          </a:p>
          <a:p>
            <a:pPr marL="0" marR="0" lvl="0" indent="0" algn="ctr" defTabSz="914400" rtl="0" eaLnBrk="0" fontAlgn="auto" latinLnBrk="0" hangingPunct="0">
              <a:lnSpc>
                <a:spcPct val="100000"/>
              </a:lnSpc>
              <a:spcBef>
                <a:spcPts val="600"/>
              </a:spcBef>
              <a:spcAft>
                <a:spcPts val="0"/>
              </a:spcAft>
              <a:buClrTx/>
              <a:buSzTx/>
              <a:buFontTx/>
              <a:buNone/>
              <a:tabLst/>
              <a:defRPr/>
            </a:pPr>
            <a:r>
              <a:rPr lang="en-GB" sz="1000" b="1" dirty="0">
                <a:solidFill>
                  <a:srgbClr val="A046B4"/>
                </a:solidFill>
                <a:latin typeface="Arial" panose="020B0604020202020204" pitchFamily="34" charset="0"/>
                <a:cs typeface="Arial" panose="020B0604020202020204" pitchFamily="34" charset="0"/>
              </a:rPr>
              <a:t>SA1 8EW</a:t>
            </a:r>
          </a:p>
          <a:p>
            <a:pPr marL="0" marR="0" lvl="0" indent="0" algn="ctr" defTabSz="914400" rtl="0" eaLnBrk="0" fontAlgn="auto" latinLnBrk="0" hangingPunct="0">
              <a:lnSpc>
                <a:spcPct val="100000"/>
              </a:lnSpc>
              <a:spcBef>
                <a:spcPts val="0"/>
              </a:spcBef>
              <a:spcAft>
                <a:spcPts val="0"/>
              </a:spcAft>
              <a:buClrTx/>
              <a:buSzTx/>
              <a:buFontTx/>
              <a:buNone/>
              <a:tabLst/>
              <a:defRPr/>
            </a:pPr>
            <a:r>
              <a:rPr lang="en-US" altLang="en-US" sz="1000" b="0" dirty="0" err="1" smtClean="0">
                <a:solidFill>
                  <a:srgbClr val="A046B4"/>
                </a:solidFill>
                <a:latin typeface="Arial" panose="020B0604020202020204" pitchFamily="34" charset="0"/>
                <a:cs typeface="Arial" panose="020B0604020202020204" pitchFamily="34" charset="0"/>
              </a:rPr>
              <a:t>Adeilad</a:t>
            </a:r>
            <a:r>
              <a:rPr lang="en-US" altLang="en-US" sz="1000" b="0" dirty="0" smtClean="0">
                <a:solidFill>
                  <a:srgbClr val="A046B4"/>
                </a:solidFill>
                <a:latin typeface="Arial" panose="020B0604020202020204" pitchFamily="34" charset="0"/>
                <a:cs typeface="Arial" panose="020B0604020202020204" pitchFamily="34" charset="0"/>
              </a:rPr>
              <a:t> IQ, </a:t>
            </a:r>
            <a:r>
              <a:rPr lang="en-US" altLang="en-US" sz="1000" b="0" dirty="0" err="1" smtClean="0">
                <a:solidFill>
                  <a:srgbClr val="A046B4"/>
                </a:solidFill>
                <a:latin typeface="Arial" panose="020B0604020202020204" pitchFamily="34" charset="0"/>
                <a:cs typeface="Arial" panose="020B0604020202020204" pitchFamily="34" charset="0"/>
              </a:rPr>
              <a:t>Ystafell</a:t>
            </a:r>
            <a:r>
              <a:rPr lang="en-US" altLang="en-US" sz="1000" b="0" dirty="0" smtClean="0">
                <a:solidFill>
                  <a:srgbClr val="A046B4"/>
                </a:solidFill>
                <a:latin typeface="Arial" panose="020B0604020202020204" pitchFamily="34" charset="0"/>
                <a:cs typeface="Arial" panose="020B0604020202020204" pitchFamily="34" charset="0"/>
              </a:rPr>
              <a:t> </a:t>
            </a:r>
            <a:r>
              <a:rPr lang="en-US" altLang="en-US" sz="1000" b="0" dirty="0">
                <a:solidFill>
                  <a:srgbClr val="A046B4"/>
                </a:solidFill>
                <a:latin typeface="Arial" panose="020B0604020202020204" pitchFamily="34" charset="0"/>
                <a:cs typeface="Arial" panose="020B0604020202020204" pitchFamily="34" charset="0"/>
              </a:rPr>
              <a:t>002</a:t>
            </a:r>
          </a:p>
          <a:p>
            <a:pPr lvl="0" algn="ctr" eaLnBrk="0" hangingPunct="0">
              <a:defRPr/>
            </a:pPr>
            <a:r>
              <a:rPr lang="en-US" altLang="en-US" sz="1000" dirty="0" err="1" smtClean="0">
                <a:solidFill>
                  <a:srgbClr val="A046B4"/>
                </a:solidFill>
                <a:latin typeface="Arial" panose="020B0604020202020204" pitchFamily="34" charset="0"/>
                <a:cs typeface="Arial" panose="020B0604020202020204" pitchFamily="34" charset="0"/>
              </a:rPr>
              <a:t>Prifysgol</a:t>
            </a:r>
            <a:r>
              <a:rPr lang="en-US" altLang="en-US" sz="1000" dirty="0" smtClean="0">
                <a:solidFill>
                  <a:srgbClr val="A046B4"/>
                </a:solidFill>
                <a:latin typeface="Arial" panose="020B0604020202020204" pitchFamily="34" charset="0"/>
                <a:cs typeface="Arial" panose="020B0604020202020204" pitchFamily="34" charset="0"/>
              </a:rPr>
              <a:t> </a:t>
            </a:r>
            <a:r>
              <a:rPr lang="en-US" altLang="en-US" sz="1000" dirty="0" err="1">
                <a:solidFill>
                  <a:srgbClr val="A046B4"/>
                </a:solidFill>
                <a:latin typeface="Arial" panose="020B0604020202020204" pitchFamily="34" charset="0"/>
                <a:cs typeface="Arial" panose="020B0604020202020204" pitchFamily="34" charset="0"/>
              </a:rPr>
              <a:t>Cymru</a:t>
            </a:r>
            <a:r>
              <a:rPr lang="en-US" altLang="en-US" sz="1000" dirty="0">
                <a:solidFill>
                  <a:srgbClr val="A046B4"/>
                </a:solidFill>
                <a:latin typeface="Arial" panose="020B0604020202020204" pitchFamily="34" charset="0"/>
                <a:cs typeface="Arial" panose="020B0604020202020204" pitchFamily="34" charset="0"/>
              </a:rPr>
              <a:t> Y </a:t>
            </a:r>
            <a:r>
              <a:rPr lang="en-US" altLang="en-US" sz="1000" dirty="0" err="1">
                <a:solidFill>
                  <a:srgbClr val="A046B4"/>
                </a:solidFill>
                <a:latin typeface="Arial" panose="020B0604020202020204" pitchFamily="34" charset="0"/>
                <a:cs typeface="Arial" panose="020B0604020202020204" pitchFamily="34" charset="0"/>
              </a:rPr>
              <a:t>Drindod</a:t>
            </a:r>
            <a:r>
              <a:rPr lang="en-US" altLang="en-US" sz="1000" dirty="0">
                <a:solidFill>
                  <a:srgbClr val="A046B4"/>
                </a:solidFill>
                <a:latin typeface="Arial" panose="020B0604020202020204" pitchFamily="34" charset="0"/>
                <a:cs typeface="Arial" panose="020B0604020202020204" pitchFamily="34" charset="0"/>
              </a:rPr>
              <a:t> </a:t>
            </a:r>
            <a:r>
              <a:rPr lang="en-US" altLang="en-US" sz="1000" dirty="0" err="1">
                <a:solidFill>
                  <a:srgbClr val="A046B4"/>
                </a:solidFill>
                <a:latin typeface="Arial" panose="020B0604020202020204" pitchFamily="34" charset="0"/>
                <a:cs typeface="Arial" panose="020B0604020202020204" pitchFamily="34" charset="0"/>
              </a:rPr>
              <a:t>Dewi</a:t>
            </a:r>
            <a:r>
              <a:rPr lang="en-US" altLang="en-US" sz="1000" dirty="0">
                <a:solidFill>
                  <a:srgbClr val="A046B4"/>
                </a:solidFill>
                <a:latin typeface="Arial" panose="020B0604020202020204" pitchFamily="34" charset="0"/>
                <a:cs typeface="Arial" panose="020B0604020202020204" pitchFamily="34" charset="0"/>
              </a:rPr>
              <a:t> </a:t>
            </a:r>
            <a:r>
              <a:rPr lang="en-US" altLang="en-US" sz="1000" dirty="0" err="1">
                <a:solidFill>
                  <a:srgbClr val="A046B4"/>
                </a:solidFill>
                <a:latin typeface="Arial" panose="020B0604020202020204" pitchFamily="34" charset="0"/>
                <a:cs typeface="Arial" panose="020B0604020202020204" pitchFamily="34" charset="0"/>
              </a:rPr>
              <a:t>Sant</a:t>
            </a:r>
            <a:r>
              <a:rPr lang="en-US" altLang="en-US" sz="1000" dirty="0">
                <a:solidFill>
                  <a:srgbClr val="A046B4"/>
                </a:solidFill>
                <a:latin typeface="Arial" panose="020B0604020202020204" pitchFamily="34" charset="0"/>
                <a:cs typeface="Arial" panose="020B0604020202020204" pitchFamily="34" charset="0"/>
              </a:rPr>
              <a:t>. </a:t>
            </a:r>
            <a:r>
              <a:rPr lang="en-US" altLang="en-US" sz="1000" dirty="0" err="1">
                <a:solidFill>
                  <a:srgbClr val="A046B4"/>
                </a:solidFill>
                <a:latin typeface="Arial" panose="020B0604020202020204" pitchFamily="34" charset="0"/>
                <a:cs typeface="Arial" panose="020B0604020202020204" pitchFamily="34" charset="0"/>
              </a:rPr>
              <a:t>Ardal</a:t>
            </a:r>
            <a:r>
              <a:rPr lang="en-US" altLang="en-US" sz="1000" dirty="0">
                <a:solidFill>
                  <a:srgbClr val="A046B4"/>
                </a:solidFill>
                <a:latin typeface="Arial" panose="020B0604020202020204" pitchFamily="34" charset="0"/>
                <a:cs typeface="Arial" panose="020B0604020202020204" pitchFamily="34" charset="0"/>
              </a:rPr>
              <a:t> </a:t>
            </a:r>
            <a:r>
              <a:rPr lang="en-US" altLang="en-US" sz="1000" dirty="0" err="1" smtClean="0">
                <a:solidFill>
                  <a:srgbClr val="A046B4"/>
                </a:solidFill>
                <a:latin typeface="Arial" panose="020B0604020202020204" pitchFamily="34" charset="0"/>
                <a:cs typeface="Arial" panose="020B0604020202020204" pitchFamily="34" charset="0"/>
              </a:rPr>
              <a:t>Arloesi</a:t>
            </a:r>
            <a:r>
              <a:rPr lang="en-US" altLang="en-US" sz="1000" dirty="0" smtClean="0">
                <a:solidFill>
                  <a:srgbClr val="A046B4"/>
                </a:solidFill>
                <a:latin typeface="Arial" panose="020B0604020202020204" pitchFamily="34" charset="0"/>
                <a:cs typeface="Arial" panose="020B0604020202020204" pitchFamily="34" charset="0"/>
              </a:rPr>
              <a:t> SA1</a:t>
            </a:r>
            <a:r>
              <a:rPr lang="en-US" altLang="en-US" sz="1000" b="0" baseline="0" dirty="0" smtClean="0">
                <a:solidFill>
                  <a:srgbClr val="A046B4"/>
                </a:solidFill>
                <a:latin typeface="Arial" panose="020B0604020202020204" pitchFamily="34" charset="0"/>
                <a:cs typeface="Arial" panose="020B0604020202020204" pitchFamily="34" charset="0"/>
              </a:rPr>
              <a:t>, </a:t>
            </a:r>
            <a:r>
              <a:rPr lang="en-US" altLang="en-US" sz="1000" b="0" baseline="0" dirty="0" err="1" smtClean="0">
                <a:solidFill>
                  <a:srgbClr val="A046B4"/>
                </a:solidFill>
                <a:latin typeface="Arial" panose="020B0604020202020204" pitchFamily="34" charset="0"/>
                <a:cs typeface="Arial" panose="020B0604020202020204" pitchFamily="34" charset="0"/>
              </a:rPr>
              <a:t>Abertawe</a:t>
            </a:r>
            <a:endParaRPr lang="en-GB" altLang="en-US" sz="1000" b="0" dirty="0">
              <a:solidFill>
                <a:srgbClr val="A046B4"/>
              </a:solidFill>
              <a:latin typeface="Arial" panose="020B0604020202020204" pitchFamily="34" charset="0"/>
              <a:cs typeface="Arial" panose="020B0604020202020204" pitchFamily="34" charset="0"/>
            </a:endParaRPr>
          </a:p>
        </p:txBody>
      </p:sp>
      <p:sp>
        <p:nvSpPr>
          <p:cNvPr id="3" name="object 3"/>
          <p:cNvSpPr txBox="1"/>
          <p:nvPr/>
        </p:nvSpPr>
        <p:spPr>
          <a:xfrm>
            <a:off x="5586387" y="5809338"/>
            <a:ext cx="671830" cy="689932"/>
          </a:xfrm>
          <a:prstGeom prst="rect">
            <a:avLst/>
          </a:prstGeom>
        </p:spPr>
        <p:txBody>
          <a:bodyPr vert="horz" wrap="square" lIns="0" tIns="12700" rIns="0" bIns="0" rtlCol="0">
            <a:spAutoFit/>
          </a:bodyPr>
          <a:lstStyle/>
          <a:p>
            <a:pPr algn="ctr">
              <a:lnSpc>
                <a:spcPct val="100000"/>
              </a:lnSpc>
              <a:spcBef>
                <a:spcPts val="100"/>
              </a:spcBef>
            </a:pPr>
            <a:r>
              <a:rPr lang="en-GB" sz="1400" b="1" dirty="0">
                <a:solidFill>
                  <a:srgbClr val="A046B4"/>
                </a:solidFill>
                <a:latin typeface="Arial"/>
                <a:cs typeface="Arial"/>
              </a:rPr>
              <a:t>DPP </a:t>
            </a:r>
            <a:endParaRPr sz="1400" dirty="0">
              <a:latin typeface="Arial"/>
              <a:cs typeface="Arial"/>
            </a:endParaRPr>
          </a:p>
          <a:p>
            <a:pPr marL="12065" marR="5080" algn="ctr">
              <a:lnSpc>
                <a:spcPct val="100000"/>
              </a:lnSpc>
              <a:spcBef>
                <a:spcPts val="15"/>
              </a:spcBef>
            </a:pPr>
            <a:r>
              <a:rPr lang="da-DK" sz="1000" dirty="0">
                <a:solidFill>
                  <a:srgbClr val="A046B4"/>
                </a:solidFill>
                <a:latin typeface="Arial"/>
                <a:cs typeface="Arial"/>
              </a:rPr>
              <a:t>Yn cyfrannu at IET DPP</a:t>
            </a:r>
            <a:endParaRPr sz="1000" dirty="0">
              <a:latin typeface="Arial"/>
              <a:cs typeface="Arial"/>
            </a:endParaRPr>
          </a:p>
        </p:txBody>
      </p:sp>
      <p:grpSp>
        <p:nvGrpSpPr>
          <p:cNvPr id="4" name="object 4"/>
          <p:cNvGrpSpPr/>
          <p:nvPr/>
        </p:nvGrpSpPr>
        <p:grpSpPr>
          <a:xfrm>
            <a:off x="6935" y="4951920"/>
            <a:ext cx="9915525" cy="118110"/>
            <a:chOff x="-4762" y="5239016"/>
            <a:chExt cx="9915525" cy="118110"/>
          </a:xfrm>
        </p:grpSpPr>
        <p:sp>
          <p:nvSpPr>
            <p:cNvPr id="5" name="object 5"/>
            <p:cNvSpPr/>
            <p:nvPr/>
          </p:nvSpPr>
          <p:spPr>
            <a:xfrm>
              <a:off x="0" y="5243779"/>
              <a:ext cx="9906000" cy="108585"/>
            </a:xfrm>
            <a:custGeom>
              <a:avLst/>
              <a:gdLst/>
              <a:ahLst/>
              <a:cxnLst/>
              <a:rect l="l" t="t" r="r" b="b"/>
              <a:pathLst>
                <a:path w="9906000" h="108585">
                  <a:moveTo>
                    <a:pt x="0" y="108104"/>
                  </a:moveTo>
                  <a:lnTo>
                    <a:pt x="0" y="0"/>
                  </a:lnTo>
                  <a:lnTo>
                    <a:pt x="9906000" y="0"/>
                  </a:lnTo>
                  <a:lnTo>
                    <a:pt x="9906000" y="108104"/>
                  </a:lnTo>
                  <a:lnTo>
                    <a:pt x="0" y="108104"/>
                  </a:lnTo>
                  <a:close/>
                </a:path>
              </a:pathLst>
            </a:custGeom>
            <a:solidFill>
              <a:srgbClr val="53274E"/>
            </a:solidFill>
          </p:spPr>
          <p:txBody>
            <a:bodyPr wrap="square" lIns="0" tIns="0" rIns="0" bIns="0" rtlCol="0"/>
            <a:lstStyle/>
            <a:p>
              <a:endParaRPr/>
            </a:p>
          </p:txBody>
        </p:sp>
        <p:sp>
          <p:nvSpPr>
            <p:cNvPr id="6" name="object 6"/>
            <p:cNvSpPr/>
            <p:nvPr/>
          </p:nvSpPr>
          <p:spPr>
            <a:xfrm>
              <a:off x="0" y="5243779"/>
              <a:ext cx="9906000" cy="108585"/>
            </a:xfrm>
            <a:custGeom>
              <a:avLst/>
              <a:gdLst/>
              <a:ahLst/>
              <a:cxnLst/>
              <a:rect l="l" t="t" r="r" b="b"/>
              <a:pathLst>
                <a:path w="9906000" h="108585">
                  <a:moveTo>
                    <a:pt x="0" y="0"/>
                  </a:moveTo>
                  <a:lnTo>
                    <a:pt x="9906000" y="0"/>
                  </a:lnTo>
                </a:path>
                <a:path w="9906000" h="108585">
                  <a:moveTo>
                    <a:pt x="9906000" y="108105"/>
                  </a:moveTo>
                  <a:lnTo>
                    <a:pt x="0" y="108105"/>
                  </a:lnTo>
                </a:path>
              </a:pathLst>
            </a:custGeom>
            <a:ln w="9525">
              <a:solidFill>
                <a:srgbClr val="53274E"/>
              </a:solidFill>
            </a:ln>
          </p:spPr>
          <p:txBody>
            <a:bodyPr wrap="square" lIns="0" tIns="0" rIns="0" bIns="0" rtlCol="0"/>
            <a:lstStyle/>
            <a:p>
              <a:endParaRPr/>
            </a:p>
          </p:txBody>
        </p:sp>
      </p:grpSp>
      <p:sp>
        <p:nvSpPr>
          <p:cNvPr id="7" name="object 7"/>
          <p:cNvSpPr txBox="1"/>
          <p:nvPr/>
        </p:nvSpPr>
        <p:spPr>
          <a:xfrm>
            <a:off x="3106713" y="91022"/>
            <a:ext cx="5509390" cy="443711"/>
          </a:xfrm>
          <a:prstGeom prst="rect">
            <a:avLst/>
          </a:prstGeom>
        </p:spPr>
        <p:txBody>
          <a:bodyPr vert="horz" wrap="square" lIns="0" tIns="12700" rIns="0" bIns="0" rtlCol="0">
            <a:spAutoFit/>
          </a:bodyPr>
          <a:lstStyle/>
          <a:p>
            <a:pPr marL="12700">
              <a:lnSpc>
                <a:spcPct val="100000"/>
              </a:lnSpc>
              <a:spcBef>
                <a:spcPts val="100"/>
              </a:spcBef>
            </a:pPr>
            <a:r>
              <a:rPr lang="en-GB" sz="2800" b="1" spc="-25" dirty="0" err="1">
                <a:solidFill>
                  <a:srgbClr val="A046B4"/>
                </a:solidFill>
                <a:cs typeface="Calibri"/>
              </a:rPr>
              <a:t>Rhwydwaith</a:t>
            </a:r>
            <a:r>
              <a:rPr lang="en-GB" sz="2800" b="1" spc="-25" dirty="0">
                <a:solidFill>
                  <a:srgbClr val="A046B4"/>
                </a:solidFill>
                <a:cs typeface="Calibri"/>
              </a:rPr>
              <a:t> </a:t>
            </a:r>
            <a:r>
              <a:rPr lang="en-GB" sz="2800" b="1" spc="-25" dirty="0" err="1">
                <a:solidFill>
                  <a:srgbClr val="A046B4"/>
                </a:solidFill>
                <a:cs typeface="Calibri"/>
              </a:rPr>
              <a:t>Lleol</a:t>
            </a:r>
            <a:r>
              <a:rPr lang="en-GB" sz="2800" b="1" spc="-25" dirty="0">
                <a:solidFill>
                  <a:srgbClr val="A046B4"/>
                </a:solidFill>
                <a:cs typeface="Calibri"/>
              </a:rPr>
              <a:t> De </a:t>
            </a:r>
            <a:r>
              <a:rPr lang="en-GB" sz="2800" b="1" spc="-25" dirty="0" err="1">
                <a:solidFill>
                  <a:srgbClr val="A046B4"/>
                </a:solidFill>
                <a:cs typeface="Calibri"/>
              </a:rPr>
              <a:t>Orllewin</a:t>
            </a:r>
            <a:r>
              <a:rPr lang="en-GB" sz="2800" b="1" spc="-25" dirty="0">
                <a:solidFill>
                  <a:srgbClr val="A046B4"/>
                </a:solidFill>
                <a:cs typeface="Calibri"/>
              </a:rPr>
              <a:t> </a:t>
            </a:r>
            <a:r>
              <a:rPr lang="en-GB" sz="2800" b="1" spc="-25" dirty="0" err="1">
                <a:solidFill>
                  <a:srgbClr val="A046B4"/>
                </a:solidFill>
                <a:cs typeface="Calibri"/>
              </a:rPr>
              <a:t>Cymru</a:t>
            </a:r>
            <a:endParaRPr sz="2800" dirty="0">
              <a:latin typeface="Calibri"/>
              <a:cs typeface="Calibri"/>
            </a:endParaRPr>
          </a:p>
        </p:txBody>
      </p:sp>
      <p:pic>
        <p:nvPicPr>
          <p:cNvPr id="9" name="object 9"/>
          <p:cNvPicPr/>
          <p:nvPr/>
        </p:nvPicPr>
        <p:blipFill>
          <a:blip r:embed="rId4" cstate="print"/>
          <a:stretch>
            <a:fillRect/>
          </a:stretch>
        </p:blipFill>
        <p:spPr>
          <a:xfrm>
            <a:off x="980753" y="6259076"/>
            <a:ext cx="276855" cy="327262"/>
          </a:xfrm>
          <a:prstGeom prst="rect">
            <a:avLst/>
          </a:prstGeom>
        </p:spPr>
      </p:pic>
      <p:pic>
        <p:nvPicPr>
          <p:cNvPr id="10" name="object 10"/>
          <p:cNvPicPr/>
          <p:nvPr/>
        </p:nvPicPr>
        <p:blipFill>
          <a:blip r:embed="rId5" cstate="print"/>
          <a:stretch>
            <a:fillRect/>
          </a:stretch>
        </p:blipFill>
        <p:spPr>
          <a:xfrm>
            <a:off x="5680805" y="5334000"/>
            <a:ext cx="473174" cy="441142"/>
          </a:xfrm>
          <a:prstGeom prst="rect">
            <a:avLst/>
          </a:prstGeom>
        </p:spPr>
      </p:pic>
      <p:pic>
        <p:nvPicPr>
          <p:cNvPr id="11" name="object 11"/>
          <p:cNvPicPr/>
          <p:nvPr/>
        </p:nvPicPr>
        <p:blipFill>
          <a:blip r:embed="rId6" cstate="print"/>
          <a:stretch>
            <a:fillRect/>
          </a:stretch>
        </p:blipFill>
        <p:spPr>
          <a:xfrm>
            <a:off x="6292641" y="6085862"/>
            <a:ext cx="279621" cy="259703"/>
          </a:xfrm>
          <a:prstGeom prst="rect">
            <a:avLst/>
          </a:prstGeom>
        </p:spPr>
      </p:pic>
      <p:pic>
        <p:nvPicPr>
          <p:cNvPr id="12" name="object 12"/>
          <p:cNvPicPr/>
          <p:nvPr/>
        </p:nvPicPr>
        <p:blipFill>
          <a:blip r:embed="rId7" cstate="print"/>
          <a:stretch>
            <a:fillRect/>
          </a:stretch>
        </p:blipFill>
        <p:spPr>
          <a:xfrm>
            <a:off x="7270730" y="6086198"/>
            <a:ext cx="279259" cy="259367"/>
          </a:xfrm>
          <a:prstGeom prst="rect">
            <a:avLst/>
          </a:prstGeom>
        </p:spPr>
      </p:pic>
      <p:sp>
        <p:nvSpPr>
          <p:cNvPr id="13" name="object 13"/>
          <p:cNvSpPr txBox="1"/>
          <p:nvPr/>
        </p:nvSpPr>
        <p:spPr>
          <a:xfrm>
            <a:off x="73763" y="5454920"/>
            <a:ext cx="737974" cy="1261884"/>
          </a:xfrm>
          <a:prstGeom prst="rect">
            <a:avLst/>
          </a:prstGeom>
        </p:spPr>
        <p:txBody>
          <a:bodyPr vert="horz" wrap="square" lIns="0" tIns="182880" rIns="0" bIns="0" rtlCol="0">
            <a:spAutoFit/>
          </a:bodyPr>
          <a:lstStyle/>
          <a:p>
            <a:pPr algn="ctr">
              <a:lnSpc>
                <a:spcPct val="100000"/>
              </a:lnSpc>
            </a:pPr>
            <a:r>
              <a:rPr lang="en-GB" sz="1400" spc="-5" dirty="0">
                <a:solidFill>
                  <a:srgbClr val="A046B4"/>
                </a:solidFill>
                <a:latin typeface="Arial"/>
                <a:cs typeface="Arial"/>
              </a:rPr>
              <a:t>Nos </a:t>
            </a:r>
            <a:r>
              <a:rPr lang="en-GB" sz="1400" spc="-5" dirty="0" err="1">
                <a:solidFill>
                  <a:srgbClr val="A046B4"/>
                </a:solidFill>
                <a:latin typeface="Arial"/>
                <a:cs typeface="Arial"/>
              </a:rPr>
              <a:t>Iau</a:t>
            </a:r>
            <a:r>
              <a:rPr lang="en-GB" sz="1400" spc="-5" dirty="0">
                <a:solidFill>
                  <a:srgbClr val="A046B4"/>
                </a:solidFill>
                <a:latin typeface="Arial"/>
                <a:cs typeface="Arial"/>
              </a:rPr>
              <a:t> </a:t>
            </a:r>
            <a:br>
              <a:rPr lang="en-GB" sz="1400" spc="-5" dirty="0">
                <a:solidFill>
                  <a:srgbClr val="A046B4"/>
                </a:solidFill>
                <a:latin typeface="Arial"/>
                <a:cs typeface="Arial"/>
              </a:rPr>
            </a:br>
            <a:r>
              <a:rPr lang="en-GB" sz="1400" b="1" spc="-15" dirty="0" smtClean="0">
                <a:solidFill>
                  <a:srgbClr val="A046B4"/>
                </a:solidFill>
                <a:latin typeface="Arial"/>
                <a:cs typeface="Arial"/>
              </a:rPr>
              <a:t>26</a:t>
            </a:r>
            <a:r>
              <a:rPr lang="en-GB" sz="1400" b="1" spc="-15" dirty="0" smtClean="0">
                <a:solidFill>
                  <a:srgbClr val="A046B4"/>
                </a:solidFill>
                <a:latin typeface="Arial"/>
                <a:cs typeface="Arial"/>
              </a:rPr>
              <a:t> Ion</a:t>
            </a:r>
            <a:br>
              <a:rPr lang="en-GB" sz="1400" b="1" spc="-15" dirty="0" smtClean="0">
                <a:solidFill>
                  <a:srgbClr val="A046B4"/>
                </a:solidFill>
                <a:latin typeface="Arial"/>
                <a:cs typeface="Arial"/>
              </a:rPr>
            </a:br>
            <a:r>
              <a:rPr lang="en-GB" sz="1400" b="1" spc="-15" dirty="0" smtClean="0">
                <a:solidFill>
                  <a:srgbClr val="A046B4"/>
                </a:solidFill>
                <a:latin typeface="Arial"/>
                <a:cs typeface="Arial"/>
              </a:rPr>
              <a:t>20</a:t>
            </a:r>
            <a:r>
              <a:rPr sz="1400" b="1" spc="-15" dirty="0">
                <a:solidFill>
                  <a:srgbClr val="A046B4"/>
                </a:solidFill>
                <a:latin typeface="Arial"/>
                <a:cs typeface="Arial"/>
              </a:rPr>
              <a:t>2</a:t>
            </a:r>
            <a:r>
              <a:rPr lang="en-GB" sz="1400" b="1" spc="-15" dirty="0" smtClean="0">
                <a:solidFill>
                  <a:srgbClr val="A046B4"/>
                </a:solidFill>
                <a:latin typeface="Arial"/>
                <a:cs typeface="Arial"/>
              </a:rPr>
              <a:t>3</a:t>
            </a:r>
            <a:endParaRPr lang="en-GB" sz="1000" spc="-5" dirty="0" smtClean="0">
              <a:solidFill>
                <a:srgbClr val="A046B4"/>
              </a:solidFill>
              <a:latin typeface="Arial"/>
              <a:cs typeface="Arial"/>
            </a:endParaRPr>
          </a:p>
          <a:p>
            <a:pPr marL="12700" marR="5080" algn="ctr">
              <a:lnSpc>
                <a:spcPct val="100000"/>
              </a:lnSpc>
            </a:pPr>
            <a:r>
              <a:rPr lang="en-GB" sz="1400" spc="-10" dirty="0">
                <a:solidFill>
                  <a:srgbClr val="A046B4"/>
                </a:solidFill>
                <a:latin typeface="Arial"/>
                <a:cs typeface="Arial"/>
              </a:rPr>
              <a:t>7</a:t>
            </a:r>
            <a:r>
              <a:rPr lang="en-GB" sz="1400" spc="-10" dirty="0" smtClean="0">
                <a:solidFill>
                  <a:srgbClr val="A046B4"/>
                </a:solidFill>
                <a:latin typeface="Arial"/>
                <a:cs typeface="Arial"/>
              </a:rPr>
              <a:t>pm </a:t>
            </a:r>
            <a:r>
              <a:rPr lang="en-GB" sz="1400" spc="-10" dirty="0">
                <a:solidFill>
                  <a:srgbClr val="A046B4"/>
                </a:solidFill>
                <a:latin typeface="Arial"/>
                <a:cs typeface="Arial"/>
              </a:rPr>
              <a:t>GMT</a:t>
            </a:r>
            <a:endParaRPr sz="1400" dirty="0">
              <a:latin typeface="Arial"/>
              <a:cs typeface="Arial"/>
            </a:endParaRPr>
          </a:p>
        </p:txBody>
      </p:sp>
      <p:sp>
        <p:nvSpPr>
          <p:cNvPr id="14" name="object 14"/>
          <p:cNvSpPr txBox="1"/>
          <p:nvPr/>
        </p:nvSpPr>
        <p:spPr>
          <a:xfrm>
            <a:off x="6325564" y="5569521"/>
            <a:ext cx="1191864" cy="280845"/>
          </a:xfrm>
          <a:prstGeom prst="rect">
            <a:avLst/>
          </a:prstGeom>
        </p:spPr>
        <p:txBody>
          <a:bodyPr vert="horz" wrap="square" lIns="0" tIns="64769" rIns="0" bIns="0" rtlCol="0">
            <a:spAutoFit/>
          </a:bodyPr>
          <a:lstStyle/>
          <a:p>
            <a:pPr algn="ctr">
              <a:lnSpc>
                <a:spcPct val="100000"/>
              </a:lnSpc>
              <a:spcBef>
                <a:spcPts val="160"/>
              </a:spcBef>
            </a:pPr>
            <a:r>
              <a:rPr sz="1400" u="sng" spc="-10" dirty="0">
                <a:solidFill>
                  <a:srgbClr val="0563C1"/>
                </a:solidFill>
                <a:uFill>
                  <a:solidFill>
                    <a:srgbClr val="0563C1"/>
                  </a:solidFill>
                </a:uFill>
                <a:latin typeface="Arial"/>
                <a:cs typeface="Arial"/>
                <a:hlinkClick r:id="rId8"/>
              </a:rPr>
              <a:t>www.theiet.org</a:t>
            </a:r>
            <a:r>
              <a:rPr lang="en-GB" sz="1400" u="sng" spc="-10" dirty="0">
                <a:solidFill>
                  <a:srgbClr val="0563C1"/>
                </a:solidFill>
                <a:uFill>
                  <a:solidFill>
                    <a:srgbClr val="0563C1"/>
                  </a:solidFill>
                </a:uFill>
                <a:latin typeface="Arial"/>
                <a:cs typeface="Arial"/>
              </a:rPr>
              <a:t> </a:t>
            </a:r>
            <a:endParaRPr sz="1400" dirty="0">
              <a:latin typeface="Arial"/>
              <a:cs typeface="Arial"/>
            </a:endParaRPr>
          </a:p>
        </p:txBody>
      </p:sp>
      <p:sp>
        <p:nvSpPr>
          <p:cNvPr id="15" name="object 15"/>
          <p:cNvSpPr txBox="1"/>
          <p:nvPr/>
        </p:nvSpPr>
        <p:spPr>
          <a:xfrm>
            <a:off x="7590485" y="5635067"/>
            <a:ext cx="2206019" cy="1167627"/>
          </a:xfrm>
          <a:prstGeom prst="rect">
            <a:avLst/>
          </a:prstGeom>
        </p:spPr>
        <p:txBody>
          <a:bodyPr vert="horz" wrap="square" lIns="0" tIns="13335" rIns="0" bIns="0" rtlCol="0">
            <a:spAutoFit/>
          </a:bodyPr>
          <a:lstStyle/>
          <a:p>
            <a:pPr algn="ctr">
              <a:lnSpc>
                <a:spcPts val="1460"/>
              </a:lnSpc>
            </a:pPr>
            <a:r>
              <a:rPr lang="en-GB" sz="1400" b="1" spc="-15" dirty="0" err="1" smtClean="0">
                <a:solidFill>
                  <a:srgbClr val="A046B4"/>
                </a:solidFill>
                <a:latin typeface="Arial"/>
                <a:cs typeface="Arial"/>
              </a:rPr>
              <a:t>Croeso</a:t>
            </a:r>
            <a:r>
              <a:rPr lang="en-GB" sz="1400" b="1" spc="-15" dirty="0" smtClean="0">
                <a:solidFill>
                  <a:srgbClr val="A046B4"/>
                </a:solidFill>
                <a:latin typeface="Arial"/>
                <a:cs typeface="Arial"/>
              </a:rPr>
              <a:t> </a:t>
            </a:r>
            <a:r>
              <a:rPr lang="en-GB" sz="1400" b="1" spc="-15" dirty="0" err="1">
                <a:solidFill>
                  <a:srgbClr val="A046B4"/>
                </a:solidFill>
                <a:latin typeface="Arial"/>
                <a:cs typeface="Arial"/>
              </a:rPr>
              <a:t>Cynnes</a:t>
            </a:r>
            <a:r>
              <a:rPr lang="en-GB" sz="1400" b="1" spc="-15" dirty="0">
                <a:solidFill>
                  <a:srgbClr val="A046B4"/>
                </a:solidFill>
                <a:latin typeface="Arial"/>
                <a:cs typeface="Arial"/>
              </a:rPr>
              <a:t> </a:t>
            </a:r>
            <a:r>
              <a:rPr lang="en-GB" sz="1400" b="1" spc="-15" dirty="0" smtClean="0">
                <a:solidFill>
                  <a:srgbClr val="A046B4"/>
                </a:solidFill>
                <a:latin typeface="Arial"/>
                <a:cs typeface="Arial"/>
              </a:rPr>
              <a:t/>
            </a:r>
            <a:br>
              <a:rPr lang="en-GB" sz="1400" b="1" spc="-15" dirty="0" smtClean="0">
                <a:solidFill>
                  <a:srgbClr val="A046B4"/>
                </a:solidFill>
                <a:latin typeface="Arial"/>
                <a:cs typeface="Arial"/>
              </a:rPr>
            </a:br>
            <a:r>
              <a:rPr lang="en-GB" sz="1000" spc="-15" dirty="0" err="1" smtClean="0">
                <a:solidFill>
                  <a:srgbClr val="A046B4"/>
                </a:solidFill>
                <a:latin typeface="Arial"/>
                <a:cs typeface="Arial"/>
              </a:rPr>
              <a:t>i'r</a:t>
            </a:r>
            <a:r>
              <a:rPr lang="en-GB" sz="1000" spc="-15" dirty="0" smtClean="0">
                <a:solidFill>
                  <a:srgbClr val="A046B4"/>
                </a:solidFill>
                <a:latin typeface="Arial"/>
                <a:cs typeface="Arial"/>
              </a:rPr>
              <a:t> </a:t>
            </a:r>
            <a:r>
              <a:rPr lang="en-GB" sz="1000" spc="-15" dirty="0" err="1">
                <a:solidFill>
                  <a:srgbClr val="A046B4"/>
                </a:solidFill>
                <a:latin typeface="Arial"/>
                <a:cs typeface="Arial"/>
              </a:rPr>
              <a:t>cyhoedd</a:t>
            </a:r>
            <a:r>
              <a:rPr lang="en-GB" sz="1000" spc="-15" dirty="0">
                <a:solidFill>
                  <a:srgbClr val="A046B4"/>
                </a:solidFill>
                <a:latin typeface="Arial"/>
                <a:cs typeface="Arial"/>
              </a:rPr>
              <a:t> </a:t>
            </a:r>
            <a:r>
              <a:rPr lang="en-GB" sz="1000" spc="-15" dirty="0" err="1">
                <a:solidFill>
                  <a:srgbClr val="A046B4"/>
                </a:solidFill>
                <a:latin typeface="Arial"/>
                <a:cs typeface="Arial"/>
              </a:rPr>
              <a:t>yn</a:t>
            </a:r>
            <a:r>
              <a:rPr lang="en-GB" sz="1000" spc="-15" dirty="0">
                <a:solidFill>
                  <a:srgbClr val="A046B4"/>
                </a:solidFill>
                <a:latin typeface="Arial"/>
                <a:cs typeface="Arial"/>
              </a:rPr>
              <a:t> </a:t>
            </a:r>
            <a:r>
              <a:rPr lang="en-GB" sz="1000" spc="-15" dirty="0" err="1">
                <a:solidFill>
                  <a:srgbClr val="A046B4"/>
                </a:solidFill>
                <a:latin typeface="Arial"/>
                <a:cs typeface="Arial"/>
              </a:rPr>
              <a:t>digwyddiad</a:t>
            </a:r>
            <a:r>
              <a:rPr lang="en-GB" sz="1000" spc="-15" dirty="0">
                <a:solidFill>
                  <a:srgbClr val="A046B4"/>
                </a:solidFill>
                <a:latin typeface="Arial"/>
                <a:cs typeface="Arial"/>
              </a:rPr>
              <a:t> </a:t>
            </a:r>
            <a:r>
              <a:rPr lang="en-GB" sz="1000" spc="-15" dirty="0" err="1">
                <a:solidFill>
                  <a:srgbClr val="A046B4"/>
                </a:solidFill>
                <a:latin typeface="Arial"/>
                <a:cs typeface="Arial"/>
              </a:rPr>
              <a:t>hwn</a:t>
            </a:r>
            <a:r>
              <a:rPr lang="en-GB" sz="1000" spc="-15" dirty="0">
                <a:solidFill>
                  <a:srgbClr val="A046B4"/>
                </a:solidFill>
                <a:latin typeface="Arial"/>
                <a:cs typeface="Arial"/>
              </a:rPr>
              <a:t> </a:t>
            </a:r>
            <a:r>
              <a:rPr lang="en-GB" sz="1000" spc="-15" dirty="0" err="1">
                <a:solidFill>
                  <a:srgbClr val="A046B4"/>
                </a:solidFill>
                <a:latin typeface="Arial"/>
                <a:cs typeface="Arial"/>
              </a:rPr>
              <a:t>rhad</a:t>
            </a:r>
            <a:r>
              <a:rPr lang="en-GB" sz="1000" spc="-15" dirty="0">
                <a:solidFill>
                  <a:srgbClr val="A046B4"/>
                </a:solidFill>
                <a:latin typeface="Arial"/>
                <a:cs typeface="Arial"/>
              </a:rPr>
              <a:t> ac am </a:t>
            </a:r>
            <a:r>
              <a:rPr lang="en-GB" sz="1000" spc="-15" dirty="0" err="1">
                <a:solidFill>
                  <a:srgbClr val="A046B4"/>
                </a:solidFill>
                <a:latin typeface="Arial"/>
                <a:cs typeface="Arial"/>
              </a:rPr>
              <a:t>ddim</a:t>
            </a:r>
            <a:r>
              <a:rPr lang="en-GB" sz="1000" spc="-15" dirty="0">
                <a:solidFill>
                  <a:srgbClr val="A046B4"/>
                </a:solidFill>
                <a:latin typeface="Arial"/>
                <a:cs typeface="Arial"/>
              </a:rPr>
              <a:t>. </a:t>
            </a:r>
            <a:r>
              <a:rPr sz="1000" spc="-10" dirty="0" smtClean="0">
                <a:solidFill>
                  <a:srgbClr val="A046B4"/>
                </a:solidFill>
                <a:latin typeface="Arial"/>
                <a:cs typeface="Arial"/>
              </a:rPr>
              <a:t> </a:t>
            </a:r>
            <a:r>
              <a:rPr sz="1000" spc="-5" dirty="0" smtClean="0">
                <a:solidFill>
                  <a:srgbClr val="A046B4"/>
                </a:solidFill>
                <a:latin typeface="Arial"/>
                <a:cs typeface="Arial"/>
              </a:rPr>
              <a:t> </a:t>
            </a:r>
            <a:r>
              <a:rPr lang="en-GB" sz="1000" spc="-5" dirty="0" smtClean="0">
                <a:solidFill>
                  <a:srgbClr val="A046B4"/>
                </a:solidFill>
                <a:latin typeface="Arial"/>
                <a:cs typeface="Arial"/>
              </a:rPr>
              <a:t>Mae </a:t>
            </a:r>
            <a:r>
              <a:rPr lang="en-GB" sz="1000" spc="-5" dirty="0" err="1" smtClean="0">
                <a:solidFill>
                  <a:srgbClr val="A046B4"/>
                </a:solidFill>
                <a:latin typeface="Arial"/>
                <a:cs typeface="Arial"/>
              </a:rPr>
              <a:t>angen</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cofrestru</a:t>
            </a:r>
            <a:r>
              <a:rPr lang="en-GB" sz="1000" spc="-5" dirty="0" smtClean="0">
                <a:solidFill>
                  <a:srgbClr val="A046B4"/>
                </a:solidFill>
                <a:latin typeface="Arial"/>
                <a:cs typeface="Arial"/>
              </a:rPr>
              <a:t> i </a:t>
            </a:r>
            <a:r>
              <a:rPr lang="en-GB" sz="1000" spc="-5" dirty="0" err="1" smtClean="0">
                <a:solidFill>
                  <a:srgbClr val="A046B4"/>
                </a:solidFill>
                <a:latin typeface="Arial"/>
                <a:cs typeface="Arial"/>
              </a:rPr>
              <a:t>fynychu</a:t>
            </a:r>
            <a:r>
              <a:rPr lang="en-GB" sz="1000" spc="-5" dirty="0" smtClean="0">
                <a:solidFill>
                  <a:srgbClr val="A046B4"/>
                </a:solidFill>
                <a:latin typeface="Arial"/>
                <a:cs typeface="Arial"/>
              </a:rPr>
              <a:t> – am un </a:t>
            </a:r>
            <a:r>
              <a:rPr lang="en-GB" sz="1000" spc="-5" dirty="0" err="1" smtClean="0">
                <a:solidFill>
                  <a:srgbClr val="A046B4"/>
                </a:solidFill>
                <a:latin typeface="Arial"/>
                <a:cs typeface="Arial"/>
              </a:rPr>
              <a:t>o’r</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lle</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wyneb</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yn</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wyneb</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neu</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er</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mwyn</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derbyn</a:t>
            </a:r>
            <a:r>
              <a:rPr lang="en-GB" sz="1000" spc="-5" dirty="0" smtClean="0">
                <a:solidFill>
                  <a:srgbClr val="A046B4"/>
                </a:solidFill>
                <a:latin typeface="Arial"/>
                <a:cs typeface="Arial"/>
              </a:rPr>
              <a:t> y </a:t>
            </a:r>
            <a:r>
              <a:rPr lang="en-GB" sz="1000" spc="-5" dirty="0" err="1" smtClean="0">
                <a:solidFill>
                  <a:srgbClr val="A046B4"/>
                </a:solidFill>
                <a:latin typeface="Arial"/>
                <a:cs typeface="Arial"/>
              </a:rPr>
              <a:t>dolen</a:t>
            </a:r>
            <a:r>
              <a:rPr lang="en-GB" sz="1000" spc="-5" dirty="0" smtClean="0">
                <a:solidFill>
                  <a:srgbClr val="A046B4"/>
                </a:solidFill>
                <a:latin typeface="Arial"/>
                <a:cs typeface="Arial"/>
              </a:rPr>
              <a:t> </a:t>
            </a:r>
            <a:r>
              <a:rPr lang="en-GB" sz="1000" spc="-5" dirty="0" err="1" smtClean="0">
                <a:solidFill>
                  <a:srgbClr val="A046B4"/>
                </a:solidFill>
                <a:latin typeface="Arial"/>
                <a:cs typeface="Arial"/>
              </a:rPr>
              <a:t>arlein</a:t>
            </a:r>
            <a:r>
              <a:rPr lang="en-GB" sz="1000" spc="-5" dirty="0" smtClean="0">
                <a:solidFill>
                  <a:srgbClr val="A046B4"/>
                </a:solidFill>
                <a:latin typeface="Arial"/>
                <a:cs typeface="Arial"/>
              </a:rPr>
              <a:t>.</a:t>
            </a:r>
            <a:endParaRPr sz="1000" dirty="0">
              <a:latin typeface="Arial"/>
              <a:cs typeface="Arial"/>
            </a:endParaRPr>
          </a:p>
        </p:txBody>
      </p:sp>
      <p:grpSp>
        <p:nvGrpSpPr>
          <p:cNvPr id="16" name="object 16"/>
          <p:cNvGrpSpPr/>
          <p:nvPr/>
        </p:nvGrpSpPr>
        <p:grpSpPr>
          <a:xfrm>
            <a:off x="-4762" y="631625"/>
            <a:ext cx="9915525" cy="1127760"/>
            <a:chOff x="-4762" y="631625"/>
            <a:chExt cx="9915525" cy="1127760"/>
          </a:xfrm>
        </p:grpSpPr>
        <p:sp>
          <p:nvSpPr>
            <p:cNvPr id="17" name="object 17"/>
            <p:cNvSpPr/>
            <p:nvPr/>
          </p:nvSpPr>
          <p:spPr>
            <a:xfrm>
              <a:off x="0" y="636388"/>
              <a:ext cx="9906000" cy="1118235"/>
            </a:xfrm>
            <a:custGeom>
              <a:avLst/>
              <a:gdLst/>
              <a:ahLst/>
              <a:cxnLst/>
              <a:rect l="l" t="t" r="r" b="b"/>
              <a:pathLst>
                <a:path w="9906000" h="1118235">
                  <a:moveTo>
                    <a:pt x="0" y="1117809"/>
                  </a:moveTo>
                  <a:lnTo>
                    <a:pt x="0" y="0"/>
                  </a:lnTo>
                  <a:lnTo>
                    <a:pt x="9906000" y="0"/>
                  </a:lnTo>
                  <a:lnTo>
                    <a:pt x="9906000" y="1117809"/>
                  </a:lnTo>
                  <a:lnTo>
                    <a:pt x="0" y="1117809"/>
                  </a:lnTo>
                  <a:close/>
                </a:path>
              </a:pathLst>
            </a:custGeom>
            <a:solidFill>
              <a:srgbClr val="53274E"/>
            </a:solidFill>
          </p:spPr>
          <p:txBody>
            <a:bodyPr wrap="square" lIns="0" tIns="0" rIns="0" bIns="0" rtlCol="0"/>
            <a:lstStyle/>
            <a:p>
              <a:endParaRPr/>
            </a:p>
          </p:txBody>
        </p:sp>
        <p:sp>
          <p:nvSpPr>
            <p:cNvPr id="18" name="object 18"/>
            <p:cNvSpPr/>
            <p:nvPr/>
          </p:nvSpPr>
          <p:spPr>
            <a:xfrm>
              <a:off x="0" y="636388"/>
              <a:ext cx="9906000" cy="1118235"/>
            </a:xfrm>
            <a:custGeom>
              <a:avLst/>
              <a:gdLst/>
              <a:ahLst/>
              <a:cxnLst/>
              <a:rect l="l" t="t" r="r" b="b"/>
              <a:pathLst>
                <a:path w="9906000" h="1118235">
                  <a:moveTo>
                    <a:pt x="0" y="0"/>
                  </a:moveTo>
                  <a:lnTo>
                    <a:pt x="9906000" y="0"/>
                  </a:lnTo>
                </a:path>
                <a:path w="9906000" h="1118235">
                  <a:moveTo>
                    <a:pt x="9906000" y="1117810"/>
                  </a:moveTo>
                  <a:lnTo>
                    <a:pt x="0" y="1117810"/>
                  </a:lnTo>
                </a:path>
              </a:pathLst>
            </a:custGeom>
            <a:ln w="9525">
              <a:solidFill>
                <a:srgbClr val="000000"/>
              </a:solidFill>
            </a:ln>
          </p:spPr>
          <p:txBody>
            <a:bodyPr wrap="square" lIns="0" tIns="0" rIns="0" bIns="0" rtlCol="0"/>
            <a:lstStyle/>
            <a:p>
              <a:endParaRPr/>
            </a:p>
          </p:txBody>
        </p:sp>
      </p:grpSp>
      <p:sp>
        <p:nvSpPr>
          <p:cNvPr id="19" name="object 19"/>
          <p:cNvSpPr txBox="1"/>
          <p:nvPr/>
        </p:nvSpPr>
        <p:spPr>
          <a:xfrm>
            <a:off x="-8422" y="941064"/>
            <a:ext cx="9926119" cy="519373"/>
          </a:xfrm>
          <a:prstGeom prst="rect">
            <a:avLst/>
          </a:prstGeom>
        </p:spPr>
        <p:txBody>
          <a:bodyPr vert="horz" wrap="square" lIns="0" tIns="31750" rIns="0" bIns="0" rtlCol="0">
            <a:spAutoFit/>
          </a:bodyPr>
          <a:lstStyle/>
          <a:p>
            <a:pPr marL="937260" marR="5080" indent="-925194" algn="ctr">
              <a:lnSpc>
                <a:spcPts val="3790"/>
              </a:lnSpc>
              <a:spcBef>
                <a:spcPts val="250"/>
              </a:spcBef>
            </a:pPr>
            <a:r>
              <a:rPr lang="en-GB" sz="3200" spc="-20" dirty="0" err="1" smtClean="0">
                <a:solidFill>
                  <a:srgbClr val="FFFFFF"/>
                </a:solidFill>
                <a:latin typeface="Calibri"/>
                <a:cs typeface="Calibri"/>
              </a:rPr>
              <a:t>Trydan</a:t>
            </a:r>
            <a:r>
              <a:rPr lang="en-GB" sz="3200" spc="-20" dirty="0" smtClean="0">
                <a:solidFill>
                  <a:srgbClr val="FFFFFF"/>
                </a:solidFill>
                <a:latin typeface="Calibri"/>
                <a:cs typeface="Calibri"/>
              </a:rPr>
              <a:t> </a:t>
            </a:r>
            <a:r>
              <a:rPr lang="en-GB" sz="3200" spc="-20" dirty="0">
                <a:solidFill>
                  <a:srgbClr val="FFFFFF"/>
                </a:solidFill>
                <a:latin typeface="Calibri"/>
                <a:cs typeface="Calibri"/>
              </a:rPr>
              <a:t>II: </a:t>
            </a:r>
            <a:r>
              <a:rPr lang="en-GB" sz="3200" spc="-20" dirty="0" err="1">
                <a:solidFill>
                  <a:srgbClr val="FFFFFF"/>
                </a:solidFill>
                <a:cs typeface="Calibri"/>
              </a:rPr>
              <a:t>Chwyldro</a:t>
            </a:r>
            <a:r>
              <a:rPr lang="en-GB" sz="3200" spc="-20" dirty="0">
                <a:solidFill>
                  <a:srgbClr val="FFFFFF"/>
                </a:solidFill>
                <a:cs typeface="Calibri"/>
              </a:rPr>
              <a:t> </a:t>
            </a:r>
            <a:r>
              <a:rPr lang="en-GB" sz="3200" spc="-20" dirty="0" err="1">
                <a:solidFill>
                  <a:srgbClr val="FFFFFF"/>
                </a:solidFill>
                <a:cs typeface="Calibri"/>
              </a:rPr>
              <a:t>diwydiannol</a:t>
            </a:r>
            <a:r>
              <a:rPr lang="en-GB" sz="3200" spc="-20" dirty="0">
                <a:solidFill>
                  <a:srgbClr val="FFFFFF"/>
                </a:solidFill>
                <a:cs typeface="Calibri"/>
              </a:rPr>
              <a:t> </a:t>
            </a:r>
            <a:r>
              <a:rPr lang="en-GB" sz="3200" spc="-20" dirty="0" err="1">
                <a:solidFill>
                  <a:srgbClr val="FFFFFF"/>
                </a:solidFill>
                <a:cs typeface="Calibri"/>
              </a:rPr>
              <a:t>neu</a:t>
            </a:r>
            <a:r>
              <a:rPr lang="en-GB" sz="3200" spc="-20" dirty="0">
                <a:solidFill>
                  <a:srgbClr val="FFFFFF"/>
                </a:solidFill>
                <a:cs typeface="Calibri"/>
              </a:rPr>
              <a:t> </a:t>
            </a:r>
            <a:r>
              <a:rPr lang="en-GB" sz="3200" spc="-20" dirty="0" err="1">
                <a:solidFill>
                  <a:srgbClr val="FFFFFF"/>
                </a:solidFill>
                <a:cs typeface="Calibri"/>
              </a:rPr>
              <a:t>adfer</a:t>
            </a:r>
            <a:r>
              <a:rPr lang="en-GB" sz="3200" spc="-20" dirty="0">
                <a:solidFill>
                  <a:srgbClr val="FFFFFF"/>
                </a:solidFill>
                <a:cs typeface="Calibri"/>
              </a:rPr>
              <a:t> </a:t>
            </a:r>
            <a:r>
              <a:rPr lang="en-GB" sz="3200" spc="-20" dirty="0" err="1">
                <a:solidFill>
                  <a:srgbClr val="FFFFFF"/>
                </a:solidFill>
                <a:cs typeface="Calibri"/>
              </a:rPr>
              <a:t>diwydiannol</a:t>
            </a:r>
            <a:r>
              <a:rPr lang="en-GB" sz="3200" spc="-20" dirty="0">
                <a:solidFill>
                  <a:srgbClr val="FFFFFF"/>
                </a:solidFill>
                <a:cs typeface="Calibri"/>
              </a:rPr>
              <a:t>? </a:t>
            </a:r>
            <a:endParaRPr lang="en-GB" sz="1600" spc="-20" dirty="0">
              <a:solidFill>
                <a:srgbClr val="FFFFFF"/>
              </a:solidFill>
              <a:latin typeface="Calibri"/>
              <a:cs typeface="Calibri"/>
            </a:endParaRPr>
          </a:p>
        </p:txBody>
      </p:sp>
      <p:sp>
        <p:nvSpPr>
          <p:cNvPr id="20" name="object 20"/>
          <p:cNvSpPr txBox="1"/>
          <p:nvPr/>
        </p:nvSpPr>
        <p:spPr>
          <a:xfrm>
            <a:off x="8228886" y="3706794"/>
            <a:ext cx="1599483" cy="1094530"/>
          </a:xfrm>
          <a:prstGeom prst="rect">
            <a:avLst/>
          </a:prstGeom>
        </p:spPr>
        <p:txBody>
          <a:bodyPr vert="horz" wrap="square" lIns="0" tIns="15240" rIns="0" bIns="0" rtlCol="0">
            <a:spAutoFit/>
          </a:bodyPr>
          <a:lstStyle/>
          <a:p>
            <a:pPr marL="12700" marR="5080" algn="ctr">
              <a:lnSpc>
                <a:spcPct val="98600"/>
              </a:lnSpc>
              <a:spcBef>
                <a:spcPts val="120"/>
              </a:spcBef>
            </a:pPr>
            <a:r>
              <a:rPr lang="en-GB" sz="1400" b="1" spc="-5" dirty="0">
                <a:latin typeface="Arial"/>
                <a:cs typeface="Arial"/>
              </a:rPr>
              <a:t>Dr Pete Arnold</a:t>
            </a:r>
          </a:p>
          <a:p>
            <a:pPr marL="12700" marR="5080" algn="ctr">
              <a:lnSpc>
                <a:spcPct val="98600"/>
              </a:lnSpc>
              <a:spcBef>
                <a:spcPts val="120"/>
              </a:spcBef>
            </a:pPr>
            <a:r>
              <a:rPr lang="en-GB" sz="1400" b="1" spc="-5" dirty="0" err="1" smtClean="0">
                <a:latin typeface="Arial"/>
                <a:cs typeface="Arial"/>
              </a:rPr>
              <a:t>Uwch-ddarlithydd</a:t>
            </a:r>
            <a:r>
              <a:rPr lang="en-GB" sz="1400" b="1" spc="-5" dirty="0" smtClean="0">
                <a:latin typeface="Arial"/>
                <a:cs typeface="Arial"/>
              </a:rPr>
              <a:t> </a:t>
            </a:r>
            <a:r>
              <a:rPr lang="en-GB" sz="1400" b="1" spc="-5" dirty="0" err="1" smtClean="0">
                <a:latin typeface="Arial"/>
                <a:cs typeface="Arial"/>
              </a:rPr>
              <a:t>Gwyddor</a:t>
            </a:r>
            <a:r>
              <a:rPr lang="en-GB" sz="1400" b="1" spc="-5" dirty="0" smtClean="0">
                <a:latin typeface="Arial"/>
                <a:cs typeface="Arial"/>
              </a:rPr>
              <a:t> Data </a:t>
            </a:r>
            <a:r>
              <a:rPr lang="en-GB" sz="1400" b="1" spc="-5" dirty="0" err="1" smtClean="0">
                <a:latin typeface="Arial"/>
                <a:cs typeface="Arial"/>
              </a:rPr>
              <a:t>Prifysgol</a:t>
            </a:r>
            <a:r>
              <a:rPr lang="en-GB" sz="1400" b="1" spc="-5" dirty="0" smtClean="0">
                <a:latin typeface="Arial"/>
                <a:cs typeface="Arial"/>
              </a:rPr>
              <a:t> </a:t>
            </a:r>
            <a:r>
              <a:rPr lang="en-GB" sz="1400" b="1" spc="-5" dirty="0" err="1" smtClean="0">
                <a:latin typeface="Arial"/>
                <a:cs typeface="Arial"/>
              </a:rPr>
              <a:t>Abertawe</a:t>
            </a:r>
            <a:endParaRPr sz="1400" dirty="0">
              <a:latin typeface="Arial"/>
              <a:cs typeface="Arial"/>
            </a:endParaRPr>
          </a:p>
        </p:txBody>
      </p:sp>
      <p:sp>
        <p:nvSpPr>
          <p:cNvPr id="21" name="object 21"/>
          <p:cNvSpPr txBox="1"/>
          <p:nvPr/>
        </p:nvSpPr>
        <p:spPr>
          <a:xfrm>
            <a:off x="3000076" y="1789906"/>
            <a:ext cx="5158114" cy="3190617"/>
          </a:xfrm>
          <a:prstGeom prst="rect">
            <a:avLst/>
          </a:prstGeom>
        </p:spPr>
        <p:txBody>
          <a:bodyPr vert="horz" wrap="square" lIns="0" tIns="22860" rIns="0" bIns="0" rtlCol="0">
            <a:spAutoFit/>
          </a:bodyPr>
          <a:lstStyle/>
          <a:p>
            <a:pPr marL="12700" marR="5080" algn="just">
              <a:lnSpc>
                <a:spcPts val="1900"/>
              </a:lnSpc>
              <a:spcBef>
                <a:spcPts val="180"/>
              </a:spcBef>
            </a:pPr>
            <a:r>
              <a:rPr lang="en-GB" sz="1600" spc="-5" dirty="0" err="1">
                <a:cs typeface="Calibri"/>
              </a:rPr>
              <a:t>Ym</a:t>
            </a:r>
            <a:r>
              <a:rPr lang="en-GB" sz="1600" spc="-5" dirty="0">
                <a:cs typeface="Calibri"/>
              </a:rPr>
              <a:t> 1800, </a:t>
            </a:r>
            <a:r>
              <a:rPr lang="en-GB" sz="1600" spc="-5" dirty="0" err="1">
                <a:cs typeface="Calibri"/>
              </a:rPr>
              <a:t>yn</a:t>
            </a:r>
            <a:r>
              <a:rPr lang="en-GB" sz="1600" spc="-5" dirty="0">
                <a:cs typeface="Calibri"/>
              </a:rPr>
              <a:t> y </a:t>
            </a:r>
            <a:r>
              <a:rPr lang="en-GB" sz="1600" spc="-5" dirty="0" err="1">
                <a:cs typeface="Calibri"/>
              </a:rPr>
              <a:t>Chwyldro</a:t>
            </a:r>
            <a:r>
              <a:rPr lang="en-GB" sz="1600" spc="-5" dirty="0">
                <a:cs typeface="Calibri"/>
              </a:rPr>
              <a:t> </a:t>
            </a:r>
            <a:r>
              <a:rPr lang="en-GB" sz="1600" spc="-5" dirty="0" err="1">
                <a:cs typeface="Calibri"/>
              </a:rPr>
              <a:t>Diwydiannol</a:t>
            </a:r>
            <a:r>
              <a:rPr lang="en-GB" sz="1600" spc="-5" dirty="0">
                <a:cs typeface="Calibri"/>
              </a:rPr>
              <a:t> 1</a:t>
            </a:r>
            <a:r>
              <a:rPr lang="en-GB" sz="1400" spc="-5" baseline="30000" dirty="0">
                <a:cs typeface="Calibri"/>
              </a:rPr>
              <a:t>af</a:t>
            </a:r>
            <a:r>
              <a:rPr lang="en-GB" sz="1600" spc="-5" dirty="0">
                <a:cs typeface="Calibri"/>
              </a:rPr>
              <a:t> (</a:t>
            </a:r>
            <a:r>
              <a:rPr lang="en-GB" sz="1600" spc="-5" dirty="0" err="1">
                <a:cs typeface="Calibri"/>
              </a:rPr>
              <a:t>ChD</a:t>
            </a:r>
            <a:r>
              <a:rPr lang="en-GB" sz="1600" spc="-5" dirty="0">
                <a:cs typeface="Calibri"/>
              </a:rPr>
              <a:t>), ‘</a:t>
            </a:r>
            <a:r>
              <a:rPr lang="en-GB" sz="1600" spc="-5" dirty="0" err="1">
                <a:cs typeface="Calibri"/>
              </a:rPr>
              <a:t>dyfeisiodd</a:t>
            </a:r>
            <a:r>
              <a:rPr lang="en-GB" sz="1600" spc="-5" dirty="0">
                <a:cs typeface="Calibri"/>
              </a:rPr>
              <a:t>’ Volta </a:t>
            </a:r>
            <a:r>
              <a:rPr lang="en-GB" sz="1600" spc="-5" dirty="0" err="1">
                <a:cs typeface="Calibri"/>
              </a:rPr>
              <a:t>drydan</a:t>
            </a:r>
            <a:r>
              <a:rPr lang="en-GB" sz="1600" spc="-5" dirty="0">
                <a:cs typeface="Calibri"/>
              </a:rPr>
              <a:t> </a:t>
            </a:r>
            <a:r>
              <a:rPr lang="en-GB" sz="1600" spc="-5" dirty="0" err="1">
                <a:cs typeface="Calibri"/>
              </a:rPr>
              <a:t>gyda’i</a:t>
            </a:r>
            <a:r>
              <a:rPr lang="en-GB" sz="1600" spc="-5" dirty="0">
                <a:cs typeface="Calibri"/>
              </a:rPr>
              <a:t> </a:t>
            </a:r>
            <a:r>
              <a:rPr lang="en-GB" sz="1600" spc="-5" dirty="0" err="1">
                <a:cs typeface="Calibri"/>
              </a:rPr>
              <a:t>bentwr</a:t>
            </a:r>
            <a:r>
              <a:rPr lang="en-GB" sz="1600" spc="-5" dirty="0">
                <a:cs typeface="Calibri"/>
              </a:rPr>
              <a:t> – a </a:t>
            </a:r>
            <a:r>
              <a:rPr lang="en-GB" sz="1600" spc="-5" dirty="0" err="1">
                <a:cs typeface="Calibri"/>
              </a:rPr>
              <a:t>rhyddhau</a:t>
            </a:r>
            <a:r>
              <a:rPr lang="en-GB" sz="1600" spc="-5" dirty="0">
                <a:cs typeface="Calibri"/>
              </a:rPr>
              <a:t> </a:t>
            </a:r>
            <a:r>
              <a:rPr lang="en-GB" sz="1600" spc="-5" dirty="0" err="1">
                <a:cs typeface="Calibri"/>
              </a:rPr>
              <a:t>llifeiriant</a:t>
            </a:r>
            <a:r>
              <a:rPr lang="en-GB" sz="1600" spc="-5" dirty="0">
                <a:cs typeface="Calibri"/>
              </a:rPr>
              <a:t> o </a:t>
            </a:r>
            <a:r>
              <a:rPr lang="en-GB" sz="1600" spc="-5" dirty="0" err="1">
                <a:cs typeface="Calibri"/>
              </a:rPr>
              <a:t>arloesi</a:t>
            </a:r>
            <a:r>
              <a:rPr lang="en-GB" sz="1600" spc="-5" dirty="0">
                <a:cs typeface="Calibri"/>
              </a:rPr>
              <a:t>. 70 </a:t>
            </a:r>
            <a:r>
              <a:rPr lang="en-GB" sz="1600" spc="-5" dirty="0" err="1">
                <a:cs typeface="Calibri"/>
              </a:rPr>
              <a:t>mlynedd</a:t>
            </a:r>
            <a:r>
              <a:rPr lang="en-GB" sz="1600" spc="-5" dirty="0">
                <a:cs typeface="Calibri"/>
              </a:rPr>
              <a:t> </a:t>
            </a:r>
            <a:r>
              <a:rPr lang="en-GB" sz="1600" spc="-5" dirty="0" err="1">
                <a:cs typeface="Calibri"/>
              </a:rPr>
              <a:t>yn</a:t>
            </a:r>
            <a:r>
              <a:rPr lang="en-GB" sz="1600" spc="-5" dirty="0">
                <a:cs typeface="Calibri"/>
              </a:rPr>
              <a:t> </a:t>
            </a:r>
            <a:r>
              <a:rPr lang="en-GB" sz="1600" spc="-5" dirty="0" err="1">
                <a:cs typeface="Calibri"/>
              </a:rPr>
              <a:t>ddiweddarach</a:t>
            </a:r>
            <a:r>
              <a:rPr lang="en-GB" sz="1600" spc="-5" dirty="0">
                <a:cs typeface="Calibri"/>
              </a:rPr>
              <a:t>, </a:t>
            </a:r>
            <a:r>
              <a:rPr lang="en-GB" sz="1600" spc="-5" dirty="0" err="1">
                <a:cs typeface="Calibri"/>
              </a:rPr>
              <a:t>yn</a:t>
            </a:r>
            <a:r>
              <a:rPr lang="en-GB" sz="1600" spc="-5" dirty="0">
                <a:cs typeface="Calibri"/>
              </a:rPr>
              <a:t> </a:t>
            </a:r>
            <a:r>
              <a:rPr lang="en-GB" sz="1600" spc="-5" dirty="0" err="1">
                <a:cs typeface="Calibri"/>
              </a:rPr>
              <a:t>yr</a:t>
            </a:r>
            <a:r>
              <a:rPr lang="en-GB" sz="1600" spc="-5" dirty="0">
                <a:cs typeface="Calibri"/>
              </a:rPr>
              <a:t> ail </a:t>
            </a:r>
            <a:r>
              <a:rPr lang="en-GB" sz="1600" spc="-5" dirty="0" err="1">
                <a:cs typeface="Calibri"/>
              </a:rPr>
              <a:t>ChD</a:t>
            </a:r>
            <a:r>
              <a:rPr lang="en-GB" sz="1600" spc="-5" dirty="0">
                <a:cs typeface="Calibri"/>
              </a:rPr>
              <a:t>, </a:t>
            </a:r>
            <a:r>
              <a:rPr lang="en-GB" sz="1600" spc="-5" dirty="0" err="1">
                <a:cs typeface="Calibri"/>
              </a:rPr>
              <a:t>cwblhaodd</a:t>
            </a:r>
            <a:r>
              <a:rPr lang="en-GB" sz="1600" spc="-5" dirty="0">
                <a:cs typeface="Calibri"/>
              </a:rPr>
              <a:t> </a:t>
            </a:r>
            <a:r>
              <a:rPr lang="en-GB" sz="1600" spc="-5" dirty="0" err="1">
                <a:cs typeface="Calibri"/>
              </a:rPr>
              <a:t>batris</a:t>
            </a:r>
            <a:r>
              <a:rPr lang="en-GB" sz="1600" spc="-5" dirty="0">
                <a:cs typeface="Calibri"/>
              </a:rPr>
              <a:t> </a:t>
            </a:r>
            <a:r>
              <a:rPr lang="en-GB" sz="1600" spc="-5" dirty="0" err="1">
                <a:cs typeface="Calibri"/>
              </a:rPr>
              <a:t>asid</a:t>
            </a:r>
            <a:r>
              <a:rPr lang="en-GB" sz="1600" spc="-5" dirty="0">
                <a:cs typeface="Calibri"/>
              </a:rPr>
              <a:t> </a:t>
            </a:r>
            <a:r>
              <a:rPr lang="en-GB" sz="1600" spc="-5" dirty="0" err="1">
                <a:cs typeface="Calibri"/>
              </a:rPr>
              <a:t>plwm</a:t>
            </a:r>
            <a:r>
              <a:rPr lang="en-GB" sz="1600" spc="-5" dirty="0">
                <a:cs typeface="Calibri"/>
              </a:rPr>
              <a:t> </a:t>
            </a:r>
            <a:r>
              <a:rPr lang="en-GB" sz="1600" spc="-5" dirty="0" err="1">
                <a:cs typeface="Calibri"/>
              </a:rPr>
              <a:t>a'r</a:t>
            </a:r>
            <a:r>
              <a:rPr lang="en-GB" sz="1600" spc="-5" dirty="0">
                <a:cs typeface="Calibri"/>
              </a:rPr>
              <a:t> dynamo </a:t>
            </a:r>
            <a:r>
              <a:rPr lang="en-GB" sz="1600" spc="-5" dirty="0" err="1">
                <a:cs typeface="Calibri"/>
              </a:rPr>
              <a:t>rhwydwaith</a:t>
            </a:r>
            <a:r>
              <a:rPr lang="en-GB" sz="1600" spc="-5" dirty="0">
                <a:cs typeface="Calibri"/>
              </a:rPr>
              <a:t> o </a:t>
            </a:r>
            <a:r>
              <a:rPr lang="en-GB" sz="1600" spc="-5" dirty="0" err="1">
                <a:cs typeface="Calibri"/>
              </a:rPr>
              <a:t>ddyfeisiadau</a:t>
            </a:r>
            <a:r>
              <a:rPr lang="en-GB" sz="1600" spc="-5" dirty="0">
                <a:cs typeface="Calibri"/>
              </a:rPr>
              <a:t> a </a:t>
            </a:r>
            <a:r>
              <a:rPr lang="en-GB" sz="1600" spc="-5" dirty="0" err="1">
                <a:cs typeface="Calibri"/>
              </a:rPr>
              <a:t>oedd</a:t>
            </a:r>
            <a:r>
              <a:rPr lang="en-GB" sz="1600" spc="-5" dirty="0">
                <a:cs typeface="Calibri"/>
              </a:rPr>
              <a:t> </a:t>
            </a:r>
            <a:r>
              <a:rPr lang="en-GB" sz="1600" spc="-5" dirty="0" err="1">
                <a:cs typeface="Calibri"/>
              </a:rPr>
              <a:t>yn</a:t>
            </a:r>
            <a:r>
              <a:rPr lang="en-GB" sz="1600" spc="-5" dirty="0">
                <a:cs typeface="Calibri"/>
              </a:rPr>
              <a:t> </a:t>
            </a:r>
            <a:r>
              <a:rPr lang="en-GB" sz="1600" spc="-5" dirty="0" err="1">
                <a:cs typeface="Calibri"/>
              </a:rPr>
              <a:t>galluogi</a:t>
            </a:r>
            <a:r>
              <a:rPr lang="en-GB" sz="1600" spc="-5" dirty="0">
                <a:cs typeface="Calibri"/>
              </a:rPr>
              <a:t> </a:t>
            </a:r>
            <a:r>
              <a:rPr lang="en-GB" sz="1600" spc="-5" dirty="0" err="1">
                <a:cs typeface="Calibri"/>
              </a:rPr>
              <a:t>prif</a:t>
            </a:r>
            <a:r>
              <a:rPr lang="en-GB" sz="1600" spc="-5" dirty="0">
                <a:cs typeface="Calibri"/>
              </a:rPr>
              <a:t> </a:t>
            </a:r>
            <a:r>
              <a:rPr lang="en-GB" sz="1600" spc="-5" dirty="0" err="1">
                <a:cs typeface="Calibri"/>
              </a:rPr>
              <a:t>gyflenwad</a:t>
            </a:r>
            <a:r>
              <a:rPr lang="en-GB" sz="1600" spc="-5" dirty="0">
                <a:cs typeface="Calibri"/>
              </a:rPr>
              <a:t> </a:t>
            </a:r>
            <a:r>
              <a:rPr lang="en-GB" sz="1600" spc="-5" dirty="0" err="1">
                <a:cs typeface="Calibri"/>
              </a:rPr>
              <a:t>trydan</a:t>
            </a:r>
            <a:r>
              <a:rPr lang="en-GB" sz="1600" spc="-5" dirty="0">
                <a:cs typeface="Calibri"/>
              </a:rPr>
              <a:t>, </a:t>
            </a:r>
            <a:r>
              <a:rPr lang="en-GB" sz="1600" spc="-5" dirty="0" err="1">
                <a:cs typeface="Calibri"/>
              </a:rPr>
              <a:t>ceir</a:t>
            </a:r>
            <a:r>
              <a:rPr lang="en-GB" sz="1600" spc="-5" dirty="0">
                <a:cs typeface="Calibri"/>
              </a:rPr>
              <a:t> </a:t>
            </a:r>
            <a:r>
              <a:rPr lang="en-GB" sz="1600" spc="-5" dirty="0" err="1">
                <a:cs typeface="Calibri"/>
              </a:rPr>
              <a:t>trydan</a:t>
            </a:r>
            <a:r>
              <a:rPr lang="en-GB" sz="1600" spc="-5" dirty="0">
                <a:cs typeface="Calibri"/>
              </a:rPr>
              <a:t>, </a:t>
            </a:r>
            <a:r>
              <a:rPr lang="en-GB" sz="1600" spc="-5" dirty="0" err="1">
                <a:cs typeface="Calibri"/>
              </a:rPr>
              <a:t>hedfan</a:t>
            </a:r>
            <a:r>
              <a:rPr lang="en-GB" sz="1600" spc="-5" dirty="0">
                <a:cs typeface="Calibri"/>
              </a:rPr>
              <a:t>, </a:t>
            </a:r>
            <a:r>
              <a:rPr lang="en-GB" sz="1600" spc="-5" dirty="0" err="1">
                <a:cs typeface="Calibri"/>
              </a:rPr>
              <a:t>golau</a:t>
            </a:r>
            <a:r>
              <a:rPr lang="en-GB" sz="1600" spc="-5" dirty="0">
                <a:cs typeface="Calibri"/>
              </a:rPr>
              <a:t>, </a:t>
            </a:r>
            <a:r>
              <a:rPr lang="en-GB" sz="1600" spc="-5" dirty="0" err="1">
                <a:cs typeface="Calibri"/>
              </a:rPr>
              <a:t>animeiddiad</a:t>
            </a:r>
            <a:r>
              <a:rPr lang="en-GB" sz="1600" spc="-5" dirty="0">
                <a:cs typeface="Calibri"/>
              </a:rPr>
              <a:t> </a:t>
            </a:r>
            <a:r>
              <a:rPr lang="en-GB" sz="1600" spc="-5" dirty="0" err="1">
                <a:cs typeface="Calibri"/>
              </a:rPr>
              <a:t>anghenfilod</a:t>
            </a:r>
            <a:r>
              <a:rPr lang="en-GB" sz="1600" spc="-5" dirty="0">
                <a:cs typeface="Calibri"/>
              </a:rPr>
              <a:t> a </a:t>
            </a:r>
            <a:r>
              <a:rPr lang="en-GB" sz="1600" spc="-5" dirty="0" err="1">
                <a:cs typeface="Calibri"/>
              </a:rPr>
              <a:t>phelydrau</a:t>
            </a:r>
            <a:r>
              <a:rPr lang="en-GB" sz="1600" spc="-5" dirty="0">
                <a:cs typeface="Calibri"/>
              </a:rPr>
              <a:t> </a:t>
            </a:r>
            <a:r>
              <a:rPr lang="en-GB" sz="1600" spc="-5" dirty="0" err="1">
                <a:cs typeface="Calibri"/>
              </a:rPr>
              <a:t>marwolaeth</a:t>
            </a:r>
            <a:r>
              <a:rPr lang="en-GB" sz="1600" spc="-5" dirty="0">
                <a:cs typeface="Calibri"/>
              </a:rPr>
              <a:t>. </a:t>
            </a:r>
            <a:r>
              <a:rPr lang="en-GB" sz="1600" spc="-5" dirty="0" err="1">
                <a:cs typeface="Calibri"/>
              </a:rPr>
              <a:t>Fodd</a:t>
            </a:r>
            <a:r>
              <a:rPr lang="en-GB" sz="1600" spc="-5" dirty="0">
                <a:cs typeface="Calibri"/>
              </a:rPr>
              <a:t> </a:t>
            </a:r>
            <a:r>
              <a:rPr lang="en-GB" sz="1600" spc="-5" dirty="0" err="1">
                <a:cs typeface="Calibri"/>
              </a:rPr>
              <a:t>bynnag</a:t>
            </a:r>
            <a:r>
              <a:rPr lang="en-GB" sz="1600" spc="-5" dirty="0">
                <a:cs typeface="Calibri"/>
              </a:rPr>
              <a:t>, </a:t>
            </a:r>
            <a:r>
              <a:rPr lang="en-GB" sz="1600" spc="-5" dirty="0" err="1">
                <a:cs typeface="Calibri"/>
              </a:rPr>
              <a:t>roedd</a:t>
            </a:r>
            <a:r>
              <a:rPr lang="en-GB" sz="1600" spc="-5" dirty="0">
                <a:cs typeface="Calibri"/>
              </a:rPr>
              <a:t> </a:t>
            </a:r>
            <a:r>
              <a:rPr lang="en-GB" sz="1600" spc="-5" dirty="0" err="1">
                <a:cs typeface="Calibri"/>
              </a:rPr>
              <a:t>yr</a:t>
            </a:r>
            <a:r>
              <a:rPr lang="en-GB" sz="1600" spc="-5" dirty="0">
                <a:cs typeface="Calibri"/>
              </a:rPr>
              <a:t> </a:t>
            </a:r>
            <a:r>
              <a:rPr lang="en-GB" sz="1600" spc="-5" dirty="0" err="1">
                <a:cs typeface="Calibri"/>
              </a:rPr>
              <a:t>injan</a:t>
            </a:r>
            <a:r>
              <a:rPr lang="en-GB" sz="1600" spc="-5" dirty="0">
                <a:cs typeface="Calibri"/>
              </a:rPr>
              <a:t> </a:t>
            </a:r>
            <a:r>
              <a:rPr lang="en-GB" sz="1600" spc="-5" dirty="0" err="1">
                <a:cs typeface="Calibri"/>
              </a:rPr>
              <a:t>hylosgi</a:t>
            </a:r>
            <a:r>
              <a:rPr lang="en-GB" sz="1600" spc="-5" dirty="0">
                <a:cs typeface="Calibri"/>
              </a:rPr>
              <a:t> </a:t>
            </a:r>
            <a:r>
              <a:rPr lang="en-GB" sz="1600" spc="-5" dirty="0" err="1">
                <a:cs typeface="Calibri"/>
              </a:rPr>
              <a:t>fewnol</a:t>
            </a:r>
            <a:r>
              <a:rPr lang="en-GB" sz="1600" spc="-5" dirty="0">
                <a:cs typeface="Calibri"/>
              </a:rPr>
              <a:t> a </a:t>
            </a:r>
            <a:r>
              <a:rPr lang="en-GB" sz="1600" spc="-5" dirty="0" err="1">
                <a:cs typeface="Calibri"/>
              </a:rPr>
              <a:t>animeiddiodd</a:t>
            </a:r>
            <a:r>
              <a:rPr lang="en-GB" sz="1600" spc="-5" dirty="0">
                <a:cs typeface="Calibri"/>
              </a:rPr>
              <a:t> </a:t>
            </a:r>
            <a:r>
              <a:rPr lang="en-GB" sz="1600" spc="-5" dirty="0" err="1">
                <a:cs typeface="Calibri"/>
              </a:rPr>
              <a:t>yr</a:t>
            </a:r>
            <a:r>
              <a:rPr lang="en-GB" sz="1600" spc="-5" dirty="0">
                <a:cs typeface="Calibri"/>
              </a:rPr>
              <a:t> 20</a:t>
            </a:r>
            <a:r>
              <a:rPr lang="en-GB" sz="1600" spc="-5" baseline="30000" dirty="0">
                <a:cs typeface="Calibri"/>
              </a:rPr>
              <a:t>fed</a:t>
            </a:r>
            <a:r>
              <a:rPr lang="en-GB" sz="1600" spc="-5" dirty="0">
                <a:cs typeface="Calibri"/>
              </a:rPr>
              <a:t> </a:t>
            </a:r>
            <a:r>
              <a:rPr lang="en-GB" sz="1600" spc="-5" dirty="0" err="1">
                <a:cs typeface="Calibri"/>
              </a:rPr>
              <a:t>Ganrif</a:t>
            </a:r>
            <a:r>
              <a:rPr lang="en-GB" sz="1600" spc="-5" dirty="0">
                <a:cs typeface="Calibri"/>
              </a:rPr>
              <a:t>. </a:t>
            </a:r>
            <a:r>
              <a:rPr lang="en-GB" sz="1600" spc="-5" dirty="0" err="1">
                <a:cs typeface="Calibri"/>
              </a:rPr>
              <a:t>Ond</a:t>
            </a:r>
            <a:r>
              <a:rPr lang="en-GB" sz="1600" spc="-5" dirty="0">
                <a:cs typeface="Calibri"/>
              </a:rPr>
              <a:t> </a:t>
            </a:r>
            <a:r>
              <a:rPr lang="en-GB" sz="1600" spc="-5" dirty="0" err="1">
                <a:cs typeface="Calibri"/>
              </a:rPr>
              <a:t>gyda</a:t>
            </a:r>
            <a:r>
              <a:rPr lang="en-GB" sz="1600" spc="-5" dirty="0">
                <a:cs typeface="Calibri"/>
              </a:rPr>
              <a:t> </a:t>
            </a:r>
            <a:r>
              <a:rPr lang="en-GB" sz="1600" spc="-5" dirty="0" err="1">
                <a:cs typeface="Calibri"/>
              </a:rPr>
              <a:t>diwedd</a:t>
            </a:r>
            <a:r>
              <a:rPr lang="en-GB" sz="1600" spc="-5" dirty="0">
                <a:cs typeface="Calibri"/>
              </a:rPr>
              <a:t> </a:t>
            </a:r>
            <a:r>
              <a:rPr lang="en-GB" sz="1600" spc="-5" dirty="0" err="1">
                <a:cs typeface="Calibri"/>
              </a:rPr>
              <a:t>tanwydd</a:t>
            </a:r>
            <a:r>
              <a:rPr lang="en-GB" sz="1600" spc="-5" dirty="0">
                <a:cs typeface="Calibri"/>
              </a:rPr>
              <a:t> </a:t>
            </a:r>
            <a:r>
              <a:rPr lang="en-GB" sz="1600" spc="-5" dirty="0" err="1">
                <a:cs typeface="Calibri"/>
              </a:rPr>
              <a:t>ffosil</a:t>
            </a:r>
            <a:r>
              <a:rPr lang="en-GB" sz="1600" spc="-5" dirty="0">
                <a:cs typeface="Calibri"/>
              </a:rPr>
              <a:t>, a </a:t>
            </a:r>
            <a:r>
              <a:rPr lang="en-GB" sz="1600" spc="-5" dirty="0" err="1">
                <a:cs typeface="Calibri"/>
              </a:rPr>
              <a:t>fydd</a:t>
            </a:r>
            <a:r>
              <a:rPr lang="en-GB" sz="1600" spc="-5" dirty="0">
                <a:cs typeface="Calibri"/>
              </a:rPr>
              <a:t> </a:t>
            </a:r>
            <a:r>
              <a:rPr lang="en-GB" sz="1600" spc="-5" dirty="0" err="1">
                <a:cs typeface="Calibri"/>
              </a:rPr>
              <a:t>pŵer</a:t>
            </a:r>
            <a:r>
              <a:rPr lang="en-GB" sz="1600" spc="-5" dirty="0">
                <a:cs typeface="Calibri"/>
              </a:rPr>
              <a:t> </a:t>
            </a:r>
            <a:r>
              <a:rPr lang="en-GB" sz="1600" spc="-5" dirty="0" err="1">
                <a:cs typeface="Calibri"/>
              </a:rPr>
              <a:t>trydan</a:t>
            </a:r>
            <a:r>
              <a:rPr lang="en-GB" sz="1600" spc="-5" dirty="0">
                <a:cs typeface="Calibri"/>
              </a:rPr>
              <a:t> </a:t>
            </a:r>
            <a:r>
              <a:rPr lang="en-GB" sz="1600" spc="-5" dirty="0" err="1">
                <a:cs typeface="Calibri"/>
              </a:rPr>
              <a:t>yn</a:t>
            </a:r>
            <a:r>
              <a:rPr lang="en-GB" sz="1600" spc="-5" dirty="0">
                <a:cs typeface="Calibri"/>
              </a:rPr>
              <a:t> </a:t>
            </a:r>
            <a:r>
              <a:rPr lang="en-GB" sz="1600" spc="-5" dirty="0" err="1">
                <a:cs typeface="Calibri"/>
              </a:rPr>
              <a:t>arwain</a:t>
            </a:r>
            <a:r>
              <a:rPr lang="en-GB" sz="1600" spc="-5" dirty="0">
                <a:cs typeface="Calibri"/>
              </a:rPr>
              <a:t> y </a:t>
            </a:r>
            <a:r>
              <a:rPr lang="en-GB" sz="1600" spc="-5" dirty="0" err="1">
                <a:cs typeface="Calibri"/>
              </a:rPr>
              <a:t>ChD</a:t>
            </a:r>
            <a:r>
              <a:rPr lang="en-GB" sz="1600" spc="-5" dirty="0">
                <a:cs typeface="Calibri"/>
              </a:rPr>
              <a:t> </a:t>
            </a:r>
            <a:r>
              <a:rPr lang="en-GB" sz="1600" spc="-5" dirty="0" err="1">
                <a:cs typeface="Calibri"/>
              </a:rPr>
              <a:t>nesaf</a:t>
            </a:r>
            <a:r>
              <a:rPr lang="en-GB" sz="1600" spc="-5" dirty="0">
                <a:cs typeface="Calibri"/>
              </a:rPr>
              <a:t> </a:t>
            </a:r>
            <a:r>
              <a:rPr lang="en-GB" sz="1600" spc="-5" dirty="0" err="1">
                <a:cs typeface="Calibri"/>
              </a:rPr>
              <a:t>neu</a:t>
            </a:r>
            <a:r>
              <a:rPr lang="en-GB" sz="1600" spc="-5" dirty="0">
                <a:cs typeface="Calibri"/>
              </a:rPr>
              <a:t> </a:t>
            </a:r>
            <a:r>
              <a:rPr lang="en-GB" sz="1600" spc="-5" dirty="0" err="1">
                <a:cs typeface="Calibri"/>
              </a:rPr>
              <a:t>ai</a:t>
            </a:r>
            <a:r>
              <a:rPr lang="en-GB" sz="1600" spc="-5" dirty="0">
                <a:cs typeface="Calibri"/>
              </a:rPr>
              <a:t> dim </a:t>
            </a:r>
            <a:r>
              <a:rPr lang="en-GB" sz="1600" spc="-5" dirty="0" err="1">
                <a:cs typeface="Calibri"/>
              </a:rPr>
              <a:t>ond</a:t>
            </a:r>
            <a:r>
              <a:rPr lang="en-GB" sz="1600" spc="-5" dirty="0">
                <a:cs typeface="Calibri"/>
              </a:rPr>
              <a:t> </a:t>
            </a:r>
            <a:r>
              <a:rPr lang="en-GB" sz="1600" spc="-5" dirty="0" err="1">
                <a:cs typeface="Calibri"/>
              </a:rPr>
              <a:t>adfer</a:t>
            </a:r>
            <a:r>
              <a:rPr lang="en-GB" sz="1600" spc="-5" dirty="0">
                <a:cs typeface="Calibri"/>
              </a:rPr>
              <a:t> y </a:t>
            </a:r>
            <a:r>
              <a:rPr lang="en-GB" sz="1600" spc="-5" dirty="0" err="1">
                <a:cs typeface="Calibri"/>
              </a:rPr>
              <a:t>peiriant</a:t>
            </a:r>
            <a:r>
              <a:rPr lang="en-GB" sz="1600" spc="-5" dirty="0">
                <a:cs typeface="Calibri"/>
              </a:rPr>
              <a:t> </a:t>
            </a:r>
            <a:r>
              <a:rPr lang="en-GB" sz="1600" spc="-5" dirty="0" err="1">
                <a:cs typeface="Calibri"/>
              </a:rPr>
              <a:t>trydan</a:t>
            </a:r>
            <a:r>
              <a:rPr lang="en-GB" sz="1600" spc="-5" dirty="0">
                <a:cs typeface="Calibri"/>
              </a:rPr>
              <a:t> </a:t>
            </a:r>
            <a:r>
              <a:rPr lang="en-GB" sz="1600" spc="-5" dirty="0" err="1">
                <a:cs typeface="Calibri"/>
              </a:rPr>
              <a:t>i'w</a:t>
            </a:r>
            <a:r>
              <a:rPr lang="en-GB" sz="1600" spc="-5" dirty="0">
                <a:cs typeface="Calibri"/>
              </a:rPr>
              <a:t> </a:t>
            </a:r>
            <a:r>
              <a:rPr lang="en-GB" sz="1600" spc="-5" dirty="0" err="1">
                <a:cs typeface="Calibri"/>
              </a:rPr>
              <a:t>oruchafiaeth</a:t>
            </a:r>
            <a:r>
              <a:rPr lang="en-GB" sz="1600" spc="-5" dirty="0">
                <a:cs typeface="Calibri"/>
              </a:rPr>
              <a:t> </a:t>
            </a:r>
            <a:r>
              <a:rPr lang="en-GB" sz="1600" spc="-5" dirty="0" err="1">
                <a:cs typeface="Calibri"/>
              </a:rPr>
              <a:t>haeddiannol</a:t>
            </a:r>
            <a:r>
              <a:rPr lang="en-GB" sz="1600" spc="-5" dirty="0">
                <a:cs typeface="Calibri"/>
              </a:rPr>
              <a:t> </a:t>
            </a:r>
            <a:r>
              <a:rPr lang="en-GB" sz="1600" spc="-5" dirty="0" err="1">
                <a:cs typeface="Calibri"/>
              </a:rPr>
              <a:t>yw</a:t>
            </a:r>
            <a:r>
              <a:rPr lang="en-GB" sz="1600" spc="-5" dirty="0">
                <a:cs typeface="Calibri"/>
              </a:rPr>
              <a:t> </a:t>
            </a:r>
            <a:r>
              <a:rPr lang="en-GB" sz="1600" spc="-5" dirty="0" err="1">
                <a:cs typeface="Calibri"/>
              </a:rPr>
              <a:t>hyn</a:t>
            </a:r>
            <a:r>
              <a:rPr lang="en-GB" sz="1600" spc="-5" dirty="0">
                <a:cs typeface="Calibri"/>
              </a:rPr>
              <a:t>? </a:t>
            </a:r>
            <a:r>
              <a:rPr lang="en-GB" sz="1600" spc="-5" dirty="0" err="1">
                <a:cs typeface="Calibri"/>
              </a:rPr>
              <a:t>Trwy</a:t>
            </a:r>
            <a:r>
              <a:rPr lang="en-GB" sz="1600" spc="-5" dirty="0">
                <a:cs typeface="Calibri"/>
              </a:rPr>
              <a:t> </a:t>
            </a:r>
            <a:r>
              <a:rPr lang="en-GB" sz="1600" spc="-5" dirty="0" err="1">
                <a:cs typeface="Calibri"/>
              </a:rPr>
              <a:t>fynd</a:t>
            </a:r>
            <a:r>
              <a:rPr lang="en-GB" sz="1600" spc="-5" dirty="0">
                <a:cs typeface="Calibri"/>
              </a:rPr>
              <a:t> </a:t>
            </a:r>
            <a:r>
              <a:rPr lang="en-GB" sz="1600" spc="-5" dirty="0" err="1">
                <a:cs typeface="Calibri"/>
              </a:rPr>
              <a:t>ar</a:t>
            </a:r>
            <a:r>
              <a:rPr lang="en-GB" sz="1600" spc="-5" dirty="0">
                <a:cs typeface="Calibri"/>
              </a:rPr>
              <a:t> </a:t>
            </a:r>
            <a:r>
              <a:rPr lang="en-GB" sz="1600" spc="-5" dirty="0" err="1">
                <a:cs typeface="Calibri"/>
              </a:rPr>
              <a:t>daith</a:t>
            </a:r>
            <a:r>
              <a:rPr lang="en-GB" sz="1600" spc="-5" dirty="0">
                <a:cs typeface="Calibri"/>
              </a:rPr>
              <a:t> o </a:t>
            </a:r>
            <a:r>
              <a:rPr lang="en-GB" sz="1600" spc="-5" dirty="0" err="1">
                <a:cs typeface="Calibri"/>
              </a:rPr>
              <a:t>amgylch</a:t>
            </a:r>
            <a:r>
              <a:rPr lang="en-GB" sz="1600" spc="-5" dirty="0">
                <a:cs typeface="Calibri"/>
              </a:rPr>
              <a:t> </a:t>
            </a:r>
            <a:r>
              <a:rPr lang="en-GB" sz="1600" spc="-5" dirty="0" err="1">
                <a:cs typeface="Calibri"/>
              </a:rPr>
              <a:t>hanes</a:t>
            </a:r>
            <a:r>
              <a:rPr lang="en-GB" sz="1600" spc="-5" dirty="0">
                <a:cs typeface="Calibri"/>
              </a:rPr>
              <a:t> (</a:t>
            </a:r>
            <a:r>
              <a:rPr lang="en-GB" sz="1600" spc="-5" dirty="0" err="1">
                <a:cs typeface="Calibri"/>
              </a:rPr>
              <a:t>llai</a:t>
            </a:r>
            <a:r>
              <a:rPr lang="en-GB" sz="1600" spc="-5" dirty="0">
                <a:cs typeface="Calibri"/>
              </a:rPr>
              <a:t>) </a:t>
            </a:r>
            <a:r>
              <a:rPr lang="en-GB" sz="1600" spc="-5" dirty="0" err="1">
                <a:cs typeface="Calibri"/>
              </a:rPr>
              <a:t>adnabyddus</a:t>
            </a:r>
            <a:r>
              <a:rPr lang="en-GB" sz="1600" spc="-5" dirty="0">
                <a:cs typeface="Calibri"/>
              </a:rPr>
              <a:t> ac </a:t>
            </a:r>
            <a:r>
              <a:rPr lang="en-GB" sz="1600" spc="-5" dirty="0" err="1">
                <a:cs typeface="Calibri"/>
              </a:rPr>
              <a:t>archwilio'r</a:t>
            </a:r>
            <a:r>
              <a:rPr lang="en-GB" sz="1600" spc="-5" dirty="0">
                <a:cs typeface="Calibri"/>
              </a:rPr>
              <a:t> data </a:t>
            </a:r>
            <a:r>
              <a:rPr lang="en-GB" sz="1600" spc="-5" dirty="0" err="1">
                <a:cs typeface="Calibri"/>
              </a:rPr>
              <a:t>sydd</a:t>
            </a:r>
            <a:r>
              <a:rPr lang="en-GB" sz="1600" spc="-5" dirty="0">
                <a:cs typeface="Calibri"/>
              </a:rPr>
              <a:t> </a:t>
            </a:r>
            <a:r>
              <a:rPr lang="en-GB" sz="1600" spc="-5" dirty="0" err="1">
                <a:cs typeface="Calibri"/>
              </a:rPr>
              <a:t>ar</a:t>
            </a:r>
            <a:r>
              <a:rPr lang="en-GB" sz="1600" spc="-5" dirty="0">
                <a:cs typeface="Calibri"/>
              </a:rPr>
              <a:t> </a:t>
            </a:r>
            <a:r>
              <a:rPr lang="en-GB" sz="1600" spc="-5" dirty="0" err="1">
                <a:cs typeface="Calibri"/>
              </a:rPr>
              <a:t>gael</a:t>
            </a:r>
            <a:r>
              <a:rPr lang="en-GB" sz="1600" spc="-5" dirty="0">
                <a:cs typeface="Calibri"/>
              </a:rPr>
              <a:t>, a </a:t>
            </a:r>
            <a:r>
              <a:rPr lang="en-GB" sz="1600" spc="-5" dirty="0" err="1">
                <a:cs typeface="Calibri"/>
              </a:rPr>
              <a:t>allwn</a:t>
            </a:r>
            <a:r>
              <a:rPr lang="en-GB" sz="1600" spc="-5" dirty="0">
                <a:cs typeface="Calibri"/>
              </a:rPr>
              <a:t> </a:t>
            </a:r>
            <a:r>
              <a:rPr lang="en-GB" sz="1600" spc="-5" dirty="0" err="1">
                <a:cs typeface="Calibri"/>
              </a:rPr>
              <a:t>ni</a:t>
            </a:r>
            <a:r>
              <a:rPr lang="en-GB" sz="1600" spc="-5" dirty="0">
                <a:cs typeface="Calibri"/>
              </a:rPr>
              <a:t> </a:t>
            </a:r>
            <a:r>
              <a:rPr lang="en-GB" sz="1600" spc="-5" dirty="0" err="1">
                <a:cs typeface="Calibri"/>
              </a:rPr>
              <a:t>wneud</a:t>
            </a:r>
            <a:r>
              <a:rPr lang="en-GB" sz="1600" spc="-5" dirty="0">
                <a:cs typeface="Calibri"/>
              </a:rPr>
              <a:t> </a:t>
            </a:r>
            <a:r>
              <a:rPr lang="en-GB" sz="1600" spc="-5" dirty="0" err="1">
                <a:cs typeface="Calibri"/>
              </a:rPr>
              <a:t>achos</a:t>
            </a:r>
            <a:r>
              <a:rPr lang="en-GB" sz="1600" spc="-5" dirty="0">
                <a:cs typeface="Calibri"/>
              </a:rPr>
              <a:t> </a:t>
            </a:r>
            <a:r>
              <a:rPr lang="en-GB" sz="1600" spc="-5" dirty="0" err="1">
                <a:cs typeface="Calibri"/>
              </a:rPr>
              <a:t>dros</a:t>
            </a:r>
            <a:r>
              <a:rPr lang="en-GB" sz="1600" spc="-5" dirty="0">
                <a:cs typeface="Calibri"/>
              </a:rPr>
              <a:t> </a:t>
            </a:r>
            <a:r>
              <a:rPr lang="en-GB" sz="1600" spc="-5" dirty="0" err="1">
                <a:cs typeface="Calibri"/>
              </a:rPr>
              <a:t>chwyldro</a:t>
            </a:r>
            <a:r>
              <a:rPr lang="en-GB" sz="1600" spc="-5" dirty="0">
                <a:cs typeface="Calibri"/>
              </a:rPr>
              <a:t> </a:t>
            </a:r>
            <a:r>
              <a:rPr lang="en-GB" sz="1600" spc="-5" dirty="0" err="1">
                <a:cs typeface="Calibri"/>
              </a:rPr>
              <a:t>neu</a:t>
            </a:r>
            <a:r>
              <a:rPr lang="en-GB" sz="1600" spc="-5" dirty="0">
                <a:cs typeface="Calibri"/>
              </a:rPr>
              <a:t> </a:t>
            </a:r>
            <a:r>
              <a:rPr lang="en-GB" sz="1600" spc="-5" dirty="0" err="1">
                <a:cs typeface="Calibri"/>
              </a:rPr>
              <a:t>adferiad</a:t>
            </a:r>
            <a:r>
              <a:rPr lang="en-GB" sz="1600" spc="-5" dirty="0">
                <a:cs typeface="Calibri"/>
              </a:rPr>
              <a:t> </a:t>
            </a:r>
            <a:r>
              <a:rPr lang="en-GB" sz="1600" spc="-5" dirty="0" err="1">
                <a:cs typeface="Calibri"/>
              </a:rPr>
              <a:t>yn</a:t>
            </a:r>
            <a:r>
              <a:rPr lang="en-GB" sz="1600" spc="-5" dirty="0">
                <a:cs typeface="Calibri"/>
              </a:rPr>
              <a:t> </a:t>
            </a:r>
            <a:r>
              <a:rPr lang="en-GB" sz="1600" spc="-5" dirty="0" err="1">
                <a:cs typeface="Calibri"/>
              </a:rPr>
              <a:t>unig</a:t>
            </a:r>
            <a:r>
              <a:rPr lang="en-GB" sz="1600" spc="-5" dirty="0">
                <a:cs typeface="Calibri"/>
              </a:rPr>
              <a:t>? </a:t>
            </a:r>
            <a:r>
              <a:rPr lang="en-GB" sz="1600" spc="-5" dirty="0" err="1">
                <a:cs typeface="Calibri"/>
              </a:rPr>
              <a:t>Achos</a:t>
            </a:r>
            <a:r>
              <a:rPr lang="en-GB" sz="1600" spc="-5" dirty="0">
                <a:cs typeface="Calibri"/>
              </a:rPr>
              <a:t> y </a:t>
            </a:r>
            <a:r>
              <a:rPr lang="en-GB" sz="1600" spc="-5" dirty="0" err="1">
                <a:cs typeface="Calibri"/>
              </a:rPr>
              <a:t>gallwn</a:t>
            </a:r>
            <a:r>
              <a:rPr lang="en-GB" sz="1600" spc="-5" dirty="0">
                <a:cs typeface="Calibri"/>
              </a:rPr>
              <a:t> </a:t>
            </a:r>
            <a:r>
              <a:rPr lang="en-GB" sz="1600" spc="-5" dirty="0" err="1">
                <a:cs typeface="Calibri"/>
              </a:rPr>
              <a:t>ni</a:t>
            </a:r>
            <a:r>
              <a:rPr lang="en-GB" sz="1600" spc="-5" dirty="0">
                <a:cs typeface="Calibri"/>
              </a:rPr>
              <a:t> i </a:t>
            </a:r>
            <a:r>
              <a:rPr lang="en-GB" sz="1600" spc="-5" dirty="0" err="1">
                <a:cs typeface="Calibri"/>
              </a:rPr>
              <a:t>gyd</a:t>
            </a:r>
            <a:r>
              <a:rPr lang="en-GB" sz="1600" spc="-5" dirty="0">
                <a:cs typeface="Calibri"/>
              </a:rPr>
              <a:t> </a:t>
            </a:r>
            <a:r>
              <a:rPr lang="en-GB" sz="1600" spc="-5" dirty="0" err="1">
                <a:cs typeface="Calibri"/>
              </a:rPr>
              <a:t>gytuno</a:t>
            </a:r>
            <a:r>
              <a:rPr lang="en-GB" sz="1600" spc="-5" dirty="0">
                <a:cs typeface="Calibri"/>
              </a:rPr>
              <a:t> </a:t>
            </a:r>
            <a:r>
              <a:rPr lang="en-GB" sz="1600" spc="-5" dirty="0" err="1">
                <a:cs typeface="Calibri"/>
              </a:rPr>
              <a:t>arno</a:t>
            </a:r>
            <a:r>
              <a:rPr lang="en-GB" sz="1600" spc="-5" dirty="0">
                <a:cs typeface="Calibri"/>
              </a:rPr>
              <a:t>?</a:t>
            </a:r>
          </a:p>
        </p:txBody>
      </p:sp>
      <p:sp>
        <p:nvSpPr>
          <p:cNvPr id="24" name="object 24"/>
          <p:cNvSpPr/>
          <p:nvPr/>
        </p:nvSpPr>
        <p:spPr>
          <a:xfrm>
            <a:off x="10210" y="0"/>
            <a:ext cx="9888855" cy="6858000"/>
          </a:xfrm>
          <a:custGeom>
            <a:avLst/>
            <a:gdLst/>
            <a:ahLst/>
            <a:cxnLst/>
            <a:rect l="l" t="t" r="r" b="b"/>
            <a:pathLst>
              <a:path w="9888855" h="6816090">
                <a:moveTo>
                  <a:pt x="0" y="0"/>
                </a:moveTo>
                <a:lnTo>
                  <a:pt x="9888428" y="0"/>
                </a:lnTo>
                <a:lnTo>
                  <a:pt x="9888428" y="6815668"/>
                </a:lnTo>
                <a:lnTo>
                  <a:pt x="0" y="6815668"/>
                </a:lnTo>
                <a:lnTo>
                  <a:pt x="0" y="0"/>
                </a:lnTo>
                <a:close/>
              </a:path>
            </a:pathLst>
          </a:custGeom>
          <a:ln w="76200">
            <a:solidFill>
              <a:srgbClr val="53274E"/>
            </a:solidFill>
          </a:ln>
        </p:spPr>
        <p:txBody>
          <a:bodyPr wrap="square" lIns="0" tIns="0" rIns="0" bIns="0" rtlCol="0"/>
          <a:lstStyle/>
          <a:p>
            <a:endParaRPr/>
          </a:p>
        </p:txBody>
      </p:sp>
      <p:sp>
        <p:nvSpPr>
          <p:cNvPr id="30" name="object 30"/>
          <p:cNvSpPr txBox="1"/>
          <p:nvPr/>
        </p:nvSpPr>
        <p:spPr>
          <a:xfrm>
            <a:off x="137657" y="3673003"/>
            <a:ext cx="2729127" cy="1231747"/>
          </a:xfrm>
          <a:prstGeom prst="rect">
            <a:avLst/>
          </a:prstGeom>
        </p:spPr>
        <p:txBody>
          <a:bodyPr vert="horz" wrap="square" lIns="0" tIns="12700" rIns="0" bIns="0" rtlCol="0">
            <a:spAutoFit/>
          </a:bodyPr>
          <a:lstStyle/>
          <a:p>
            <a:pPr marL="12700" marR="5080" algn="ctr">
              <a:lnSpc>
                <a:spcPct val="98600"/>
              </a:lnSpc>
              <a:spcBef>
                <a:spcPts val="120"/>
              </a:spcBef>
            </a:pPr>
            <a:r>
              <a:rPr lang="en-GB" sz="1600" b="1" spc="-5" dirty="0">
                <a:latin typeface="Arial"/>
                <a:cs typeface="Arial"/>
              </a:rPr>
              <a:t>Mae </a:t>
            </a:r>
            <a:r>
              <a:rPr lang="en-GB" sz="1600" b="1" spc="-5" dirty="0" smtClean="0">
                <a:latin typeface="Arial"/>
                <a:cs typeface="Arial"/>
              </a:rPr>
              <a:t>Dr Pete </a:t>
            </a:r>
            <a:r>
              <a:rPr lang="en-GB" sz="1600" b="1" spc="-5" dirty="0">
                <a:latin typeface="Arial"/>
                <a:cs typeface="Arial"/>
              </a:rPr>
              <a:t>Arnold </a:t>
            </a:r>
            <a:r>
              <a:rPr lang="en-GB" sz="1600" b="1" spc="-5" dirty="0" err="1">
                <a:latin typeface="Arial"/>
                <a:cs typeface="Arial"/>
              </a:rPr>
              <a:t>hefyd</a:t>
            </a:r>
            <a:r>
              <a:rPr lang="en-GB" sz="1600" b="1" spc="-5" dirty="0">
                <a:latin typeface="Arial"/>
                <a:cs typeface="Arial"/>
              </a:rPr>
              <a:t> </a:t>
            </a:r>
            <a:r>
              <a:rPr lang="en-GB" sz="1600" b="1" spc="-5" dirty="0" err="1">
                <a:latin typeface="Arial"/>
                <a:cs typeface="Arial"/>
              </a:rPr>
              <a:t>yn</a:t>
            </a:r>
            <a:r>
              <a:rPr lang="en-GB" sz="1600" b="1" spc="-5" dirty="0">
                <a:latin typeface="Arial"/>
                <a:cs typeface="Arial"/>
              </a:rPr>
              <a:t> </a:t>
            </a:r>
            <a:r>
              <a:rPr lang="en-GB" sz="1600" b="1" spc="-5" dirty="0" err="1">
                <a:latin typeface="Arial"/>
                <a:cs typeface="Arial"/>
              </a:rPr>
              <a:t>gofalu</a:t>
            </a:r>
            <a:r>
              <a:rPr lang="en-GB" sz="1600" b="1" spc="-5" dirty="0">
                <a:latin typeface="Arial"/>
                <a:cs typeface="Arial"/>
              </a:rPr>
              <a:t> am 5 </a:t>
            </a:r>
            <a:r>
              <a:rPr lang="en-GB" sz="1600" b="1" spc="-5" dirty="0" err="1">
                <a:latin typeface="Arial"/>
                <a:cs typeface="Arial"/>
              </a:rPr>
              <a:t>cwch</a:t>
            </a:r>
            <a:r>
              <a:rPr lang="en-GB" sz="1600" b="1" spc="-5" dirty="0">
                <a:latin typeface="Arial"/>
                <a:cs typeface="Arial"/>
              </a:rPr>
              <a:t> </a:t>
            </a:r>
            <a:r>
              <a:rPr lang="en-GB" sz="1600" b="1" spc="-5" dirty="0" err="1">
                <a:latin typeface="Arial"/>
                <a:cs typeface="Arial"/>
              </a:rPr>
              <a:t>gwenyn</a:t>
            </a:r>
            <a:r>
              <a:rPr lang="en-GB" sz="1600" b="1" spc="-5" dirty="0">
                <a:latin typeface="Arial"/>
                <a:cs typeface="Arial"/>
              </a:rPr>
              <a:t>, 1 </a:t>
            </a:r>
            <a:r>
              <a:rPr lang="en-GB" sz="1600" b="1" spc="-5" dirty="0" err="1">
                <a:latin typeface="Arial"/>
                <a:cs typeface="Arial"/>
              </a:rPr>
              <a:t>cyw</a:t>
            </a:r>
            <a:r>
              <a:rPr lang="en-GB" sz="1600" b="1" spc="-5" dirty="0">
                <a:latin typeface="Arial"/>
                <a:cs typeface="Arial"/>
              </a:rPr>
              <a:t> </a:t>
            </a:r>
            <a:r>
              <a:rPr lang="en-GB" sz="1600" b="1" spc="-5" dirty="0" err="1">
                <a:latin typeface="Arial"/>
                <a:cs typeface="Arial"/>
              </a:rPr>
              <a:t>iâr</a:t>
            </a:r>
            <a:r>
              <a:rPr lang="en-GB" sz="1600" b="1" spc="-5" dirty="0">
                <a:latin typeface="Arial"/>
                <a:cs typeface="Arial"/>
              </a:rPr>
              <a:t> a 23 </a:t>
            </a:r>
            <a:r>
              <a:rPr lang="en-GB" sz="1600" b="1" spc="-5" dirty="0" err="1">
                <a:latin typeface="Arial"/>
                <a:cs typeface="Arial"/>
              </a:rPr>
              <a:t>dafad</a:t>
            </a:r>
            <a:r>
              <a:rPr lang="en-GB" sz="1600" b="1" spc="-5" dirty="0">
                <a:latin typeface="Arial"/>
                <a:cs typeface="Arial"/>
              </a:rPr>
              <a:t>, dim un </a:t>
            </a:r>
            <a:r>
              <a:rPr lang="en-GB" sz="1600" b="1" spc="-5" dirty="0" err="1">
                <a:latin typeface="Arial"/>
                <a:cs typeface="Arial"/>
              </a:rPr>
              <a:t>ohonyn</a:t>
            </a:r>
            <a:r>
              <a:rPr lang="en-GB" sz="1600" b="1" spc="-5" dirty="0">
                <a:latin typeface="Arial"/>
                <a:cs typeface="Arial"/>
              </a:rPr>
              <a:t> </a:t>
            </a:r>
            <a:r>
              <a:rPr lang="en-GB" sz="1600" b="1" spc="-5" dirty="0" err="1">
                <a:latin typeface="Arial"/>
                <a:cs typeface="Arial"/>
              </a:rPr>
              <a:t>nhw'n</a:t>
            </a:r>
            <a:r>
              <a:rPr lang="en-GB" sz="1600" b="1" spc="-5" dirty="0">
                <a:latin typeface="Arial"/>
                <a:cs typeface="Arial"/>
              </a:rPr>
              <a:t> </a:t>
            </a:r>
            <a:r>
              <a:rPr lang="en-GB" sz="1600" b="1" spc="-5" dirty="0" err="1">
                <a:latin typeface="Arial"/>
                <a:cs typeface="Arial"/>
              </a:rPr>
              <a:t>drydanol</a:t>
            </a:r>
            <a:r>
              <a:rPr lang="en-GB" sz="1600" b="1" spc="-5" dirty="0">
                <a:latin typeface="Arial"/>
                <a:cs typeface="Arial"/>
              </a:rPr>
              <a:t>.</a:t>
            </a:r>
            <a:endParaRPr lang="en-GB" sz="1600" dirty="0">
              <a:latin typeface="Arial"/>
              <a:cs typeface="Arial"/>
            </a:endParaRPr>
          </a:p>
        </p:txBody>
      </p:sp>
      <p:sp>
        <p:nvSpPr>
          <p:cNvPr id="31" name="Rectangle 30">
            <a:extLst>
              <a:ext uri="{FF2B5EF4-FFF2-40B4-BE49-F238E27FC236}">
                <a16:creationId xmlns:a16="http://schemas.microsoft.com/office/drawing/2014/main" id="{D6D6A37B-AAC4-4D37-8CF4-37E32382F811}"/>
              </a:ext>
            </a:extLst>
          </p:cNvPr>
          <p:cNvSpPr/>
          <p:nvPr/>
        </p:nvSpPr>
        <p:spPr>
          <a:xfrm>
            <a:off x="6598331" y="5118603"/>
            <a:ext cx="646331" cy="646331"/>
          </a:xfrm>
          <a:prstGeom prst="rect">
            <a:avLst/>
          </a:prstGeom>
        </p:spPr>
        <p:txBody>
          <a:bodyPr wrap="none">
            <a:spAutoFit/>
          </a:bodyPr>
          <a:lstStyle/>
          <a:p>
            <a:pPr lvl="0" algn="ctr">
              <a:defRPr/>
            </a:pPr>
            <a:r>
              <a:rPr lang="en-GB" sz="3600" dirty="0">
                <a:latin typeface="Arial" panose="020B0604020202020204" pitchFamily="34" charset="0"/>
                <a:ea typeface="Segoe UI Emoji" panose="020B0502040204020203" pitchFamily="34" charset="0"/>
                <a:cs typeface="Arial" panose="020B0604020202020204" pitchFamily="34" charset="0"/>
                <a:sym typeface="Webdings" panose="05030102010509060703" pitchFamily="18" charset="2"/>
              </a:rPr>
              <a:t></a:t>
            </a:r>
            <a:endParaRPr lang="en-GB" sz="3600" dirty="0">
              <a:latin typeface="Arial" panose="020B06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BEC7A229-130A-4BFD-83F4-44374666BE5C}"/>
              </a:ext>
            </a:extLst>
          </p:cNvPr>
          <p:cNvSpPr/>
          <p:nvPr/>
        </p:nvSpPr>
        <p:spPr>
          <a:xfrm flipH="1">
            <a:off x="279803" y="5192663"/>
            <a:ext cx="325893" cy="461665"/>
          </a:xfrm>
          <a:prstGeom prst="rect">
            <a:avLst/>
          </a:prstGeom>
        </p:spPr>
        <p:txBody>
          <a:bodyPr wrap="square">
            <a:spAutoFit/>
          </a:bodyPr>
          <a:lstStyle/>
          <a:p>
            <a:pPr lvl="0" algn="ctr">
              <a:defRPr/>
            </a:pPr>
            <a:r>
              <a:rPr lang="en-GB" sz="2400" dirty="0">
                <a:latin typeface="Arial" panose="020B0604020202020204" pitchFamily="34" charset="0"/>
                <a:ea typeface="Segoe UI Emoji" panose="020B0502040204020203"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p:txBody>
      </p:sp>
      <p:pic>
        <p:nvPicPr>
          <p:cNvPr id="1026" name="Picture 2" descr="QR code">
            <a:extLst>
              <a:ext uri="{FF2B5EF4-FFF2-40B4-BE49-F238E27FC236}">
                <a16:creationId xmlns:a16="http://schemas.microsoft.com/office/drawing/2014/main" id="{6BDB7E8B-7E32-2913-5648-4208788AB5B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628788" y="5923144"/>
            <a:ext cx="585416" cy="58541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E9954F73-E519-A863-03AC-1700F168D89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8719" y="1770550"/>
            <a:ext cx="2895600" cy="1816718"/>
          </a:xfrm>
          <a:prstGeom prst="rect">
            <a:avLst/>
          </a:prstGeom>
        </p:spPr>
      </p:pic>
      <p:pic>
        <p:nvPicPr>
          <p:cNvPr id="33" name="Picture 32" descr="A person with a white beard&#10;&#10;Description automatically generated with low confidence">
            <a:extLst>
              <a:ext uri="{FF2B5EF4-FFF2-40B4-BE49-F238E27FC236}">
                <a16:creationId xmlns:a16="http://schemas.microsoft.com/office/drawing/2014/main" id="{0E5B73AE-6C6D-4624-9DAA-0362E9EC0A4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271165" y="1771019"/>
            <a:ext cx="1598769" cy="1919379"/>
          </a:xfrm>
          <a:prstGeom prst="rect">
            <a:avLst/>
          </a:prstGeom>
        </p:spPr>
      </p:pic>
      <p:pic>
        <p:nvPicPr>
          <p:cNvPr id="35" name="Picture 34">
            <a:extLst>
              <a:ext uri="{FF2B5EF4-FFF2-40B4-BE49-F238E27FC236}">
                <a16:creationId xmlns:a16="http://schemas.microsoft.com/office/drawing/2014/main" id="{B8983126-4CD4-EFAF-44AA-5C1417033E35}"/>
              </a:ext>
            </a:extLst>
          </p:cNvPr>
          <p:cNvPicPr>
            <a:picLocks noChangeAspect="1"/>
          </p:cNvPicPr>
          <p:nvPr/>
        </p:nvPicPr>
        <p:blipFill>
          <a:blip r:embed="rId12"/>
          <a:stretch>
            <a:fillRect/>
          </a:stretch>
        </p:blipFill>
        <p:spPr>
          <a:xfrm>
            <a:off x="8880607" y="50634"/>
            <a:ext cx="968243" cy="569880"/>
          </a:xfrm>
          <a:prstGeom prst="rect">
            <a:avLst/>
          </a:prstGeom>
        </p:spPr>
      </p:pic>
      <p:sp>
        <p:nvSpPr>
          <p:cNvPr id="22" name="TextBox 21"/>
          <p:cNvSpPr txBox="1"/>
          <p:nvPr/>
        </p:nvSpPr>
        <p:spPr>
          <a:xfrm>
            <a:off x="8272431" y="4933937"/>
            <a:ext cx="800219" cy="830997"/>
          </a:xfrm>
          <a:prstGeom prst="rect">
            <a:avLst/>
          </a:prstGeom>
          <a:noFill/>
        </p:spPr>
        <p:txBody>
          <a:bodyPr wrap="none" rtlCol="0">
            <a:spAutoFit/>
          </a:bodyPr>
          <a:lstStyle/>
          <a:p>
            <a:r>
              <a:rPr lang="en-GB" sz="4800" dirty="0" smtClean="0">
                <a:latin typeface="Arial" panose="020B0604020202020204" pitchFamily="34" charset="0"/>
                <a:cs typeface="Arial" panose="020B0604020202020204" pitchFamily="34" charset="0"/>
                <a:sym typeface="Webdings" panose="05030102010509060703" pitchFamily="18" charset="2"/>
              </a:rPr>
              <a:t></a:t>
            </a:r>
            <a:endParaRPr lang="en-GB" sz="4800" dirty="0">
              <a:latin typeface="Webdings"/>
              <a:cs typeface="Webdings"/>
            </a:endParaRPr>
          </a:p>
        </p:txBody>
      </p:sp>
    </p:spTree>
    <p:extLst>
      <p:ext uri="{BB962C8B-B14F-4D97-AF65-F5344CB8AC3E}">
        <p14:creationId xmlns:p14="http://schemas.microsoft.com/office/powerpoint/2010/main" val="1176586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4F81E95A-B1A6-8460-E31C-FAE7481D7E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2938"/>
            <a:ext cx="9906000" cy="5572125"/>
          </a:xfrm>
          <a:prstGeom prst="rect">
            <a:avLst/>
          </a:prstGeom>
        </p:spPr>
      </p:pic>
    </p:spTree>
    <p:extLst>
      <p:ext uri="{BB962C8B-B14F-4D97-AF65-F5344CB8AC3E}">
        <p14:creationId xmlns:p14="http://schemas.microsoft.com/office/powerpoint/2010/main" val="2415506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563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TotalTime>
  <Words>988</Words>
  <Application>Microsoft Office PowerPoint</Application>
  <PresentationFormat>A4 Paper (210x297 mm)</PresentationFormat>
  <Paragraphs>73</Paragraphs>
  <Slides>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Segoe UI Emoji</vt:lpstr>
      <vt:lpstr>Webdings</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Pete Arnold</cp:lastModifiedBy>
  <cp:revision>17</cp:revision>
  <dcterms:created xsi:type="dcterms:W3CDTF">2022-01-14T12:59:12Z</dcterms:created>
  <dcterms:modified xsi:type="dcterms:W3CDTF">2023-01-19T20:56:32Z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2021-02-19T00:00:00Z</vt:filetime>
  </property>
  <property fmtid="{D5CDD505-2E9C-101B-9397-08002B2CF9AE}" pid="3" name="LastSaved">
    <vt:filetime>2022-01-14T00:00:00Z</vt:filetime>
  </property>
</Properties>
</file>