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5"/>
  </p:notesMasterIdLst>
  <p:sldIdLst>
    <p:sldId id="257" r:id="rId2"/>
    <p:sldId id="268" r:id="rId3"/>
    <p:sldId id="26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7EFB40-A9D4-4919-BFFC-8517FD8AE9D0}" v="35" dt="2026-03-20T01:45:23.7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83" d="100"/>
          <a:sy n="83" d="100"/>
        </p:scale>
        <p:origin x="68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notesMaster" Target="notesMasters/notesMaster1.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jou katek" userId="f376937a8f53a417" providerId="LiveId" clId="{64FCE381-7879-47D8-B59C-99AC29176BA7}"/>
    <pc:docChg chg="undo custSel delSld modSld modMainMaster">
      <pc:chgData name="Dajou katek" userId="f376937a8f53a417" providerId="LiveId" clId="{64FCE381-7879-47D8-B59C-99AC29176BA7}" dt="2026-03-20T02:08:44.260" v="1128" actId="20577"/>
      <pc:docMkLst>
        <pc:docMk/>
      </pc:docMkLst>
      <pc:sldChg chg="modSp mod">
        <pc:chgData name="Dajou katek" userId="f376937a8f53a417" providerId="LiveId" clId="{64FCE381-7879-47D8-B59C-99AC29176BA7}" dt="2026-03-20T01:25:38.167" v="901" actId="20577"/>
        <pc:sldMkLst>
          <pc:docMk/>
          <pc:sldMk cId="455772223" sldId="257"/>
        </pc:sldMkLst>
        <pc:spChg chg="mod">
          <ac:chgData name="Dajou katek" userId="f376937a8f53a417" providerId="LiveId" clId="{64FCE381-7879-47D8-B59C-99AC29176BA7}" dt="2026-03-16T23:12:32.207" v="120" actId="27636"/>
          <ac:spMkLst>
            <pc:docMk/>
            <pc:sldMk cId="455772223" sldId="257"/>
            <ac:spMk id="2" creationId="{085D9339-F23D-B94B-A5B5-062646CA9453}"/>
          </ac:spMkLst>
        </pc:spChg>
        <pc:spChg chg="mod">
          <ac:chgData name="Dajou katek" userId="f376937a8f53a417" providerId="LiveId" clId="{64FCE381-7879-47D8-B59C-99AC29176BA7}" dt="2026-03-20T01:25:38.167" v="901" actId="20577"/>
          <ac:spMkLst>
            <pc:docMk/>
            <pc:sldMk cId="455772223" sldId="257"/>
            <ac:spMk id="3" creationId="{7EC40A6C-6061-1E79-FD68-3B1E5B6E7645}"/>
          </ac:spMkLst>
        </pc:spChg>
      </pc:sldChg>
      <pc:sldChg chg="addSp delSp modSp mod modClrScheme chgLayout">
        <pc:chgData name="Dajou katek" userId="f376937a8f53a417" providerId="LiveId" clId="{64FCE381-7879-47D8-B59C-99AC29176BA7}" dt="2026-03-20T02:08:44.260" v="1128" actId="20577"/>
        <pc:sldMkLst>
          <pc:docMk/>
          <pc:sldMk cId="1144136145" sldId="268"/>
        </pc:sldMkLst>
        <pc:spChg chg="mod ord">
          <ac:chgData name="Dajou katek" userId="f376937a8f53a417" providerId="LiveId" clId="{64FCE381-7879-47D8-B59C-99AC29176BA7}" dt="2026-03-20T01:00:05.154" v="827" actId="20577"/>
          <ac:spMkLst>
            <pc:docMk/>
            <pc:sldMk cId="1144136145" sldId="268"/>
            <ac:spMk id="2" creationId="{B9A4C608-6512-A837-272D-8F81F4F5716B}"/>
          </ac:spMkLst>
        </pc:spChg>
        <pc:spChg chg="add mod">
          <ac:chgData name="Dajou katek" userId="f376937a8f53a417" providerId="LiveId" clId="{64FCE381-7879-47D8-B59C-99AC29176BA7}" dt="2026-03-20T01:49:10.203" v="1064" actId="20577"/>
          <ac:spMkLst>
            <pc:docMk/>
            <pc:sldMk cId="1144136145" sldId="268"/>
            <ac:spMk id="10" creationId="{38742D06-A5D9-0FB3-6682-18E07D9C3200}"/>
          </ac:spMkLst>
        </pc:spChg>
        <pc:spChg chg="add del mod">
          <ac:chgData name="Dajou katek" userId="f376937a8f53a417" providerId="LiveId" clId="{64FCE381-7879-47D8-B59C-99AC29176BA7}" dt="2026-03-20T01:09:37.841" v="857" actId="1076"/>
          <ac:spMkLst>
            <pc:docMk/>
            <pc:sldMk cId="1144136145" sldId="268"/>
            <ac:spMk id="12" creationId="{D12996C2-736B-C767-A00A-FD1479F4B0CC}"/>
          </ac:spMkLst>
        </pc:spChg>
        <pc:spChg chg="add del mod">
          <ac:chgData name="Dajou katek" userId="f376937a8f53a417" providerId="LiveId" clId="{64FCE381-7879-47D8-B59C-99AC29176BA7}" dt="2026-03-20T01:10:34.386" v="860" actId="1076"/>
          <ac:spMkLst>
            <pc:docMk/>
            <pc:sldMk cId="1144136145" sldId="268"/>
            <ac:spMk id="14" creationId="{A2BDC5DC-9B9A-5B68-2FF6-F82CB5CA6623}"/>
          </ac:spMkLst>
        </pc:spChg>
        <pc:spChg chg="add mod">
          <ac:chgData name="Dajou katek" userId="f376937a8f53a417" providerId="LiveId" clId="{64FCE381-7879-47D8-B59C-99AC29176BA7}" dt="2026-03-20T02:02:07.568" v="1119" actId="1076"/>
          <ac:spMkLst>
            <pc:docMk/>
            <pc:sldMk cId="1144136145" sldId="268"/>
            <ac:spMk id="17" creationId="{0E9F0FB1-597E-92D8-F9BE-FE794D144E01}"/>
          </ac:spMkLst>
        </pc:spChg>
        <pc:spChg chg="add mod">
          <ac:chgData name="Dajou katek" userId="f376937a8f53a417" providerId="LiveId" clId="{64FCE381-7879-47D8-B59C-99AC29176BA7}" dt="2026-03-20T02:07:05.531" v="1123" actId="1076"/>
          <ac:spMkLst>
            <pc:docMk/>
            <pc:sldMk cId="1144136145" sldId="268"/>
            <ac:spMk id="21" creationId="{A8AA0CE0-E031-B335-4D83-3EDFA00E1CA0}"/>
          </ac:spMkLst>
        </pc:spChg>
        <pc:spChg chg="mod">
          <ac:chgData name="Dajou katek" userId="f376937a8f53a417" providerId="LiveId" clId="{64FCE381-7879-47D8-B59C-99AC29176BA7}" dt="2026-03-20T01:59:15.539" v="1102" actId="113"/>
          <ac:spMkLst>
            <pc:docMk/>
            <pc:sldMk cId="1144136145" sldId="268"/>
            <ac:spMk id="22" creationId="{669D4630-3CA1-7F74-8BBC-B838E70F7394}"/>
          </ac:spMkLst>
        </pc:spChg>
        <pc:spChg chg="add mod">
          <ac:chgData name="Dajou katek" userId="f376937a8f53a417" providerId="LiveId" clId="{64FCE381-7879-47D8-B59C-99AC29176BA7}" dt="2026-03-20T01:43:43.538" v="939" actId="1076"/>
          <ac:spMkLst>
            <pc:docMk/>
            <pc:sldMk cId="1144136145" sldId="268"/>
            <ac:spMk id="25" creationId="{FF3470AB-ABA4-7B60-EBE7-FA37557502D6}"/>
          </ac:spMkLst>
        </pc:spChg>
        <pc:spChg chg="add del mod">
          <ac:chgData name="Dajou katek" userId="f376937a8f53a417" providerId="LiveId" clId="{64FCE381-7879-47D8-B59C-99AC29176BA7}" dt="2026-03-20T02:08:44.260" v="1128" actId="20577"/>
          <ac:spMkLst>
            <pc:docMk/>
            <pc:sldMk cId="1144136145" sldId="268"/>
            <ac:spMk id="26" creationId="{C94D9751-D2FB-D1F1-8C54-23B16D07C235}"/>
          </ac:spMkLst>
        </pc:spChg>
        <pc:spChg chg="add mod">
          <ac:chgData name="Dajou katek" userId="f376937a8f53a417" providerId="LiveId" clId="{64FCE381-7879-47D8-B59C-99AC29176BA7}" dt="2026-03-20T02:01:54.755" v="1118" actId="1076"/>
          <ac:spMkLst>
            <pc:docMk/>
            <pc:sldMk cId="1144136145" sldId="268"/>
            <ac:spMk id="29" creationId="{7B8C7960-C18A-0364-A7F5-8976DBA1FB9A}"/>
          </ac:spMkLst>
        </pc:spChg>
        <pc:spChg chg="mod">
          <ac:chgData name="Dajou katek" userId="f376937a8f53a417" providerId="LiveId" clId="{64FCE381-7879-47D8-B59C-99AC29176BA7}" dt="2026-03-20T02:07:26.736" v="1125" actId="1076"/>
          <ac:spMkLst>
            <pc:docMk/>
            <pc:sldMk cId="1144136145" sldId="268"/>
            <ac:spMk id="30" creationId="{5200BB6B-3724-ED6E-9252-6BAED6FCC7A9}"/>
          </ac:spMkLst>
        </pc:spChg>
        <pc:spChg chg="add mod">
          <ac:chgData name="Dajou katek" userId="f376937a8f53a417" providerId="LiveId" clId="{64FCE381-7879-47D8-B59C-99AC29176BA7}" dt="2026-03-20T01:09:02.911" v="856" actId="1076"/>
          <ac:spMkLst>
            <pc:docMk/>
            <pc:sldMk cId="1144136145" sldId="268"/>
            <ac:spMk id="31" creationId="{8F9C8C4C-5225-6FE0-A9D3-F90E44D625F8}"/>
          </ac:spMkLst>
        </pc:spChg>
        <pc:spChg chg="mod">
          <ac:chgData name="Dajou katek" userId="f376937a8f53a417" providerId="LiveId" clId="{64FCE381-7879-47D8-B59C-99AC29176BA7}" dt="2026-03-20T02:07:15.250" v="1124" actId="1076"/>
          <ac:spMkLst>
            <pc:docMk/>
            <pc:sldMk cId="1144136145" sldId="268"/>
            <ac:spMk id="33" creationId="{9638FB2E-52FC-D828-AA65-E34F7661C134}"/>
          </ac:spMkLst>
        </pc:spChg>
        <pc:spChg chg="add mod">
          <ac:chgData name="Dajou katek" userId="f376937a8f53a417" providerId="LiveId" clId="{64FCE381-7879-47D8-B59C-99AC29176BA7}" dt="2026-03-20T01:43:02.353" v="937" actId="1076"/>
          <ac:spMkLst>
            <pc:docMk/>
            <pc:sldMk cId="1144136145" sldId="268"/>
            <ac:spMk id="34" creationId="{21F0470B-9B10-6EB2-0F76-53E66B47F1AE}"/>
          </ac:spMkLst>
        </pc:spChg>
        <pc:spChg chg="mod">
          <ac:chgData name="Dajou katek" userId="f376937a8f53a417" providerId="LiveId" clId="{64FCE381-7879-47D8-B59C-99AC29176BA7}" dt="2026-03-20T01:32:57.077" v="915" actId="1076"/>
          <ac:spMkLst>
            <pc:docMk/>
            <pc:sldMk cId="1144136145" sldId="268"/>
            <ac:spMk id="36" creationId="{920AD705-B2B1-FBF6-9D9E-EAB206A934BB}"/>
          </ac:spMkLst>
        </pc:spChg>
        <pc:spChg chg="add mod">
          <ac:chgData name="Dajou katek" userId="f376937a8f53a417" providerId="LiveId" clId="{64FCE381-7879-47D8-B59C-99AC29176BA7}" dt="2026-03-20T01:10:04.763" v="858" actId="1076"/>
          <ac:spMkLst>
            <pc:docMk/>
            <pc:sldMk cId="1144136145" sldId="268"/>
            <ac:spMk id="37" creationId="{4F202B24-0B65-1A4C-6E65-A06EAB03C9CB}"/>
          </ac:spMkLst>
        </pc:spChg>
        <pc:spChg chg="add mod">
          <ac:chgData name="Dajou katek" userId="f376937a8f53a417" providerId="LiveId" clId="{64FCE381-7879-47D8-B59C-99AC29176BA7}" dt="2026-03-20T01:34:03.427" v="918" actId="1076"/>
          <ac:spMkLst>
            <pc:docMk/>
            <pc:sldMk cId="1144136145" sldId="268"/>
            <ac:spMk id="38" creationId="{F6AFFD28-E5ED-ED79-CB19-52A8D2E9FFEA}"/>
          </ac:spMkLst>
        </pc:spChg>
        <pc:spChg chg="mod">
          <ac:chgData name="Dajou katek" userId="f376937a8f53a417" providerId="LiveId" clId="{64FCE381-7879-47D8-B59C-99AC29176BA7}" dt="2026-03-20T01:57:34.652" v="1091" actId="1076"/>
          <ac:spMkLst>
            <pc:docMk/>
            <pc:sldMk cId="1144136145" sldId="268"/>
            <ac:spMk id="39" creationId="{B77B2469-6EEE-30FD-A12D-D7B421D94CAE}"/>
          </ac:spMkLst>
        </pc:spChg>
        <pc:spChg chg="mod">
          <ac:chgData name="Dajou katek" userId="f376937a8f53a417" providerId="LiveId" clId="{64FCE381-7879-47D8-B59C-99AC29176BA7}" dt="2026-03-20T01:10:16.935" v="859" actId="1076"/>
          <ac:spMkLst>
            <pc:docMk/>
            <pc:sldMk cId="1144136145" sldId="268"/>
            <ac:spMk id="40" creationId="{F4B8E431-AE5D-DAC9-D2ED-7116AAA6B1F9}"/>
          </ac:spMkLst>
        </pc:spChg>
        <pc:spChg chg="add del mod">
          <ac:chgData name="Dajou katek" userId="f376937a8f53a417" providerId="LiveId" clId="{64FCE381-7879-47D8-B59C-99AC29176BA7}" dt="2026-03-20T01:41:23.783" v="936" actId="20577"/>
          <ac:spMkLst>
            <pc:docMk/>
            <pc:sldMk cId="1144136145" sldId="268"/>
            <ac:spMk id="44" creationId="{B100D6B5-5146-F4CE-789D-B7FE377B4BD2}"/>
          </ac:spMkLst>
        </pc:spChg>
        <pc:spChg chg="mod">
          <ac:chgData name="Dajou katek" userId="f376937a8f53a417" providerId="LiveId" clId="{64FCE381-7879-47D8-B59C-99AC29176BA7}" dt="2026-03-20T01:43:28.629" v="938" actId="1076"/>
          <ac:spMkLst>
            <pc:docMk/>
            <pc:sldMk cId="1144136145" sldId="268"/>
            <ac:spMk id="45" creationId="{313AE0DE-D61C-EF2C-BB42-E156BFE37CD9}"/>
          </ac:spMkLst>
        </pc:spChg>
        <pc:spChg chg="mod">
          <ac:chgData name="Dajou katek" userId="f376937a8f53a417" providerId="LiveId" clId="{64FCE381-7879-47D8-B59C-99AC29176BA7}" dt="2026-03-20T01:57:19.359" v="1090" actId="1076"/>
          <ac:spMkLst>
            <pc:docMk/>
            <pc:sldMk cId="1144136145" sldId="268"/>
            <ac:spMk id="53" creationId="{365CB81A-A905-3B0C-B11F-81C48D4402B0}"/>
          </ac:spMkLst>
        </pc:spChg>
        <pc:picChg chg="add mod">
          <ac:chgData name="Dajou katek" userId="f376937a8f53a417" providerId="LiveId" clId="{64FCE381-7879-47D8-B59C-99AC29176BA7}" dt="2026-03-20T01:40:15.949" v="927" actId="1076"/>
          <ac:picMkLst>
            <pc:docMk/>
            <pc:sldMk cId="1144136145" sldId="268"/>
            <ac:picMk id="7" creationId="{AC9DA409-93B9-6CB1-0219-41875412F886}"/>
          </ac:picMkLst>
        </pc:picChg>
        <pc:picChg chg="add del mod">
          <ac:chgData name="Dajou katek" userId="f376937a8f53a417" providerId="LiveId" clId="{64FCE381-7879-47D8-B59C-99AC29176BA7}" dt="2026-03-20T01:25:20.542" v="899" actId="478"/>
          <ac:picMkLst>
            <pc:docMk/>
            <pc:sldMk cId="1144136145" sldId="268"/>
            <ac:picMk id="9" creationId="{6B463BEB-E325-7E2D-BB01-938C103F0177}"/>
          </ac:picMkLst>
        </pc:picChg>
        <pc:picChg chg="add del mod">
          <ac:chgData name="Dajou katek" userId="f376937a8f53a417" providerId="LiveId" clId="{64FCE381-7879-47D8-B59C-99AC29176BA7}" dt="2026-03-19T23:38:43.063" v="708" actId="478"/>
          <ac:picMkLst>
            <pc:docMk/>
            <pc:sldMk cId="1144136145" sldId="268"/>
            <ac:picMk id="11" creationId="{753A3B14-7C51-4E2A-9759-EA9E44C7E039}"/>
          </ac:picMkLst>
        </pc:picChg>
        <pc:picChg chg="add mod">
          <ac:chgData name="Dajou katek" userId="f376937a8f53a417" providerId="LiveId" clId="{64FCE381-7879-47D8-B59C-99AC29176BA7}" dt="2026-03-20T01:05:31.815" v="842" actId="14100"/>
          <ac:picMkLst>
            <pc:docMk/>
            <pc:sldMk cId="1144136145" sldId="268"/>
            <ac:picMk id="15" creationId="{4681A1FC-1FB7-5E44-DA12-467EC29EC315}"/>
          </ac:picMkLst>
        </pc:picChg>
      </pc:sldChg>
      <pc:sldChg chg="addSp delSp modSp mod">
        <pc:chgData name="Dajou katek" userId="f376937a8f53a417" providerId="LiveId" clId="{64FCE381-7879-47D8-B59C-99AC29176BA7}" dt="2026-03-17T15:34:08.665" v="683" actId="27636"/>
        <pc:sldMkLst>
          <pc:docMk/>
          <pc:sldMk cId="142157190" sldId="269"/>
        </pc:sldMkLst>
        <pc:spChg chg="mod">
          <ac:chgData name="Dajou katek" userId="f376937a8f53a417" providerId="LiveId" clId="{64FCE381-7879-47D8-B59C-99AC29176BA7}" dt="2026-03-17T03:39:41.202" v="647" actId="20577"/>
          <ac:spMkLst>
            <pc:docMk/>
            <pc:sldMk cId="142157190" sldId="269"/>
            <ac:spMk id="2" creationId="{81434FE9-BC76-1546-817B-E0A322D42705}"/>
          </ac:spMkLst>
        </pc:spChg>
        <pc:spChg chg="mod">
          <ac:chgData name="Dajou katek" userId="f376937a8f53a417" providerId="LiveId" clId="{64FCE381-7879-47D8-B59C-99AC29176BA7}" dt="2026-03-17T15:34:08.665" v="683" actId="27636"/>
          <ac:spMkLst>
            <pc:docMk/>
            <pc:sldMk cId="142157190" sldId="269"/>
            <ac:spMk id="3" creationId="{D7781AA5-CE08-9AF4-85A9-50E0A273F52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4E438F-C6FE-403A-A954-592CC8DE9C40}" type="datetimeFigureOut">
              <a:rPr lang="en-GB" smtClean="0"/>
              <a:t>20/03/2026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DCBCF4-41CA-4E70-82A6-1E02C444221E}" type="slidenum">
              <a:rPr lang="en-GB" smtClean="0"/>
              <a:t>‹#›</a:t>
            </a:fld>
            <a:endParaRPr lang="en-GB"/>
          </a:p>
        </p:txBody>
      </p:sp>
    </p:spTree>
    <p:extLst>
      <p:ext uri="{BB962C8B-B14F-4D97-AF65-F5344CB8AC3E}">
        <p14:creationId xmlns:p14="http://schemas.microsoft.com/office/powerpoint/2010/main" val="3224601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973CB5-4A23-4DC8-A6F3-650F5CE2689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7669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DCBCF4-41CA-4E70-82A6-1E02C444221E}" type="slidenum">
              <a:rPr lang="en-GB" smtClean="0"/>
              <a:t>3</a:t>
            </a:fld>
            <a:endParaRPr lang="en-GB"/>
          </a:p>
        </p:txBody>
      </p:sp>
    </p:spTree>
    <p:extLst>
      <p:ext uri="{BB962C8B-B14F-4D97-AF65-F5344CB8AC3E}">
        <p14:creationId xmlns:p14="http://schemas.microsoft.com/office/powerpoint/2010/main" val="3336437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92B73-2B6D-13BD-A62A-EC4ED67D24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28642C9-8D4E-A07C-5254-CDE84F30B5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3769A4B-6E26-CFD9-16D1-72C24C5279D1}"/>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5" name="Footer Placeholder 4">
            <a:extLst>
              <a:ext uri="{FF2B5EF4-FFF2-40B4-BE49-F238E27FC236}">
                <a16:creationId xmlns:a16="http://schemas.microsoft.com/office/drawing/2014/main" id="{61222A53-0841-0B07-E4D2-D5DE70BDD1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2304C-1FC6-3416-5BE5-CBD3023929BE}"/>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970210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66BB8-EEA6-1F4B-905E-8E0C704F30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D729B1-39A8-1D3B-5BFC-127E4C85A2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EB15EA-5FE2-0E5E-52AF-E009DC4102FE}"/>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5" name="Footer Placeholder 4">
            <a:extLst>
              <a:ext uri="{FF2B5EF4-FFF2-40B4-BE49-F238E27FC236}">
                <a16:creationId xmlns:a16="http://schemas.microsoft.com/office/drawing/2014/main" id="{7F8C3A64-6D52-3002-FD68-85882428FC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7F9BA8-CB43-96DC-784C-7E9B8B2F8BD5}"/>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53342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D82C8-8C66-CEA7-5DAF-01F50995D2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DF415D0-E6CD-CE65-4CB3-36512FC0537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569047-83A9-CC8F-C6AA-214760CEF98B}"/>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5" name="Footer Placeholder 4">
            <a:extLst>
              <a:ext uri="{FF2B5EF4-FFF2-40B4-BE49-F238E27FC236}">
                <a16:creationId xmlns:a16="http://schemas.microsoft.com/office/drawing/2014/main" id="{01CF553E-56DB-28D0-3444-C86E0845EB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CDE50-CDBE-C9F0-F46B-F542F962A375}"/>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2421523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DCA54-0333-1D8B-F50F-59B177100E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C01D8D-A289-53A1-1835-CADF8AA1D6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CD271AC-FAD4-D924-94B6-D96E0071B32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414AB96-EA89-4DC5-5395-3A7F8854DA88}"/>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6" name="Footer Placeholder 5">
            <a:extLst>
              <a:ext uri="{FF2B5EF4-FFF2-40B4-BE49-F238E27FC236}">
                <a16:creationId xmlns:a16="http://schemas.microsoft.com/office/drawing/2014/main" id="{2DB70D41-E7CA-B47E-34FF-D70356F47F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F992BB-7C65-5112-E614-03FF25C490D6}"/>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3771184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F3786-904B-46F4-E686-D9BBE88CEAF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46408D-A02E-AD12-3ED6-98EF434733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3E92CF-060C-B7C3-8DA2-4932D357C1B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C2AFD61-0BF9-488E-2392-9F1AFF0CCF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DDCA4E-D89D-2DD1-84EC-B22A7B299DC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35AEA0-FF89-7BF2-82CE-B1328A156808}"/>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8" name="Footer Placeholder 7">
            <a:extLst>
              <a:ext uri="{FF2B5EF4-FFF2-40B4-BE49-F238E27FC236}">
                <a16:creationId xmlns:a16="http://schemas.microsoft.com/office/drawing/2014/main" id="{1BCAC43B-7B4C-7A47-9A5B-D7D4AD4175C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47B8C6-D898-BF78-A3ED-FE23EB37E82A}"/>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3512524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4AC65-8290-D984-7251-E5E1A03783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A069D5-8504-E9CF-E19C-4D3F822BF1F0}"/>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4" name="Footer Placeholder 3">
            <a:extLst>
              <a:ext uri="{FF2B5EF4-FFF2-40B4-BE49-F238E27FC236}">
                <a16:creationId xmlns:a16="http://schemas.microsoft.com/office/drawing/2014/main" id="{138DD2B4-BC2C-EA15-7075-699BD4103E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47BB4C9-4C96-41CE-0E03-7F85FCD2CCA6}"/>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3607564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1D1DEA-7841-E062-73C1-C4C4D1A6C04D}"/>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3" name="Footer Placeholder 2">
            <a:extLst>
              <a:ext uri="{FF2B5EF4-FFF2-40B4-BE49-F238E27FC236}">
                <a16:creationId xmlns:a16="http://schemas.microsoft.com/office/drawing/2014/main" id="{65EEAB09-AFCE-10B4-671A-7AD122B0BC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8A1B97-7434-6352-392B-96AB76970D6C}"/>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1372813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834A7-F2E3-C909-0828-A912EB0F6E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EDF5A4-E871-0C8E-B6CC-ACA603B279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213691-7A86-B805-172A-DF837A76F3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E96F61-B86B-394F-FB04-A66E0FD15055}"/>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6" name="Footer Placeholder 5">
            <a:extLst>
              <a:ext uri="{FF2B5EF4-FFF2-40B4-BE49-F238E27FC236}">
                <a16:creationId xmlns:a16="http://schemas.microsoft.com/office/drawing/2014/main" id="{03DDC4BC-FF73-376F-5967-A4E9BB5A39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2D66A4-E130-C2E9-106A-09B7FF8BC96A}"/>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412742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BDA42-088E-CCC4-FAC2-92BA27FA63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5D130C7-5766-A612-AAD6-AA98FBB8DB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311FCA-B90E-74C1-149F-B91F145195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95367B-F9ED-BC0D-5AC5-FFE3A5AED35C}"/>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6" name="Footer Placeholder 5">
            <a:extLst>
              <a:ext uri="{FF2B5EF4-FFF2-40B4-BE49-F238E27FC236}">
                <a16:creationId xmlns:a16="http://schemas.microsoft.com/office/drawing/2014/main" id="{06B487C9-A03D-2582-D0B7-BC7DAB775D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53261A-6568-0998-7DE9-30B599B1FBB9}"/>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2187503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7D09-1F58-B676-2C29-9CA78BEA8A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788BE6-E9E9-48FF-53B1-ECB8C30F0E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A8CDB4-C72D-5EF3-BA44-1FFA1AD7702C}"/>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5" name="Footer Placeholder 4">
            <a:extLst>
              <a:ext uri="{FF2B5EF4-FFF2-40B4-BE49-F238E27FC236}">
                <a16:creationId xmlns:a16="http://schemas.microsoft.com/office/drawing/2014/main" id="{DB0BDF43-A473-4962-46DA-17EAFF7F31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4337AA-0F66-E7F0-B0A5-D6A88A2022AB}"/>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2167630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0D1B0D-4C71-F3E0-03FC-C522CD34C80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7F8C7F-A50E-5331-D031-BCC068C051B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0F625F-EBCD-2D7C-58F6-16FA0BB1EBAB}"/>
              </a:ext>
            </a:extLst>
          </p:cNvPr>
          <p:cNvSpPr>
            <a:spLocks noGrp="1"/>
          </p:cNvSpPr>
          <p:nvPr>
            <p:ph type="dt" sz="half" idx="10"/>
          </p:nvPr>
        </p:nvSpPr>
        <p:spPr/>
        <p:txBody>
          <a:bodyPr/>
          <a:lstStyle/>
          <a:p>
            <a:fld id="{A232EB2E-29CD-4704-BF84-56D85BD7A11F}" type="datetimeFigureOut">
              <a:rPr lang="en-GB" smtClean="0"/>
              <a:t>20/03/2026</a:t>
            </a:fld>
            <a:endParaRPr lang="en-GB"/>
          </a:p>
        </p:txBody>
      </p:sp>
      <p:sp>
        <p:nvSpPr>
          <p:cNvPr id="5" name="Footer Placeholder 4">
            <a:extLst>
              <a:ext uri="{FF2B5EF4-FFF2-40B4-BE49-F238E27FC236}">
                <a16:creationId xmlns:a16="http://schemas.microsoft.com/office/drawing/2014/main" id="{AD2082C1-3FE8-F15F-2464-E4BB45F3EA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127513-6098-E4A5-B2D0-AC8ED1DB18D9}"/>
              </a:ext>
            </a:extLst>
          </p:cNvPr>
          <p:cNvSpPr>
            <a:spLocks noGrp="1"/>
          </p:cNvSpPr>
          <p:nvPr>
            <p:ph type="sldNum" sz="quarter" idx="12"/>
          </p:nvPr>
        </p:nvSpPr>
        <p:spPr/>
        <p:txBody>
          <a:bodyPr/>
          <a:lstStyle/>
          <a:p>
            <a:fld id="{99DB529A-D319-4A55-8C9A-8BF214EAC7E8}" type="slidenum">
              <a:rPr lang="en-GB" smtClean="0"/>
              <a:t>‹#›</a:t>
            </a:fld>
            <a:endParaRPr lang="en-GB"/>
          </a:p>
        </p:txBody>
      </p:sp>
    </p:spTree>
    <p:extLst>
      <p:ext uri="{BB962C8B-B14F-4D97-AF65-F5344CB8AC3E}">
        <p14:creationId xmlns:p14="http://schemas.microsoft.com/office/powerpoint/2010/main" val="2959018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5895087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6855599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41588851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1539356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28251317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10000782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40942203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127687" y="1146631"/>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132730"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32729" y="2778721"/>
            <a:ext cx="2788517"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3174558"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3174559" y="973771"/>
            <a:ext cx="2791354"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6235790" y="1146631"/>
            <a:ext cx="2791354"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6233585" y="973771"/>
            <a:ext cx="2794000" cy="303280"/>
          </a:xfrm>
          <a:prstGeom prst="rect">
            <a:avLst/>
          </a:prstGeom>
          <a:noFill/>
        </p:spPr>
        <p:txBody>
          <a:bodyPr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9283901" y="973771"/>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9283901" y="1146631"/>
            <a:ext cx="2790838"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9283901" y="2791268"/>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9283901" y="2945157"/>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9283901" y="5167656"/>
            <a:ext cx="2790838" cy="303280"/>
          </a:xfrm>
          <a:prstGeom prst="rect">
            <a:avLst/>
          </a:prstGeom>
          <a:noFill/>
        </p:spPr>
        <p:txBody>
          <a:bodyPr wrap="square" lIns="91436" tIns="91436" rIns="91436" bIns="91436" anchor="t" anchorCtr="0">
            <a:spAutoFit/>
          </a:bodyPr>
          <a:lstStyle>
            <a:lvl1pPr marL="0" indent="0" algn="ctr">
              <a:buNone/>
              <a:defRPr sz="771"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9283901" y="5324749"/>
            <a:ext cx="2792236"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27687" y="2932688"/>
            <a:ext cx="2793559" cy="541793"/>
          </a:xfrm>
          <a:prstGeom prst="rect">
            <a:avLst/>
          </a:prstGeom>
        </p:spPr>
        <p:txBody>
          <a:bodyPr wrap="square" lIns="228589" tIns="228589" rIns="228589" bIns="228589" anchor="t" anchorCtr="0">
            <a:spAutoFit/>
          </a:bodyPr>
          <a:lstStyle>
            <a:lvl1pPr marL="0" indent="0">
              <a:buNone/>
              <a:defRPr sz="521">
                <a:solidFill>
                  <a:schemeClr val="tx1"/>
                </a:solidFill>
                <a:latin typeface="Times New Roman" pitchFamily="18" charset="0"/>
                <a:cs typeface="Times New Roman" pitchFamily="18" charset="0"/>
              </a:defRPr>
            </a:lvl1pPr>
            <a:lvl2pPr marL="309497" indent="-119037">
              <a:defRPr sz="521">
                <a:latin typeface="Trebuchet MS" pitchFamily="34" charset="0"/>
              </a:defRPr>
            </a:lvl2pPr>
            <a:lvl3pPr marL="428535" indent="-119037">
              <a:defRPr sz="521">
                <a:latin typeface="Trebuchet MS" pitchFamily="34" charset="0"/>
              </a:defRPr>
            </a:lvl3pPr>
            <a:lvl4pPr marL="559476" indent="-130941">
              <a:defRPr sz="521">
                <a:latin typeface="Trebuchet MS" pitchFamily="34" charset="0"/>
              </a:defRPr>
            </a:lvl4pPr>
            <a:lvl5pPr marL="654706" indent="-95230">
              <a:defRPr sz="521">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1647943" y="640390"/>
            <a:ext cx="8888602" cy="233462"/>
          </a:xfrm>
          <a:prstGeom prst="rect">
            <a:avLst/>
          </a:prstGeom>
        </p:spPr>
        <p:txBody>
          <a:bodyPr anchor="t" anchorCtr="0">
            <a:spAutoFit/>
          </a:bodyPr>
          <a:lstStyle>
            <a:lvl1pPr marL="0" indent="0" algn="ctr">
              <a:buFontTx/>
              <a:buNone/>
              <a:defRPr sz="917">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1647943" y="388439"/>
            <a:ext cx="8888602" cy="284693"/>
          </a:xfrm>
          <a:prstGeom prst="rect">
            <a:avLst/>
          </a:prstGeom>
        </p:spPr>
        <p:txBody>
          <a:bodyPr anchor="t" anchorCtr="0">
            <a:spAutoFit/>
          </a:bodyPr>
          <a:lstStyle>
            <a:lvl1pPr marL="0" indent="0" algn="ctr">
              <a:buFontTx/>
              <a:buNone/>
              <a:defRPr sz="1250"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1647943" y="81167"/>
            <a:ext cx="8888602" cy="374398"/>
          </a:xfrm>
          <a:prstGeom prst="rect">
            <a:avLst/>
          </a:prstGeom>
        </p:spPr>
        <p:txBody>
          <a:bodyPr anchor="t" anchorCtr="0">
            <a:spAutoFit/>
          </a:bodyPr>
          <a:lstStyle>
            <a:lvl1pPr marL="0" indent="0" algn="ctr">
              <a:buFontTx/>
              <a:buNone/>
              <a:defRPr sz="1833" b="1">
                <a:solidFill>
                  <a:schemeClr val="bg1"/>
                </a:solidFill>
                <a:latin typeface="+mj-lt"/>
              </a:defRPr>
            </a:lvl1pPr>
            <a:lvl2pPr>
              <a:buFontTx/>
              <a:buNone/>
              <a:defRPr sz="1500"/>
            </a:lvl2pPr>
            <a:lvl3pPr>
              <a:buFontTx/>
              <a:buNone/>
              <a:defRPr sz="1500"/>
            </a:lvl3pPr>
            <a:lvl4pPr>
              <a:buFontTx/>
              <a:buNone/>
              <a:defRPr sz="1500"/>
            </a:lvl4pPr>
            <a:lvl5pPr>
              <a:buFontTx/>
              <a:buNone/>
              <a:defRPr sz="1500"/>
            </a:lvl5pPr>
          </a:lstStyle>
          <a:p>
            <a:pPr lvl="0"/>
            <a:r>
              <a:rPr lang="en-US" dirty="0"/>
              <a:t>Click here to add title</a:t>
            </a:r>
          </a:p>
        </p:txBody>
      </p:sp>
    </p:spTree>
    <p:extLst>
      <p:ext uri="{BB962C8B-B14F-4D97-AF65-F5344CB8AC3E}">
        <p14:creationId xmlns:p14="http://schemas.microsoft.com/office/powerpoint/2010/main" val="3251357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ADC267-D930-4A23-13EF-FB62E41363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105EA4-5B41-0D66-C657-8C023BDC6C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BDA00E-C0F0-454C-6C9A-71881033C7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232EB2E-29CD-4704-BF84-56D85BD7A11F}" type="datetimeFigureOut">
              <a:rPr lang="en-GB" smtClean="0"/>
              <a:t>20/03/2026</a:t>
            </a:fld>
            <a:endParaRPr lang="en-GB"/>
          </a:p>
        </p:txBody>
      </p:sp>
      <p:sp>
        <p:nvSpPr>
          <p:cNvPr id="5" name="Footer Placeholder 4">
            <a:extLst>
              <a:ext uri="{FF2B5EF4-FFF2-40B4-BE49-F238E27FC236}">
                <a16:creationId xmlns:a16="http://schemas.microsoft.com/office/drawing/2014/main" id="{300511AC-A448-C76C-6024-AC052DA333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A416CF7-5E3A-A132-4ADD-AB9A846DC8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9DB529A-D319-4A55-8C9A-8BF214EAC7E8}" type="slidenum">
              <a:rPr lang="en-GB" smtClean="0"/>
              <a:t>‹#›</a:t>
            </a:fld>
            <a:endParaRPr lang="en-GB"/>
          </a:p>
        </p:txBody>
      </p:sp>
    </p:spTree>
    <p:extLst>
      <p:ext uri="{BB962C8B-B14F-4D97-AF65-F5344CB8AC3E}">
        <p14:creationId xmlns:p14="http://schemas.microsoft.com/office/powerpoint/2010/main" val="458487598"/>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661" r:id="rId12"/>
    <p:sldLayoutId id="2147483663" r:id="rId13"/>
    <p:sldLayoutId id="2147483664" r:id="rId14"/>
    <p:sldLayoutId id="2147483665" r:id="rId15"/>
    <p:sldLayoutId id="2147483666" r:id="rId16"/>
    <p:sldLayoutId id="2147483667" r:id="rId17"/>
    <p:sldLayoutId id="2147483668" r:id="rId18"/>
    <p:sldLayoutId id="2147483670"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hyperlink" Target="https://carelearning.org.uk/qualifications/level-3-extended-hsc/hsc-dm1/1-1-explain-the-importance-of-empowering-individuals/?utm_source=chatgpt.com" TargetMode="External"/><Relationship Id="rId13" Type="http://schemas.openxmlformats.org/officeDocument/2006/relationships/hyperlink" Target="https://iomh.co.uk/what-is-empowerment-in-health-and-social-care-definition-importance-examples-practice/?utm_source=chatgpt.com" TargetMode="External"/><Relationship Id="rId18" Type="http://schemas.openxmlformats.org/officeDocument/2006/relationships/hyperlink" Target="https://doi.org/10.1111/hex.12408" TargetMode="External"/><Relationship Id="rId3" Type="http://schemas.openxmlformats.org/officeDocument/2006/relationships/hyperlink" Target="https://www.ageuk.org.uk/siteassets/documents/reports-and-publications/reports-and-briefings/health--wellbeing/age-uk-briefing-state-of-health-and-care-july-2023-abridged-version.pdf" TargetMode="External"/><Relationship Id="rId21" Type="http://schemas.openxmlformats.org/officeDocument/2006/relationships/hyperlink" Target="https://doi.org/10.1002/14651858.CD013088.pub2" TargetMode="External"/><Relationship Id="rId7" Type="http://schemas.openxmlformats.org/officeDocument/2006/relationships/hyperlink" Target="https://doi.org/10.1017/S0144686X18000193" TargetMode="External"/><Relationship Id="rId12" Type="http://schemas.openxmlformats.org/officeDocument/2006/relationships/hyperlink" Target="https://www.gov.uk/government/publications/care-act-statutory-guidance/care-and-support-statutory-guidance?utm_source=copilot.com" TargetMode="External"/><Relationship Id="rId17" Type="http://schemas.openxmlformats.org/officeDocument/2006/relationships/hyperlink" Target="https://doi.org/10.1177/0969733020948115" TargetMode="External"/><Relationship Id="rId2" Type="http://schemas.openxmlformats.org/officeDocument/2006/relationships/notesSlide" Target="../notesSlides/notesSlide2.xml"/><Relationship Id="rId16" Type="http://schemas.openxmlformats.org/officeDocument/2006/relationships/hyperlink" Target="https://www.ons.gov.uk/peoplepopulationandcommunity/birthsdeathsandmarriages/ageing/datasets/olderpeoplelivingincarehomesandchangesovertimeenglandandwalescensus2021" TargetMode="External"/><Relationship Id="rId20" Type="http://schemas.openxmlformats.org/officeDocument/2006/relationships/hyperlink" Target="https://www.england.nhs.uk/2019/01/long-term-plan/" TargetMode="External"/><Relationship Id="rId1" Type="http://schemas.openxmlformats.org/officeDocument/2006/relationships/slideLayout" Target="../slideLayouts/slideLayout1.xml"/><Relationship Id="rId6" Type="http://schemas.openxmlformats.org/officeDocument/2006/relationships/hyperlink" Target="https://www.bgs.org.uk/resources/evidence-synthesis-for-older-adults?utm_source=chatgpt.com" TargetMode="External"/><Relationship Id="rId11" Type="http://schemas.openxmlformats.org/officeDocument/2006/relationships/hyperlink" Target="https://doi.org/10.1017/S0144686X25100123" TargetMode="External"/><Relationship Id="rId5" Type="http://schemas.openxmlformats.org/officeDocument/2006/relationships/hyperlink" Target="https://doi.org/10.1186/s12877-024-05399-y" TargetMode="External"/><Relationship Id="rId15" Type="http://schemas.openxmlformats.org/officeDocument/2006/relationships/hyperlink" Target="https://www.ons.gov.uk/peoplepopulationandcommunity/birthsdeathsandmarriages/ageing" TargetMode="External"/><Relationship Id="rId10" Type="http://schemas.openxmlformats.org/officeDocument/2006/relationships/hyperlink" Target="https://doi.org/10.1080/10447318.2022.2041908" TargetMode="External"/><Relationship Id="rId19" Type="http://schemas.openxmlformats.org/officeDocument/2006/relationships/hyperlink" Target="https://www.nice.org.uk/guidance/ng22?utm_source=copilot.com" TargetMode="External"/><Relationship Id="rId4" Type="http://schemas.openxmlformats.org/officeDocument/2006/relationships/hyperlink" Target="https://www.ageuk.org.uk/siteassets/documents/reports-and-publications/reports-and-briefings/health--wellbeing/state-of-health-and-care/state-of-health-care-of-older-people-in-england-2025.pdf?utm_source=copilot.com" TargetMode="External"/><Relationship Id="rId9" Type="http://schemas.openxmlformats.org/officeDocument/2006/relationships/hyperlink" Target="https://assets.publishing.service.gov.uk/media/5a7f6122e5274a2e87db57f9/23902777_Care_Act_Book.pdf" TargetMode="External"/><Relationship Id="rId14" Type="http://schemas.openxmlformats.org/officeDocument/2006/relationships/hyperlink" Target="https://doi.org/10.1136/spcare-2019-mariecuriepalliativecare.5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1120F9-089A-917F-8A97-084A09B7BD8C}"/>
              </a:ext>
            </a:extLst>
          </p:cNvPr>
          <p:cNvPicPr>
            <a:picLocks noChangeAspect="1"/>
          </p:cNvPicPr>
          <p:nvPr/>
        </p:nvPicPr>
        <p:blipFill>
          <a:blip r:embed="rId2"/>
          <a:stretch>
            <a:fillRect/>
          </a:stretch>
        </p:blipFill>
        <p:spPr>
          <a:xfrm>
            <a:off x="118535" y="521515"/>
            <a:ext cx="4518780" cy="1457475"/>
          </a:xfrm>
          <a:prstGeom prst="rect">
            <a:avLst/>
          </a:prstGeom>
        </p:spPr>
      </p:pic>
      <p:sp>
        <p:nvSpPr>
          <p:cNvPr id="2" name="Title 1">
            <a:extLst>
              <a:ext uri="{FF2B5EF4-FFF2-40B4-BE49-F238E27FC236}">
                <a16:creationId xmlns:a16="http://schemas.microsoft.com/office/drawing/2014/main" id="{085D9339-F23D-B94B-A5B5-062646CA9453}"/>
              </a:ext>
            </a:extLst>
          </p:cNvPr>
          <p:cNvSpPr>
            <a:spLocks noGrp="1"/>
          </p:cNvSpPr>
          <p:nvPr>
            <p:ph type="ctrTitle"/>
          </p:nvPr>
        </p:nvSpPr>
        <p:spPr>
          <a:xfrm>
            <a:off x="1772605" y="969202"/>
            <a:ext cx="9107713" cy="2340568"/>
          </a:xfrm>
        </p:spPr>
        <p:txBody>
          <a:bodyPr>
            <a:normAutofit/>
          </a:bodyPr>
          <a:lstStyle/>
          <a:p>
            <a:pPr marL="0" marR="0" lvl="0" indent="0" algn="ctr" defTabSz="914208" rtl="0" eaLnBrk="1" fontAlgn="auto" latinLnBrk="0" hangingPunct="1">
              <a:lnSpc>
                <a:spcPct val="100000"/>
              </a:lnSpc>
              <a:spcBef>
                <a:spcPts val="0"/>
              </a:spcBef>
              <a:spcAft>
                <a:spcPts val="0"/>
              </a:spcAft>
              <a:tabLst/>
              <a:defRPr/>
            </a:pPr>
            <a:br>
              <a:rPr kumimoji="0" lang="en-GB" sz="24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GB" sz="24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Student name: Dajou Kateka</a:t>
            </a:r>
            <a:br>
              <a:rPr kumimoji="0" lang="en-GB" sz="24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GB" sz="24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Student ID: 2317142</a:t>
            </a:r>
            <a:br>
              <a:rPr kumimoji="0" lang="en-GB" sz="24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GB" sz="24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endParaRPr lang="en-GB" sz="2400" dirty="0"/>
          </a:p>
        </p:txBody>
      </p:sp>
      <p:sp>
        <p:nvSpPr>
          <p:cNvPr id="3" name="Subtitle 2">
            <a:extLst>
              <a:ext uri="{FF2B5EF4-FFF2-40B4-BE49-F238E27FC236}">
                <a16:creationId xmlns:a16="http://schemas.microsoft.com/office/drawing/2014/main" id="{7EC40A6C-6061-1E79-FD68-3B1E5B6E7645}"/>
              </a:ext>
            </a:extLst>
          </p:cNvPr>
          <p:cNvSpPr>
            <a:spLocks noGrp="1"/>
          </p:cNvSpPr>
          <p:nvPr>
            <p:ph type="subTitle" idx="1"/>
          </p:nvPr>
        </p:nvSpPr>
        <p:spPr>
          <a:xfrm>
            <a:off x="1577220" y="3141808"/>
            <a:ext cx="9650790" cy="2047607"/>
          </a:xfrm>
        </p:spPr>
        <p:txBody>
          <a:bodyPr>
            <a:normAutofit/>
          </a:bodyPr>
          <a:lstStyle/>
          <a:p>
            <a:pPr marL="0" marR="0" lvl="0" indent="0" algn="ctr" defTabSz="457200" rtl="0" eaLnBrk="1" fontAlgn="auto" latinLnBrk="0" hangingPunct="1">
              <a:lnSpc>
                <a:spcPct val="100000"/>
              </a:lnSpc>
              <a:spcBef>
                <a:spcPts val="1000"/>
              </a:spcBef>
              <a:spcAft>
                <a:spcPts val="0"/>
              </a:spcAft>
              <a:buClr>
                <a:srgbClr val="A53010"/>
              </a:buClr>
              <a:buSzPct val="100000"/>
              <a:buFont typeface="Wingdings 3"/>
              <a:buNone/>
              <a:tabLst/>
              <a:defRPr/>
            </a:pPr>
            <a:r>
              <a:rPr kumimoji="0" lang="en-GB" sz="2400" b="1" i="0" u="none" strike="noStrike" kern="1200" cap="none" spc="0" normalizeH="0" baseline="0" noProof="0" dirty="0">
                <a:ln>
                  <a:noFill/>
                </a:ln>
                <a:solidFill>
                  <a:schemeClr val="bg1"/>
                </a:solidFill>
                <a:effectLst/>
                <a:uLnTx/>
                <a:uFillTx/>
                <a:latin typeface="Arial" pitchFamily="34"/>
                <a:cs typeface="Arial" pitchFamily="34"/>
              </a:rPr>
              <a:t>Student </a:t>
            </a:r>
            <a:r>
              <a:rPr kumimoji="0" lang="en-GB" sz="2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Module name: Empowering The Older Person</a:t>
            </a:r>
            <a:br>
              <a:rPr kumimoji="0" lang="en-GB" sz="2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r>
              <a:rPr kumimoji="0" lang="en-GB" sz="2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Module code: BMHP6027</a:t>
            </a:r>
            <a:br>
              <a:rPr kumimoji="0" lang="en-GB" sz="2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r>
              <a:rPr kumimoji="0" lang="en-GB" sz="2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Lecturer’s name: Arif Ahmed</a:t>
            </a:r>
            <a:br>
              <a:rPr kumimoji="0" lang="en-GB" sz="2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r>
              <a:rPr kumimoji="0" lang="en-GB" sz="24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ID: 2317142</a:t>
            </a:r>
          </a:p>
        </p:txBody>
      </p:sp>
      <p:sp>
        <p:nvSpPr>
          <p:cNvPr id="6" name="TextBox 5">
            <a:extLst>
              <a:ext uri="{FF2B5EF4-FFF2-40B4-BE49-F238E27FC236}">
                <a16:creationId xmlns:a16="http://schemas.microsoft.com/office/drawing/2014/main" id="{117452A3-F707-9A82-8CF2-151758DE4CF8}"/>
              </a:ext>
            </a:extLst>
          </p:cNvPr>
          <p:cNvSpPr txBox="1"/>
          <p:nvPr/>
        </p:nvSpPr>
        <p:spPr>
          <a:xfrm>
            <a:off x="1839687" y="5419875"/>
            <a:ext cx="8327570" cy="913327"/>
          </a:xfrm>
          <a:prstGeom prst="rect">
            <a:avLst/>
          </a:prstGeom>
          <a:noFill/>
        </p:spPr>
        <p:txBody>
          <a:bodyPr wrap="square">
            <a:spAutoFit/>
          </a:bodyPr>
          <a:lstStyle/>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917" b="1" i="0" u="none" strike="noStrike" kern="1200" cap="none" spc="0" normalizeH="0" baseline="0" noProof="0" dirty="0">
                <a:ln>
                  <a:noFill/>
                </a:ln>
                <a:solidFill>
                  <a:prstClr val="black">
                    <a:lumMod val="50000"/>
                    <a:lumOff val="50000"/>
                  </a:prstClr>
                </a:solidFill>
                <a:effectLst/>
                <a:uLnTx/>
                <a:uFillTx/>
                <a:latin typeface="Arial" panose="020B0604020202020204" pitchFamily="34" charset="0"/>
                <a:ea typeface="+mn-ea"/>
                <a:cs typeface="Arial" panose="020B0604020202020204" pitchFamily="34" charset="0"/>
              </a:rPr>
              <a:t>Acknowledgement of the use of AI tools</a:t>
            </a: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917" b="0" i="0" u="none" strike="noStrike" kern="1200" cap="none" spc="0" normalizeH="0" baseline="0" noProof="0" dirty="0">
                <a:ln>
                  <a:noFill/>
                </a:ln>
                <a:solidFill>
                  <a:prstClr val="black">
                    <a:lumMod val="50000"/>
                    <a:lumOff val="50000"/>
                  </a:prstClr>
                </a:solidFill>
                <a:effectLst/>
                <a:uLnTx/>
                <a:uFillTx/>
                <a:latin typeface="Arial" panose="020B0604020202020204" pitchFamily="34" charset="0"/>
                <a:ea typeface="+mn-ea"/>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endParaRPr kumimoji="0" lang="en-GB" sz="917" b="0" i="0" u="none" strike="noStrike" kern="1200" cap="none" spc="0" normalizeH="0" baseline="0" noProof="0" dirty="0">
              <a:ln>
                <a:noFill/>
              </a:ln>
              <a:solidFill>
                <a:prstClr val="black">
                  <a:lumMod val="50000"/>
                  <a:lumOff val="50000"/>
                </a:prstClr>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55772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4C608-6512-A837-272D-8F81F4F5716B}"/>
              </a:ext>
            </a:extLst>
          </p:cNvPr>
          <p:cNvSpPr>
            <a:spLocks noGrp="1"/>
          </p:cNvSpPr>
          <p:nvPr>
            <p:ph type="title"/>
          </p:nvPr>
        </p:nvSpPr>
        <p:spPr>
          <a:xfrm>
            <a:off x="-9203" y="-10720"/>
            <a:ext cx="12126791" cy="725102"/>
          </a:xfrm>
        </p:spPr>
        <p:txBody>
          <a:bodyPr>
            <a:normAutofit/>
          </a:bodyPr>
          <a:lstStyle/>
          <a:p>
            <a:pPr algn="ctr"/>
            <a:r>
              <a:rPr lang="en-GB" sz="1600" b="1" dirty="0">
                <a:solidFill>
                  <a:schemeClr val="tx2"/>
                </a:solidFill>
                <a:latin typeface="Arial" panose="020B0604020202020204" pitchFamily="34" charset="0"/>
                <a:cs typeface="Arial" panose="020B0604020202020204" pitchFamily="34" charset="0"/>
              </a:rPr>
              <a:t>Empowering The Older Person</a:t>
            </a:r>
          </a:p>
        </p:txBody>
      </p:sp>
      <p:sp>
        <p:nvSpPr>
          <p:cNvPr id="12" name="TextBox 11">
            <a:extLst>
              <a:ext uri="{FF2B5EF4-FFF2-40B4-BE49-F238E27FC236}">
                <a16:creationId xmlns:a16="http://schemas.microsoft.com/office/drawing/2014/main" id="{D12996C2-736B-C767-A00A-FD1479F4B0CC}"/>
              </a:ext>
            </a:extLst>
          </p:cNvPr>
          <p:cNvSpPr txBox="1"/>
          <p:nvPr/>
        </p:nvSpPr>
        <p:spPr>
          <a:xfrm>
            <a:off x="115236" y="2572356"/>
            <a:ext cx="2790742" cy="152086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According to The IOMH (2025), that empowerment in health and social care is a fundamental principle that prioritise individuals in managing their own care and support. </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Mental Health</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a:t>
            </a:r>
          </a:p>
          <a:p>
            <a:pPr marL="171450" marR="0" lvl="0"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Social</a:t>
            </a:r>
          </a:p>
        </p:txBody>
      </p:sp>
      <p:sp>
        <p:nvSpPr>
          <p:cNvPr id="14" name="TextBox 13">
            <a:extLst>
              <a:ext uri="{FF2B5EF4-FFF2-40B4-BE49-F238E27FC236}">
                <a16:creationId xmlns:a16="http://schemas.microsoft.com/office/drawing/2014/main" id="{A2BDC5DC-9B9A-5B68-2FF6-F82CB5CA6623}"/>
              </a:ext>
            </a:extLst>
          </p:cNvPr>
          <p:cNvSpPr txBox="1"/>
          <p:nvPr/>
        </p:nvSpPr>
        <p:spPr>
          <a:xfrm>
            <a:off x="93845" y="4123905"/>
            <a:ext cx="2765425" cy="110536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According to Age UK (2023) that statistically in 2023 there are 11 million people aged over 65 in England. This is projected to increase by 10% in the next five years and by 32% by 2043 (1.1 and 3.5 million people respectively) (Age UK, 2023). </a:t>
            </a:r>
          </a:p>
        </p:txBody>
      </p:sp>
      <p:sp>
        <p:nvSpPr>
          <p:cNvPr id="22" name="TextBox 21">
            <a:extLst>
              <a:ext uri="{FF2B5EF4-FFF2-40B4-BE49-F238E27FC236}">
                <a16:creationId xmlns:a16="http://schemas.microsoft.com/office/drawing/2014/main" id="{669D4630-3CA1-7F74-8BBC-B838E70F7394}"/>
              </a:ext>
            </a:extLst>
          </p:cNvPr>
          <p:cNvSpPr txBox="1"/>
          <p:nvPr/>
        </p:nvSpPr>
        <p:spPr>
          <a:xfrm>
            <a:off x="6277537" y="940207"/>
            <a:ext cx="2819048" cy="2595582"/>
          </a:xfrm>
          <a:prstGeom prst="rect">
            <a:avLst/>
          </a:prstGeom>
          <a:noFill/>
        </p:spPr>
        <p:txBody>
          <a:bodyPr wrap="square">
            <a:spAutoFit/>
          </a:bodyPr>
          <a:lstStyle/>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Times New Roman" panose="02020603050405020304" pitchFamily="18" charset="0"/>
              </a:rPr>
              <a:t>The Equality Act 2010 </a:t>
            </a:r>
            <a:r>
              <a:rPr lang="en-GB" sz="900" dirty="0">
                <a:effectLst/>
                <a:latin typeface="Arial" panose="020B0604020202020204" pitchFamily="34" charset="0"/>
                <a:ea typeface="Century Schoolbook" panose="02040604050505020304" pitchFamily="18" charset="0"/>
                <a:cs typeface="Times New Roman" panose="02020603050405020304" pitchFamily="18" charset="0"/>
              </a:rPr>
              <a:t>protection from discrimination based such as age, disability, gender, race and religion</a:t>
            </a:r>
            <a:r>
              <a:rPr lang="en-GB" sz="900" b="1" dirty="0">
                <a:effectLst/>
                <a:latin typeface="Arial" panose="020B0604020202020204" pitchFamily="34" charset="0"/>
                <a:ea typeface="Century Schoolbook" panose="02040604050505020304" pitchFamily="18" charset="0"/>
                <a:cs typeface="Times New Roman" panose="02020603050405020304" pitchFamily="18" charset="0"/>
              </a:rPr>
              <a:t>.</a:t>
            </a:r>
            <a:endParaRPr lang="en-GB" sz="900" b="1" dirty="0">
              <a:latin typeface="Arial" panose="020B0604020202020204" pitchFamily="34" charset="0"/>
              <a:ea typeface="Century Schoolbook" panose="02040604050505020304" pitchFamily="18" charset="0"/>
              <a:cs typeface="Times New Roman" panose="02020603050405020304" pitchFamily="18" charset="0"/>
            </a:endParaRP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Times New Roman" panose="02020603050405020304" pitchFamily="18" charset="0"/>
              </a:rPr>
              <a:t>The NHS Long Term Plan (2019)</a:t>
            </a:r>
            <a:r>
              <a:rPr lang="en-GB" sz="900" b="1" dirty="0">
                <a:latin typeface="Arial" panose="020B0604020202020204" pitchFamily="34" charset="0"/>
                <a:ea typeface="Century Schoolbook" panose="02040604050505020304" pitchFamily="18" charset="0"/>
                <a:cs typeface="Times New Roman" panose="02020603050405020304" pitchFamily="18" charset="0"/>
              </a:rPr>
              <a:t>: </a:t>
            </a:r>
            <a:r>
              <a:rPr lang="en-GB" sz="900" dirty="0">
                <a:effectLst/>
                <a:latin typeface="Arial" panose="020B0604020202020204" pitchFamily="34" charset="0"/>
                <a:ea typeface="Century Schoolbook" panose="02040604050505020304" pitchFamily="18" charset="0"/>
                <a:cs typeface="Times New Roman" panose="02020603050405020304" pitchFamily="18" charset="0"/>
              </a:rPr>
              <a:t>focuses on enhancing care for older individuals, especially those with long-term conditions and complex health requirements (NHS England, 2019)</a:t>
            </a:r>
            <a:endParaRPr lang="en-GB" sz="900" dirty="0">
              <a:latin typeface="Century Schoolbook" panose="02040604050505020304" pitchFamily="18" charset="0"/>
              <a:ea typeface="Century Schoolbook" panose="02040604050505020304" pitchFamily="18" charset="0"/>
              <a:cs typeface="Times New Roman" panose="02020603050405020304" pitchFamily="18" charset="0"/>
            </a:endParaRPr>
          </a:p>
          <a:p>
            <a:pPr>
              <a:spcAft>
                <a:spcPts val="1100"/>
              </a:spcAft>
            </a:pPr>
            <a:r>
              <a:rPr lang="en-US" sz="900" b="1" dirty="0">
                <a:effectLst/>
                <a:latin typeface="Arial" panose="020B0604020202020204" pitchFamily="34" charset="0"/>
                <a:ea typeface="Century Schoolbook" panose="02040604050505020304" pitchFamily="18" charset="0"/>
                <a:cs typeface="Arial" panose="020B0604020202020204" pitchFamily="34" charset="0"/>
              </a:rPr>
              <a:t>Theory</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Person-Centred Care Theory</a:t>
            </a:r>
            <a:r>
              <a:rPr lang="en-GB" sz="900" dirty="0">
                <a:effectLst/>
                <a:latin typeface="Arial" panose="020B0604020202020204" pitchFamily="34" charset="0"/>
                <a:ea typeface="Century Schoolbook" panose="02040604050505020304" pitchFamily="18" charset="0"/>
                <a:cs typeface="Arial" panose="020B0604020202020204" pitchFamily="34" charset="0"/>
              </a:rPr>
              <a:t>: Respecting the individual’s values, preferences and life experiences (Moilanen, T., et al, 2021)</a:t>
            </a: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Empowerment Theory</a:t>
            </a:r>
            <a:r>
              <a:rPr lang="en-GB" sz="900" dirty="0">
                <a:effectLst/>
                <a:latin typeface="Arial" panose="020B0604020202020204" pitchFamily="34" charset="0"/>
                <a:ea typeface="Century Schoolbook" panose="02040604050505020304" pitchFamily="18" charset="0"/>
                <a:cs typeface="Arial" panose="020B0604020202020204" pitchFamily="34" charset="0"/>
              </a:rPr>
              <a:t>: involved in decisions about their care and support (CAREY, M., 2019). </a:t>
            </a:r>
          </a:p>
        </p:txBody>
      </p:sp>
      <p:sp>
        <p:nvSpPr>
          <p:cNvPr id="26" name="TextBox 25">
            <a:extLst>
              <a:ext uri="{FF2B5EF4-FFF2-40B4-BE49-F238E27FC236}">
                <a16:creationId xmlns:a16="http://schemas.microsoft.com/office/drawing/2014/main" id="{C94D9751-D2FB-D1F1-8C54-23B16D07C235}"/>
              </a:ext>
            </a:extLst>
          </p:cNvPr>
          <p:cNvSpPr txBox="1"/>
          <p:nvPr/>
        </p:nvSpPr>
        <p:spPr>
          <a:xfrm>
            <a:off x="3301712" y="5913344"/>
            <a:ext cx="2837988" cy="925894"/>
          </a:xfrm>
          <a:prstGeom prst="rect">
            <a:avLst/>
          </a:prstGeom>
          <a:noFill/>
        </p:spPr>
        <p:txBody>
          <a:bodyPr wrap="square">
            <a:spAutoFit/>
          </a:bodyPr>
          <a:lstStyle/>
          <a:p>
            <a:pPr>
              <a:spcAft>
                <a:spcPts val="1100"/>
              </a:spcAft>
              <a:buNone/>
            </a:pPr>
            <a:r>
              <a:rPr lang="en-US" sz="900" b="1" dirty="0">
                <a:effectLst/>
                <a:latin typeface="Arial" panose="020B0604020202020204" pitchFamily="34" charset="0"/>
                <a:ea typeface="Century Schoolbook" panose="02040604050505020304" pitchFamily="18" charset="0"/>
                <a:cs typeface="Arial" panose="020B0604020202020204" pitchFamily="34" charset="0"/>
              </a:rPr>
              <a:t>Policies</a:t>
            </a:r>
            <a:endParaRPr lang="en-GB" sz="900" dirty="0">
              <a:latin typeface="Arial" panose="020B0604020202020204" pitchFamily="34" charset="0"/>
              <a:ea typeface="Century Schoolbook" panose="02040604050505020304" pitchFamily="18" charset="0"/>
              <a:cs typeface="Arial" panose="020B0604020202020204" pitchFamily="34" charset="0"/>
            </a:endParaRP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The Care Act 2014:</a:t>
            </a:r>
            <a:r>
              <a:rPr lang="en-GB" sz="900" dirty="0">
                <a:effectLst/>
                <a:latin typeface="Arial" panose="020B0604020202020204" pitchFamily="34" charset="0"/>
                <a:ea typeface="Century Schoolbook" panose="02040604050505020304" pitchFamily="18" charset="0"/>
                <a:cs typeface="Arial" panose="020B0604020202020204" pitchFamily="34" charset="0"/>
              </a:rPr>
              <a:t> wellbeing of individuals at the centre of care and support services(Department of Health and Social Care, </a:t>
            </a:r>
            <a:r>
              <a:rPr lang="en-GB" sz="900">
                <a:effectLst/>
                <a:latin typeface="Arial" panose="020B0604020202020204" pitchFamily="34" charset="0"/>
                <a:ea typeface="Century Schoolbook" panose="02040604050505020304" pitchFamily="18" charset="0"/>
                <a:cs typeface="Arial" panose="020B0604020202020204" pitchFamily="34" charset="0"/>
              </a:rPr>
              <a:t>2014).</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p:txBody>
      </p:sp>
      <p:sp>
        <p:nvSpPr>
          <p:cNvPr id="30" name="Text Placeholder 5">
            <a:extLst>
              <a:ext uri="{FF2B5EF4-FFF2-40B4-BE49-F238E27FC236}">
                <a16:creationId xmlns:a16="http://schemas.microsoft.com/office/drawing/2014/main" id="{5200BB6B-3724-ED6E-9252-6BAED6FCC7A9}"/>
              </a:ext>
            </a:extLst>
          </p:cNvPr>
          <p:cNvSpPr txBox="1">
            <a:spLocks/>
          </p:cNvSpPr>
          <p:nvPr/>
        </p:nvSpPr>
        <p:spPr>
          <a:xfrm>
            <a:off x="3347678" y="5580022"/>
            <a:ext cx="2801207" cy="335935"/>
          </a:xfrm>
          <a:prstGeom prst="rect">
            <a:avLst/>
          </a:prstGeom>
          <a:solidFill>
            <a:schemeClr val="accent1"/>
          </a:solidFill>
        </p:spPr>
        <p:style>
          <a:lnRef idx="2">
            <a:schemeClr val="accent1"/>
          </a:lnRef>
          <a:fillRef idx="1">
            <a:schemeClr val="lt1"/>
          </a:fillRef>
          <a:effectRef idx="0">
            <a:schemeClr val="accent1"/>
          </a:effectRef>
          <a:fontRef idx="minor">
            <a:schemeClr val="dk1"/>
          </a:fontRef>
        </p:style>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dk1"/>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dk1"/>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dk1"/>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dk1"/>
                </a:solidFill>
                <a:latin typeface="+mn-lt"/>
                <a:ea typeface="+mn-ea"/>
                <a:cs typeface="+mn-cs"/>
              </a:defRPr>
            </a:lvl9pPr>
          </a:lstStyle>
          <a:p>
            <a:pPr marL="0" marR="0" lvl="0" indent="0" algn="ctr" defTabSz="457200" rtl="0" eaLnBrk="1" fontAlgn="auto" latinLnBrk="0" hangingPunct="1">
              <a:lnSpc>
                <a:spcPct val="100000"/>
              </a:lnSpc>
              <a:spcBef>
                <a:spcPts val="1000"/>
              </a:spcBef>
              <a:spcAft>
                <a:spcPts val="0"/>
              </a:spcAft>
              <a:buClr>
                <a:srgbClr val="5B9BD5"/>
              </a:buClr>
              <a:buSzPct val="80000"/>
              <a:buNone/>
              <a:tabLst/>
              <a:defRPr/>
            </a:pPr>
            <a:r>
              <a:rPr kumimoji="0" lang="en-GB" sz="1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Policies and Theory</a:t>
            </a:r>
          </a:p>
        </p:txBody>
      </p:sp>
      <p:sp>
        <p:nvSpPr>
          <p:cNvPr id="33" name="TextBox 32">
            <a:extLst>
              <a:ext uri="{FF2B5EF4-FFF2-40B4-BE49-F238E27FC236}">
                <a16:creationId xmlns:a16="http://schemas.microsoft.com/office/drawing/2014/main" id="{9638FB2E-52FC-D828-AA65-E34F7661C134}"/>
              </a:ext>
            </a:extLst>
          </p:cNvPr>
          <p:cNvSpPr txBox="1"/>
          <p:nvPr/>
        </p:nvSpPr>
        <p:spPr>
          <a:xfrm>
            <a:off x="3337994" y="3821356"/>
            <a:ext cx="2765425" cy="1782539"/>
          </a:xfrm>
          <a:prstGeom prst="rect">
            <a:avLst/>
          </a:prstGeom>
          <a:noFill/>
        </p:spPr>
        <p:txBody>
          <a:bodyPr wrap="square">
            <a:spAutoFit/>
          </a:bodyPr>
          <a:lstStyle/>
          <a:p>
            <a:pPr>
              <a:spcAft>
                <a:spcPts val="1100"/>
              </a:spcAft>
              <a:buNone/>
            </a:pPr>
            <a:r>
              <a:rPr lang="en-US" sz="1000" b="1" dirty="0">
                <a:effectLst/>
                <a:latin typeface="Arial" panose="020B0604020202020204" pitchFamily="34" charset="0"/>
                <a:ea typeface="Century Schoolbook" panose="02040604050505020304" pitchFamily="18" charset="0"/>
                <a:cs typeface="Times New Roman" panose="02020603050405020304" pitchFamily="18" charset="0"/>
              </a:rPr>
              <a:t>Benefit</a:t>
            </a:r>
            <a:endParaRPr lang="en-GB" sz="10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171450" lvl="0" indent="-171450">
              <a:spcAft>
                <a:spcPts val="1100"/>
              </a:spcAft>
              <a:buFont typeface="Arial" panose="020B0604020202020204" pitchFamily="34" charset="0"/>
              <a:buChar char="•"/>
            </a:pPr>
            <a:r>
              <a:rPr lang="en-US" sz="900" dirty="0">
                <a:effectLst/>
                <a:latin typeface="Arial" panose="020B0604020202020204" pitchFamily="34" charset="0"/>
                <a:ea typeface="Century Schoolbook" panose="02040604050505020304" pitchFamily="18" charset="0"/>
                <a:cs typeface="Arial" panose="020B0604020202020204" pitchFamily="34" charset="0"/>
              </a:rPr>
              <a:t>Reduced hospital readmissions</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a:p>
            <a:pPr marL="171450" lvl="0" indent="-171450">
              <a:spcAft>
                <a:spcPts val="1100"/>
              </a:spcAft>
              <a:buFont typeface="Arial" panose="020B0604020202020204" pitchFamily="34" charset="0"/>
              <a:buChar char="•"/>
            </a:pPr>
            <a:r>
              <a:rPr lang="en-US" sz="900" dirty="0">
                <a:effectLst/>
                <a:latin typeface="Arial" panose="020B0604020202020204" pitchFamily="34" charset="0"/>
                <a:ea typeface="Century Schoolbook" panose="02040604050505020304" pitchFamily="18" charset="0"/>
                <a:cs typeface="Arial" panose="020B0604020202020204" pitchFamily="34" charset="0"/>
              </a:rPr>
              <a:t>Increased independence in daily activities</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a:p>
            <a:pPr marL="171450" lvl="0" indent="-171450">
              <a:spcAft>
                <a:spcPts val="1100"/>
              </a:spcAft>
              <a:buFont typeface="Arial" panose="020B0604020202020204" pitchFamily="34" charset="0"/>
              <a:buChar char="•"/>
            </a:pPr>
            <a:r>
              <a:rPr lang="en-US" sz="900" dirty="0">
                <a:effectLst/>
                <a:latin typeface="Arial" panose="020B0604020202020204" pitchFamily="34" charset="0"/>
                <a:ea typeface="Century Schoolbook" panose="02040604050505020304" pitchFamily="18" charset="0"/>
                <a:cs typeface="Arial" panose="020B0604020202020204" pitchFamily="34" charset="0"/>
              </a:rPr>
              <a:t>Reduced loneliness and social isolation</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a:p>
            <a:pPr marL="171450" lvl="0" indent="-171450">
              <a:spcAft>
                <a:spcPts val="1100"/>
              </a:spcAft>
              <a:buFont typeface="Arial" panose="020B0604020202020204" pitchFamily="34" charset="0"/>
              <a:buChar char="•"/>
            </a:pPr>
            <a:r>
              <a:rPr lang="en-US" sz="900" dirty="0">
                <a:effectLst/>
                <a:latin typeface="Arial" panose="020B0604020202020204" pitchFamily="34" charset="0"/>
                <a:ea typeface="Century Schoolbook" panose="02040604050505020304" pitchFamily="18" charset="0"/>
                <a:cs typeface="Arial" panose="020B0604020202020204" pitchFamily="34" charset="0"/>
              </a:rPr>
              <a:t>Better physical health</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a:p>
            <a:pPr marL="171450" indent="-171450">
              <a:buFont typeface="Arial" panose="020B0604020202020204" pitchFamily="34" charset="0"/>
              <a:buChar char="•"/>
            </a:pPr>
            <a:r>
              <a:rPr lang="en-US" sz="900" dirty="0">
                <a:effectLst/>
                <a:latin typeface="Arial" panose="020B0604020202020204" pitchFamily="34" charset="0"/>
                <a:ea typeface="Century Schoolbook" panose="02040604050505020304" pitchFamily="18" charset="0"/>
                <a:cs typeface="Arial" panose="020B0604020202020204" pitchFamily="34" charset="0"/>
              </a:rPr>
              <a:t>Improved </a:t>
            </a:r>
            <a:r>
              <a:rPr lang="en-US" sz="900" dirty="0">
                <a:effectLst/>
                <a:latin typeface="Arial" panose="020B0604020202020204" pitchFamily="34" charset="0"/>
                <a:ea typeface="Century Schoolbook" panose="02040604050505020304" pitchFamily="18" charset="0"/>
              </a:rPr>
              <a:t>access to services and information  (Khan, A., et al, 2019).</a:t>
            </a:r>
            <a:endParaRPr kumimoji="0" lang="en-GB" sz="9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6" name="Text Placeholder 7">
            <a:extLst>
              <a:ext uri="{FF2B5EF4-FFF2-40B4-BE49-F238E27FC236}">
                <a16:creationId xmlns:a16="http://schemas.microsoft.com/office/drawing/2014/main" id="{920AD705-B2B1-FBF6-9D9E-EAB206A934BB}"/>
              </a:ext>
            </a:extLst>
          </p:cNvPr>
          <p:cNvSpPr txBox="1">
            <a:spLocks/>
          </p:cNvSpPr>
          <p:nvPr/>
        </p:nvSpPr>
        <p:spPr>
          <a:xfrm>
            <a:off x="3341098" y="1858095"/>
            <a:ext cx="2794000" cy="338546"/>
          </a:xfrm>
          <a:prstGeom prst="rect">
            <a:avLst/>
          </a:prstGeom>
          <a:solidFill>
            <a:schemeClr val="accent1"/>
          </a:solidFill>
        </p:spPr>
        <p:style>
          <a:lnRef idx="2">
            <a:schemeClr val="accent1"/>
          </a:lnRef>
          <a:fillRef idx="1">
            <a:schemeClr val="lt1"/>
          </a:fillRef>
          <a:effectRef idx="0">
            <a:schemeClr val="accent1"/>
          </a:effectRef>
          <a:fontRef idx="minor">
            <a:schemeClr val="dk1"/>
          </a:fontRef>
        </p:style>
        <p:txBody>
          <a:bodyPr/>
          <a:lstStyle>
            <a:lvl1pPr marL="342828" indent="-342828" algn="l" defTabSz="914208" rtl="0" eaLnBrk="1" latinLnBrk="0" hangingPunct="1">
              <a:spcBef>
                <a:spcPct val="20000"/>
              </a:spcBef>
              <a:buFont typeface="Arial" pitchFamily="34" charset="0"/>
              <a:buChar char="•"/>
              <a:defRPr sz="3208" kern="1200">
                <a:solidFill>
                  <a:schemeClr val="dk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dk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dk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algn="ctr">
              <a:spcAft>
                <a:spcPts val="1100"/>
              </a:spcAft>
              <a:buNone/>
            </a:pPr>
            <a:r>
              <a:rPr lang="en-US" sz="1000" b="1" dirty="0">
                <a:solidFill>
                  <a:schemeClr val="bg1"/>
                </a:solidFill>
                <a:effectLst/>
                <a:latin typeface="Arial" panose="020B0604020202020204" pitchFamily="34" charset="0"/>
                <a:ea typeface="Century Schoolbook" panose="02040604050505020304" pitchFamily="18" charset="0"/>
                <a:cs typeface="Times New Roman" panose="02020603050405020304" pitchFamily="18" charset="0"/>
              </a:rPr>
              <a:t>Effectiveness and benefit approach</a:t>
            </a:r>
            <a:endParaRPr lang="en-GB" sz="1000" dirty="0">
              <a:solidFill>
                <a:schemeClr val="bg1"/>
              </a:solidFill>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
        <p:nvSpPr>
          <p:cNvPr id="39" name="Text Placeholder 8">
            <a:extLst>
              <a:ext uri="{FF2B5EF4-FFF2-40B4-BE49-F238E27FC236}">
                <a16:creationId xmlns:a16="http://schemas.microsoft.com/office/drawing/2014/main" id="{B77B2469-6EEE-30FD-A12D-D7B421D94CAE}"/>
              </a:ext>
            </a:extLst>
          </p:cNvPr>
          <p:cNvSpPr txBox="1">
            <a:spLocks/>
          </p:cNvSpPr>
          <p:nvPr/>
        </p:nvSpPr>
        <p:spPr>
          <a:xfrm>
            <a:off x="6366660" y="5915957"/>
            <a:ext cx="2807451" cy="338546"/>
          </a:xfrm>
          <a:prstGeom prst="rect">
            <a:avLst/>
          </a:prstGeom>
          <a:solidFill>
            <a:schemeClr val="accent1"/>
          </a:solidFill>
        </p:spPr>
        <p:style>
          <a:lnRef idx="2">
            <a:schemeClr val="accent1"/>
          </a:lnRef>
          <a:fillRef idx="1">
            <a:schemeClr val="lt1"/>
          </a:fillRef>
          <a:effectRef idx="0">
            <a:schemeClr val="accent1"/>
          </a:effectRef>
          <a:fontRef idx="minor">
            <a:schemeClr val="dk1"/>
          </a:fontRef>
        </p:style>
        <p:txBody>
          <a:bodyPr/>
          <a:lstStyle>
            <a:lvl1pPr marL="342828" indent="-342828" algn="l" defTabSz="914208" rtl="0" eaLnBrk="1" latinLnBrk="0" hangingPunct="1">
              <a:spcBef>
                <a:spcPct val="20000"/>
              </a:spcBef>
              <a:buFont typeface="Arial" pitchFamily="34" charset="0"/>
              <a:buChar char="•"/>
              <a:defRPr sz="3208" kern="1200">
                <a:solidFill>
                  <a:schemeClr val="dk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dk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dk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dk1"/>
                </a:solidFill>
                <a:latin typeface="+mn-lt"/>
                <a:ea typeface="+mn-ea"/>
                <a:cs typeface="+mn-cs"/>
              </a:defRPr>
            </a:lvl9pPr>
          </a:lstStyle>
          <a:p>
            <a:pPr marL="0" marR="0" lvl="0" indent="0" algn="ctr"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0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Recommendations</a:t>
            </a:r>
          </a:p>
        </p:txBody>
      </p:sp>
      <p:sp>
        <p:nvSpPr>
          <p:cNvPr id="40" name="Text Placeholder 21">
            <a:extLst>
              <a:ext uri="{FF2B5EF4-FFF2-40B4-BE49-F238E27FC236}">
                <a16:creationId xmlns:a16="http://schemas.microsoft.com/office/drawing/2014/main" id="{F4B8E431-AE5D-DAC9-D2ED-7116AAA6B1F9}"/>
              </a:ext>
            </a:extLst>
          </p:cNvPr>
          <p:cNvSpPr txBox="1">
            <a:spLocks/>
          </p:cNvSpPr>
          <p:nvPr/>
        </p:nvSpPr>
        <p:spPr>
          <a:xfrm>
            <a:off x="121536" y="5259955"/>
            <a:ext cx="2778142" cy="357467"/>
          </a:xfrm>
          <a:prstGeom prst="rect">
            <a:avLst/>
          </a:prstGeom>
          <a:solidFill>
            <a:schemeClr val="accent1"/>
          </a:solidFill>
        </p:spPr>
        <p:txBody>
          <a:bodyPr/>
          <a:lstStyle>
            <a:lvl1pPr marL="342828" indent="-342828" algn="l" defTabSz="914208" rtl="0" eaLnBrk="1" latinLnBrk="0" hangingPunct="1">
              <a:spcBef>
                <a:spcPct val="20000"/>
              </a:spcBef>
              <a:buFont typeface="Arial" pitchFamily="34" charset="0"/>
              <a:buChar char="•"/>
              <a:defRPr sz="3208" kern="1200">
                <a:solidFill>
                  <a:schemeClr val="tx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tx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tx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208" rtl="0" eaLnBrk="1" fontAlgn="auto" latinLnBrk="0" hangingPunct="1">
              <a:lnSpc>
                <a:spcPct val="100000"/>
              </a:lnSpc>
              <a:spcBef>
                <a:spcPct val="20000"/>
              </a:spcBef>
              <a:spcAft>
                <a:spcPts val="0"/>
              </a:spcAft>
              <a:buClrTx/>
              <a:buSzTx/>
              <a:buNone/>
              <a:tabLst/>
              <a:defRPr/>
            </a:pPr>
            <a:r>
              <a:rPr kumimoji="0" lang="en-GB" sz="1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The care, empowerment and support needs of older people</a:t>
            </a:r>
          </a:p>
        </p:txBody>
      </p:sp>
      <p:sp>
        <p:nvSpPr>
          <p:cNvPr id="44" name="TextBox 43">
            <a:extLst>
              <a:ext uri="{FF2B5EF4-FFF2-40B4-BE49-F238E27FC236}">
                <a16:creationId xmlns:a16="http://schemas.microsoft.com/office/drawing/2014/main" id="{B100D6B5-5146-F4CE-789D-B7FE377B4BD2}"/>
              </a:ext>
            </a:extLst>
          </p:cNvPr>
          <p:cNvSpPr txBox="1"/>
          <p:nvPr/>
        </p:nvSpPr>
        <p:spPr>
          <a:xfrm>
            <a:off x="131549" y="2048410"/>
            <a:ext cx="2837988" cy="215444"/>
          </a:xfrm>
          <a:prstGeom prst="rect">
            <a:avLst/>
          </a:prstGeom>
          <a:noFill/>
        </p:spPr>
        <p:txBody>
          <a:bodyPr wrap="square">
            <a:spAutoFit/>
          </a:bodyPr>
          <a:lstStyle/>
          <a:p>
            <a:pPr lvl="0" algn="r">
              <a:defRPr/>
            </a:pPr>
            <a:r>
              <a:rPr lang="en-GB" sz="800" dirty="0">
                <a:solidFill>
                  <a:prstClr val="black"/>
                </a:solidFill>
                <a:latin typeface="Arial" panose="020B0604020202020204" pitchFamily="34" charset="0"/>
                <a:cs typeface="Arial" panose="020B0604020202020204" pitchFamily="34" charset="0"/>
              </a:rPr>
              <a:t> (IOMH, 2025),</a:t>
            </a:r>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5" name="Text Placeholder 10">
            <a:extLst>
              <a:ext uri="{FF2B5EF4-FFF2-40B4-BE49-F238E27FC236}">
                <a16:creationId xmlns:a16="http://schemas.microsoft.com/office/drawing/2014/main" id="{313AE0DE-D61C-EF2C-BB42-E156BFE37CD9}"/>
              </a:ext>
            </a:extLst>
          </p:cNvPr>
          <p:cNvSpPr txBox="1">
            <a:spLocks/>
          </p:cNvSpPr>
          <p:nvPr/>
        </p:nvSpPr>
        <p:spPr>
          <a:xfrm>
            <a:off x="9282474" y="3951007"/>
            <a:ext cx="2815681" cy="345796"/>
          </a:xfrm>
          <a:prstGeom prst="rect">
            <a:avLst/>
          </a:prstGeom>
          <a:solidFill>
            <a:schemeClr val="accent1"/>
          </a:solidFill>
          <a:ln>
            <a:solidFill>
              <a:schemeClr val="accent1"/>
            </a:solidFill>
          </a:ln>
        </p:spPr>
        <p:style>
          <a:lnRef idx="2">
            <a:schemeClr val="accent1"/>
          </a:lnRef>
          <a:fillRef idx="1">
            <a:schemeClr val="lt1"/>
          </a:fillRef>
          <a:effectRef idx="0">
            <a:schemeClr val="accent1"/>
          </a:effectRef>
          <a:fontRef idx="minor">
            <a:schemeClr val="dk1"/>
          </a:fontRef>
        </p:style>
        <p:txBody>
          <a:bodyPr/>
          <a:lstStyle>
            <a:lvl1pPr marL="342828" indent="-342828" algn="l" defTabSz="914208" rtl="0" eaLnBrk="1" latinLnBrk="0" hangingPunct="1">
              <a:spcBef>
                <a:spcPct val="20000"/>
              </a:spcBef>
              <a:buFont typeface="Arial" pitchFamily="34" charset="0"/>
              <a:buChar char="•"/>
              <a:defRPr sz="3208" kern="1200">
                <a:solidFill>
                  <a:schemeClr val="lt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lt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lt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0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Conclusions </a:t>
            </a:r>
          </a:p>
          <a:p>
            <a:pPr marL="342828" marR="0" lvl="0" indent="-342828" algn="ctr" defTabSz="914208" rtl="0" eaLnBrk="1" fontAlgn="auto" latinLnBrk="0" hangingPunct="1">
              <a:lnSpc>
                <a:spcPct val="100000"/>
              </a:lnSpc>
              <a:spcBef>
                <a:spcPct val="20000"/>
              </a:spcBef>
              <a:spcAft>
                <a:spcPts val="0"/>
              </a:spcAft>
              <a:buClrTx/>
              <a:buSzTx/>
              <a:buFont typeface="Arial" pitchFamily="34" charset="0"/>
              <a:buChar char="•"/>
              <a:tabLst/>
              <a:defRPr/>
            </a:pPr>
            <a:endParaRPr kumimoji="0" lang="en-GB" sz="3208" b="0" i="0" u="none" strike="noStrike" kern="1200" cap="none" spc="0" normalizeH="0" baseline="0" noProof="0" dirty="0">
              <a:ln>
                <a:noFill/>
              </a:ln>
              <a:solidFill>
                <a:prstClr val="white"/>
              </a:solidFill>
              <a:effectLst/>
              <a:uLnTx/>
              <a:uFillTx/>
              <a:latin typeface="Calibri"/>
              <a:ea typeface="+mn-ea"/>
              <a:cs typeface="+mn-cs"/>
            </a:endParaRPr>
          </a:p>
        </p:txBody>
      </p:sp>
      <p:sp>
        <p:nvSpPr>
          <p:cNvPr id="53" name="TextBox 52">
            <a:extLst>
              <a:ext uri="{FF2B5EF4-FFF2-40B4-BE49-F238E27FC236}">
                <a16:creationId xmlns:a16="http://schemas.microsoft.com/office/drawing/2014/main" id="{365CB81A-A905-3B0C-B11F-81C48D4402B0}"/>
              </a:ext>
            </a:extLst>
          </p:cNvPr>
          <p:cNvSpPr txBox="1"/>
          <p:nvPr/>
        </p:nvSpPr>
        <p:spPr>
          <a:xfrm>
            <a:off x="6335185" y="6350169"/>
            <a:ext cx="2785045" cy="507831"/>
          </a:xfrm>
          <a:prstGeom prst="rect">
            <a:avLst/>
          </a:prstGeom>
          <a:noFill/>
        </p:spPr>
        <p:txBody>
          <a:bodyPr wrap="square" rtlCol="0">
            <a:spAutoFit/>
          </a:bodyPr>
          <a:lstStyle/>
          <a:p>
            <a:pPr marL="171450" lvl="0" indent="-171450" algn="just">
              <a:spcAft>
                <a:spcPts val="1100"/>
              </a:spcAft>
              <a:buFont typeface="Arial" panose="020B0604020202020204" pitchFamily="34" charset="0"/>
              <a:buChar char="•"/>
            </a:pPr>
            <a:r>
              <a:rPr lang="en-GB" sz="900" dirty="0">
                <a:effectLst/>
                <a:latin typeface="Arial" panose="020B0604020202020204" pitchFamily="34" charset="0"/>
                <a:ea typeface="Century Schoolbook" panose="02040604050505020304" pitchFamily="18" charset="0"/>
                <a:cs typeface="Times New Roman" panose="02020603050405020304" pitchFamily="18" charset="0"/>
              </a:rPr>
              <a:t>Strengthening Person-Centred Care by following the Care Act 2014 (Department of Health, 2014).</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p:txBody>
      </p:sp>
      <p:pic>
        <p:nvPicPr>
          <p:cNvPr id="15" name="Picture 14">
            <a:extLst>
              <a:ext uri="{FF2B5EF4-FFF2-40B4-BE49-F238E27FC236}">
                <a16:creationId xmlns:a16="http://schemas.microsoft.com/office/drawing/2014/main" id="{4681A1FC-1FB7-5E44-DA12-467EC29EC315}"/>
              </a:ext>
            </a:extLst>
          </p:cNvPr>
          <p:cNvPicPr>
            <a:picLocks noChangeAspect="1"/>
          </p:cNvPicPr>
          <p:nvPr/>
        </p:nvPicPr>
        <p:blipFill>
          <a:blip r:embed="rId3"/>
          <a:stretch>
            <a:fillRect/>
          </a:stretch>
        </p:blipFill>
        <p:spPr>
          <a:xfrm>
            <a:off x="9260713" y="952751"/>
            <a:ext cx="2819048" cy="1554817"/>
          </a:xfrm>
          <a:prstGeom prst="rect">
            <a:avLst/>
          </a:prstGeom>
        </p:spPr>
      </p:pic>
      <p:sp>
        <p:nvSpPr>
          <p:cNvPr id="17" name="Text Placeholder 10">
            <a:extLst>
              <a:ext uri="{FF2B5EF4-FFF2-40B4-BE49-F238E27FC236}">
                <a16:creationId xmlns:a16="http://schemas.microsoft.com/office/drawing/2014/main" id="{0E9F0FB1-597E-92D8-F9BE-FE794D144E01}"/>
              </a:ext>
            </a:extLst>
          </p:cNvPr>
          <p:cNvSpPr txBox="1">
            <a:spLocks/>
          </p:cNvSpPr>
          <p:nvPr/>
        </p:nvSpPr>
        <p:spPr>
          <a:xfrm>
            <a:off x="6365911" y="3504898"/>
            <a:ext cx="2815681" cy="345796"/>
          </a:xfrm>
          <a:prstGeom prst="rect">
            <a:avLst/>
          </a:prstGeom>
          <a:solidFill>
            <a:schemeClr val="accent1"/>
          </a:solidFill>
          <a:ln>
            <a:solidFill>
              <a:schemeClr val="accent1"/>
            </a:solidFill>
          </a:ln>
        </p:spPr>
        <p:style>
          <a:lnRef idx="2">
            <a:schemeClr val="accent1"/>
          </a:lnRef>
          <a:fillRef idx="1">
            <a:schemeClr val="lt1"/>
          </a:fillRef>
          <a:effectRef idx="0">
            <a:schemeClr val="accent1"/>
          </a:effectRef>
          <a:fontRef idx="minor">
            <a:schemeClr val="dk1"/>
          </a:fontRef>
        </p:style>
        <p:txBody>
          <a:bodyPr/>
          <a:lstStyle>
            <a:lvl1pPr marL="342828" indent="-342828" algn="l" defTabSz="914208" rtl="0" eaLnBrk="1" latinLnBrk="0" hangingPunct="1">
              <a:spcBef>
                <a:spcPct val="20000"/>
              </a:spcBef>
              <a:buFont typeface="Arial" pitchFamily="34" charset="0"/>
              <a:buChar char="•"/>
              <a:defRPr sz="3208" kern="1200">
                <a:solidFill>
                  <a:schemeClr val="lt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lt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lt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0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Challenges</a:t>
            </a:r>
          </a:p>
          <a:p>
            <a:pPr marL="0" marR="0" lvl="0" indent="0" defTabSz="914208" rtl="0" eaLnBrk="1" fontAlgn="auto" latinLnBrk="0" hangingPunct="1">
              <a:lnSpc>
                <a:spcPct val="100000"/>
              </a:lnSpc>
              <a:spcBef>
                <a:spcPct val="20000"/>
              </a:spcBef>
              <a:spcAft>
                <a:spcPts val="0"/>
              </a:spcAft>
              <a:buClrTx/>
              <a:buSzTx/>
              <a:buNone/>
              <a:tabLst/>
              <a:defRPr/>
            </a:pPr>
            <a:endParaRPr kumimoji="0" lang="en-GB" sz="3208"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TextBox 20">
            <a:extLst>
              <a:ext uri="{FF2B5EF4-FFF2-40B4-BE49-F238E27FC236}">
                <a16:creationId xmlns:a16="http://schemas.microsoft.com/office/drawing/2014/main" id="{A8AA0CE0-E031-B335-4D83-3EDFA00E1CA0}"/>
              </a:ext>
            </a:extLst>
          </p:cNvPr>
          <p:cNvSpPr txBox="1"/>
          <p:nvPr/>
        </p:nvSpPr>
        <p:spPr>
          <a:xfrm>
            <a:off x="3361466" y="2170262"/>
            <a:ext cx="2773632" cy="1936364"/>
          </a:xfrm>
          <a:prstGeom prst="rect">
            <a:avLst/>
          </a:prstGeom>
          <a:noFill/>
        </p:spPr>
        <p:txBody>
          <a:bodyPr wrap="square">
            <a:spAutoFit/>
          </a:bodyPr>
          <a:lstStyle/>
          <a:p>
            <a:pPr>
              <a:lnSpc>
                <a:spcPct val="150000"/>
              </a:lnSpc>
            </a:pPr>
            <a:r>
              <a:rPr lang="en-GB" sz="900" b="1" dirty="0">
                <a:latin typeface="Arial" panose="020B0604020202020204" pitchFamily="34" charset="0"/>
                <a:cs typeface="Arial" panose="020B0604020202020204" pitchFamily="34" charset="0"/>
              </a:rPr>
              <a:t>Effectiveness</a:t>
            </a:r>
          </a:p>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Physical Activity and Rehabilitation Programmes: </a:t>
            </a:r>
          </a:p>
          <a:p>
            <a:pPr marL="171450" indent="-171450">
              <a:lnSpc>
                <a:spcPct val="150000"/>
              </a:lnSpc>
              <a:buFont typeface="Arial" panose="020B0604020202020204" pitchFamily="34" charset="0"/>
              <a:buChar char="•"/>
            </a:pPr>
            <a:r>
              <a:rPr lang="en-US" sz="900" dirty="0">
                <a:latin typeface="Arial" panose="020B0604020202020204" pitchFamily="34" charset="0"/>
                <a:ea typeface="Century Schoolbook" panose="02040604050505020304" pitchFamily="18" charset="0"/>
                <a:cs typeface="Arial" panose="020B0604020202020204" pitchFamily="34" charset="0"/>
              </a:rPr>
              <a:t>Social Participation, Community Interventions and social interventions</a:t>
            </a:r>
            <a:endParaRPr lang="en-GB" sz="900" dirty="0">
              <a:latin typeface="Arial" panose="020B0604020202020204" pitchFamily="34" charset="0"/>
              <a:cs typeface="Arial" panose="020B0604020202020204" pitchFamily="34" charset="0"/>
            </a:endParaRPr>
          </a:p>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Health Promotion and Preventive Care:.</a:t>
            </a:r>
          </a:p>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Technology and Digital Health Interventions (NHS England, 2019).</a:t>
            </a:r>
          </a:p>
          <a:p>
            <a:pPr>
              <a:lnSpc>
                <a:spcPct val="150000"/>
              </a:lnSpc>
            </a:pPr>
            <a:endParaRPr lang="en-GB" sz="900"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FF3470AB-ABA4-7B60-EBE7-FA37557502D6}"/>
              </a:ext>
            </a:extLst>
          </p:cNvPr>
          <p:cNvSpPr txBox="1"/>
          <p:nvPr/>
        </p:nvSpPr>
        <p:spPr>
          <a:xfrm>
            <a:off x="9282474" y="2730060"/>
            <a:ext cx="2730362" cy="1205458"/>
          </a:xfrm>
          <a:prstGeom prst="rect">
            <a:avLst/>
          </a:prstGeom>
          <a:noFill/>
        </p:spPr>
        <p:txBody>
          <a:bodyPr wrap="square">
            <a:spAutoFit/>
          </a:bodyPr>
          <a:lstStyle/>
          <a:p>
            <a:pPr marL="171450" lvl="0" indent="-171450">
              <a:spcAft>
                <a:spcPts val="1100"/>
              </a:spcAft>
              <a:buFont typeface="Arial" panose="020B0604020202020204" pitchFamily="34" charset="0"/>
              <a:buChar char="•"/>
            </a:pPr>
            <a:r>
              <a:rPr lang="en-GB" sz="900" dirty="0">
                <a:effectLst/>
                <a:latin typeface="Arial" panose="020B0604020202020204" pitchFamily="34" charset="0"/>
                <a:ea typeface="Century Schoolbook" panose="02040604050505020304" pitchFamily="18" charset="0"/>
                <a:cs typeface="Arial" panose="020B0604020202020204" pitchFamily="34" charset="0"/>
              </a:rPr>
              <a:t>Expanding Community-Based Support Services (Age UK, 2022)</a:t>
            </a:r>
          </a:p>
          <a:p>
            <a:pPr marL="171450" lvl="0" indent="-171450">
              <a:spcAft>
                <a:spcPts val="1100"/>
              </a:spcAft>
              <a:buFont typeface="Arial" panose="020B0604020202020204" pitchFamily="34" charset="0"/>
              <a:buChar char="•"/>
            </a:pPr>
            <a:r>
              <a:rPr lang="en-GB" sz="900" dirty="0">
                <a:effectLst/>
                <a:latin typeface="Arial" panose="020B0604020202020204" pitchFamily="34" charset="0"/>
                <a:ea typeface="Century Schoolbook" panose="02040604050505020304" pitchFamily="18" charset="0"/>
                <a:cs typeface="Arial" panose="020B0604020202020204" pitchFamily="34" charset="0"/>
              </a:rPr>
              <a:t>Enhancing Workforce Training and Staffing Levels</a:t>
            </a:r>
          </a:p>
          <a:p>
            <a:pPr marL="171450" lvl="0" indent="-171450">
              <a:spcAft>
                <a:spcPts val="1100"/>
              </a:spcAft>
              <a:buFont typeface="Arial" panose="020B0604020202020204" pitchFamily="34" charset="0"/>
              <a:buChar char="•"/>
            </a:pPr>
            <a:r>
              <a:rPr lang="en-GB" sz="900" dirty="0">
                <a:effectLst/>
                <a:latin typeface="Arial" panose="020B0604020202020204" pitchFamily="34" charset="0"/>
                <a:ea typeface="Century Schoolbook" panose="02040604050505020304" pitchFamily="18" charset="0"/>
                <a:cs typeface="Arial" panose="020B0604020202020204" pitchFamily="34" charset="0"/>
              </a:rPr>
              <a:t>Promoting Digital Inclusion and Assistive Technology (NHS England, 2019).</a:t>
            </a:r>
          </a:p>
        </p:txBody>
      </p:sp>
      <p:sp>
        <p:nvSpPr>
          <p:cNvPr id="29" name="TextBox 28">
            <a:extLst>
              <a:ext uri="{FF2B5EF4-FFF2-40B4-BE49-F238E27FC236}">
                <a16:creationId xmlns:a16="http://schemas.microsoft.com/office/drawing/2014/main" id="{7B8C7960-C18A-0364-A7F5-8976DBA1FB9A}"/>
              </a:ext>
            </a:extLst>
          </p:cNvPr>
          <p:cNvSpPr txBox="1"/>
          <p:nvPr/>
        </p:nvSpPr>
        <p:spPr>
          <a:xfrm>
            <a:off x="6381281" y="3889378"/>
            <a:ext cx="2765425" cy="2318583"/>
          </a:xfrm>
          <a:prstGeom prst="rect">
            <a:avLst/>
          </a:prstGeom>
          <a:noFill/>
        </p:spPr>
        <p:txBody>
          <a:bodyPr wrap="square">
            <a:spAutoFit/>
          </a:bodyPr>
          <a:lstStyle/>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Physical Health Decline and Chronic Illness </a:t>
            </a:r>
            <a:r>
              <a:rPr lang="en-GB" sz="900" dirty="0">
                <a:effectLst/>
                <a:latin typeface="Arial" panose="020B0604020202020204" pitchFamily="34" charset="0"/>
                <a:ea typeface="Century Schoolbook" panose="02040604050505020304" pitchFamily="18" charset="0"/>
                <a:cs typeface="Arial" panose="020B0604020202020204" pitchFamily="34" charset="0"/>
              </a:rPr>
              <a:t>(NHS, 2023).</a:t>
            </a: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Social Isolation and Loneliness </a:t>
            </a:r>
            <a:r>
              <a:rPr lang="en-GB" sz="900" dirty="0">
                <a:effectLst/>
                <a:latin typeface="Arial" panose="020B0604020202020204" pitchFamily="34" charset="0"/>
                <a:ea typeface="Century Schoolbook" panose="02040604050505020304" pitchFamily="18" charset="0"/>
                <a:cs typeface="Arial" panose="020B0604020202020204" pitchFamily="34" charset="0"/>
              </a:rPr>
              <a:t>(Age UK, 2022).</a:t>
            </a: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Limited Access to Health and Social Care Services </a:t>
            </a:r>
            <a:r>
              <a:rPr lang="en-GB" sz="900" dirty="0">
                <a:effectLst/>
                <a:latin typeface="Arial" panose="020B0604020202020204" pitchFamily="34" charset="0"/>
                <a:ea typeface="Century Schoolbook" panose="02040604050505020304" pitchFamily="18" charset="0"/>
                <a:cs typeface="Arial" panose="020B0604020202020204" pitchFamily="34" charset="0"/>
              </a:rPr>
              <a:t>(Department of Health and Social Care, 2021).</a:t>
            </a:r>
          </a:p>
          <a:p>
            <a:pPr marL="171450" indent="-171450">
              <a:spcAft>
                <a:spcPts val="1100"/>
              </a:spcAft>
              <a:buFont typeface="Arial" panose="020B0604020202020204" pitchFamily="34" charset="0"/>
              <a:buChar char="•"/>
            </a:pPr>
            <a:r>
              <a:rPr lang="en-GB" sz="900" b="1" dirty="0">
                <a:effectLst/>
                <a:latin typeface="Arial" panose="020B0604020202020204" pitchFamily="34" charset="0"/>
                <a:ea typeface="Century Schoolbook" panose="02040604050505020304" pitchFamily="18" charset="0"/>
                <a:cs typeface="Arial" panose="020B0604020202020204" pitchFamily="34" charset="0"/>
              </a:rPr>
              <a:t>Financial difficulties</a:t>
            </a:r>
            <a:r>
              <a:rPr lang="en-GB" sz="900" dirty="0">
                <a:effectLst/>
                <a:latin typeface="Arial" panose="020B0604020202020204" pitchFamily="34" charset="0"/>
                <a:ea typeface="Century Schoolbook" panose="02040604050505020304" pitchFamily="18" charset="0"/>
                <a:cs typeface="Arial" panose="020B0604020202020204" pitchFamily="34" charset="0"/>
              </a:rPr>
              <a:t>: Some elderly individuals may encounter financial difficulties after retiring because of decreased income or increasing living expenses.</a:t>
            </a:r>
          </a:p>
          <a:p>
            <a:pPr marL="171450" indent="-171450">
              <a:spcAft>
                <a:spcPts val="1100"/>
              </a:spcAft>
              <a:buFont typeface="Arial" panose="020B0604020202020204" pitchFamily="34" charset="0"/>
              <a:buChar char="•"/>
            </a:pP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p:txBody>
      </p:sp>
      <p:sp>
        <p:nvSpPr>
          <p:cNvPr id="31" name="Text Placeholder 10">
            <a:extLst>
              <a:ext uri="{FF2B5EF4-FFF2-40B4-BE49-F238E27FC236}">
                <a16:creationId xmlns:a16="http://schemas.microsoft.com/office/drawing/2014/main" id="{8F9C8C4C-5225-6FE0-A9D3-F90E44D625F8}"/>
              </a:ext>
            </a:extLst>
          </p:cNvPr>
          <p:cNvSpPr txBox="1">
            <a:spLocks/>
          </p:cNvSpPr>
          <p:nvPr/>
        </p:nvSpPr>
        <p:spPr>
          <a:xfrm>
            <a:off x="102767" y="2263854"/>
            <a:ext cx="2815681" cy="345796"/>
          </a:xfrm>
          <a:prstGeom prst="rect">
            <a:avLst/>
          </a:prstGeom>
          <a:solidFill>
            <a:schemeClr val="accent1"/>
          </a:solidFill>
          <a:ln>
            <a:solidFill>
              <a:schemeClr val="accent1"/>
            </a:solidFill>
          </a:ln>
        </p:spPr>
        <p:style>
          <a:lnRef idx="2">
            <a:schemeClr val="accent1"/>
          </a:lnRef>
          <a:fillRef idx="1">
            <a:schemeClr val="lt1"/>
          </a:fillRef>
          <a:effectRef idx="0">
            <a:schemeClr val="accent1"/>
          </a:effectRef>
          <a:fontRef idx="minor">
            <a:schemeClr val="dk1"/>
          </a:fontRef>
        </p:style>
        <p:txBody>
          <a:bodyPr/>
          <a:lstStyle>
            <a:lvl1pPr marL="342828" indent="-342828" algn="l" defTabSz="914208" rtl="0" eaLnBrk="1" latinLnBrk="0" hangingPunct="1">
              <a:spcBef>
                <a:spcPct val="20000"/>
              </a:spcBef>
              <a:buFont typeface="Arial" pitchFamily="34" charset="0"/>
              <a:buChar char="•"/>
              <a:defRPr sz="3208" kern="1200">
                <a:solidFill>
                  <a:schemeClr val="lt1"/>
                </a:solidFill>
                <a:latin typeface="+mn-lt"/>
                <a:ea typeface="+mn-ea"/>
                <a:cs typeface="+mn-cs"/>
              </a:defRPr>
            </a:lvl1pPr>
            <a:lvl2pPr marL="742794" indent="-285690" algn="l" defTabSz="914208" rtl="0" eaLnBrk="1" latinLnBrk="0" hangingPunct="1">
              <a:spcBef>
                <a:spcPct val="20000"/>
              </a:spcBef>
              <a:buFont typeface="Arial" pitchFamily="34" charset="0"/>
              <a:buChar char="–"/>
              <a:defRPr sz="2812" kern="1200">
                <a:solidFill>
                  <a:schemeClr val="lt1"/>
                </a:solidFill>
                <a:latin typeface="+mn-lt"/>
                <a:ea typeface="+mn-ea"/>
                <a:cs typeface="+mn-cs"/>
              </a:defRPr>
            </a:lvl2pPr>
            <a:lvl3pPr marL="1142760" indent="-228552" algn="l" defTabSz="914208" rtl="0" eaLnBrk="1" latinLnBrk="0" hangingPunct="1">
              <a:spcBef>
                <a:spcPct val="20000"/>
              </a:spcBef>
              <a:buFont typeface="Arial" pitchFamily="34" charset="0"/>
              <a:buChar char="•"/>
              <a:defRPr sz="2416" kern="1200">
                <a:solidFill>
                  <a:schemeClr val="lt1"/>
                </a:solidFill>
                <a:latin typeface="+mn-lt"/>
                <a:ea typeface="+mn-ea"/>
                <a:cs typeface="+mn-cs"/>
              </a:defRPr>
            </a:lvl3pPr>
            <a:lvl4pPr marL="1599864"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4pPr>
            <a:lvl5pPr marL="2056968"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5pPr>
            <a:lvl6pPr marL="2514072"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6pPr>
            <a:lvl7pPr marL="2971176"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7pPr>
            <a:lvl8pPr marL="3428280"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8pPr>
            <a:lvl9pPr marL="3885384" indent="-228552" algn="l" defTabSz="914208" rtl="0" eaLnBrk="1" latinLnBrk="0" hangingPunct="1">
              <a:spcBef>
                <a:spcPct val="20000"/>
              </a:spcBef>
              <a:buFont typeface="Arial" pitchFamily="34" charset="0"/>
              <a:buChar char="•"/>
              <a:defRPr sz="20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r>
              <a:rPr kumimoji="0" lang="en-GB" sz="10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Introduction</a:t>
            </a:r>
          </a:p>
          <a:p>
            <a:pPr marL="342828" marR="0" lvl="0" indent="-342828" algn="ctr" defTabSz="914208" rtl="0" eaLnBrk="1" fontAlgn="auto" latinLnBrk="0" hangingPunct="1">
              <a:lnSpc>
                <a:spcPct val="100000"/>
              </a:lnSpc>
              <a:spcBef>
                <a:spcPct val="20000"/>
              </a:spcBef>
              <a:spcAft>
                <a:spcPts val="0"/>
              </a:spcAft>
              <a:buClrTx/>
              <a:buSzTx/>
              <a:buFont typeface="Arial" pitchFamily="34" charset="0"/>
              <a:buChar char="•"/>
              <a:tabLst/>
              <a:defRPr/>
            </a:pPr>
            <a:endParaRPr kumimoji="0" lang="en-GB" sz="3208" b="0" i="0" u="none" strike="noStrike" kern="1200" cap="none" spc="0" normalizeH="0" baseline="0" noProof="0" dirty="0">
              <a:ln>
                <a:noFill/>
              </a:ln>
              <a:solidFill>
                <a:schemeClr val="bg1"/>
              </a:solidFill>
              <a:effectLst/>
              <a:uLnTx/>
              <a:uFillTx/>
              <a:latin typeface="Calibri"/>
              <a:ea typeface="+mn-ea"/>
              <a:cs typeface="+mn-cs"/>
            </a:endParaRPr>
          </a:p>
        </p:txBody>
      </p:sp>
      <p:sp>
        <p:nvSpPr>
          <p:cNvPr id="34" name="TextBox 33">
            <a:extLst>
              <a:ext uri="{FF2B5EF4-FFF2-40B4-BE49-F238E27FC236}">
                <a16:creationId xmlns:a16="http://schemas.microsoft.com/office/drawing/2014/main" id="{21F0470B-9B10-6EB2-0F76-53E66B47F1AE}"/>
              </a:ext>
            </a:extLst>
          </p:cNvPr>
          <p:cNvSpPr txBox="1"/>
          <p:nvPr/>
        </p:nvSpPr>
        <p:spPr>
          <a:xfrm>
            <a:off x="9321339" y="4279627"/>
            <a:ext cx="2776816" cy="2559611"/>
          </a:xfrm>
          <a:prstGeom prst="rect">
            <a:avLst/>
          </a:prstGeom>
          <a:noFill/>
        </p:spPr>
        <p:txBody>
          <a:bodyPr wrap="square">
            <a:spAutoFit/>
          </a:bodyPr>
          <a:lstStyle/>
          <a:p>
            <a:pPr>
              <a:lnSpc>
                <a:spcPct val="150000"/>
              </a:lnSpc>
            </a:pPr>
            <a:r>
              <a:rPr lang="en-GB" sz="900" dirty="0">
                <a:latin typeface="Arial" panose="020B0604020202020204" pitchFamily="34" charset="0"/>
                <a:cs typeface="Arial" panose="020B0604020202020204" pitchFamily="34" charset="0"/>
              </a:rPr>
              <a:t>Elderly individuals in the UK have various care requirements. It is important to offer suitable support, encouraging independence, to improve their wellbeing and quality of life, Policies such as the Care Act 2014 and initiatives like the NHS Long Term Plan aim to address these needs by promoting effective integration of services. Challenges like limited resources and a shortage of workers still impact on the provision of services. Innovations in health and social care services are essential to assist the increasing elderly population in the UK.</a:t>
            </a:r>
          </a:p>
        </p:txBody>
      </p:sp>
      <p:sp>
        <p:nvSpPr>
          <p:cNvPr id="37" name="TextBox 36">
            <a:extLst>
              <a:ext uri="{FF2B5EF4-FFF2-40B4-BE49-F238E27FC236}">
                <a16:creationId xmlns:a16="http://schemas.microsoft.com/office/drawing/2014/main" id="{4F202B24-0B65-1A4C-6E65-A06EAB03C9CB}"/>
              </a:ext>
            </a:extLst>
          </p:cNvPr>
          <p:cNvSpPr txBox="1"/>
          <p:nvPr/>
        </p:nvSpPr>
        <p:spPr>
          <a:xfrm>
            <a:off x="174159" y="5562507"/>
            <a:ext cx="2789892" cy="1313116"/>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Person-centred care customised to individual needs (NICE, 2015)</a:t>
            </a:r>
          </a:p>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Opportunities to participate in decision-making (Khan, A., et al (2019), (GOV UK, 2025)</a:t>
            </a:r>
          </a:p>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Community and social engagement to combat isolation (Age UK, 2025)</a:t>
            </a:r>
          </a:p>
        </p:txBody>
      </p:sp>
      <p:sp>
        <p:nvSpPr>
          <p:cNvPr id="38" name="TextBox 37">
            <a:extLst>
              <a:ext uri="{FF2B5EF4-FFF2-40B4-BE49-F238E27FC236}">
                <a16:creationId xmlns:a16="http://schemas.microsoft.com/office/drawing/2014/main" id="{F6AFFD28-E5ED-ED79-CB19-52A8D2E9FFEA}"/>
              </a:ext>
            </a:extLst>
          </p:cNvPr>
          <p:cNvSpPr txBox="1"/>
          <p:nvPr/>
        </p:nvSpPr>
        <p:spPr>
          <a:xfrm>
            <a:off x="3333891" y="898944"/>
            <a:ext cx="2773632" cy="1246431"/>
          </a:xfrm>
          <a:prstGeom prst="rect">
            <a:avLst/>
          </a:prstGeom>
          <a:noFill/>
        </p:spPr>
        <p:txBody>
          <a:bodyPr wrap="square">
            <a:spAutoFit/>
          </a:bodyPr>
          <a:lstStyle/>
          <a:p>
            <a:pPr marL="171450" indent="-171450">
              <a:lnSpc>
                <a:spcPct val="150000"/>
              </a:lnSpc>
              <a:buFont typeface="Arial" panose="020B0604020202020204" pitchFamily="34" charset="0"/>
              <a:buChar char="•"/>
            </a:pPr>
            <a:r>
              <a:rPr lang="en-GB" sz="900" dirty="0">
                <a:latin typeface="Arial" panose="020B0604020202020204" pitchFamily="34" charset="0"/>
                <a:cs typeface="Arial" panose="020B0604020202020204" pitchFamily="34" charset="0"/>
              </a:rPr>
              <a:t>Information, digital exclusion and advocacy: (Department of Health and Social Care, 2014).:</a:t>
            </a:r>
          </a:p>
          <a:p>
            <a:pPr marL="171450" lvl="0" indent="-171450">
              <a:spcAft>
                <a:spcPts val="1100"/>
              </a:spcAft>
              <a:buFont typeface="Arial" panose="020B0604020202020204" pitchFamily="34" charset="0"/>
              <a:buChar char="•"/>
            </a:pPr>
            <a:r>
              <a:rPr lang="en-US" sz="900" dirty="0">
                <a:effectLst/>
                <a:latin typeface="Arial" panose="020B0604020202020204" pitchFamily="34" charset="0"/>
                <a:ea typeface="Century Schoolbook" panose="02040604050505020304" pitchFamily="18" charset="0"/>
                <a:cs typeface="Arial" panose="020B0604020202020204" pitchFamily="34" charset="0"/>
              </a:rPr>
              <a:t>Comprehensive Geriatric Assessment (CGA): medication problems, or mobility limitations early. (British Geriatrics Society, 2024)</a:t>
            </a:r>
            <a:endParaRPr lang="en-GB" sz="900" dirty="0">
              <a:effectLst/>
              <a:latin typeface="Arial" panose="020B0604020202020204" pitchFamily="34" charset="0"/>
              <a:ea typeface="Century Schoolbook" panose="02040604050505020304" pitchFamily="18" charset="0"/>
              <a:cs typeface="Arial" panose="020B0604020202020204" pitchFamily="34" charset="0"/>
            </a:endParaRPr>
          </a:p>
          <a:p>
            <a:pPr marL="171450" indent="-171450">
              <a:lnSpc>
                <a:spcPct val="150000"/>
              </a:lnSpc>
              <a:buFont typeface="Arial" panose="020B0604020202020204" pitchFamily="34" charset="0"/>
              <a:buChar char="•"/>
            </a:pPr>
            <a:endParaRPr lang="en-GB" sz="9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AC9DA409-93B9-6CB1-0219-41875412F886}"/>
              </a:ext>
            </a:extLst>
          </p:cNvPr>
          <p:cNvPicPr>
            <a:picLocks noChangeAspect="1"/>
          </p:cNvPicPr>
          <p:nvPr/>
        </p:nvPicPr>
        <p:blipFill>
          <a:blip r:embed="rId4"/>
          <a:stretch>
            <a:fillRect/>
          </a:stretch>
        </p:blipFill>
        <p:spPr>
          <a:xfrm>
            <a:off x="102767" y="741947"/>
            <a:ext cx="2860745" cy="1327351"/>
          </a:xfrm>
          <a:prstGeom prst="rect">
            <a:avLst/>
          </a:prstGeom>
        </p:spPr>
      </p:pic>
      <p:sp>
        <p:nvSpPr>
          <p:cNvPr id="10" name="TextBox 9">
            <a:extLst>
              <a:ext uri="{FF2B5EF4-FFF2-40B4-BE49-F238E27FC236}">
                <a16:creationId xmlns:a16="http://schemas.microsoft.com/office/drawing/2014/main" id="{38742D06-A5D9-0FB3-6682-18E07D9C3200}"/>
              </a:ext>
            </a:extLst>
          </p:cNvPr>
          <p:cNvSpPr txBox="1"/>
          <p:nvPr/>
        </p:nvSpPr>
        <p:spPr>
          <a:xfrm>
            <a:off x="9239024" y="2523057"/>
            <a:ext cx="2785045" cy="230832"/>
          </a:xfrm>
          <a:prstGeom prst="rect">
            <a:avLst/>
          </a:prstGeom>
          <a:noFill/>
        </p:spPr>
        <p:txBody>
          <a:bodyPr wrap="square" rtlCol="0">
            <a:spAutoFit/>
          </a:bodyPr>
          <a:lstStyle/>
          <a:p>
            <a:pPr lvl="0" algn="r">
              <a:spcAft>
                <a:spcPts val="1100"/>
              </a:spcAft>
            </a:pPr>
            <a:r>
              <a:rPr lang="en-GB" sz="900" dirty="0">
                <a:effectLst/>
                <a:latin typeface="Arial" panose="020B0604020202020204" pitchFamily="34" charset="0"/>
                <a:ea typeface="Century Schoolbook" panose="02040604050505020304" pitchFamily="18" charset="0"/>
                <a:cs typeface="Arial" panose="020B0604020202020204" pitchFamily="34" charset="0"/>
              </a:rPr>
              <a:t>(Age UK, 2023).</a:t>
            </a:r>
          </a:p>
        </p:txBody>
      </p:sp>
    </p:spTree>
    <p:extLst>
      <p:ext uri="{BB962C8B-B14F-4D97-AF65-F5344CB8AC3E}">
        <p14:creationId xmlns:p14="http://schemas.microsoft.com/office/powerpoint/2010/main" val="1144136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E50C4-3D6F-CAD9-2BB6-66DBDF2872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434FE9-BC76-1546-817B-E0A322D42705}"/>
              </a:ext>
            </a:extLst>
          </p:cNvPr>
          <p:cNvSpPr>
            <a:spLocks noGrp="1"/>
          </p:cNvSpPr>
          <p:nvPr>
            <p:ph type="ctrTitle"/>
          </p:nvPr>
        </p:nvSpPr>
        <p:spPr>
          <a:xfrm>
            <a:off x="0" y="1"/>
            <a:ext cx="12100263" cy="396239"/>
          </a:xfrm>
        </p:spPr>
        <p:txBody>
          <a:bodyPr>
            <a:normAutofit fontScale="90000"/>
          </a:bodyPr>
          <a:lstStyle/>
          <a:p>
            <a:pPr marL="0" marR="0" lvl="0" indent="0" algn="l" defTabSz="457200" rtl="0" eaLnBrk="1" fontAlgn="auto" latinLnBrk="0" hangingPunct="1">
              <a:lnSpc>
                <a:spcPct val="100000"/>
              </a:lnSpc>
              <a:spcBef>
                <a:spcPts val="1000"/>
              </a:spcBef>
              <a:spcAft>
                <a:spcPts val="0"/>
              </a:spcAft>
              <a:buClr>
                <a:srgbClr val="5FCBEF"/>
              </a:buClr>
              <a:buSzPct val="80000"/>
              <a:buFont typeface="Wingdings 3" charset="2"/>
              <a:buNone/>
              <a:tabLst/>
              <a:defRPr/>
            </a:pPr>
            <a:br>
              <a:rPr kumimoji="0" lang="en-GB" sz="1000" b="0" i="0" u="none" strike="noStrike" kern="1200" cap="none" spc="0" normalizeH="0" baseline="0" noProof="0" dirty="0">
                <a:ln>
                  <a:noFill/>
                </a:ln>
                <a:solidFill>
                  <a:prstClr val="white"/>
                </a:solidFill>
                <a:effectLst/>
                <a:uLnTx/>
                <a:uFillTx/>
                <a:latin typeface="Aptos" panose="020B0004020202020204" pitchFamily="34" charset="0"/>
                <a:ea typeface="+mn-ea"/>
                <a:cs typeface="Times New Roman" pitchFamily="18" charset="0"/>
              </a:rPr>
            </a:br>
            <a:r>
              <a:rPr kumimoji="0" lang="en-GB" sz="12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R</a:t>
            </a:r>
            <a:r>
              <a:rPr kumimoji="0" lang="en-GB" sz="1200" b="1"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eferences</a:t>
            </a: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D7781AA5-CE08-9AF4-85A9-50E0A273F523}"/>
              </a:ext>
            </a:extLst>
          </p:cNvPr>
          <p:cNvSpPr>
            <a:spLocks noGrp="1"/>
          </p:cNvSpPr>
          <p:nvPr>
            <p:ph type="subTitle" idx="1"/>
          </p:nvPr>
        </p:nvSpPr>
        <p:spPr>
          <a:xfrm>
            <a:off x="-45720" y="152402"/>
            <a:ext cx="12283439" cy="6043748"/>
          </a:xfrm>
        </p:spPr>
        <p:txBody>
          <a:bodyPr>
            <a:normAutofit fontScale="62500" lnSpcReduction="20000"/>
          </a:bodyPr>
          <a:lstStyle/>
          <a:p>
            <a:pPr algn="l">
              <a:lnSpc>
                <a:spcPct val="150000"/>
              </a:lnSpc>
            </a:pPr>
            <a:endParaRPr lang="en-GB" sz="1100" dirty="0">
              <a:latin typeface="Arial" panose="020B0604020202020204" pitchFamily="34" charset="0"/>
              <a:cs typeface="Arial" panose="020B0604020202020204" pitchFamily="34" charset="0"/>
            </a:endParaRPr>
          </a:p>
          <a:p>
            <a:pPr algn="l"/>
            <a:r>
              <a:rPr lang="en-US" sz="1400" dirty="0">
                <a:latin typeface="Arial" panose="020B0604020202020204" pitchFamily="34" charset="0"/>
                <a:cs typeface="Arial" panose="020B0604020202020204" pitchFamily="34" charset="0"/>
              </a:rPr>
              <a:t>Age UK (2023) </a:t>
            </a:r>
            <a:r>
              <a:rPr lang="en-US" sz="1400" i="1" dirty="0">
                <a:latin typeface="Arial" panose="020B0604020202020204" pitchFamily="34" charset="0"/>
                <a:cs typeface="Arial" panose="020B0604020202020204" pitchFamily="34" charset="0"/>
              </a:rPr>
              <a:t>The State of Health and Care of Older People, 2023</a:t>
            </a:r>
            <a:r>
              <a:rPr lang="en-US" sz="1400" dirty="0">
                <a:latin typeface="Arial" panose="020B0604020202020204" pitchFamily="34" charset="0"/>
                <a:cs typeface="Arial" panose="020B0604020202020204" pitchFamily="34" charset="0"/>
              </a:rPr>
              <a:t> Available at: </a:t>
            </a:r>
            <a:r>
              <a:rPr lang="en-US" sz="1400" u="sng" dirty="0">
                <a:latin typeface="Arial" panose="020B0604020202020204" pitchFamily="34" charset="0"/>
                <a:cs typeface="Arial" panose="020B0604020202020204" pitchFamily="34" charset="0"/>
                <a:hlinkClick r:id="rId3"/>
              </a:rPr>
              <a:t>https://www.ageuk.org.uk/siteassets/documents/reports-and-publications/reports-and-briefings/health--wellbeing/age-uk-briefing-state-of-health-and-care-july-2023-abridged-version.pdf</a:t>
            </a:r>
            <a:r>
              <a:rPr lang="en-US" sz="1400" dirty="0">
                <a:latin typeface="Arial" panose="020B0604020202020204" pitchFamily="34" charset="0"/>
                <a:cs typeface="Arial" panose="020B0604020202020204" pitchFamily="34" charset="0"/>
              </a:rPr>
              <a:t> (Accessed: 9 March 2026) </a:t>
            </a:r>
            <a:endParaRPr lang="en-GB" sz="1400" dirty="0">
              <a:latin typeface="Arial" panose="020B0604020202020204" pitchFamily="34" charset="0"/>
              <a:cs typeface="Arial" panose="020B0604020202020204" pitchFamily="34" charset="0"/>
            </a:endParaRPr>
          </a:p>
          <a:p>
            <a:pPr algn="l"/>
            <a:r>
              <a:rPr lang="en-US" sz="1400" dirty="0">
                <a:latin typeface="Arial" panose="020B0604020202020204" pitchFamily="34" charset="0"/>
                <a:cs typeface="Arial" panose="020B0604020202020204" pitchFamily="34" charset="0"/>
              </a:rPr>
              <a:t>Age UK (2025) </a:t>
            </a:r>
            <a:r>
              <a:rPr lang="en-US" sz="1400" i="1" dirty="0">
                <a:latin typeface="Arial" panose="020B0604020202020204" pitchFamily="34" charset="0"/>
                <a:cs typeface="Arial" panose="020B0604020202020204" pitchFamily="34" charset="0"/>
              </a:rPr>
              <a:t>The State of Health and Care of Older People in England 2025</a:t>
            </a:r>
            <a:r>
              <a:rPr lang="en-US" sz="1400" dirty="0">
                <a:latin typeface="Arial" panose="020B0604020202020204" pitchFamily="34" charset="0"/>
                <a:cs typeface="Arial" panose="020B0604020202020204" pitchFamily="34" charset="0"/>
              </a:rPr>
              <a:t> Available at: </a:t>
            </a:r>
            <a:r>
              <a:rPr lang="en-US" sz="1400" u="sng" dirty="0">
                <a:latin typeface="Arial" panose="020B0604020202020204" pitchFamily="34" charset="0"/>
                <a:cs typeface="Arial" panose="020B0604020202020204" pitchFamily="34" charset="0"/>
                <a:hlinkClick r:id="rId4"/>
              </a:rPr>
              <a:t>https://www.ageuk.org.uk/siteassets/documents/reports-and-publications/reports-and-briefings/health--wellbeing/state-of-health-and-care/state-of-health-care-of-older-people-in-england-2025.pdf?utm_source=copilot.com</a:t>
            </a:r>
            <a:r>
              <a:rPr lang="en-US" sz="1400" dirty="0">
                <a:latin typeface="Arial" panose="020B0604020202020204" pitchFamily="34" charset="0"/>
                <a:cs typeface="Arial" panose="020B0604020202020204" pitchFamily="34" charset="0"/>
              </a:rPr>
              <a:t> (Accessed:16 March 2026)</a:t>
            </a:r>
            <a:endParaRPr lang="en-GB" sz="1400" dirty="0">
              <a:latin typeface="Arial" panose="020B0604020202020204" pitchFamily="34" charset="0"/>
              <a:cs typeface="Arial" panose="020B0604020202020204" pitchFamily="34" charset="0"/>
            </a:endParaRPr>
          </a:p>
          <a:p>
            <a:pPr algn="l"/>
            <a:r>
              <a:rPr lang="en-US" sz="1400" dirty="0" err="1">
                <a:latin typeface="Arial" panose="020B0604020202020204" pitchFamily="34" charset="0"/>
                <a:cs typeface="Arial" panose="020B0604020202020204" pitchFamily="34" charset="0"/>
              </a:rPr>
              <a:t>Ashikali</a:t>
            </a:r>
            <a:r>
              <a:rPr lang="en-US" sz="1400" dirty="0">
                <a:latin typeface="Arial" panose="020B0604020202020204" pitchFamily="34" charset="0"/>
                <a:cs typeface="Arial" panose="020B0604020202020204" pitchFamily="34" charset="0"/>
              </a:rPr>
              <a:t>, E.-M., Ludwig, C., Graf, C., Ionita, I., &amp; </a:t>
            </a:r>
            <a:r>
              <a:rPr lang="en-US" sz="1400" dirty="0" err="1">
                <a:latin typeface="Arial" panose="020B0604020202020204" pitchFamily="34" charset="0"/>
                <a:cs typeface="Arial" panose="020B0604020202020204" pitchFamily="34" charset="0"/>
              </a:rPr>
              <a:t>Busnel</a:t>
            </a:r>
            <a:r>
              <a:rPr lang="en-US" sz="1400" dirty="0">
                <a:latin typeface="Arial" panose="020B0604020202020204" pitchFamily="34" charset="0"/>
                <a:cs typeface="Arial" panose="020B0604020202020204" pitchFamily="34" charset="0"/>
              </a:rPr>
              <a:t>, C. (2024). Application of the Medical Research Council guidance for complex interventions in the development of </a:t>
            </a:r>
            <a:r>
              <a:rPr lang="en-US" sz="1400" dirty="0" err="1">
                <a:latin typeface="Arial" panose="020B0604020202020204" pitchFamily="34" charset="0"/>
                <a:cs typeface="Arial" panose="020B0604020202020204" pitchFamily="34" charset="0"/>
              </a:rPr>
              <a:t>VIeSA</a:t>
            </a:r>
            <a:r>
              <a:rPr lang="en-US" sz="1400" dirty="0">
                <a:latin typeface="Arial" panose="020B0604020202020204" pitchFamily="34" charset="0"/>
                <a:cs typeface="Arial" panose="020B0604020202020204" pitchFamily="34" charset="0"/>
              </a:rPr>
              <a:t>, an intervention to support healthy ageing among community-dwelling older adults. BMC Geriatrics, 24(1), Article 830. </a:t>
            </a:r>
            <a:r>
              <a:rPr lang="en-US" sz="1400" u="sng" dirty="0">
                <a:latin typeface="Arial" panose="020B0604020202020204" pitchFamily="34" charset="0"/>
                <a:cs typeface="Arial" panose="020B0604020202020204" pitchFamily="34" charset="0"/>
                <a:hlinkClick r:id="rId5"/>
              </a:rPr>
              <a:t>https://doi.org/10.1186/s12877-024-05399-y</a:t>
            </a:r>
            <a:endParaRPr lang="en-GB" sz="1400" dirty="0">
              <a:latin typeface="Arial" panose="020B0604020202020204" pitchFamily="34" charset="0"/>
              <a:cs typeface="Arial" panose="020B0604020202020204" pitchFamily="34" charset="0"/>
            </a:endParaRPr>
          </a:p>
          <a:p>
            <a:pPr algn="l"/>
            <a:r>
              <a:rPr lang="en-US" sz="1400">
                <a:latin typeface="Arial" panose="020B0604020202020204" pitchFamily="34" charset="0"/>
                <a:cs typeface="Arial" panose="020B0604020202020204" pitchFamily="34" charset="0"/>
              </a:rPr>
              <a:t>British </a:t>
            </a:r>
            <a:r>
              <a:rPr lang="en-US" sz="1400" dirty="0">
                <a:latin typeface="Arial" panose="020B0604020202020204" pitchFamily="34" charset="0"/>
                <a:cs typeface="Arial" panose="020B0604020202020204" pitchFamily="34" charset="0"/>
              </a:rPr>
              <a:t>Geriatrics Society (2024) </a:t>
            </a:r>
            <a:r>
              <a:rPr lang="en-US" sz="1400" i="1" dirty="0">
                <a:latin typeface="Arial" panose="020B0604020202020204" pitchFamily="34" charset="0"/>
                <a:cs typeface="Arial" panose="020B0604020202020204" pitchFamily="34" charset="0"/>
              </a:rPr>
              <a:t>Evidence Synthesis for Older Adults</a:t>
            </a:r>
            <a:r>
              <a:rPr lang="en-US" sz="1400" dirty="0">
                <a:latin typeface="Arial" panose="020B0604020202020204" pitchFamily="34" charset="0"/>
                <a:cs typeface="Arial" panose="020B0604020202020204" pitchFamily="34" charset="0"/>
              </a:rPr>
              <a:t> Available at: </a:t>
            </a:r>
            <a:r>
              <a:rPr lang="en-US" sz="1400" u="sng" dirty="0">
                <a:latin typeface="Arial" panose="020B0604020202020204" pitchFamily="34" charset="0"/>
                <a:cs typeface="Arial" panose="020B0604020202020204" pitchFamily="34" charset="0"/>
                <a:hlinkClick r:id="rId6"/>
              </a:rPr>
              <a:t>https://www.bgs.org.uk/resources/evidence-synthesis-for-older-adults?utm_source=chatgpt.com</a:t>
            </a:r>
            <a:r>
              <a:rPr lang="en-US" sz="1400" b="1"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algn="l"/>
            <a:r>
              <a:rPr lang="en-US" sz="1400" dirty="0">
                <a:latin typeface="Arial" panose="020B0604020202020204" pitchFamily="34" charset="0"/>
                <a:cs typeface="Arial" panose="020B0604020202020204" pitchFamily="34" charset="0"/>
              </a:rPr>
              <a:t>CAREY, M. (2019). Some limits and political implications of participation within health and social care for older adults. Ageing and Society, 39(8), 1691–1708. </a:t>
            </a:r>
            <a:r>
              <a:rPr lang="en-US" sz="1400" u="sng" dirty="0">
                <a:latin typeface="Arial" panose="020B0604020202020204" pitchFamily="34" charset="0"/>
                <a:cs typeface="Arial" panose="020B0604020202020204" pitchFamily="34" charset="0"/>
                <a:hlinkClick r:id="rId7"/>
              </a:rPr>
              <a:t>https://doi.org/10.1017/S0144686X18000193</a:t>
            </a:r>
            <a:r>
              <a:rPr lang="en-US" sz="1400"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algn="l"/>
            <a:r>
              <a:rPr lang="en-US" sz="1400" dirty="0">
                <a:latin typeface="Arial" panose="020B0604020202020204" pitchFamily="34" charset="0"/>
                <a:cs typeface="Arial" panose="020B0604020202020204" pitchFamily="34" charset="0"/>
              </a:rPr>
              <a:t>Care Learning (2024) </a:t>
            </a:r>
            <a:r>
              <a:rPr lang="en-US" sz="1400" i="1" dirty="0">
                <a:latin typeface="Arial" panose="020B0604020202020204" pitchFamily="34" charset="0"/>
                <a:cs typeface="Arial" panose="020B0604020202020204" pitchFamily="34" charset="0"/>
              </a:rPr>
              <a:t>Explain the importance of empowering individuals.</a:t>
            </a:r>
            <a:r>
              <a:rPr lang="en-US" sz="1400" dirty="0">
                <a:latin typeface="Arial" panose="020B0604020202020204" pitchFamily="34" charset="0"/>
                <a:cs typeface="Arial" panose="020B0604020202020204" pitchFamily="34" charset="0"/>
              </a:rPr>
              <a:t> Available </a:t>
            </a:r>
            <a:r>
              <a:rPr lang="en-US" sz="1400" dirty="0" err="1">
                <a:latin typeface="Arial" panose="020B0604020202020204" pitchFamily="34" charset="0"/>
                <a:cs typeface="Arial" panose="020B0604020202020204" pitchFamily="34" charset="0"/>
              </a:rPr>
              <a:t>at:</a:t>
            </a:r>
            <a:r>
              <a:rPr lang="en-US" sz="1400" u="sng" dirty="0" err="1">
                <a:latin typeface="Arial" panose="020B0604020202020204" pitchFamily="34" charset="0"/>
                <a:cs typeface="Arial" panose="020B0604020202020204" pitchFamily="34" charset="0"/>
                <a:hlinkClick r:id="rId8"/>
              </a:rPr>
              <a:t>https</a:t>
            </a:r>
            <a:r>
              <a:rPr lang="en-US" sz="1400" u="sng" dirty="0">
                <a:latin typeface="Arial" panose="020B0604020202020204" pitchFamily="34" charset="0"/>
                <a:cs typeface="Arial" panose="020B0604020202020204" pitchFamily="34" charset="0"/>
                <a:hlinkClick r:id="rId8"/>
              </a:rPr>
              <a:t>://carelearning.org.uk/qualifications/level-3-extended-hsc/hsc-dm1/1-1-explain-the-importance-of-empowering-individuals/?utm_source=chatgpt.com</a:t>
            </a:r>
            <a:r>
              <a:rPr lang="en-US" sz="1400" dirty="0">
                <a:latin typeface="Arial" panose="020B0604020202020204" pitchFamily="34" charset="0"/>
                <a:cs typeface="Arial" panose="020B0604020202020204" pitchFamily="34" charset="0"/>
              </a:rPr>
              <a:t> (Accessed: 9 March 2026)</a:t>
            </a:r>
            <a:endParaRPr lang="en-GB" sz="1400" dirty="0">
              <a:latin typeface="Arial" panose="020B0604020202020204" pitchFamily="34" charset="0"/>
              <a:cs typeface="Arial" panose="020B0604020202020204" pitchFamily="34" charset="0"/>
            </a:endParaRPr>
          </a:p>
          <a:p>
            <a:pPr algn="l"/>
            <a:r>
              <a:rPr lang="en-GB" sz="1400" dirty="0">
                <a:latin typeface="Arial" panose="020B0604020202020204" pitchFamily="34" charset="0"/>
                <a:cs typeface="Arial" panose="020B0604020202020204" pitchFamily="34" charset="0"/>
              </a:rPr>
              <a:t>Department of Health (2014) </a:t>
            </a:r>
            <a:r>
              <a:rPr lang="en-GB" sz="1400" i="1" dirty="0">
                <a:latin typeface="Arial" panose="020B0604020202020204" pitchFamily="34" charset="0"/>
                <a:cs typeface="Arial" panose="020B0604020202020204" pitchFamily="34" charset="0"/>
              </a:rPr>
              <a:t>Care and Support Statutory Guidance</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9"/>
              </a:rPr>
              <a:t>https://assets.publishing.service.gov.uk/media/5a7f6122e5274a2e87db57f9/23902777_Care_Act_Book.pdf</a:t>
            </a:r>
            <a:r>
              <a:rPr lang="en-GB" sz="1400" dirty="0">
                <a:latin typeface="Arial" panose="020B0604020202020204" pitchFamily="34" charset="0"/>
                <a:cs typeface="Arial" panose="020B0604020202020204" pitchFamily="34" charset="0"/>
              </a:rPr>
              <a:t>  </a:t>
            </a:r>
          </a:p>
          <a:p>
            <a:pPr algn="l"/>
            <a:r>
              <a:rPr lang="en-GB" sz="1400" dirty="0">
                <a:latin typeface="Arial" panose="020B0604020202020204" pitchFamily="34" charset="0"/>
                <a:cs typeface="Arial" panose="020B0604020202020204" pitchFamily="34" charset="0"/>
              </a:rPr>
              <a:t>Dong, Y., &amp; Dong, H. (2023). Design Empowering Active Aging: A Resource-Based Design Toolkit. </a:t>
            </a:r>
            <a:r>
              <a:rPr lang="en-GB" sz="1400" i="1" dirty="0">
                <a:latin typeface="Arial" panose="020B0604020202020204" pitchFamily="34" charset="0"/>
                <a:cs typeface="Arial" panose="020B0604020202020204" pitchFamily="34" charset="0"/>
              </a:rPr>
              <a:t>International Journal of Human-Computer Interaction</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39</a:t>
            </a:r>
            <a:r>
              <a:rPr lang="en-GB" sz="1400" dirty="0">
                <a:latin typeface="Arial" panose="020B0604020202020204" pitchFamily="34" charset="0"/>
                <a:cs typeface="Arial" panose="020B0604020202020204" pitchFamily="34" charset="0"/>
              </a:rPr>
              <a:t>(3), 601–611. </a:t>
            </a:r>
            <a:r>
              <a:rPr lang="en-GB" sz="1400" u="sng" dirty="0">
                <a:latin typeface="Arial" panose="020B0604020202020204" pitchFamily="34" charset="0"/>
                <a:cs typeface="Arial" panose="020B0604020202020204" pitchFamily="34" charset="0"/>
                <a:hlinkClick r:id="rId10"/>
              </a:rPr>
              <a:t>https://doi.org/10.1080/10447318.2022.2041908</a:t>
            </a:r>
            <a:endParaRPr lang="en-GB" sz="1400" dirty="0">
              <a:latin typeface="Arial" panose="020B0604020202020204" pitchFamily="34" charset="0"/>
              <a:cs typeface="Arial" panose="020B0604020202020204" pitchFamily="34" charset="0"/>
            </a:endParaRPr>
          </a:p>
          <a:p>
            <a:pPr algn="l"/>
            <a:r>
              <a:rPr lang="en-GB" sz="1400" dirty="0" err="1">
                <a:latin typeface="Arial" panose="020B0604020202020204" pitchFamily="34" charset="0"/>
                <a:cs typeface="Arial" panose="020B0604020202020204" pitchFamily="34" charset="0"/>
              </a:rPr>
              <a:t>Halamová</a:t>
            </a:r>
            <a:r>
              <a:rPr lang="en-GB" sz="1400" dirty="0">
                <a:latin typeface="Arial" panose="020B0604020202020204" pitchFamily="34" charset="0"/>
                <a:cs typeface="Arial" panose="020B0604020202020204" pitchFamily="34" charset="0"/>
              </a:rPr>
              <a:t>, L., </a:t>
            </a:r>
            <a:r>
              <a:rPr lang="en-GB" sz="1400" dirty="0" err="1">
                <a:latin typeface="Arial" panose="020B0604020202020204" pitchFamily="34" charset="0"/>
                <a:cs typeface="Arial" panose="020B0604020202020204" pitchFamily="34" charset="0"/>
              </a:rPr>
              <a:t>Locock</a:t>
            </a:r>
            <a:r>
              <a:rPr lang="en-GB" sz="1400" dirty="0">
                <a:latin typeface="Arial" panose="020B0604020202020204" pitchFamily="34" charset="0"/>
                <a:cs typeface="Arial" panose="020B0604020202020204" pitchFamily="34" charset="0"/>
              </a:rPr>
              <a:t>, L., Maclaren, A., Makin, S., &amp; Phillips, L. (2025). Involvement of older adults in shared decision-making on care transitions in the UK: an interpretative qualitative systematic review. Ageing and Society, 45(11), 2500–2525. </a:t>
            </a:r>
            <a:r>
              <a:rPr lang="en-GB" sz="1400" u="sng" dirty="0">
                <a:latin typeface="Arial" panose="020B0604020202020204" pitchFamily="34" charset="0"/>
                <a:cs typeface="Arial" panose="020B0604020202020204" pitchFamily="34" charset="0"/>
                <a:hlinkClick r:id="rId11"/>
              </a:rPr>
              <a:t>https://doi.org/10.1017/S0144686X25100123</a:t>
            </a:r>
            <a:endParaRPr lang="en-GB" sz="1400" dirty="0">
              <a:latin typeface="Arial" panose="020B0604020202020204" pitchFamily="34" charset="0"/>
              <a:cs typeface="Arial" panose="020B0604020202020204" pitchFamily="34" charset="0"/>
            </a:endParaRPr>
          </a:p>
          <a:p>
            <a:pPr algn="l"/>
            <a:r>
              <a:rPr lang="en-GB" sz="1400" dirty="0">
                <a:latin typeface="Arial" panose="020B0604020202020204" pitchFamily="34" charset="0"/>
                <a:cs typeface="Arial" panose="020B0604020202020204" pitchFamily="34" charset="0"/>
              </a:rPr>
              <a:t>GOV UK (2025) </a:t>
            </a:r>
            <a:r>
              <a:rPr lang="en-GB" sz="1400" i="1" dirty="0">
                <a:latin typeface="Arial" panose="020B0604020202020204" pitchFamily="34" charset="0"/>
                <a:cs typeface="Arial" panose="020B0604020202020204" pitchFamily="34" charset="0"/>
              </a:rPr>
              <a:t>Care and support statutory guidance</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12"/>
              </a:rPr>
              <a:t>https://www.gov.uk/government/publications/care-act-statutory-guidance/care-and-support-statutory-guidance?utm_source=copilot.com</a:t>
            </a:r>
            <a:r>
              <a:rPr lang="en-GB" sz="1400" dirty="0">
                <a:latin typeface="Arial" panose="020B0604020202020204" pitchFamily="34" charset="0"/>
                <a:cs typeface="Arial" panose="020B0604020202020204" pitchFamily="34" charset="0"/>
              </a:rPr>
              <a:t> (Accessed:16 March 2026)</a:t>
            </a:r>
          </a:p>
          <a:p>
            <a:pPr algn="l"/>
            <a:r>
              <a:rPr lang="en-US" sz="1400" dirty="0">
                <a:latin typeface="Arial" panose="020B0604020202020204" pitchFamily="34" charset="0"/>
                <a:cs typeface="Arial" panose="020B0604020202020204" pitchFamily="34" charset="0"/>
              </a:rPr>
              <a:t>IOMH (2025) </a:t>
            </a:r>
            <a:r>
              <a:rPr lang="en-US" sz="1400" i="1" dirty="0">
                <a:latin typeface="Arial" panose="020B0604020202020204" pitchFamily="34" charset="0"/>
                <a:cs typeface="Arial" panose="020B0604020202020204" pitchFamily="34" charset="0"/>
              </a:rPr>
              <a:t>Empowerment in health and social care: definition and examples</a:t>
            </a:r>
            <a:r>
              <a:rPr lang="en-US" sz="1400" dirty="0">
                <a:latin typeface="Arial" panose="020B0604020202020204" pitchFamily="34" charset="0"/>
                <a:cs typeface="Arial" panose="020B0604020202020204" pitchFamily="34" charset="0"/>
              </a:rPr>
              <a:t>. Available at: </a:t>
            </a:r>
            <a:r>
              <a:rPr lang="en-US" sz="1400" u="sng" dirty="0">
                <a:latin typeface="Arial" panose="020B0604020202020204" pitchFamily="34" charset="0"/>
                <a:cs typeface="Arial" panose="020B0604020202020204" pitchFamily="34" charset="0"/>
                <a:hlinkClick r:id="rId13"/>
              </a:rPr>
              <a:t>https://iomh.co.uk/what-is-empowerment-in-health-and-social-care-definition-importance-examples-practice/?utm_source=chatgpt.com</a:t>
            </a:r>
            <a:r>
              <a:rPr lang="en-US" sz="1400" dirty="0">
                <a:latin typeface="Arial" panose="020B0604020202020204" pitchFamily="34" charset="0"/>
                <a:cs typeface="Arial" panose="020B0604020202020204" pitchFamily="34" charset="0"/>
              </a:rPr>
              <a:t> (Accessed: 9 March 2026)</a:t>
            </a:r>
            <a:endParaRPr lang="en-GB" sz="1400" dirty="0">
              <a:latin typeface="Arial" panose="020B0604020202020204" pitchFamily="34" charset="0"/>
              <a:cs typeface="Arial" panose="020B0604020202020204" pitchFamily="34" charset="0"/>
            </a:endParaRPr>
          </a:p>
          <a:p>
            <a:pPr algn="l"/>
            <a:r>
              <a:rPr lang="en-US" sz="1400" dirty="0">
                <a:latin typeface="Arial" panose="020B0604020202020204" pitchFamily="34" charset="0"/>
                <a:cs typeface="Arial" panose="020B0604020202020204" pitchFamily="34" charset="0"/>
              </a:rPr>
              <a:t>Khan, A., Newman, A., Mann, M., &amp; Nelson, A. (2019). 51 The unmet health and social care needs of older caregivers: a systematic review. </a:t>
            </a:r>
            <a:r>
              <a:rPr lang="en-US" sz="1400" i="1" dirty="0">
                <a:latin typeface="Arial" panose="020B0604020202020204" pitchFamily="34" charset="0"/>
                <a:cs typeface="Arial" panose="020B0604020202020204" pitchFamily="34" charset="0"/>
              </a:rPr>
              <a:t>BMJ Supportive &amp; Palliative Care</a:t>
            </a:r>
            <a:r>
              <a:rPr lang="en-US" sz="1400" dirty="0">
                <a:latin typeface="Arial" panose="020B0604020202020204" pitchFamily="34" charset="0"/>
                <a:cs typeface="Arial" panose="020B0604020202020204" pitchFamily="34" charset="0"/>
              </a:rPr>
              <a:t>, </a:t>
            </a:r>
            <a:r>
              <a:rPr lang="en-US" sz="1400" i="1" dirty="0">
                <a:latin typeface="Arial" panose="020B0604020202020204" pitchFamily="34" charset="0"/>
                <a:cs typeface="Arial" panose="020B0604020202020204" pitchFamily="34" charset="0"/>
              </a:rPr>
              <a:t>9</a:t>
            </a:r>
            <a:r>
              <a:rPr lang="en-US" sz="1400" dirty="0">
                <a:latin typeface="Arial" panose="020B0604020202020204" pitchFamily="34" charset="0"/>
                <a:cs typeface="Arial" panose="020B0604020202020204" pitchFamily="34" charset="0"/>
              </a:rPr>
              <a:t>(Suppl 3), A20. </a:t>
            </a:r>
            <a:r>
              <a:rPr lang="en-US" sz="1400" u="sng" dirty="0">
                <a:latin typeface="Arial" panose="020B0604020202020204" pitchFamily="34" charset="0"/>
                <a:cs typeface="Arial" panose="020B0604020202020204" pitchFamily="34" charset="0"/>
                <a:hlinkClick r:id="rId14"/>
              </a:rPr>
              <a:t>https://doi.org/10.1136/spcare-2019-mariecuriepalliativecare.51</a:t>
            </a:r>
            <a:r>
              <a:rPr lang="en-US" sz="1400"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algn="l"/>
            <a:r>
              <a:rPr lang="en-GB" sz="1400" dirty="0">
                <a:latin typeface="Arial" panose="020B0604020202020204" pitchFamily="34" charset="0"/>
                <a:cs typeface="Arial" panose="020B0604020202020204" pitchFamily="34" charset="0"/>
              </a:rPr>
              <a:t>Office for National Statistics (2021) </a:t>
            </a:r>
            <a:r>
              <a:rPr lang="en-GB" sz="1400" i="1" dirty="0">
                <a:latin typeface="Arial" panose="020B0604020202020204" pitchFamily="34" charset="0"/>
                <a:cs typeface="Arial" panose="020B0604020202020204" pitchFamily="34" charset="0"/>
              </a:rPr>
              <a:t>Ageing </a:t>
            </a:r>
            <a:r>
              <a:rPr lang="en-GB" sz="1400" dirty="0">
                <a:latin typeface="Arial" panose="020B0604020202020204" pitchFamily="34" charset="0"/>
                <a:cs typeface="Arial" panose="020B0604020202020204" pitchFamily="34" charset="0"/>
              </a:rPr>
              <a:t>Available at: </a:t>
            </a:r>
            <a:r>
              <a:rPr lang="en-GB" sz="1400" u="sng" dirty="0">
                <a:latin typeface="Arial" panose="020B0604020202020204" pitchFamily="34" charset="0"/>
                <a:cs typeface="Arial" panose="020B0604020202020204" pitchFamily="34" charset="0"/>
                <a:hlinkClick r:id="rId15"/>
              </a:rPr>
              <a:t>https://www.ons.gov.uk/peoplepopulationandcommunity/birthsdeathsandmarriages/ageing</a:t>
            </a:r>
            <a:r>
              <a:rPr lang="en-GB" sz="1400" dirty="0">
                <a:latin typeface="Arial" panose="020B0604020202020204" pitchFamily="34" charset="0"/>
                <a:cs typeface="Arial" panose="020B0604020202020204" pitchFamily="34" charset="0"/>
              </a:rPr>
              <a:t> (Accessed: 08/03/2026)</a:t>
            </a:r>
          </a:p>
          <a:p>
            <a:pPr algn="l"/>
            <a:r>
              <a:rPr lang="en-GB" sz="1400" dirty="0">
                <a:latin typeface="Arial" panose="020B0604020202020204" pitchFamily="34" charset="0"/>
                <a:cs typeface="Arial" panose="020B0604020202020204" pitchFamily="34" charset="0"/>
              </a:rPr>
              <a:t>Office for National Statistics (2023) </a:t>
            </a:r>
            <a:r>
              <a:rPr lang="en-GB" sz="1400" i="1" dirty="0">
                <a:latin typeface="Arial" panose="020B0604020202020204" pitchFamily="34" charset="0"/>
                <a:cs typeface="Arial" panose="020B0604020202020204" pitchFamily="34" charset="0"/>
              </a:rPr>
              <a:t>Older people living in care homes and changes over time, England and Wales, Census 2021</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16"/>
              </a:rPr>
              <a:t>https://www.ons.gov.uk/peoplepopulationandcommunity/birthsdeathsandmarriages/ageing/datasets/olderpeoplelivingincarehomesandchangesovertimeenglandandwalescensus2021</a:t>
            </a:r>
            <a:r>
              <a:rPr lang="en-GB" sz="1400" dirty="0">
                <a:latin typeface="Arial" panose="020B0604020202020204" pitchFamily="34" charset="0"/>
                <a:cs typeface="Arial" panose="020B0604020202020204" pitchFamily="34" charset="0"/>
              </a:rPr>
              <a:t> (06/03/2026)</a:t>
            </a:r>
          </a:p>
          <a:p>
            <a:pPr algn="l"/>
            <a:r>
              <a:rPr lang="nl-NL" sz="1400" dirty="0">
                <a:latin typeface="Arial" panose="020B0604020202020204" pitchFamily="34" charset="0"/>
                <a:cs typeface="Arial" panose="020B0604020202020204" pitchFamily="34" charset="0"/>
              </a:rPr>
              <a:t>Moilanen, T., Kangasniemi, M., Papinaho, O., Mynttinen, M., Siipi, H., Suominen, S., &amp; Suhonen, R. (2021). </a:t>
            </a:r>
            <a:r>
              <a:rPr lang="en-GB" sz="1400" dirty="0">
                <a:latin typeface="Arial" panose="020B0604020202020204" pitchFamily="34" charset="0"/>
                <a:cs typeface="Arial" panose="020B0604020202020204" pitchFamily="34" charset="0"/>
              </a:rPr>
              <a:t>Older people’s perceived autonomy in residential care: An integrative review. Nursing Ethics, 28(3), 414–434. </a:t>
            </a:r>
            <a:r>
              <a:rPr lang="en-GB" sz="1400" u="sng" dirty="0">
                <a:latin typeface="Arial" panose="020B0604020202020204" pitchFamily="34" charset="0"/>
                <a:cs typeface="Arial" panose="020B0604020202020204" pitchFamily="34" charset="0"/>
                <a:hlinkClick r:id="rId17"/>
              </a:rPr>
              <a:t>https://doi.org/10.1177/0969733020948115</a:t>
            </a:r>
            <a:r>
              <a:rPr lang="en-US" sz="1400"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algn="l"/>
            <a:r>
              <a:rPr lang="en-GB" sz="1400" dirty="0">
                <a:latin typeface="Arial" panose="020B0604020202020204" pitchFamily="34" charset="0"/>
                <a:cs typeface="Arial" panose="020B0604020202020204" pitchFamily="34" charset="0"/>
              </a:rPr>
              <a:t>Mc Grath, M., Clancy, K., &amp; Kenny, A. (2016). An exploration of strategies used by older people to obtain information about health‐ and social care services in the community. </a:t>
            </a:r>
            <a:r>
              <a:rPr lang="en-GB" sz="1400" i="1" dirty="0">
                <a:latin typeface="Arial" panose="020B0604020202020204" pitchFamily="34" charset="0"/>
                <a:cs typeface="Arial" panose="020B0604020202020204" pitchFamily="34" charset="0"/>
              </a:rPr>
              <a:t>Health Expectations: An International Journal of Public Participation in Health Care and Health Policy</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19</a:t>
            </a:r>
            <a:r>
              <a:rPr lang="en-GB" sz="1400" dirty="0">
                <a:latin typeface="Arial" panose="020B0604020202020204" pitchFamily="34" charset="0"/>
                <a:cs typeface="Arial" panose="020B0604020202020204" pitchFamily="34" charset="0"/>
              </a:rPr>
              <a:t>(5), 1150–1159. </a:t>
            </a:r>
            <a:r>
              <a:rPr lang="en-GB" sz="1400" u="sng" dirty="0">
                <a:latin typeface="Arial" panose="020B0604020202020204" pitchFamily="34" charset="0"/>
                <a:cs typeface="Arial" panose="020B0604020202020204" pitchFamily="34" charset="0"/>
                <a:hlinkClick r:id="rId18"/>
              </a:rPr>
              <a:t>https://doi.org/10.1111/hex.12408</a:t>
            </a:r>
            <a:endParaRPr lang="en-GB" sz="1400" dirty="0">
              <a:latin typeface="Arial" panose="020B0604020202020204" pitchFamily="34" charset="0"/>
              <a:cs typeface="Arial" panose="020B0604020202020204" pitchFamily="34" charset="0"/>
            </a:endParaRPr>
          </a:p>
          <a:p>
            <a:pPr algn="l"/>
            <a:r>
              <a:rPr lang="en-GB" sz="1400" dirty="0">
                <a:latin typeface="Arial" panose="020B0604020202020204" pitchFamily="34" charset="0"/>
                <a:cs typeface="Arial" panose="020B0604020202020204" pitchFamily="34" charset="0"/>
              </a:rPr>
              <a:t>NICE (2015) </a:t>
            </a:r>
            <a:r>
              <a:rPr lang="en-GB" sz="1400" i="1" dirty="0">
                <a:latin typeface="Arial" panose="020B0604020202020204" pitchFamily="34" charset="0"/>
                <a:cs typeface="Arial" panose="020B0604020202020204" pitchFamily="34" charset="0"/>
              </a:rPr>
              <a:t>Older people with social care needs and multiple long-term conditions</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19"/>
              </a:rPr>
              <a:t>https://www.nice.org.uk/guidance/ng22?utm_source=copilot.com</a:t>
            </a:r>
            <a:r>
              <a:rPr lang="en-GB" sz="1400" dirty="0">
                <a:latin typeface="Arial" panose="020B0604020202020204" pitchFamily="34" charset="0"/>
                <a:cs typeface="Arial" panose="020B0604020202020204" pitchFamily="34" charset="0"/>
              </a:rPr>
              <a:t> (16/03/2026)</a:t>
            </a:r>
          </a:p>
          <a:p>
            <a:pPr algn="l"/>
            <a:r>
              <a:rPr lang="en-GB" sz="1400" dirty="0">
                <a:latin typeface="Arial" panose="020B0604020202020204" pitchFamily="34" charset="0"/>
                <a:cs typeface="Arial" panose="020B0604020202020204" pitchFamily="34" charset="0"/>
              </a:rPr>
              <a:t>NHS England (2019) </a:t>
            </a:r>
            <a:r>
              <a:rPr lang="en-GB" sz="1400" i="1" dirty="0">
                <a:latin typeface="Arial" panose="020B0604020202020204" pitchFamily="34" charset="0"/>
                <a:cs typeface="Arial" panose="020B0604020202020204" pitchFamily="34" charset="0"/>
              </a:rPr>
              <a:t>The NHS Long Term Plan</a:t>
            </a:r>
            <a:r>
              <a:rPr lang="en-GB" sz="1400" dirty="0">
                <a:latin typeface="Arial" panose="020B0604020202020204" pitchFamily="34" charset="0"/>
                <a:cs typeface="Arial" panose="020B0604020202020204" pitchFamily="34" charset="0"/>
              </a:rPr>
              <a:t> Available at: </a:t>
            </a:r>
            <a:r>
              <a:rPr lang="en-GB" sz="1400" u="sng" dirty="0">
                <a:latin typeface="Arial" panose="020B0604020202020204" pitchFamily="34" charset="0"/>
                <a:cs typeface="Arial" panose="020B0604020202020204" pitchFamily="34" charset="0"/>
                <a:hlinkClick r:id="rId20"/>
              </a:rPr>
              <a:t>https://www.england.nhs.uk/2019/01/long-term-plan/</a:t>
            </a:r>
            <a:r>
              <a:rPr lang="en-US" sz="1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(Accessed: 08/03/2026)</a:t>
            </a:r>
          </a:p>
          <a:p>
            <a:pPr algn="l"/>
            <a:r>
              <a:rPr lang="en-GB" sz="1400" dirty="0">
                <a:latin typeface="Arial" panose="020B0604020202020204" pitchFamily="34" charset="0"/>
                <a:cs typeface="Arial" panose="020B0604020202020204" pitchFamily="34" charset="0"/>
              </a:rPr>
              <a:t>Sadler, E., </a:t>
            </a:r>
            <a:r>
              <a:rPr lang="en-GB" sz="1400" dirty="0" err="1">
                <a:latin typeface="Arial" panose="020B0604020202020204" pitchFamily="34" charset="0"/>
                <a:cs typeface="Arial" panose="020B0604020202020204" pitchFamily="34" charset="0"/>
              </a:rPr>
              <a:t>Khadjesari</a:t>
            </a:r>
            <a:r>
              <a:rPr lang="en-GB" sz="1400" dirty="0">
                <a:latin typeface="Arial" panose="020B0604020202020204" pitchFamily="34" charset="0"/>
                <a:cs typeface="Arial" panose="020B0604020202020204" pitchFamily="34" charset="0"/>
              </a:rPr>
              <a:t>, Z., Ziemann, A., Sheehan, K. J., Whitney, J., Wilson, D., </a:t>
            </a:r>
            <a:r>
              <a:rPr lang="en-GB" sz="1400" dirty="0" err="1">
                <a:latin typeface="Arial" panose="020B0604020202020204" pitchFamily="34" charset="0"/>
                <a:cs typeface="Arial" panose="020B0604020202020204" pitchFamily="34" charset="0"/>
              </a:rPr>
              <a:t>Bakolis</a:t>
            </a:r>
            <a:r>
              <a:rPr lang="en-GB" sz="1400" dirty="0">
                <a:latin typeface="Arial" panose="020B0604020202020204" pitchFamily="34" charset="0"/>
                <a:cs typeface="Arial" panose="020B0604020202020204" pitchFamily="34" charset="0"/>
              </a:rPr>
              <a:t>, I., </a:t>
            </a:r>
            <a:r>
              <a:rPr lang="en-GB" sz="1400" dirty="0" err="1">
                <a:latin typeface="Arial" panose="020B0604020202020204" pitchFamily="34" charset="0"/>
                <a:cs typeface="Arial" panose="020B0604020202020204" pitchFamily="34" charset="0"/>
              </a:rPr>
              <a:t>Sevdalis</a:t>
            </a:r>
            <a:r>
              <a:rPr lang="en-GB" sz="1400" dirty="0">
                <a:latin typeface="Arial" panose="020B0604020202020204" pitchFamily="34" charset="0"/>
                <a:cs typeface="Arial" panose="020B0604020202020204" pitchFamily="34" charset="0"/>
              </a:rPr>
              <a:t>, N., Sandall, J., Soukup, T., Corbett, T., Gonçalves-Bradley, D. C., &amp; Walker, D.-M. (2023). Case management for integrated care of older people with frailty in community settings. Cochrane Database of Systematic Reviews, 2023(5), CD013088. </a:t>
            </a:r>
            <a:r>
              <a:rPr lang="en-GB" sz="1400" u="sng" dirty="0">
                <a:latin typeface="Arial" panose="020B0604020202020204" pitchFamily="34" charset="0"/>
                <a:cs typeface="Arial" panose="020B0604020202020204" pitchFamily="34" charset="0"/>
                <a:hlinkClick r:id="rId21"/>
              </a:rPr>
              <a:t>https://doi.org/10.1002/14651858.CD013088.pub2</a:t>
            </a:r>
            <a:r>
              <a:rPr lang="en-US" sz="1400" dirty="0">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a:p>
            <a:pPr algn="l">
              <a:lnSpc>
                <a:spcPct val="150000"/>
              </a:lnSpc>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1571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6810</TotalTime>
  <Words>1660</Words>
  <Application>Microsoft Office PowerPoint</Application>
  <PresentationFormat>Widescreen</PresentationFormat>
  <Paragraphs>74</Paragraphs>
  <Slides>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vt:i4>
      </vt:variant>
    </vt:vector>
  </HeadingPairs>
  <TitlesOfParts>
    <vt:vector size="12" baseType="lpstr">
      <vt:lpstr>Aptos</vt:lpstr>
      <vt:lpstr>Aptos Display</vt:lpstr>
      <vt:lpstr>Arial</vt:lpstr>
      <vt:lpstr>Calibri</vt:lpstr>
      <vt:lpstr>Century Schoolbook</vt:lpstr>
      <vt:lpstr>Times New Roman</vt:lpstr>
      <vt:lpstr>Trebuchet MS</vt:lpstr>
      <vt:lpstr>Wingdings 3</vt:lpstr>
      <vt:lpstr>Office Theme</vt:lpstr>
      <vt:lpstr> Student name: Dajou Kateka Student ID: 2317142  </vt:lpstr>
      <vt:lpstr>Empowering The Older Person</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Dajou katek</dc:creator>
  <cp:lastModifiedBy>Dajou katek</cp:lastModifiedBy>
  <cp:revision>1</cp:revision>
  <dcterms:created xsi:type="dcterms:W3CDTF">2026-03-03T14:21:33Z</dcterms:created>
  <dcterms:modified xsi:type="dcterms:W3CDTF">2026-03-20T02:08:50Z</dcterms:modified>
</cp:coreProperties>
</file>