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127" dt="2026-10-22T13:32:21.0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9" d="100"/>
          <a:sy n="79" d="100"/>
        </p:scale>
        <p:origin x="438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rupakumari Bharatbhai Rathod (2537419)" userId="S::2537419@student.uwtsd.ac.uk::678142ad-2817-4fc7-acda-13d549e3882a" providerId="AD" clId="Web-{00000000-0000-0000-0000-000000000000}"/>
    <pc:docChg chg="modSld">
      <pc:chgData name="Krupakumari Bharatbhai Rathod (2537419)" userId="S::2537419@student.uwtsd.ac.uk::678142ad-2817-4fc7-acda-13d549e3882a" providerId="AD" clId="Web-{00000000-0000-0000-0000-000000000000}" dt="2026-10-22T13:32:21.096" v="61"/>
      <pc:docMkLst>
        <pc:docMk/>
      </pc:docMkLst>
      <pc:sldChg chg="modSp">
        <pc:chgData name="Krupakumari Bharatbhai Rathod (2537419)" userId="S::2537419@student.uwtsd.ac.uk::678142ad-2817-4fc7-acda-13d549e3882a" providerId="AD" clId="Web-{00000000-0000-0000-0000-000000000000}" dt="2026-10-22T13:32:21.096" v="61"/>
        <pc:sldMkLst>
          <pc:docMk/>
          <pc:sldMk cId="0" sldId="256"/>
        </pc:sldMkLst>
        <pc:spChg chg="mod">
          <ac:chgData name="Krupakumari Bharatbhai Rathod (2537419)" userId="S::2537419@student.uwtsd.ac.uk::678142ad-2817-4fc7-acda-13d549e3882a" providerId="AD" clId="Web-{00000000-0000-0000-0000-000000000000}" dt="2026-10-22T13:22:51.198" v="58" actId="20577"/>
          <ac:spMkLst>
            <pc:docMk/>
            <pc:sldMk cId="0" sldId="256"/>
            <ac:spMk id="54" creationId="{00000000-0000-0000-0000-000000000000}"/>
          </ac:spMkLst>
        </pc:spChg>
        <pc:spChg chg="mod">
          <ac:chgData name="Krupakumari Bharatbhai Rathod (2537419)" userId="S::2537419@student.uwtsd.ac.uk::678142ad-2817-4fc7-acda-13d549e3882a" providerId="AD" clId="Web-{00000000-0000-0000-0000-000000000000}" dt="2026-10-22T13:31:28.156" v="59" actId="20577"/>
          <ac:spMkLst>
            <pc:docMk/>
            <pc:sldMk cId="0" sldId="256"/>
            <ac:spMk id="83" creationId="{00000000-0000-0000-0000-000000000000}"/>
          </ac:spMkLst>
        </pc:spChg>
        <pc:graphicFrameChg chg="mod modGraphic">
          <ac:chgData name="Krupakumari Bharatbhai Rathod (2537419)" userId="S::2537419@student.uwtsd.ac.uk::678142ad-2817-4fc7-acda-13d549e3882a" providerId="AD" clId="Web-{00000000-0000-0000-0000-000000000000}" dt="2026-10-22T13:32:21.096" v="61"/>
          <ac:graphicFrameMkLst>
            <pc:docMk/>
            <pc:sldMk cId="0" sldId="256"/>
            <ac:graphicFrameMk id="49" creationId="{00000000-0000-0000-0000-000000000000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geuk.org.uk/our-impact/policy-research/loneliness-research-and-resources/?utm_source=chatgpt.com" TargetMode="External"/><Relationship Id="rId13" Type="http://schemas.openxmlformats.org/officeDocument/2006/relationships/hyperlink" Target="https://doi.org/10.1016/j.jagp.2023.10.012?utm_source=chatgpt.com" TargetMode="External"/><Relationship Id="rId18" Type="http://schemas.openxmlformats.org/officeDocument/2006/relationships/hyperlink" Target="https://doi.org/10.1002/14651858.CD013779?utm_source=chatgpt.com" TargetMode="External"/><Relationship Id="rId26" Type="http://schemas.openxmlformats.org/officeDocument/2006/relationships/hyperlink" Target="https://doi.org/10.1016/j.jad.2022.01.035?utm_source=chatgpt.com" TargetMode="External"/><Relationship Id="rId3" Type="http://schemas.openxmlformats.org/officeDocument/2006/relationships/image" Target="../media/image2.png"/><Relationship Id="rId21" Type="http://schemas.openxmlformats.org/officeDocument/2006/relationships/hyperlink" Target="https://www.scie.org.uk/prevention/mental-wellbeing-care-homes?utm_source=chatgpt.com" TargetMode="External"/><Relationship Id="rId7" Type="http://schemas.openxmlformats.org/officeDocument/2006/relationships/image" Target="../media/image6.jpeg"/><Relationship Id="rId12" Type="http://schemas.openxmlformats.org/officeDocument/2006/relationships/hyperlink" Target="https://doi.org/10.2196/49811?utm_source=chatgpt.com" TargetMode="External"/><Relationship Id="rId17" Type="http://schemas.openxmlformats.org/officeDocument/2006/relationships/hyperlink" Target="https://www.england.nhs.uk/long-read/inclusive-digital-healthcare-a-framework-for-nhs-action-on-digital-inclusion/?utm_source=chatgpt.com" TargetMode="External"/><Relationship Id="rId25" Type="http://schemas.openxmlformats.org/officeDocument/2006/relationships/hyperlink" Target="https://www.who.int/publications/i/item/9789240030749?utm_source=chatgpt.com" TargetMode="External"/><Relationship Id="rId2" Type="http://schemas.openxmlformats.org/officeDocument/2006/relationships/image" Target="../media/image1.png"/><Relationship Id="rId16" Type="http://schemas.openxmlformats.org/officeDocument/2006/relationships/hyperlink" Target="https://www.nice.org.uk/guidance/qs50" TargetMode="External"/><Relationship Id="rId20" Type="http://schemas.openxmlformats.org/officeDocument/2006/relationships/hyperlink" Target="https://doi.org/10.1016/j.ijnurstu.2020.103557?utm_source=chatgpt.com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hyperlink" Target="https://www.gov.uk/government/publications/adult-social-care-reform-next-steps-to-put-people-at-the-heart-of-care?utm_source=chatgpt.com" TargetMode="External"/><Relationship Id="rId24" Type="http://schemas.openxmlformats.org/officeDocument/2006/relationships/hyperlink" Target="https://www.who.int/publications/i/item/ottawa-charter-for-health-promotion?utm_source=chatgpt.com" TargetMode="External"/><Relationship Id="rId5" Type="http://schemas.openxmlformats.org/officeDocument/2006/relationships/image" Target="../media/image4.jpeg"/><Relationship Id="rId15" Type="http://schemas.openxmlformats.org/officeDocument/2006/relationships/hyperlink" Target="https://www.nice.org.uk/guidance/ng138" TargetMode="External"/><Relationship Id="rId23" Type="http://schemas.openxmlformats.org/officeDocument/2006/relationships/hyperlink" Target="https://doi.org/10.1017/S0144686X1900138X?utm_source=chatgpt.com" TargetMode="External"/><Relationship Id="rId10" Type="http://schemas.openxmlformats.org/officeDocument/2006/relationships/hyperlink" Target="https://doi.org/10.1111/opn.12330?utm_source=chatgpt.com" TargetMode="External"/><Relationship Id="rId19" Type="http://schemas.openxmlformats.org/officeDocument/2006/relationships/hyperlink" Target="https://www.ons.gov.uk/peoplepopulationandcommunity/birthsdeathsandmarriages/ageing?utm_source=chatgpt.com" TargetMode="External"/><Relationship Id="rId4" Type="http://schemas.openxmlformats.org/officeDocument/2006/relationships/image" Target="../media/image3.png"/><Relationship Id="rId9" Type="http://schemas.openxmlformats.org/officeDocument/2006/relationships/hyperlink" Target="https://doi.org/10.1016/j.jamda.2021.05.045?utm_source=chatgpt.com" TargetMode="External"/><Relationship Id="rId14" Type="http://schemas.openxmlformats.org/officeDocument/2006/relationships/hyperlink" Target="https://doi.org/10.1186/1748-5908-6-42?utm_source=chatgpt.com" TargetMode="External"/><Relationship Id="rId22" Type="http://schemas.openxmlformats.org/officeDocument/2006/relationships/hyperlink" Target="https://doi.org/10.1080/13607863.2022.2104523?utm_source=chatgpt.com" TargetMode="External"/><Relationship Id="rId27" Type="http://schemas.openxmlformats.org/officeDocument/2006/relationships/hyperlink" Target="https://doi.org/10.1186/s12877-020-01746-8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114300" y="76200"/>
            <a:ext cx="11963400" cy="1053703"/>
          </a:xfrm>
          <a:prstGeom prst="roundRect">
            <a:avLst>
              <a:gd name="adj" fmla="val 3615"/>
            </a:avLst>
          </a:prstGeom>
          <a:solidFill>
            <a:srgbClr val="1E1B4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114300" y="1110853"/>
            <a:ext cx="11963400" cy="19050"/>
          </a:xfrm>
          <a:prstGeom prst="rect">
            <a:avLst/>
          </a:prstGeom>
          <a:solidFill>
            <a:srgbClr val="D9770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228600" y="625078"/>
            <a:ext cx="11734800" cy="428625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228600" y="672703"/>
            <a:ext cx="2876550" cy="381000"/>
          </a:xfrm>
          <a:prstGeom prst="roundRect">
            <a:avLst>
              <a:gd name="adj" fmla="val 7500"/>
            </a:avLst>
          </a:prstGeom>
          <a:solidFill>
            <a:srgbClr val="393661"/>
          </a:solidFill>
          <a:ln w="9525">
            <a:solidFill>
              <a:srgbClr val="564E5B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228600" y="625078"/>
            <a:ext cx="11734800" cy="9525"/>
          </a:xfrm>
          <a:prstGeom prst="rect">
            <a:avLst/>
          </a:prstGeom>
          <a:solidFill>
            <a:srgbClr val="3730A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ounded Rectangle 6"/>
          <p:cNvSpPr/>
          <p:nvPr/>
        </p:nvSpPr>
        <p:spPr>
          <a:xfrm>
            <a:off x="3181350" y="672703"/>
            <a:ext cx="2876550" cy="381000"/>
          </a:xfrm>
          <a:prstGeom prst="roundRect">
            <a:avLst>
              <a:gd name="adj" fmla="val 7500"/>
            </a:avLst>
          </a:prstGeom>
          <a:solidFill>
            <a:srgbClr val="393661"/>
          </a:solidFill>
          <a:ln w="9525">
            <a:solidFill>
              <a:srgbClr val="564E5B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6134100" y="672703"/>
            <a:ext cx="2876550" cy="381000"/>
          </a:xfrm>
          <a:prstGeom prst="roundRect">
            <a:avLst>
              <a:gd name="adj" fmla="val 7500"/>
            </a:avLst>
          </a:prstGeom>
          <a:solidFill>
            <a:srgbClr val="393661"/>
          </a:solidFill>
          <a:ln w="9525">
            <a:solidFill>
              <a:srgbClr val="564E5B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ounded Rectangle 8"/>
          <p:cNvSpPr/>
          <p:nvPr/>
        </p:nvSpPr>
        <p:spPr>
          <a:xfrm>
            <a:off x="9086850" y="672703"/>
            <a:ext cx="2876550" cy="381000"/>
          </a:xfrm>
          <a:prstGeom prst="roundRect">
            <a:avLst>
              <a:gd name="adj" fmla="val 7500"/>
            </a:avLst>
          </a:prstGeom>
          <a:solidFill>
            <a:srgbClr val="393661"/>
          </a:solidFill>
          <a:ln w="9525">
            <a:solidFill>
              <a:srgbClr val="564E5B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ounded Rectangle 9"/>
          <p:cNvSpPr/>
          <p:nvPr/>
        </p:nvSpPr>
        <p:spPr>
          <a:xfrm>
            <a:off x="114300" y="1187053"/>
            <a:ext cx="2933700" cy="1658391"/>
          </a:xfrm>
          <a:prstGeom prst="roundRect">
            <a:avLst>
              <a:gd name="adj" fmla="val 2659"/>
            </a:avLst>
          </a:prstGeom>
          <a:solidFill>
            <a:srgbClr val="FFFFFF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ounded Rectangle 10"/>
          <p:cNvSpPr/>
          <p:nvPr/>
        </p:nvSpPr>
        <p:spPr>
          <a:xfrm>
            <a:off x="114300" y="2912119"/>
            <a:ext cx="2933700" cy="1595736"/>
          </a:xfrm>
          <a:prstGeom prst="roundRect">
            <a:avLst>
              <a:gd name="adj" fmla="val 2838"/>
            </a:avLst>
          </a:prstGeom>
          <a:solidFill>
            <a:srgbClr val="FFFFFF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2" name="Rounded Rectangle 11"/>
          <p:cNvSpPr/>
          <p:nvPr/>
        </p:nvSpPr>
        <p:spPr>
          <a:xfrm>
            <a:off x="114300" y="4538364"/>
            <a:ext cx="2933700" cy="2243435"/>
          </a:xfrm>
          <a:prstGeom prst="roundRect">
            <a:avLst>
              <a:gd name="adj" fmla="val 2204"/>
            </a:avLst>
          </a:prstGeom>
          <a:solidFill>
            <a:srgbClr val="FFFFFF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ounded Rectangle 12"/>
          <p:cNvSpPr/>
          <p:nvPr/>
        </p:nvSpPr>
        <p:spPr>
          <a:xfrm>
            <a:off x="3124200" y="1187053"/>
            <a:ext cx="2933700" cy="1885205"/>
          </a:xfrm>
          <a:prstGeom prst="roundRect">
            <a:avLst>
              <a:gd name="adj" fmla="val 2020"/>
            </a:avLst>
          </a:prstGeom>
          <a:solidFill>
            <a:srgbClr val="FFFFFF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ounded Rectangle 13"/>
          <p:cNvSpPr/>
          <p:nvPr/>
        </p:nvSpPr>
        <p:spPr>
          <a:xfrm>
            <a:off x="3124200" y="3138934"/>
            <a:ext cx="2933700" cy="1923306"/>
          </a:xfrm>
          <a:prstGeom prst="roundRect">
            <a:avLst>
              <a:gd name="adj" fmla="val 2236"/>
            </a:avLst>
          </a:prstGeom>
          <a:solidFill>
            <a:srgbClr val="FFFFFF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ounded Rectangle 14"/>
          <p:cNvSpPr/>
          <p:nvPr/>
        </p:nvSpPr>
        <p:spPr>
          <a:xfrm>
            <a:off x="3124200" y="5276255"/>
            <a:ext cx="2933700" cy="1505395"/>
          </a:xfrm>
          <a:prstGeom prst="roundRect">
            <a:avLst>
              <a:gd name="adj" fmla="val 2659"/>
            </a:avLst>
          </a:prstGeom>
          <a:solidFill>
            <a:srgbClr val="FFFFFF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ounded Rectangle 15"/>
          <p:cNvSpPr/>
          <p:nvPr/>
        </p:nvSpPr>
        <p:spPr>
          <a:xfrm>
            <a:off x="6134100" y="1187053"/>
            <a:ext cx="2933700" cy="2454175"/>
          </a:xfrm>
          <a:prstGeom prst="roundRect">
            <a:avLst>
              <a:gd name="adj" fmla="val 1552"/>
            </a:avLst>
          </a:prstGeom>
          <a:solidFill>
            <a:srgbClr val="FFFFFF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ounded Rectangle 16"/>
          <p:cNvSpPr/>
          <p:nvPr/>
        </p:nvSpPr>
        <p:spPr>
          <a:xfrm>
            <a:off x="6134100" y="3914477"/>
            <a:ext cx="2933700" cy="1161454"/>
          </a:xfrm>
          <a:prstGeom prst="roundRect">
            <a:avLst>
              <a:gd name="adj" fmla="val 3280"/>
            </a:avLst>
          </a:prstGeom>
          <a:solidFill>
            <a:srgbClr val="FFFFFF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ounded Rectangle 17"/>
          <p:cNvSpPr/>
          <p:nvPr/>
        </p:nvSpPr>
        <p:spPr>
          <a:xfrm>
            <a:off x="6134100" y="5141118"/>
            <a:ext cx="2933700" cy="1640681"/>
          </a:xfrm>
          <a:prstGeom prst="roundRect">
            <a:avLst>
              <a:gd name="adj" fmla="val 2659"/>
            </a:avLst>
          </a:prstGeom>
          <a:solidFill>
            <a:srgbClr val="FFFFFF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ounded Rectangle 18"/>
          <p:cNvSpPr/>
          <p:nvPr/>
        </p:nvSpPr>
        <p:spPr>
          <a:xfrm>
            <a:off x="9144000" y="1187053"/>
            <a:ext cx="2933700" cy="989855"/>
          </a:xfrm>
          <a:prstGeom prst="roundRect">
            <a:avLst>
              <a:gd name="adj" fmla="val 3098"/>
            </a:avLst>
          </a:prstGeom>
          <a:solidFill>
            <a:srgbClr val="FFFFFF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ounded Rectangle 19"/>
          <p:cNvSpPr/>
          <p:nvPr/>
        </p:nvSpPr>
        <p:spPr>
          <a:xfrm>
            <a:off x="9144000" y="2476339"/>
            <a:ext cx="2933700" cy="947127"/>
          </a:xfrm>
          <a:prstGeom prst="roundRect">
            <a:avLst>
              <a:gd name="adj" fmla="val 4203"/>
            </a:avLst>
          </a:prstGeom>
          <a:solidFill>
            <a:srgbClr val="FFFFFF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Rounded Rectangle 20"/>
          <p:cNvSpPr/>
          <p:nvPr/>
        </p:nvSpPr>
        <p:spPr>
          <a:xfrm>
            <a:off x="9144000" y="3475299"/>
            <a:ext cx="2933700" cy="3306351"/>
          </a:xfrm>
          <a:prstGeom prst="roundRect">
            <a:avLst>
              <a:gd name="adj" fmla="val 1814"/>
            </a:avLst>
          </a:prstGeom>
          <a:solidFill>
            <a:srgbClr val="FFFFFF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ectangle 21"/>
          <p:cNvSpPr/>
          <p:nvPr/>
        </p:nvSpPr>
        <p:spPr>
          <a:xfrm>
            <a:off x="200025" y="1415653"/>
            <a:ext cx="2762250" cy="9525"/>
          </a:xfrm>
          <a:prstGeom prst="rect">
            <a:avLst/>
          </a:prstGeom>
          <a:solidFill>
            <a:srgbClr val="D9770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Rectangle 22"/>
          <p:cNvSpPr/>
          <p:nvPr/>
        </p:nvSpPr>
        <p:spPr>
          <a:xfrm>
            <a:off x="200025" y="2018492"/>
            <a:ext cx="2762250" cy="37058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Rectangle 23"/>
          <p:cNvSpPr/>
          <p:nvPr/>
        </p:nvSpPr>
        <p:spPr>
          <a:xfrm>
            <a:off x="200025" y="3389717"/>
            <a:ext cx="2762250" cy="9525"/>
          </a:xfrm>
          <a:prstGeom prst="rect">
            <a:avLst/>
          </a:prstGeom>
          <a:solidFill>
            <a:srgbClr val="D9770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Rounded Rectangle 24"/>
          <p:cNvSpPr/>
          <p:nvPr/>
        </p:nvSpPr>
        <p:spPr>
          <a:xfrm>
            <a:off x="200025" y="4051548"/>
            <a:ext cx="2762250" cy="389632"/>
          </a:xfrm>
          <a:prstGeom prst="roundRect">
            <a:avLst>
              <a:gd name="adj" fmla="val 4889"/>
            </a:avLst>
          </a:prstGeom>
          <a:solidFill>
            <a:srgbClr val="FEFCE8"/>
          </a:solidFill>
          <a:ln w="9525">
            <a:solidFill>
              <a:srgbClr val="FEF08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Rectangle 25"/>
          <p:cNvSpPr/>
          <p:nvPr/>
        </p:nvSpPr>
        <p:spPr>
          <a:xfrm>
            <a:off x="3209925" y="1415653"/>
            <a:ext cx="2762250" cy="9525"/>
          </a:xfrm>
          <a:prstGeom prst="rect">
            <a:avLst/>
          </a:prstGeom>
          <a:solidFill>
            <a:srgbClr val="D9770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Rectangle 26"/>
          <p:cNvSpPr/>
          <p:nvPr/>
        </p:nvSpPr>
        <p:spPr>
          <a:xfrm>
            <a:off x="3209925" y="3587650"/>
            <a:ext cx="2762250" cy="9525"/>
          </a:xfrm>
          <a:prstGeom prst="rect">
            <a:avLst/>
          </a:prstGeom>
          <a:solidFill>
            <a:srgbClr val="D9770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Rectangle 27"/>
          <p:cNvSpPr/>
          <p:nvPr/>
        </p:nvSpPr>
        <p:spPr>
          <a:xfrm>
            <a:off x="6219825" y="1558528"/>
            <a:ext cx="2762250" cy="9525"/>
          </a:xfrm>
          <a:prstGeom prst="rect">
            <a:avLst/>
          </a:prstGeom>
          <a:solidFill>
            <a:srgbClr val="D9770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Rectangle 28"/>
          <p:cNvSpPr/>
          <p:nvPr/>
        </p:nvSpPr>
        <p:spPr>
          <a:xfrm>
            <a:off x="6219825" y="4143077"/>
            <a:ext cx="2762250" cy="9525"/>
          </a:xfrm>
          <a:prstGeom prst="rect">
            <a:avLst/>
          </a:prstGeom>
          <a:solidFill>
            <a:srgbClr val="D9770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ectangle 29"/>
          <p:cNvSpPr/>
          <p:nvPr/>
        </p:nvSpPr>
        <p:spPr>
          <a:xfrm>
            <a:off x="6219825" y="4538364"/>
            <a:ext cx="2762250" cy="470892"/>
          </a:xfrm>
          <a:prstGeom prst="rect">
            <a:avLst/>
          </a:prstGeom>
          <a:solidFill>
            <a:srgbClr val="EFF6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Rectangle 30"/>
          <p:cNvSpPr/>
          <p:nvPr/>
        </p:nvSpPr>
        <p:spPr>
          <a:xfrm>
            <a:off x="6219825" y="4538364"/>
            <a:ext cx="28575" cy="470892"/>
          </a:xfrm>
          <a:prstGeom prst="rect">
            <a:avLst/>
          </a:prstGeom>
          <a:solidFill>
            <a:srgbClr val="2563E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Rectangle 31"/>
          <p:cNvSpPr/>
          <p:nvPr/>
        </p:nvSpPr>
        <p:spPr>
          <a:xfrm>
            <a:off x="9220200" y="1368028"/>
            <a:ext cx="2781300" cy="9525"/>
          </a:xfrm>
          <a:prstGeom prst="rect">
            <a:avLst/>
          </a:prstGeom>
          <a:solidFill>
            <a:srgbClr val="D9770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Rectangle 32"/>
          <p:cNvSpPr/>
          <p:nvPr/>
        </p:nvSpPr>
        <p:spPr>
          <a:xfrm>
            <a:off x="9220200" y="2657314"/>
            <a:ext cx="2781300" cy="9525"/>
          </a:xfrm>
          <a:prstGeom prst="rect">
            <a:avLst/>
          </a:prstGeom>
          <a:solidFill>
            <a:srgbClr val="D9770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Rectangle 33"/>
          <p:cNvSpPr/>
          <p:nvPr/>
        </p:nvSpPr>
        <p:spPr>
          <a:xfrm>
            <a:off x="9210675" y="3673275"/>
            <a:ext cx="2800350" cy="9525"/>
          </a:xfrm>
          <a:prstGeom prst="rect">
            <a:avLst/>
          </a:prstGeom>
          <a:solidFill>
            <a:srgbClr val="D9770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Rectangle 34"/>
          <p:cNvSpPr/>
          <p:nvPr/>
        </p:nvSpPr>
        <p:spPr>
          <a:xfrm>
            <a:off x="200025" y="2018492"/>
            <a:ext cx="28575" cy="37058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Rounded Rectangle 35"/>
          <p:cNvSpPr/>
          <p:nvPr/>
        </p:nvSpPr>
        <p:spPr>
          <a:xfrm>
            <a:off x="3209925" y="1814958"/>
            <a:ext cx="2762250" cy="381000"/>
          </a:xfrm>
          <a:prstGeom prst="roundRect">
            <a:avLst>
              <a:gd name="adj" fmla="val 5000"/>
            </a:avLst>
          </a:prstGeom>
          <a:solidFill>
            <a:srgbClr val="FEF2F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Rectangle 36"/>
          <p:cNvSpPr/>
          <p:nvPr/>
        </p:nvSpPr>
        <p:spPr>
          <a:xfrm>
            <a:off x="3209925" y="1814958"/>
            <a:ext cx="28575" cy="381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Rounded Rectangle 37"/>
          <p:cNvSpPr/>
          <p:nvPr/>
        </p:nvSpPr>
        <p:spPr>
          <a:xfrm>
            <a:off x="3209925" y="2219771"/>
            <a:ext cx="2762250" cy="381000"/>
          </a:xfrm>
          <a:prstGeom prst="roundRect">
            <a:avLst>
              <a:gd name="adj" fmla="val 5000"/>
            </a:avLst>
          </a:prstGeom>
          <a:solidFill>
            <a:srgbClr val="FEF2F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9" name="Rectangle 38"/>
          <p:cNvSpPr/>
          <p:nvPr/>
        </p:nvSpPr>
        <p:spPr>
          <a:xfrm>
            <a:off x="3209925" y="2219771"/>
            <a:ext cx="28575" cy="381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0" name="Rounded Rectangle 39"/>
          <p:cNvSpPr/>
          <p:nvPr/>
        </p:nvSpPr>
        <p:spPr>
          <a:xfrm>
            <a:off x="3209925" y="2624583"/>
            <a:ext cx="2762250" cy="381000"/>
          </a:xfrm>
          <a:prstGeom prst="roundRect">
            <a:avLst>
              <a:gd name="adj" fmla="val 5000"/>
            </a:avLst>
          </a:prstGeom>
          <a:solidFill>
            <a:srgbClr val="FEF2F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1" name="Rectangle 40"/>
          <p:cNvSpPr/>
          <p:nvPr/>
        </p:nvSpPr>
        <p:spPr>
          <a:xfrm>
            <a:off x="3209925" y="2624583"/>
            <a:ext cx="28575" cy="381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42" name="Picture 4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450" y="4592158"/>
            <a:ext cx="2819400" cy="1909547"/>
          </a:xfrm>
          <a:prstGeom prst="rect">
            <a:avLst/>
          </a:prstGeom>
        </p:spPr>
      </p:pic>
      <p:pic>
        <p:nvPicPr>
          <p:cNvPr id="43" name="Picture 4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1350" y="5406181"/>
            <a:ext cx="2819400" cy="1095375"/>
          </a:xfrm>
          <a:prstGeom prst="rect">
            <a:avLst/>
          </a:prstGeom>
        </p:spPr>
      </p:pic>
      <p:pic>
        <p:nvPicPr>
          <p:cNvPr id="44" name="Picture 4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1250" y="5175944"/>
            <a:ext cx="2819400" cy="1325762"/>
          </a:xfrm>
          <a:prstGeom prst="rect">
            <a:avLst/>
          </a:prstGeom>
        </p:spPr>
      </p:pic>
      <p:graphicFrame>
        <p:nvGraphicFramePr>
          <p:cNvPr id="48" name="Table 4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545422"/>
              </p:ext>
            </p:extLst>
          </p:nvPr>
        </p:nvGraphicFramePr>
        <p:xfrm>
          <a:off x="3209925" y="3704409"/>
          <a:ext cx="2762248" cy="1370157"/>
        </p:xfrm>
        <a:graphic>
          <a:graphicData uri="http://schemas.openxmlformats.org/drawingml/2006/table">
            <a:tbl>
              <a:tblPr/>
              <a:tblGrid>
                <a:gridCol w="6628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495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4983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12501">
                <a:tc>
                  <a:txBody>
                    <a:bodyPr/>
                    <a:lstStyle/>
                    <a:p>
                      <a:pPr algn="l"/>
                      <a:r>
                        <a:rPr sz="660" b="1" i="0" u="none">
                          <a:solidFill>
                            <a:srgbClr val="92400E"/>
                          </a:solidFill>
                          <a:latin typeface="Times New Roman"/>
                        </a:rPr>
                        <a:t>COM-B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EF3C7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60" b="1" i="0" u="none" dirty="0">
                          <a:solidFill>
                            <a:srgbClr val="92400E"/>
                          </a:solidFill>
                          <a:latin typeface="Times New Roman"/>
                        </a:rPr>
                        <a:t>Identified Barrier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EF3C7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60" b="1" i="0" u="none" dirty="0">
                          <a:solidFill>
                            <a:srgbClr val="92400E"/>
                          </a:solidFill>
                          <a:latin typeface="Times New Roman"/>
                        </a:rPr>
                        <a:t>CareConnect &amp; Social Care Response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EF3C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2501">
                <a:tc>
                  <a:txBody>
                    <a:bodyPr/>
                    <a:lstStyle/>
                    <a:p>
                      <a:pPr algn="l"/>
                      <a:r>
                        <a:rPr sz="660" b="1" i="0" u="none">
                          <a:solidFill>
                            <a:srgbClr val="B45309"/>
                          </a:solidFill>
                          <a:latin typeface="Times New Roman"/>
                        </a:rPr>
                        <a:t>Capability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60" b="0" i="0" u="none">
                          <a:solidFill>
                            <a:srgbClr val="1E293B"/>
                          </a:solidFill>
                          <a:latin typeface="Times New Roman"/>
                        </a:rPr>
                        <a:t>Sensory impairment, cognitive fatigue, touch hesitation.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60" b="0" i="0" u="none">
                          <a:solidFill>
                            <a:srgbClr val="1E293B"/>
                          </a:solidFill>
                          <a:latin typeface="Times New Roman"/>
                        </a:rPr>
                        <a:t>High-contrast large touch UI, audio narration, staff mediation.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2501">
                <a:tc>
                  <a:txBody>
                    <a:bodyPr/>
                    <a:lstStyle/>
                    <a:p>
                      <a:pPr algn="l"/>
                      <a:r>
                        <a:rPr sz="660" b="1" i="0" u="none">
                          <a:solidFill>
                            <a:srgbClr val="B45309"/>
                          </a:solidFill>
                          <a:latin typeface="Times New Roman"/>
                        </a:rPr>
                        <a:t>Opportunity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60" b="0" i="0" u="none">
                          <a:solidFill>
                            <a:srgbClr val="1E293B"/>
                          </a:solidFill>
                          <a:latin typeface="Times New Roman"/>
                        </a:rPr>
                        <a:t>Staff time constraints, Wi-Fi dead zones, shared devices.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60" b="0" i="0" u="none">
                          <a:solidFill>
                            <a:srgbClr val="1E293B"/>
                          </a:solidFill>
                          <a:latin typeface="Times New Roman"/>
                        </a:rPr>
                        <a:t>Scheduled activity slots, roaming cellular tablets, volunteer roles.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2504">
                <a:tc>
                  <a:txBody>
                    <a:bodyPr/>
                    <a:lstStyle/>
                    <a:p>
                      <a:pPr algn="l"/>
                      <a:r>
                        <a:rPr sz="660" b="1" i="0" u="none">
                          <a:solidFill>
                            <a:srgbClr val="B45309"/>
                          </a:solidFill>
                          <a:latin typeface="Times New Roman"/>
                        </a:rPr>
                        <a:t>Motivation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60" b="0" i="0" u="none" dirty="0">
                          <a:solidFill>
                            <a:srgbClr val="1E293B"/>
                          </a:solidFill>
                          <a:latin typeface="Times New Roman"/>
                        </a:rPr>
                        <a:t>Apathy, fear of failure, mood-related withdrawal.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60" b="0" i="0" u="none" dirty="0">
                          <a:solidFill>
                            <a:srgbClr val="1E293B"/>
                          </a:solidFill>
                          <a:latin typeface="Times New Roman"/>
                        </a:rPr>
                        <a:t>Familiar music prompts, family photo triggers, warm celebration.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49" name="Table 4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5137545"/>
              </p:ext>
            </p:extLst>
          </p:nvPr>
        </p:nvGraphicFramePr>
        <p:xfrm>
          <a:off x="6219825" y="1596628"/>
          <a:ext cx="2762248" cy="1956751"/>
        </p:xfrm>
        <a:graphic>
          <a:graphicData uri="http://schemas.openxmlformats.org/drawingml/2006/table">
            <a:tbl>
              <a:tblPr/>
              <a:tblGrid>
                <a:gridCol w="8838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495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2882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53377">
                <a:tc>
                  <a:txBody>
                    <a:bodyPr/>
                    <a:lstStyle/>
                    <a:p>
                      <a:pPr algn="l"/>
                      <a:r>
                        <a:rPr sz="652" b="1" i="0" u="none">
                          <a:solidFill>
                            <a:srgbClr val="92400E"/>
                          </a:solidFill>
                          <a:latin typeface="Times New Roman"/>
                        </a:rPr>
                        <a:t>Meta-Analysis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EF3C7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52" b="1" i="0" u="none">
                          <a:solidFill>
                            <a:srgbClr val="92400E"/>
                          </a:solidFill>
                          <a:latin typeface="Times New Roman"/>
                        </a:rPr>
                        <a:t>Reported Outcomes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EF3C7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52" b="1" i="0" u="none">
                          <a:solidFill>
                            <a:srgbClr val="92400E"/>
                          </a:solidFill>
                          <a:latin typeface="Times New Roman"/>
                        </a:rPr>
                        <a:t>Methodological Limits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EF3C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3377">
                <a:tc>
                  <a:txBody>
                    <a:bodyPr/>
                    <a:lstStyle/>
                    <a:p>
                      <a:pPr algn="l"/>
                      <a:r>
                        <a:rPr sz="652" b="1" i="0" u="none">
                          <a:solidFill>
                            <a:srgbClr val="B45309"/>
                          </a:solidFill>
                          <a:latin typeface="Times New Roman"/>
                        </a:rPr>
                        <a:t>Hansen et al. (2025; 26 RCTs)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52" b="0" i="0" u="none">
                          <a:solidFill>
                            <a:srgbClr val="1E293B"/>
                          </a:solidFill>
                          <a:latin typeface="Times New Roman"/>
                        </a:rPr>
                        <a:t>Reductions in loneliness &amp; depressive mood (SMD −0.34).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52" b="0" i="0" u="none">
                          <a:solidFill>
                            <a:srgbClr val="1E293B"/>
                          </a:solidFill>
                          <a:latin typeface="Times New Roman"/>
                        </a:rPr>
                        <a:t>Unassisted solitary apps showed negligible effect.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3377">
                <a:tc>
                  <a:txBody>
                    <a:bodyPr/>
                    <a:lstStyle/>
                    <a:p>
                      <a:pPr algn="l"/>
                      <a:r>
                        <a:rPr sz="652" b="1" i="0" u="none">
                          <a:solidFill>
                            <a:srgbClr val="B45309"/>
                          </a:solidFill>
                          <a:latin typeface="Times New Roman"/>
                        </a:rPr>
                        <a:t>Bethell et al. (2021)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52" b="0" i="0" u="none">
                          <a:solidFill>
                            <a:srgbClr val="1E293B"/>
                          </a:solidFill>
                          <a:latin typeface="Times New Roman"/>
                        </a:rPr>
                        <a:t>Video-conferencing improved family contact &amp; resident affect.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52" b="0" i="0" u="none">
                          <a:solidFill>
                            <a:srgbClr val="1E293B"/>
                          </a:solidFill>
                          <a:latin typeface="Times New Roman"/>
                        </a:rPr>
                        <a:t>Small sample sizes; variable staff facilitation protocols.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3377">
                <a:tc>
                  <a:txBody>
                    <a:bodyPr/>
                    <a:lstStyle/>
                    <a:p>
                      <a:pPr algn="l"/>
                      <a:r>
                        <a:rPr sz="652" b="1" i="0" u="none">
                          <a:solidFill>
                            <a:srgbClr val="B45309"/>
                          </a:solidFill>
                          <a:latin typeface="Times New Roman"/>
                        </a:rPr>
                        <a:t>Quan et al. (2020; 18 trials)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52" b="0" i="0" u="none">
                          <a:solidFill>
                            <a:srgbClr val="1E293B"/>
                          </a:solidFill>
                          <a:latin typeface="Times New Roman"/>
                        </a:rPr>
                        <a:t>Digital reminiscence enhanced positive emotion and social cohesion.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52" b="0" i="0" u="none">
                          <a:solidFill>
                            <a:srgbClr val="1E293B"/>
                          </a:solidFill>
                          <a:latin typeface="Times New Roman"/>
                        </a:rPr>
                        <a:t>High heterogeneity; limited post-intervention follow-up.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3379">
                <a:tc>
                  <a:txBody>
                    <a:bodyPr/>
                    <a:lstStyle/>
                    <a:p>
                      <a:pPr algn="l"/>
                      <a:r>
                        <a:rPr sz="652" b="1" i="0" u="none">
                          <a:solidFill>
                            <a:srgbClr val="B45309"/>
                          </a:solidFill>
                          <a:latin typeface="Times New Roman"/>
                        </a:rPr>
                        <a:t>Noone et al. (2020; Cochrane)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650" b="0" i="0" u="none">
                          <a:solidFill>
                            <a:srgbClr val="1E293B"/>
                          </a:solidFill>
                          <a:latin typeface="Times New Roman"/>
                        </a:rPr>
                        <a:t>Favorable</a:t>
                      </a:r>
                      <a:r>
                        <a:rPr sz="650" b="0" i="0" u="none" dirty="0">
                          <a:solidFill>
                            <a:srgbClr val="1E293B"/>
                          </a:solidFill>
                          <a:latin typeface="Times New Roman"/>
                        </a:rPr>
                        <a:t> trends for video calls in nursing home settings.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52" b="0" i="0" u="none">
                          <a:solidFill>
                            <a:srgbClr val="1E293B"/>
                          </a:solidFill>
                          <a:latin typeface="Times New Roman"/>
                        </a:rPr>
                        <a:t>Low certainty evidence; tech barriers for advanced dementia.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aphicFrame>
        <p:nvGraphicFramePr>
          <p:cNvPr id="50" name="Table 49"/>
          <p:cNvGraphicFramePr>
            <a:graphicFrameLocks noGrp="1"/>
          </p:cNvGraphicFramePr>
          <p:nvPr/>
        </p:nvGraphicFramePr>
        <p:xfrm>
          <a:off x="9220200" y="1396603"/>
          <a:ext cx="2781299" cy="728472"/>
        </p:xfrm>
        <a:graphic>
          <a:graphicData uri="http://schemas.openxmlformats.org/drawingml/2006/table">
            <a:tbl>
              <a:tblPr/>
              <a:tblGrid>
                <a:gridCol w="66749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138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17388">
                <a:tc>
                  <a:txBody>
                    <a:bodyPr/>
                    <a:lstStyle/>
                    <a:p>
                      <a:pPr algn="l"/>
                      <a:r>
                        <a:rPr sz="630" b="1" i="0" u="none">
                          <a:solidFill>
                            <a:srgbClr val="B45309"/>
                          </a:solidFill>
                          <a:latin typeface="Times New Roman"/>
                        </a:rPr>
                        <a:t>Inputs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30" b="0" i="0" u="none">
                          <a:solidFill>
                            <a:srgbClr val="1E293B"/>
                          </a:solidFill>
                          <a:latin typeface="Times New Roman"/>
                        </a:rPr>
                        <a:t>Robust care home Wi-Fi, accessible tablets, staff champion training, family portal.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17388">
                <a:tc>
                  <a:txBody>
                    <a:bodyPr/>
                    <a:lstStyle/>
                    <a:p>
                      <a:pPr algn="l"/>
                      <a:r>
                        <a:rPr sz="630" b="1" i="0" u="none">
                          <a:solidFill>
                            <a:srgbClr val="B45309"/>
                          </a:solidFill>
                          <a:latin typeface="Times New Roman"/>
                        </a:rPr>
                        <a:t>Process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30" b="0" i="0" u="none">
                          <a:solidFill>
                            <a:srgbClr val="1E293B"/>
                          </a:solidFill>
                          <a:latin typeface="Times New Roman"/>
                        </a:rPr>
                        <a:t>Weekly video calls, tailored reminiscence albums, intergenerational digital exchanges.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17388">
                <a:tc>
                  <a:txBody>
                    <a:bodyPr/>
                    <a:lstStyle/>
                    <a:p>
                      <a:pPr algn="l"/>
                      <a:r>
                        <a:rPr sz="630" b="1" i="0" u="none">
                          <a:solidFill>
                            <a:srgbClr val="B45309"/>
                          </a:solidFill>
                          <a:latin typeface="Times New Roman"/>
                        </a:rPr>
                        <a:t>Outcomes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630" b="0" i="0" u="none">
                          <a:solidFill>
                            <a:srgbClr val="1E293B"/>
                          </a:solidFill>
                          <a:latin typeface="Times New Roman"/>
                        </a:rPr>
                        <a:t>Reduced UCLA-3 loneliness scores, Cornell Depression Scale drops, staff satisfaction.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1" name="TextBox 50"/>
          <p:cNvSpPr txBox="1"/>
          <p:nvPr/>
        </p:nvSpPr>
        <p:spPr>
          <a:xfrm>
            <a:off x="228600" y="133350"/>
            <a:ext cx="8459837" cy="46315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787" b="1" i="0" u="none">
                <a:solidFill>
                  <a:srgbClr val="FDE68A"/>
                </a:solidFill>
                <a:latin typeface="Times New Roman"/>
              </a:rPr>
              <a:t> UNIVERSITY OF WALES TRINITY SAINT DAVID • MSC PUBLIC HEALTH AND SOCIAL CARE IN PRACTICE 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228600" y="257175"/>
            <a:ext cx="8882828" cy="33932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36"/>
              </a:lnSpc>
            </a:pPr>
            <a:r>
              <a:rPr sz="1162" b="1" i="0" u="none">
                <a:solidFill>
                  <a:srgbClr val="FFFFFF"/>
                </a:solidFill>
                <a:latin typeface="Times New Roman"/>
              </a:rPr>
              <a:t>DIGITAL HEALTH INTERVENTIONS TO REDUCE LONELINESS AND IMPROVE MOOD AMONG OLDER ADULTS IN UK CARE HOMES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8497937" y="120811"/>
            <a:ext cx="3465462" cy="2095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/>
            <a:r>
              <a:rPr sz="787" b="1" i="0" u="none" dirty="0">
                <a:solidFill>
                  <a:srgbClr val="E0E7FF"/>
                </a:solidFill>
                <a:latin typeface="Times New Roman"/>
              </a:rPr>
              <a:t>LCHS7009: Population Health &amp; Digital Health Promotion</a:t>
            </a:r>
            <a:r>
              <a:rPr sz="787" b="0" i="0" u="none" dirty="0">
                <a:solidFill>
                  <a:srgbClr val="E0E7FF"/>
                </a:solidFill>
                <a:latin typeface="Times New Roman"/>
              </a:rPr>
              <a:t> • Component 2 Poster</a:t>
            </a:r>
          </a:p>
        </p:txBody>
      </p:sp>
      <p:sp>
        <p:nvSpPr>
          <p:cNvPr id="54" name="TextBox 53"/>
          <p:cNvSpPr txBox="1"/>
          <p:nvPr/>
        </p:nvSpPr>
        <p:spPr>
          <a:xfrm>
            <a:off x="8487777" y="379214"/>
            <a:ext cx="3465462" cy="10958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r"/>
            <a:r>
              <a:rPr sz="700" b="0" i="1" u="none" dirty="0">
                <a:solidFill>
                  <a:srgbClr val="FEF08A"/>
                </a:solidFill>
                <a:latin typeface="Times New Roman"/>
              </a:rPr>
              <a:t>Candidate: </a:t>
            </a:r>
            <a:r>
              <a:rPr lang="en-US" sz="700" i="1" dirty="0">
                <a:solidFill>
                  <a:srgbClr val="FEF08A"/>
                </a:solidFill>
                <a:latin typeface="Times New Roman"/>
              </a:rPr>
              <a:t>[Krupa Rathod ]</a:t>
            </a:r>
            <a:r>
              <a:rPr sz="700" b="0" i="1" u="none" dirty="0">
                <a:solidFill>
                  <a:srgbClr val="FEF08A"/>
                </a:solidFill>
                <a:latin typeface="Times New Roman"/>
              </a:rPr>
              <a:t> • Tutor: </a:t>
            </a:r>
            <a:r>
              <a:rPr lang="en-US" sz="700" i="1">
                <a:solidFill>
                  <a:srgbClr val="FEF08A"/>
                </a:solidFill>
                <a:latin typeface="Times New Roman"/>
              </a:rPr>
              <a:t>[Raheela Shaikh]</a:t>
            </a:r>
            <a:r>
              <a:rPr sz="700" b="0" i="1" u="none" dirty="0">
                <a:solidFill>
                  <a:srgbClr val="FEF08A"/>
                </a:solidFill>
                <a:latin typeface="Times New Roman"/>
              </a:rPr>
              <a:t> • </a:t>
            </a:r>
            <a:r>
              <a:rPr lang="en-US" sz="700" i="1" dirty="0">
                <a:solidFill>
                  <a:srgbClr val="FEF08A"/>
                </a:solidFill>
                <a:latin typeface="Times New Roman"/>
              </a:rPr>
              <a:t>Student Id:[2537419]</a:t>
            </a:r>
            <a:endParaRPr lang="en-US" dirty="0"/>
          </a:p>
        </p:txBody>
      </p:sp>
      <p:sp>
        <p:nvSpPr>
          <p:cNvPr id="55" name="TextBox 54"/>
          <p:cNvSpPr txBox="1"/>
          <p:nvPr/>
        </p:nvSpPr>
        <p:spPr>
          <a:xfrm>
            <a:off x="314325" y="710803"/>
            <a:ext cx="528191" cy="304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200"/>
              </a:lnSpc>
            </a:pPr>
            <a:r>
              <a:rPr sz="1200" b="1" i="0" u="none">
                <a:solidFill>
                  <a:srgbClr val="FEF08A"/>
                </a:solidFill>
                <a:latin typeface="Times New Roman"/>
              </a:rPr>
              <a:t>61%–70%</a:t>
            </a:r>
          </a:p>
        </p:txBody>
      </p:sp>
      <p:sp>
        <p:nvSpPr>
          <p:cNvPr id="56" name="TextBox 55"/>
          <p:cNvSpPr txBox="1"/>
          <p:nvPr/>
        </p:nvSpPr>
        <p:spPr>
          <a:xfrm>
            <a:off x="823466" y="769143"/>
            <a:ext cx="2291208" cy="18811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741"/>
              </a:lnSpc>
            </a:pPr>
            <a:r>
              <a:rPr sz="644" b="0" i="0" u="none">
                <a:solidFill>
                  <a:srgbClr val="F8FAFC"/>
                </a:solidFill>
                <a:latin typeface="Times New Roman"/>
              </a:rPr>
              <a:t>Of older adults in UK care homes experience moderate-to-severe loneliness (Victor, 2021; Age UK, 2024)</a:t>
            </a:r>
          </a:p>
        </p:txBody>
      </p:sp>
      <p:sp>
        <p:nvSpPr>
          <p:cNvPr id="57" name="TextBox 56"/>
          <p:cNvSpPr txBox="1"/>
          <p:nvPr/>
        </p:nvSpPr>
        <p:spPr>
          <a:xfrm>
            <a:off x="3267075" y="787003"/>
            <a:ext cx="781050" cy="1524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>
              <a:lnSpc>
                <a:spcPts val="1200"/>
              </a:lnSpc>
            </a:pPr>
            <a:r>
              <a:rPr sz="1200" b="1" i="0" u="none">
                <a:solidFill>
                  <a:srgbClr val="FEF08A"/>
                </a:solidFill>
                <a:latin typeface="Times New Roman"/>
              </a:rPr>
              <a:t>410,000</a:t>
            </a:r>
          </a:p>
        </p:txBody>
      </p:sp>
      <p:sp>
        <p:nvSpPr>
          <p:cNvPr id="58" name="TextBox 57"/>
          <p:cNvSpPr txBox="1"/>
          <p:nvPr/>
        </p:nvSpPr>
        <p:spPr>
          <a:xfrm>
            <a:off x="3838575" y="769143"/>
            <a:ext cx="2228850" cy="18811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741"/>
              </a:lnSpc>
            </a:pPr>
            <a:r>
              <a:rPr sz="644" b="0" i="0" u="none">
                <a:solidFill>
                  <a:srgbClr val="F8FAFC"/>
                </a:solidFill>
                <a:latin typeface="Times New Roman"/>
              </a:rPr>
              <a:t>Older individuals currently residing in UK residential and nursing care homes (ONS, 2024)</a:t>
            </a:r>
          </a:p>
        </p:txBody>
      </p:sp>
      <p:sp>
        <p:nvSpPr>
          <p:cNvPr id="59" name="TextBox 58"/>
          <p:cNvSpPr txBox="1"/>
          <p:nvPr/>
        </p:nvSpPr>
        <p:spPr>
          <a:xfrm>
            <a:off x="6219825" y="710803"/>
            <a:ext cx="504378" cy="304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200"/>
              </a:lnSpc>
            </a:pPr>
            <a:r>
              <a:rPr sz="1200" b="1" i="0" u="none">
                <a:solidFill>
                  <a:srgbClr val="FEF08A"/>
                </a:solidFill>
                <a:latin typeface="Times New Roman"/>
              </a:rPr>
              <a:t>40%–50%</a:t>
            </a:r>
          </a:p>
        </p:txBody>
      </p:sp>
      <p:sp>
        <p:nvSpPr>
          <p:cNvPr id="60" name="TextBox 59"/>
          <p:cNvSpPr txBox="1"/>
          <p:nvPr/>
        </p:nvSpPr>
        <p:spPr>
          <a:xfrm>
            <a:off x="6705153" y="769143"/>
            <a:ext cx="2315021" cy="18811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741"/>
              </a:lnSpc>
            </a:pPr>
            <a:r>
              <a:rPr sz="644" b="0" i="0" u="none">
                <a:solidFill>
                  <a:srgbClr val="F8FAFC"/>
                </a:solidFill>
                <a:latin typeface="Times New Roman"/>
              </a:rPr>
              <a:t>Prevalence of clinically significant low mood and depressive symptoms in care homes (NICE, 2019; SCIE, 2022)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9172575" y="710803"/>
            <a:ext cx="561528" cy="3048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200"/>
              </a:lnSpc>
            </a:pPr>
            <a:r>
              <a:rPr sz="1200" b="1" i="0" u="none">
                <a:solidFill>
                  <a:srgbClr val="FEF08A"/>
                </a:solidFill>
                <a:latin typeface="Times New Roman"/>
              </a:rPr>
              <a:t>SMD −0.34</a:t>
            </a:r>
          </a:p>
        </p:txBody>
      </p:sp>
      <p:sp>
        <p:nvSpPr>
          <p:cNvPr id="62" name="TextBox 61"/>
          <p:cNvSpPr txBox="1"/>
          <p:nvPr/>
        </p:nvSpPr>
        <p:spPr>
          <a:xfrm>
            <a:off x="9715053" y="769143"/>
            <a:ext cx="2257871" cy="18811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741"/>
              </a:lnSpc>
            </a:pPr>
            <a:r>
              <a:rPr sz="644" b="0" i="0" u="none">
                <a:solidFill>
                  <a:srgbClr val="F8FAFC"/>
                </a:solidFill>
                <a:latin typeface="Times New Roman"/>
              </a:rPr>
              <a:t>Reduction in depressive scores via facilitated digital reminiscence and video links (Hansen et al., 2025)</a:t>
            </a:r>
          </a:p>
        </p:txBody>
      </p:sp>
      <p:sp>
        <p:nvSpPr>
          <p:cNvPr id="63" name="TextBox 62"/>
          <p:cNvSpPr txBox="1"/>
          <p:nvPr/>
        </p:nvSpPr>
        <p:spPr>
          <a:xfrm>
            <a:off x="200025" y="1253728"/>
            <a:ext cx="3000375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00" b="1" i="0" u="none">
                <a:solidFill>
                  <a:srgbClr val="1E1B4B"/>
                </a:solidFill>
                <a:latin typeface="Times New Roman"/>
              </a:rPr>
              <a:t>1. BACKGROUND &amp; PUBLIC HEALTH CONTEXT</a:t>
            </a:r>
          </a:p>
        </p:txBody>
      </p:sp>
      <p:sp>
        <p:nvSpPr>
          <p:cNvPr id="64" name="TextBox 63"/>
          <p:cNvSpPr txBox="1"/>
          <p:nvPr/>
        </p:nvSpPr>
        <p:spPr>
          <a:xfrm>
            <a:off x="200025" y="1453753"/>
            <a:ext cx="2857500" cy="4476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82"/>
              </a:lnSpc>
            </a:pPr>
            <a:r>
              <a:rPr sz="735" b="0" i="0" u="none">
                <a:solidFill>
                  <a:srgbClr val="1E293B"/>
                </a:solidFill>
                <a:latin typeface="Times New Roman"/>
              </a:rPr>
              <a:t>Loneliness is a distressing subjective experience reflecting a discrepancy between desired and actual social contact. In UK care homes, over </a:t>
            </a:r>
            <a:r>
              <a:rPr sz="735" b="1" i="0" u="none">
                <a:solidFill>
                  <a:srgbClr val="1E293B"/>
                </a:solidFill>
                <a:latin typeface="Times New Roman"/>
              </a:rPr>
              <a:t>60%</a:t>
            </a:r>
            <a:r>
              <a:rPr sz="735" b="0" i="0" u="none">
                <a:solidFill>
                  <a:srgbClr val="1E293B"/>
                </a:solidFill>
                <a:latin typeface="Times New Roman"/>
              </a:rPr>
              <a:t> of residents report persistent loneliness—more than double community rates (Victor, 2021; Age UK, 2024).</a:t>
            </a:r>
          </a:p>
        </p:txBody>
      </p:sp>
      <p:sp>
        <p:nvSpPr>
          <p:cNvPr id="65" name="TextBox 64"/>
          <p:cNvSpPr txBox="1"/>
          <p:nvPr/>
        </p:nvSpPr>
        <p:spPr>
          <a:xfrm>
            <a:off x="200025" y="2494210"/>
            <a:ext cx="2857500" cy="2238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82"/>
              </a:lnSpc>
            </a:pPr>
            <a:r>
              <a:rPr sz="735" b="0" i="0" u="none" dirty="0">
                <a:solidFill>
                  <a:srgbClr val="1E293B"/>
                </a:solidFill>
                <a:latin typeface="Times New Roman"/>
              </a:rPr>
              <a:t>Institutional transitions, bereavement, physical immobility, and staffing pressures severely restrict meaningful relational engagement.</a:t>
            </a:r>
          </a:p>
        </p:txBody>
      </p:sp>
      <p:sp>
        <p:nvSpPr>
          <p:cNvPr id="66" name="TextBox 65"/>
          <p:cNvSpPr txBox="1"/>
          <p:nvPr/>
        </p:nvSpPr>
        <p:spPr>
          <a:xfrm>
            <a:off x="200025" y="2996422"/>
            <a:ext cx="3000375" cy="2952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00" b="1" i="0" u="none" dirty="0">
                <a:solidFill>
                  <a:srgbClr val="1E1B4B"/>
                </a:solidFill>
                <a:latin typeface="Times New Roman"/>
              </a:rPr>
              <a:t>PROPOSED DIGITAL INTERVENTION: CARECONNECT</a:t>
            </a:r>
          </a:p>
        </p:txBody>
      </p:sp>
      <p:sp>
        <p:nvSpPr>
          <p:cNvPr id="67" name="TextBox 66"/>
          <p:cNvSpPr txBox="1"/>
          <p:nvPr/>
        </p:nvSpPr>
        <p:spPr>
          <a:xfrm>
            <a:off x="200025" y="3427817"/>
            <a:ext cx="2857500" cy="4476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82"/>
              </a:lnSpc>
            </a:pPr>
            <a:r>
              <a:rPr sz="735" b="0" i="0" u="none" dirty="0">
                <a:solidFill>
                  <a:srgbClr val="1E293B"/>
                </a:solidFill>
                <a:latin typeface="Times New Roman"/>
              </a:rPr>
              <a:t>A staff-facilitated, tablet-based digital engagement pathway engineered for UK residential and nursing homes. Integrates one-touch video calls with distant families, multimedia digital life-story reminiscence, and sensory music archives.</a:t>
            </a:r>
          </a:p>
        </p:txBody>
      </p:sp>
      <p:sp>
        <p:nvSpPr>
          <p:cNvPr id="68" name="TextBox 67"/>
          <p:cNvSpPr txBox="1"/>
          <p:nvPr/>
        </p:nvSpPr>
        <p:spPr>
          <a:xfrm>
            <a:off x="210011" y="6553512"/>
            <a:ext cx="2723843" cy="19941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765"/>
              </a:lnSpc>
            </a:pPr>
            <a:r>
              <a:rPr sz="660" b="1" i="0" u="none" dirty="0">
                <a:solidFill>
                  <a:srgbClr val="334155"/>
                </a:solidFill>
                <a:latin typeface="Times New Roman"/>
              </a:rPr>
              <a:t>Figure 1.</a:t>
            </a:r>
            <a:r>
              <a:rPr sz="660" b="0" i="0" u="none" dirty="0">
                <a:solidFill>
                  <a:srgbClr val="334155"/>
                </a:solidFill>
                <a:latin typeface="Times New Roman"/>
              </a:rPr>
              <a:t> Facilitated digital tablet communication in residential care. Source: </a:t>
            </a:r>
            <a:r>
              <a:rPr sz="660" b="0" i="0" u="none" dirty="0" err="1">
                <a:solidFill>
                  <a:srgbClr val="334155"/>
                </a:solidFill>
                <a:latin typeface="Times New Roman"/>
              </a:rPr>
              <a:t>Pexels</a:t>
            </a:r>
            <a:r>
              <a:rPr sz="660" b="0" i="0" u="none" dirty="0">
                <a:solidFill>
                  <a:srgbClr val="334155"/>
                </a:solidFill>
                <a:latin typeface="Times New Roman"/>
              </a:rPr>
              <a:t> Stock. </a:t>
            </a:r>
            <a:endParaRPr sz="660" b="0" i="0" u="none" dirty="0">
              <a:solidFill>
                <a:srgbClr val="1E3A8A"/>
              </a:solidFill>
              <a:latin typeface="Times New Roman"/>
            </a:endParaRPr>
          </a:p>
        </p:txBody>
      </p:sp>
      <p:sp>
        <p:nvSpPr>
          <p:cNvPr id="69" name="TextBox 68"/>
          <p:cNvSpPr txBox="1"/>
          <p:nvPr/>
        </p:nvSpPr>
        <p:spPr>
          <a:xfrm>
            <a:off x="3209925" y="1253728"/>
            <a:ext cx="3000375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00" b="1" i="0" u="none">
                <a:solidFill>
                  <a:srgbClr val="1E1B4B"/>
                </a:solidFill>
                <a:latin typeface="Times New Roman"/>
              </a:rPr>
              <a:t>2. HEALTH PROMOTION VALUES &amp; PRINCIPLES</a:t>
            </a:r>
          </a:p>
        </p:txBody>
      </p:sp>
      <p:sp>
        <p:nvSpPr>
          <p:cNvPr id="70" name="TextBox 69"/>
          <p:cNvSpPr txBox="1"/>
          <p:nvPr/>
        </p:nvSpPr>
        <p:spPr>
          <a:xfrm>
            <a:off x="3209925" y="1453753"/>
            <a:ext cx="2857500" cy="33263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73"/>
              </a:lnSpc>
            </a:pPr>
            <a:r>
              <a:rPr sz="727" b="0" i="0" u="none">
                <a:solidFill>
                  <a:srgbClr val="1E293B"/>
                </a:solidFill>
                <a:latin typeface="Times New Roman"/>
              </a:rPr>
              <a:t>Rooted in the Ottawa Charter (WHO, 1986; WHO, 2021) by fostering supportive environments, autonomy, and personal dignity in long-term institutional care:</a:t>
            </a:r>
          </a:p>
        </p:txBody>
      </p:sp>
      <p:sp>
        <p:nvSpPr>
          <p:cNvPr id="71" name="TextBox 70"/>
          <p:cNvSpPr txBox="1"/>
          <p:nvPr/>
        </p:nvSpPr>
        <p:spPr>
          <a:xfrm>
            <a:off x="3226824" y="3286273"/>
            <a:ext cx="3000375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00" b="1" i="0" u="none" dirty="0">
                <a:solidFill>
                  <a:srgbClr val="1E1B4B"/>
                </a:solidFill>
                <a:latin typeface="Times New Roman"/>
              </a:rPr>
              <a:t>3. BEHAVIOURAL CHANGE THEORY: COM-B</a:t>
            </a:r>
          </a:p>
        </p:txBody>
      </p:sp>
      <p:sp>
        <p:nvSpPr>
          <p:cNvPr id="72" name="TextBox 71"/>
          <p:cNvSpPr txBox="1"/>
          <p:nvPr/>
        </p:nvSpPr>
        <p:spPr>
          <a:xfrm>
            <a:off x="3200400" y="5131393"/>
            <a:ext cx="2876550" cy="8976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718"/>
              </a:lnSpc>
            </a:pPr>
            <a:r>
              <a:rPr sz="630" b="0" i="0" u="none" dirty="0">
                <a:solidFill>
                  <a:srgbClr val="475569"/>
                </a:solidFill>
                <a:latin typeface="Times New Roman"/>
              </a:rPr>
              <a:t>Theoretical synthesis adapted from Michie, van Stralen &amp; West (2011).</a:t>
            </a:r>
          </a:p>
        </p:txBody>
      </p:sp>
      <p:sp>
        <p:nvSpPr>
          <p:cNvPr id="73" name="TextBox 72"/>
          <p:cNvSpPr txBox="1"/>
          <p:nvPr/>
        </p:nvSpPr>
        <p:spPr>
          <a:xfrm>
            <a:off x="3262005" y="6580430"/>
            <a:ext cx="2715240" cy="19941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765"/>
              </a:lnSpc>
            </a:pPr>
            <a:r>
              <a:rPr sz="660" b="1" i="0" u="none" dirty="0">
                <a:solidFill>
                  <a:srgbClr val="334155"/>
                </a:solidFill>
                <a:latin typeface="Times New Roman"/>
              </a:rPr>
              <a:t>Figure 2.</a:t>
            </a:r>
            <a:r>
              <a:rPr sz="660" b="0" i="0" u="none" dirty="0">
                <a:solidFill>
                  <a:srgbClr val="334155"/>
                </a:solidFill>
                <a:latin typeface="Times New Roman"/>
              </a:rPr>
              <a:t> COM-B </a:t>
            </a:r>
            <a:r>
              <a:rPr sz="660" b="0" i="0" u="none" dirty="0" err="1">
                <a:solidFill>
                  <a:srgbClr val="334155"/>
                </a:solidFill>
                <a:latin typeface="Times New Roman"/>
              </a:rPr>
              <a:t>Behaviour</a:t>
            </a:r>
            <a:r>
              <a:rPr sz="660" b="0" i="0" u="none" dirty="0">
                <a:solidFill>
                  <a:srgbClr val="334155"/>
                </a:solidFill>
                <a:latin typeface="Times New Roman"/>
              </a:rPr>
              <a:t> Change Wheel. Source: Michie et al. (2011); COM-B Hub. </a:t>
            </a:r>
            <a:endParaRPr sz="660" b="0" i="0" u="none" dirty="0">
              <a:solidFill>
                <a:srgbClr val="1E3A8A"/>
              </a:solidFill>
              <a:latin typeface="Times New Roman"/>
            </a:endParaRPr>
          </a:p>
        </p:txBody>
      </p:sp>
      <p:sp>
        <p:nvSpPr>
          <p:cNvPr id="74" name="TextBox 73"/>
          <p:cNvSpPr txBox="1"/>
          <p:nvPr/>
        </p:nvSpPr>
        <p:spPr>
          <a:xfrm>
            <a:off x="6219825" y="1253728"/>
            <a:ext cx="3000375" cy="2952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00" b="1" i="0" u="none">
                <a:solidFill>
                  <a:srgbClr val="1E1B4B"/>
                </a:solidFill>
                <a:latin typeface="Times New Roman"/>
              </a:rPr>
              <a:t>EVIDENCE APPRAISAL: META-ANALYSES &amp; RCTS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6219825" y="3677224"/>
            <a:ext cx="2857500" cy="18246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718"/>
              </a:lnSpc>
            </a:pPr>
            <a:r>
              <a:rPr sz="630" b="1" i="1" u="none" dirty="0">
                <a:solidFill>
                  <a:srgbClr val="B45309"/>
                </a:solidFill>
                <a:latin typeface="Times New Roman"/>
              </a:rPr>
              <a:t>Critical Finding:</a:t>
            </a:r>
            <a:r>
              <a:rPr sz="630" b="0" i="1" u="none" dirty="0">
                <a:solidFill>
                  <a:srgbClr val="B45309"/>
                </a:solidFill>
                <a:latin typeface="Times New Roman"/>
              </a:rPr>
              <a:t> Technology succeeds only when coupled with structured human mediation (Hansen et al., 2025).</a:t>
            </a:r>
          </a:p>
        </p:txBody>
      </p:sp>
      <p:sp>
        <p:nvSpPr>
          <p:cNvPr id="76" name="TextBox 75"/>
          <p:cNvSpPr txBox="1"/>
          <p:nvPr/>
        </p:nvSpPr>
        <p:spPr>
          <a:xfrm>
            <a:off x="6219825" y="3981152"/>
            <a:ext cx="3000375" cy="1524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00" b="1" i="0" u="none">
                <a:solidFill>
                  <a:srgbClr val="1E1B4B"/>
                </a:solidFill>
                <a:latin typeface="Times New Roman"/>
              </a:rPr>
              <a:t>DIGITAL INEQUALITY: DESIGN FOR INCLUSION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219825" y="4181177"/>
            <a:ext cx="2857500" cy="32861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64"/>
              </a:lnSpc>
            </a:pPr>
            <a:r>
              <a:rPr sz="719" b="0" i="0" u="none">
                <a:solidFill>
                  <a:srgbClr val="1E293B"/>
                </a:solidFill>
                <a:latin typeface="Times New Roman"/>
              </a:rPr>
              <a:t>Aligned with NHS England's (2023) Inclusive Digital Healthcare Framework and SCIE (2022) guidelines to overcome systemic structural divides: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6276975" y="4566939"/>
            <a:ext cx="2743200" cy="41374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690" b="0" i="0" u="none">
                <a:solidFill>
                  <a:srgbClr val="1E40AF"/>
                </a:solidFill>
                <a:latin typeface="Times New Roman"/>
              </a:rPr>
              <a:t> </a:t>
            </a:r>
            <a:r>
              <a:rPr sz="690" b="1" i="0" u="none">
                <a:solidFill>
                  <a:srgbClr val="1E40AF"/>
                </a:solidFill>
                <a:latin typeface="Times New Roman"/>
              </a:rPr>
              <a:t>Equity Safeguards:</a:t>
            </a:r>
            <a:r>
              <a:rPr sz="690" b="0" i="0" u="none">
                <a:solidFill>
                  <a:srgbClr val="1E40AF"/>
                </a:solidFill>
                <a:latin typeface="Times New Roman"/>
              </a:rPr>
              <a:t> High-gain audio and tactile styluses for arthritis/hearing loss; dynamic assent protocols for residents with cognitive impairment; zero commercial data tracking; dedicated non-digital companion alternatives.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6319614" y="6549181"/>
            <a:ext cx="2657922" cy="20374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765"/>
              </a:lnSpc>
            </a:pPr>
            <a:r>
              <a:rPr sz="660" b="1" i="0" u="none" dirty="0">
                <a:solidFill>
                  <a:srgbClr val="334155"/>
                </a:solidFill>
                <a:latin typeface="Times New Roman"/>
              </a:rPr>
              <a:t>Figure 3.</a:t>
            </a:r>
            <a:r>
              <a:rPr sz="660" b="0" i="0" u="none" dirty="0">
                <a:solidFill>
                  <a:srgbClr val="334155"/>
                </a:solidFill>
                <a:latin typeface="Times New Roman"/>
              </a:rPr>
              <a:t> Collaborative group reminiscence and social engagement in care homes. Source: </a:t>
            </a:r>
            <a:r>
              <a:rPr sz="660" b="0" i="0" u="none" dirty="0" err="1">
                <a:solidFill>
                  <a:srgbClr val="334155"/>
                </a:solidFill>
                <a:latin typeface="Times New Roman"/>
              </a:rPr>
              <a:t>Pexels</a:t>
            </a:r>
            <a:r>
              <a:rPr sz="660" b="0" i="0" u="none" dirty="0">
                <a:solidFill>
                  <a:srgbClr val="334155"/>
                </a:solidFill>
                <a:latin typeface="Times New Roman"/>
              </a:rPr>
              <a:t> Stock. </a:t>
            </a:r>
            <a:endParaRPr sz="660" b="0" i="0" u="none" dirty="0">
              <a:solidFill>
                <a:srgbClr val="1E3A8A"/>
              </a:solidFill>
              <a:latin typeface="Times New Roman"/>
            </a:endParaRPr>
          </a:p>
        </p:txBody>
      </p:sp>
      <p:sp>
        <p:nvSpPr>
          <p:cNvPr id="80" name="TextBox 79"/>
          <p:cNvSpPr txBox="1"/>
          <p:nvPr/>
        </p:nvSpPr>
        <p:spPr>
          <a:xfrm>
            <a:off x="9220200" y="1244203"/>
            <a:ext cx="2971800" cy="1238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862" b="1" i="0" u="none">
                <a:solidFill>
                  <a:srgbClr val="1E1B4B"/>
                </a:solidFill>
                <a:latin typeface="Times New Roman"/>
              </a:rPr>
              <a:t>IMPLEMENTATION &amp; EVALUATION LOGIC MODEL</a:t>
            </a:r>
          </a:p>
        </p:txBody>
      </p:sp>
      <p:sp>
        <p:nvSpPr>
          <p:cNvPr id="81" name="TextBox 80"/>
          <p:cNvSpPr txBox="1"/>
          <p:nvPr/>
        </p:nvSpPr>
        <p:spPr>
          <a:xfrm>
            <a:off x="9201150" y="2256383"/>
            <a:ext cx="2876550" cy="291554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765"/>
              </a:lnSpc>
            </a:pPr>
            <a:r>
              <a:rPr sz="660" b="1" i="0" u="none" dirty="0">
                <a:solidFill>
                  <a:srgbClr val="1E293B"/>
                </a:solidFill>
                <a:latin typeface="Times New Roman"/>
              </a:rPr>
              <a:t>Phased Rollout:</a:t>
            </a:r>
            <a:r>
              <a:rPr sz="660" b="0" i="0" u="none" dirty="0">
                <a:solidFill>
                  <a:srgbClr val="1E293B"/>
                </a:solidFill>
                <a:latin typeface="Times New Roman"/>
              </a:rPr>
              <a:t> (1) Co-design &amp; assent audit; (2) Care champion training; (3) 12-week pilot; (4) Multi-site mood and engagement evaluation (Bethell et al., 2021).</a:t>
            </a:r>
          </a:p>
        </p:txBody>
      </p:sp>
      <p:sp>
        <p:nvSpPr>
          <p:cNvPr id="82" name="TextBox 81"/>
          <p:cNvSpPr txBox="1"/>
          <p:nvPr/>
        </p:nvSpPr>
        <p:spPr>
          <a:xfrm>
            <a:off x="9220200" y="2513825"/>
            <a:ext cx="2971800" cy="1238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862" b="1" i="0" u="none" dirty="0">
                <a:solidFill>
                  <a:srgbClr val="1E1B4B"/>
                </a:solidFill>
                <a:latin typeface="Times New Roman"/>
              </a:rPr>
              <a:t>4. EXPECTED OUTCOMES &amp; 5. CONCLUSION</a:t>
            </a:r>
          </a:p>
        </p:txBody>
      </p:sp>
      <p:sp>
        <p:nvSpPr>
          <p:cNvPr id="83" name="TextBox 82"/>
          <p:cNvSpPr txBox="1"/>
          <p:nvPr/>
        </p:nvSpPr>
        <p:spPr>
          <a:xfrm>
            <a:off x="9220200" y="2695721"/>
            <a:ext cx="2876550" cy="31030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14"/>
              </a:lnSpc>
            </a:pPr>
            <a:r>
              <a:rPr sz="650" b="1" i="0" u="none" dirty="0">
                <a:solidFill>
                  <a:srgbClr val="1E293B"/>
                </a:solidFill>
                <a:latin typeface="Times New Roman"/>
              </a:rPr>
              <a:t>Expected Outcomes:</a:t>
            </a:r>
            <a:r>
              <a:rPr sz="650" b="0" i="0" u="none" dirty="0">
                <a:solidFill>
                  <a:srgbClr val="1E293B"/>
                </a:solidFill>
                <a:latin typeface="Times New Roman"/>
              </a:rPr>
              <a:t> Significant drops in loneliness metrics, elevated positive affect, rekindled kinship bonds, and reduced </a:t>
            </a:r>
            <a:r>
              <a:rPr lang="en-US" sz="650">
                <a:solidFill>
                  <a:srgbClr val="1E293B"/>
                </a:solidFill>
                <a:latin typeface="Times New Roman"/>
              </a:rPr>
              <a:t>behavioral</a:t>
            </a:r>
            <a:r>
              <a:rPr sz="650" b="0" i="0" u="none" dirty="0">
                <a:solidFill>
                  <a:srgbClr val="1E293B"/>
                </a:solidFill>
                <a:latin typeface="Times New Roman"/>
              </a:rPr>
              <a:t> agitation in dementia (Hansen et al., 2025; Quan et al., 2020).</a:t>
            </a:r>
          </a:p>
        </p:txBody>
      </p:sp>
      <p:sp>
        <p:nvSpPr>
          <p:cNvPr id="84" name="TextBox 83"/>
          <p:cNvSpPr txBox="1"/>
          <p:nvPr/>
        </p:nvSpPr>
        <p:spPr>
          <a:xfrm>
            <a:off x="9239250" y="3050058"/>
            <a:ext cx="2876550" cy="31030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14"/>
              </a:lnSpc>
            </a:pPr>
            <a:r>
              <a:rPr sz="690" b="1" i="0" u="none" dirty="0">
                <a:solidFill>
                  <a:srgbClr val="1E293B"/>
                </a:solidFill>
                <a:latin typeface="Times New Roman"/>
              </a:rPr>
              <a:t>Policy Mandate:</a:t>
            </a:r>
            <a:r>
              <a:rPr sz="690" b="0" i="0" u="none" dirty="0">
                <a:solidFill>
                  <a:srgbClr val="1E293B"/>
                </a:solidFill>
                <a:latin typeface="Times New Roman"/>
              </a:rPr>
              <a:t> Technology is an adjunct, not a substitute for human warmth. Integrated social care commissioning must fund staff digital training and protected relational time (DHSC, 2023; NICE, 2019).</a:t>
            </a:r>
          </a:p>
        </p:txBody>
      </p:sp>
      <p:sp>
        <p:nvSpPr>
          <p:cNvPr id="85" name="TextBox 84"/>
          <p:cNvSpPr txBox="1"/>
          <p:nvPr/>
        </p:nvSpPr>
        <p:spPr>
          <a:xfrm>
            <a:off x="9210675" y="3519639"/>
            <a:ext cx="1471557" cy="121123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787" b="1" i="0" u="none" dirty="0">
                <a:solidFill>
                  <a:srgbClr val="1E1B4B"/>
                </a:solidFill>
                <a:latin typeface="Times New Roman"/>
              </a:rPr>
              <a:t>HARVARD REFERENCE LIST </a:t>
            </a:r>
          </a:p>
        </p:txBody>
      </p:sp>
      <p:sp>
        <p:nvSpPr>
          <p:cNvPr id="86" name="TextBox 85"/>
          <p:cNvSpPr txBox="1"/>
          <p:nvPr/>
        </p:nvSpPr>
        <p:spPr>
          <a:xfrm>
            <a:off x="228600" y="2047067"/>
            <a:ext cx="2771775" cy="31343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23"/>
              </a:lnSpc>
            </a:pPr>
            <a:r>
              <a:rPr sz="697" b="1" i="0" u="none" dirty="0">
                <a:solidFill>
                  <a:srgbClr val="1E40AF"/>
                </a:solidFill>
                <a:latin typeface="Times New Roman"/>
              </a:rPr>
              <a:t>Mood Trajectory:</a:t>
            </a:r>
            <a:r>
              <a:rPr sz="697" b="0" i="0" u="none" dirty="0">
                <a:solidFill>
                  <a:srgbClr val="1E40AF"/>
                </a:solidFill>
                <a:latin typeface="Times New Roman"/>
              </a:rPr>
              <a:t> Chronic isolation directly drives clinical depression, cognitive decline, sensory deprivation, and accelerated mortality among older adults (NICE, 2019; ONS, 2024; WHO, 2021).</a:t>
            </a:r>
          </a:p>
        </p:txBody>
      </p:sp>
      <p:sp>
        <p:nvSpPr>
          <p:cNvPr id="87" name="TextBox 86"/>
          <p:cNvSpPr txBox="1"/>
          <p:nvPr/>
        </p:nvSpPr>
        <p:spPr>
          <a:xfrm>
            <a:off x="266700" y="4089648"/>
            <a:ext cx="2724150" cy="31343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23"/>
              </a:lnSpc>
            </a:pPr>
            <a:r>
              <a:rPr sz="697" b="1" i="0" u="none">
                <a:solidFill>
                  <a:srgbClr val="854D0E"/>
                </a:solidFill>
                <a:latin typeface="Times New Roman"/>
              </a:rPr>
              <a:t>Core Principle:</a:t>
            </a:r>
            <a:r>
              <a:rPr sz="697" b="0" i="0" u="none">
                <a:solidFill>
                  <a:srgbClr val="854D0E"/>
                </a:solidFill>
                <a:latin typeface="Times New Roman"/>
              </a:rPr>
              <a:t> Serves as a relational catalyst to enrich social presence; strictly avoids replacing in-person care or staff interactions (SCIE, 2022; Subramaniam et al., 2023).</a:t>
            </a:r>
          </a:p>
        </p:txBody>
      </p:sp>
      <p:sp>
        <p:nvSpPr>
          <p:cNvPr id="88" name="TextBox 87"/>
          <p:cNvSpPr txBox="1"/>
          <p:nvPr/>
        </p:nvSpPr>
        <p:spPr>
          <a:xfrm>
            <a:off x="3257550" y="1834008"/>
            <a:ext cx="2762250" cy="342900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690" b="0" i="0" u="none" dirty="0">
                <a:solidFill>
                  <a:srgbClr val="991B1B"/>
                </a:solidFill>
                <a:latin typeface="Times New Roman"/>
              </a:rPr>
              <a:t> </a:t>
            </a:r>
            <a:r>
              <a:rPr sz="690" b="1" i="0" u="none" dirty="0">
                <a:solidFill>
                  <a:srgbClr val="991B1B"/>
                </a:solidFill>
                <a:latin typeface="Times New Roman"/>
              </a:rPr>
              <a:t>Empowerment:</a:t>
            </a:r>
            <a:r>
              <a:rPr sz="690" b="0" i="0" u="none" dirty="0">
                <a:solidFill>
                  <a:srgbClr val="991B1B"/>
                </a:solidFill>
                <a:latin typeface="Times New Roman"/>
              </a:rPr>
              <a:t> Restores personal identity and voice through narrative reminiscence (Subramaniam et al., 2023). </a:t>
            </a:r>
          </a:p>
        </p:txBody>
      </p:sp>
      <p:sp>
        <p:nvSpPr>
          <p:cNvPr id="89" name="TextBox 88"/>
          <p:cNvSpPr txBox="1"/>
          <p:nvPr/>
        </p:nvSpPr>
        <p:spPr>
          <a:xfrm>
            <a:off x="3257550" y="2238821"/>
            <a:ext cx="2762250" cy="342900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690" b="0" i="0" u="none">
                <a:solidFill>
                  <a:srgbClr val="991B1B"/>
                </a:solidFill>
                <a:latin typeface="Times New Roman"/>
              </a:rPr>
              <a:t> </a:t>
            </a:r>
            <a:r>
              <a:rPr sz="690" b="1" i="0" u="none">
                <a:solidFill>
                  <a:srgbClr val="991B1B"/>
                </a:solidFill>
                <a:latin typeface="Times New Roman"/>
              </a:rPr>
              <a:t>Relational Equity:</a:t>
            </a:r>
            <a:r>
              <a:rPr sz="690" b="0" i="0" u="none">
                <a:solidFill>
                  <a:srgbClr val="991B1B"/>
                </a:solidFill>
                <a:latin typeface="Times New Roman"/>
              </a:rPr>
              <a:t> Bridges geographical divides for residents lacking frequent local visitors (Age UK, 2024). </a:t>
            </a:r>
          </a:p>
        </p:txBody>
      </p:sp>
      <p:sp>
        <p:nvSpPr>
          <p:cNvPr id="90" name="TextBox 89"/>
          <p:cNvSpPr txBox="1"/>
          <p:nvPr/>
        </p:nvSpPr>
        <p:spPr>
          <a:xfrm>
            <a:off x="3257550" y="2643633"/>
            <a:ext cx="2762250" cy="342900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690" b="0" i="0" u="none" dirty="0">
                <a:solidFill>
                  <a:srgbClr val="991B1B"/>
                </a:solidFill>
                <a:latin typeface="Times New Roman"/>
              </a:rPr>
              <a:t> </a:t>
            </a:r>
            <a:r>
              <a:rPr sz="690" b="1" i="0" u="none" dirty="0">
                <a:solidFill>
                  <a:srgbClr val="991B1B"/>
                </a:solidFill>
                <a:latin typeface="Times New Roman"/>
              </a:rPr>
              <a:t>Inclusive Co-Design:</a:t>
            </a:r>
            <a:r>
              <a:rPr sz="690" b="0" i="0" u="none" dirty="0">
                <a:solidFill>
                  <a:srgbClr val="991B1B"/>
                </a:solidFill>
                <a:latin typeface="Times New Roman"/>
              </a:rPr>
              <a:t> Built with residents, families, and care workers to match varied sensory abilities (NICE, 2019). </a:t>
            </a:r>
          </a:p>
        </p:txBody>
      </p:sp>
      <p:pic>
        <p:nvPicPr>
          <p:cNvPr id="112" name="Picture 111">
            <a:extLst>
              <a:ext uri="{FF2B5EF4-FFF2-40B4-BE49-F238E27FC236}">
                <a16:creationId xmlns:a16="http://schemas.microsoft.com/office/drawing/2014/main" id="{D3A885E5-E2B5-3231-47CC-20F727CB578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4465" y="4575579"/>
            <a:ext cx="2826386" cy="1909547"/>
          </a:xfrm>
          <a:prstGeom prst="rect">
            <a:avLst/>
          </a:prstGeom>
        </p:spPr>
      </p:pic>
      <p:pic>
        <p:nvPicPr>
          <p:cNvPr id="113" name="Picture 112">
            <a:extLst>
              <a:ext uri="{FF2B5EF4-FFF2-40B4-BE49-F238E27FC236}">
                <a16:creationId xmlns:a16="http://schemas.microsoft.com/office/drawing/2014/main" id="{3AF96E13-9A90-753B-5D64-2CC2CDC3E70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67407" y="5319699"/>
            <a:ext cx="1142535" cy="1226467"/>
          </a:xfrm>
          <a:prstGeom prst="rect">
            <a:avLst/>
          </a:prstGeom>
        </p:spPr>
      </p:pic>
      <p:pic>
        <p:nvPicPr>
          <p:cNvPr id="114" name="Picture 113">
            <a:extLst>
              <a:ext uri="{FF2B5EF4-FFF2-40B4-BE49-F238E27FC236}">
                <a16:creationId xmlns:a16="http://schemas.microsoft.com/office/drawing/2014/main" id="{610298EE-7A83-7B78-424D-9BD4B3D4C3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5960" y="5139714"/>
            <a:ext cx="2871840" cy="1338877"/>
          </a:xfrm>
          <a:prstGeom prst="rect">
            <a:avLst/>
          </a:prstGeom>
        </p:spPr>
      </p:pic>
      <p:sp>
        <p:nvSpPr>
          <p:cNvPr id="115" name="TextBox 114">
            <a:extLst>
              <a:ext uri="{FF2B5EF4-FFF2-40B4-BE49-F238E27FC236}">
                <a16:creationId xmlns:a16="http://schemas.microsoft.com/office/drawing/2014/main" id="{4A5220EC-E7EE-EA18-3F68-C29005AA17C7}"/>
              </a:ext>
            </a:extLst>
          </p:cNvPr>
          <p:cNvSpPr txBox="1"/>
          <p:nvPr/>
        </p:nvSpPr>
        <p:spPr>
          <a:xfrm>
            <a:off x="9201150" y="3704409"/>
            <a:ext cx="2790825" cy="319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Age UK (2024) Loneliness in Later Life: Evidence, Impact and Solutions. London: Age UK. Available at: </a:t>
            </a:r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https://www.ageuk.org.uk/our-impact/policy-research/loneliness-research-and-resources/</a:t>
            </a:r>
            <a:endParaRPr lang="en-IN" sz="38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Bethell, J., </a:t>
            </a:r>
            <a:r>
              <a:rPr lang="en-IN" sz="38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Aelick</a:t>
            </a:r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K., Babineau, J., </a:t>
            </a:r>
            <a:r>
              <a:rPr lang="en-IN" sz="38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Bretzlaff</a:t>
            </a:r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M., Edwards, C., Gibson, J.L., Hemmelgarn, B.R., Iaboni, A., Lender, D., McGilton, K.S. and Schiller, C. (2021) ‘Social connection in long-term care homes: A scoping review of published research on the mental health impacts and potential strategies’, Journal of the American Medical Directors Association, 22(7), pp. 1385–1392.e33. Available at: </a:t>
            </a:r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https://doi.org/10.1016/j.jamda.2021.05.045</a:t>
            </a:r>
            <a:endParaRPr lang="en-IN" sz="38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Chipps, J., Jarvis, M.A. and Ramlall, S. (2020) ‘The effectiveness of e-interventions on reducing social isolation and loneliness in older people: A systematic review’, International Journal of Older People Nursing, 15(4), article e12330. Available at: </a:t>
            </a:r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https://doi.org/10.1111/opn.12330</a:t>
            </a:r>
            <a:endParaRPr lang="en-IN" sz="38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Department of Health and Social Care (DHSC) (2023) Next steps to put People at the Heart of Care: A plan for adult social care system reform and digital technology adoption. London: GOV.UK. Available at: </a:t>
            </a:r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https://www.gov.uk/government/publications/adult-social-care-reform-next-steps-to-put-people-at-the-heart-of-care</a:t>
            </a:r>
            <a:endParaRPr lang="en-IN" sz="38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Hansen, T., Hjemdal, O., Aasland, O.G. and Bonsaksen, T. (2025) ‘Digital interventions to alleviate loneliness and depressive symptoms among older adults in institutional care: Systematic review and meta-analysis’, Journal of Medical Internet Research, 27, article e49811. Available at: </a:t>
            </a:r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  <a:hlinkClick r:id="rId12"/>
              </a:rPr>
              <a:t>https://doi.org/10.2196/49811</a:t>
            </a:r>
            <a:endParaRPr lang="en-IN" sz="38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Iaboni, A., Cockburn, A., Marcil, M., Sultana, A., Quirt, H., Astell, A. and Flint, A.J. (2024) ‘Technology-based interventions for social isolation, loneliness, and mood disturbances in long-term care: A systematic review and clinical recommendations’, The American Journal of Geriatric Psychiatry, 32(3), pp. 312–324. Available at: </a:t>
            </a:r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  <a:hlinkClick r:id="rId13"/>
              </a:rPr>
              <a:t>https://doi.org/10.1016/j.jagp.2023.10.012</a:t>
            </a:r>
            <a:endParaRPr lang="en-IN" sz="38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Michie, S., van Stralen, M.M. and West, R. (2011) ‘The behaviour change wheel: A new method for characterising and designing behaviour change interventions’, Implementation Science, 6, article 42. Available at: </a:t>
            </a:r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  <a:hlinkClick r:id="rId14"/>
              </a:rPr>
              <a:t>https://doi.org/10.1186/1748-5908-6-42</a:t>
            </a:r>
            <a:endParaRPr lang="en-IN" sz="38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National Institute for Health and Care Excellence (NICE) (2019) Mental wellbeing of older people in care homes. NICE guideline NG138. London: NICE. Available at: </a:t>
            </a:r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  <a:hlinkClick r:id="rId15"/>
              </a:rPr>
              <a:t>https://www.nice.org.uk/guidance/ng138</a:t>
            </a:r>
            <a:endParaRPr lang="en-IN" sz="38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National Institute for Health and Care Excellence (NICE) (2023) Mental wellbeing of older people in care homes. Quality standard QS50. London: NICE. Available at: </a:t>
            </a:r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  <a:hlinkClick r:id="rId16"/>
              </a:rPr>
              <a:t>https://www.nice.org.uk/guidance/qs50</a:t>
            </a:r>
            <a:endParaRPr lang="en-IN" sz="38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(2023/24) Inclusive digital healthcare: A framework for NHS action on digital inclusion. London: NHS England. Available at: </a:t>
            </a:r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  <a:hlinkClick r:id="rId17"/>
              </a:rPr>
              <a:t>https://www.england.nhs.uk/long-read/inclusive-digital-healthcare-a-framework-for-nhs-action-on-digital-inclusion/</a:t>
            </a:r>
            <a:endParaRPr lang="en-IN" sz="38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Noone, C., McSharry, J., Newell, J., Mooney, R., Byrne, M., Durcan, R., Joyce, R., O’Shea, E., Casey, D. and Devane, D. (2020) ‘Video calls for reducing social isolation and loneliness in older people: A rapid review’, Cochrane Database of Systematic Reviews, (9), article CD013779. Available at: </a:t>
            </a:r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  <a:hlinkClick r:id="rId18"/>
              </a:rPr>
              <a:t>https://doi.org/10.1002/14651858.CD013779</a:t>
            </a:r>
            <a:endParaRPr lang="en-IN" sz="38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Office for National Statistics (ONS) (2024) Care homes and the older population in England and Wales: Census and administrative data analysis. London: Office for National Statistics. Available at: </a:t>
            </a:r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  <a:hlinkClick r:id="rId19"/>
              </a:rPr>
              <a:t>https://www.ons.gov.uk/peoplepopulationandcommunity/birthsdeathsandmarriages/ageing</a:t>
            </a:r>
            <a:endParaRPr lang="en-IN" sz="38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Quan, N.G., Lohman, M.C., Resciniti, N.V. and Friedman, D.B. (2020) ‘Social and emotional loneliness and self-rated health among older adults: The role of social engagement and activity participation’, International Journal of Nursing Studies, 105, article 103557. Available at: </a:t>
            </a:r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  <a:hlinkClick r:id="rId20"/>
              </a:rPr>
              <a:t>https://doi.org/10.1016/j.ijnurstu.2020.103557</a:t>
            </a:r>
            <a:endParaRPr lang="en-IN" sz="38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Care Institute for Excellence (SCIE) (2022) Improving mental wellbeing for older people in care homes: Good practice guide. London: SCIE. Available at: </a:t>
            </a:r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  <a:hlinkClick r:id="rId21"/>
              </a:rPr>
              <a:t>https://www.scie.org.uk/prevention/mental-wellbeing-care-homes</a:t>
            </a:r>
            <a:endParaRPr lang="en-IN" sz="38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Subramaniam, P., Woods, B. and Whitaker, C. (2023) ‘Life story and reminiscence digital interventions for older adults in residential and nursing care: Effects on depressive symptoms, loneliness and quality of life’, Aging &amp; Mental Health, 27(6), pp. 1102–1111. Available at: </a:t>
            </a:r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  <a:hlinkClick r:id="rId22"/>
              </a:rPr>
              <a:t>https://doi.org/10.1080/13607863.2022.2104523</a:t>
            </a:r>
            <a:endParaRPr lang="en-IN" sz="38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Victor, C.R. (2021) ‘Loneliness in care homes: A neglected public health issue?’, Ageing &amp; Society, 41(4), pp. 780–798. Available at: </a:t>
            </a:r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  <a:hlinkClick r:id="rId23"/>
              </a:rPr>
              <a:t>https://doi.org/10.1017/S0144686X1900138X</a:t>
            </a:r>
            <a:endParaRPr lang="en-IN" sz="38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World Health Organization (WHO) (1986) Ottawa Charter for Health Promotion. Geneva: World Health Organization. Available at: </a:t>
            </a:r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  <a:hlinkClick r:id="rId24"/>
              </a:rPr>
              <a:t>https://www.who.int/publications/i/item/ottawa-charter-for-health-promotion</a:t>
            </a:r>
            <a:endParaRPr lang="en-IN" sz="38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World Health Organization (WHO) (2021) Social isolation and loneliness among older people: Advocacy brief. Geneva: World Health Organization. Available at: </a:t>
            </a:r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  <a:hlinkClick r:id="rId25"/>
              </a:rPr>
              <a:t>https://www.who.int/publications/i/item/9789240030749</a:t>
            </a:r>
            <a:endParaRPr lang="en-IN" sz="38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Wu, Y., Dong, X., Wang, Q., Li, H. and Zhang, M. (2022) ‘The relationship between loneliness, social connectedness, and depressive symptoms among institutionalized older adults: A systematic review and network meta-analysis’, Journal of Affective Disorders, 301, pp. 245–256. Available at: </a:t>
            </a:r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  <a:hlinkClick r:id="rId26"/>
              </a:rPr>
              <a:t>https://doi.org/10.1016/j.jad.2022.01.035</a:t>
            </a:r>
            <a:endParaRPr lang="en-IN" sz="38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Zamir, S., Hennessy, C.H., Taylor, A.H. and Jones, R. (2020) ‘“Video-calls to reduce loneliness and social isolation in care home residents”: Study protocol for a randomised controlled trial’, BMC Geriatrics, 20, article 345. Available at: </a:t>
            </a:r>
            <a:r>
              <a:rPr lang="en-IN" sz="380" dirty="0">
                <a:latin typeface="Times New Roman" panose="02020603050405020304" pitchFamily="18" charset="0"/>
                <a:cs typeface="Times New Roman" panose="02020603050405020304" pitchFamily="18" charset="0"/>
                <a:hlinkClick r:id="rId27"/>
              </a:rPr>
              <a:t>https://doi.org/10.1186/s12877-020-01746-8</a:t>
            </a:r>
            <a:endParaRPr lang="en-IN" sz="38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IN" sz="38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2130</Words>
  <Application>Microsoft Office PowerPoint</Application>
  <PresentationFormat>Widescreen</PresentationFormat>
  <Paragraphs>93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User</dc:creator>
  <cp:keywords/>
  <cp:lastModifiedBy>Krupakumari Bharatbhai Rathod (2537419)</cp:lastModifiedBy>
  <cp:revision>29</cp:revision>
  <dcterms:created xsi:type="dcterms:W3CDTF">2013-01-27T09:14:16Z</dcterms:created>
  <dcterms:modified xsi:type="dcterms:W3CDTF">2026-10-22T13:41:56Z</dcterms:modified>
  <cp:category/>
</cp:coreProperties>
</file>