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2"/>
  </p:notesMasterIdLst>
  <p:sldIdLst>
    <p:sldId id="256" r:id="rId2"/>
    <p:sldId id="258" r:id="rId3"/>
    <p:sldId id="284" r:id="rId4"/>
    <p:sldId id="285" r:id="rId5"/>
    <p:sldId id="286" r:id="rId6"/>
    <p:sldId id="287" r:id="rId7"/>
    <p:sldId id="288" r:id="rId8"/>
    <p:sldId id="289" r:id="rId9"/>
    <p:sldId id="290" r:id="rId10"/>
    <p:sldId id="291" r:id="rId11"/>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79520" autoAdjust="0"/>
  </p:normalViewPr>
  <p:slideViewPr>
    <p:cSldViewPr>
      <p:cViewPr>
        <p:scale>
          <a:sx n="20" d="100"/>
          <a:sy n="20" d="100"/>
        </p:scale>
        <p:origin x="2674" y="81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EEB8BD0-83D8-4B21-865C-B48EE5B01838}" type="datetimeFigureOut">
              <a:rPr lang="en-US" smtClean="0"/>
              <a:pPr/>
              <a:t>10/12/2025</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3E91294-077B-4F4D-B8DC-BD6056F3DDB8}"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E91294-077B-4F4D-B8DC-BD6056F3DDB8}" type="slidenum">
              <a:rPr lang="en-US" smtClean="0"/>
              <a:pPr/>
              <a:t>1</a:t>
            </a:fld>
            <a:endParaRPr lang="en-US"/>
          </a:p>
        </p:txBody>
      </p:sp>
    </p:spTree>
    <p:extLst>
      <p:ext uri="{BB962C8B-B14F-4D97-AF65-F5344CB8AC3E}">
        <p14:creationId xmlns:p14="http://schemas.microsoft.com/office/powerpoint/2010/main" val="21923758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will focus on the case study of Amira, who needs support to promote social, physical, emotional, and cognitive wellbeing, as facing anxiety. The main focus of the presentation will be on Bowlby’s</a:t>
            </a:r>
            <a:r>
              <a:rPr lang="en-IN" sz="1200" kern="1200" dirty="0">
                <a:solidFill>
                  <a:schemeClr val="tx1"/>
                </a:solidFill>
                <a:effectLst/>
                <a:latin typeface="+mn-lt"/>
                <a:ea typeface="+mn-ea"/>
                <a:cs typeface="+mn-cs"/>
              </a:rPr>
              <a:t> Attachment Theory, considering its application, interventions, and critical evaluation. </a:t>
            </a: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p:cNvSpPr>
            <a:spLocks noGrp="1"/>
          </p:cNvSpPr>
          <p:nvPr>
            <p:ph type="sldNum" sz="quarter" idx="10"/>
          </p:nvPr>
        </p:nvSpPr>
        <p:spPr/>
        <p:txBody>
          <a:bodyPr/>
          <a:lstStyle/>
          <a:p>
            <a:fld id="{33E91294-077B-4F4D-B8DC-BD6056F3DDB8}"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96E74A-0EF3-D1BA-D012-D93C0EAB78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E9B179-6B89-5B2B-9A88-04412C1231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4D1765-8216-D0DA-2332-95233B6E9EF6}"/>
              </a:ext>
            </a:extLst>
          </p:cNvPr>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Bowly recommends that children have the major requirement to create a close bond for development and sustenance. Securing attachment needs convenience and security to undertake new contexts. Unsafe connections might result in clinginess, anxiety, or fear when detached. In practice, during early years, knowing a close bond supports the practitioners to offer continuous care for nurturing, encourage trust, and a sense of belonging in young children.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a:extLst>
              <a:ext uri="{FF2B5EF4-FFF2-40B4-BE49-F238E27FC236}">
                <a16:creationId xmlns:a16="http://schemas.microsoft.com/office/drawing/2014/main" id="{A252B494-CC62-823A-B0D7-4A4031B33663}"/>
              </a:ext>
            </a:extLst>
          </p:cNvPr>
          <p:cNvSpPr>
            <a:spLocks noGrp="1"/>
          </p:cNvSpPr>
          <p:nvPr>
            <p:ph type="sldNum" sz="quarter" idx="10"/>
          </p:nvPr>
        </p:nvSpPr>
        <p:spPr/>
        <p:txBody>
          <a:bodyPr/>
          <a:lstStyle/>
          <a:p>
            <a:fld id="{33E91294-077B-4F4D-B8DC-BD6056F3DDB8}" type="slidenum">
              <a:rPr lang="en-US" smtClean="0"/>
              <a:pPr/>
              <a:t>3</a:t>
            </a:fld>
            <a:endParaRPr lang="en-US"/>
          </a:p>
        </p:txBody>
      </p:sp>
    </p:spTree>
    <p:extLst>
      <p:ext uri="{BB962C8B-B14F-4D97-AF65-F5344CB8AC3E}">
        <p14:creationId xmlns:p14="http://schemas.microsoft.com/office/powerpoint/2010/main" val="12918008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60AA91-D66F-C286-B194-142C689DF1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4C560E-8423-A075-946E-280DA4FE2F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06B2B2-C0A0-9683-79ED-0177245FD286}"/>
              </a:ext>
            </a:extLst>
          </p:cNvPr>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theory is highly relevant in the early years of childhood as it directs practitioners in addressing the emotional influence of detachment and transformation. Through nurturing predictive schedules and reactive connections, educators can support the children in developing faith and flexibility. Awareness of the attachment also helps practitioners manage support practices considering emotional aspects, conveying that children feel valued, secure, and eager to learn new things. </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recommends that children have the major requirement to create a close bond for development and sustenance. Securing attachment needs convenience and security to undertake new contexts. Unsafe connections might result in clinginess, anxiety, or fear when detached. In practice, during early years, knowing a close bond supports the practitioners to offer continuous care for nurturing, encourage trust, and a sense of belonging in young children.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a:extLst>
              <a:ext uri="{FF2B5EF4-FFF2-40B4-BE49-F238E27FC236}">
                <a16:creationId xmlns:a16="http://schemas.microsoft.com/office/drawing/2014/main" id="{F6997197-276E-2E4A-B0B4-555635F63041}"/>
              </a:ext>
            </a:extLst>
          </p:cNvPr>
          <p:cNvSpPr>
            <a:spLocks noGrp="1"/>
          </p:cNvSpPr>
          <p:nvPr>
            <p:ph type="sldNum" sz="quarter" idx="10"/>
          </p:nvPr>
        </p:nvSpPr>
        <p:spPr/>
        <p:txBody>
          <a:bodyPr/>
          <a:lstStyle/>
          <a:p>
            <a:fld id="{33E91294-077B-4F4D-B8DC-BD6056F3DDB8}" type="slidenum">
              <a:rPr lang="en-US" smtClean="0"/>
              <a:pPr/>
              <a:t>4</a:t>
            </a:fld>
            <a:endParaRPr lang="en-US"/>
          </a:p>
        </p:txBody>
      </p:sp>
    </p:spTree>
    <p:extLst>
      <p:ext uri="{BB962C8B-B14F-4D97-AF65-F5344CB8AC3E}">
        <p14:creationId xmlns:p14="http://schemas.microsoft.com/office/powerpoint/2010/main" val="37791411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DC6DC1-6A99-CE2B-93DF-584CA0076E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49C5AF-ED9E-D923-84B7-C1AC76B150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96EDA3-4AA1-0C33-9121-1EACB40A2DF2}"/>
              </a:ext>
            </a:extLst>
          </p:cNvPr>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Through warm and reactive communication and activities conducted in small groups, staff can support Amira to feel secure with her emotions. The continuous carer supports her transformation and decreases her anxiety. Promoting interaction by playing a role and likely reinforcement can leverage her confidence. As there is growth in security sense within Amira, she will act more involved, interactive, and socially reactive, reflecting the positive results of secure connections in childhood development in early years. </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a:extLst>
              <a:ext uri="{FF2B5EF4-FFF2-40B4-BE49-F238E27FC236}">
                <a16:creationId xmlns:a16="http://schemas.microsoft.com/office/drawing/2014/main" id="{FB549E9B-828B-C159-E1EC-2B5508AD3BAB}"/>
              </a:ext>
            </a:extLst>
          </p:cNvPr>
          <p:cNvSpPr>
            <a:spLocks noGrp="1"/>
          </p:cNvSpPr>
          <p:nvPr>
            <p:ph type="sldNum" sz="quarter" idx="10"/>
          </p:nvPr>
        </p:nvSpPr>
        <p:spPr/>
        <p:txBody>
          <a:bodyPr/>
          <a:lstStyle/>
          <a:p>
            <a:fld id="{33E91294-077B-4F4D-B8DC-BD6056F3DDB8}" type="slidenum">
              <a:rPr lang="en-US" smtClean="0"/>
              <a:pPr/>
              <a:t>5</a:t>
            </a:fld>
            <a:endParaRPr lang="en-US"/>
          </a:p>
        </p:txBody>
      </p:sp>
    </p:spTree>
    <p:extLst>
      <p:ext uri="{BB962C8B-B14F-4D97-AF65-F5344CB8AC3E}">
        <p14:creationId xmlns:p14="http://schemas.microsoft.com/office/powerpoint/2010/main" val="29300152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8844F8-82C7-12B8-164D-78870C1DC5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CEB044-E6A7-8668-11CA-493090F5C3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2C16C7-3E7C-6F0D-182C-479585194607}"/>
              </a:ext>
            </a:extLst>
          </p:cNvPr>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provided interventions are based on Bowlby's theory of attachment, focusing on consistency and reactive care to enhance secure relationships. A trustworthy individual can support Amira to be safe, reduce anxiety for detachment, Structured and predictive schedules, and warm communications encourage sureness and exploration. Communication role play encourages social connection and leverages faith, helping Amira's emotional balance, readiness in learning, and overall wellbeing in the nursery setting. </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a:extLst>
              <a:ext uri="{FF2B5EF4-FFF2-40B4-BE49-F238E27FC236}">
                <a16:creationId xmlns:a16="http://schemas.microsoft.com/office/drawing/2014/main" id="{93B3E68D-C851-CAF7-3A9B-E6839DEFDD27}"/>
              </a:ext>
            </a:extLst>
          </p:cNvPr>
          <p:cNvSpPr>
            <a:spLocks noGrp="1"/>
          </p:cNvSpPr>
          <p:nvPr>
            <p:ph type="sldNum" sz="quarter" idx="10"/>
          </p:nvPr>
        </p:nvSpPr>
        <p:spPr/>
        <p:txBody>
          <a:bodyPr/>
          <a:lstStyle/>
          <a:p>
            <a:fld id="{33E91294-077B-4F4D-B8DC-BD6056F3DDB8}" type="slidenum">
              <a:rPr lang="en-US" smtClean="0"/>
              <a:pPr/>
              <a:t>6</a:t>
            </a:fld>
            <a:endParaRPr lang="en-US"/>
          </a:p>
        </p:txBody>
      </p:sp>
    </p:spTree>
    <p:extLst>
      <p:ext uri="{BB962C8B-B14F-4D97-AF65-F5344CB8AC3E}">
        <p14:creationId xmlns:p14="http://schemas.microsoft.com/office/powerpoint/2010/main" val="4948562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969712-D52B-1480-8589-81D08B95AC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07322F-9FF3-71F3-B391-7EDCD4E9A6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F858AA-F83F-3265-696F-54B9F287DF75}"/>
              </a:ext>
            </a:extLst>
          </p:cNvPr>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the situation of Amira, her temperament might make her very sensitive towards new surroundings, while experiences in nurturing, such as secure bonds and positive connections, can support her adaptation. Practitioners should offer reactive care, provide opportunities for learning, and promote emotional safety to manage both impacts. Knowing the nurture and nature aspects conveys holistic assistance, addressing that developments are based on biological initiatives along with qualitative relationships and environmental experiences. Overall, it is considered that practitioners who focus on both aspects can support Amira in early childhood development.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a:extLst>
              <a:ext uri="{FF2B5EF4-FFF2-40B4-BE49-F238E27FC236}">
                <a16:creationId xmlns:a16="http://schemas.microsoft.com/office/drawing/2014/main" id="{D847E5BA-638A-B7D7-A1BC-B14702CDC7BA}"/>
              </a:ext>
            </a:extLst>
          </p:cNvPr>
          <p:cNvSpPr>
            <a:spLocks noGrp="1"/>
          </p:cNvSpPr>
          <p:nvPr>
            <p:ph type="sldNum" sz="quarter" idx="10"/>
          </p:nvPr>
        </p:nvSpPr>
        <p:spPr/>
        <p:txBody>
          <a:bodyPr/>
          <a:lstStyle/>
          <a:p>
            <a:fld id="{33E91294-077B-4F4D-B8DC-BD6056F3DDB8}" type="slidenum">
              <a:rPr lang="en-US" smtClean="0"/>
              <a:pPr/>
              <a:t>7</a:t>
            </a:fld>
            <a:endParaRPr lang="en-US"/>
          </a:p>
        </p:txBody>
      </p:sp>
    </p:spTree>
    <p:extLst>
      <p:ext uri="{BB962C8B-B14F-4D97-AF65-F5344CB8AC3E}">
        <p14:creationId xmlns:p14="http://schemas.microsoft.com/office/powerpoint/2010/main" val="35731989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3D5239-CC35-64C8-CFB5-3A5F6E0BCD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97F678-5D55-4012-6A0B-7DF7CE06AF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6A46D1-9533-6891-9D6F-70CEB8FBFD9C}"/>
              </a:ext>
            </a:extLst>
          </p:cNvPr>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While the ideas of Bowlby's reinforce several childcare practices and prevention, they might be restricted in diversity, advanced settings where extended families and several caregivers play the main roles. The theory also underscores temperamental and biological variances impacting attachment. Irrespective of the given limitations, it remains important for encouraging emotional assistive environments and conveying policy. In reality, aligning attachment theory with contemporary investigation on flexibility, social understanding, and cultural variations provides a more balanced environment for children like Amira in the context of early years development.</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a:extLst>
              <a:ext uri="{FF2B5EF4-FFF2-40B4-BE49-F238E27FC236}">
                <a16:creationId xmlns:a16="http://schemas.microsoft.com/office/drawing/2014/main" id="{322ED31B-54BC-5DE9-EDC2-9B989C88740B}"/>
              </a:ext>
            </a:extLst>
          </p:cNvPr>
          <p:cNvSpPr>
            <a:spLocks noGrp="1"/>
          </p:cNvSpPr>
          <p:nvPr>
            <p:ph type="sldNum" sz="quarter" idx="10"/>
          </p:nvPr>
        </p:nvSpPr>
        <p:spPr/>
        <p:txBody>
          <a:bodyPr/>
          <a:lstStyle/>
          <a:p>
            <a:fld id="{33E91294-077B-4F4D-B8DC-BD6056F3DDB8}" type="slidenum">
              <a:rPr lang="en-US" smtClean="0"/>
              <a:pPr/>
              <a:t>8</a:t>
            </a:fld>
            <a:endParaRPr lang="en-US"/>
          </a:p>
        </p:txBody>
      </p:sp>
    </p:spTree>
    <p:extLst>
      <p:ext uri="{BB962C8B-B14F-4D97-AF65-F5344CB8AC3E}">
        <p14:creationId xmlns:p14="http://schemas.microsoft.com/office/powerpoint/2010/main" val="12895315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FD3FF9-6390-9209-2601-77381012E2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ED1460-2794-E28B-7BDB-812AFF8552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62144D-1F67-66D7-E629-5E521EC8D1D8}"/>
              </a:ext>
            </a:extLst>
          </p:cNvPr>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Addressing both environmental and biological impacts conveys managed and individual-driven care. Irrespective of limitations, the theory supports early years approaches, showing the significant role of continuity, reactive connections in encouraging long-term wellbeing at an emotional level and development in nursery contexts.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a:extLst>
              <a:ext uri="{FF2B5EF4-FFF2-40B4-BE49-F238E27FC236}">
                <a16:creationId xmlns:a16="http://schemas.microsoft.com/office/drawing/2014/main" id="{5D706ECB-7410-D521-422D-50326D7F96E4}"/>
              </a:ext>
            </a:extLst>
          </p:cNvPr>
          <p:cNvSpPr>
            <a:spLocks noGrp="1"/>
          </p:cNvSpPr>
          <p:nvPr>
            <p:ph type="sldNum" sz="quarter" idx="10"/>
          </p:nvPr>
        </p:nvSpPr>
        <p:spPr/>
        <p:txBody>
          <a:bodyPr/>
          <a:lstStyle/>
          <a:p>
            <a:fld id="{33E91294-077B-4F4D-B8DC-BD6056F3DDB8}" type="slidenum">
              <a:rPr lang="en-US" smtClean="0"/>
              <a:pPr/>
              <a:t>9</a:t>
            </a:fld>
            <a:endParaRPr lang="en-US"/>
          </a:p>
        </p:txBody>
      </p:sp>
    </p:spTree>
    <p:extLst>
      <p:ext uri="{BB962C8B-B14F-4D97-AF65-F5344CB8AC3E}">
        <p14:creationId xmlns:p14="http://schemas.microsoft.com/office/powerpoint/2010/main" val="29223820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B8F258-053E-E100-0677-E40E18000D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E12D96-A7D6-D978-97FA-B6E5CCD59F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5B7A53-1397-A814-9F70-B5A76E561D35}"/>
              </a:ext>
            </a:extLst>
          </p:cNvPr>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Addressing both environmental and biological impacts conveys managed and individual-driven care. Irrespective of limitations, the theory supports early years approaches, showing the significant role of continuity, reactive connections in encouraging long-term wellbeing at an emotional level and development in nursery contexts.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a:extLst>
              <a:ext uri="{FF2B5EF4-FFF2-40B4-BE49-F238E27FC236}">
                <a16:creationId xmlns:a16="http://schemas.microsoft.com/office/drawing/2014/main" id="{F986F92C-D3BD-6F48-3EB2-17B2DE357D4F}"/>
              </a:ext>
            </a:extLst>
          </p:cNvPr>
          <p:cNvSpPr>
            <a:spLocks noGrp="1"/>
          </p:cNvSpPr>
          <p:nvPr>
            <p:ph type="sldNum" sz="quarter" idx="10"/>
          </p:nvPr>
        </p:nvSpPr>
        <p:spPr/>
        <p:txBody>
          <a:bodyPr/>
          <a:lstStyle/>
          <a:p>
            <a:fld id="{33E91294-077B-4F4D-B8DC-BD6056F3DDB8}" type="slidenum">
              <a:rPr lang="en-US" smtClean="0"/>
              <a:pPr/>
              <a:t>10</a:t>
            </a:fld>
            <a:endParaRPr lang="en-US"/>
          </a:p>
        </p:txBody>
      </p:sp>
    </p:spTree>
    <p:extLst>
      <p:ext uri="{BB962C8B-B14F-4D97-AF65-F5344CB8AC3E}">
        <p14:creationId xmlns:p14="http://schemas.microsoft.com/office/powerpoint/2010/main" val="3555654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image" Target="../media/image2.sv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E65458-9E26-9F00-D111-94E74E8A3895}"/>
              </a:ext>
            </a:extLst>
          </p:cNvPr>
          <p:cNvSpPr>
            <a:spLocks noGrp="1"/>
          </p:cNvSpPr>
          <p:nvPr>
            <p:ph type="ctrTitle"/>
          </p:nvPr>
        </p:nvSpPr>
        <p:spPr>
          <a:xfrm>
            <a:off x="74387" y="6152"/>
            <a:ext cx="18209039" cy="7813098"/>
          </a:xfrm>
          <a:noFill/>
        </p:spPr>
        <p:txBody>
          <a:bodyPr>
            <a:normAutofit/>
          </a:bodyPr>
          <a:lstStyle/>
          <a:p>
            <a:pPr algn="l"/>
            <a:r>
              <a:rPr lang="en-GB" sz="7800" b="1" dirty="0"/>
              <a:t>Name : laurent  Felix Ilboudo</a:t>
            </a:r>
            <a:br>
              <a:rPr lang="en-GB" sz="7800" b="1" dirty="0"/>
            </a:br>
            <a:r>
              <a:rPr lang="en-GB" sz="7800" b="1" dirty="0"/>
              <a:t>module Name: LCHS4010</a:t>
            </a:r>
            <a:br>
              <a:rPr lang="en-GB" sz="7800" b="1" dirty="0"/>
            </a:br>
            <a:r>
              <a:rPr lang="en-GB" sz="7800" b="1" dirty="0"/>
              <a:t>Student Number: 2425696</a:t>
            </a:r>
            <a:br>
              <a:rPr lang="en-GB" sz="7800" b="1" dirty="0"/>
            </a:br>
            <a:r>
              <a:rPr lang="en-GB" sz="7800" b="1" dirty="0"/>
              <a:t>lecturer: DR Hellen Parsons</a:t>
            </a:r>
            <a:br>
              <a:rPr lang="en-GB" sz="7800" b="1" dirty="0"/>
            </a:br>
            <a:r>
              <a:rPr lang="en-GB" sz="7800" b="1" dirty="0"/>
              <a:t>Module Title: Psychology in Health and social Care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501586" y="7786706"/>
            <a:ext cx="5143536" cy="2143140"/>
          </a:xfrm>
          <a:custGeom>
            <a:avLst/>
            <a:gdLst/>
            <a:ahLst/>
            <a:cxnLst/>
            <a:rect l="l" t="t" r="r" b="b"/>
            <a:pathLst>
              <a:path w="5532198" h="5512081">
                <a:moveTo>
                  <a:pt x="0" y="0"/>
                </a:moveTo>
                <a:lnTo>
                  <a:pt x="5532199" y="0"/>
                </a:lnTo>
                <a:lnTo>
                  <a:pt x="5532199" y="5512081"/>
                </a:lnTo>
                <a:lnTo>
                  <a:pt x="0" y="5512081"/>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2"/>
          <p:cNvSpPr/>
          <p:nvPr/>
        </p:nvSpPr>
        <p:spPr>
          <a:xfrm>
            <a:off x="0" y="318964"/>
            <a:ext cx="5143536" cy="2143140"/>
          </a:xfrm>
          <a:custGeom>
            <a:avLst/>
            <a:gdLst/>
            <a:ahLst/>
            <a:cxnLst/>
            <a:rect l="l" t="t" r="r" b="b"/>
            <a:pathLst>
              <a:path w="5532198" h="5512081">
                <a:moveTo>
                  <a:pt x="0" y="0"/>
                </a:moveTo>
                <a:lnTo>
                  <a:pt x="5532199" y="0"/>
                </a:lnTo>
                <a:lnTo>
                  <a:pt x="5532199" y="5512081"/>
                </a:lnTo>
                <a:lnTo>
                  <a:pt x="0" y="5512081"/>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itle 2">
            <a:extLst>
              <a:ext uri="{FF2B5EF4-FFF2-40B4-BE49-F238E27FC236}">
                <a16:creationId xmlns:a16="http://schemas.microsoft.com/office/drawing/2014/main" id="{1D2D6008-A41D-B787-DC23-F2E378BF8FF0}"/>
              </a:ext>
            </a:extLst>
          </p:cNvPr>
          <p:cNvSpPr>
            <a:spLocks noGrp="1"/>
          </p:cNvSpPr>
          <p:nvPr>
            <p:ph type="title"/>
          </p:nvPr>
        </p:nvSpPr>
        <p:spPr>
          <a:xfrm>
            <a:off x="4271986" y="1890604"/>
            <a:ext cx="8229600" cy="1143000"/>
          </a:xfrm>
        </p:spPr>
        <p:txBody>
          <a:bodyPr>
            <a:noAutofit/>
          </a:bodyPr>
          <a:lstStyle/>
          <a:p>
            <a:r>
              <a:rPr lang="en-GB" sz="6000" b="1" i="1" dirty="0">
                <a:latin typeface="Times New Roman" panose="02020603050405020304" pitchFamily="18" charset="0"/>
                <a:cs typeface="Times New Roman" panose="02020603050405020304" pitchFamily="18" charset="0"/>
              </a:rPr>
              <a:t>Introduction</a:t>
            </a:r>
            <a:br>
              <a:rPr lang="en-IN" sz="6000" b="1" i="1" dirty="0">
                <a:latin typeface="Times New Roman" panose="02020603050405020304" pitchFamily="18" charset="0"/>
                <a:cs typeface="Times New Roman" panose="02020603050405020304" pitchFamily="18" charset="0"/>
              </a:rPr>
            </a:br>
            <a:endParaRPr lang="en-IN" sz="6000" i="1"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4F5463D8-DDD8-78FC-167D-98BB769EFC74}"/>
              </a:ext>
            </a:extLst>
          </p:cNvPr>
          <p:cNvSpPr>
            <a:spLocks noGrp="1"/>
          </p:cNvSpPr>
          <p:nvPr>
            <p:ph idx="1"/>
          </p:nvPr>
        </p:nvSpPr>
        <p:spPr>
          <a:xfrm>
            <a:off x="1671615" y="3703340"/>
            <a:ext cx="8229600" cy="4525963"/>
          </a:xfrm>
        </p:spPr>
        <p:txBody>
          <a:bodyPr/>
          <a:lstStyle/>
          <a:p>
            <a:pPr algn="just">
              <a:lnSpc>
                <a:spcPct val="150000"/>
              </a:lnSpc>
            </a:pPr>
            <a:r>
              <a:rPr lang="en-GB" dirty="0">
                <a:latin typeface="Times New Roman" panose="02020603050405020304" pitchFamily="18" charset="0"/>
                <a:cs typeface="Times New Roman" panose="02020603050405020304" pitchFamily="18" charset="0"/>
              </a:rPr>
              <a:t>Psychology is integral within social and health care as it offers an approach for knowing how social, biological, and psychological factors influence health, behaviour, and illness (</a:t>
            </a:r>
            <a:r>
              <a:rPr lang="en-IN" dirty="0">
                <a:latin typeface="Times New Roman" panose="02020603050405020304" pitchFamily="18" charset="0"/>
                <a:cs typeface="Times New Roman" panose="02020603050405020304" pitchFamily="18" charset="0"/>
              </a:rPr>
              <a:t>Marks </a:t>
            </a:r>
            <a:r>
              <a:rPr lang="en-IN" i="1" dirty="0">
                <a:latin typeface="Times New Roman" panose="02020603050405020304" pitchFamily="18" charset="0"/>
                <a:cs typeface="Times New Roman" panose="02020603050405020304" pitchFamily="18" charset="0"/>
              </a:rPr>
              <a:t>et.al</a:t>
            </a:r>
            <a:r>
              <a:rPr lang="en-IN" dirty="0">
                <a:latin typeface="Times New Roman" panose="02020603050405020304" pitchFamily="18" charset="0"/>
                <a:cs typeface="Times New Roman" panose="02020603050405020304" pitchFamily="18" charset="0"/>
              </a:rPr>
              <a:t> 2024)</a:t>
            </a:r>
            <a:r>
              <a:rPr lang="en-GB" dirty="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009D9BBC-B1B9-9FD4-276D-D4AC15645CB2}"/>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893237" y="2033088"/>
            <a:ext cx="5724638" cy="51435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B71489-3285-056E-4547-AA1F4DF74D5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C63893A0-A33B-7987-2A29-E251064612EC}"/>
              </a:ext>
            </a:extLst>
          </p:cNvPr>
          <p:cNvSpPr/>
          <p:nvPr/>
        </p:nvSpPr>
        <p:spPr>
          <a:xfrm>
            <a:off x="12501586" y="7786706"/>
            <a:ext cx="5143536" cy="2143140"/>
          </a:xfrm>
          <a:custGeom>
            <a:avLst/>
            <a:gdLst/>
            <a:ahLst/>
            <a:cxnLst/>
            <a:rect l="l" t="t" r="r" b="b"/>
            <a:pathLst>
              <a:path w="5532198" h="5512081">
                <a:moveTo>
                  <a:pt x="0" y="0"/>
                </a:moveTo>
                <a:lnTo>
                  <a:pt x="5532199" y="0"/>
                </a:lnTo>
                <a:lnTo>
                  <a:pt x="5532199" y="5512081"/>
                </a:lnTo>
                <a:lnTo>
                  <a:pt x="0" y="5512081"/>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2">
            <a:extLst>
              <a:ext uri="{FF2B5EF4-FFF2-40B4-BE49-F238E27FC236}">
                <a16:creationId xmlns:a16="http://schemas.microsoft.com/office/drawing/2014/main" id="{07D86500-9E2E-D9BF-8B2F-826D0F6D59E4}"/>
              </a:ext>
            </a:extLst>
          </p:cNvPr>
          <p:cNvSpPr/>
          <p:nvPr/>
        </p:nvSpPr>
        <p:spPr>
          <a:xfrm>
            <a:off x="0" y="318964"/>
            <a:ext cx="5143536" cy="2143140"/>
          </a:xfrm>
          <a:custGeom>
            <a:avLst/>
            <a:gdLst/>
            <a:ahLst/>
            <a:cxnLst/>
            <a:rect l="l" t="t" r="r" b="b"/>
            <a:pathLst>
              <a:path w="5532198" h="5512081">
                <a:moveTo>
                  <a:pt x="0" y="0"/>
                </a:moveTo>
                <a:lnTo>
                  <a:pt x="5532199" y="0"/>
                </a:lnTo>
                <a:lnTo>
                  <a:pt x="5532199" y="5512081"/>
                </a:lnTo>
                <a:lnTo>
                  <a:pt x="0" y="5512081"/>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itle 2">
            <a:extLst>
              <a:ext uri="{FF2B5EF4-FFF2-40B4-BE49-F238E27FC236}">
                <a16:creationId xmlns:a16="http://schemas.microsoft.com/office/drawing/2014/main" id="{D8A742A3-F4F1-104B-5D91-2D6D830173D2}"/>
              </a:ext>
            </a:extLst>
          </p:cNvPr>
          <p:cNvSpPr>
            <a:spLocks noGrp="1"/>
          </p:cNvSpPr>
          <p:nvPr>
            <p:ph type="title"/>
          </p:nvPr>
        </p:nvSpPr>
        <p:spPr>
          <a:xfrm>
            <a:off x="5399584" y="819034"/>
            <a:ext cx="11737304" cy="1143000"/>
          </a:xfrm>
        </p:spPr>
        <p:txBody>
          <a:bodyPr>
            <a:noAutofit/>
          </a:bodyPr>
          <a:lstStyle/>
          <a:p>
            <a:r>
              <a:rPr lang="en-GB" sz="6000" b="1" i="1" dirty="0">
                <a:latin typeface="Times New Roman" panose="02020603050405020304" pitchFamily="18" charset="0"/>
                <a:cs typeface="Times New Roman" panose="02020603050405020304" pitchFamily="18" charset="0"/>
              </a:rPr>
              <a:t>One lifespan psychological theory (</a:t>
            </a:r>
            <a:r>
              <a:rPr lang="en-IN" sz="6000" b="1" i="1" dirty="0">
                <a:latin typeface="Times New Roman" panose="02020603050405020304" pitchFamily="18" charset="0"/>
                <a:cs typeface="Times New Roman" panose="02020603050405020304" pitchFamily="18" charset="0"/>
              </a:rPr>
              <a:t>Bowlby’s Attachment Theory)</a:t>
            </a:r>
          </a:p>
        </p:txBody>
      </p:sp>
      <p:sp>
        <p:nvSpPr>
          <p:cNvPr id="4" name="Content Placeholder 3">
            <a:extLst>
              <a:ext uri="{FF2B5EF4-FFF2-40B4-BE49-F238E27FC236}">
                <a16:creationId xmlns:a16="http://schemas.microsoft.com/office/drawing/2014/main" id="{BB519E48-A4B8-06FB-CA73-CF76C93AAE56}"/>
              </a:ext>
            </a:extLst>
          </p:cNvPr>
          <p:cNvSpPr>
            <a:spLocks noGrp="1"/>
          </p:cNvSpPr>
          <p:nvPr>
            <p:ph idx="1"/>
          </p:nvPr>
        </p:nvSpPr>
        <p:spPr>
          <a:xfrm>
            <a:off x="1871192" y="3343300"/>
            <a:ext cx="14961217" cy="5894115"/>
          </a:xfrm>
        </p:spPr>
        <p:txBody>
          <a:bodyPr>
            <a:normAutofit/>
          </a:bodyPr>
          <a:lstStyle/>
          <a:p>
            <a:pPr algn="just">
              <a:lnSpc>
                <a:spcPct val="150000"/>
              </a:lnSpc>
            </a:pPr>
            <a:r>
              <a:rPr lang="en-IN" dirty="0">
                <a:latin typeface="Times New Roman" panose="02020603050405020304" pitchFamily="18" charset="0"/>
                <a:cs typeface="Times New Roman" panose="02020603050405020304" pitchFamily="18" charset="0"/>
              </a:rPr>
              <a:t>Bowlby’s Attachment Theory focuses on the significance of securing the emotional connection between the child and caregiver. </a:t>
            </a:r>
          </a:p>
          <a:p>
            <a:pPr algn="just">
              <a:lnSpc>
                <a:spcPct val="150000"/>
              </a:lnSpc>
            </a:pPr>
            <a:r>
              <a:rPr lang="en-IN" dirty="0">
                <a:latin typeface="Times New Roman" panose="02020603050405020304" pitchFamily="18" charset="0"/>
                <a:cs typeface="Times New Roman" panose="02020603050405020304" pitchFamily="18" charset="0"/>
              </a:rPr>
              <a:t>The attachments create the basis for emotional safety, social interconnections, and future outcomes (</a:t>
            </a:r>
            <a:r>
              <a:rPr lang="en-IN" dirty="0" err="1">
                <a:latin typeface="Times New Roman" panose="02020603050405020304" pitchFamily="18" charset="0"/>
                <a:cs typeface="Times New Roman" panose="02020603050405020304" pitchFamily="18" charset="0"/>
              </a:rPr>
              <a:t>Vertel</a:t>
            </a:r>
            <a:r>
              <a:rPr lang="en-IN" dirty="0">
                <a:latin typeface="Times New Roman" panose="02020603050405020304" pitchFamily="18" charset="0"/>
                <a:cs typeface="Times New Roman" panose="02020603050405020304" pitchFamily="18" charset="0"/>
              </a:rPr>
              <a:t>, 2023). </a:t>
            </a:r>
          </a:p>
          <a:p>
            <a:pPr algn="just">
              <a:lnSpc>
                <a:spcPct val="150000"/>
              </a:lnSpc>
            </a:pPr>
            <a:r>
              <a:rPr lang="en-IN" dirty="0">
                <a:latin typeface="Times New Roman" panose="02020603050405020304" pitchFamily="18" charset="0"/>
                <a:cs typeface="Times New Roman" panose="02020603050405020304" pitchFamily="18" charset="0"/>
              </a:rPr>
              <a:t>Early attachments impact how children discover their surroundings, react towards stress, and develop trust with others, especially during phases of transformation, such as the start of nursery. </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58041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822F10-452F-6125-0737-A00D3DB8001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CBB2576-CDE4-5773-02D8-FF93793E23FF}"/>
              </a:ext>
            </a:extLst>
          </p:cNvPr>
          <p:cNvSpPr/>
          <p:nvPr/>
        </p:nvSpPr>
        <p:spPr>
          <a:xfrm>
            <a:off x="12501586" y="7786706"/>
            <a:ext cx="5143536" cy="2143140"/>
          </a:xfrm>
          <a:custGeom>
            <a:avLst/>
            <a:gdLst/>
            <a:ahLst/>
            <a:cxnLst/>
            <a:rect l="l" t="t" r="r" b="b"/>
            <a:pathLst>
              <a:path w="5532198" h="5512081">
                <a:moveTo>
                  <a:pt x="0" y="0"/>
                </a:moveTo>
                <a:lnTo>
                  <a:pt x="5532199" y="0"/>
                </a:lnTo>
                <a:lnTo>
                  <a:pt x="5532199" y="5512081"/>
                </a:lnTo>
                <a:lnTo>
                  <a:pt x="0" y="5512081"/>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2">
            <a:extLst>
              <a:ext uri="{FF2B5EF4-FFF2-40B4-BE49-F238E27FC236}">
                <a16:creationId xmlns:a16="http://schemas.microsoft.com/office/drawing/2014/main" id="{83B7932D-22D6-3140-A6FE-83210D72B351}"/>
              </a:ext>
            </a:extLst>
          </p:cNvPr>
          <p:cNvSpPr/>
          <p:nvPr/>
        </p:nvSpPr>
        <p:spPr>
          <a:xfrm>
            <a:off x="0" y="318964"/>
            <a:ext cx="5143536" cy="2143140"/>
          </a:xfrm>
          <a:custGeom>
            <a:avLst/>
            <a:gdLst/>
            <a:ahLst/>
            <a:cxnLst/>
            <a:rect l="l" t="t" r="r" b="b"/>
            <a:pathLst>
              <a:path w="5532198" h="5512081">
                <a:moveTo>
                  <a:pt x="0" y="0"/>
                </a:moveTo>
                <a:lnTo>
                  <a:pt x="5532199" y="0"/>
                </a:lnTo>
                <a:lnTo>
                  <a:pt x="5532199" y="5512081"/>
                </a:lnTo>
                <a:lnTo>
                  <a:pt x="0" y="5512081"/>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itle 2">
            <a:extLst>
              <a:ext uri="{FF2B5EF4-FFF2-40B4-BE49-F238E27FC236}">
                <a16:creationId xmlns:a16="http://schemas.microsoft.com/office/drawing/2014/main" id="{85D34190-FB5C-4175-1544-5C3137756C35}"/>
              </a:ext>
            </a:extLst>
          </p:cNvPr>
          <p:cNvSpPr>
            <a:spLocks noGrp="1"/>
          </p:cNvSpPr>
          <p:nvPr>
            <p:ph type="title"/>
          </p:nvPr>
        </p:nvSpPr>
        <p:spPr>
          <a:xfrm>
            <a:off x="5399584" y="819034"/>
            <a:ext cx="11737304" cy="1143000"/>
          </a:xfrm>
        </p:spPr>
        <p:txBody>
          <a:bodyPr>
            <a:noAutofit/>
          </a:bodyPr>
          <a:lstStyle/>
          <a:p>
            <a:r>
              <a:rPr lang="en-GB" sz="6000" b="1" i="1" dirty="0">
                <a:latin typeface="Times New Roman" panose="02020603050405020304" pitchFamily="18" charset="0"/>
                <a:cs typeface="Times New Roman" panose="02020603050405020304" pitchFamily="18" charset="0"/>
              </a:rPr>
              <a:t>Explanation of theory</a:t>
            </a:r>
            <a:endParaRPr lang="en-IN" sz="6000" b="1" i="1"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079842E7-6880-0AEE-D4E0-AE43E3DA1B5E}"/>
              </a:ext>
            </a:extLst>
          </p:cNvPr>
          <p:cNvSpPr>
            <a:spLocks noGrp="1"/>
          </p:cNvSpPr>
          <p:nvPr>
            <p:ph idx="1"/>
          </p:nvPr>
        </p:nvSpPr>
        <p:spPr>
          <a:xfrm>
            <a:off x="1871192" y="2839244"/>
            <a:ext cx="8928991" cy="6398171"/>
          </a:xfrm>
        </p:spPr>
        <p:txBody>
          <a:bodyPr>
            <a:noAutofit/>
          </a:bodyPr>
          <a:lstStyle/>
          <a:p>
            <a:pPr algn="just">
              <a:lnSpc>
                <a:spcPct val="170000"/>
              </a:lnSpc>
            </a:pPr>
            <a:r>
              <a:rPr lang="en-GB" sz="2600" dirty="0">
                <a:latin typeface="Times New Roman" panose="02020603050405020304" pitchFamily="18" charset="0"/>
                <a:cs typeface="Times New Roman" panose="02020603050405020304" pitchFamily="18" charset="0"/>
              </a:rPr>
              <a:t>Bowly determined varied styles of attachment that are secure, insecure (avoidant), insecure (resistant), and disorganised. </a:t>
            </a:r>
          </a:p>
          <a:p>
            <a:pPr algn="just">
              <a:lnSpc>
                <a:spcPct val="170000"/>
              </a:lnSpc>
            </a:pPr>
            <a:r>
              <a:rPr lang="en-GB" sz="2600" dirty="0">
                <a:latin typeface="Times New Roman" panose="02020603050405020304" pitchFamily="18" charset="0"/>
                <a:cs typeface="Times New Roman" panose="02020603050405020304" pitchFamily="18" charset="0"/>
              </a:rPr>
              <a:t>The secure bonds are created by continuous, critical responses by caregivers. Insecure bonds might be created because of inconsistency or unreactive care (</a:t>
            </a:r>
            <a:r>
              <a:rPr lang="en-IN" sz="2600" dirty="0">
                <a:latin typeface="Times New Roman" panose="02020603050405020304" pitchFamily="18" charset="0"/>
                <a:cs typeface="Times New Roman" panose="02020603050405020304" pitchFamily="18" charset="0"/>
              </a:rPr>
              <a:t>Twohig </a:t>
            </a:r>
            <a:r>
              <a:rPr lang="en-IN" sz="2600" i="1" dirty="0">
                <a:latin typeface="Times New Roman" panose="02020603050405020304" pitchFamily="18" charset="0"/>
                <a:cs typeface="Times New Roman" panose="02020603050405020304" pitchFamily="18" charset="0"/>
              </a:rPr>
              <a:t>et.al</a:t>
            </a:r>
            <a:r>
              <a:rPr lang="en-IN" sz="2600" dirty="0">
                <a:latin typeface="Times New Roman" panose="02020603050405020304" pitchFamily="18" charset="0"/>
                <a:cs typeface="Times New Roman" panose="02020603050405020304" pitchFamily="18" charset="0"/>
              </a:rPr>
              <a:t> 2024</a:t>
            </a:r>
            <a:r>
              <a:rPr lang="en-GB" sz="2600" dirty="0">
                <a:latin typeface="Times New Roman" panose="02020603050405020304" pitchFamily="18" charset="0"/>
                <a:cs typeface="Times New Roman" panose="02020603050405020304" pitchFamily="18" charset="0"/>
              </a:rPr>
              <a:t>). </a:t>
            </a:r>
          </a:p>
          <a:p>
            <a:pPr algn="just">
              <a:lnSpc>
                <a:spcPct val="170000"/>
              </a:lnSpc>
            </a:pPr>
            <a:r>
              <a:rPr lang="en-GB" sz="2600" dirty="0">
                <a:latin typeface="Times New Roman" panose="02020603050405020304" pitchFamily="18" charset="0"/>
                <a:cs typeface="Times New Roman" panose="02020603050405020304" pitchFamily="18" charset="0"/>
              </a:rPr>
              <a:t>In early years, secure attachment is relevant for emotional connectivity, self-assurance, and positive interactions with peers. </a:t>
            </a:r>
          </a:p>
          <a:p>
            <a:pPr algn="just">
              <a:lnSpc>
                <a:spcPct val="170000"/>
              </a:lnSpc>
            </a:pPr>
            <a:r>
              <a:rPr lang="en-GB" sz="2600" dirty="0">
                <a:latin typeface="Times New Roman" panose="02020603050405020304" pitchFamily="18" charset="0"/>
                <a:cs typeface="Times New Roman" panose="02020603050405020304" pitchFamily="18" charset="0"/>
              </a:rPr>
              <a:t>These are the main aspects of initial social and emotional development in childhood. </a:t>
            </a:r>
            <a:endParaRPr lang="en-IN" sz="2600" dirty="0">
              <a:latin typeface="Times New Roman" panose="02020603050405020304" pitchFamily="18" charset="0"/>
              <a:cs typeface="Times New Roman" panose="02020603050405020304" pitchFamily="18" charset="0"/>
            </a:endParaRPr>
          </a:p>
          <a:p>
            <a:pPr algn="just">
              <a:lnSpc>
                <a:spcPct val="170000"/>
              </a:lnSpc>
            </a:pPr>
            <a:endParaRPr lang="en-IN" sz="26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07A4B1E5-A579-8B34-6AE0-BC585A5A0D0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736288" y="2817776"/>
            <a:ext cx="5908833" cy="4773995"/>
          </a:xfrm>
          <a:prstGeom prst="rect">
            <a:avLst/>
          </a:prstGeom>
        </p:spPr>
      </p:pic>
    </p:spTree>
    <p:extLst>
      <p:ext uri="{BB962C8B-B14F-4D97-AF65-F5344CB8AC3E}">
        <p14:creationId xmlns:p14="http://schemas.microsoft.com/office/powerpoint/2010/main" val="22191083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3A8607-8DDB-AD34-A3F5-2F58EE9DA3C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36668C6-B792-BC52-C37B-B74B205AD711}"/>
              </a:ext>
            </a:extLst>
          </p:cNvPr>
          <p:cNvSpPr/>
          <p:nvPr/>
        </p:nvSpPr>
        <p:spPr>
          <a:xfrm>
            <a:off x="12501586" y="7786706"/>
            <a:ext cx="5143536" cy="2143140"/>
          </a:xfrm>
          <a:custGeom>
            <a:avLst/>
            <a:gdLst/>
            <a:ahLst/>
            <a:cxnLst/>
            <a:rect l="l" t="t" r="r" b="b"/>
            <a:pathLst>
              <a:path w="5532198" h="5512081">
                <a:moveTo>
                  <a:pt x="0" y="0"/>
                </a:moveTo>
                <a:lnTo>
                  <a:pt x="5532199" y="0"/>
                </a:lnTo>
                <a:lnTo>
                  <a:pt x="5532199" y="5512081"/>
                </a:lnTo>
                <a:lnTo>
                  <a:pt x="0" y="5512081"/>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2">
            <a:extLst>
              <a:ext uri="{FF2B5EF4-FFF2-40B4-BE49-F238E27FC236}">
                <a16:creationId xmlns:a16="http://schemas.microsoft.com/office/drawing/2014/main" id="{F8BBE39F-2E75-7805-265A-5B75D4308E3A}"/>
              </a:ext>
            </a:extLst>
          </p:cNvPr>
          <p:cNvSpPr/>
          <p:nvPr/>
        </p:nvSpPr>
        <p:spPr>
          <a:xfrm>
            <a:off x="0" y="318964"/>
            <a:ext cx="5143536" cy="2143140"/>
          </a:xfrm>
          <a:custGeom>
            <a:avLst/>
            <a:gdLst/>
            <a:ahLst/>
            <a:cxnLst/>
            <a:rect l="l" t="t" r="r" b="b"/>
            <a:pathLst>
              <a:path w="5532198" h="5512081">
                <a:moveTo>
                  <a:pt x="0" y="0"/>
                </a:moveTo>
                <a:lnTo>
                  <a:pt x="5532199" y="0"/>
                </a:lnTo>
                <a:lnTo>
                  <a:pt x="5532199" y="5512081"/>
                </a:lnTo>
                <a:lnTo>
                  <a:pt x="0" y="5512081"/>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itle 2">
            <a:extLst>
              <a:ext uri="{FF2B5EF4-FFF2-40B4-BE49-F238E27FC236}">
                <a16:creationId xmlns:a16="http://schemas.microsoft.com/office/drawing/2014/main" id="{DE074E1F-FD86-3797-AD26-C1F14748B970}"/>
              </a:ext>
            </a:extLst>
          </p:cNvPr>
          <p:cNvSpPr>
            <a:spLocks noGrp="1"/>
          </p:cNvSpPr>
          <p:nvPr>
            <p:ph type="title"/>
          </p:nvPr>
        </p:nvSpPr>
        <p:spPr>
          <a:xfrm>
            <a:off x="5399584" y="819034"/>
            <a:ext cx="11737304" cy="1143000"/>
          </a:xfrm>
        </p:spPr>
        <p:txBody>
          <a:bodyPr>
            <a:noAutofit/>
          </a:bodyPr>
          <a:lstStyle/>
          <a:p>
            <a:r>
              <a:rPr lang="en-GB" sz="6000" b="1" i="1" dirty="0">
                <a:latin typeface="Times New Roman" panose="02020603050405020304" pitchFamily="18" charset="0"/>
                <a:cs typeface="Times New Roman" panose="02020603050405020304" pitchFamily="18" charset="0"/>
              </a:rPr>
              <a:t>Application of theory </a:t>
            </a:r>
            <a:endParaRPr lang="en-IN" sz="6000" b="1" i="1"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F9EE7458-BACF-2D5F-2E7A-BA52E79A90CA}"/>
              </a:ext>
            </a:extLst>
          </p:cNvPr>
          <p:cNvSpPr>
            <a:spLocks noGrp="1"/>
          </p:cNvSpPr>
          <p:nvPr>
            <p:ph idx="1"/>
          </p:nvPr>
        </p:nvSpPr>
        <p:spPr>
          <a:xfrm>
            <a:off x="1871192" y="2839244"/>
            <a:ext cx="14961217" cy="6398171"/>
          </a:xfrm>
        </p:spPr>
        <p:txBody>
          <a:bodyPr>
            <a:normAutofit/>
          </a:bodyPr>
          <a:lstStyle/>
          <a:p>
            <a:pPr algn="just">
              <a:lnSpc>
                <a:spcPct val="150000"/>
              </a:lnSpc>
            </a:pPr>
            <a:r>
              <a:rPr lang="en-GB" dirty="0">
                <a:latin typeface="Times New Roman" panose="02020603050405020304" pitchFamily="18" charset="0"/>
                <a:cs typeface="Times New Roman" panose="02020603050405020304" pitchFamily="18" charset="0"/>
              </a:rPr>
              <a:t>Anxiety of Amira's for separation, limited verbal communication, and difficulties in group play recommend that she might be facing unsafe attachments because of unknown environments. </a:t>
            </a:r>
          </a:p>
          <a:p>
            <a:pPr algn="just">
              <a:lnSpc>
                <a:spcPct val="150000"/>
              </a:lnSpc>
            </a:pPr>
            <a:r>
              <a:rPr lang="en-GB" dirty="0">
                <a:latin typeface="Times New Roman" panose="02020603050405020304" pitchFamily="18" charset="0"/>
                <a:cs typeface="Times New Roman" panose="02020603050405020304" pitchFamily="18" charset="0"/>
              </a:rPr>
              <a:t>Using Bowlby's theory, the practitioners shall develop regular schedules, develop faith, and</a:t>
            </a:r>
          </a:p>
          <a:p>
            <a:pPr algn="just">
              <a:lnSpc>
                <a:spcPct val="150000"/>
              </a:lnSpc>
            </a:pPr>
            <a:r>
              <a:rPr lang="en-GB" dirty="0">
                <a:latin typeface="Times New Roman" panose="02020603050405020304" pitchFamily="18" charset="0"/>
                <a:cs typeface="Times New Roman" panose="02020603050405020304" pitchFamily="18" charset="0"/>
              </a:rPr>
              <a:t>It also offer reassurance for supporting the child to create secure emotional bonds, encouraging sureness and engagement (</a:t>
            </a:r>
            <a:r>
              <a:rPr lang="en-IN" dirty="0">
                <a:latin typeface="Times New Roman" panose="02020603050405020304" pitchFamily="18" charset="0"/>
                <a:cs typeface="Times New Roman" panose="02020603050405020304" pitchFamily="18" charset="0"/>
              </a:rPr>
              <a:t>Epstein, 2023</a:t>
            </a:r>
            <a:r>
              <a:rPr lang="en-GB" dirty="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612899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0F2BB4-BC5B-D33C-7DC2-FFCB603D4C4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970725C-CA20-8645-1A86-41E6F6D7B249}"/>
              </a:ext>
            </a:extLst>
          </p:cNvPr>
          <p:cNvSpPr/>
          <p:nvPr/>
        </p:nvSpPr>
        <p:spPr>
          <a:xfrm>
            <a:off x="12501586" y="7786706"/>
            <a:ext cx="5143536" cy="2143140"/>
          </a:xfrm>
          <a:custGeom>
            <a:avLst/>
            <a:gdLst/>
            <a:ahLst/>
            <a:cxnLst/>
            <a:rect l="l" t="t" r="r" b="b"/>
            <a:pathLst>
              <a:path w="5532198" h="5512081">
                <a:moveTo>
                  <a:pt x="0" y="0"/>
                </a:moveTo>
                <a:lnTo>
                  <a:pt x="5532199" y="0"/>
                </a:lnTo>
                <a:lnTo>
                  <a:pt x="5532199" y="5512081"/>
                </a:lnTo>
                <a:lnTo>
                  <a:pt x="0" y="5512081"/>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2">
            <a:extLst>
              <a:ext uri="{FF2B5EF4-FFF2-40B4-BE49-F238E27FC236}">
                <a16:creationId xmlns:a16="http://schemas.microsoft.com/office/drawing/2014/main" id="{3F7333B9-3EB3-65DD-84F9-D69AC5E85758}"/>
              </a:ext>
            </a:extLst>
          </p:cNvPr>
          <p:cNvSpPr/>
          <p:nvPr/>
        </p:nvSpPr>
        <p:spPr>
          <a:xfrm>
            <a:off x="0" y="318964"/>
            <a:ext cx="5143536" cy="2143140"/>
          </a:xfrm>
          <a:custGeom>
            <a:avLst/>
            <a:gdLst/>
            <a:ahLst/>
            <a:cxnLst/>
            <a:rect l="l" t="t" r="r" b="b"/>
            <a:pathLst>
              <a:path w="5532198" h="5512081">
                <a:moveTo>
                  <a:pt x="0" y="0"/>
                </a:moveTo>
                <a:lnTo>
                  <a:pt x="5532199" y="0"/>
                </a:lnTo>
                <a:lnTo>
                  <a:pt x="5532199" y="5512081"/>
                </a:lnTo>
                <a:lnTo>
                  <a:pt x="0" y="5512081"/>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itle 2">
            <a:extLst>
              <a:ext uri="{FF2B5EF4-FFF2-40B4-BE49-F238E27FC236}">
                <a16:creationId xmlns:a16="http://schemas.microsoft.com/office/drawing/2014/main" id="{16557F2A-094F-DE14-027A-E8CEF3BEA17F}"/>
              </a:ext>
            </a:extLst>
          </p:cNvPr>
          <p:cNvSpPr>
            <a:spLocks noGrp="1"/>
          </p:cNvSpPr>
          <p:nvPr>
            <p:ph type="title"/>
          </p:nvPr>
        </p:nvSpPr>
        <p:spPr>
          <a:xfrm>
            <a:off x="5399584" y="1049584"/>
            <a:ext cx="11737304" cy="1412520"/>
          </a:xfrm>
        </p:spPr>
        <p:txBody>
          <a:bodyPr>
            <a:noAutofit/>
          </a:bodyPr>
          <a:lstStyle/>
          <a:p>
            <a:r>
              <a:rPr lang="en-GB" sz="6000" b="1" i="1" dirty="0">
                <a:latin typeface="Times New Roman" panose="02020603050405020304" pitchFamily="18" charset="0"/>
                <a:cs typeface="Times New Roman" panose="02020603050405020304" pitchFamily="18" charset="0"/>
              </a:rPr>
              <a:t>Practical strategies</a:t>
            </a:r>
            <a:br>
              <a:rPr lang="en-IN" b="1" dirty="0"/>
            </a:br>
            <a:endParaRPr lang="en-IN" sz="6000" b="1" i="1" dirty="0">
              <a:latin typeface="Times New Roman" panose="02020603050405020304" pitchFamily="18" charset="0"/>
              <a:cs typeface="Times New Roman" panose="02020603050405020304" pitchFamily="18" charset="0"/>
            </a:endParaRPr>
          </a:p>
        </p:txBody>
      </p:sp>
      <p:graphicFrame>
        <p:nvGraphicFramePr>
          <p:cNvPr id="5" name="Content Placeholder 4">
            <a:extLst>
              <a:ext uri="{FF2B5EF4-FFF2-40B4-BE49-F238E27FC236}">
                <a16:creationId xmlns:a16="http://schemas.microsoft.com/office/drawing/2014/main" id="{C63906D7-332C-BA3D-B9B2-76EDB9BB860F}"/>
              </a:ext>
            </a:extLst>
          </p:cNvPr>
          <p:cNvGraphicFramePr>
            <a:graphicFrameLocks noGrp="1"/>
          </p:cNvGraphicFramePr>
          <p:nvPr>
            <p:ph idx="1"/>
            <p:extLst>
              <p:ext uri="{D42A27DB-BD31-4B8C-83A1-F6EECF244321}">
                <p14:modId xmlns:p14="http://schemas.microsoft.com/office/powerpoint/2010/main" val="1119175812"/>
              </p:ext>
            </p:extLst>
          </p:nvPr>
        </p:nvGraphicFramePr>
        <p:xfrm>
          <a:off x="3743400" y="2252265"/>
          <a:ext cx="11953328" cy="5782469"/>
        </p:xfrm>
        <a:graphic>
          <a:graphicData uri="http://schemas.openxmlformats.org/drawingml/2006/table">
            <a:tbl>
              <a:tblPr firstRow="1" bandRow="1">
                <a:tableStyleId>{5C22544A-7EE6-4342-B048-85BDC9FD1C3A}</a:tableStyleId>
              </a:tblPr>
              <a:tblGrid>
                <a:gridCol w="5976664">
                  <a:extLst>
                    <a:ext uri="{9D8B030D-6E8A-4147-A177-3AD203B41FA5}">
                      <a16:colId xmlns:a16="http://schemas.microsoft.com/office/drawing/2014/main" val="1420950277"/>
                    </a:ext>
                  </a:extLst>
                </a:gridCol>
                <a:gridCol w="5976664">
                  <a:extLst>
                    <a:ext uri="{9D8B030D-6E8A-4147-A177-3AD203B41FA5}">
                      <a16:colId xmlns:a16="http://schemas.microsoft.com/office/drawing/2014/main" val="4183222100"/>
                    </a:ext>
                  </a:extLst>
                </a:gridCol>
              </a:tblGrid>
              <a:tr h="624679">
                <a:tc>
                  <a:txBody>
                    <a:bodyPr/>
                    <a:lstStyle/>
                    <a:p>
                      <a:pPr algn="just">
                        <a:lnSpc>
                          <a:spcPct val="150000"/>
                        </a:lnSpc>
                        <a:spcAft>
                          <a:spcPts val="800"/>
                        </a:spcAft>
                        <a:buNone/>
                      </a:pPr>
                      <a:r>
                        <a:rPr lang="en-GB" sz="2400" b="1" i="1" dirty="0">
                          <a:effectLst/>
                          <a:latin typeface="Times New Roman" panose="02020603050405020304" pitchFamily="18" charset="0"/>
                          <a:ea typeface="Calibri" panose="020F0502020204030204" pitchFamily="34" charset="0"/>
                          <a:cs typeface="Times New Roman" panose="02020603050405020304" pitchFamily="18" charset="0"/>
                        </a:rPr>
                        <a:t>Developmental areas </a:t>
                      </a:r>
                      <a:endParaRPr lang="en-IN"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2400" b="1" i="1">
                          <a:effectLst/>
                          <a:latin typeface="Times New Roman" panose="02020603050405020304" pitchFamily="18" charset="0"/>
                          <a:ea typeface="Calibri" panose="020F0502020204030204" pitchFamily="34" charset="0"/>
                          <a:cs typeface="Times New Roman" panose="02020603050405020304" pitchFamily="18" charset="0"/>
                        </a:rPr>
                        <a:t>Intervention strategy</a:t>
                      </a:r>
                      <a:endParaRPr lang="en-IN"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50753051"/>
                  </a:ext>
                </a:extLst>
              </a:tr>
              <a:tr h="868775">
                <a:tc>
                  <a:txBody>
                    <a:bodyPr/>
                    <a:lstStyle/>
                    <a:p>
                      <a:pPr algn="just">
                        <a:lnSpc>
                          <a:spcPct val="150000"/>
                        </a:lnSpc>
                        <a:spcAft>
                          <a:spcPts val="800"/>
                        </a:spcAft>
                        <a:buNone/>
                      </a:pPr>
                      <a:r>
                        <a:rPr lang="en-GB" sz="2400">
                          <a:effectLst/>
                          <a:latin typeface="Times New Roman" panose="02020603050405020304" pitchFamily="18" charset="0"/>
                          <a:ea typeface="Calibri" panose="020F0502020204030204" pitchFamily="34" charset="0"/>
                          <a:cs typeface="Times New Roman" panose="02020603050405020304" pitchFamily="18" charset="0"/>
                        </a:rPr>
                        <a:t>Emotional</a:t>
                      </a:r>
                      <a:endParaRPr lang="en-IN"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2400">
                          <a:effectLst/>
                          <a:latin typeface="Times New Roman" panose="02020603050405020304" pitchFamily="18" charset="0"/>
                          <a:ea typeface="Calibri" panose="020F0502020204030204" pitchFamily="34" charset="0"/>
                          <a:cs typeface="Times New Roman" panose="02020603050405020304" pitchFamily="18" charset="0"/>
                        </a:rPr>
                        <a:t>Allocate regularly the key individual for regular convenience and reassurance.</a:t>
                      </a:r>
                      <a:endParaRPr lang="en-IN"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29234455"/>
                  </a:ext>
                </a:extLst>
              </a:tr>
              <a:tr h="868775">
                <a:tc>
                  <a:txBody>
                    <a:bodyPr/>
                    <a:lstStyle/>
                    <a:p>
                      <a:pPr algn="just">
                        <a:lnSpc>
                          <a:spcPct val="150000"/>
                        </a:lnSpc>
                        <a:spcAft>
                          <a:spcPts val="800"/>
                        </a:spcAft>
                        <a:buNone/>
                      </a:pPr>
                      <a:r>
                        <a:rPr lang="en-GB" sz="2400">
                          <a:effectLst/>
                          <a:latin typeface="Times New Roman" panose="02020603050405020304" pitchFamily="18" charset="0"/>
                          <a:ea typeface="Calibri" panose="020F0502020204030204" pitchFamily="34" charset="0"/>
                          <a:cs typeface="Times New Roman" panose="02020603050405020304" pitchFamily="18" charset="0"/>
                        </a:rPr>
                        <a:t>Social </a:t>
                      </a:r>
                      <a:endParaRPr lang="en-IN"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Promote small-group play to develop faith and connections with peers. </a:t>
                      </a:r>
                      <a:endParaRPr lang="en-IN"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81378471"/>
                  </a:ext>
                </a:extLst>
              </a:tr>
              <a:tr h="868775">
                <a:tc>
                  <a:txBody>
                    <a:bodyPr/>
                    <a:lstStyle/>
                    <a:p>
                      <a:pPr algn="just">
                        <a:lnSpc>
                          <a:spcPct val="150000"/>
                        </a:lnSpc>
                        <a:spcAft>
                          <a:spcPts val="800"/>
                        </a:spcAft>
                        <a:buNone/>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Communication </a:t>
                      </a:r>
                      <a:endParaRPr lang="en-IN"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Deploy easy language, gestures, and praising for verbal initiatives (</a:t>
                      </a:r>
                      <a:r>
                        <a:rPr lang="en-IN" sz="2400" dirty="0">
                          <a:effectLst/>
                          <a:latin typeface="Times New Roman" panose="02020603050405020304" pitchFamily="18" charset="0"/>
                          <a:ea typeface="Calibri" panose="020F0502020204030204" pitchFamily="34" charset="0"/>
                          <a:cs typeface="Times New Roman" panose="02020603050405020304" pitchFamily="18" charset="0"/>
                        </a:rPr>
                        <a:t>Bosmans </a:t>
                      </a:r>
                      <a:r>
                        <a:rPr lang="en-IN" sz="2400" i="1" dirty="0">
                          <a:effectLst/>
                          <a:latin typeface="Times New Roman" panose="02020603050405020304" pitchFamily="18" charset="0"/>
                          <a:ea typeface="Calibri" panose="020F0502020204030204" pitchFamily="34" charset="0"/>
                          <a:cs typeface="Times New Roman" panose="02020603050405020304" pitchFamily="18" charset="0"/>
                        </a:rPr>
                        <a:t>et.al</a:t>
                      </a:r>
                      <a:r>
                        <a:rPr lang="en-IN" sz="2400" dirty="0">
                          <a:effectLst/>
                          <a:latin typeface="Times New Roman" panose="02020603050405020304" pitchFamily="18" charset="0"/>
                          <a:ea typeface="Calibri" panose="020F0502020204030204" pitchFamily="34" charset="0"/>
                          <a:cs typeface="Times New Roman" panose="02020603050405020304" pitchFamily="18" charset="0"/>
                        </a:rPr>
                        <a:t> 2022</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07083225"/>
                  </a:ext>
                </a:extLst>
              </a:tr>
              <a:tr h="868775">
                <a:tc>
                  <a:txBody>
                    <a:bodyPr/>
                    <a:lstStyle/>
                    <a:p>
                      <a:pPr algn="just">
                        <a:lnSpc>
                          <a:spcPct val="150000"/>
                        </a:lnSpc>
                        <a:spcAft>
                          <a:spcPts val="800"/>
                        </a:spcAft>
                        <a:buNone/>
                      </a:pPr>
                      <a:r>
                        <a:rPr lang="en-GB" sz="2400">
                          <a:effectLst/>
                          <a:latin typeface="Times New Roman" panose="02020603050405020304" pitchFamily="18" charset="0"/>
                          <a:ea typeface="Calibri" panose="020F0502020204030204" pitchFamily="34" charset="0"/>
                          <a:cs typeface="Times New Roman" panose="02020603050405020304" pitchFamily="18" charset="0"/>
                        </a:rPr>
                        <a:t>Physical </a:t>
                      </a:r>
                      <a:endParaRPr lang="en-IN"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Deploy an outdoor setting for sensory play to manage anxiety and enhance sureness. </a:t>
                      </a:r>
                      <a:endParaRPr lang="en-IN"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30563451"/>
                  </a:ext>
                </a:extLst>
              </a:tr>
              <a:tr h="868775">
                <a:tc>
                  <a:txBody>
                    <a:bodyPr/>
                    <a:lstStyle/>
                    <a:p>
                      <a:pPr algn="just">
                        <a:lnSpc>
                          <a:spcPct val="150000"/>
                        </a:lnSpc>
                        <a:spcAft>
                          <a:spcPts val="800"/>
                        </a:spcAft>
                        <a:buNone/>
                      </a:pPr>
                      <a:r>
                        <a:rPr lang="en-GB" sz="2400">
                          <a:effectLst/>
                          <a:latin typeface="Times New Roman" panose="02020603050405020304" pitchFamily="18" charset="0"/>
                          <a:ea typeface="Calibri" panose="020F0502020204030204" pitchFamily="34" charset="0"/>
                          <a:cs typeface="Times New Roman" panose="02020603050405020304" pitchFamily="18" charset="0"/>
                        </a:rPr>
                        <a:t>Cognitive</a:t>
                      </a:r>
                      <a:endParaRPr lang="en-IN"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Apply storytelling and known schedules to raise safety and participation.</a:t>
                      </a:r>
                      <a:endParaRPr lang="en-IN"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204804"/>
                  </a:ext>
                </a:extLst>
              </a:tr>
            </a:tbl>
          </a:graphicData>
        </a:graphic>
      </p:graphicFrame>
    </p:spTree>
    <p:extLst>
      <p:ext uri="{BB962C8B-B14F-4D97-AF65-F5344CB8AC3E}">
        <p14:creationId xmlns:p14="http://schemas.microsoft.com/office/powerpoint/2010/main" val="3722796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569EC0-CE97-420D-DE25-5F33410F38E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89A8867-AFB8-A26C-5A30-ED11077BD154}"/>
              </a:ext>
            </a:extLst>
          </p:cNvPr>
          <p:cNvSpPr/>
          <p:nvPr/>
        </p:nvSpPr>
        <p:spPr>
          <a:xfrm>
            <a:off x="12501586" y="7786706"/>
            <a:ext cx="5143536" cy="2143140"/>
          </a:xfrm>
          <a:custGeom>
            <a:avLst/>
            <a:gdLst/>
            <a:ahLst/>
            <a:cxnLst/>
            <a:rect l="l" t="t" r="r" b="b"/>
            <a:pathLst>
              <a:path w="5532198" h="5512081">
                <a:moveTo>
                  <a:pt x="0" y="0"/>
                </a:moveTo>
                <a:lnTo>
                  <a:pt x="5532199" y="0"/>
                </a:lnTo>
                <a:lnTo>
                  <a:pt x="5532199" y="5512081"/>
                </a:lnTo>
                <a:lnTo>
                  <a:pt x="0" y="5512081"/>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2">
            <a:extLst>
              <a:ext uri="{FF2B5EF4-FFF2-40B4-BE49-F238E27FC236}">
                <a16:creationId xmlns:a16="http://schemas.microsoft.com/office/drawing/2014/main" id="{9A816C05-7FD1-08D7-FEA8-C195BCDBB2AD}"/>
              </a:ext>
            </a:extLst>
          </p:cNvPr>
          <p:cNvSpPr/>
          <p:nvPr/>
        </p:nvSpPr>
        <p:spPr>
          <a:xfrm>
            <a:off x="0" y="318964"/>
            <a:ext cx="5143536" cy="2143140"/>
          </a:xfrm>
          <a:custGeom>
            <a:avLst/>
            <a:gdLst/>
            <a:ahLst/>
            <a:cxnLst/>
            <a:rect l="l" t="t" r="r" b="b"/>
            <a:pathLst>
              <a:path w="5532198" h="5512081">
                <a:moveTo>
                  <a:pt x="0" y="0"/>
                </a:moveTo>
                <a:lnTo>
                  <a:pt x="5532199" y="0"/>
                </a:lnTo>
                <a:lnTo>
                  <a:pt x="5532199" y="5512081"/>
                </a:lnTo>
                <a:lnTo>
                  <a:pt x="0" y="5512081"/>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itle 2">
            <a:extLst>
              <a:ext uri="{FF2B5EF4-FFF2-40B4-BE49-F238E27FC236}">
                <a16:creationId xmlns:a16="http://schemas.microsoft.com/office/drawing/2014/main" id="{184620BC-A3A4-5A6F-5BF3-12C27C4AC23B}"/>
              </a:ext>
            </a:extLst>
          </p:cNvPr>
          <p:cNvSpPr>
            <a:spLocks noGrp="1"/>
          </p:cNvSpPr>
          <p:nvPr>
            <p:ph type="title"/>
          </p:nvPr>
        </p:nvSpPr>
        <p:spPr>
          <a:xfrm>
            <a:off x="5399584" y="1049584"/>
            <a:ext cx="11737304" cy="1412520"/>
          </a:xfrm>
        </p:spPr>
        <p:txBody>
          <a:bodyPr>
            <a:noAutofit/>
          </a:bodyPr>
          <a:lstStyle/>
          <a:p>
            <a:r>
              <a:rPr lang="en-IN" sz="6000" b="1" i="1" dirty="0">
                <a:latin typeface="Times New Roman" panose="02020603050405020304" pitchFamily="18" charset="0"/>
                <a:cs typeface="Times New Roman" panose="02020603050405020304" pitchFamily="18" charset="0"/>
              </a:rPr>
              <a:t>Biological and environmental influences </a:t>
            </a:r>
          </a:p>
        </p:txBody>
      </p:sp>
      <p:sp>
        <p:nvSpPr>
          <p:cNvPr id="6" name="Content Placeholder 5">
            <a:extLst>
              <a:ext uri="{FF2B5EF4-FFF2-40B4-BE49-F238E27FC236}">
                <a16:creationId xmlns:a16="http://schemas.microsoft.com/office/drawing/2014/main" id="{2EB1178D-7FEE-B26D-8B0C-6EC85394EF3D}"/>
              </a:ext>
            </a:extLst>
          </p:cNvPr>
          <p:cNvSpPr>
            <a:spLocks noGrp="1"/>
          </p:cNvSpPr>
          <p:nvPr>
            <p:ph idx="1"/>
          </p:nvPr>
        </p:nvSpPr>
        <p:spPr>
          <a:xfrm>
            <a:off x="642878" y="3415308"/>
            <a:ext cx="11021402" cy="6264696"/>
          </a:xfrm>
        </p:spPr>
        <p:txBody>
          <a:bodyPr>
            <a:normAutofit/>
          </a:bodyPr>
          <a:lstStyle/>
          <a:p>
            <a:pPr algn="just"/>
            <a:r>
              <a:rPr lang="en-IN" dirty="0">
                <a:latin typeface="Times New Roman" panose="02020603050405020304" pitchFamily="18" charset="0"/>
                <a:cs typeface="Times New Roman" panose="02020603050405020304" pitchFamily="18" charset="0"/>
              </a:rPr>
              <a:t>Psychological development outcomes are influenced by communication among biological and environmental influences. </a:t>
            </a:r>
          </a:p>
          <a:p>
            <a:pPr algn="just"/>
            <a:r>
              <a:rPr lang="en-IN" dirty="0">
                <a:latin typeface="Times New Roman" panose="02020603050405020304" pitchFamily="18" charset="0"/>
                <a:cs typeface="Times New Roman" panose="02020603050405020304" pitchFamily="18" charset="0"/>
              </a:rPr>
              <a:t>Nature encompasses the development of the brain, genes, and temperament, modifying innate capabilities and emotional reactions. </a:t>
            </a:r>
          </a:p>
          <a:p>
            <a:pPr algn="just"/>
            <a:r>
              <a:rPr lang="en-IN" dirty="0">
                <a:latin typeface="Times New Roman" panose="02020603050405020304" pitchFamily="18" charset="0"/>
                <a:cs typeface="Times New Roman" panose="02020603050405020304" pitchFamily="18" charset="0"/>
              </a:rPr>
              <a:t>Nurture encompasses connectivity with families, early learning, culture, and education, impacting social capabilities, behaviour, and understanding (Escolano-Pérez </a:t>
            </a:r>
            <a:r>
              <a:rPr lang="en-IN" i="1" dirty="0">
                <a:latin typeface="Times New Roman" panose="02020603050405020304" pitchFamily="18" charset="0"/>
                <a:cs typeface="Times New Roman" panose="02020603050405020304" pitchFamily="18" charset="0"/>
              </a:rPr>
              <a:t>et.al</a:t>
            </a:r>
            <a:r>
              <a:rPr lang="en-IN" dirty="0">
                <a:latin typeface="Times New Roman" panose="02020603050405020304" pitchFamily="18" charset="0"/>
                <a:cs typeface="Times New Roman" panose="02020603050405020304" pitchFamily="18" charset="0"/>
              </a:rPr>
              <a:t> 2021). </a:t>
            </a:r>
          </a:p>
          <a:p>
            <a:pPr algn="just"/>
            <a:r>
              <a:rPr lang="en-IN" dirty="0">
                <a:latin typeface="Times New Roman" panose="02020603050405020304" pitchFamily="18" charset="0"/>
                <a:cs typeface="Times New Roman" panose="02020603050405020304" pitchFamily="18" charset="0"/>
              </a:rPr>
              <a:t>Both the elements are aligned together, while biology offers the base, the environment modifies how capabilities are shown and developed around early childhood. </a:t>
            </a:r>
          </a:p>
          <a:p>
            <a:pPr algn="just"/>
            <a:endParaRPr lang="en-IN" dirty="0">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B021D56A-4477-B674-13DD-E726238CB19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240344" y="2887025"/>
            <a:ext cx="6047656" cy="7399975"/>
          </a:xfrm>
          <a:prstGeom prst="rect">
            <a:avLst/>
          </a:prstGeom>
        </p:spPr>
      </p:pic>
    </p:spTree>
    <p:extLst>
      <p:ext uri="{BB962C8B-B14F-4D97-AF65-F5344CB8AC3E}">
        <p14:creationId xmlns:p14="http://schemas.microsoft.com/office/powerpoint/2010/main" val="1377868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812B17-AFE2-C7ED-CE5E-F1580E7A95C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BEA081F-247B-7A9A-B6C1-FB75FDE0D7E9}"/>
              </a:ext>
            </a:extLst>
          </p:cNvPr>
          <p:cNvSpPr/>
          <p:nvPr/>
        </p:nvSpPr>
        <p:spPr>
          <a:xfrm>
            <a:off x="12501586" y="7786706"/>
            <a:ext cx="5143536" cy="2143140"/>
          </a:xfrm>
          <a:custGeom>
            <a:avLst/>
            <a:gdLst/>
            <a:ahLst/>
            <a:cxnLst/>
            <a:rect l="l" t="t" r="r" b="b"/>
            <a:pathLst>
              <a:path w="5532198" h="5512081">
                <a:moveTo>
                  <a:pt x="0" y="0"/>
                </a:moveTo>
                <a:lnTo>
                  <a:pt x="5532199" y="0"/>
                </a:lnTo>
                <a:lnTo>
                  <a:pt x="5532199" y="5512081"/>
                </a:lnTo>
                <a:lnTo>
                  <a:pt x="0" y="5512081"/>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2">
            <a:extLst>
              <a:ext uri="{FF2B5EF4-FFF2-40B4-BE49-F238E27FC236}">
                <a16:creationId xmlns:a16="http://schemas.microsoft.com/office/drawing/2014/main" id="{1B8245AD-6351-7891-FAE4-EBFB74A13C45}"/>
              </a:ext>
            </a:extLst>
          </p:cNvPr>
          <p:cNvSpPr/>
          <p:nvPr/>
        </p:nvSpPr>
        <p:spPr>
          <a:xfrm>
            <a:off x="0" y="318964"/>
            <a:ext cx="5143536" cy="2143140"/>
          </a:xfrm>
          <a:custGeom>
            <a:avLst/>
            <a:gdLst/>
            <a:ahLst/>
            <a:cxnLst/>
            <a:rect l="l" t="t" r="r" b="b"/>
            <a:pathLst>
              <a:path w="5532198" h="5512081">
                <a:moveTo>
                  <a:pt x="0" y="0"/>
                </a:moveTo>
                <a:lnTo>
                  <a:pt x="5532199" y="0"/>
                </a:lnTo>
                <a:lnTo>
                  <a:pt x="5532199" y="5512081"/>
                </a:lnTo>
                <a:lnTo>
                  <a:pt x="0" y="5512081"/>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itle 2">
            <a:extLst>
              <a:ext uri="{FF2B5EF4-FFF2-40B4-BE49-F238E27FC236}">
                <a16:creationId xmlns:a16="http://schemas.microsoft.com/office/drawing/2014/main" id="{33526FD6-A09D-C3F9-A2BD-C0B75AF1FA6E}"/>
              </a:ext>
            </a:extLst>
          </p:cNvPr>
          <p:cNvSpPr>
            <a:spLocks noGrp="1"/>
          </p:cNvSpPr>
          <p:nvPr>
            <p:ph type="title"/>
          </p:nvPr>
        </p:nvSpPr>
        <p:spPr>
          <a:xfrm>
            <a:off x="5399584" y="1049584"/>
            <a:ext cx="11737304" cy="1412520"/>
          </a:xfrm>
        </p:spPr>
        <p:txBody>
          <a:bodyPr>
            <a:noAutofit/>
          </a:bodyPr>
          <a:lstStyle/>
          <a:p>
            <a:r>
              <a:rPr lang="en-IN" sz="6000" b="1" i="1" dirty="0">
                <a:latin typeface="Times New Roman" panose="02020603050405020304" pitchFamily="18" charset="0"/>
                <a:cs typeface="Times New Roman" panose="02020603050405020304" pitchFamily="18" charset="0"/>
              </a:rPr>
              <a:t>Critically evaluate the theory</a:t>
            </a:r>
          </a:p>
        </p:txBody>
      </p:sp>
      <p:sp>
        <p:nvSpPr>
          <p:cNvPr id="6" name="Content Placeholder 5">
            <a:extLst>
              <a:ext uri="{FF2B5EF4-FFF2-40B4-BE49-F238E27FC236}">
                <a16:creationId xmlns:a16="http://schemas.microsoft.com/office/drawing/2014/main" id="{4AA56C72-36E4-7CF2-43A5-7B0EE59215C3}"/>
              </a:ext>
            </a:extLst>
          </p:cNvPr>
          <p:cNvSpPr>
            <a:spLocks noGrp="1"/>
          </p:cNvSpPr>
          <p:nvPr>
            <p:ph idx="1"/>
          </p:nvPr>
        </p:nvSpPr>
        <p:spPr>
          <a:xfrm>
            <a:off x="1079104" y="3415308"/>
            <a:ext cx="16057784" cy="6264696"/>
          </a:xfrm>
        </p:spPr>
        <p:txBody>
          <a:bodyPr>
            <a:normAutofit fontScale="85000" lnSpcReduction="10000"/>
          </a:bodyPr>
          <a:lstStyle/>
          <a:p>
            <a:pPr algn="just">
              <a:lnSpc>
                <a:spcPct val="150000"/>
              </a:lnSpc>
            </a:pPr>
            <a:r>
              <a:rPr lang="en-IN" dirty="0">
                <a:latin typeface="Times New Roman" panose="02020603050405020304" pitchFamily="18" charset="0"/>
                <a:cs typeface="Times New Roman" panose="02020603050405020304" pitchFamily="18" charset="0"/>
              </a:rPr>
              <a:t>Bowlby's theory is highly effective in the early years for health and social care contexts. </a:t>
            </a:r>
          </a:p>
          <a:p>
            <a:pPr algn="just">
              <a:lnSpc>
                <a:spcPct val="150000"/>
              </a:lnSpc>
            </a:pPr>
            <a:r>
              <a:rPr lang="en-IN" dirty="0">
                <a:latin typeface="Times New Roman" panose="02020603050405020304" pitchFamily="18" charset="0"/>
                <a:cs typeface="Times New Roman" panose="02020603050405020304" pitchFamily="18" charset="0"/>
              </a:rPr>
              <a:t>According to Epstein, (2023), Bowlby’s theory represents the significance of secure connections for emotional wellbeing and understanding. </a:t>
            </a:r>
          </a:p>
          <a:p>
            <a:pPr algn="just">
              <a:lnSpc>
                <a:spcPct val="150000"/>
              </a:lnSpc>
            </a:pPr>
            <a:r>
              <a:rPr lang="en-IN" dirty="0">
                <a:latin typeface="Times New Roman" panose="02020603050405020304" pitchFamily="18" charset="0"/>
                <a:cs typeface="Times New Roman" panose="02020603050405020304" pitchFamily="18" charset="0"/>
              </a:rPr>
              <a:t>It directs the practitioners to emphasise continuity, reactive caring, and attachment-driven intervention practices. </a:t>
            </a:r>
          </a:p>
          <a:p>
            <a:pPr algn="just">
              <a:lnSpc>
                <a:spcPct val="150000"/>
              </a:lnSpc>
            </a:pPr>
            <a:r>
              <a:rPr lang="en-IN" dirty="0">
                <a:latin typeface="Times New Roman" panose="02020603050405020304" pitchFamily="18" charset="0"/>
                <a:cs typeface="Times New Roman" panose="02020603050405020304" pitchFamily="18" charset="0"/>
              </a:rPr>
              <a:t>The theory helps in early determination of emotional requirements, supporting the practitioners to raise the faith and sustenance. </a:t>
            </a:r>
          </a:p>
          <a:p>
            <a:pPr algn="just">
              <a:lnSpc>
                <a:spcPct val="150000"/>
              </a:lnSpc>
            </a:pPr>
            <a:r>
              <a:rPr lang="en-IN" dirty="0">
                <a:latin typeface="Times New Roman" panose="02020603050405020304" pitchFamily="18" charset="0"/>
                <a:cs typeface="Times New Roman" panose="02020603050405020304" pitchFamily="18" charset="0"/>
              </a:rPr>
              <a:t>However, it is argued by Fitzgerald, (2021) that overemphasising the bond of mother and child, avoiding wider social impacts, and variances in culture, and the role of several attachments within a child's development are limitations. </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6127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C2258F-995B-C227-C3DA-98075C85DC3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D4F1A5B-CAB1-7EC8-9449-F3C7BC943A3D}"/>
              </a:ext>
            </a:extLst>
          </p:cNvPr>
          <p:cNvSpPr/>
          <p:nvPr/>
        </p:nvSpPr>
        <p:spPr>
          <a:xfrm>
            <a:off x="12501586" y="7786706"/>
            <a:ext cx="5143536" cy="2143140"/>
          </a:xfrm>
          <a:custGeom>
            <a:avLst/>
            <a:gdLst/>
            <a:ahLst/>
            <a:cxnLst/>
            <a:rect l="l" t="t" r="r" b="b"/>
            <a:pathLst>
              <a:path w="5532198" h="5512081">
                <a:moveTo>
                  <a:pt x="0" y="0"/>
                </a:moveTo>
                <a:lnTo>
                  <a:pt x="5532199" y="0"/>
                </a:lnTo>
                <a:lnTo>
                  <a:pt x="5532199" y="5512081"/>
                </a:lnTo>
                <a:lnTo>
                  <a:pt x="0" y="5512081"/>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2">
            <a:extLst>
              <a:ext uri="{FF2B5EF4-FFF2-40B4-BE49-F238E27FC236}">
                <a16:creationId xmlns:a16="http://schemas.microsoft.com/office/drawing/2014/main" id="{7E38CF48-ADAA-250E-BF65-0FEF5F8B1A35}"/>
              </a:ext>
            </a:extLst>
          </p:cNvPr>
          <p:cNvSpPr/>
          <p:nvPr/>
        </p:nvSpPr>
        <p:spPr>
          <a:xfrm>
            <a:off x="0" y="318964"/>
            <a:ext cx="5143536" cy="2143140"/>
          </a:xfrm>
          <a:custGeom>
            <a:avLst/>
            <a:gdLst/>
            <a:ahLst/>
            <a:cxnLst/>
            <a:rect l="l" t="t" r="r" b="b"/>
            <a:pathLst>
              <a:path w="5532198" h="5512081">
                <a:moveTo>
                  <a:pt x="0" y="0"/>
                </a:moveTo>
                <a:lnTo>
                  <a:pt x="5532199" y="0"/>
                </a:lnTo>
                <a:lnTo>
                  <a:pt x="5532199" y="5512081"/>
                </a:lnTo>
                <a:lnTo>
                  <a:pt x="0" y="5512081"/>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itle 2">
            <a:extLst>
              <a:ext uri="{FF2B5EF4-FFF2-40B4-BE49-F238E27FC236}">
                <a16:creationId xmlns:a16="http://schemas.microsoft.com/office/drawing/2014/main" id="{05B2A2DB-F3BE-5EF8-B1C7-A8049863E989}"/>
              </a:ext>
            </a:extLst>
          </p:cNvPr>
          <p:cNvSpPr>
            <a:spLocks noGrp="1"/>
          </p:cNvSpPr>
          <p:nvPr>
            <p:ph type="title"/>
          </p:nvPr>
        </p:nvSpPr>
        <p:spPr>
          <a:xfrm>
            <a:off x="5399584" y="1049584"/>
            <a:ext cx="11737304" cy="1412520"/>
          </a:xfrm>
        </p:spPr>
        <p:txBody>
          <a:bodyPr>
            <a:noAutofit/>
          </a:bodyPr>
          <a:lstStyle/>
          <a:p>
            <a:r>
              <a:rPr lang="en-IN" sz="6000" b="1" i="1" dirty="0">
                <a:latin typeface="Times New Roman" panose="02020603050405020304" pitchFamily="18" charset="0"/>
                <a:cs typeface="Times New Roman" panose="02020603050405020304" pitchFamily="18" charset="0"/>
              </a:rPr>
              <a:t>Conclusion</a:t>
            </a:r>
            <a:br>
              <a:rPr lang="en-IN" b="1" dirty="0"/>
            </a:br>
            <a:endParaRPr lang="en-IN" sz="6000" b="1" i="1" dirty="0">
              <a:latin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8096C202-E6E9-04E0-DDE3-DB5E51C7BD12}"/>
              </a:ext>
            </a:extLst>
          </p:cNvPr>
          <p:cNvSpPr>
            <a:spLocks noGrp="1"/>
          </p:cNvSpPr>
          <p:nvPr>
            <p:ph idx="1"/>
          </p:nvPr>
        </p:nvSpPr>
        <p:spPr>
          <a:xfrm>
            <a:off x="1079104" y="3415308"/>
            <a:ext cx="16057784" cy="6264696"/>
          </a:xfrm>
        </p:spPr>
        <p:txBody>
          <a:bodyPr>
            <a:normAutofit/>
          </a:bodyPr>
          <a:lstStyle/>
          <a:p>
            <a:pPr algn="just">
              <a:lnSpc>
                <a:spcPct val="150000"/>
              </a:lnSpc>
            </a:pPr>
            <a:r>
              <a:rPr lang="en-IN" dirty="0">
                <a:latin typeface="Times New Roman" panose="02020603050405020304" pitchFamily="18" charset="0"/>
                <a:cs typeface="Times New Roman" panose="02020603050405020304" pitchFamily="18" charset="0"/>
              </a:rPr>
              <a:t>The presentation concluded on Bowlby's theory, offering the base for learning in early years for emotional and social development. </a:t>
            </a:r>
          </a:p>
          <a:p>
            <a:pPr algn="just">
              <a:lnSpc>
                <a:spcPct val="150000"/>
              </a:lnSpc>
            </a:pPr>
            <a:r>
              <a:rPr lang="en-IN" dirty="0">
                <a:latin typeface="Times New Roman" panose="02020603050405020304" pitchFamily="18" charset="0"/>
                <a:cs typeface="Times New Roman" panose="02020603050405020304" pitchFamily="18" charset="0"/>
              </a:rPr>
              <a:t>Using the approach supports the practitioners to develop a safe, nurturing place that encourages sureness, interaction, and positive connections, which are the main factors in helping the children, such as Amira's overall growth. </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14143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83C7DC-EDB7-A886-B744-A927FE12708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B8D1CD1-AA80-8464-36FD-D545EA4B046C}"/>
              </a:ext>
            </a:extLst>
          </p:cNvPr>
          <p:cNvSpPr/>
          <p:nvPr/>
        </p:nvSpPr>
        <p:spPr>
          <a:xfrm>
            <a:off x="12501586" y="7786706"/>
            <a:ext cx="5143536" cy="2143140"/>
          </a:xfrm>
          <a:custGeom>
            <a:avLst/>
            <a:gdLst/>
            <a:ahLst/>
            <a:cxnLst/>
            <a:rect l="l" t="t" r="r" b="b"/>
            <a:pathLst>
              <a:path w="5532198" h="5512081">
                <a:moveTo>
                  <a:pt x="0" y="0"/>
                </a:moveTo>
                <a:lnTo>
                  <a:pt x="5532199" y="0"/>
                </a:lnTo>
                <a:lnTo>
                  <a:pt x="5532199" y="5512081"/>
                </a:lnTo>
                <a:lnTo>
                  <a:pt x="0" y="5512081"/>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2">
            <a:extLst>
              <a:ext uri="{FF2B5EF4-FFF2-40B4-BE49-F238E27FC236}">
                <a16:creationId xmlns:a16="http://schemas.microsoft.com/office/drawing/2014/main" id="{17AB4503-7BE0-1698-9A66-C4F7A6372A04}"/>
              </a:ext>
            </a:extLst>
          </p:cNvPr>
          <p:cNvSpPr/>
          <p:nvPr/>
        </p:nvSpPr>
        <p:spPr>
          <a:xfrm>
            <a:off x="0" y="318964"/>
            <a:ext cx="5143536" cy="2143140"/>
          </a:xfrm>
          <a:custGeom>
            <a:avLst/>
            <a:gdLst/>
            <a:ahLst/>
            <a:cxnLst/>
            <a:rect l="l" t="t" r="r" b="b"/>
            <a:pathLst>
              <a:path w="5532198" h="5512081">
                <a:moveTo>
                  <a:pt x="0" y="0"/>
                </a:moveTo>
                <a:lnTo>
                  <a:pt x="5532199" y="0"/>
                </a:lnTo>
                <a:lnTo>
                  <a:pt x="5532199" y="5512081"/>
                </a:lnTo>
                <a:lnTo>
                  <a:pt x="0" y="5512081"/>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itle 2">
            <a:extLst>
              <a:ext uri="{FF2B5EF4-FFF2-40B4-BE49-F238E27FC236}">
                <a16:creationId xmlns:a16="http://schemas.microsoft.com/office/drawing/2014/main" id="{8E878A20-2F5D-5131-FBB2-87F2C21BA613}"/>
              </a:ext>
            </a:extLst>
          </p:cNvPr>
          <p:cNvSpPr>
            <a:spLocks noGrp="1"/>
          </p:cNvSpPr>
          <p:nvPr>
            <p:ph type="title"/>
          </p:nvPr>
        </p:nvSpPr>
        <p:spPr>
          <a:xfrm>
            <a:off x="5399584" y="1049584"/>
            <a:ext cx="11737304" cy="1412520"/>
          </a:xfrm>
        </p:spPr>
        <p:txBody>
          <a:bodyPr>
            <a:noAutofit/>
          </a:bodyPr>
          <a:lstStyle/>
          <a:p>
            <a:r>
              <a:rPr lang="en-IN" sz="6000" b="1" i="1" dirty="0">
                <a:latin typeface="Times New Roman" panose="02020603050405020304" pitchFamily="18" charset="0"/>
                <a:cs typeface="Times New Roman" panose="02020603050405020304" pitchFamily="18" charset="0"/>
              </a:rPr>
              <a:t>References</a:t>
            </a:r>
          </a:p>
        </p:txBody>
      </p:sp>
      <p:sp>
        <p:nvSpPr>
          <p:cNvPr id="6" name="Content Placeholder 5">
            <a:extLst>
              <a:ext uri="{FF2B5EF4-FFF2-40B4-BE49-F238E27FC236}">
                <a16:creationId xmlns:a16="http://schemas.microsoft.com/office/drawing/2014/main" id="{2D60F924-4E7B-FA3B-64E3-39AA16AE2F52}"/>
              </a:ext>
            </a:extLst>
          </p:cNvPr>
          <p:cNvSpPr>
            <a:spLocks noGrp="1"/>
          </p:cNvSpPr>
          <p:nvPr>
            <p:ph idx="1"/>
          </p:nvPr>
        </p:nvSpPr>
        <p:spPr>
          <a:xfrm>
            <a:off x="1079104" y="2839244"/>
            <a:ext cx="16566018" cy="6840760"/>
          </a:xfrm>
        </p:spPr>
        <p:txBody>
          <a:bodyPr>
            <a:normAutofit fontScale="85000" lnSpcReduction="20000"/>
          </a:bodyPr>
          <a:lstStyle/>
          <a:p>
            <a:pPr algn="just"/>
            <a:r>
              <a:rPr lang="en-IN" dirty="0">
                <a:latin typeface="Times New Roman" panose="02020603050405020304" pitchFamily="18" charset="0"/>
                <a:cs typeface="Times New Roman" panose="02020603050405020304" pitchFamily="18" charset="0"/>
              </a:rPr>
              <a:t>Bosmans, G., Van </a:t>
            </a:r>
            <a:r>
              <a:rPr lang="en-IN" dirty="0" err="1">
                <a:latin typeface="Times New Roman" panose="02020603050405020304" pitchFamily="18" charset="0"/>
                <a:cs typeface="Times New Roman" panose="02020603050405020304" pitchFamily="18" charset="0"/>
              </a:rPr>
              <a:t>Vlierberghe</a:t>
            </a:r>
            <a:r>
              <a:rPr lang="en-IN" dirty="0">
                <a:latin typeface="Times New Roman" panose="02020603050405020304" pitchFamily="18" charset="0"/>
                <a:cs typeface="Times New Roman" panose="02020603050405020304" pitchFamily="18" charset="0"/>
              </a:rPr>
              <a:t>, L., </a:t>
            </a:r>
            <a:r>
              <a:rPr lang="en-IN" dirty="0" err="1">
                <a:latin typeface="Times New Roman" panose="02020603050405020304" pitchFamily="18" charset="0"/>
                <a:cs typeface="Times New Roman" panose="02020603050405020304" pitchFamily="18" charset="0"/>
              </a:rPr>
              <a:t>Bakermans</a:t>
            </a:r>
            <a:r>
              <a:rPr lang="en-IN" dirty="0">
                <a:latin typeface="Times New Roman" panose="02020603050405020304" pitchFamily="18" charset="0"/>
                <a:cs typeface="Times New Roman" panose="02020603050405020304" pitchFamily="18" charset="0"/>
              </a:rPr>
              <a:t>-Kranenburg, M.J., Kobak, R., Hermans, D. and van </a:t>
            </a:r>
            <a:r>
              <a:rPr lang="en-IN" dirty="0" err="1">
                <a:latin typeface="Times New Roman" panose="02020603050405020304" pitchFamily="18" charset="0"/>
                <a:cs typeface="Times New Roman" panose="02020603050405020304" pitchFamily="18" charset="0"/>
              </a:rPr>
              <a:t>IJzendoorn</a:t>
            </a:r>
            <a:r>
              <a:rPr lang="en-IN" dirty="0">
                <a:latin typeface="Times New Roman" panose="02020603050405020304" pitchFamily="18" charset="0"/>
                <a:cs typeface="Times New Roman" panose="02020603050405020304" pitchFamily="18" charset="0"/>
              </a:rPr>
              <a:t>, M.H., (2022). A learning theory approach to attachment theory: Exploring clinical applications. </a:t>
            </a:r>
            <a:r>
              <a:rPr lang="en-IN" i="1" dirty="0">
                <a:latin typeface="Times New Roman" panose="02020603050405020304" pitchFamily="18" charset="0"/>
                <a:cs typeface="Times New Roman" panose="02020603050405020304" pitchFamily="18" charset="0"/>
              </a:rPr>
              <a:t>Clinical child and family psychology review</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25</a:t>
            </a:r>
            <a:r>
              <a:rPr lang="en-IN" dirty="0">
                <a:latin typeface="Times New Roman" panose="02020603050405020304" pitchFamily="18" charset="0"/>
                <a:cs typeface="Times New Roman" panose="02020603050405020304" pitchFamily="18" charset="0"/>
              </a:rPr>
              <a:t>(3), pp.591-612.</a:t>
            </a:r>
          </a:p>
          <a:p>
            <a:pPr algn="just"/>
            <a:r>
              <a:rPr lang="en-IN" dirty="0">
                <a:latin typeface="Times New Roman" panose="02020603050405020304" pitchFamily="18" charset="0"/>
                <a:cs typeface="Times New Roman" panose="02020603050405020304" pitchFamily="18" charset="0"/>
              </a:rPr>
              <a:t>Epstein, O.B., (2023). John Bowlby, Attachment Theory, and Attachment-Based Psychoanalytic Psychotherapy. In </a:t>
            </a:r>
            <a:r>
              <a:rPr lang="en-IN" i="1" dirty="0">
                <a:latin typeface="Times New Roman" panose="02020603050405020304" pitchFamily="18" charset="0"/>
                <a:cs typeface="Times New Roman" panose="02020603050405020304" pitchFamily="18" charset="0"/>
              </a:rPr>
              <a:t>Underlying assumptions in psychoanalytic schools</a:t>
            </a:r>
            <a:r>
              <a:rPr lang="en-IN" dirty="0">
                <a:latin typeface="Times New Roman" panose="02020603050405020304" pitchFamily="18" charset="0"/>
                <a:cs typeface="Times New Roman" panose="02020603050405020304" pitchFamily="18" charset="0"/>
              </a:rPr>
              <a:t> (pp. 78-88). Routledge.</a:t>
            </a:r>
          </a:p>
          <a:p>
            <a:pPr algn="just"/>
            <a:r>
              <a:rPr lang="en-IN" dirty="0">
                <a:latin typeface="Times New Roman" panose="02020603050405020304" pitchFamily="18" charset="0"/>
                <a:cs typeface="Times New Roman" panose="02020603050405020304" pitchFamily="18" charset="0"/>
              </a:rPr>
              <a:t>Escolano-Pérez, E., Sánchez-López, C.R. and Herrero-</a:t>
            </a:r>
            <a:r>
              <a:rPr lang="en-IN" dirty="0" err="1">
                <a:latin typeface="Times New Roman" panose="02020603050405020304" pitchFamily="18" charset="0"/>
                <a:cs typeface="Times New Roman" panose="02020603050405020304" pitchFamily="18" charset="0"/>
              </a:rPr>
              <a:t>Nivela</a:t>
            </a:r>
            <a:r>
              <a:rPr lang="en-IN" dirty="0">
                <a:latin typeface="Times New Roman" panose="02020603050405020304" pitchFamily="18" charset="0"/>
                <a:cs typeface="Times New Roman" panose="02020603050405020304" pitchFamily="18" charset="0"/>
              </a:rPr>
              <a:t>, M.L., (2021). Early environmental and biological influences on preschool motor skills: Implications for early childhood care and education. </a:t>
            </a:r>
            <a:r>
              <a:rPr lang="en-IN" i="1" dirty="0">
                <a:latin typeface="Times New Roman" panose="02020603050405020304" pitchFamily="18" charset="0"/>
                <a:cs typeface="Times New Roman" panose="02020603050405020304" pitchFamily="18" charset="0"/>
              </a:rPr>
              <a:t>Frontiers in Psychology</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12</a:t>
            </a:r>
            <a:r>
              <a:rPr lang="en-IN" dirty="0">
                <a:latin typeface="Times New Roman" panose="02020603050405020304" pitchFamily="18" charset="0"/>
                <a:cs typeface="Times New Roman" panose="02020603050405020304" pitchFamily="18" charset="0"/>
              </a:rPr>
              <a:t>, p.725832.</a:t>
            </a:r>
          </a:p>
          <a:p>
            <a:pPr algn="just"/>
            <a:r>
              <a:rPr lang="en-IN" dirty="0">
                <a:latin typeface="Times New Roman" panose="02020603050405020304" pitchFamily="18" charset="0"/>
                <a:cs typeface="Times New Roman" panose="02020603050405020304" pitchFamily="18" charset="0"/>
              </a:rPr>
              <a:t>Fitzgerald, M., (2021). Criticism of Bowlby's theory of </a:t>
            </a:r>
            <a:r>
              <a:rPr lang="en-IN" dirty="0" err="1">
                <a:latin typeface="Times New Roman" panose="02020603050405020304" pitchFamily="18" charset="0"/>
                <a:cs typeface="Times New Roman" panose="02020603050405020304" pitchFamily="18" charset="0"/>
              </a:rPr>
              <a:t>adaptedness</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The British Journal of Psychiatry</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218</a:t>
            </a:r>
            <a:r>
              <a:rPr lang="en-IN" dirty="0">
                <a:latin typeface="Times New Roman" panose="02020603050405020304" pitchFamily="18" charset="0"/>
                <a:cs typeface="Times New Roman" panose="02020603050405020304" pitchFamily="18" charset="0"/>
              </a:rPr>
              <a:t>(2), pp.119-119.</a:t>
            </a:r>
          </a:p>
          <a:p>
            <a:pPr algn="just"/>
            <a:r>
              <a:rPr lang="en-IN" dirty="0">
                <a:latin typeface="Times New Roman" panose="02020603050405020304" pitchFamily="18" charset="0"/>
                <a:cs typeface="Times New Roman" panose="02020603050405020304" pitchFamily="18" charset="0"/>
              </a:rPr>
              <a:t>Marks, D.F., Murray, M., Locke, A., Annunziato, R.A. and Estacio, E.V., (2024). Health psychology: Theory, research and practice.</a:t>
            </a:r>
          </a:p>
          <a:p>
            <a:pPr algn="just"/>
            <a:r>
              <a:rPr lang="en-IN" dirty="0">
                <a:latin typeface="Times New Roman" panose="02020603050405020304" pitchFamily="18" charset="0"/>
                <a:cs typeface="Times New Roman" panose="02020603050405020304" pitchFamily="18" charset="0"/>
              </a:rPr>
              <a:t>Twohig, A., Lyne, J. and McNicholas, F., (2024). Attachment theory: survival, trauma, and war through the eyes of Bowlby. </a:t>
            </a:r>
            <a:r>
              <a:rPr lang="en-IN" i="1" dirty="0">
                <a:latin typeface="Times New Roman" panose="02020603050405020304" pitchFamily="18" charset="0"/>
                <a:cs typeface="Times New Roman" panose="02020603050405020304" pitchFamily="18" charset="0"/>
              </a:rPr>
              <a:t>Irish journal of psychological medicine</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41</a:t>
            </a:r>
            <a:r>
              <a:rPr lang="en-IN" dirty="0">
                <a:latin typeface="Times New Roman" panose="02020603050405020304" pitchFamily="18" charset="0"/>
                <a:cs typeface="Times New Roman" panose="02020603050405020304" pitchFamily="18" charset="0"/>
              </a:rPr>
              <a:t>(3), pp.273-275.</a:t>
            </a:r>
          </a:p>
          <a:p>
            <a:pPr algn="just"/>
            <a:r>
              <a:rPr lang="en-IN" dirty="0" err="1">
                <a:latin typeface="Times New Roman" panose="02020603050405020304" pitchFamily="18" charset="0"/>
                <a:cs typeface="Times New Roman" panose="02020603050405020304" pitchFamily="18" charset="0"/>
              </a:rPr>
              <a:t>Vertel</a:t>
            </a:r>
            <a:r>
              <a:rPr lang="en-IN" dirty="0">
                <a:latin typeface="Times New Roman" panose="02020603050405020304" pitchFamily="18" charset="0"/>
                <a:cs typeface="Times New Roman" panose="02020603050405020304" pitchFamily="18" charset="0"/>
              </a:rPr>
              <a:t>, A., (2023). John Bowlby′ s Attachment Theory as an Alternative to Psychoanalytic concepts of the early social-emotional development of a child. </a:t>
            </a:r>
            <a:r>
              <a:rPr lang="en-IN" i="1" dirty="0">
                <a:latin typeface="Times New Roman" panose="02020603050405020304" pitchFamily="18" charset="0"/>
                <a:cs typeface="Times New Roman" panose="02020603050405020304" pitchFamily="18" charset="0"/>
              </a:rPr>
              <a:t>Sumy State Pedagogical University named after AS Makarenko, 2 (31)</a:t>
            </a:r>
            <a:r>
              <a:rPr lang="en-IN" dirty="0">
                <a:latin typeface="Times New Roman" panose="02020603050405020304" pitchFamily="18" charset="0"/>
                <a:cs typeface="Times New Roman" panose="02020603050405020304" pitchFamily="18" charset="0"/>
              </a:rPr>
              <a:t>, pp.17-24.</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99003462"/>
      </p:ext>
    </p:extLst>
  </p:cSld>
  <p:clrMapOvr>
    <a:masterClrMapping/>
  </p:clrMapOvr>
</p:sld>
</file>

<file path=ppt/theme/theme1.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533</TotalTime>
  <Words>1690</Words>
  <Application>Microsoft Office PowerPoint</Application>
  <PresentationFormat>Custom</PresentationFormat>
  <Paragraphs>71</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Times New Roman</vt:lpstr>
      <vt:lpstr>Arial</vt:lpstr>
      <vt:lpstr>Calibri</vt:lpstr>
      <vt:lpstr>Office Theme</vt:lpstr>
      <vt:lpstr>Name : laurent  Felix Ilboudo module Name: LCHS4010 Student Number: 2425696 lecturer: DR Hellen Parsons Module Title: Psychology in Health and social Care</vt:lpstr>
      <vt:lpstr>Introduction </vt:lpstr>
      <vt:lpstr>One lifespan psychological theory (Bowlby’s Attachment Theory)</vt:lpstr>
      <vt:lpstr>Explanation of theory</vt:lpstr>
      <vt:lpstr>Application of theory </vt:lpstr>
      <vt:lpstr>Practical strategies </vt:lpstr>
      <vt:lpstr>Biological and environmental influences </vt:lpstr>
      <vt:lpstr>Critically evaluate the theory</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pc</dc:creator>
  <cp:lastModifiedBy>laurent felix ilboudo</cp:lastModifiedBy>
  <cp:revision>93</cp:revision>
  <dcterms:created xsi:type="dcterms:W3CDTF">2006-08-16T00:00:00Z</dcterms:created>
  <dcterms:modified xsi:type="dcterms:W3CDTF">2025-10-12T21:02:01Z</dcterms:modified>
  <dc:identifier>DAGVHz4Y6Sw</dc:identifier>
</cp:coreProperties>
</file>