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5" r:id="rId4"/>
  </p:sldMasterIdLst>
  <p:notesMasterIdLst>
    <p:notesMasterId r:id="rId21"/>
  </p:notesMasterIdLst>
  <p:sldIdLst>
    <p:sldId id="256" r:id="rId5"/>
    <p:sldId id="257" r:id="rId6"/>
    <p:sldId id="258" r:id="rId7"/>
    <p:sldId id="273" r:id="rId8"/>
    <p:sldId id="259" r:id="rId9"/>
    <p:sldId id="260" r:id="rId10"/>
    <p:sldId id="261" r:id="rId11"/>
    <p:sldId id="262" r:id="rId12"/>
    <p:sldId id="265" r:id="rId13"/>
    <p:sldId id="268" r:id="rId14"/>
    <p:sldId id="266" r:id="rId15"/>
    <p:sldId id="263" r:id="rId16"/>
    <p:sldId id="264" r:id="rId17"/>
    <p:sldId id="274" r:id="rId18"/>
    <p:sldId id="270" r:id="rId19"/>
    <p:sldId id="26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2" d="100"/>
          <a:sy n="62" d="100"/>
        </p:scale>
        <p:origin x="8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08E6A23-5DB6-47E7-8E41-C933E30AA69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GB"/>
        </a:p>
      </dgm:t>
    </dgm:pt>
    <dgm:pt modelId="{5925349B-A240-461E-9DC4-9F3C0ED17C1F}">
      <dgm:prSet phldrT="[Text]"/>
      <dgm:spPr/>
      <dgm:t>
        <a:bodyPr/>
        <a:lstStyle/>
        <a:p>
          <a:r>
            <a:rPr lang="en-GB"/>
            <a:t>forming</a:t>
          </a:r>
        </a:p>
      </dgm:t>
    </dgm:pt>
    <dgm:pt modelId="{53F5AB5C-C17B-45DD-882C-1DAF928AD05E}" type="parTrans" cxnId="{B0721292-4D5D-4214-92E2-F6BA94DF6E6C}">
      <dgm:prSet/>
      <dgm:spPr/>
      <dgm:t>
        <a:bodyPr/>
        <a:lstStyle/>
        <a:p>
          <a:endParaRPr lang="en-GB"/>
        </a:p>
      </dgm:t>
    </dgm:pt>
    <dgm:pt modelId="{D040D4F9-2A83-4939-9F7F-8D9130C4CD27}" type="sibTrans" cxnId="{B0721292-4D5D-4214-92E2-F6BA94DF6E6C}">
      <dgm:prSet/>
      <dgm:spPr/>
      <dgm:t>
        <a:bodyPr/>
        <a:lstStyle/>
        <a:p>
          <a:endParaRPr lang="en-GB"/>
        </a:p>
      </dgm:t>
    </dgm:pt>
    <dgm:pt modelId="{6C7CE03D-28B6-445F-8762-EFB7DB1ABCD3}">
      <dgm:prSet phldrT="[Text]" phldr="1"/>
      <dgm:spPr/>
      <dgm:t>
        <a:bodyPr/>
        <a:lstStyle/>
        <a:p>
          <a:endParaRPr lang="en-GB"/>
        </a:p>
      </dgm:t>
    </dgm:pt>
    <dgm:pt modelId="{0EC91FF5-1A03-49AE-8AB5-75AA99A495C2}" type="parTrans" cxnId="{05987086-3650-4C7D-B19F-053019B6247E}">
      <dgm:prSet/>
      <dgm:spPr/>
      <dgm:t>
        <a:bodyPr/>
        <a:lstStyle/>
        <a:p>
          <a:endParaRPr lang="en-GB"/>
        </a:p>
      </dgm:t>
    </dgm:pt>
    <dgm:pt modelId="{40D60473-407E-42CF-BBE7-86F842CC3576}" type="sibTrans" cxnId="{05987086-3650-4C7D-B19F-053019B6247E}">
      <dgm:prSet/>
      <dgm:spPr/>
      <dgm:t>
        <a:bodyPr/>
        <a:lstStyle/>
        <a:p>
          <a:endParaRPr lang="en-GB"/>
        </a:p>
      </dgm:t>
    </dgm:pt>
    <dgm:pt modelId="{E2168628-710D-4E41-8E81-23D82776DF33}">
      <dgm:prSet phldrT="[Text]"/>
      <dgm:spPr/>
      <dgm:t>
        <a:bodyPr/>
        <a:lstStyle/>
        <a:p>
          <a:r>
            <a:rPr lang="en-GB"/>
            <a:t>storming</a:t>
          </a:r>
        </a:p>
      </dgm:t>
    </dgm:pt>
    <dgm:pt modelId="{AB5B9AD1-095A-489D-8B00-0195F613A728}" type="parTrans" cxnId="{0C6C22B9-4171-4F08-AF0F-B0C79B102DAE}">
      <dgm:prSet/>
      <dgm:spPr/>
      <dgm:t>
        <a:bodyPr/>
        <a:lstStyle/>
        <a:p>
          <a:endParaRPr lang="en-GB"/>
        </a:p>
      </dgm:t>
    </dgm:pt>
    <dgm:pt modelId="{EE58BCE1-4DC5-4236-9C70-F5A8E8C7D3ED}" type="sibTrans" cxnId="{0C6C22B9-4171-4F08-AF0F-B0C79B102DAE}">
      <dgm:prSet/>
      <dgm:spPr/>
      <dgm:t>
        <a:bodyPr/>
        <a:lstStyle/>
        <a:p>
          <a:endParaRPr lang="en-GB"/>
        </a:p>
      </dgm:t>
    </dgm:pt>
    <dgm:pt modelId="{DA0C50DC-F44C-454A-BE04-D02F6856F129}">
      <dgm:prSet phldrT="[Text]" phldr="1"/>
      <dgm:spPr/>
      <dgm:t>
        <a:bodyPr/>
        <a:lstStyle/>
        <a:p>
          <a:endParaRPr lang="en-GB"/>
        </a:p>
      </dgm:t>
    </dgm:pt>
    <dgm:pt modelId="{7A09E0A4-0A4F-4717-A256-0E53ED3B463C}" type="parTrans" cxnId="{009263A0-3EE0-4696-980A-3509E46C58DD}">
      <dgm:prSet/>
      <dgm:spPr/>
      <dgm:t>
        <a:bodyPr/>
        <a:lstStyle/>
        <a:p>
          <a:endParaRPr lang="en-GB"/>
        </a:p>
      </dgm:t>
    </dgm:pt>
    <dgm:pt modelId="{59076D46-EC20-4655-8DEB-50EA01675822}" type="sibTrans" cxnId="{009263A0-3EE0-4696-980A-3509E46C58DD}">
      <dgm:prSet/>
      <dgm:spPr/>
      <dgm:t>
        <a:bodyPr/>
        <a:lstStyle/>
        <a:p>
          <a:endParaRPr lang="en-GB"/>
        </a:p>
      </dgm:t>
    </dgm:pt>
    <dgm:pt modelId="{81B91DD1-08D1-4CA3-892A-55F4C2BCE79C}">
      <dgm:prSet phldrT="[Text]"/>
      <dgm:spPr/>
      <dgm:t>
        <a:bodyPr/>
        <a:lstStyle/>
        <a:p>
          <a:r>
            <a:rPr lang="en-GB"/>
            <a:t>norming</a:t>
          </a:r>
        </a:p>
      </dgm:t>
    </dgm:pt>
    <dgm:pt modelId="{E3FC5C73-3A89-4F97-A5A6-EDC667605EA1}" type="parTrans" cxnId="{93981FD4-B2B6-4A6D-8A6F-A4E64899D2DA}">
      <dgm:prSet/>
      <dgm:spPr/>
      <dgm:t>
        <a:bodyPr/>
        <a:lstStyle/>
        <a:p>
          <a:endParaRPr lang="en-GB"/>
        </a:p>
      </dgm:t>
    </dgm:pt>
    <dgm:pt modelId="{BA255189-A385-4104-A946-799E14BEA1E7}" type="sibTrans" cxnId="{93981FD4-B2B6-4A6D-8A6F-A4E64899D2DA}">
      <dgm:prSet/>
      <dgm:spPr/>
      <dgm:t>
        <a:bodyPr/>
        <a:lstStyle/>
        <a:p>
          <a:endParaRPr lang="en-GB"/>
        </a:p>
      </dgm:t>
    </dgm:pt>
    <dgm:pt modelId="{BBC81D57-90E0-43F8-BE8D-3292884B9B8E}">
      <dgm:prSet phldrT="[Text]" phldr="1"/>
      <dgm:spPr/>
      <dgm:t>
        <a:bodyPr/>
        <a:lstStyle/>
        <a:p>
          <a:endParaRPr lang="en-GB"/>
        </a:p>
      </dgm:t>
    </dgm:pt>
    <dgm:pt modelId="{75E2FE2A-F4C1-49C9-B410-72AEA374EB63}" type="parTrans" cxnId="{03C06651-F9BB-4960-9169-6A19197FB1C7}">
      <dgm:prSet/>
      <dgm:spPr/>
      <dgm:t>
        <a:bodyPr/>
        <a:lstStyle/>
        <a:p>
          <a:endParaRPr lang="en-GB"/>
        </a:p>
      </dgm:t>
    </dgm:pt>
    <dgm:pt modelId="{1C8B0B73-8575-41DD-B0CF-3B25EA8B76B7}" type="sibTrans" cxnId="{03C06651-F9BB-4960-9169-6A19197FB1C7}">
      <dgm:prSet/>
      <dgm:spPr/>
      <dgm:t>
        <a:bodyPr/>
        <a:lstStyle/>
        <a:p>
          <a:endParaRPr lang="en-GB"/>
        </a:p>
      </dgm:t>
    </dgm:pt>
    <dgm:pt modelId="{7D498DA5-9862-43F2-A2EA-84FB73662A98}">
      <dgm:prSet phldrT="[Text]"/>
      <dgm:spPr/>
      <dgm:t>
        <a:bodyPr/>
        <a:lstStyle/>
        <a:p>
          <a:r>
            <a:rPr lang="en-GB"/>
            <a:t>performing</a:t>
          </a:r>
        </a:p>
      </dgm:t>
    </dgm:pt>
    <dgm:pt modelId="{A83B88CC-F639-49C3-8068-23881F10251C}" type="parTrans" cxnId="{76714858-9223-48B3-AD4D-1F2679E94D19}">
      <dgm:prSet/>
      <dgm:spPr/>
      <dgm:t>
        <a:bodyPr/>
        <a:lstStyle/>
        <a:p>
          <a:endParaRPr lang="en-GB"/>
        </a:p>
      </dgm:t>
    </dgm:pt>
    <dgm:pt modelId="{A887864F-8753-4B59-BB53-30180E061FFE}" type="sibTrans" cxnId="{76714858-9223-48B3-AD4D-1F2679E94D19}">
      <dgm:prSet/>
      <dgm:spPr/>
      <dgm:t>
        <a:bodyPr/>
        <a:lstStyle/>
        <a:p>
          <a:endParaRPr lang="en-GB"/>
        </a:p>
      </dgm:t>
    </dgm:pt>
    <dgm:pt modelId="{A8DC2782-4E0C-4003-A6C5-146E4192F708}">
      <dgm:prSet phldrT="[Text]" phldr="1"/>
      <dgm:spPr/>
      <dgm:t>
        <a:bodyPr/>
        <a:lstStyle/>
        <a:p>
          <a:endParaRPr lang="en-GB"/>
        </a:p>
      </dgm:t>
    </dgm:pt>
    <dgm:pt modelId="{CEBAF09C-8115-42C7-B1FE-CE88510B96DC}" type="parTrans" cxnId="{2D43D90B-A953-4832-8DD8-843DBE484C64}">
      <dgm:prSet/>
      <dgm:spPr/>
      <dgm:t>
        <a:bodyPr/>
        <a:lstStyle/>
        <a:p>
          <a:endParaRPr lang="en-GB"/>
        </a:p>
      </dgm:t>
    </dgm:pt>
    <dgm:pt modelId="{EEC96D9D-F279-4FA8-ABC7-0354F5274BE6}" type="sibTrans" cxnId="{2D43D90B-A953-4832-8DD8-843DBE484C64}">
      <dgm:prSet/>
      <dgm:spPr/>
      <dgm:t>
        <a:bodyPr/>
        <a:lstStyle/>
        <a:p>
          <a:endParaRPr lang="en-GB"/>
        </a:p>
      </dgm:t>
    </dgm:pt>
    <dgm:pt modelId="{F3766374-3D94-469E-B29A-99E4EC2CFF3D}" type="pres">
      <dgm:prSet presAssocID="{E08E6A23-5DB6-47E7-8E41-C933E30AA698}" presName="root" presStyleCnt="0">
        <dgm:presLayoutVars>
          <dgm:dir/>
          <dgm:resizeHandles val="exact"/>
        </dgm:presLayoutVars>
      </dgm:prSet>
      <dgm:spPr/>
    </dgm:pt>
    <dgm:pt modelId="{D6E2D83F-04C1-44A8-BC9A-61F1B8520079}" type="pres">
      <dgm:prSet presAssocID="{5925349B-A240-461E-9DC4-9F3C0ED17C1F}" presName="compNode" presStyleCnt="0"/>
      <dgm:spPr/>
    </dgm:pt>
    <dgm:pt modelId="{0FD88B90-F8EE-430D-8274-5DB6C914BBC8}" type="pres">
      <dgm:prSet presAssocID="{5925349B-A240-461E-9DC4-9F3C0ED17C1F}" presName="bgRect" presStyleLbl="bgShp" presStyleIdx="0" presStyleCnt="4"/>
      <dgm:spPr/>
    </dgm:pt>
    <dgm:pt modelId="{D3F21925-0348-4D74-970C-0352AD6F3053}" type="pres">
      <dgm:prSet presAssocID="{5925349B-A240-461E-9DC4-9F3C0ED17C1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B7B7305-8109-4C35-99AF-4EFFAC73B734}" type="pres">
      <dgm:prSet presAssocID="{5925349B-A240-461E-9DC4-9F3C0ED17C1F}" presName="spaceRect" presStyleCnt="0"/>
      <dgm:spPr/>
    </dgm:pt>
    <dgm:pt modelId="{4E64FD22-929A-4C26-A243-4D4A7364D07E}" type="pres">
      <dgm:prSet presAssocID="{5925349B-A240-461E-9DC4-9F3C0ED17C1F}" presName="parTx" presStyleLbl="revTx" presStyleIdx="0" presStyleCnt="8">
        <dgm:presLayoutVars>
          <dgm:chMax val="0"/>
          <dgm:chPref val="0"/>
        </dgm:presLayoutVars>
      </dgm:prSet>
      <dgm:spPr/>
    </dgm:pt>
    <dgm:pt modelId="{02B38D4F-9EA0-4D09-B82E-1D8BDB8DF123}" type="pres">
      <dgm:prSet presAssocID="{5925349B-A240-461E-9DC4-9F3C0ED17C1F}" presName="desTx" presStyleLbl="revTx" presStyleIdx="1" presStyleCnt="8">
        <dgm:presLayoutVars/>
      </dgm:prSet>
      <dgm:spPr/>
    </dgm:pt>
    <dgm:pt modelId="{C45FB4C6-F254-4EED-912C-DBE19BEBD02C}" type="pres">
      <dgm:prSet presAssocID="{D040D4F9-2A83-4939-9F7F-8D9130C4CD27}" presName="sibTrans" presStyleCnt="0"/>
      <dgm:spPr/>
    </dgm:pt>
    <dgm:pt modelId="{BE30F959-CCC4-4553-B9BE-60FD673D0D2A}" type="pres">
      <dgm:prSet presAssocID="{E2168628-710D-4E41-8E81-23D82776DF33}" presName="compNode" presStyleCnt="0"/>
      <dgm:spPr/>
    </dgm:pt>
    <dgm:pt modelId="{40433755-3F8B-46A5-A9BD-BFB311444E16}" type="pres">
      <dgm:prSet presAssocID="{E2168628-710D-4E41-8E81-23D82776DF33}" presName="bgRect" presStyleLbl="bgShp" presStyleIdx="1" presStyleCnt="4"/>
      <dgm:spPr/>
    </dgm:pt>
    <dgm:pt modelId="{E5B319EB-3BCD-44B3-8343-208F72CF6CCA}" type="pres">
      <dgm:prSet presAssocID="{E2168628-710D-4E41-8E81-23D82776DF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BA484C8A-5EF3-4FE9-ACB6-A1D21C75FC6E}" type="pres">
      <dgm:prSet presAssocID="{E2168628-710D-4E41-8E81-23D82776DF33}" presName="spaceRect" presStyleCnt="0"/>
      <dgm:spPr/>
    </dgm:pt>
    <dgm:pt modelId="{3E960613-2D57-4A09-BB00-3717AC4E38B8}" type="pres">
      <dgm:prSet presAssocID="{E2168628-710D-4E41-8E81-23D82776DF33}" presName="parTx" presStyleLbl="revTx" presStyleIdx="2" presStyleCnt="8">
        <dgm:presLayoutVars>
          <dgm:chMax val="0"/>
          <dgm:chPref val="0"/>
        </dgm:presLayoutVars>
      </dgm:prSet>
      <dgm:spPr/>
    </dgm:pt>
    <dgm:pt modelId="{2F7B287A-31A4-4ADA-B79B-2B8A9112B005}" type="pres">
      <dgm:prSet presAssocID="{E2168628-710D-4E41-8E81-23D82776DF33}" presName="desTx" presStyleLbl="revTx" presStyleIdx="3" presStyleCnt="8">
        <dgm:presLayoutVars/>
      </dgm:prSet>
      <dgm:spPr/>
    </dgm:pt>
    <dgm:pt modelId="{0B1E9271-67B4-4D1B-9583-B58AEBF45CB9}" type="pres">
      <dgm:prSet presAssocID="{EE58BCE1-4DC5-4236-9C70-F5A8E8C7D3ED}" presName="sibTrans" presStyleCnt="0"/>
      <dgm:spPr/>
    </dgm:pt>
    <dgm:pt modelId="{E8D7E347-9A24-4978-B6E7-23622808C9F2}" type="pres">
      <dgm:prSet presAssocID="{81B91DD1-08D1-4CA3-892A-55F4C2BCE79C}" presName="compNode" presStyleCnt="0"/>
      <dgm:spPr/>
    </dgm:pt>
    <dgm:pt modelId="{15C2823C-DAE9-4D3D-BAD2-51FC1EEA6274}" type="pres">
      <dgm:prSet presAssocID="{81B91DD1-08D1-4CA3-892A-55F4C2BCE79C}" presName="bgRect" presStyleLbl="bgShp" presStyleIdx="2" presStyleCnt="4"/>
      <dgm:spPr/>
    </dgm:pt>
    <dgm:pt modelId="{9487E86A-5498-42F8-85A3-08B44695559C}" type="pres">
      <dgm:prSet presAssocID="{81B91DD1-08D1-4CA3-892A-55F4C2BCE7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85C5016D-B7A4-49B5-AC0F-3824C678E0F6}" type="pres">
      <dgm:prSet presAssocID="{81B91DD1-08D1-4CA3-892A-55F4C2BCE79C}" presName="spaceRect" presStyleCnt="0"/>
      <dgm:spPr/>
    </dgm:pt>
    <dgm:pt modelId="{2EE3C08E-9B2F-46C3-BE06-C10FAFC06D56}" type="pres">
      <dgm:prSet presAssocID="{81B91DD1-08D1-4CA3-892A-55F4C2BCE79C}" presName="parTx" presStyleLbl="revTx" presStyleIdx="4" presStyleCnt="8">
        <dgm:presLayoutVars>
          <dgm:chMax val="0"/>
          <dgm:chPref val="0"/>
        </dgm:presLayoutVars>
      </dgm:prSet>
      <dgm:spPr/>
    </dgm:pt>
    <dgm:pt modelId="{3D662415-BEF8-4C66-BEFC-4C422299FAAE}" type="pres">
      <dgm:prSet presAssocID="{81B91DD1-08D1-4CA3-892A-55F4C2BCE79C}" presName="desTx" presStyleLbl="revTx" presStyleIdx="5" presStyleCnt="8">
        <dgm:presLayoutVars/>
      </dgm:prSet>
      <dgm:spPr/>
    </dgm:pt>
    <dgm:pt modelId="{0F17FF8A-A235-4272-9A0B-2DE81BF5534A}" type="pres">
      <dgm:prSet presAssocID="{BA255189-A385-4104-A946-799E14BEA1E7}" presName="sibTrans" presStyleCnt="0"/>
      <dgm:spPr/>
    </dgm:pt>
    <dgm:pt modelId="{3695E788-09B5-472C-A8B4-FF08974846A2}" type="pres">
      <dgm:prSet presAssocID="{7D498DA5-9862-43F2-A2EA-84FB73662A98}" presName="compNode" presStyleCnt="0"/>
      <dgm:spPr/>
    </dgm:pt>
    <dgm:pt modelId="{4989FC7A-5EF8-44A8-84CF-248748134E58}" type="pres">
      <dgm:prSet presAssocID="{7D498DA5-9862-43F2-A2EA-84FB73662A98}" presName="bgRect" presStyleLbl="bgShp" presStyleIdx="3" presStyleCnt="4"/>
      <dgm:spPr/>
    </dgm:pt>
    <dgm:pt modelId="{532DC0F6-32D2-4650-8A51-AAC36B33EC16}" type="pres">
      <dgm:prSet presAssocID="{7D498DA5-9862-43F2-A2EA-84FB73662A9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802F0EF0-9142-4475-8C12-8A91FBE86119}" type="pres">
      <dgm:prSet presAssocID="{7D498DA5-9862-43F2-A2EA-84FB73662A98}" presName="spaceRect" presStyleCnt="0"/>
      <dgm:spPr/>
    </dgm:pt>
    <dgm:pt modelId="{5458F1EB-B9E0-4FD5-9E02-7E6A65BD80F0}" type="pres">
      <dgm:prSet presAssocID="{7D498DA5-9862-43F2-A2EA-84FB73662A98}" presName="parTx" presStyleLbl="revTx" presStyleIdx="6" presStyleCnt="8">
        <dgm:presLayoutVars>
          <dgm:chMax val="0"/>
          <dgm:chPref val="0"/>
        </dgm:presLayoutVars>
      </dgm:prSet>
      <dgm:spPr/>
    </dgm:pt>
    <dgm:pt modelId="{2E299A88-86F9-4CE9-8F39-5409C68E1F09}" type="pres">
      <dgm:prSet presAssocID="{7D498DA5-9862-43F2-A2EA-84FB73662A98}" presName="desTx" presStyleLbl="revTx" presStyleIdx="7" presStyleCnt="8">
        <dgm:presLayoutVars/>
      </dgm:prSet>
      <dgm:spPr/>
    </dgm:pt>
  </dgm:ptLst>
  <dgm:cxnLst>
    <dgm:cxn modelId="{2D43D90B-A953-4832-8DD8-843DBE484C64}" srcId="{7D498DA5-9862-43F2-A2EA-84FB73662A98}" destId="{A8DC2782-4E0C-4003-A6C5-146E4192F708}" srcOrd="0" destOrd="0" parTransId="{CEBAF09C-8115-42C7-B1FE-CE88510B96DC}" sibTransId="{EEC96D9D-F279-4FA8-ABC7-0354F5274BE6}"/>
    <dgm:cxn modelId="{79B6EB11-043B-40F4-9F09-1772BC5FBEAB}" type="presOf" srcId="{81B91DD1-08D1-4CA3-892A-55F4C2BCE79C}" destId="{2EE3C08E-9B2F-46C3-BE06-C10FAFC06D56}" srcOrd="0" destOrd="0" presId="urn:microsoft.com/office/officeart/2018/2/layout/IconVerticalSolidList"/>
    <dgm:cxn modelId="{5416FC14-56CA-469A-BE7C-82D655A41119}" type="presOf" srcId="{E2168628-710D-4E41-8E81-23D82776DF33}" destId="{3E960613-2D57-4A09-BB00-3717AC4E38B8}" srcOrd="0" destOrd="0" presId="urn:microsoft.com/office/officeart/2018/2/layout/IconVerticalSolidList"/>
    <dgm:cxn modelId="{51E7EE1F-74A6-43E5-B46E-1DEEF02CC796}" type="presOf" srcId="{BBC81D57-90E0-43F8-BE8D-3292884B9B8E}" destId="{3D662415-BEF8-4C66-BEFC-4C422299FAAE}" srcOrd="0" destOrd="0" presId="urn:microsoft.com/office/officeart/2018/2/layout/IconVerticalSolidList"/>
    <dgm:cxn modelId="{8217282D-9C5C-4242-9215-B27734422160}" type="presOf" srcId="{DA0C50DC-F44C-454A-BE04-D02F6856F129}" destId="{2F7B287A-31A4-4ADA-B79B-2B8A9112B005}" srcOrd="0" destOrd="0" presId="urn:microsoft.com/office/officeart/2018/2/layout/IconVerticalSolidList"/>
    <dgm:cxn modelId="{67134462-3E53-430A-A6AF-4AA30E6E4383}" type="presOf" srcId="{5925349B-A240-461E-9DC4-9F3C0ED17C1F}" destId="{4E64FD22-929A-4C26-A243-4D4A7364D07E}" srcOrd="0" destOrd="0" presId="urn:microsoft.com/office/officeart/2018/2/layout/IconVerticalSolidList"/>
    <dgm:cxn modelId="{03C06651-F9BB-4960-9169-6A19197FB1C7}" srcId="{81B91DD1-08D1-4CA3-892A-55F4C2BCE79C}" destId="{BBC81D57-90E0-43F8-BE8D-3292884B9B8E}" srcOrd="0" destOrd="0" parTransId="{75E2FE2A-F4C1-49C9-B410-72AEA374EB63}" sibTransId="{1C8B0B73-8575-41DD-B0CF-3B25EA8B76B7}"/>
    <dgm:cxn modelId="{76714858-9223-48B3-AD4D-1F2679E94D19}" srcId="{E08E6A23-5DB6-47E7-8E41-C933E30AA698}" destId="{7D498DA5-9862-43F2-A2EA-84FB73662A98}" srcOrd="3" destOrd="0" parTransId="{A83B88CC-F639-49C3-8068-23881F10251C}" sibTransId="{A887864F-8753-4B59-BB53-30180E061FFE}"/>
    <dgm:cxn modelId="{05987086-3650-4C7D-B19F-053019B6247E}" srcId="{5925349B-A240-461E-9DC4-9F3C0ED17C1F}" destId="{6C7CE03D-28B6-445F-8762-EFB7DB1ABCD3}" srcOrd="0" destOrd="0" parTransId="{0EC91FF5-1A03-49AE-8AB5-75AA99A495C2}" sibTransId="{40D60473-407E-42CF-BBE7-86F842CC3576}"/>
    <dgm:cxn modelId="{B0721292-4D5D-4214-92E2-F6BA94DF6E6C}" srcId="{E08E6A23-5DB6-47E7-8E41-C933E30AA698}" destId="{5925349B-A240-461E-9DC4-9F3C0ED17C1F}" srcOrd="0" destOrd="0" parTransId="{53F5AB5C-C17B-45DD-882C-1DAF928AD05E}" sibTransId="{D040D4F9-2A83-4939-9F7F-8D9130C4CD27}"/>
    <dgm:cxn modelId="{009263A0-3EE0-4696-980A-3509E46C58DD}" srcId="{E2168628-710D-4E41-8E81-23D82776DF33}" destId="{DA0C50DC-F44C-454A-BE04-D02F6856F129}" srcOrd="0" destOrd="0" parTransId="{7A09E0A4-0A4F-4717-A256-0E53ED3B463C}" sibTransId="{59076D46-EC20-4655-8DEB-50EA01675822}"/>
    <dgm:cxn modelId="{0A92C5A3-E8E9-4DF5-A94E-969D5D34EEFA}" type="presOf" srcId="{A8DC2782-4E0C-4003-A6C5-146E4192F708}" destId="{2E299A88-86F9-4CE9-8F39-5409C68E1F09}" srcOrd="0" destOrd="0" presId="urn:microsoft.com/office/officeart/2018/2/layout/IconVerticalSolidList"/>
    <dgm:cxn modelId="{CE695AB7-1149-42BC-AB2B-5910B6D67F07}" type="presOf" srcId="{7D498DA5-9862-43F2-A2EA-84FB73662A98}" destId="{5458F1EB-B9E0-4FD5-9E02-7E6A65BD80F0}" srcOrd="0" destOrd="0" presId="urn:microsoft.com/office/officeart/2018/2/layout/IconVerticalSolidList"/>
    <dgm:cxn modelId="{0C6C22B9-4171-4F08-AF0F-B0C79B102DAE}" srcId="{E08E6A23-5DB6-47E7-8E41-C933E30AA698}" destId="{E2168628-710D-4E41-8E81-23D82776DF33}" srcOrd="1" destOrd="0" parTransId="{AB5B9AD1-095A-489D-8B00-0195F613A728}" sibTransId="{EE58BCE1-4DC5-4236-9C70-F5A8E8C7D3ED}"/>
    <dgm:cxn modelId="{052B83BC-7CDD-42B3-9B0D-14C7926D6822}" type="presOf" srcId="{6C7CE03D-28B6-445F-8762-EFB7DB1ABCD3}" destId="{02B38D4F-9EA0-4D09-B82E-1D8BDB8DF123}" srcOrd="0" destOrd="0" presId="urn:microsoft.com/office/officeart/2018/2/layout/IconVerticalSolidList"/>
    <dgm:cxn modelId="{C7F47DCD-552A-4DAE-8B56-ABC605133244}" type="presOf" srcId="{E08E6A23-5DB6-47E7-8E41-C933E30AA698}" destId="{F3766374-3D94-469E-B29A-99E4EC2CFF3D}" srcOrd="0" destOrd="0" presId="urn:microsoft.com/office/officeart/2018/2/layout/IconVerticalSolidList"/>
    <dgm:cxn modelId="{93981FD4-B2B6-4A6D-8A6F-A4E64899D2DA}" srcId="{E08E6A23-5DB6-47E7-8E41-C933E30AA698}" destId="{81B91DD1-08D1-4CA3-892A-55F4C2BCE79C}" srcOrd="2" destOrd="0" parTransId="{E3FC5C73-3A89-4F97-A5A6-EDC667605EA1}" sibTransId="{BA255189-A385-4104-A946-799E14BEA1E7}"/>
    <dgm:cxn modelId="{29E9E5DD-C686-48CA-8EC8-2086A3ED10C3}" type="presParOf" srcId="{F3766374-3D94-469E-B29A-99E4EC2CFF3D}" destId="{D6E2D83F-04C1-44A8-BC9A-61F1B8520079}" srcOrd="0" destOrd="0" presId="urn:microsoft.com/office/officeart/2018/2/layout/IconVerticalSolidList"/>
    <dgm:cxn modelId="{792A256D-7013-482B-9D0A-8E2CFA3FDE0A}" type="presParOf" srcId="{D6E2D83F-04C1-44A8-BC9A-61F1B8520079}" destId="{0FD88B90-F8EE-430D-8274-5DB6C914BBC8}" srcOrd="0" destOrd="0" presId="urn:microsoft.com/office/officeart/2018/2/layout/IconVerticalSolidList"/>
    <dgm:cxn modelId="{D60B7627-64C6-4166-95B7-AC904113CC43}" type="presParOf" srcId="{D6E2D83F-04C1-44A8-BC9A-61F1B8520079}" destId="{D3F21925-0348-4D74-970C-0352AD6F3053}" srcOrd="1" destOrd="0" presId="urn:microsoft.com/office/officeart/2018/2/layout/IconVerticalSolidList"/>
    <dgm:cxn modelId="{94AB9FA4-2222-4DAD-A165-06C5ED36C65E}" type="presParOf" srcId="{D6E2D83F-04C1-44A8-BC9A-61F1B8520079}" destId="{5B7B7305-8109-4C35-99AF-4EFFAC73B734}" srcOrd="2" destOrd="0" presId="urn:microsoft.com/office/officeart/2018/2/layout/IconVerticalSolidList"/>
    <dgm:cxn modelId="{842705D6-93B6-460C-B714-C68E595373BC}" type="presParOf" srcId="{D6E2D83F-04C1-44A8-BC9A-61F1B8520079}" destId="{4E64FD22-929A-4C26-A243-4D4A7364D07E}" srcOrd="3" destOrd="0" presId="urn:microsoft.com/office/officeart/2018/2/layout/IconVerticalSolidList"/>
    <dgm:cxn modelId="{8F42C81E-6081-4E27-99F9-13F71802F098}" type="presParOf" srcId="{D6E2D83F-04C1-44A8-BC9A-61F1B8520079}" destId="{02B38D4F-9EA0-4D09-B82E-1D8BDB8DF123}" srcOrd="4" destOrd="0" presId="urn:microsoft.com/office/officeart/2018/2/layout/IconVerticalSolidList"/>
    <dgm:cxn modelId="{35A77229-FA62-4319-A068-D7263F5120DE}" type="presParOf" srcId="{F3766374-3D94-469E-B29A-99E4EC2CFF3D}" destId="{C45FB4C6-F254-4EED-912C-DBE19BEBD02C}" srcOrd="1" destOrd="0" presId="urn:microsoft.com/office/officeart/2018/2/layout/IconVerticalSolidList"/>
    <dgm:cxn modelId="{62A6E337-2802-4E31-8C2C-6E5DE52438A1}" type="presParOf" srcId="{F3766374-3D94-469E-B29A-99E4EC2CFF3D}" destId="{BE30F959-CCC4-4553-B9BE-60FD673D0D2A}" srcOrd="2" destOrd="0" presId="urn:microsoft.com/office/officeart/2018/2/layout/IconVerticalSolidList"/>
    <dgm:cxn modelId="{10E4562E-FE3F-40D3-BB41-A556B28CE62E}" type="presParOf" srcId="{BE30F959-CCC4-4553-B9BE-60FD673D0D2A}" destId="{40433755-3F8B-46A5-A9BD-BFB311444E16}" srcOrd="0" destOrd="0" presId="urn:microsoft.com/office/officeart/2018/2/layout/IconVerticalSolidList"/>
    <dgm:cxn modelId="{82C10BA8-79C0-4DAB-94EB-5B130A74DA41}" type="presParOf" srcId="{BE30F959-CCC4-4553-B9BE-60FD673D0D2A}" destId="{E5B319EB-3BCD-44B3-8343-208F72CF6CCA}" srcOrd="1" destOrd="0" presId="urn:microsoft.com/office/officeart/2018/2/layout/IconVerticalSolidList"/>
    <dgm:cxn modelId="{0116F25E-598A-4B75-A405-BC779760DFD2}" type="presParOf" srcId="{BE30F959-CCC4-4553-B9BE-60FD673D0D2A}" destId="{BA484C8A-5EF3-4FE9-ACB6-A1D21C75FC6E}" srcOrd="2" destOrd="0" presId="urn:microsoft.com/office/officeart/2018/2/layout/IconVerticalSolidList"/>
    <dgm:cxn modelId="{FCC4ABB7-5426-4DA9-9791-7E60077B406D}" type="presParOf" srcId="{BE30F959-CCC4-4553-B9BE-60FD673D0D2A}" destId="{3E960613-2D57-4A09-BB00-3717AC4E38B8}" srcOrd="3" destOrd="0" presId="urn:microsoft.com/office/officeart/2018/2/layout/IconVerticalSolidList"/>
    <dgm:cxn modelId="{2BFC8EF2-B861-4DA9-92C6-8B395EFE7D65}" type="presParOf" srcId="{BE30F959-CCC4-4553-B9BE-60FD673D0D2A}" destId="{2F7B287A-31A4-4ADA-B79B-2B8A9112B005}" srcOrd="4" destOrd="0" presId="urn:microsoft.com/office/officeart/2018/2/layout/IconVerticalSolidList"/>
    <dgm:cxn modelId="{04C40304-9457-412A-9640-360EBBA74240}" type="presParOf" srcId="{F3766374-3D94-469E-B29A-99E4EC2CFF3D}" destId="{0B1E9271-67B4-4D1B-9583-B58AEBF45CB9}" srcOrd="3" destOrd="0" presId="urn:microsoft.com/office/officeart/2018/2/layout/IconVerticalSolidList"/>
    <dgm:cxn modelId="{14D4DE87-960B-4A12-A17B-1FA42396BE72}" type="presParOf" srcId="{F3766374-3D94-469E-B29A-99E4EC2CFF3D}" destId="{E8D7E347-9A24-4978-B6E7-23622808C9F2}" srcOrd="4" destOrd="0" presId="urn:microsoft.com/office/officeart/2018/2/layout/IconVerticalSolidList"/>
    <dgm:cxn modelId="{5A3ACCEB-FEEA-4098-A3F2-A07CF1850796}" type="presParOf" srcId="{E8D7E347-9A24-4978-B6E7-23622808C9F2}" destId="{15C2823C-DAE9-4D3D-BAD2-51FC1EEA6274}" srcOrd="0" destOrd="0" presId="urn:microsoft.com/office/officeart/2018/2/layout/IconVerticalSolidList"/>
    <dgm:cxn modelId="{AB63C361-EEBA-476B-A49F-E8B80A0CAC6D}" type="presParOf" srcId="{E8D7E347-9A24-4978-B6E7-23622808C9F2}" destId="{9487E86A-5498-42F8-85A3-08B44695559C}" srcOrd="1" destOrd="0" presId="urn:microsoft.com/office/officeart/2018/2/layout/IconVerticalSolidList"/>
    <dgm:cxn modelId="{4D68BAEB-27D5-4207-8AB1-63BADA0F4E4C}" type="presParOf" srcId="{E8D7E347-9A24-4978-B6E7-23622808C9F2}" destId="{85C5016D-B7A4-49B5-AC0F-3824C678E0F6}" srcOrd="2" destOrd="0" presId="urn:microsoft.com/office/officeart/2018/2/layout/IconVerticalSolidList"/>
    <dgm:cxn modelId="{2523D01E-E5BC-4D11-A48B-03B6BB5E1D77}" type="presParOf" srcId="{E8D7E347-9A24-4978-B6E7-23622808C9F2}" destId="{2EE3C08E-9B2F-46C3-BE06-C10FAFC06D56}" srcOrd="3" destOrd="0" presId="urn:microsoft.com/office/officeart/2018/2/layout/IconVerticalSolidList"/>
    <dgm:cxn modelId="{0A37F105-56C8-4C36-8798-10A09DF60619}" type="presParOf" srcId="{E8D7E347-9A24-4978-B6E7-23622808C9F2}" destId="{3D662415-BEF8-4C66-BEFC-4C422299FAAE}" srcOrd="4" destOrd="0" presId="urn:microsoft.com/office/officeart/2018/2/layout/IconVerticalSolidList"/>
    <dgm:cxn modelId="{19F2382F-BDEF-4660-A46C-D5926C79860D}" type="presParOf" srcId="{F3766374-3D94-469E-B29A-99E4EC2CFF3D}" destId="{0F17FF8A-A235-4272-9A0B-2DE81BF5534A}" srcOrd="5" destOrd="0" presId="urn:microsoft.com/office/officeart/2018/2/layout/IconVerticalSolidList"/>
    <dgm:cxn modelId="{4363377B-7CD8-4F5D-85A2-92E390D5C16B}" type="presParOf" srcId="{F3766374-3D94-469E-B29A-99E4EC2CFF3D}" destId="{3695E788-09B5-472C-A8B4-FF08974846A2}" srcOrd="6" destOrd="0" presId="urn:microsoft.com/office/officeart/2018/2/layout/IconVerticalSolidList"/>
    <dgm:cxn modelId="{85AA7F18-8686-41EB-A31D-78065E748E66}" type="presParOf" srcId="{3695E788-09B5-472C-A8B4-FF08974846A2}" destId="{4989FC7A-5EF8-44A8-84CF-248748134E58}" srcOrd="0" destOrd="0" presId="urn:microsoft.com/office/officeart/2018/2/layout/IconVerticalSolidList"/>
    <dgm:cxn modelId="{722373A3-A389-4CD7-8734-D4BFF6DF3ED0}" type="presParOf" srcId="{3695E788-09B5-472C-A8B4-FF08974846A2}" destId="{532DC0F6-32D2-4650-8A51-AAC36B33EC16}" srcOrd="1" destOrd="0" presId="urn:microsoft.com/office/officeart/2018/2/layout/IconVerticalSolidList"/>
    <dgm:cxn modelId="{9BB26689-0D6B-42B4-9063-D65462ADA902}" type="presParOf" srcId="{3695E788-09B5-472C-A8B4-FF08974846A2}" destId="{802F0EF0-9142-4475-8C12-8A91FBE86119}" srcOrd="2" destOrd="0" presId="urn:microsoft.com/office/officeart/2018/2/layout/IconVerticalSolidList"/>
    <dgm:cxn modelId="{A6AE1BCC-E133-4E0A-9B4C-5B7BDEFB821E}" type="presParOf" srcId="{3695E788-09B5-472C-A8B4-FF08974846A2}" destId="{5458F1EB-B9E0-4FD5-9E02-7E6A65BD80F0}" srcOrd="3" destOrd="0" presId="urn:microsoft.com/office/officeart/2018/2/layout/IconVerticalSolidList"/>
    <dgm:cxn modelId="{34368090-D415-49E5-8B22-0E743D3FD9CC}" type="presParOf" srcId="{3695E788-09B5-472C-A8B4-FF08974846A2}" destId="{2E299A88-86F9-4CE9-8F39-5409C68E1F09}"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88B90-F8EE-430D-8274-5DB6C914BBC8}">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F21925-0348-4D74-970C-0352AD6F3053}">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64FD22-929A-4C26-A243-4D4A7364D07E}">
      <dsp:nvSpPr>
        <dsp:cNvPr id="0" name=""/>
        <dsp:cNvSpPr/>
      </dsp:nvSpPr>
      <dsp:spPr>
        <a:xfrm>
          <a:off x="1057183" y="1805"/>
          <a:ext cx="473202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forming</a:t>
          </a:r>
        </a:p>
      </dsp:txBody>
      <dsp:txXfrm>
        <a:off x="1057183" y="1805"/>
        <a:ext cx="4732020" cy="915310"/>
      </dsp:txXfrm>
    </dsp:sp>
    <dsp:sp modelId="{02B38D4F-9EA0-4D09-B82E-1D8BDB8DF123}">
      <dsp:nvSpPr>
        <dsp:cNvPr id="0" name=""/>
        <dsp:cNvSpPr/>
      </dsp:nvSpPr>
      <dsp:spPr>
        <a:xfrm>
          <a:off x="5789203" y="1805"/>
          <a:ext cx="472639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90000"/>
            </a:lnSpc>
            <a:spcBef>
              <a:spcPct val="0"/>
            </a:spcBef>
            <a:spcAft>
              <a:spcPct val="35000"/>
            </a:spcAft>
            <a:buNone/>
          </a:pPr>
          <a:endParaRPr lang="en-GB" sz="1800" kern="1200"/>
        </a:p>
      </dsp:txBody>
      <dsp:txXfrm>
        <a:off x="5789203" y="1805"/>
        <a:ext cx="4726396" cy="915310"/>
      </dsp:txXfrm>
    </dsp:sp>
    <dsp:sp modelId="{40433755-3F8B-46A5-A9BD-BFB311444E16}">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B319EB-3BCD-44B3-8343-208F72CF6CCA}">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960613-2D57-4A09-BB00-3717AC4E38B8}">
      <dsp:nvSpPr>
        <dsp:cNvPr id="0" name=""/>
        <dsp:cNvSpPr/>
      </dsp:nvSpPr>
      <dsp:spPr>
        <a:xfrm>
          <a:off x="1057183" y="1145944"/>
          <a:ext cx="473202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storming</a:t>
          </a:r>
        </a:p>
      </dsp:txBody>
      <dsp:txXfrm>
        <a:off x="1057183" y="1145944"/>
        <a:ext cx="4732020" cy="915310"/>
      </dsp:txXfrm>
    </dsp:sp>
    <dsp:sp modelId="{2F7B287A-31A4-4ADA-B79B-2B8A9112B005}">
      <dsp:nvSpPr>
        <dsp:cNvPr id="0" name=""/>
        <dsp:cNvSpPr/>
      </dsp:nvSpPr>
      <dsp:spPr>
        <a:xfrm>
          <a:off x="5789203" y="1145944"/>
          <a:ext cx="472639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90000"/>
            </a:lnSpc>
            <a:spcBef>
              <a:spcPct val="0"/>
            </a:spcBef>
            <a:spcAft>
              <a:spcPct val="35000"/>
            </a:spcAft>
            <a:buNone/>
          </a:pPr>
          <a:endParaRPr lang="en-GB" sz="1800" kern="1200"/>
        </a:p>
      </dsp:txBody>
      <dsp:txXfrm>
        <a:off x="5789203" y="1145944"/>
        <a:ext cx="4726396" cy="915310"/>
      </dsp:txXfrm>
    </dsp:sp>
    <dsp:sp modelId="{15C2823C-DAE9-4D3D-BAD2-51FC1EEA6274}">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87E86A-5498-42F8-85A3-08B44695559C}">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E3C08E-9B2F-46C3-BE06-C10FAFC06D56}">
      <dsp:nvSpPr>
        <dsp:cNvPr id="0" name=""/>
        <dsp:cNvSpPr/>
      </dsp:nvSpPr>
      <dsp:spPr>
        <a:xfrm>
          <a:off x="1057183" y="2290082"/>
          <a:ext cx="473202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norming</a:t>
          </a:r>
        </a:p>
      </dsp:txBody>
      <dsp:txXfrm>
        <a:off x="1057183" y="2290082"/>
        <a:ext cx="4732020" cy="915310"/>
      </dsp:txXfrm>
    </dsp:sp>
    <dsp:sp modelId="{3D662415-BEF8-4C66-BEFC-4C422299FAAE}">
      <dsp:nvSpPr>
        <dsp:cNvPr id="0" name=""/>
        <dsp:cNvSpPr/>
      </dsp:nvSpPr>
      <dsp:spPr>
        <a:xfrm>
          <a:off x="5789203" y="2290082"/>
          <a:ext cx="472639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90000"/>
            </a:lnSpc>
            <a:spcBef>
              <a:spcPct val="0"/>
            </a:spcBef>
            <a:spcAft>
              <a:spcPct val="35000"/>
            </a:spcAft>
            <a:buNone/>
          </a:pPr>
          <a:endParaRPr lang="en-GB" sz="1800" kern="1200"/>
        </a:p>
      </dsp:txBody>
      <dsp:txXfrm>
        <a:off x="5789203" y="2290082"/>
        <a:ext cx="4726396" cy="915310"/>
      </dsp:txXfrm>
    </dsp:sp>
    <dsp:sp modelId="{4989FC7A-5EF8-44A8-84CF-248748134E58}">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2DC0F6-32D2-4650-8A51-AAC36B33EC1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58F1EB-B9E0-4FD5-9E02-7E6A65BD80F0}">
      <dsp:nvSpPr>
        <dsp:cNvPr id="0" name=""/>
        <dsp:cNvSpPr/>
      </dsp:nvSpPr>
      <dsp:spPr>
        <a:xfrm>
          <a:off x="1057183" y="3434221"/>
          <a:ext cx="473202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performing</a:t>
          </a:r>
        </a:p>
      </dsp:txBody>
      <dsp:txXfrm>
        <a:off x="1057183" y="3434221"/>
        <a:ext cx="4732020" cy="915310"/>
      </dsp:txXfrm>
    </dsp:sp>
    <dsp:sp modelId="{2E299A88-86F9-4CE9-8F39-5409C68E1F09}">
      <dsp:nvSpPr>
        <dsp:cNvPr id="0" name=""/>
        <dsp:cNvSpPr/>
      </dsp:nvSpPr>
      <dsp:spPr>
        <a:xfrm>
          <a:off x="5789203" y="3434221"/>
          <a:ext cx="472639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90000"/>
            </a:lnSpc>
            <a:spcBef>
              <a:spcPct val="0"/>
            </a:spcBef>
            <a:spcAft>
              <a:spcPct val="35000"/>
            </a:spcAft>
            <a:buNone/>
          </a:pPr>
          <a:endParaRPr lang="en-GB" sz="1800" kern="1200"/>
        </a:p>
      </dsp:txBody>
      <dsp:txXfrm>
        <a:off x="5789203" y="3434221"/>
        <a:ext cx="472639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F48C0F-E13A-4AA5-A8F0-FECCD1ADD630}" type="datetimeFigureOut">
              <a:rPr lang="en-GB" smtClean="0"/>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177835-11DE-4CDD-8F84-72E8E0F454D1}" type="slidenum">
              <a:rPr lang="en-GB" smtClean="0"/>
              <a:t>‹#›</a:t>
            </a:fld>
            <a:endParaRPr lang="en-GB"/>
          </a:p>
        </p:txBody>
      </p:sp>
    </p:spTree>
    <p:extLst>
      <p:ext uri="{BB962C8B-B14F-4D97-AF65-F5344CB8AC3E}">
        <p14:creationId xmlns:p14="http://schemas.microsoft.com/office/powerpoint/2010/main" val="2328019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3" Type="http://schemas.openxmlformats.org/officeDocument/2006/relationships/hyperlink" Target="http://www.flickr.com/phoitos/hotels-paris-rive-gauche/2563495135/" TargetMode="External"/><Relationship Id="rId18" Type="http://schemas.openxmlformats.org/officeDocument/2006/relationships/hyperlink" Target="https://www.researchleap.com/corporate-social-responsibility-in-barganing-solution" TargetMode="External"/><Relationship Id="rId26" Type="http://schemas.openxmlformats.org/officeDocument/2006/relationships/hyperlink" Target="https://uk.lush.com/article/bit-about-our-charity-pot" TargetMode="External"/><Relationship Id="rId3" Type="http://schemas.openxmlformats.org/officeDocument/2006/relationships/hyperlink" Target="https://books.google.co.uk/books?hl=en&amp;lr=&amp;id=pechXoVRX4EC&amp;oi=fnd&amp;pg=PA52&amp;dq=andrews+the+concept+of+corporate+strategy&amp;ots=g78Cr33S83&amp;sig=LCsWYJIumfkDaA4U6EcQoEr1XAo#v=onepage&amp;q=andrews%20the%20concept%20of%20corporate%20strategy&amp;f=false" TargetMode="External"/><Relationship Id="rId21" Type="http://schemas.openxmlformats.org/officeDocument/2006/relationships/hyperlink" Target="https://www.thenotice.net/2016/02/lush-valentines-2016-reviews" TargetMode="External"/><Relationship Id="rId34" Type="http://schemas.openxmlformats.org/officeDocument/2006/relationships/hyperlink" Target="http://www.statista.com/statistics/892454/lush-cosmetics-limited-revenu-by-country/" TargetMode="External"/><Relationship Id="rId7" Type="http://schemas.openxmlformats.org/officeDocument/2006/relationships/hyperlink" Target="https://www.businessdictionary.com/definition/stakeholder.html" TargetMode="External"/><Relationship Id="rId12" Type="http://schemas.openxmlformats.org/officeDocument/2006/relationships/hyperlink" Target="http://atodrov.org/blog/2017/1/4-stiuational-leadership-styles/" TargetMode="External"/><Relationship Id="rId17" Type="http://schemas.openxmlformats.org/officeDocument/2006/relationships/hyperlink" Target="https://kenderasia.com/travel-with-lush/" TargetMode="External"/><Relationship Id="rId25" Type="http://schemas.openxmlformats.org/officeDocument/2006/relationships/hyperlink" Target="https://uk.lush.com/article/air-travel-and-carbon-tax-policy" TargetMode="External"/><Relationship Id="rId33" Type="http://schemas.openxmlformats.org/officeDocument/2006/relationships/hyperlink" Target="https://www.paulgoldring.weebly.com/uploads/5/4/4/9/54497425/leadership-style-questionaire.pdf" TargetMode="External"/><Relationship Id="rId2" Type="http://schemas.openxmlformats.org/officeDocument/2006/relationships/slide" Target="../slides/slide16.xml"/><Relationship Id="rId16" Type="http://schemas.openxmlformats.org/officeDocument/2006/relationships/hyperlink" Target="https://courses.lumenlearning.com/sung-hcccintrobusiness/chapter/business-steakholders-2/" TargetMode="External"/><Relationship Id="rId20" Type="http://schemas.openxmlformats.org/officeDocument/2006/relationships/hyperlink" Target="https://sustainability.stockexchange.com/questions/2509/why-do-we-think-of-biodegradable-plastics-as-recycled-and-sustainable" TargetMode="External"/><Relationship Id="rId29" Type="http://schemas.openxmlformats.org/officeDocument/2006/relationships/hyperlink" Target="https://uk.lush.com/article/lush-people" TargetMode="External"/><Relationship Id="rId1" Type="http://schemas.openxmlformats.org/officeDocument/2006/relationships/notesMaster" Target="../notesMasters/notesMaster1.xml"/><Relationship Id="rId6" Type="http://schemas.openxmlformats.org/officeDocument/2006/relationships/hyperlink" Target="https://www.businessdictionary.com/definition/ethical-standards.html" TargetMode="External"/><Relationship Id="rId11" Type="http://schemas.openxmlformats.org/officeDocument/2006/relationships/hyperlink" Target="https://www.isprs.org/PROCEEDINGS/XXXVI/4-C42/Papers/01_Opening%20Session/OBIA2006_Hay_Castilla.pdf" TargetMode="External"/><Relationship Id="rId24" Type="http://schemas.openxmlformats.org/officeDocument/2006/relationships/hyperlink" Target="https://uk.lush.com/article/fighting-animal-testing" TargetMode="External"/><Relationship Id="rId32" Type="http://schemas.openxmlformats.org/officeDocument/2006/relationships/hyperlink" Target="https://uk.lush.com/article/lush-life-we-believe" TargetMode="External"/><Relationship Id="rId5" Type="http://schemas.openxmlformats.org/officeDocument/2006/relationships/hyperlink" Target="https://books.google.co.uk/books?id=5tSJDZl8wQC&amp;printsec=frontcover&amp;dq=belbin+team+roles&amp;hl=en&amp;sa=X&amp;ved=0ahUKEwiF3rb2ucTmAhUGAcAKHQoQBWcQ6AEIKDAA#v=onepage&amp;q=belbin%20team%20roles&amp;f=false" TargetMode="External"/><Relationship Id="rId15" Type="http://schemas.openxmlformats.org/officeDocument/2006/relationships/hyperlink" Target="http://commons.wikimedia.org/wiki/lush-values.png" TargetMode="External"/><Relationship Id="rId23" Type="http://schemas.openxmlformats.org/officeDocument/2006/relationships/hyperlink" Target="https://uk.lush.com/article/brief-history-soap-0" TargetMode="External"/><Relationship Id="rId28" Type="http://schemas.openxmlformats.org/officeDocument/2006/relationships/hyperlink" Target="https://uk.lush.com/article/more-marketing" TargetMode="External"/><Relationship Id="rId36" Type="http://schemas.openxmlformats.org/officeDocument/2006/relationships/hyperlink" Target="https://www.researchgate.net/profile/Ihsan_Yueksel/publication/274863692_Developing_a_Multi-Criteria_Decision_Making_Model_for_PESTEL_Analysis/links/569aaf1708ae6169e55dad01.pdf" TargetMode="External"/><Relationship Id="rId10" Type="http://schemas.openxmlformats.org/officeDocument/2006/relationships/hyperlink" Target="http://www.flickr.com/photos/hotels-paris-rive-gauche/2563495135/" TargetMode="External"/><Relationship Id="rId19" Type="http://schemas.openxmlformats.org/officeDocument/2006/relationships/hyperlink" Target="http://www.slidehunter.com/powerpoint-tempplates/business-goals-diagram-template-for-powerpoint-with-people-silhouette/" TargetMode="External"/><Relationship Id="rId31" Type="http://schemas.openxmlformats.org/officeDocument/2006/relationships/hyperlink" Target="https://uk.lush.com/article/our-stance-fair-trade" TargetMode="External"/><Relationship Id="rId4" Type="http://schemas.openxmlformats.org/officeDocument/2006/relationships/hyperlink" Target="http://atodroov.org/blog/2017/11/4-situational-leadeship-styles/" TargetMode="External"/><Relationship Id="rId9" Type="http://schemas.openxmlformats.org/officeDocument/2006/relationships/hyperlink" Target="https://suite.endole.co.uk/insight/company/02940032-lush-ltd" TargetMode="External"/><Relationship Id="rId14" Type="http://schemas.openxmlformats.org/officeDocument/2006/relationships/hyperlink" Target="https://courses.lumenlearning.com/sung-hccc-introbusiness/chapter/business-stakeeholders-2/" TargetMode="External"/><Relationship Id="rId22" Type="http://schemas.openxmlformats.org/officeDocument/2006/relationships/hyperlink" Target="http://www.ugandajournalistsresourcecentre.com/podcast-current-trends-and-issues-in-human-rights-monitoring" TargetMode="External"/><Relationship Id="rId27" Type="http://schemas.openxmlformats.org/officeDocument/2006/relationships/hyperlink" Target="https://uk.lush.com/article/our-environmental-policy" TargetMode="External"/><Relationship Id="rId30" Type="http://schemas.openxmlformats.org/officeDocument/2006/relationships/hyperlink" Target="https://uk.lush.com/article/big-refund-faq" TargetMode="External"/><Relationship Id="rId35" Type="http://schemas.openxmlformats.org/officeDocument/2006/relationships/hyperlink" Target="https://www.staff.science.uu.nl/~daeme101/Stages%20of%20Small-Group%20Development%20Revisted.pdf" TargetMode="External"/><Relationship Id="rId8" Type="http://schemas.openxmlformats.org/officeDocument/2006/relationships/hyperlink" Target="https://www.jsor.org/stable/4093915"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Introduction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Hello, my names Kelly and today we will be exploring the Contemporary approaches to management of the Company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Lush is a cosmetics and beauty retailer, the company produce handmade cosmetics and beauty products made from natural organic ingredients and material`s with little or no preservatives or chemicals. The company began in 1995 by the company`s CEO Mark Constantine and a beauty therapist Liz Weir, in Poole, Dorset and is considered as the company`s Headquarters. The company expanded in 1996 an now have a chain of over 900 stores around the globe. Considered a sustainable company, the company have many core values that are essential in protecting society and the planet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a:t>
            </a:r>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2</a:t>
            </a:fld>
            <a:endParaRPr lang="en-GB"/>
          </a:p>
        </p:txBody>
      </p:sp>
    </p:spTree>
    <p:extLst>
      <p:ext uri="{BB962C8B-B14F-4D97-AF65-F5344CB8AC3E}">
        <p14:creationId xmlns:p14="http://schemas.microsoft.com/office/powerpoint/2010/main" val="2388379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Most companies today have Mission Statements, which demonstrate the company`s aims. Mission statements are considered to be essential in helping a company form its identity, aims and direction. These are vital instruments in which businesses transmit fundamental values to their stakeholders (</a:t>
            </a:r>
            <a:r>
              <a:rPr lang="en-GB" sz="1200" kern="1200" dirty="0" err="1">
                <a:solidFill>
                  <a:schemeClr val="tx1"/>
                </a:solidFill>
                <a:effectLst/>
                <a:latin typeface="+mn-lt"/>
                <a:ea typeface="+mn-ea"/>
                <a:cs typeface="+mn-cs"/>
              </a:rPr>
              <a:t>Luthesser</a:t>
            </a:r>
            <a:r>
              <a:rPr lang="en-GB" sz="1200" kern="1200" dirty="0">
                <a:solidFill>
                  <a:schemeClr val="tx1"/>
                </a:solidFill>
                <a:effectLst/>
                <a:latin typeface="+mn-lt"/>
                <a:ea typeface="+mn-ea"/>
                <a:cs typeface="+mn-cs"/>
              </a:rPr>
              <a:t>, L, 1997). The Lush company have a “We believe” statement, illustrates the companies core values and lifelong goals. The values noted are that the company believe in making effective products from fresh, organic* fruit and vegetables from the finest natural oils and safe synthetics. They invent their own products and fragrances and make them fresh and by hand using little or no preservative or packaging and using only vegetarian ingredients, displaying clear dates on when the product was made and its use by date. The company are strongly against animal testing and will only buy ingredients from companies that do not commission tests on animals and in testing their products on humans instead. They go on to say at they believe in happy people and in putting their faces on products and making mums proud. They believe in the right to make mistakes, lose everything and start again and that all people should enjoy freedom of movement across the world. They believe their products are good value and that they should make a profit and that the customer is always right. They also claim words like fresh and organic have honest meaning beyond marketing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a:t>
            </a:r>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3</a:t>
            </a:fld>
            <a:endParaRPr lang="en-GB"/>
          </a:p>
        </p:txBody>
      </p:sp>
    </p:spTree>
    <p:extLst>
      <p:ext uri="{BB962C8B-B14F-4D97-AF65-F5344CB8AC3E}">
        <p14:creationId xmlns:p14="http://schemas.microsoft.com/office/powerpoint/2010/main" val="692149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company`s aims are to nurture and develop new and existing relationships for all for their ingredients, and to ensure no child labour, fair wages, environmental sustainability and good working conditions as well as enforcing their no animal testing policy with the help of certification companies and working along-side their suppliers. The claim that by trading direct, and regular visits they have found new ways to make stronger partnerships with suppliers, making sure prices and conditions are right and fair. They believe in making fresh, handmade products from the finest ingredients fairly and ethically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a:t>
            </a:r>
          </a:p>
          <a:p>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4</a:t>
            </a:fld>
            <a:endParaRPr lang="en-GB"/>
          </a:p>
        </p:txBody>
      </p:sp>
    </p:spTree>
    <p:extLst>
      <p:ext uri="{BB962C8B-B14F-4D97-AF65-F5344CB8AC3E}">
        <p14:creationId xmlns:p14="http://schemas.microsoft.com/office/powerpoint/2010/main" val="830530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Deborah E, author of: An organisational Justice framework, corporate social responsibility rerefers to a process in which a business expresses and develops its “corporate culture” and social consciousness. Corporate social responsibility is explained as activities, decisions or policies that businesses engage in to create a positive social change and a sustainable environment (</a:t>
            </a:r>
            <a:r>
              <a:rPr lang="en-GB" sz="1200" kern="1200" dirty="0" err="1">
                <a:solidFill>
                  <a:schemeClr val="tx1"/>
                </a:solidFill>
                <a:effectLst/>
                <a:latin typeface="+mn-lt"/>
                <a:ea typeface="+mn-ea"/>
                <a:cs typeface="+mn-cs"/>
              </a:rPr>
              <a:t>Debohah</a:t>
            </a:r>
            <a:r>
              <a:rPr lang="en-GB" sz="1200" kern="1200" dirty="0">
                <a:solidFill>
                  <a:schemeClr val="tx1"/>
                </a:solidFill>
                <a:effectLst/>
                <a:latin typeface="+mn-lt"/>
                <a:ea typeface="+mn-ea"/>
                <a:cs typeface="+mn-cs"/>
              </a:rPr>
              <a:t>, E, 2006).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have many policies that demonstrates their corporate social responsibility. The company believe that being socially responsible and financially successful is possible to be achieved at the same time. Their approach to creative buying and acquiring products that provide safety and are suitable to their ethics instead of looking at prices. Being in constant communication with supplier`s enables them to learn about the products environments and also how ingredients and raw materials are produced, harvested and processed, achieving a more sustainably state of supplies. In order to reduce emissions of their shipment`s, the company applies a carbon Tax program. They calculate the amount of carbon generated and tax themselves on it. Proceeds from this are then issued to climate change and transport groups. The fight against animal testing is considered to be a lifelong goal and core value of the company. While customer safety is important, the company also believe it can be achieved without inflicting pain and suffering on animals. The company has a recycling total of 89 percent, they also save the use of six million plastic bottles and 450,000 litres of water each year by selling shampoo bars 9Lush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Over half of products can be bought without the use of any packaging and gifts are wrapped in biodegradable paper (Lush,2019) Lush also use a percentage of their budget used for purchasing raw materials and lock it into an </a:t>
            </a:r>
            <a:r>
              <a:rPr lang="en-GB" sz="1200" kern="1200" dirty="0" err="1">
                <a:solidFill>
                  <a:schemeClr val="tx1"/>
                </a:solidFill>
                <a:effectLst/>
                <a:latin typeface="+mn-lt"/>
                <a:ea typeface="+mn-ea"/>
                <a:cs typeface="+mn-cs"/>
              </a:rPr>
              <a:t>RE:fund</a:t>
            </a:r>
            <a:r>
              <a:rPr lang="en-GB" sz="1200" kern="1200" dirty="0">
                <a:solidFill>
                  <a:schemeClr val="tx1"/>
                </a:solidFill>
                <a:effectLst/>
                <a:latin typeface="+mn-lt"/>
                <a:ea typeface="+mn-ea"/>
                <a:cs typeface="+mn-cs"/>
              </a:rPr>
              <a:t>, the company then issue grants from this to projects working in areas such as disaster and displacement, permaculture and agroecology and rewilding and biodiversity. Their goal is to restore the planets health through regeneration. The company relies on fertile soils, healthy rain patterns and peaceful and cooperative societies. Without this the business would fail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The company also invented Charity pot products. Funds from this are given to fund grassroots organisations working on animal protection, human rights and environmental issues around the world. The company prefer to fund smaller groups, especially those with limited resources that find it difficult to find funding elsewhere. The company claim that their charitable giving is not a marketing exercise and they ask for nothing in return, they just want to help those who work tirelessly to make the world a better place (Lush, 2019)</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5</a:t>
            </a:fld>
            <a:endParaRPr lang="en-GB"/>
          </a:p>
        </p:txBody>
      </p:sp>
    </p:spTree>
    <p:extLst>
      <p:ext uri="{BB962C8B-B14F-4D97-AF65-F5344CB8AC3E}">
        <p14:creationId xmlns:p14="http://schemas.microsoft.com/office/powerpoint/2010/main" val="44990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s gross profits for the year 2018 were thought to be, 344.5million. According to </a:t>
            </a:r>
            <a:r>
              <a:rPr lang="en-GB" sz="1200" kern="1200" dirty="0" err="1">
                <a:solidFill>
                  <a:schemeClr val="tx1"/>
                </a:solidFill>
                <a:effectLst/>
                <a:latin typeface="+mn-lt"/>
                <a:ea typeface="+mn-ea"/>
                <a:cs typeface="+mn-cs"/>
              </a:rPr>
              <a:t>Tugba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Sabanoglu</a:t>
            </a:r>
            <a:r>
              <a:rPr lang="en-GB" sz="1200" kern="1200" dirty="0">
                <a:solidFill>
                  <a:schemeClr val="tx1"/>
                </a:solidFill>
                <a:effectLst/>
                <a:latin typeface="+mn-lt"/>
                <a:ea typeface="+mn-ea"/>
                <a:cs typeface="+mn-cs"/>
              </a:rPr>
              <a:t> at statistics.com, the company generated the largest portion of its revenue from its operations in the United Kingdom in 2018. This was followed by the brand’s retail activities in Japan, where the number of Lush shops is almost as high as retail UK stores. In 2019, Lush made the surprising announcement that it was bringing its social media presence to an end. The company closed its Facebook, Twitter and Instagram accounts, yet revenue from online continues to soar, delivering a consistently increasing turnover from digital sales since 2016 (</a:t>
            </a:r>
            <a:r>
              <a:rPr lang="en-GB" sz="1200" kern="1200" dirty="0" err="1">
                <a:solidFill>
                  <a:schemeClr val="tx1"/>
                </a:solidFill>
                <a:effectLst/>
                <a:latin typeface="+mn-lt"/>
                <a:ea typeface="+mn-ea"/>
                <a:cs typeface="+mn-cs"/>
              </a:rPr>
              <a:t>Sabanoglu</a:t>
            </a:r>
            <a:r>
              <a:rPr lang="en-GB" sz="1200" kern="1200" dirty="0">
                <a:solidFill>
                  <a:schemeClr val="tx1"/>
                </a:solidFill>
                <a:effectLst/>
                <a:latin typeface="+mn-lt"/>
                <a:ea typeface="+mn-ea"/>
                <a:cs typeface="+mn-cs"/>
              </a:rPr>
              <a:t>, T. 2019).</a:t>
            </a:r>
          </a:p>
          <a:p>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6</a:t>
            </a:fld>
            <a:endParaRPr lang="en-GB"/>
          </a:p>
        </p:txBody>
      </p:sp>
    </p:spTree>
    <p:extLst>
      <p:ext uri="{BB962C8B-B14F-4D97-AF65-F5344CB8AC3E}">
        <p14:creationId xmlns:p14="http://schemas.microsoft.com/office/powerpoint/2010/main" val="523577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 person, group or organization that has interest or concern in an organization. Stakeholders can affect or be affected by the organization's actions, objectives and policies. stakeholders can be creditors, directors, employees, government agencies, shareholders, suppliers, unions, and the community from which the business draws its resources. Not all stakeholders are equal. A company's customers are entitled to fair trading practice`s but they are not entitled to the same consideration as the company's employees (business, dictionary, 2019).</a:t>
            </a:r>
          </a:p>
          <a:p>
            <a:r>
              <a:rPr lang="en-GB" sz="1200" kern="1200" dirty="0">
                <a:solidFill>
                  <a:schemeClr val="tx1"/>
                </a:solidFill>
                <a:effectLst/>
                <a:latin typeface="+mn-lt"/>
                <a:ea typeface="+mn-ea"/>
                <a:cs typeface="+mn-cs"/>
              </a:rPr>
              <a:t>Lush`s organisational stakeholders would include, Its shareholders CEO of the company Mark Constantine, Rowena Bird a  director and retail consultant, Margaret Constantine a Director and Inventor, Karl Bygrave the company`s secretary and manager, the company`s employees, its suppliers and the government is also a stakeholder due to legal obligations to government policies and tax regulations (</a:t>
            </a:r>
            <a:r>
              <a:rPr lang="en-GB" sz="1200" kern="1200" dirty="0" err="1">
                <a:solidFill>
                  <a:schemeClr val="tx1"/>
                </a:solidFill>
                <a:effectLst/>
                <a:latin typeface="+mn-lt"/>
                <a:ea typeface="+mn-ea"/>
                <a:cs typeface="+mn-cs"/>
              </a:rPr>
              <a:t>Endole</a:t>
            </a:r>
            <a:r>
              <a:rPr lang="en-GB" sz="1200" kern="1200" dirty="0">
                <a:solidFill>
                  <a:schemeClr val="tx1"/>
                </a:solidFill>
                <a:effectLst/>
                <a:latin typeface="+mn-lt"/>
                <a:ea typeface="+mn-ea"/>
                <a:cs typeface="+mn-cs"/>
              </a:rPr>
              <a:t>. 2019).</a:t>
            </a:r>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7</a:t>
            </a:fld>
            <a:endParaRPr lang="en-GB"/>
          </a:p>
        </p:txBody>
      </p:sp>
    </p:spTree>
    <p:extLst>
      <p:ext uri="{BB962C8B-B14F-4D97-AF65-F5344CB8AC3E}">
        <p14:creationId xmlns:p14="http://schemas.microsoft.com/office/powerpoint/2010/main" val="3393700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company`s ethical standpoint is considered to be a set of principles and morals of right and wrong that govern professional conduct. Values such as trust, good behaviour and fairness. Each company develops its own standards meaningful to the company (Business dictionary, 2019). Some of the practices lush have in place are that, no staff will be employed on a zero-hour contract. Managers are asked to correct contracts where staff feel as secure as possible about their hours. Retail staff are paid a minimum of 20p above statutory minimum wage. There is no penalty for being under 18 or under 21. If you do the same role you get paid the same. We pay the same wages irrespective of nationality, religion, sex or age. London and Eire have separate wage structures.  In London we are signed up to the London Living Wage. We were the first retail company to pay the London Living Wage. There are no company cars but there are company bicycles due to their company taking part in a cycle to work scheme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a:t>
            </a:r>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8</a:t>
            </a:fld>
            <a:endParaRPr lang="en-GB"/>
          </a:p>
        </p:txBody>
      </p:sp>
    </p:spTree>
    <p:extLst>
      <p:ext uri="{BB962C8B-B14F-4D97-AF65-F5344CB8AC3E}">
        <p14:creationId xmlns:p14="http://schemas.microsoft.com/office/powerpoint/2010/main" val="2247886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Corporate strategy demonstrates the patterns of decisions within a company. It determines the company`s objectives, purpose, company policies and plans for achieving those goals. It also defines the range of business the company is to pursue and reveals the kind of organisation it intends to be and the nature of the economic contribution it intends to make to stakeholders, employees, consumers, and communities. In an organisation of any size, corporate strategy usually implies to the whole organisation (Andrews, K. R. 1997)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Lush state that fresh and handmade is not only their process but also their business mode. Their aim being that their products are as fresh as possible and placing emphasis on the benefits their products provide to customers. The company say a long shelf life is not the company`s priority and it would compromise its products. Industry regulations state that are products that are not date labelled must have a shelf life of 2.5 years and therefore require ingredients such as preservatives and synthetic ingredients to prevent them from going off. The company however, believe in the opposite approach to this and say a long shelf life causes the product to lose the active benefits of its fresh natural ingredients and that adding chemicals is harmful to the body and the environment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a:t>
            </a:r>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9</a:t>
            </a:fld>
            <a:endParaRPr lang="en-GB"/>
          </a:p>
        </p:txBody>
      </p:sp>
    </p:spTree>
    <p:extLst>
      <p:ext uri="{BB962C8B-B14F-4D97-AF65-F5344CB8AC3E}">
        <p14:creationId xmlns:p14="http://schemas.microsoft.com/office/powerpoint/2010/main" val="1124082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PESTEL analysis covers two main basic functions of a company. The first is that it allows identification of the internal environment which the company operates within. The second is that it provides data and information that will enable the company to predict external situations they might encounter in the future (</a:t>
            </a:r>
            <a:r>
              <a:rPr lang="en-GB" sz="1200" kern="1200" dirty="0" err="1">
                <a:solidFill>
                  <a:schemeClr val="tx1"/>
                </a:solidFill>
                <a:effectLst/>
                <a:latin typeface="+mn-lt"/>
                <a:ea typeface="+mn-ea"/>
                <a:cs typeface="+mn-cs"/>
              </a:rPr>
              <a:t>Yuksel</a:t>
            </a:r>
            <a:r>
              <a:rPr lang="en-GB" sz="1200" kern="1200" dirty="0">
                <a:solidFill>
                  <a:schemeClr val="tx1"/>
                </a:solidFill>
                <a:effectLst/>
                <a:latin typeface="+mn-lt"/>
                <a:ea typeface="+mn-ea"/>
                <a:cs typeface="+mn-cs"/>
              </a:rPr>
              <a:t>, I, 2012) The above PESTEL analysis of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demonstrates areas in which external factors may affect the company in the future which must be taken into consideration. External factors that would affect Lush are as follows, </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Political </a:t>
            </a:r>
            <a:r>
              <a:rPr lang="en-GB" sz="1200" kern="1200" dirty="0">
                <a:solidFill>
                  <a:schemeClr val="tx1"/>
                </a:solidFill>
                <a:effectLst/>
                <a:latin typeface="+mn-lt"/>
                <a:ea typeface="+mn-ea"/>
                <a:cs typeface="+mn-cs"/>
              </a:rPr>
              <a:t>– New government legislation in countries the company operates in and changes to government policies would have a direct effect on the company.  Brexit, with little clarity on the governments approach to implementing Brexit there remains uncertainty for the direction of the business going forward.</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Economical</a:t>
            </a:r>
            <a:r>
              <a:rPr lang="en-GB" sz="1200" kern="1200" dirty="0">
                <a:solidFill>
                  <a:schemeClr val="tx1"/>
                </a:solidFill>
                <a:effectLst/>
                <a:latin typeface="+mn-lt"/>
                <a:ea typeface="+mn-ea"/>
                <a:cs typeface="+mn-cs"/>
              </a:rPr>
              <a:t> - Political situations effect a company`s economic setting, a rise in company taxes, and an increase in interest rates. Restrictions on foreign trading due to new government legislation could also affect the economic growth of the business due to the company importing its raw material from other countries.</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Social</a:t>
            </a:r>
            <a:r>
              <a:rPr lang="en-GB" sz="1200" kern="1200" dirty="0">
                <a:solidFill>
                  <a:schemeClr val="tx1"/>
                </a:solidFill>
                <a:effectLst/>
                <a:latin typeface="+mn-lt"/>
                <a:ea typeface="+mn-ea"/>
                <a:cs typeface="+mn-cs"/>
              </a:rPr>
              <a:t> – Social changes in society that could affect the company, these include, unemployment rates, low birth rates. </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Technological</a:t>
            </a:r>
            <a:r>
              <a:rPr lang="en-GB" sz="1200" kern="1200" dirty="0">
                <a:solidFill>
                  <a:schemeClr val="tx1"/>
                </a:solidFill>
                <a:effectLst/>
                <a:latin typeface="+mn-lt"/>
                <a:ea typeface="+mn-ea"/>
                <a:cs typeface="+mn-cs"/>
              </a:rPr>
              <a:t> - The company must adapt quickly to new technology, especially those regarding marketing opportunities and producing goods.</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Environmental</a:t>
            </a:r>
            <a:r>
              <a:rPr lang="en-GB" sz="1200" kern="1200" dirty="0">
                <a:solidFill>
                  <a:schemeClr val="tx1"/>
                </a:solidFill>
                <a:effectLst/>
                <a:latin typeface="+mn-lt"/>
                <a:ea typeface="+mn-ea"/>
                <a:cs typeface="+mn-cs"/>
              </a:rPr>
              <a:t> - Potential environmental issues in countries where materials are  sourced from, divers weather patterns could have an effect on materials. The company deepen on healthy rain patterns and fertile soil in sustainable environments.</a:t>
            </a:r>
            <a:br>
              <a:rPr lang="en-GB" sz="1200" u="sng"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Legal</a:t>
            </a:r>
            <a:r>
              <a:rPr lang="en-GB" sz="1200" kern="1200" dirty="0">
                <a:solidFill>
                  <a:schemeClr val="tx1"/>
                </a:solidFill>
                <a:effectLst/>
                <a:latin typeface="+mn-lt"/>
                <a:ea typeface="+mn-ea"/>
                <a:cs typeface="+mn-cs"/>
              </a:rPr>
              <a:t> - Changes to both consumer and product safely laws could have a negative impact on the company.</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10</a:t>
            </a:fld>
            <a:endParaRPr lang="en-GB"/>
          </a:p>
        </p:txBody>
      </p:sp>
    </p:spTree>
    <p:extLst>
      <p:ext uri="{BB962C8B-B14F-4D97-AF65-F5344CB8AC3E}">
        <p14:creationId xmlns:p14="http://schemas.microsoft.com/office/powerpoint/2010/main" val="3656729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SWOT analysis is a strategic planning tool that helps in the decision making of a company, used to evaluate important factors. SWOT`s are classified in the following criteria, Strengths, Weaknesses, Opportunities and Threats.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Strengths - are the organisations internal qualities that help achieve the company`s goal. Weaknesses - are the organizations internal characteristics that are detrimental to achieving the company objective. Opportunities - are external factors that help the achievement of the company`s objective. Threats - are external factors that are harmful to the achievement of the companies objective ( Hay, G.J. 2006).</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SWOT analysis may demonstrate some of the following factors. </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Strengths - </a:t>
            </a:r>
            <a:r>
              <a:rPr lang="en-GB" sz="1200" kern="1200" dirty="0">
                <a:solidFill>
                  <a:schemeClr val="tx1"/>
                </a:solidFill>
                <a:effectLst/>
                <a:latin typeface="+mn-lt"/>
                <a:ea typeface="+mn-ea"/>
                <a:cs typeface="+mn-cs"/>
              </a:rPr>
              <a:t>The company`s strong ethics demonstrate the company`s strengths. These include, their ethical buying strategy, minimal or no packaging, biodegradable packaging, its campaign for human and animal rights, producing natural and hand made products, a chain of over 900 stores worldwide, contributing towards their carbon footprint, regeneration fund.  </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Weaknesses</a:t>
            </a:r>
            <a:r>
              <a:rPr lang="en-GB" sz="1200" kern="1200" dirty="0">
                <a:solidFill>
                  <a:schemeClr val="tx1"/>
                </a:solidFill>
                <a:effectLst/>
                <a:latin typeface="+mn-lt"/>
                <a:ea typeface="+mn-ea"/>
                <a:cs typeface="+mn-cs"/>
              </a:rPr>
              <a:t> - High costing, less affordable to consumers.</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 Although the company reduce the use of chemicals and palm oil from their products, there are still some products that contain them. Developing products 100% free of preservatives and palm oil from all products could provide new opportunity. Expand the business, opening more stores.</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Threats -</a:t>
            </a:r>
            <a:r>
              <a:rPr lang="en-GB" sz="1200" kern="1200" dirty="0">
                <a:solidFill>
                  <a:schemeClr val="tx1"/>
                </a:solidFill>
                <a:effectLst/>
                <a:latin typeface="+mn-lt"/>
                <a:ea typeface="+mn-ea"/>
                <a:cs typeface="+mn-cs"/>
              </a:rPr>
              <a:t> Competition from other competitors and new legislation could both pose a risk to the company`s profits and the growth. </a:t>
            </a:r>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11</a:t>
            </a:fld>
            <a:endParaRPr lang="en-GB"/>
          </a:p>
        </p:txBody>
      </p:sp>
    </p:spTree>
    <p:extLst>
      <p:ext uri="{BB962C8B-B14F-4D97-AF65-F5344CB8AC3E}">
        <p14:creationId xmlns:p14="http://schemas.microsoft.com/office/powerpoint/2010/main" val="1549974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are many known forms of Leadership styles which play many roles in organisations. Leadership styles depend on the characteristics of the company, its managers and team leaders. The top five leadership styles are considered to involve the following traits.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Autocratic – this style is thought to be an aggressive form of leadership based on control. The manager believes in top down information where orders are given from the top hierarchy down to the company`s lower levels. It can also cause employee dissatisfaction. The concept of employee satisfaction is not of importance to this kind of manager or company.</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Democratic -this style is thought to allow management and employees to voice their opinions and decisions are therefor made by taking its employees opinions into consideration. Decisions regarding company policies, are decided in meetings with representatives of the hierarchy.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Bureaucratic - is thought to follow strict regulations and guidelines.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Paternalistic – this style of leadership tends to play a more caring role, where managers will care more about its employees than profit. This kind of manager believes in top down as well as bottom up communication.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Laissez-faire - is thought to be a more laidback form of leadership style where employees can go about meeting their target in whichever way they want. However, there is thought to be a lot of chaos and delegation of authority as well as responsibility. It can also lead to employees taking their work for granted and not meeting targets. This style lacks discipline and structure and can spell doom for an organisation, although if adopted with other styles it can work well (</a:t>
            </a:r>
            <a:r>
              <a:rPr lang="en-GB" sz="1200" kern="1200" dirty="0" err="1">
                <a:solidFill>
                  <a:schemeClr val="tx1"/>
                </a:solidFill>
                <a:effectLst/>
                <a:latin typeface="+mn-lt"/>
                <a:ea typeface="+mn-ea"/>
                <a:cs typeface="+mn-cs"/>
              </a:rPr>
              <a:t>Golgring</a:t>
            </a:r>
            <a:r>
              <a:rPr lang="en-GB" sz="1200" kern="1200" dirty="0">
                <a:solidFill>
                  <a:schemeClr val="tx1"/>
                </a:solidFill>
                <a:effectLst/>
                <a:latin typeface="+mn-lt"/>
                <a:ea typeface="+mn-ea"/>
                <a:cs typeface="+mn-cs"/>
              </a:rPr>
              <a:t>. P.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demonstrate both democratic and paternalistic leadership styles. The company claim to have implemented regular employee Check-in sessions. They believe it provides a daily focus and is a simple and powerful way of motivating a team, by setting expectations for the day and ensuring individuals have direction and clarity on what they should be achieving. They do this by holding meetings at the start of each working day which provides an opportunity to share business updates, important information and most of all a team members’ main goals or tasks for the day. They believe it is a crucial first step in creating a team that not only share common goals but also feel engaged and inspired. They believe this benefit`s daily focus and should not just be another task to check off on the to do list and it should be considered a priority of managers or team-leaders. A quote by a company trainee Manager says, “I don't think someone can fulfil their potential if we don't outline what we expect from them for the day” Stephanie - Lush Wakefield Trainee Manager  </a:t>
            </a:r>
          </a:p>
          <a:p>
            <a:r>
              <a:rPr lang="en-GB" sz="1200" kern="1200" dirty="0">
                <a:solidFill>
                  <a:schemeClr val="tx1"/>
                </a:solidFill>
                <a:effectLst/>
                <a:latin typeface="+mn-lt"/>
                <a:ea typeface="+mn-ea"/>
                <a:cs typeface="+mn-cs"/>
              </a:rPr>
              <a:t> They claim that what is even more motivating is if these targets are set by the team themselves, therefore allowing them to take ownership and feel empowered by the challenge ahead. The company also claim that by sharing short and snappy pieces of information on the latest product, software or process first thing will mean individuals have this information fresh in their mind and ready to use that day. Managers or team leaders are encouraged to use the daily check-in meetings to set challenges based on the topic or target from the day. The company believe it energises teams and that happy staff will improve their `performance. They state that by encouraging team members to discuss or at least reflect on what is most rewarding about their work and setting themselves a personal target. Simply sharing a positive intention and that it can energise both the talker and listener. They believe that by giving staff authorship over the content results in a higher chance of goals being achieved and promotes collaboration.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a:t>
            </a:r>
          </a:p>
          <a:p>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12</a:t>
            </a:fld>
            <a:endParaRPr lang="en-GB"/>
          </a:p>
        </p:txBody>
      </p:sp>
    </p:spTree>
    <p:extLst>
      <p:ext uri="{BB962C8B-B14F-4D97-AF65-F5344CB8AC3E}">
        <p14:creationId xmlns:p14="http://schemas.microsoft.com/office/powerpoint/2010/main" val="18085419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Belbin describes “the establishment of roles withing in a team is where the assumption of duties and responsibilities depend on a measure of self-discovery combined with a perception of the needs of a team as a whole. She also claims that usually people are given roles and that advanced teamwork is the most efficient ways of accomplishing complex tasks and missions (Belbin. R. M, 2010) Team Roles at Work. According to Bruce Tuckman, an American Psychological researcher, the purpose of a team is to bring together people with different experiences, abilities and problem solving capabilities to accomplish a set of goals that would be impossible to achieve by working alone. He also explains that, the key to building a strong and effective team is to understand the strengths and weaknesses of individuals. Building a successful team is about using the expertise of the group and taking advantage of each individuals experiences. Tuckman explains that teams go through a process of development, the “</a:t>
            </a:r>
            <a:r>
              <a:rPr lang="en-GB" sz="1200" kern="1200" dirty="0" err="1">
                <a:solidFill>
                  <a:schemeClr val="tx1"/>
                </a:solidFill>
                <a:effectLst/>
                <a:latin typeface="+mn-lt"/>
                <a:ea typeface="+mn-ea"/>
                <a:cs typeface="+mn-cs"/>
              </a:rPr>
              <a:t>orming</a:t>
            </a:r>
            <a:r>
              <a:rPr lang="en-GB" sz="1200" kern="1200" dirty="0">
                <a:solidFill>
                  <a:schemeClr val="tx1"/>
                </a:solidFill>
                <a:effectLst/>
                <a:latin typeface="+mn-lt"/>
                <a:ea typeface="+mn-ea"/>
                <a:cs typeface="+mn-cs"/>
              </a:rPr>
              <a:t>“ model breaks it down into the following four stages,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Forming – The first stage is considered to be where individuals come together and set ground rules. Forming is characterized by high anxiety and high expectations. Patience, empathy, and a shared dependence and uncertainty are the attributes that characterise a team in its infancy. For the manager, team issues tend to be about authority concerns, group management, goals and objectives and trust.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Storming – Storming is thought to be the result of overwhelming pressure when team members realise the enormity of what is expected of them. Panic is the most common response and the most common dispute with regards to conflict power and control problems within the group, whereas consensus, trust, and conciliation should be the main focus.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Norming – is thought to be the point at which team members work with each other comfortably and start to depend on each other. It is at this point that teamwork becomes more natural than the individual`s effort. Individuals have a shared responsibility and the kind of confidence that comes from achieving team objectives, mutual respect and cooperation. There is no need to point out what needs to be done because everyone knows and understands what they have to do and why they have to do it. This is the time for the team to do what they have been called together to do. As a leader, at this point should consider delegating more responsibility and motivation to the team while they concentrate on more demanding objectives and priorities for the future.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Performing – Performing is working together seamlessly without effort. It`s not just knowing what to do and how to do it, but also knowing what the other members of the team are doing as well, and how everything all goes together. Individual needs and expectations are replaced by the wants, needs and expectations of the team and progressing towards achieving all team goals and objectives. The emphasis here is on maintaining internal team relationships and assessing and reviewing new challenges and opportunities (Tuckman. B. W. 2010)</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company state that they want to be a great place to work and they want people to learn by their experiences and to teach others, including the company. They believe that all staff should be treated equally and with respect at all times, regardless of their sex, or age and the companies expectations are to provide better than legislated working conditions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a:t>
            </a:r>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13</a:t>
            </a:fld>
            <a:endParaRPr lang="en-GB"/>
          </a:p>
        </p:txBody>
      </p:sp>
    </p:spTree>
    <p:extLst>
      <p:ext uri="{BB962C8B-B14F-4D97-AF65-F5344CB8AC3E}">
        <p14:creationId xmlns:p14="http://schemas.microsoft.com/office/powerpoint/2010/main" val="19327234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From the information provided during this presentation of the contemporary approaches to management of 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the company is clearly based and run on its ethics both internally and externally. It seems to be a great place to work and the company obviously care for their employees as well as protecting the health of the planet, and animal and human rights. The company`s fight against animal rights policy illustrates their belief that all animal testing is wrong and that it inflicts unnecessary pain and suffering to animals, therefor they prefer to conduct tests on humans instead, but what if someone with a rare skin condition was to have a reaction. Wouldn’t it be better to consider using computer models to try and prevent testing on both humans and animals. Social media is a massive advertising platform and as time passes not having social media exposure, will only make it more difficult in promoting its products especially charity pots and its campaigning efforts against animal and human rights. This may affect not only company profits but everything they’ve worked tirelessly to achieve thus far in and for society which could be detrimental to the company and society. Many thanks for your time. </a:t>
            </a:r>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15</a:t>
            </a:fld>
            <a:endParaRPr lang="en-GB"/>
          </a:p>
        </p:txBody>
      </p:sp>
    </p:spTree>
    <p:extLst>
      <p:ext uri="{BB962C8B-B14F-4D97-AF65-F5344CB8AC3E}">
        <p14:creationId xmlns:p14="http://schemas.microsoft.com/office/powerpoint/2010/main" val="18536185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Andrews, K. R. (1997). The concept of corporate strategy. Resources, firms, and strategies: A reader in the resource-based perspective, 52. </a:t>
            </a:r>
            <a:r>
              <a:rPr lang="en-GB" sz="1200" u="sng" kern="1200" dirty="0">
                <a:solidFill>
                  <a:schemeClr val="tx1"/>
                </a:solidFill>
                <a:effectLst/>
                <a:latin typeface="+mn-lt"/>
                <a:ea typeface="+mn-ea"/>
                <a:cs typeface="+mn-cs"/>
                <a:hlinkClick r:id="rId3"/>
              </a:rPr>
              <a:t>https://books.google.co.uk/books?hl=en&amp;lr=&amp;id=pechXoVRX4EC&amp;oi=fnd&amp;pg=PA52&amp;dq=andrews+the+concept+of+corporate+strategy&amp;ots=g78Cr33S83&amp;sig=LCsWYJIumfkDaA4U6EcQoEr1XAo#v=onepage&amp;q=andrews%20the%20concept%20of%20corporate%20strategy&amp;f=false</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hlinkClick r:id="rId4"/>
              </a:rPr>
              <a:t>http://atodroov.org/blog/2017/11/4-situational-leadeship-styles/</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Belbin. R. M, 2010 Team roles at work. How Roles at work emerge pp. 1-6 </a:t>
            </a:r>
            <a:r>
              <a:rPr lang="en-GB" sz="1200" u="sng" kern="1200" dirty="0">
                <a:solidFill>
                  <a:schemeClr val="tx1"/>
                </a:solidFill>
                <a:effectLst/>
                <a:latin typeface="+mn-lt"/>
                <a:ea typeface="+mn-ea"/>
                <a:cs typeface="+mn-cs"/>
                <a:hlinkClick r:id="rId5"/>
              </a:rPr>
              <a:t>https://books.google.co.uk/books?id=5tSJDZl8wQC&amp;printsec=frontcover&amp;dq=belbin+team+roles&amp;hl=en&amp;sa=X&amp;ved=0ahUKEwiF3rb2ucTmAhUGAcAKHQoQBWcQ6AEIKDAA#v=onepage&amp;q=belbin%20team%20roles&amp;f=false</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Google Books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Business dictionary, 2009. </a:t>
            </a:r>
            <a:r>
              <a:rPr lang="en-GB" sz="1200" u="sng" kern="1200" dirty="0">
                <a:solidFill>
                  <a:schemeClr val="tx1"/>
                </a:solidFill>
                <a:effectLst/>
                <a:latin typeface="+mn-lt"/>
                <a:ea typeface="+mn-ea"/>
                <a:cs typeface="+mn-cs"/>
                <a:hlinkClick r:id="rId6"/>
              </a:rPr>
              <a:t>https://www.businessdictionary.com/definition/ethical-standards.html</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business dictionary. 2019. </a:t>
            </a:r>
            <a:r>
              <a:rPr lang="en-GB" sz="1200" u="sng" kern="1200" dirty="0">
                <a:solidFill>
                  <a:schemeClr val="tx1"/>
                </a:solidFill>
                <a:effectLst/>
                <a:latin typeface="+mn-lt"/>
                <a:ea typeface="+mn-ea"/>
                <a:cs typeface="+mn-cs"/>
                <a:hlinkClick r:id="rId7"/>
              </a:rPr>
              <a:t>https://www.businessdictionary.com/definition/stakeholder.html</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Deborah, E. Rupp, </a:t>
            </a:r>
            <a:r>
              <a:rPr lang="en-GB" sz="1200" kern="1200" dirty="0" err="1">
                <a:solidFill>
                  <a:schemeClr val="tx1"/>
                </a:solidFill>
                <a:effectLst/>
                <a:latin typeface="+mn-lt"/>
                <a:ea typeface="+mn-ea"/>
                <a:cs typeface="+mn-cs"/>
              </a:rPr>
              <a:t>Joyti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Ganpathi</a:t>
            </a:r>
            <a:r>
              <a:rPr lang="en-GB" sz="1200" kern="1200" dirty="0">
                <a:solidFill>
                  <a:schemeClr val="tx1"/>
                </a:solidFill>
                <a:effectLst/>
                <a:latin typeface="+mn-lt"/>
                <a:ea typeface="+mn-ea"/>
                <a:cs typeface="+mn-cs"/>
              </a:rPr>
              <a:t>, Ruth V. </a:t>
            </a:r>
            <a:r>
              <a:rPr lang="en-GB" sz="1200" kern="1200" dirty="0" err="1">
                <a:solidFill>
                  <a:schemeClr val="tx1"/>
                </a:solidFill>
                <a:effectLst/>
                <a:latin typeface="+mn-lt"/>
                <a:ea typeface="+mn-ea"/>
                <a:cs typeface="+mn-cs"/>
              </a:rPr>
              <a:t>Agulera</a:t>
            </a:r>
            <a:r>
              <a:rPr lang="en-GB" sz="1200" kern="1200" dirty="0">
                <a:solidFill>
                  <a:schemeClr val="tx1"/>
                </a:solidFill>
                <a:effectLst/>
                <a:latin typeface="+mn-lt"/>
                <a:ea typeface="+mn-ea"/>
                <a:cs typeface="+mn-cs"/>
              </a:rPr>
              <a:t> and Cynthia, A. Williams. Journal of </a:t>
            </a:r>
            <a:r>
              <a:rPr lang="en-GB" sz="1200" kern="1200" dirty="0" err="1">
                <a:solidFill>
                  <a:schemeClr val="tx1"/>
                </a:solidFill>
                <a:effectLst/>
                <a:latin typeface="+mn-lt"/>
                <a:ea typeface="+mn-ea"/>
                <a:cs typeface="+mn-cs"/>
              </a:rPr>
              <a:t>OBh</a:t>
            </a:r>
            <a:r>
              <a:rPr lang="en-GB" sz="1200" kern="1200" dirty="0">
                <a:solidFill>
                  <a:schemeClr val="tx1"/>
                </a:solidFill>
                <a:effectLst/>
                <a:latin typeface="+mn-lt"/>
                <a:ea typeface="+mn-ea"/>
                <a:cs typeface="+mn-cs"/>
              </a:rPr>
              <a:t>, vol 27, no 4. 4/Jun 2006 pp537-545 URL: </a:t>
            </a:r>
            <a:r>
              <a:rPr lang="en-GB" sz="1200" u="sng" kern="1200" dirty="0">
                <a:solidFill>
                  <a:schemeClr val="tx1"/>
                </a:solidFill>
                <a:effectLst/>
                <a:latin typeface="+mn-lt"/>
                <a:ea typeface="+mn-ea"/>
                <a:cs typeface="+mn-cs"/>
                <a:hlinkClick r:id="rId8"/>
              </a:rPr>
              <a:t>https://www.jsor.org/stable/4093915</a:t>
            </a:r>
            <a:r>
              <a:rPr lang="en-GB" sz="1200" kern="1200" dirty="0">
                <a:solidFill>
                  <a:schemeClr val="tx1"/>
                </a:solidFill>
                <a:effectLst/>
                <a:latin typeface="+mn-lt"/>
                <a:ea typeface="+mn-ea"/>
                <a:cs typeface="+mn-cs"/>
              </a:rPr>
              <a:t> Google Scholar</a:t>
            </a:r>
            <a:br>
              <a:rPr lang="en-GB" sz="1200" kern="1200" dirty="0">
                <a:solidFill>
                  <a:schemeClr val="tx1"/>
                </a:solidFill>
                <a:effectLst/>
                <a:latin typeface="+mn-lt"/>
                <a:ea typeface="+mn-ea"/>
                <a:cs typeface="+mn-cs"/>
              </a:rPr>
            </a:br>
            <a:r>
              <a:rPr lang="en-GB" sz="1200" kern="1200" dirty="0" err="1">
                <a:solidFill>
                  <a:schemeClr val="tx1"/>
                </a:solidFill>
                <a:effectLst/>
                <a:latin typeface="+mn-lt"/>
                <a:ea typeface="+mn-ea"/>
                <a:cs typeface="+mn-cs"/>
              </a:rPr>
              <a:t>Endole</a:t>
            </a:r>
            <a:r>
              <a:rPr lang="en-GB" sz="1200" kern="1200" dirty="0">
                <a:solidFill>
                  <a:schemeClr val="tx1"/>
                </a:solidFill>
                <a:effectLst/>
                <a:latin typeface="+mn-lt"/>
                <a:ea typeface="+mn-ea"/>
                <a:cs typeface="+mn-cs"/>
              </a:rPr>
              <a:t>. 2019. </a:t>
            </a:r>
            <a:r>
              <a:rPr lang="en-GB" sz="1200" u="sng" kern="1200" dirty="0">
                <a:solidFill>
                  <a:schemeClr val="tx1"/>
                </a:solidFill>
                <a:effectLst/>
                <a:latin typeface="+mn-lt"/>
                <a:ea typeface="+mn-ea"/>
                <a:cs typeface="+mn-cs"/>
                <a:hlinkClick r:id="rId9"/>
              </a:rPr>
              <a:t>https://suite.endole.co.uk/insight/company/02940032-lush-ltd</a:t>
            </a:r>
            <a:r>
              <a:rPr lang="en-GB" sz="1200" u="none" strike="noStrike" kern="1200" dirty="0">
                <a:solidFill>
                  <a:schemeClr val="tx1"/>
                </a:solidFill>
                <a:effectLst/>
                <a:latin typeface="+mn-lt"/>
                <a:ea typeface="+mn-ea"/>
                <a:cs typeface="+mn-cs"/>
              </a:rPr>
              <a:t>  </a:t>
            </a:r>
            <a:br>
              <a:rPr lang="en-GB" sz="1200" u="none" strike="noStrike"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Image. </a:t>
            </a:r>
            <a:r>
              <a:rPr lang="en-GB" sz="1200" u="sng" kern="1200" dirty="0">
                <a:solidFill>
                  <a:schemeClr val="tx1"/>
                </a:solidFill>
                <a:effectLst/>
                <a:latin typeface="+mn-lt"/>
                <a:ea typeface="+mn-ea"/>
                <a:cs typeface="+mn-cs"/>
                <a:hlinkClick r:id="rId10"/>
              </a:rPr>
              <a:t>http://www.flickr.com/photos/hotels-paris-rive-gauche/2563495135/</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Hay, G. J., &amp; Castilla, G. (2006, July). Object-based image analysis: strengths, weaknesses, opportunities and threats (SWOT). In Proc. 1st Int. Conf. OBIA (pp. 4-5). </a:t>
            </a:r>
            <a:r>
              <a:rPr lang="en-GB" sz="1200" u="sng" kern="1200" dirty="0">
                <a:solidFill>
                  <a:schemeClr val="tx1"/>
                </a:solidFill>
                <a:effectLst/>
                <a:latin typeface="+mn-lt"/>
                <a:ea typeface="+mn-ea"/>
                <a:cs typeface="+mn-cs"/>
                <a:hlinkClick r:id="rId11"/>
              </a:rPr>
              <a:t>https://www.isprs.org/PROCEEDINGS/XXXVI/4-C42/Papers/01_Opening%20Session/OBIA2006_Hay_Castilla.pdf</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Image. 2017. </a:t>
            </a:r>
            <a:r>
              <a:rPr lang="en-GB" sz="1200" u="sng" kern="1200" dirty="0">
                <a:solidFill>
                  <a:schemeClr val="tx1"/>
                </a:solidFill>
                <a:effectLst/>
                <a:latin typeface="+mn-lt"/>
                <a:ea typeface="+mn-ea"/>
                <a:cs typeface="+mn-cs"/>
                <a:hlinkClick r:id="rId12"/>
              </a:rPr>
              <a:t>http://atodrov.org/blog/2017/1/4-stiuational-leadership-styles/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Image. 2019. </a:t>
            </a:r>
            <a:r>
              <a:rPr lang="en-GB" sz="1200" u="sng" kern="1200" dirty="0">
                <a:solidFill>
                  <a:schemeClr val="tx1"/>
                </a:solidFill>
                <a:effectLst/>
                <a:latin typeface="+mn-lt"/>
                <a:ea typeface="+mn-ea"/>
                <a:cs typeface="+mn-cs"/>
                <a:hlinkClick r:id="rId13"/>
              </a:rPr>
              <a:t>http://www.flickr.com/phoitos/hotels-paris-rive-gauche/2563495135/</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Image. 2019. </a:t>
            </a:r>
            <a:r>
              <a:rPr lang="en-GB" sz="1200" u="sng" kern="1200" dirty="0">
                <a:solidFill>
                  <a:schemeClr val="tx1"/>
                </a:solidFill>
                <a:effectLst/>
                <a:latin typeface="+mn-lt"/>
                <a:ea typeface="+mn-ea"/>
                <a:cs typeface="+mn-cs"/>
                <a:hlinkClick r:id="rId14"/>
              </a:rPr>
              <a:t>https://courses.lumenlearning.com/sung-hccc-introbusiness/chapter/business-stakeeholders-2/</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Image. 2019 </a:t>
            </a:r>
            <a:r>
              <a:rPr lang="en-GB" sz="1200" u="sng" kern="1200" dirty="0">
                <a:solidFill>
                  <a:schemeClr val="tx1"/>
                </a:solidFill>
                <a:effectLst/>
                <a:latin typeface="+mn-lt"/>
                <a:ea typeface="+mn-ea"/>
                <a:cs typeface="+mn-cs"/>
                <a:hlinkClick r:id="rId15"/>
              </a:rPr>
              <a:t>http://commons.wikimedia.org/wiki/lush-values.png</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Image. </a:t>
            </a:r>
            <a:r>
              <a:rPr lang="en-GB" sz="1200" u="sng" kern="1200" dirty="0">
                <a:solidFill>
                  <a:schemeClr val="tx1"/>
                </a:solidFill>
                <a:effectLst/>
                <a:latin typeface="+mn-lt"/>
                <a:ea typeface="+mn-ea"/>
                <a:cs typeface="+mn-cs"/>
                <a:hlinkClick r:id="rId16"/>
              </a:rPr>
              <a:t>https://courses.lumenlearning.com/sung-hcccintrobusiness/chapter/business-steakholders-2/</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Image. 2019. </a:t>
            </a:r>
            <a:r>
              <a:rPr lang="en-GB" sz="1200" u="sng" kern="1200" dirty="0">
                <a:solidFill>
                  <a:schemeClr val="tx1"/>
                </a:solidFill>
                <a:effectLst/>
                <a:latin typeface="+mn-lt"/>
                <a:ea typeface="+mn-ea"/>
                <a:cs typeface="+mn-cs"/>
                <a:hlinkClick r:id="rId17"/>
              </a:rPr>
              <a:t>https://kenderasia.com/travel-with-lush/</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Image.2019 </a:t>
            </a:r>
            <a:r>
              <a:rPr lang="en-GB" sz="1200" u="sng" kern="1200" dirty="0">
                <a:solidFill>
                  <a:schemeClr val="tx1"/>
                </a:solidFill>
                <a:effectLst/>
                <a:latin typeface="+mn-lt"/>
                <a:ea typeface="+mn-ea"/>
                <a:cs typeface="+mn-cs"/>
                <a:hlinkClick r:id="rId18"/>
              </a:rPr>
              <a:t>https://www.researchleap.com/corporate-social-responsibility-in-barganing-solution</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Image. 2019. </a:t>
            </a:r>
            <a:r>
              <a:rPr lang="en-GB" sz="1200" u="sng" kern="1200" dirty="0">
                <a:solidFill>
                  <a:schemeClr val="tx1"/>
                </a:solidFill>
                <a:effectLst/>
                <a:latin typeface="+mn-lt"/>
                <a:ea typeface="+mn-ea"/>
                <a:cs typeface="+mn-cs"/>
                <a:hlinkClick r:id="rId19"/>
              </a:rPr>
              <a:t>http://www.slidehunter.com/powerpoint-tempplates/business-goals-diagram-template-for-powerpoint-with-people-silhouette/</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Image. 2019. </a:t>
            </a:r>
            <a:r>
              <a:rPr lang="en-GB" sz="1200" u="sng" kern="1200" dirty="0">
                <a:solidFill>
                  <a:schemeClr val="tx1"/>
                </a:solidFill>
                <a:effectLst/>
                <a:latin typeface="+mn-lt"/>
                <a:ea typeface="+mn-ea"/>
                <a:cs typeface="+mn-cs"/>
                <a:hlinkClick r:id="rId20"/>
              </a:rPr>
              <a:t>https://sustainability.stockexchange.com/questions/2509/why-do-we-think-of-biodegradable-plastics-as-recycled-and-sustainable</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Image. 2016. </a:t>
            </a:r>
            <a:r>
              <a:rPr lang="en-GB" sz="1200" u="sng" kern="1200" dirty="0">
                <a:solidFill>
                  <a:schemeClr val="tx1"/>
                </a:solidFill>
                <a:effectLst/>
                <a:latin typeface="+mn-lt"/>
                <a:ea typeface="+mn-ea"/>
                <a:cs typeface="+mn-cs"/>
                <a:hlinkClick r:id="rId21"/>
              </a:rPr>
              <a:t>https://www.thenotice.net/2016/02/lush-valentines-2016-reviews</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Image. 2019. </a:t>
            </a:r>
            <a:r>
              <a:rPr lang="en-GB" sz="1200" u="sng" kern="1200" dirty="0">
                <a:solidFill>
                  <a:schemeClr val="tx1"/>
                </a:solidFill>
                <a:effectLst/>
                <a:latin typeface="+mn-lt"/>
                <a:ea typeface="+mn-ea"/>
                <a:cs typeface="+mn-cs"/>
                <a:hlinkClick r:id="rId22"/>
              </a:rPr>
              <a:t>http://www.ugandajournalistsresourcecentre.com/podcast-current-trends-and-issues-in-human-rights-monitoring</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Lush, 2019. A brief history. </a:t>
            </a:r>
            <a:r>
              <a:rPr lang="en-GB" sz="1200" u="sng" kern="1200" dirty="0">
                <a:solidFill>
                  <a:schemeClr val="tx1"/>
                </a:solidFill>
                <a:effectLst/>
                <a:latin typeface="+mn-lt"/>
                <a:ea typeface="+mn-ea"/>
                <a:cs typeface="+mn-cs"/>
                <a:hlinkClick r:id="rId23"/>
              </a:rPr>
              <a:t>https://uk.lush.com/article/brief-history-soap-0</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Animal testing policy. </a:t>
            </a:r>
            <a:r>
              <a:rPr lang="en-GB" sz="1200" u="sng" kern="1200" dirty="0">
                <a:solidFill>
                  <a:schemeClr val="tx1"/>
                </a:solidFill>
                <a:effectLst/>
                <a:latin typeface="+mn-lt"/>
                <a:ea typeface="+mn-ea"/>
                <a:cs typeface="+mn-cs"/>
                <a:hlinkClick r:id="rId24"/>
              </a:rPr>
              <a:t>https://uk.lush.com/article/fighting-animal-testing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Carbon Tax policy. </a:t>
            </a:r>
            <a:r>
              <a:rPr lang="en-GB" sz="1200" u="sng" kern="1200" dirty="0">
                <a:solidFill>
                  <a:schemeClr val="tx1"/>
                </a:solidFill>
                <a:effectLst/>
                <a:latin typeface="+mn-lt"/>
                <a:ea typeface="+mn-ea"/>
                <a:cs typeface="+mn-cs"/>
                <a:hlinkClick r:id="rId25"/>
              </a:rPr>
              <a:t>https://uk.lush.com/article/air-travel-and-carbon-tax-policy</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Our Charity pot. </a:t>
            </a:r>
            <a:r>
              <a:rPr lang="en-GB" sz="1200" u="sng" kern="1200" dirty="0">
                <a:solidFill>
                  <a:schemeClr val="tx1"/>
                </a:solidFill>
                <a:effectLst/>
                <a:latin typeface="+mn-lt"/>
                <a:ea typeface="+mn-ea"/>
                <a:cs typeface="+mn-cs"/>
                <a:hlinkClick r:id="rId26"/>
              </a:rPr>
              <a:t>https://uk.lush.com/article/bit-about-our-charity-pot</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Our environment. </a:t>
            </a:r>
            <a:r>
              <a:rPr lang="en-GB" sz="1200" u="sng" kern="1200" dirty="0">
                <a:solidFill>
                  <a:schemeClr val="tx1"/>
                </a:solidFill>
                <a:effectLst/>
                <a:latin typeface="+mn-lt"/>
                <a:ea typeface="+mn-ea"/>
                <a:cs typeface="+mn-cs"/>
                <a:hlinkClick r:id="rId27"/>
              </a:rPr>
              <a:t>https://uk.lush.com/article/our-environmental-policy</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More than marketing. </a:t>
            </a:r>
            <a:r>
              <a:rPr lang="en-GB" sz="1200" u="sng" kern="1200" dirty="0">
                <a:solidFill>
                  <a:schemeClr val="tx1"/>
                </a:solidFill>
                <a:effectLst/>
                <a:latin typeface="+mn-lt"/>
                <a:ea typeface="+mn-ea"/>
                <a:cs typeface="+mn-cs"/>
                <a:hlinkClick r:id="rId28"/>
              </a:rPr>
              <a:t>https://uk.lush.com/article/more-marketing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LushUk</a:t>
            </a:r>
            <a:r>
              <a:rPr lang="en-GB" sz="1200" kern="1200" dirty="0">
                <a:solidFill>
                  <a:schemeClr val="tx1"/>
                </a:solidFill>
                <a:effectLst/>
                <a:latin typeface="+mn-lt"/>
                <a:ea typeface="+mn-ea"/>
                <a:cs typeface="+mn-cs"/>
              </a:rPr>
              <a:t>. 2019. Our people. </a:t>
            </a:r>
            <a:r>
              <a:rPr lang="en-GB" sz="1200" u="sng" kern="1200" dirty="0">
                <a:solidFill>
                  <a:schemeClr val="tx1"/>
                </a:solidFill>
                <a:effectLst/>
                <a:latin typeface="+mn-lt"/>
                <a:ea typeface="+mn-ea"/>
                <a:cs typeface="+mn-cs"/>
                <a:hlinkClick r:id="rId29"/>
              </a:rPr>
              <a:t>https://uk.lush.com/article/lush-people</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a:t>
            </a:r>
            <a:r>
              <a:rPr lang="en-GB" sz="1200" kern="1200" dirty="0" err="1">
                <a:solidFill>
                  <a:schemeClr val="tx1"/>
                </a:solidFill>
                <a:effectLst/>
                <a:latin typeface="+mn-lt"/>
                <a:ea typeface="+mn-ea"/>
                <a:cs typeface="+mn-cs"/>
              </a:rPr>
              <a:t>RE:fund</a:t>
            </a:r>
            <a:r>
              <a:rPr lang="en-GB" sz="1200"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30"/>
              </a:rPr>
              <a:t>https://uk.lush.com/article/big-refund-faq</a:t>
            </a:r>
            <a:br>
              <a:rPr lang="en-GB" sz="1200" u="sng"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Lusk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a:t>
            </a:r>
            <a:r>
              <a:rPr lang="en-GB" sz="1200" u="sng" kern="1200" dirty="0">
                <a:solidFill>
                  <a:schemeClr val="tx1"/>
                </a:solidFill>
                <a:effectLst/>
                <a:latin typeface="+mn-lt"/>
                <a:ea typeface="+mn-ea"/>
                <a:cs typeface="+mn-cs"/>
                <a:hlinkClick r:id="rId31"/>
              </a:rPr>
              <a:t>https://uk.lush.com/article/our-stance-fair-trade</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Lush </a:t>
            </a:r>
            <a:r>
              <a:rPr lang="en-GB" sz="1200" kern="1200" dirty="0" err="1">
                <a:solidFill>
                  <a:schemeClr val="tx1"/>
                </a:solidFill>
                <a:effectLst/>
                <a:latin typeface="+mn-lt"/>
                <a:ea typeface="+mn-ea"/>
                <a:cs typeface="+mn-cs"/>
              </a:rPr>
              <a:t>Uk</a:t>
            </a:r>
            <a:r>
              <a:rPr lang="en-GB" sz="1200" kern="1200" dirty="0">
                <a:solidFill>
                  <a:schemeClr val="tx1"/>
                </a:solidFill>
                <a:effectLst/>
                <a:latin typeface="+mn-lt"/>
                <a:ea typeface="+mn-ea"/>
                <a:cs typeface="+mn-cs"/>
              </a:rPr>
              <a:t>. 2019 We believe. </a:t>
            </a:r>
            <a:r>
              <a:rPr lang="en-GB" sz="1200" u="sng" kern="1200" dirty="0">
                <a:solidFill>
                  <a:schemeClr val="tx1"/>
                </a:solidFill>
                <a:effectLst/>
                <a:latin typeface="+mn-lt"/>
                <a:ea typeface="+mn-ea"/>
                <a:cs typeface="+mn-cs"/>
                <a:hlinkClick r:id="rId32"/>
              </a:rPr>
              <a:t>https://uk.lush.com/article/lush-life-we-believe</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Luthesser</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Kohli,C</a:t>
            </a:r>
            <a:r>
              <a:rPr lang="en-GB" sz="1200" kern="1200" dirty="0">
                <a:solidFill>
                  <a:schemeClr val="tx1"/>
                </a:solidFill>
                <a:effectLst/>
                <a:latin typeface="+mn-lt"/>
                <a:ea typeface="+mn-ea"/>
                <a:cs typeface="+mn-cs"/>
              </a:rPr>
              <a:t>. (1997). Corporate identity: The Role of mission statements. “Business Horizons 40, no.3 pp: 59-66</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rPr>
              <a:t>Image. 2016. </a:t>
            </a:r>
            <a:r>
              <a:rPr lang="en-GB" sz="1200" u="sng" kern="1200" dirty="0">
                <a:solidFill>
                  <a:schemeClr val="tx1"/>
                </a:solidFill>
                <a:effectLst/>
                <a:latin typeface="+mn-lt"/>
                <a:ea typeface="+mn-ea"/>
                <a:cs typeface="+mn-cs"/>
                <a:hlinkClick r:id="rId21"/>
              </a:rPr>
              <a:t>https://www.thenotice.net/2016/02/lush-valentines-2016-reviews</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Goldring. P. 2019. </a:t>
            </a:r>
            <a:r>
              <a:rPr lang="en-GB" sz="1200" u="sng" kern="1200" dirty="0">
                <a:solidFill>
                  <a:schemeClr val="tx1"/>
                </a:solidFill>
                <a:effectLst/>
                <a:latin typeface="+mn-lt"/>
                <a:ea typeface="+mn-ea"/>
                <a:cs typeface="+mn-cs"/>
                <a:hlinkClick r:id="rId33"/>
              </a:rPr>
              <a:t>https://www.paulgoldring.weebly.com/uploads/5/4/4/9/54497425/leadership-style-questionaire.pdf</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err="1">
                <a:solidFill>
                  <a:schemeClr val="tx1"/>
                </a:solidFill>
                <a:effectLst/>
                <a:latin typeface="+mn-lt"/>
                <a:ea typeface="+mn-ea"/>
                <a:cs typeface="+mn-cs"/>
              </a:rPr>
              <a:t>Sabanoglu</a:t>
            </a:r>
            <a:r>
              <a:rPr lang="en-GB" sz="1200" kern="1200" dirty="0">
                <a:solidFill>
                  <a:schemeClr val="tx1"/>
                </a:solidFill>
                <a:effectLst/>
                <a:latin typeface="+mn-lt"/>
                <a:ea typeface="+mn-ea"/>
                <a:cs typeface="+mn-cs"/>
              </a:rPr>
              <a:t>, T. 2019. </a:t>
            </a:r>
            <a:r>
              <a:rPr lang="en-GB" sz="1200" u="sng" kern="1200" dirty="0">
                <a:solidFill>
                  <a:schemeClr val="tx1"/>
                </a:solidFill>
                <a:effectLst/>
                <a:latin typeface="+mn-lt"/>
                <a:ea typeface="+mn-ea"/>
                <a:cs typeface="+mn-cs"/>
                <a:hlinkClick r:id="rId34"/>
              </a:rPr>
              <a:t>http://www.statista.com/statistics/892454/lush-cosmetics-limited-revenu-by-country/</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Tuckman, B, W .,&amp; Jenson. M.A.C. (2010). Stages of small-group development revisited. Group facilitation: A Research and applications Journal, 10. Pp43-48 </a:t>
            </a:r>
            <a:r>
              <a:rPr lang="en-GB" sz="1200" u="sng" kern="1200" dirty="0">
                <a:solidFill>
                  <a:schemeClr val="tx1"/>
                </a:solidFill>
                <a:effectLst/>
                <a:latin typeface="+mn-lt"/>
                <a:ea typeface="+mn-ea"/>
                <a:cs typeface="+mn-cs"/>
                <a:hlinkClick r:id="rId35"/>
              </a:rPr>
              <a:t>https://www.staff.science.uu.nl/~daeme101/Stages%20of%20Small-Group%20Development%20Revisted.pdf</a:t>
            </a:r>
            <a:r>
              <a:rPr lang="en-GB" sz="1200" kern="1200" dirty="0">
                <a:solidFill>
                  <a:schemeClr val="tx1"/>
                </a:solidFill>
                <a:effectLst/>
                <a:latin typeface="+mn-lt"/>
                <a:ea typeface="+mn-ea"/>
                <a:cs typeface="+mn-cs"/>
              </a:rPr>
              <a:t> Google scholar</a:t>
            </a:r>
          </a:p>
          <a:p>
            <a:br>
              <a:rPr lang="en-GB" sz="1200" kern="1200" dirty="0">
                <a:solidFill>
                  <a:schemeClr val="tx1"/>
                </a:solidFill>
                <a:effectLst/>
                <a:latin typeface="+mn-lt"/>
                <a:ea typeface="+mn-ea"/>
                <a:cs typeface="+mn-cs"/>
              </a:rPr>
            </a:br>
            <a:r>
              <a:rPr lang="en-GB" sz="1200" kern="1200" dirty="0" err="1">
                <a:solidFill>
                  <a:schemeClr val="tx1"/>
                </a:solidFill>
                <a:effectLst/>
                <a:latin typeface="+mn-lt"/>
                <a:ea typeface="+mn-ea"/>
                <a:cs typeface="+mn-cs"/>
              </a:rPr>
              <a:t>Yüksel</a:t>
            </a:r>
            <a:r>
              <a:rPr lang="en-GB" sz="1200" kern="1200" dirty="0">
                <a:solidFill>
                  <a:schemeClr val="tx1"/>
                </a:solidFill>
                <a:effectLst/>
                <a:latin typeface="+mn-lt"/>
                <a:ea typeface="+mn-ea"/>
                <a:cs typeface="+mn-cs"/>
              </a:rPr>
              <a:t>, I. (2012). Developing a multi-criteria decision making model for PESTEL analysis. International Journal of Business and Management, 7(24), 52.  </a:t>
            </a:r>
            <a:br>
              <a:rPr lang="en-GB" sz="1200" kern="1200" dirty="0">
                <a:solidFill>
                  <a:schemeClr val="tx1"/>
                </a:solidFill>
                <a:effectLst/>
                <a:latin typeface="+mn-lt"/>
                <a:ea typeface="+mn-ea"/>
                <a:cs typeface="+mn-cs"/>
              </a:rPr>
            </a:br>
            <a:r>
              <a:rPr lang="en-GB" sz="1200" u="sng" kern="1200" dirty="0">
                <a:solidFill>
                  <a:schemeClr val="tx1"/>
                </a:solidFill>
                <a:effectLst/>
                <a:latin typeface="+mn-lt"/>
                <a:ea typeface="+mn-ea"/>
                <a:cs typeface="+mn-cs"/>
                <a:hlinkClick r:id="rId36"/>
              </a:rPr>
              <a:t>https://www.researchgate.net/profile/Ihsan_Yueksel/publication/274863692_Developing_a_Multi-Criteria_Decision_Making_Model_for_PESTEL_Analysis/links/569aaf1708ae6169e55dad01.pdf</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E0177835-11DE-4CDD-8F84-72E8E0F454D1}" type="slidenum">
              <a:rPr lang="en-GB" smtClean="0"/>
              <a:t>16</a:t>
            </a:fld>
            <a:endParaRPr lang="en-GB"/>
          </a:p>
        </p:txBody>
      </p:sp>
    </p:spTree>
    <p:extLst>
      <p:ext uri="{BB962C8B-B14F-4D97-AF65-F5344CB8AC3E}">
        <p14:creationId xmlns:p14="http://schemas.microsoft.com/office/powerpoint/2010/main" val="2463722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74174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4464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65476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14750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12/20/2019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1923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359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4346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14561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12/20/2019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02733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84779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70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12/20/2019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633306893"/>
      </p:ext>
    </p:extLst>
  </p:cSld>
  <p:clrMap bg1="lt1" tx1="dk1" bg2="lt2" tx2="dk2" accent1="accent1" accent2="accent2" accent3="accent3" accent4="accent4" accent5="accent5" accent6="accent6" hlink="hlink" folHlink="folHlink"/>
  <p:sldLayoutIdLst>
    <p:sldLayoutId id="2147483916" r:id="rId1"/>
    <p:sldLayoutId id="2147483917" r:id="rId2"/>
    <p:sldLayoutId id="2147483918" r:id="rId3"/>
    <p:sldLayoutId id="2147483919" r:id="rId4"/>
    <p:sldLayoutId id="2147483920" r:id="rId5"/>
    <p:sldLayoutId id="2147483921" r:id="rId6"/>
    <p:sldLayoutId id="2147483922" r:id="rId7"/>
    <p:sldLayoutId id="2147483923" r:id="rId8"/>
    <p:sldLayoutId id="2147483924" r:id="rId9"/>
    <p:sldLayoutId id="2147483925" r:id="rId10"/>
    <p:sldLayoutId id="2147483926"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www.makeupstash.com/2011/12/lush-store-at-wisma-atria-singapore.html" TargetMode="External"/><Relationship Id="rId3" Type="http://schemas.openxmlformats.org/officeDocument/2006/relationships/image" Target="../media/image2.jpg"/><Relationship Id="rId7"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kenderasia.com/travel-with-lush/" TargetMode="External"/><Relationship Id="rId11" Type="http://schemas.openxmlformats.org/officeDocument/2006/relationships/hyperlink" Target="https://creativecommons.org/licenses/by-nc-nd/3.0/" TargetMode="External"/><Relationship Id="rId5" Type="http://schemas.openxmlformats.org/officeDocument/2006/relationships/image" Target="../media/image3.jpg"/><Relationship Id="rId10" Type="http://schemas.openxmlformats.org/officeDocument/2006/relationships/hyperlink" Target="http://www.flickr.com/photos/hotels-paris-rive-gauche/2563495135/" TargetMode="External"/><Relationship Id="rId4" Type="http://schemas.openxmlformats.org/officeDocument/2006/relationships/hyperlink" Target="https://thenotice.net/2016/02/lush-valentines-2016-reviews/" TargetMode="External"/><Relationship Id="rId9" Type="http://schemas.openxmlformats.org/officeDocument/2006/relationships/image" Target="../media/image5.jpg"/></Relationships>
</file>

<file path=ppt/slides/_rels/slide3.xml.rels><?xml version="1.0" encoding="UTF-8" standalone="yes"?>
<Relationships xmlns="http://schemas.openxmlformats.org/package/2006/relationships"><Relationship Id="rId8" Type="http://schemas.openxmlformats.org/officeDocument/2006/relationships/hyperlink" Target="https://sustainability.stackexchange.com/questions/2509/why-do-we-think-of-biodegradable-plastic-as-recycled-and-sustainable" TargetMode="External"/><Relationship Id="rId3" Type="http://schemas.openxmlformats.org/officeDocument/2006/relationships/image" Target="../media/image6.jpg"/><Relationship Id="rId7"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ommons.wikimedia.org/wiki/File:Lush_values.png" TargetMode="External"/><Relationship Id="rId5" Type="http://schemas.openxmlformats.org/officeDocument/2006/relationships/image" Target="../media/image7.png"/><Relationship Id="rId4" Type="http://schemas.openxmlformats.org/officeDocument/2006/relationships/hyperlink" Target="https://www.maxpixel.net/Family-Protect-Protection-Father-Child-Hand-3343738" TargetMode="External"/><Relationship Id="rId9"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lidehunter.com/powerpoint-templates/business-goals-diagram-template-for-powerpoint-with-people-silhouett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researchleap.com/corporate-social-responsibility-in-bargaining-solutio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urses.lumenlearning.com/boundless-business/chapter/ratio-analysis-and-statement-evaluatio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urses.lumenlearning.com/suny-hccc-introbusiness/chapter/business-stakeholders-2/"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ugandajournalistsresourcecentre.com/podcast-current-trends-and-issues-in-human-rights-monitorin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slide" Target="sl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atodorov.org/blog/2017/11/11/4-situational-leadership-style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de.wikipedia.org/wiki/Datei:Working_Together_Teamwork_Puzzle_Concept.jpg"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F27A7-5E07-4B3D-8307-7A14704020C9}"/>
              </a:ext>
            </a:extLst>
          </p:cNvPr>
          <p:cNvSpPr>
            <a:spLocks noGrp="1"/>
          </p:cNvSpPr>
          <p:nvPr>
            <p:ph type="ctrTitle"/>
          </p:nvPr>
        </p:nvSpPr>
        <p:spPr>
          <a:xfrm>
            <a:off x="6746628" y="1783959"/>
            <a:ext cx="4645250" cy="2889114"/>
          </a:xfrm>
        </p:spPr>
        <p:txBody>
          <a:bodyPr anchor="b">
            <a:normAutofit/>
          </a:bodyPr>
          <a:lstStyle/>
          <a:p>
            <a:pPr algn="l"/>
            <a:r>
              <a:rPr lang="en-GB" sz="4200" dirty="0"/>
              <a:t>The Contemporary Approaches to Management Of The Company, Lush </a:t>
            </a:r>
            <a:r>
              <a:rPr lang="en-GB" sz="4200" dirty="0" err="1"/>
              <a:t>Uk</a:t>
            </a:r>
            <a:endParaRPr lang="en-GB" sz="4200" dirty="0"/>
          </a:p>
        </p:txBody>
      </p:sp>
      <p:sp>
        <p:nvSpPr>
          <p:cNvPr id="3" name="Subtitle 2">
            <a:extLst>
              <a:ext uri="{FF2B5EF4-FFF2-40B4-BE49-F238E27FC236}">
                <a16:creationId xmlns:a16="http://schemas.microsoft.com/office/drawing/2014/main" id="{54E1DE8F-A94D-44A8-8CB2-8A9C172BAB42}"/>
              </a:ext>
            </a:extLst>
          </p:cNvPr>
          <p:cNvSpPr>
            <a:spLocks noGrp="1"/>
          </p:cNvSpPr>
          <p:nvPr>
            <p:ph type="subTitle" idx="1"/>
          </p:nvPr>
        </p:nvSpPr>
        <p:spPr>
          <a:xfrm>
            <a:off x="6746627" y="4750893"/>
            <a:ext cx="4645250" cy="1147863"/>
          </a:xfrm>
        </p:spPr>
        <p:txBody>
          <a:bodyPr anchor="t">
            <a:normAutofit/>
          </a:bodyPr>
          <a:lstStyle/>
          <a:p>
            <a:pPr algn="l"/>
            <a:r>
              <a:rPr lang="en-GB" sz="2000"/>
              <a:t>By Kelly Lewis-Bennett</a:t>
            </a:r>
            <a:br>
              <a:rPr lang="en-GB" sz="2000"/>
            </a:br>
            <a:r>
              <a:rPr lang="en-GB" sz="2000"/>
              <a:t>1907952</a:t>
            </a:r>
          </a:p>
        </p:txBody>
      </p:sp>
      <p:pic>
        <p:nvPicPr>
          <p:cNvPr id="4" name="Picture 3">
            <a:extLst>
              <a:ext uri="{FF2B5EF4-FFF2-40B4-BE49-F238E27FC236}">
                <a16:creationId xmlns:a16="http://schemas.microsoft.com/office/drawing/2014/main" id="{D5BF08C3-0FFF-4577-B147-44E50A2AA1CC}"/>
              </a:ext>
            </a:extLst>
          </p:cNvPr>
          <p:cNvPicPr>
            <a:picLocks noChangeAspect="1"/>
          </p:cNvPicPr>
          <p:nvPr/>
        </p:nvPicPr>
        <p:blipFill rotWithShape="1">
          <a:blip r:embed="rId2"/>
          <a:srcRect l="8733" r="5842" b="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24787307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0618178-4B5C-46A4-9E68-052C31FA6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C617AB-3706-4A8F-88C4-AAF10484DB5E}"/>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a:solidFill>
                  <a:srgbClr val="FFFFFF"/>
                </a:solidFill>
              </a:rPr>
              <a:t>   Introduction</a:t>
            </a:r>
          </a:p>
        </p:txBody>
      </p:sp>
      <p:pic>
        <p:nvPicPr>
          <p:cNvPr id="7" name="Picture 6" descr="A picture containing stationary, chalk, food, cake&#10;&#10;Description automatically generated">
            <a:extLst>
              <a:ext uri="{FF2B5EF4-FFF2-40B4-BE49-F238E27FC236}">
                <a16:creationId xmlns:a16="http://schemas.microsoft.com/office/drawing/2014/main" id="{F4233575-6E7B-45B9-95FC-0DF87E2A571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275" b="17994"/>
          <a:stretch/>
        </p:blipFill>
        <p:spPr>
          <a:xfrm>
            <a:off x="317635" y="771258"/>
            <a:ext cx="4160452" cy="2067579"/>
          </a:xfrm>
          <a:prstGeom prst="rect">
            <a:avLst/>
          </a:prstGeom>
        </p:spPr>
      </p:pic>
      <p:pic>
        <p:nvPicPr>
          <p:cNvPr id="4" name="Content Placeholder 3" descr="A close up of a box&#10;&#10;Description automatically generated">
            <a:extLst>
              <a:ext uri="{FF2B5EF4-FFF2-40B4-BE49-F238E27FC236}">
                <a16:creationId xmlns:a16="http://schemas.microsoft.com/office/drawing/2014/main" id="{1E40A7F5-08D6-4589-AF04-221E3CC19446}"/>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1209" b="23830"/>
          <a:stretch/>
        </p:blipFill>
        <p:spPr>
          <a:xfrm>
            <a:off x="4638789" y="1094671"/>
            <a:ext cx="2775313" cy="1379195"/>
          </a:xfrm>
          <a:prstGeom prst="rect">
            <a:avLst/>
          </a:prstGeom>
        </p:spPr>
      </p:pic>
      <p:pic>
        <p:nvPicPr>
          <p:cNvPr id="10" name="Content Placeholder 9" descr="A picture containing indoor, table, sitting, grass&#10;&#10;Description automatically generated">
            <a:extLst>
              <a:ext uri="{FF2B5EF4-FFF2-40B4-BE49-F238E27FC236}">
                <a16:creationId xmlns:a16="http://schemas.microsoft.com/office/drawing/2014/main" id="{0486DF01-5363-4DD1-A318-2DD2BC17E21B}"/>
              </a:ext>
            </a:extLst>
          </p:cNvPr>
          <p:cNvPicPr>
            <a:picLocks noGrp="1" noChangeAspect="1"/>
          </p:cNvPicPr>
          <p:nvPr>
            <p:ph idx="1"/>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574805" y="866318"/>
            <a:ext cx="4308687" cy="1874278"/>
          </a:xfrm>
          <a:prstGeom prst="rect">
            <a:avLst/>
          </a:prstGeom>
        </p:spPr>
      </p:pic>
      <p:cxnSp>
        <p:nvCxnSpPr>
          <p:cNvPr id="34" name="Straight Connector 33">
            <a:extLst>
              <a:ext uri="{FF2B5EF4-FFF2-40B4-BE49-F238E27FC236}">
                <a16:creationId xmlns:a16="http://schemas.microsoft.com/office/drawing/2014/main" id="{936FD40B-09C1-46D7-9E32-CC9BD7629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5" name="Content Placeholder 14" descr="A variety of fruit on display in a store&#10;&#10;Description automatically generated">
            <a:extLst>
              <a:ext uri="{FF2B5EF4-FFF2-40B4-BE49-F238E27FC236}">
                <a16:creationId xmlns:a16="http://schemas.microsoft.com/office/drawing/2014/main" id="{B4E95F76-81B0-420E-9713-AE81EC96DD19}"/>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t="13568" b="20171"/>
          <a:stretch/>
        </p:blipFill>
        <p:spPr>
          <a:xfrm>
            <a:off x="317635" y="3989331"/>
            <a:ext cx="4160452" cy="2067567"/>
          </a:xfrm>
          <a:prstGeom prst="rect">
            <a:avLst/>
          </a:prstGeom>
        </p:spPr>
      </p:pic>
      <p:sp>
        <p:nvSpPr>
          <p:cNvPr id="16" name="TextBox 15">
            <a:extLst>
              <a:ext uri="{FF2B5EF4-FFF2-40B4-BE49-F238E27FC236}">
                <a16:creationId xmlns:a16="http://schemas.microsoft.com/office/drawing/2014/main" id="{73A505B9-C49D-451D-96C8-EAAA971F369B}"/>
              </a:ext>
            </a:extLst>
          </p:cNvPr>
          <p:cNvSpPr txBox="1"/>
          <p:nvPr/>
        </p:nvSpPr>
        <p:spPr>
          <a:xfrm>
            <a:off x="2018759" y="5856843"/>
            <a:ext cx="245932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10" tooltip="http://www.flickr.com/photos/hotels-paris-rive-gauche/256349513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1"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
        <p:nvSpPr>
          <p:cNvPr id="5" name="TextBox 4">
            <a:extLst>
              <a:ext uri="{FF2B5EF4-FFF2-40B4-BE49-F238E27FC236}">
                <a16:creationId xmlns:a16="http://schemas.microsoft.com/office/drawing/2014/main" id="{63CC80BB-2983-42FE-8C50-B31119AE46BF}"/>
              </a:ext>
            </a:extLst>
          </p:cNvPr>
          <p:cNvSpPr txBox="1"/>
          <p:nvPr/>
        </p:nvSpPr>
        <p:spPr>
          <a:xfrm>
            <a:off x="4954774" y="2273811"/>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kenderasia.com/travel-with-lus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8" name="TextBox 7">
            <a:extLst>
              <a:ext uri="{FF2B5EF4-FFF2-40B4-BE49-F238E27FC236}">
                <a16:creationId xmlns:a16="http://schemas.microsoft.com/office/drawing/2014/main" id="{188E3A44-BC02-43A5-A705-1A813A12C9DC}"/>
              </a:ext>
            </a:extLst>
          </p:cNvPr>
          <p:cNvSpPr txBox="1"/>
          <p:nvPr/>
        </p:nvSpPr>
        <p:spPr>
          <a:xfrm>
            <a:off x="2018759" y="2638782"/>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thenotice.net/2016/02/lush-valentines-2016-review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1" name="TextBox 10">
            <a:extLst>
              <a:ext uri="{FF2B5EF4-FFF2-40B4-BE49-F238E27FC236}">
                <a16:creationId xmlns:a16="http://schemas.microsoft.com/office/drawing/2014/main" id="{1FD90033-0ECC-42AA-B1D9-986FEE08F674}"/>
              </a:ext>
            </a:extLst>
          </p:cNvPr>
          <p:cNvSpPr txBox="1"/>
          <p:nvPr/>
        </p:nvSpPr>
        <p:spPr>
          <a:xfrm>
            <a:off x="9424165" y="2540541"/>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www.makeupstash.com/2011/12/lush-store-at-wisma-atria-singapor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976217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40864A-7AE0-41C8-8B41-765EF2008F97}"/>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a:solidFill>
                  <a:srgbClr val="FFFFFF"/>
                </a:solidFill>
                <a:latin typeface="+mj-lt"/>
                <a:ea typeface="+mj-ea"/>
                <a:cs typeface="+mj-cs"/>
              </a:rPr>
              <a:t>Mission statement</a:t>
            </a:r>
          </a:p>
        </p:txBody>
      </p:sp>
      <p:pic>
        <p:nvPicPr>
          <p:cNvPr id="5" name="Content Placeholder 4" descr="A hand holding a green tree&#10;&#10;Description automatically generated">
            <a:extLst>
              <a:ext uri="{FF2B5EF4-FFF2-40B4-BE49-F238E27FC236}">
                <a16:creationId xmlns:a16="http://schemas.microsoft.com/office/drawing/2014/main" id="{460B44D7-63B2-4845-9451-8C9CABA2567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162" r="1102" b="-2"/>
          <a:stretch/>
        </p:blipFill>
        <p:spPr>
          <a:xfrm>
            <a:off x="317635" y="258266"/>
            <a:ext cx="4160452" cy="3049204"/>
          </a:xfrm>
          <a:prstGeom prst="rect">
            <a:avLst/>
          </a:prstGeom>
        </p:spPr>
      </p:pic>
      <p:pic>
        <p:nvPicPr>
          <p:cNvPr id="16" name="Content Placeholder 15" descr="A picture containing food&#10;&#10;Description automatically generated">
            <a:extLst>
              <a:ext uri="{FF2B5EF4-FFF2-40B4-BE49-F238E27FC236}">
                <a16:creationId xmlns:a16="http://schemas.microsoft.com/office/drawing/2014/main" id="{62CFE696-C7D7-46FC-B745-A64F5F93320A}"/>
              </a:ext>
            </a:extLst>
          </p:cNvPr>
          <p:cNvPicPr>
            <a:picLocks noGrp="1" noChangeAspect="1"/>
          </p:cNvPicPr>
          <p:nvPr>
            <p:ph idx="1"/>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6597" r="2" b="1290"/>
          <a:stretch/>
        </p:blipFill>
        <p:spPr>
          <a:xfrm>
            <a:off x="4654296" y="299363"/>
            <a:ext cx="7217085" cy="3008188"/>
          </a:xfrm>
          <a:prstGeom prst="rect">
            <a:avLst/>
          </a:prstGeom>
        </p:spPr>
      </p:pic>
      <p:cxnSp>
        <p:nvCxnSpPr>
          <p:cNvPr id="45" name="Straight Connector 44">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1" name="Content Placeholder 10" descr="A picture containing room, stop&#10;&#10;Description automatically generated">
            <a:extLst>
              <a:ext uri="{FF2B5EF4-FFF2-40B4-BE49-F238E27FC236}">
                <a16:creationId xmlns:a16="http://schemas.microsoft.com/office/drawing/2014/main" id="{C912C0DF-C615-4A75-B9E2-C98A3CD369C5}"/>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2413" r="-2" b="15156"/>
          <a:stretch/>
        </p:blipFill>
        <p:spPr>
          <a:xfrm>
            <a:off x="317635" y="3509433"/>
            <a:ext cx="4160452" cy="3026833"/>
          </a:xfrm>
          <a:prstGeom prst="rect">
            <a:avLst/>
          </a:prstGeom>
        </p:spPr>
      </p:pic>
      <p:sp>
        <p:nvSpPr>
          <p:cNvPr id="13" name="TextBox 12">
            <a:extLst>
              <a:ext uri="{FF2B5EF4-FFF2-40B4-BE49-F238E27FC236}">
                <a16:creationId xmlns:a16="http://schemas.microsoft.com/office/drawing/2014/main" id="{277BCB62-33D4-4D4A-95BE-7EC0CD622710}"/>
              </a:ext>
            </a:extLst>
          </p:cNvPr>
          <p:cNvSpPr txBox="1"/>
          <p:nvPr/>
        </p:nvSpPr>
        <p:spPr>
          <a:xfrm>
            <a:off x="2171045" y="6336211"/>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8" tooltip="https://sustainability.stackexchange.com/questions/2509/why-do-we-think-of-biodegradable-plastic-as-recycled-and-sustainabl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17" name="TextBox 16">
            <a:extLst>
              <a:ext uri="{FF2B5EF4-FFF2-40B4-BE49-F238E27FC236}">
                <a16:creationId xmlns:a16="http://schemas.microsoft.com/office/drawing/2014/main" id="{EA8F5FB8-E370-48CA-96AA-25F8F3BE5F56}"/>
              </a:ext>
            </a:extLst>
          </p:cNvPr>
          <p:cNvSpPr txBox="1"/>
          <p:nvPr/>
        </p:nvSpPr>
        <p:spPr>
          <a:xfrm>
            <a:off x="9564339" y="3107496"/>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commons.wikimedia.org/wiki/File:Lush_values.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096054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F3F751AF-3411-4FF0-A132-93C7277E3358}"/>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108" r="-1" b="-1"/>
          <a:stretch/>
        </p:blipFill>
        <p:spPr>
          <a:xfrm>
            <a:off x="3523488" y="10"/>
            <a:ext cx="8668512" cy="6857990"/>
          </a:xfrm>
          <a:prstGeom prst="rect">
            <a:avLst/>
          </a:prstGeom>
        </p:spPr>
      </p:pic>
      <p:sp>
        <p:nvSpPr>
          <p:cNvPr id="24" name="Rectangle 1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834D56-E37E-4DC4-8887-102B9BC3632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Aims and Objectives </a:t>
            </a:r>
          </a:p>
        </p:txBody>
      </p:sp>
      <p:sp>
        <p:nvSpPr>
          <p:cNvPr id="25"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0FE5D8F-C703-49FF-917E-9A7627E8A521}"/>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lidehunter.com/powerpoint-templates/business-goals-diagram-template-for-powerpoint-with-people-silhouett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772324203"/>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9024647E-C628-4D01-91A3-79A25E2B877E}"/>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60" r="13707" b="1"/>
          <a:stretch/>
        </p:blipFill>
        <p:spPr>
          <a:xfrm>
            <a:off x="20" y="10"/>
            <a:ext cx="12191981" cy="6857990"/>
          </a:xfrm>
          <a:prstGeom prst="rect">
            <a:avLst/>
          </a:prstGeom>
        </p:spPr>
      </p:pic>
      <p:sp>
        <p:nvSpPr>
          <p:cNvPr id="18" name="Rectangle 17">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994629-A9DC-4EE3-BC2D-E2983B924E4E}"/>
              </a:ext>
            </a:extLst>
          </p:cNvPr>
          <p:cNvSpPr>
            <a:spLocks noGrp="1"/>
          </p:cNvSpPr>
          <p:nvPr>
            <p:ph type="title"/>
          </p:nvPr>
        </p:nvSpPr>
        <p:spPr>
          <a:xfrm>
            <a:off x="404553" y="4284324"/>
            <a:ext cx="9078562" cy="1150705"/>
          </a:xfrm>
        </p:spPr>
        <p:txBody>
          <a:bodyPr vert="horz" lIns="91440" tIns="45720" rIns="91440" bIns="45720" rtlCol="0" anchor="b">
            <a:normAutofit/>
          </a:bodyPr>
          <a:lstStyle/>
          <a:p>
            <a:r>
              <a:rPr lang="en-US" sz="2000" dirty="0"/>
              <a:t>Corporate Social Responsibility</a:t>
            </a:r>
          </a:p>
        </p:txBody>
      </p:sp>
      <p:sp>
        <p:nvSpPr>
          <p:cNvPr id="20" name="Rectangle: Rounded Corners 19">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BA98F6E-649C-459B-BBD9-B65703702690}"/>
              </a:ext>
            </a:extLst>
          </p:cNvPr>
          <p:cNvSpPr txBox="1"/>
          <p:nvPr/>
        </p:nvSpPr>
        <p:spPr>
          <a:xfrm>
            <a:off x="10005184" y="6657945"/>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esearchleap.com/corporate-social-responsibility-in-bargaining-solu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110631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 up of a device&#10;&#10;Description automatically generated">
            <a:extLst>
              <a:ext uri="{FF2B5EF4-FFF2-40B4-BE49-F238E27FC236}">
                <a16:creationId xmlns:a16="http://schemas.microsoft.com/office/drawing/2014/main" id="{FD8401AB-E078-4531-99F1-10D226B7E923}"/>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5200"/>
          <a:stretch/>
        </p:blipFill>
        <p:spPr>
          <a:xfrm>
            <a:off x="3523488" y="10"/>
            <a:ext cx="8668512" cy="6857990"/>
          </a:xfrm>
          <a:prstGeom prst="rect">
            <a:avLst/>
          </a:prstGeom>
        </p:spPr>
      </p:pic>
      <p:sp>
        <p:nvSpPr>
          <p:cNvPr id="37" name="Rectangle 3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CF5CC0-6BED-42EF-8026-26F9269488B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Profit</a:t>
            </a:r>
          </a:p>
        </p:txBody>
      </p:sp>
      <p:sp>
        <p:nvSpPr>
          <p:cNvPr id="39" name="Rectangle 3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 name="Rectangle 4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09702EFE-3E56-47CD-8DE6-8DB79F2C6C1B}"/>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urses.lumenlearning.com/boundless-business/chapter/ratio-analysis-and-statement-evalu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723849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6295E7F-EA66-480B-B001-C8BE7CD61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0040" y="4892040"/>
            <a:ext cx="11548872" cy="1645920"/>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948C5B-75AC-45C2-86C0-1DF5CB9F893D}"/>
              </a:ext>
            </a:extLst>
          </p:cNvPr>
          <p:cNvSpPr>
            <a:spLocks noGrp="1"/>
          </p:cNvSpPr>
          <p:nvPr>
            <p:ph type="title"/>
          </p:nvPr>
        </p:nvSpPr>
        <p:spPr>
          <a:xfrm>
            <a:off x="718686" y="5091762"/>
            <a:ext cx="7484787" cy="1264588"/>
          </a:xfrm>
        </p:spPr>
        <p:txBody>
          <a:bodyPr vert="horz" lIns="91440" tIns="45720" rIns="91440" bIns="45720" rtlCol="0" anchor="ctr">
            <a:normAutofit/>
          </a:bodyPr>
          <a:lstStyle/>
          <a:p>
            <a:pPr algn="r"/>
            <a:r>
              <a:rPr lang="en-US" sz="4800">
                <a:solidFill>
                  <a:srgbClr val="FFFFFF"/>
                </a:solidFill>
              </a:rPr>
              <a:t>Organisational steak holders</a:t>
            </a:r>
          </a:p>
        </p:txBody>
      </p:sp>
      <p:pic>
        <p:nvPicPr>
          <p:cNvPr id="5" name="Content Placeholder 4" descr="A picture containing clock, meter&#10;&#10;Description automatically generated">
            <a:extLst>
              <a:ext uri="{FF2B5EF4-FFF2-40B4-BE49-F238E27FC236}">
                <a16:creationId xmlns:a16="http://schemas.microsoft.com/office/drawing/2014/main" id="{A46D6DC7-7ECA-4FC3-8FFE-DAD7E1B9AFCF}"/>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7005" r="-1" b="20168"/>
          <a:stretch/>
        </p:blipFill>
        <p:spPr>
          <a:xfrm>
            <a:off x="320040" y="278943"/>
            <a:ext cx="11548872" cy="4462272"/>
          </a:xfrm>
          <a:prstGeom prst="rect">
            <a:avLst/>
          </a:prstGeom>
        </p:spPr>
      </p:pic>
      <p:cxnSp>
        <p:nvCxnSpPr>
          <p:cNvPr id="39" name="Straight Connector 38">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F755D56-5890-4DEA-9CC2-95081AC6EAD2}"/>
              </a:ext>
            </a:extLst>
          </p:cNvPr>
          <p:cNvSpPr txBox="1"/>
          <p:nvPr/>
        </p:nvSpPr>
        <p:spPr>
          <a:xfrm>
            <a:off x="9561870" y="4582257"/>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urses.lumenlearning.com/suny-hccc-introbusiness/chapter/business-stakeholders-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1114422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 name="Content Placeholder 60" descr="A close up of a sign&#10;&#10;Description automatically generated">
            <a:extLst>
              <a:ext uri="{FF2B5EF4-FFF2-40B4-BE49-F238E27FC236}">
                <a16:creationId xmlns:a16="http://schemas.microsoft.com/office/drawing/2014/main" id="{B2E672C1-7239-41BD-A4F1-283D3D0ED27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1696"/>
          <a:stretch/>
        </p:blipFill>
        <p:spPr>
          <a:xfrm>
            <a:off x="4117521" y="10"/>
            <a:ext cx="8074479" cy="6857990"/>
          </a:xfrm>
          <a:prstGeom prst="rect">
            <a:avLst/>
          </a:prstGeom>
        </p:spPr>
      </p:pic>
      <p:sp>
        <p:nvSpPr>
          <p:cNvPr id="106" name="Freeform: Shape 9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 name="Freeform: Shape 9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A42E81-0D58-44AC-A417-D8AA5315DE96}"/>
              </a:ext>
            </a:extLst>
          </p:cNvPr>
          <p:cNvSpPr>
            <a:spLocks noGrp="1"/>
          </p:cNvSpPr>
          <p:nvPr>
            <p:ph type="title"/>
          </p:nvPr>
        </p:nvSpPr>
        <p:spPr>
          <a:xfrm>
            <a:off x="804672" y="365125"/>
            <a:ext cx="5266155" cy="1325563"/>
          </a:xfrm>
        </p:spPr>
        <p:txBody>
          <a:bodyPr vert="horz" lIns="91440" tIns="45720" rIns="91440" bIns="45720" rtlCol="0">
            <a:normAutofit/>
          </a:bodyPr>
          <a:lstStyle/>
          <a:p>
            <a:r>
              <a:rPr lang="en-US"/>
              <a:t>Ethical standpoint</a:t>
            </a:r>
          </a:p>
        </p:txBody>
      </p:sp>
      <p:sp>
        <p:nvSpPr>
          <p:cNvPr id="108" name="Content Placeholder 75">
            <a:extLst>
              <a:ext uri="{FF2B5EF4-FFF2-40B4-BE49-F238E27FC236}">
                <a16:creationId xmlns:a16="http://schemas.microsoft.com/office/drawing/2014/main" id="{4FF4C2EA-4FE8-42F0-8F4A-FE8CE182B42D}"/>
              </a:ext>
            </a:extLst>
          </p:cNvPr>
          <p:cNvSpPr>
            <a:spLocks noGrp="1"/>
          </p:cNvSpPr>
          <p:nvPr>
            <p:ph idx="1"/>
          </p:nvPr>
        </p:nvSpPr>
        <p:spPr>
          <a:xfrm>
            <a:off x="804672" y="2022601"/>
            <a:ext cx="3941499" cy="4154361"/>
          </a:xfrm>
        </p:spPr>
        <p:txBody>
          <a:bodyPr>
            <a:normAutofit/>
          </a:bodyPr>
          <a:lstStyle/>
          <a:p>
            <a:endParaRPr lang="en-GB" sz="2000"/>
          </a:p>
        </p:txBody>
      </p:sp>
      <p:sp>
        <p:nvSpPr>
          <p:cNvPr id="62" name="TextBox 61">
            <a:extLst>
              <a:ext uri="{FF2B5EF4-FFF2-40B4-BE49-F238E27FC236}">
                <a16:creationId xmlns:a16="http://schemas.microsoft.com/office/drawing/2014/main" id="{0D554658-C037-4E3E-AD3B-D2BD3B86BE24}"/>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ugandajournalistsresourcecentre.com/podcast-current-trends-and-issues-in-human-rights-monitorin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35451439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4872985-0097-42C5-AA0B-F093A5E1122F}"/>
              </a:ext>
            </a:extLst>
          </p:cNvPr>
          <p:cNvPicPr>
            <a:picLocks noChangeAspect="1"/>
          </p:cNvPicPr>
          <p:nvPr/>
        </p:nvPicPr>
        <p:blipFill rotWithShape="1">
          <a:blip r:embed="rId3"/>
          <a:srcRect t="9091" r="23298"/>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413670-FF6D-4872-896F-20910D3C697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Corporate strategy</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3819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F4AC55-5D4A-4C10-AAED-115F9D881217}"/>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 PESTEL</a:t>
            </a:r>
          </a:p>
        </p:txBody>
      </p:sp>
      <p:cxnSp>
        <p:nvCxnSpPr>
          <p:cNvPr id="23" name="Straight Connector 2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8" name="Table 8">
            <a:extLst>
              <a:ext uri="{FF2B5EF4-FFF2-40B4-BE49-F238E27FC236}">
                <a16:creationId xmlns:a16="http://schemas.microsoft.com/office/drawing/2014/main" id="{57C4A7EA-7091-422B-B295-0580FF2B4687}"/>
              </a:ext>
            </a:extLst>
          </p:cNvPr>
          <p:cNvGraphicFramePr>
            <a:graphicFrameLocks noGrp="1"/>
          </p:cNvGraphicFramePr>
          <p:nvPr>
            <p:ph idx="1"/>
            <p:extLst>
              <p:ext uri="{D42A27DB-BD31-4B8C-83A1-F6EECF244321}">
                <p14:modId xmlns:p14="http://schemas.microsoft.com/office/powerpoint/2010/main" val="3126703672"/>
              </p:ext>
            </p:extLst>
          </p:nvPr>
        </p:nvGraphicFramePr>
        <p:xfrm>
          <a:off x="667575" y="2427541"/>
          <a:ext cx="10801750" cy="3997638"/>
        </p:xfrm>
        <a:graphic>
          <a:graphicData uri="http://schemas.openxmlformats.org/drawingml/2006/table">
            <a:tbl>
              <a:tblPr firstRow="1" bandRow="1">
                <a:tableStyleId>{5C22544A-7EE6-4342-B048-85BDC9FD1C3A}</a:tableStyleId>
              </a:tblPr>
              <a:tblGrid>
                <a:gridCol w="2737910">
                  <a:extLst>
                    <a:ext uri="{9D8B030D-6E8A-4147-A177-3AD203B41FA5}">
                      <a16:colId xmlns:a16="http://schemas.microsoft.com/office/drawing/2014/main" val="1054062563"/>
                    </a:ext>
                  </a:extLst>
                </a:gridCol>
                <a:gridCol w="8063840">
                  <a:extLst>
                    <a:ext uri="{9D8B030D-6E8A-4147-A177-3AD203B41FA5}">
                      <a16:colId xmlns:a16="http://schemas.microsoft.com/office/drawing/2014/main" val="1280009108"/>
                    </a:ext>
                  </a:extLst>
                </a:gridCol>
              </a:tblGrid>
              <a:tr h="666273">
                <a:tc>
                  <a:txBody>
                    <a:bodyPr/>
                    <a:lstStyle/>
                    <a:p>
                      <a:br>
                        <a:rPr lang="en-GB" sz="1300" b="1">
                          <a:solidFill>
                            <a:srgbClr val="FFFFFF"/>
                          </a:solidFill>
                        </a:rPr>
                      </a:br>
                      <a:r>
                        <a:rPr lang="en-GB" sz="1300" b="1">
                          <a:solidFill>
                            <a:srgbClr val="FFFFFF"/>
                          </a:solidFill>
                        </a:rPr>
                        <a:t>       POLITICAL</a:t>
                      </a:r>
                    </a:p>
                  </a:txBody>
                  <a:tcPr marL="189660" marR="113797" marT="113797" marB="113797"/>
                </a:tc>
                <a:tc>
                  <a:txBody>
                    <a:bodyPr/>
                    <a:lstStyle/>
                    <a:p>
                      <a:r>
                        <a:rPr lang="en-GB" sz="1300" b="1">
                          <a:solidFill>
                            <a:srgbClr val="FFFFFF"/>
                          </a:solidFill>
                        </a:rPr>
                        <a:t>New government legislation – foreign trading restrictions -  </a:t>
                      </a:r>
                    </a:p>
                  </a:txBody>
                  <a:tcPr marL="189660" marR="113797" marT="113797" marB="113797"/>
                </a:tc>
                <a:extLst>
                  <a:ext uri="{0D108BD9-81ED-4DB2-BD59-A6C34878D82A}">
                    <a16:rowId xmlns:a16="http://schemas.microsoft.com/office/drawing/2014/main" val="2702164325"/>
                  </a:ext>
                </a:extLst>
              </a:tr>
              <a:tr h="666273">
                <a:tc>
                  <a:txBody>
                    <a:bodyPr/>
                    <a:lstStyle/>
                    <a:p>
                      <a:br>
                        <a:rPr lang="en-GB" sz="1300">
                          <a:solidFill>
                            <a:schemeClr val="tx1">
                              <a:lumMod val="85000"/>
                              <a:lumOff val="15000"/>
                            </a:schemeClr>
                          </a:solidFill>
                        </a:rPr>
                      </a:br>
                      <a:r>
                        <a:rPr lang="en-GB" sz="1300">
                          <a:solidFill>
                            <a:schemeClr val="tx1">
                              <a:lumMod val="85000"/>
                              <a:lumOff val="15000"/>
                            </a:schemeClr>
                          </a:solidFill>
                        </a:rPr>
                        <a:t>     ECONOMICAL</a:t>
                      </a:r>
                    </a:p>
                  </a:txBody>
                  <a:tcPr marL="189660" marR="113797" marT="113797" marB="113797"/>
                </a:tc>
                <a:tc>
                  <a:txBody>
                    <a:bodyPr/>
                    <a:lstStyle/>
                    <a:p>
                      <a:r>
                        <a:rPr lang="en-GB" sz="1300">
                          <a:solidFill>
                            <a:schemeClr val="tx1">
                              <a:lumMod val="85000"/>
                              <a:lumOff val="15000"/>
                            </a:schemeClr>
                          </a:solidFill>
                        </a:rPr>
                        <a:t>Rise in Taxes – Inflation  -  exchange rates – Interest rates -</a:t>
                      </a:r>
                    </a:p>
                  </a:txBody>
                  <a:tcPr marL="189660" marR="113797" marT="113797" marB="113797"/>
                </a:tc>
                <a:extLst>
                  <a:ext uri="{0D108BD9-81ED-4DB2-BD59-A6C34878D82A}">
                    <a16:rowId xmlns:a16="http://schemas.microsoft.com/office/drawing/2014/main" val="4289404136"/>
                  </a:ext>
                </a:extLst>
              </a:tr>
              <a:tr h="666273">
                <a:tc>
                  <a:txBody>
                    <a:bodyPr/>
                    <a:lstStyle/>
                    <a:p>
                      <a:br>
                        <a:rPr lang="en-GB" sz="1300">
                          <a:solidFill>
                            <a:schemeClr val="tx1">
                              <a:lumMod val="85000"/>
                              <a:lumOff val="15000"/>
                            </a:schemeClr>
                          </a:solidFill>
                        </a:rPr>
                      </a:br>
                      <a:r>
                        <a:rPr lang="en-GB" sz="1300">
                          <a:solidFill>
                            <a:schemeClr val="tx1">
                              <a:lumMod val="85000"/>
                              <a:lumOff val="15000"/>
                            </a:schemeClr>
                          </a:solidFill>
                        </a:rPr>
                        <a:t>         SOCIAL</a:t>
                      </a:r>
                    </a:p>
                  </a:txBody>
                  <a:tcPr marL="189660" marR="113797" marT="113797" marB="113797"/>
                </a:tc>
                <a:tc>
                  <a:txBody>
                    <a:bodyPr/>
                    <a:lstStyle/>
                    <a:p>
                      <a:r>
                        <a:rPr lang="en-GB" sz="1300" dirty="0">
                          <a:solidFill>
                            <a:schemeClr val="tx1">
                              <a:lumMod val="85000"/>
                              <a:lumOff val="15000"/>
                            </a:schemeClr>
                          </a:solidFill>
                        </a:rPr>
                        <a:t>Unemployment rates – low birth rates </a:t>
                      </a:r>
                    </a:p>
                  </a:txBody>
                  <a:tcPr marL="189660" marR="113797" marT="113797" marB="113797"/>
                </a:tc>
                <a:extLst>
                  <a:ext uri="{0D108BD9-81ED-4DB2-BD59-A6C34878D82A}">
                    <a16:rowId xmlns:a16="http://schemas.microsoft.com/office/drawing/2014/main" val="2358007053"/>
                  </a:ext>
                </a:extLst>
              </a:tr>
              <a:tr h="666273">
                <a:tc>
                  <a:txBody>
                    <a:bodyPr/>
                    <a:lstStyle/>
                    <a:p>
                      <a:br>
                        <a:rPr lang="en-GB" sz="1300">
                          <a:solidFill>
                            <a:schemeClr val="tx1">
                              <a:lumMod val="85000"/>
                              <a:lumOff val="15000"/>
                            </a:schemeClr>
                          </a:solidFill>
                        </a:rPr>
                      </a:br>
                      <a:r>
                        <a:rPr lang="en-GB" sz="1300">
                          <a:solidFill>
                            <a:schemeClr val="tx1">
                              <a:lumMod val="85000"/>
                              <a:lumOff val="15000"/>
                            </a:schemeClr>
                          </a:solidFill>
                        </a:rPr>
                        <a:t>   TECHNOLOGICAL</a:t>
                      </a:r>
                    </a:p>
                  </a:txBody>
                  <a:tcPr marL="189660" marR="113797" marT="113797" marB="113797"/>
                </a:tc>
                <a:tc>
                  <a:txBody>
                    <a:bodyPr/>
                    <a:lstStyle/>
                    <a:p>
                      <a:r>
                        <a:rPr lang="en-GB" sz="1300">
                          <a:solidFill>
                            <a:schemeClr val="tx1">
                              <a:lumMod val="85000"/>
                              <a:lumOff val="15000"/>
                            </a:schemeClr>
                          </a:solidFill>
                        </a:rPr>
                        <a:t>Change in technology – New ways in communicating with markets – New ways in producing goods </a:t>
                      </a:r>
                    </a:p>
                  </a:txBody>
                  <a:tcPr marL="189660" marR="113797" marT="113797" marB="113797"/>
                </a:tc>
                <a:extLst>
                  <a:ext uri="{0D108BD9-81ED-4DB2-BD59-A6C34878D82A}">
                    <a16:rowId xmlns:a16="http://schemas.microsoft.com/office/drawing/2014/main" val="3349405152"/>
                  </a:ext>
                </a:extLst>
              </a:tr>
              <a:tr h="666273">
                <a:tc>
                  <a:txBody>
                    <a:bodyPr/>
                    <a:lstStyle/>
                    <a:p>
                      <a:br>
                        <a:rPr lang="en-GB" sz="1300">
                          <a:solidFill>
                            <a:schemeClr val="tx1">
                              <a:lumMod val="85000"/>
                              <a:lumOff val="15000"/>
                            </a:schemeClr>
                          </a:solidFill>
                        </a:rPr>
                      </a:br>
                      <a:r>
                        <a:rPr lang="en-GB" sz="1300">
                          <a:solidFill>
                            <a:schemeClr val="tx1">
                              <a:lumMod val="85000"/>
                              <a:lumOff val="15000"/>
                            </a:schemeClr>
                          </a:solidFill>
                        </a:rPr>
                        <a:t>  ENVIRONMENTAL</a:t>
                      </a:r>
                    </a:p>
                  </a:txBody>
                  <a:tcPr marL="189660" marR="113797" marT="113797" marB="113797"/>
                </a:tc>
                <a:tc>
                  <a:txBody>
                    <a:bodyPr/>
                    <a:lstStyle/>
                    <a:p>
                      <a:r>
                        <a:rPr lang="en-GB" sz="1300" dirty="0">
                          <a:solidFill>
                            <a:schemeClr val="tx1">
                              <a:lumMod val="85000"/>
                              <a:lumOff val="15000"/>
                            </a:schemeClr>
                          </a:solidFill>
                        </a:rPr>
                        <a:t>Ethical buying – carbon footprint  -</a:t>
                      </a:r>
                    </a:p>
                  </a:txBody>
                  <a:tcPr marL="189660" marR="113797" marT="113797" marB="113797"/>
                </a:tc>
                <a:extLst>
                  <a:ext uri="{0D108BD9-81ED-4DB2-BD59-A6C34878D82A}">
                    <a16:rowId xmlns:a16="http://schemas.microsoft.com/office/drawing/2014/main" val="782577364"/>
                  </a:ext>
                </a:extLst>
              </a:tr>
              <a:tr h="666273">
                <a:tc>
                  <a:txBody>
                    <a:bodyPr/>
                    <a:lstStyle/>
                    <a:p>
                      <a:br>
                        <a:rPr lang="en-GB" sz="1300">
                          <a:solidFill>
                            <a:schemeClr val="tx1">
                              <a:lumMod val="85000"/>
                              <a:lumOff val="15000"/>
                            </a:schemeClr>
                          </a:solidFill>
                        </a:rPr>
                      </a:br>
                      <a:r>
                        <a:rPr lang="en-GB" sz="1300">
                          <a:solidFill>
                            <a:schemeClr val="tx1">
                              <a:lumMod val="85000"/>
                              <a:lumOff val="15000"/>
                            </a:schemeClr>
                          </a:solidFill>
                        </a:rPr>
                        <a:t>           LEGAL</a:t>
                      </a:r>
                    </a:p>
                  </a:txBody>
                  <a:tcPr marL="189660" marR="113797" marT="113797" marB="113797"/>
                </a:tc>
                <a:tc>
                  <a:txBody>
                    <a:bodyPr/>
                    <a:lstStyle/>
                    <a:p>
                      <a:r>
                        <a:rPr lang="en-GB" sz="1300" dirty="0">
                          <a:solidFill>
                            <a:schemeClr val="tx1">
                              <a:lumMod val="85000"/>
                              <a:lumOff val="15000"/>
                            </a:schemeClr>
                          </a:solidFill>
                        </a:rPr>
                        <a:t>Health and safety –  Product safety – product labelling – complying with consumer laws</a:t>
                      </a:r>
                    </a:p>
                  </a:txBody>
                  <a:tcPr marL="189660" marR="113797" marT="113797" marB="113797"/>
                </a:tc>
                <a:extLst>
                  <a:ext uri="{0D108BD9-81ED-4DB2-BD59-A6C34878D82A}">
                    <a16:rowId xmlns:a16="http://schemas.microsoft.com/office/drawing/2014/main" val="252832410"/>
                  </a:ext>
                </a:extLst>
              </a:tr>
            </a:tbl>
          </a:graphicData>
        </a:graphic>
      </p:graphicFrame>
    </p:spTree>
    <p:extLst>
      <p:ext uri="{BB962C8B-B14F-4D97-AF65-F5344CB8AC3E}">
        <p14:creationId xmlns:p14="http://schemas.microsoft.com/office/powerpoint/2010/main" val="3976417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slz="http://schemas.microsoft.com/office/powerpoint/2016/slidezoom">
        <mc:Choice Requires="pslz">
          <p:graphicFrame>
            <p:nvGraphicFramePr>
              <p:cNvPr id="9" name="Slide Zoom 8">
                <a:extLst>
                  <a:ext uri="{FF2B5EF4-FFF2-40B4-BE49-F238E27FC236}">
                    <a16:creationId xmlns:a16="http://schemas.microsoft.com/office/drawing/2014/main" id="{15C97256-7E1B-48B6-BCA3-0EDE59FBDAA2}"/>
                  </a:ext>
                </a:extLst>
              </p:cNvPr>
              <p:cNvGraphicFramePr>
                <a:graphicFrameLocks noChangeAspect="1"/>
              </p:cNvGraphicFramePr>
              <p:nvPr>
                <p:extLst>
                  <p:ext uri="{D42A27DB-BD31-4B8C-83A1-F6EECF244321}">
                    <p14:modId xmlns:p14="http://schemas.microsoft.com/office/powerpoint/2010/main" val="1068380929"/>
                  </p:ext>
                </p:extLst>
              </p:nvPr>
            </p:nvGraphicFramePr>
            <p:xfrm>
              <a:off x="5028984" y="3002529"/>
              <a:ext cx="3048000" cy="1714500"/>
            </p:xfrm>
            <a:graphic>
              <a:graphicData uri="http://schemas.microsoft.com/office/powerpoint/2016/slidezoom">
                <pslz:sldZm>
                  <pslz:sldZmObj sldId="266" cId="879701539">
                    <pslz:zmPr id="{5FBD3022-0140-4BDF-BFF4-1A2A9BE0CD78}"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9" name="Slide Zoom 8">
                <a:hlinkClick r:id="rId4" action="ppaction://hlinksldjump"/>
                <a:extLst>
                  <a:ext uri="{FF2B5EF4-FFF2-40B4-BE49-F238E27FC236}">
                    <a16:creationId xmlns:a16="http://schemas.microsoft.com/office/drawing/2014/main" id="{15C97256-7E1B-48B6-BCA3-0EDE59FBDAA2}"/>
                  </a:ext>
                </a:extLst>
              </p:cNvPr>
              <p:cNvPicPr>
                <a:picLocks noGrp="1" noRot="1" noChangeAspect="1" noMove="1" noResize="1" noEditPoints="1" noAdjustHandles="1" noChangeArrowheads="1" noChangeShapeType="1"/>
              </p:cNvPicPr>
              <p:nvPr/>
            </p:nvPicPr>
            <p:blipFill>
              <a:blip r:embed="rId5"/>
              <a:stretch>
                <a:fillRect/>
              </a:stretch>
            </p:blipFill>
            <p:spPr>
              <a:xfrm>
                <a:off x="5028984" y="3002529"/>
                <a:ext cx="3048000" cy="1714500"/>
              </a:xfrm>
              <a:prstGeom prst="rect">
                <a:avLst/>
              </a:prstGeom>
              <a:ln w="3175">
                <a:solidFill>
                  <a:prstClr val="ltGray"/>
                </a:solidFill>
              </a:ln>
            </p:spPr>
          </p:pic>
        </mc:Fallback>
      </mc:AlternateContent>
      <p:sp>
        <p:nvSpPr>
          <p:cNvPr id="15" name="Title 14">
            <a:extLst>
              <a:ext uri="{FF2B5EF4-FFF2-40B4-BE49-F238E27FC236}">
                <a16:creationId xmlns:a16="http://schemas.microsoft.com/office/drawing/2014/main" id="{FB343330-5247-41A3-B018-FD13CEF3F6DF}"/>
              </a:ext>
            </a:extLst>
          </p:cNvPr>
          <p:cNvSpPr>
            <a:spLocks noGrp="1"/>
          </p:cNvSpPr>
          <p:nvPr>
            <p:ph type="title"/>
          </p:nvPr>
        </p:nvSpPr>
        <p:spPr>
          <a:xfrm>
            <a:off x="838200" y="365125"/>
            <a:ext cx="2264596" cy="537845"/>
          </a:xfrm>
        </p:spPr>
        <p:txBody>
          <a:bodyPr>
            <a:normAutofit/>
          </a:bodyPr>
          <a:lstStyle/>
          <a:p>
            <a:r>
              <a:rPr lang="en-GB" sz="14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SWOT ANALYSIS</a:t>
            </a:r>
          </a:p>
        </p:txBody>
      </p:sp>
      <p:graphicFrame>
        <p:nvGraphicFramePr>
          <p:cNvPr id="4" name="Table 4">
            <a:extLst>
              <a:ext uri="{FF2B5EF4-FFF2-40B4-BE49-F238E27FC236}">
                <a16:creationId xmlns:a16="http://schemas.microsoft.com/office/drawing/2014/main" id="{F82184FE-B98B-40AD-BDD0-132CDF008E01}"/>
              </a:ext>
            </a:extLst>
          </p:cNvPr>
          <p:cNvGraphicFramePr>
            <a:graphicFrameLocks noGrp="1"/>
          </p:cNvGraphicFramePr>
          <p:nvPr>
            <p:ph idx="1"/>
            <p:extLst>
              <p:ext uri="{D42A27DB-BD31-4B8C-83A1-F6EECF244321}">
                <p14:modId xmlns:p14="http://schemas.microsoft.com/office/powerpoint/2010/main" val="1475690319"/>
              </p:ext>
            </p:extLst>
          </p:nvPr>
        </p:nvGraphicFramePr>
        <p:xfrm>
          <a:off x="838200" y="1263722"/>
          <a:ext cx="10515600" cy="5305908"/>
        </p:xfrm>
        <a:graphic>
          <a:graphicData uri="http://schemas.openxmlformats.org/drawingml/2006/table">
            <a:tbl>
              <a:tblPr firstRow="1" bandRow="1">
                <a:tableStyleId>{F5AB1C69-6EDB-4FF4-983F-18BD219EF322}</a:tableStyleId>
              </a:tblPr>
              <a:tblGrid>
                <a:gridCol w="2860497">
                  <a:extLst>
                    <a:ext uri="{9D8B030D-6E8A-4147-A177-3AD203B41FA5}">
                      <a16:colId xmlns:a16="http://schemas.microsoft.com/office/drawing/2014/main" val="1180175344"/>
                    </a:ext>
                  </a:extLst>
                </a:gridCol>
                <a:gridCol w="7655103">
                  <a:extLst>
                    <a:ext uri="{9D8B030D-6E8A-4147-A177-3AD203B41FA5}">
                      <a16:colId xmlns:a16="http://schemas.microsoft.com/office/drawing/2014/main" val="2843481911"/>
                    </a:ext>
                  </a:extLst>
                </a:gridCol>
              </a:tblGrid>
              <a:tr h="1386285">
                <a:tc>
                  <a:txBody>
                    <a:bodyPr/>
                    <a:lstStyle/>
                    <a:p>
                      <a:br>
                        <a:rPr lang="en-GB" dirty="0"/>
                      </a:br>
                      <a:br>
                        <a:rPr lang="en-GB" dirty="0"/>
                      </a:br>
                      <a:r>
                        <a:rPr lang="en-GB" dirty="0"/>
                        <a:t>             </a:t>
                      </a:r>
                      <a:r>
                        <a:rPr lang="en-GB" b="0" dirty="0">
                          <a:solidFill>
                            <a:sysClr val="windowText" lastClr="000000"/>
                          </a:solidFill>
                        </a:rPr>
                        <a:t>STRENGTHS</a:t>
                      </a:r>
                    </a:p>
                  </a:txBody>
                  <a:tcPr/>
                </a:tc>
                <a:tc>
                  <a:txBody>
                    <a:bodyPr/>
                    <a:lstStyle/>
                    <a:p>
                      <a:br>
                        <a:rPr lang="en-GB" dirty="0">
                          <a:solidFill>
                            <a:sysClr val="windowText" lastClr="000000"/>
                          </a:solidFill>
                        </a:rPr>
                      </a:br>
                      <a:r>
                        <a:rPr lang="en-GB" dirty="0">
                          <a:solidFill>
                            <a:sysClr val="windowText" lastClr="000000"/>
                          </a:solidFill>
                        </a:rPr>
                        <a:t>Ethical buying – minimal packaging – biodegradable packaging – Recycling total 89% - campaigning  for animal and human rights – Natural and organic hand mad products – Chain of more than 900 stores globally – regeneration fund – Contributing towards their carbon footprint.</a:t>
                      </a:r>
                    </a:p>
                  </a:txBody>
                  <a:tcPr/>
                </a:tc>
                <a:extLst>
                  <a:ext uri="{0D108BD9-81ED-4DB2-BD59-A6C34878D82A}">
                    <a16:rowId xmlns:a16="http://schemas.microsoft.com/office/drawing/2014/main" val="3604389831"/>
                  </a:ext>
                </a:extLst>
              </a:tr>
              <a:tr h="1280956">
                <a:tc>
                  <a:txBody>
                    <a:bodyPr/>
                    <a:lstStyle/>
                    <a:p>
                      <a:br>
                        <a:rPr lang="en-GB" dirty="0"/>
                      </a:br>
                      <a:br>
                        <a:rPr lang="en-GB" dirty="0"/>
                      </a:br>
                      <a:r>
                        <a:rPr lang="en-GB" dirty="0"/>
                        <a:t>           WEAKNESSES</a:t>
                      </a:r>
                    </a:p>
                  </a:txBody>
                  <a:tcPr/>
                </a:tc>
                <a:tc>
                  <a:txBody>
                    <a:bodyPr/>
                    <a:lstStyle/>
                    <a:p>
                      <a:br>
                        <a:rPr lang="en-GB" dirty="0"/>
                      </a:br>
                      <a:r>
                        <a:rPr lang="en-GB" dirty="0"/>
                        <a:t>  High costing – Low demand – </a:t>
                      </a:r>
                    </a:p>
                  </a:txBody>
                  <a:tcPr/>
                </a:tc>
                <a:extLst>
                  <a:ext uri="{0D108BD9-81ED-4DB2-BD59-A6C34878D82A}">
                    <a16:rowId xmlns:a16="http://schemas.microsoft.com/office/drawing/2014/main" val="1618736041"/>
                  </a:ext>
                </a:extLst>
              </a:tr>
              <a:tr h="1280956">
                <a:tc>
                  <a:txBody>
                    <a:bodyPr/>
                    <a:lstStyle/>
                    <a:p>
                      <a:br>
                        <a:rPr lang="en-GB" dirty="0"/>
                      </a:br>
                      <a:br>
                        <a:rPr lang="en-GB" dirty="0"/>
                      </a:br>
                      <a:r>
                        <a:rPr lang="en-GB" dirty="0"/>
                        <a:t>           OPPORTUNITES</a:t>
                      </a:r>
                      <a:br>
                        <a:rPr lang="en-GB" dirty="0"/>
                      </a:br>
                      <a:endParaRPr lang="en-GB" dirty="0"/>
                    </a:p>
                  </a:txBody>
                  <a:tcPr/>
                </a:tc>
                <a:tc>
                  <a:txBody>
                    <a:bodyPr/>
                    <a:lstStyle/>
                    <a:p>
                      <a:br>
                        <a:rPr lang="en-GB" dirty="0"/>
                      </a:br>
                      <a:r>
                        <a:rPr lang="en-GB" dirty="0"/>
                        <a:t>     Eliminating the use of chemicals and palm oil from all products -</a:t>
                      </a:r>
                    </a:p>
                  </a:txBody>
                  <a:tcPr/>
                </a:tc>
                <a:extLst>
                  <a:ext uri="{0D108BD9-81ED-4DB2-BD59-A6C34878D82A}">
                    <a16:rowId xmlns:a16="http://schemas.microsoft.com/office/drawing/2014/main" val="3888416405"/>
                  </a:ext>
                </a:extLst>
              </a:tr>
              <a:tr h="1280956">
                <a:tc>
                  <a:txBody>
                    <a:bodyPr/>
                    <a:lstStyle/>
                    <a:p>
                      <a:br>
                        <a:rPr lang="en-GB" dirty="0"/>
                      </a:br>
                      <a:br>
                        <a:rPr lang="en-GB" dirty="0"/>
                      </a:br>
                      <a:r>
                        <a:rPr lang="en-GB" dirty="0"/>
                        <a:t>             THREATS</a:t>
                      </a:r>
                    </a:p>
                  </a:txBody>
                  <a:tcPr/>
                </a:tc>
                <a:tc>
                  <a:txBody>
                    <a:bodyPr/>
                    <a:lstStyle/>
                    <a:p>
                      <a:br>
                        <a:rPr lang="en-GB" dirty="0"/>
                      </a:br>
                      <a:r>
                        <a:rPr lang="en-GB" dirty="0"/>
                        <a:t>    Competition from other competitors such as body shop – New legislation -  </a:t>
                      </a:r>
                    </a:p>
                  </a:txBody>
                  <a:tcPr/>
                </a:tc>
                <a:extLst>
                  <a:ext uri="{0D108BD9-81ED-4DB2-BD59-A6C34878D82A}">
                    <a16:rowId xmlns:a16="http://schemas.microsoft.com/office/drawing/2014/main" val="2563099764"/>
                  </a:ext>
                </a:extLst>
              </a:tr>
            </a:tbl>
          </a:graphicData>
        </a:graphic>
      </p:graphicFrame>
    </p:spTree>
    <p:extLst>
      <p:ext uri="{BB962C8B-B14F-4D97-AF65-F5344CB8AC3E}">
        <p14:creationId xmlns:p14="http://schemas.microsoft.com/office/powerpoint/2010/main" val="879701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F0487-F443-489D-A7CC-59CCC86472D6}"/>
              </a:ext>
            </a:extLst>
          </p:cNvPr>
          <p:cNvSpPr>
            <a:spLocks noGrp="1"/>
          </p:cNvSpPr>
          <p:nvPr>
            <p:ph type="title"/>
          </p:nvPr>
        </p:nvSpPr>
        <p:spPr>
          <a:xfrm>
            <a:off x="648929" y="629266"/>
            <a:ext cx="3651467" cy="1676603"/>
          </a:xfrm>
        </p:spPr>
        <p:txBody>
          <a:bodyPr vert="horz" lIns="91440" tIns="45720" rIns="91440" bIns="45720" rtlCol="0">
            <a:normAutofit/>
          </a:bodyPr>
          <a:lstStyle/>
          <a:p>
            <a:r>
              <a:rPr lang="en-US"/>
              <a:t>Leadership style</a:t>
            </a:r>
          </a:p>
        </p:txBody>
      </p:sp>
      <p:sp>
        <p:nvSpPr>
          <p:cNvPr id="22" name="Content Placeholder 21">
            <a:extLst>
              <a:ext uri="{FF2B5EF4-FFF2-40B4-BE49-F238E27FC236}">
                <a16:creationId xmlns:a16="http://schemas.microsoft.com/office/drawing/2014/main" id="{D3C55AA9-387F-453E-8AC7-FDD242F44785}"/>
              </a:ext>
            </a:extLst>
          </p:cNvPr>
          <p:cNvSpPr>
            <a:spLocks noGrp="1"/>
          </p:cNvSpPr>
          <p:nvPr>
            <p:ph idx="1"/>
          </p:nvPr>
        </p:nvSpPr>
        <p:spPr>
          <a:xfrm>
            <a:off x="648931" y="2438400"/>
            <a:ext cx="3651466" cy="3785419"/>
          </a:xfrm>
        </p:spPr>
        <p:txBody>
          <a:bodyPr>
            <a:normAutofit/>
          </a:bodyPr>
          <a:lstStyle/>
          <a:p>
            <a:endParaRPr lang="en-US" sz="1800"/>
          </a:p>
        </p:txBody>
      </p:sp>
      <p:pic>
        <p:nvPicPr>
          <p:cNvPr id="8" name="Content Placeholder 7" descr="A screenshot of a cell phone&#10;&#10;Description automatically generated">
            <a:extLst>
              <a:ext uri="{FF2B5EF4-FFF2-40B4-BE49-F238E27FC236}">
                <a16:creationId xmlns:a16="http://schemas.microsoft.com/office/drawing/2014/main" id="{CDC4E9DA-C4D1-444F-BCBC-6F1B6764A86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000" r="-2" b="5199"/>
          <a:stretch/>
        </p:blipFill>
        <p:spPr>
          <a:xfrm>
            <a:off x="5204134" y="-200045"/>
            <a:ext cx="7552944" cy="6423864"/>
          </a:xfrm>
          <a:prstGeom prst="rect">
            <a:avLst/>
          </a:prstGeom>
          <a:effectLst/>
        </p:spPr>
      </p:pic>
      <p:sp>
        <p:nvSpPr>
          <p:cNvPr id="9" name="TextBox 8">
            <a:extLst>
              <a:ext uri="{FF2B5EF4-FFF2-40B4-BE49-F238E27FC236}">
                <a16:creationId xmlns:a16="http://schemas.microsoft.com/office/drawing/2014/main" id="{02DEF145-7422-46A0-BC3A-766CB5ABBAFC}"/>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atodorov.org/blog/2017/11/11/4-situational-leadership-style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21091962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7131B-EAED-4CDC-ABF1-1E830269EEEA}"/>
              </a:ext>
            </a:extLst>
          </p:cNvPr>
          <p:cNvSpPr>
            <a:spLocks noGrp="1"/>
          </p:cNvSpPr>
          <p:nvPr>
            <p:ph type="title"/>
          </p:nvPr>
        </p:nvSpPr>
        <p:spPr>
          <a:xfrm>
            <a:off x="8174735" y="640081"/>
            <a:ext cx="3377183" cy="3708895"/>
          </a:xfrm>
          <a:noFill/>
        </p:spPr>
        <p:txBody>
          <a:bodyPr vert="horz" lIns="91440" tIns="45720" rIns="91440" bIns="45720" rtlCol="0" anchor="b">
            <a:normAutofit/>
          </a:bodyPr>
          <a:lstStyle/>
          <a:p>
            <a:r>
              <a:rPr lang="en-US"/>
              <a:t>Teamwork</a:t>
            </a:r>
          </a:p>
        </p:txBody>
      </p:sp>
      <p:pic>
        <p:nvPicPr>
          <p:cNvPr id="10" name="Content Placeholder 9" descr="A drawing of a cartoon character&#10;&#10;Description automatically generated">
            <a:extLst>
              <a:ext uri="{FF2B5EF4-FFF2-40B4-BE49-F238E27FC236}">
                <a16:creationId xmlns:a16="http://schemas.microsoft.com/office/drawing/2014/main" id="{05C1E97A-BB80-48E4-B3DC-089052B93D67}"/>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897" r="2" b="5086"/>
          <a:stretch/>
        </p:blipFill>
        <p:spPr>
          <a:xfrm>
            <a:off x="20" y="10"/>
            <a:ext cx="7534636" cy="6857990"/>
          </a:xfrm>
          <a:prstGeom prst="rect">
            <a:avLst/>
          </a:prstGeom>
        </p:spPr>
      </p:pic>
      <p:sp>
        <p:nvSpPr>
          <p:cNvPr id="11" name="TextBox 10">
            <a:extLst>
              <a:ext uri="{FF2B5EF4-FFF2-40B4-BE49-F238E27FC236}">
                <a16:creationId xmlns:a16="http://schemas.microsoft.com/office/drawing/2014/main" id="{4B5B7BB8-8B02-48CA-A3BB-52CCA606DB06}"/>
              </a:ext>
            </a:extLst>
          </p:cNvPr>
          <p:cNvSpPr txBox="1"/>
          <p:nvPr/>
        </p:nvSpPr>
        <p:spPr>
          <a:xfrm>
            <a:off x="5227614" y="6750413"/>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de.wikipedia.org/wiki/Datei:Working_Together_Teamwork_Puzzle_Concept.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999213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FBC68-A2B5-496B-8975-F2B4DD73BBE5}"/>
              </a:ext>
            </a:extLst>
          </p:cNvPr>
          <p:cNvSpPr>
            <a:spLocks noGrp="1"/>
          </p:cNvSpPr>
          <p:nvPr>
            <p:ph type="title"/>
          </p:nvPr>
        </p:nvSpPr>
        <p:spPr>
          <a:xfrm>
            <a:off x="838200" y="365125"/>
            <a:ext cx="10515600" cy="1325563"/>
          </a:xfrm>
        </p:spPr>
        <p:txBody>
          <a:bodyPr>
            <a:normAutofit/>
          </a:bodyPr>
          <a:lstStyle/>
          <a:p>
            <a:endParaRPr lang="en-GB"/>
          </a:p>
        </p:txBody>
      </p:sp>
      <p:graphicFrame>
        <p:nvGraphicFramePr>
          <p:cNvPr id="4" name="Content Placeholder 3">
            <a:extLst>
              <a:ext uri="{FF2B5EF4-FFF2-40B4-BE49-F238E27FC236}">
                <a16:creationId xmlns:a16="http://schemas.microsoft.com/office/drawing/2014/main" id="{EB91CE77-AAEA-4DD7-BD21-947400103B60}"/>
              </a:ext>
            </a:extLst>
          </p:cNvPr>
          <p:cNvGraphicFramePr>
            <a:graphicFrameLocks noGrp="1"/>
          </p:cNvGraphicFramePr>
          <p:nvPr>
            <p:ph idx="1"/>
            <p:extLst>
              <p:ext uri="{D42A27DB-BD31-4B8C-83A1-F6EECF244321}">
                <p14:modId xmlns:p14="http://schemas.microsoft.com/office/powerpoint/2010/main" val="40197363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31526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19A38183-487E-4D78-A87B-22CA054C1E70}"/>
              </a:ext>
            </a:extLst>
          </p:cNvPr>
          <p:cNvPicPr>
            <a:picLocks noChangeAspect="1"/>
          </p:cNvPicPr>
          <p:nvPr/>
        </p:nvPicPr>
        <p:blipFill rotWithShape="1">
          <a:blip r:embed="rId3"/>
          <a:srcRect l="9938" r="5688" b="-1"/>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337A44-0BEE-4C49-9A29-9BE2E782306A}"/>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Conclusion</a:t>
            </a:r>
          </a:p>
        </p:txBody>
      </p:sp>
      <p:sp>
        <p:nvSpPr>
          <p:cNvPr id="26" name="Rectangle 2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049616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4" descr="A palm tree&#10;&#10;Description automatically generated">
            <a:extLst>
              <a:ext uri="{FF2B5EF4-FFF2-40B4-BE49-F238E27FC236}">
                <a16:creationId xmlns:a16="http://schemas.microsoft.com/office/drawing/2014/main" id="{D713240D-8110-4070-B1A6-5FC5343B0B9F}"/>
              </a:ext>
            </a:extLst>
          </p:cNvPr>
          <p:cNvPicPr>
            <a:picLocks noChangeAspect="1"/>
          </p:cNvPicPr>
          <p:nvPr/>
        </p:nvPicPr>
        <p:blipFill rotWithShape="1">
          <a:blip r:embed="rId3"/>
          <a:srcRect r="5200"/>
          <a:stretch/>
        </p:blipFill>
        <p:spPr>
          <a:xfrm>
            <a:off x="3523488" y="10"/>
            <a:ext cx="8668512" cy="6857990"/>
          </a:xfrm>
          <a:prstGeom prst="rect">
            <a:avLst/>
          </a:prstGeom>
        </p:spPr>
      </p:pic>
      <p:sp>
        <p:nvSpPr>
          <p:cNvPr id="33"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A8EA8C-D3F0-48DF-A31D-E5B93E07724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Refrences</a:t>
            </a:r>
          </a:p>
        </p:txBody>
      </p:sp>
      <p:sp>
        <p:nvSpPr>
          <p:cNvPr id="34"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34449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5A6C8D-335F-4E58-99E7-5131E3D58AA9}">
  <ds:schemaRefs>
    <ds:schemaRef ds:uri="http://schemas.microsoft.com/office/2006/documentManagement/types"/>
    <ds:schemaRef ds:uri="http://purl.org/dc/dcmitype/"/>
    <ds:schemaRef ds:uri="http://schemas.microsoft.com/office/infopath/2007/PartnerControls"/>
    <ds:schemaRef ds:uri="http://schemas.microsoft.com/office/2006/metadata/properties"/>
    <ds:schemaRef ds:uri="http://www.w3.org/XML/1998/namespace"/>
    <ds:schemaRef ds:uri="http://purl.org/dc/elements/1.1/"/>
    <ds:schemaRef ds:uri="http://schemas.openxmlformats.org/package/2006/metadata/core-properties"/>
    <ds:schemaRef ds:uri="9d0d5cce-d4dc-4043-8325-c992d2f588cd"/>
    <ds:schemaRef ds:uri="http://purl.org/dc/terms/"/>
  </ds:schemaRefs>
</ds:datastoreItem>
</file>

<file path=customXml/itemProps2.xml><?xml version="1.0" encoding="utf-8"?>
<ds:datastoreItem xmlns:ds="http://schemas.openxmlformats.org/officeDocument/2006/customXml" ds:itemID="{A7C24F5F-D003-45CB-83B6-98F77E4B61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22FAC9B-F0E8-436E-95E4-492114E954A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TotalTime>
  <Words>5246</Words>
  <Application>Microsoft Office PowerPoint</Application>
  <PresentationFormat>Widescreen</PresentationFormat>
  <Paragraphs>94</Paragraphs>
  <Slides>16</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The Contemporary Approaches to Management Of The Company, Lush Uk</vt:lpstr>
      <vt:lpstr>   Introduction</vt:lpstr>
      <vt:lpstr>Mission statement</vt:lpstr>
      <vt:lpstr>Aims and Objectives </vt:lpstr>
      <vt:lpstr>Corporate Social Responsibility</vt:lpstr>
      <vt:lpstr>Profit</vt:lpstr>
      <vt:lpstr>Organisational steak holders</vt:lpstr>
      <vt:lpstr>Ethical standpoint</vt:lpstr>
      <vt:lpstr>Corporate strategy</vt:lpstr>
      <vt:lpstr> PESTEL</vt:lpstr>
      <vt:lpstr>   SWOT ANALYSIS</vt:lpstr>
      <vt:lpstr>Leadership style</vt:lpstr>
      <vt:lpstr>Teamwork</vt:lpstr>
      <vt:lpstr>PowerPoint Presentation</vt:lpstr>
      <vt:lpstr>Conclusion</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Contemporary Approaches to Management Of The Company, Lush Uk</dc:title>
  <dc:creator>Kelly Lewis-bennett</dc:creator>
  <cp:lastModifiedBy>Kelly Lewis-bennett</cp:lastModifiedBy>
  <cp:revision>1</cp:revision>
  <dcterms:created xsi:type="dcterms:W3CDTF">2019-12-20T18:08:29Z</dcterms:created>
  <dcterms:modified xsi:type="dcterms:W3CDTF">2019-12-20T18:14:49Z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