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2" r:id="rId7"/>
    <p:sldId id="261" r:id="rId8"/>
    <p:sldId id="264"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2/28/2024</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2/28/2024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2/28/2024</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D8BD707-D9CF-40AE-B4C6-C98DA3205C09}" type="datetimeFigureOut">
              <a:rPr lang="en-US" smtClean="0"/>
              <a:pPr/>
              <a:t>2/28/2024</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2/28/2024</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D8BD707-D9CF-40AE-B4C6-C98DA3205C09}" type="datetimeFigureOut">
              <a:rPr lang="en-US" smtClean="0"/>
              <a:pPr/>
              <a:t>2/28/2024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2/28/2024</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2/28/2024</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slow">
    <p:fade thruBlk="1"/>
  </p:transition>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04800"/>
            <a:ext cx="7772400" cy="1829761"/>
          </a:xfrm>
        </p:spPr>
        <p:txBody>
          <a:bodyPr>
            <a:normAutofit fontScale="90000"/>
          </a:bodyPr>
          <a:lstStyle/>
          <a:p>
            <a:pPr algn="ctr"/>
            <a:r>
              <a:rPr lang="en-US" dirty="0" smtClean="0"/>
              <a:t/>
            </a:r>
            <a:br>
              <a:rPr lang="en-US" dirty="0" smtClean="0"/>
            </a:br>
            <a:r>
              <a:rPr lang="en-US" dirty="0" smtClean="0"/>
              <a:t/>
            </a:r>
            <a:br>
              <a:rPr lang="en-US" dirty="0" smtClean="0"/>
            </a:br>
            <a:r>
              <a:rPr lang="en-US" dirty="0" smtClean="0"/>
              <a:t/>
            </a:r>
            <a:br>
              <a:rPr lang="en-US" dirty="0" smtClean="0"/>
            </a:br>
            <a:r>
              <a:rPr lang="en-US" sz="3100" dirty="0" smtClean="0">
                <a:latin typeface="Algerian" pitchFamily="82" charset="0"/>
              </a:rPr>
              <a:t>Developing </a:t>
            </a:r>
            <a:r>
              <a:rPr lang="en-US" sz="3100" dirty="0" smtClean="0">
                <a:latin typeface="Algerian" pitchFamily="82" charset="0"/>
              </a:rPr>
              <a:t>Innovation and Creativity for Business Advantage</a:t>
            </a:r>
            <a:br>
              <a:rPr lang="en-US" sz="3100" dirty="0" smtClean="0">
                <a:latin typeface="Algerian" pitchFamily="82" charset="0"/>
              </a:rPr>
            </a:br>
            <a:endParaRPr lang="en-US" sz="3100" dirty="0">
              <a:latin typeface="Algerian" pitchFamily="82" charset="0"/>
            </a:endParaRPr>
          </a:p>
        </p:txBody>
      </p:sp>
      <p:sp>
        <p:nvSpPr>
          <p:cNvPr id="3" name="Subtitle 2"/>
          <p:cNvSpPr>
            <a:spLocks noGrp="1"/>
          </p:cNvSpPr>
          <p:nvPr>
            <p:ph type="subTitle" idx="1"/>
          </p:nvPr>
        </p:nvSpPr>
        <p:spPr>
          <a:xfrm>
            <a:off x="685800" y="3810000"/>
            <a:ext cx="7772400" cy="1199704"/>
          </a:xfrm>
        </p:spPr>
        <p:txBody>
          <a:bodyPr/>
          <a:lstStyle/>
          <a:p>
            <a:r>
              <a:rPr lang="en-US" dirty="0" smtClean="0"/>
              <a:t>Francisca Maria Dumitru</a:t>
            </a:r>
            <a:br>
              <a:rPr lang="en-US" dirty="0" smtClean="0"/>
            </a:br>
            <a:r>
              <a:rPr lang="en-US" dirty="0" smtClean="0"/>
              <a:t>2121820</a:t>
            </a:r>
            <a:endParaRPr lang="en-US" dirty="0"/>
          </a:p>
        </p:txBody>
      </p:sp>
      <p:sp>
        <p:nvSpPr>
          <p:cNvPr id="4" name="Rectangle 3"/>
          <p:cNvSpPr/>
          <p:nvPr/>
        </p:nvSpPr>
        <p:spPr>
          <a:xfrm>
            <a:off x="1524000" y="1828800"/>
            <a:ext cx="6324600" cy="1754326"/>
          </a:xfrm>
          <a:prstGeom prst="rect">
            <a:avLst/>
          </a:prstGeom>
          <a:noFill/>
        </p:spPr>
        <p:txBody>
          <a:bodyPr wrap="square" lIns="91440" tIns="45720" rIns="91440" bIns="45720">
            <a:spAutoFit/>
          </a:bodyPr>
          <a:lstStyle/>
          <a:p>
            <a:pPr algn="ctr"/>
            <a:r>
              <a:rPr lang="en-US" sz="5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rPr>
              <a:t>Victoria’s Secret Case Study</a:t>
            </a:r>
            <a:endParaRPr lang="en-US"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outerShdw blurRad="38100" dist="38100" dir="2700000" algn="tl">
                  <a:srgbClr val="000000">
                    <a:alpha val="43137"/>
                  </a:srgbClr>
                </a:outerShdw>
              </a:effectLst>
            </a:endParaRPr>
          </a:p>
        </p:txBody>
      </p:sp>
    </p:spTree>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r>
              <a:rPr lang="en-US" dirty="0" smtClean="0"/>
              <a:t>This assignment is </a:t>
            </a:r>
            <a:r>
              <a:rPr lang="en-US" dirty="0" err="1" smtClean="0"/>
              <a:t>analysing</a:t>
            </a:r>
            <a:r>
              <a:rPr lang="en-US" dirty="0" smtClean="0"/>
              <a:t> the SCAMPER model for Victoria’s Secret, a clothing and undergarments from the UK. </a:t>
            </a:r>
          </a:p>
          <a:p>
            <a:pPr algn="just">
              <a:buNone/>
            </a:pPr>
            <a:endParaRPr lang="en-US" dirty="0"/>
          </a:p>
        </p:txBody>
      </p:sp>
      <p:sp>
        <p:nvSpPr>
          <p:cNvPr id="2" name="Title 1"/>
          <p:cNvSpPr>
            <a:spLocks noGrp="1"/>
          </p:cNvSpPr>
          <p:nvPr>
            <p:ph type="title"/>
          </p:nvPr>
        </p:nvSpPr>
        <p:spPr/>
        <p:txBody>
          <a:bodyPr/>
          <a:lstStyle/>
          <a:p>
            <a:pPr algn="ctr"/>
            <a:r>
              <a:rPr lang="en-US" dirty="0" smtClean="0"/>
              <a:t>Introduction</a:t>
            </a:r>
            <a:endParaRPr lang="en-US" dirty="0"/>
          </a:p>
        </p:txBody>
      </p:sp>
      <p:pic>
        <p:nvPicPr>
          <p:cNvPr id="20482" name="Picture 2" descr="Color Victoria Secret Logo | Victoria secret logo, Victoria secret  wallpaper, Victoria secret pink logo"/>
          <p:cNvPicPr>
            <a:picLocks noChangeAspect="1" noChangeArrowheads="1"/>
          </p:cNvPicPr>
          <p:nvPr/>
        </p:nvPicPr>
        <p:blipFill>
          <a:blip r:embed="rId2"/>
          <a:srcRect/>
          <a:stretch>
            <a:fillRect/>
          </a:stretch>
        </p:blipFill>
        <p:spPr bwMode="auto">
          <a:xfrm>
            <a:off x="1066800" y="2743200"/>
            <a:ext cx="7010400" cy="3943350"/>
          </a:xfrm>
          <a:prstGeom prst="rect">
            <a:avLst/>
          </a:prstGeom>
          <a:noFill/>
        </p:spPr>
      </p:pic>
    </p:spTree>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1200"/>
            <a:ext cx="8229600" cy="4026091"/>
          </a:xfrm>
        </p:spPr>
        <p:txBody>
          <a:bodyPr>
            <a:normAutofit fontScale="85000" lnSpcReduction="20000"/>
          </a:bodyPr>
          <a:lstStyle/>
          <a:p>
            <a:pPr algn="just"/>
            <a:r>
              <a:rPr lang="en-US" dirty="0" smtClean="0"/>
              <a:t>In order to complete this assignment, there are several crucial steps that must be followed. The first step involves conducting thorough research on the business's background, the industry it operates in, and the competitive environment. This requires gathering information from credible sources such as academic journals, industry reports, and news articles. The second step entails conducting a systematic analysis of the factors that have contributed to the business's lack of innovation. This analysis should consider various aspects including leadership, organizational culture, market dynamics, and technological advancements. </a:t>
            </a:r>
            <a:endParaRPr lang="en-US" dirty="0"/>
          </a:p>
        </p:txBody>
      </p:sp>
      <p:sp>
        <p:nvSpPr>
          <p:cNvPr id="2" name="Title 1"/>
          <p:cNvSpPr>
            <a:spLocks noGrp="1"/>
          </p:cNvSpPr>
          <p:nvPr>
            <p:ph type="title"/>
          </p:nvPr>
        </p:nvSpPr>
        <p:spPr/>
        <p:txBody>
          <a:bodyPr>
            <a:normAutofit fontScale="90000"/>
          </a:bodyPr>
          <a:lstStyle/>
          <a:p>
            <a:pPr algn="ctr"/>
            <a:r>
              <a:rPr lang="en-US" dirty="0" smtClean="0"/>
              <a:t>Procedures followed to complete the assignment</a:t>
            </a:r>
            <a:endParaRPr lang="en-US" dirty="0"/>
          </a:p>
        </p:txBody>
      </p:sp>
    </p:spTree>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r>
              <a:rPr lang="en-US" dirty="0" smtClean="0"/>
              <a:t>I diligently pursued pertinent data for this task by meticulously scouring academic journals, industry reports, and reputable news sources. Employing a comprehensive search strategy, I aimed to gain a deep comprehension of the business's historical background, industry intricacies, and the various factors that contribute to its innovation challenges.</a:t>
            </a:r>
            <a:endParaRPr lang="en-US" dirty="0"/>
          </a:p>
        </p:txBody>
      </p:sp>
    </p:spTree>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US" sz="2000" dirty="0" smtClean="0"/>
              <a:t>The SCAMPER model is a method for fostering creativity and generating fresh concepts and resolutions. It achieves this by prompting individuals to pose inquiries that stimulate various forms of imaginative thinking. SCAMPER is an acronym that represents Substitute, Combine, Adapt, Modify, Put to another use, Eliminate, and Reverse. Each letter corresponds to a distinct question or prompt that fosters innovative thinking and the ability to tackle problems.</a:t>
            </a:r>
            <a:endParaRPr lang="en-US" sz="2000" dirty="0"/>
          </a:p>
        </p:txBody>
      </p:sp>
      <p:sp>
        <p:nvSpPr>
          <p:cNvPr id="2" name="Title 1"/>
          <p:cNvSpPr>
            <a:spLocks noGrp="1"/>
          </p:cNvSpPr>
          <p:nvPr>
            <p:ph type="title"/>
          </p:nvPr>
        </p:nvSpPr>
        <p:spPr/>
        <p:txBody>
          <a:bodyPr/>
          <a:lstStyle/>
          <a:p>
            <a:pPr algn="ctr"/>
            <a:r>
              <a:rPr lang="en-US" dirty="0" smtClean="0"/>
              <a:t>The SCAMPER model</a:t>
            </a:r>
            <a:endParaRPr lang="en-US" dirty="0"/>
          </a:p>
        </p:txBody>
      </p:sp>
      <p:pic>
        <p:nvPicPr>
          <p:cNvPr id="4" name="Picture 2" descr="Scamper as a Design Thinking Tool"/>
          <p:cNvPicPr>
            <a:picLocks noChangeAspect="1" noChangeArrowheads="1"/>
          </p:cNvPicPr>
          <p:nvPr/>
        </p:nvPicPr>
        <p:blipFill>
          <a:blip r:embed="rId2"/>
          <a:srcRect/>
          <a:stretch>
            <a:fillRect/>
          </a:stretch>
        </p:blipFill>
        <p:spPr bwMode="auto">
          <a:xfrm>
            <a:off x="762000" y="4114800"/>
            <a:ext cx="7848600" cy="2533651"/>
          </a:xfrm>
          <a:prstGeom prst="rect">
            <a:avLst/>
          </a:prstGeom>
          <a:noFill/>
        </p:spPr>
      </p:pic>
    </p:spTree>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914400" y="609600"/>
            <a:ext cx="7543800" cy="4832092"/>
          </a:xfrm>
          <a:prstGeom prst="rect">
            <a:avLst/>
          </a:prstGeom>
        </p:spPr>
        <p:txBody>
          <a:bodyPr wrap="square">
            <a:spAutoFit/>
          </a:bodyPr>
          <a:lstStyle/>
          <a:p>
            <a:pPr algn="just"/>
            <a:r>
              <a:rPr lang="en-US" sz="2800" dirty="0" smtClean="0"/>
              <a:t>To conduct a thorough analysis, I utilized a range of external sources such as academic journals, industry reports, and reputable news articles. These valuable resources shed light on the business's historical background, industry dynamics, and the various factors that contribute to its innovation challenges. By incorporating these insights, I was able to ensure a comprehensive examination of the subject matter.</a:t>
            </a:r>
            <a:endParaRPr lang="en-US" sz="2800" dirty="0"/>
          </a:p>
        </p:txBody>
      </p:sp>
    </p:spTree>
  </p:cSld>
  <p:clrMapOvr>
    <a:masterClrMapping/>
  </p:clrMapOvr>
  <p:transition spd="slow">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algn="just"/>
            <a:r>
              <a:rPr lang="en-US" dirty="0" smtClean="0"/>
              <a:t>This assignment comes </a:t>
            </a:r>
            <a:r>
              <a:rPr lang="en-US" dirty="0" smtClean="0"/>
              <a:t>with its fair share of difficulties. Firstly, gathering precise and extensive data regarding the business's innovation endeavors can prove to be challenging, as companies tend to closely guard their proprietary information. Secondly, comprehending the intricate interplay of various factors that contribute to the failure to innovate, including leadership, organizational culture, and market dynamics, necessitates a profound understanding of business operations.</a:t>
            </a:r>
            <a:endParaRPr lang="en-US" dirty="0"/>
          </a:p>
        </p:txBody>
      </p:sp>
      <p:sp>
        <p:nvSpPr>
          <p:cNvPr id="2" name="Title 1"/>
          <p:cNvSpPr>
            <a:spLocks noGrp="1"/>
          </p:cNvSpPr>
          <p:nvPr>
            <p:ph type="title"/>
          </p:nvPr>
        </p:nvSpPr>
        <p:spPr/>
        <p:txBody>
          <a:bodyPr>
            <a:normAutofit fontScale="90000"/>
          </a:bodyPr>
          <a:lstStyle/>
          <a:p>
            <a:pPr algn="ctr"/>
            <a:r>
              <a:rPr lang="en-US" dirty="0" smtClean="0"/>
              <a:t>Main challenges faced in completing the assignment</a:t>
            </a:r>
            <a:endParaRPr lang="en-US" dirty="0"/>
          </a:p>
        </p:txBody>
      </p:sp>
    </p:spTree>
  </p:cSld>
  <p:clrMapOvr>
    <a:masterClrMapping/>
  </p:clrMapOvr>
  <p:transition spd="slow">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gn="just"/>
            <a:r>
              <a:rPr lang="en-US" dirty="0" smtClean="0"/>
              <a:t>Furthermore, synthesizing the findings into a coherent narrative while providing practical recommendations requires critical thinking and strategic acumen. Moreover, addressing potential biases in the available information and accounting for external factors beyond the business's control, such as economic fluctuations or industry disruptions, further complicates the analysis. However, by conducting thorough research, employing analytical frameworks, and maintaining objectivity, these obstacles can be overcome, leading to a well-informed evaluation of the business's shortcomings in innovation. </a:t>
            </a:r>
            <a:br>
              <a:rPr lang="en-US" dirty="0" smtClean="0"/>
            </a:br>
            <a:endParaRPr lang="en-US" dirty="0"/>
          </a:p>
        </p:txBody>
      </p:sp>
    </p:spTree>
  </p:cSld>
  <p:clrMapOvr>
    <a:masterClrMapping/>
  </p:clrMapOvr>
  <p:transition spd="slow">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1200"/>
            <a:ext cx="8229600" cy="4026091"/>
          </a:xfrm>
        </p:spPr>
        <p:txBody>
          <a:bodyPr>
            <a:normAutofit lnSpcReduction="10000"/>
          </a:bodyPr>
          <a:lstStyle/>
          <a:p>
            <a:pPr algn="just"/>
            <a:r>
              <a:rPr lang="en-US" dirty="0" smtClean="0"/>
              <a:t>By completing this assignment, students can expect to attain practical learning outcomes that encompass a comprehensive understanding of innovation challenges within real-life business environments, the cultivation of critical thinking and analytical abilities through research and analysis, and the ability to integrate findings in order to propose actionable recommendations for enhancing organizational performance.</a:t>
            </a:r>
            <a:endParaRPr lang="en-US" dirty="0"/>
          </a:p>
        </p:txBody>
      </p:sp>
      <p:sp>
        <p:nvSpPr>
          <p:cNvPr id="2" name="Title 1"/>
          <p:cNvSpPr>
            <a:spLocks noGrp="1"/>
          </p:cNvSpPr>
          <p:nvPr>
            <p:ph type="title"/>
          </p:nvPr>
        </p:nvSpPr>
        <p:spPr/>
        <p:txBody>
          <a:bodyPr>
            <a:normAutofit fontScale="90000"/>
          </a:bodyPr>
          <a:lstStyle/>
          <a:p>
            <a:pPr algn="ctr"/>
            <a:r>
              <a:rPr lang="en-US" dirty="0" smtClean="0"/>
              <a:t>Practical learning outcomes of the assignment</a:t>
            </a:r>
            <a:endParaRPr lang="en-US" dirty="0"/>
          </a:p>
        </p:txBody>
      </p:sp>
    </p:spTree>
  </p:cSld>
  <p:clrMapOvr>
    <a:masterClrMapping/>
  </p:clrMapOvr>
  <p:transition spd="slow">
    <p:fade thruBlk="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12</TotalTime>
  <Words>563</Words>
  <Application>Microsoft Office PowerPoint</Application>
  <PresentationFormat>On-screen Show (4:3)</PresentationFormat>
  <Paragraphs>16</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Concourse</vt:lpstr>
      <vt:lpstr>   Developing Innovation and Creativity for Business Advantage </vt:lpstr>
      <vt:lpstr>Introduction</vt:lpstr>
      <vt:lpstr>Procedures followed to complete the assignment</vt:lpstr>
      <vt:lpstr>Slide 4</vt:lpstr>
      <vt:lpstr>The SCAMPER model</vt:lpstr>
      <vt:lpstr>Slide 6</vt:lpstr>
      <vt:lpstr>Main challenges faced in completing the assignment</vt:lpstr>
      <vt:lpstr>Slide 8</vt:lpstr>
      <vt:lpstr>Practical learning outcomes of the assignment</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Developing Innovation and Creativity for Business Advantage </dc:title>
  <dc:creator>Diana Cutova</dc:creator>
  <cp:lastModifiedBy>Francisca Dumitru</cp:lastModifiedBy>
  <cp:revision>5</cp:revision>
  <dcterms:created xsi:type="dcterms:W3CDTF">2006-08-16T00:00:00Z</dcterms:created>
  <dcterms:modified xsi:type="dcterms:W3CDTF">2024-02-28T20:53:11Z</dcterms:modified>
</cp:coreProperties>
</file>