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  <p:sldMasterId id="2147483663" r:id="rId2"/>
    <p:sldMasterId id="2147483668" r:id="rId3"/>
    <p:sldMasterId id="2147483669" r:id="rId4"/>
    <p:sldMasterId id="2147483778" r:id="rId5"/>
  </p:sldMasterIdLst>
  <p:notesMasterIdLst>
    <p:notesMasterId r:id="rId49"/>
  </p:notesMasterIdLst>
  <p:sldIdLst>
    <p:sldId id="257" r:id="rId6"/>
    <p:sldId id="258" r:id="rId7"/>
    <p:sldId id="285" r:id="rId8"/>
    <p:sldId id="319" r:id="rId9"/>
    <p:sldId id="343" r:id="rId10"/>
    <p:sldId id="346" r:id="rId11"/>
    <p:sldId id="347" r:id="rId12"/>
    <p:sldId id="430" r:id="rId13"/>
    <p:sldId id="435" r:id="rId14"/>
    <p:sldId id="436" r:id="rId15"/>
    <p:sldId id="437" r:id="rId16"/>
    <p:sldId id="443" r:id="rId17"/>
    <p:sldId id="444" r:id="rId18"/>
    <p:sldId id="445" r:id="rId19"/>
    <p:sldId id="440" r:id="rId20"/>
    <p:sldId id="429" r:id="rId21"/>
    <p:sldId id="431" r:id="rId22"/>
    <p:sldId id="446" r:id="rId23"/>
    <p:sldId id="432" r:id="rId24"/>
    <p:sldId id="447" r:id="rId25"/>
    <p:sldId id="441" r:id="rId26"/>
    <p:sldId id="448" r:id="rId27"/>
    <p:sldId id="449" r:id="rId28"/>
    <p:sldId id="438" r:id="rId29"/>
    <p:sldId id="450" r:id="rId30"/>
    <p:sldId id="451" r:id="rId31"/>
    <p:sldId id="294" r:id="rId32"/>
    <p:sldId id="455" r:id="rId33"/>
    <p:sldId id="454" r:id="rId34"/>
    <p:sldId id="456" r:id="rId35"/>
    <p:sldId id="457" r:id="rId36"/>
    <p:sldId id="458" r:id="rId37"/>
    <p:sldId id="459" r:id="rId38"/>
    <p:sldId id="460" r:id="rId39"/>
    <p:sldId id="461" r:id="rId40"/>
    <p:sldId id="462" r:id="rId41"/>
    <p:sldId id="463" r:id="rId42"/>
    <p:sldId id="464" r:id="rId43"/>
    <p:sldId id="465" r:id="rId44"/>
    <p:sldId id="295" r:id="rId45"/>
    <p:sldId id="453" r:id="rId46"/>
    <p:sldId id="296" r:id="rId47"/>
    <p:sldId id="297" r:id="rId4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20"/>
    <p:restoredTop sz="73761" autoAdjust="0"/>
  </p:normalViewPr>
  <p:slideViewPr>
    <p:cSldViewPr snapToGrid="0" snapToObjects="1">
      <p:cViewPr varScale="1">
        <p:scale>
          <a:sx n="82" d="100"/>
          <a:sy n="82" d="100"/>
        </p:scale>
        <p:origin x="2070" y="9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8" Type="http://schemas.openxmlformats.org/officeDocument/2006/relationships/slide" Target="slides/slide3.xml"/><Relationship Id="rId51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modSld">
      <pc:chgData name="Alison Rees-Edwards" userId="6ddc9a34-5fd4-438d-87b4-9c8b83b97512" providerId="ADAL" clId="{7949757A-AD69-4126-B2D1-7959911563A1}" dt="2026-10-20T11:06:12.182" v="48" actId="6549"/>
      <pc:docMkLst>
        <pc:docMk/>
      </pc:docMkLst>
      <pc:sldChg chg="modNotesTx">
        <pc:chgData name="Alison Rees-Edwards" userId="6ddc9a34-5fd4-438d-87b4-9c8b83b97512" providerId="ADAL" clId="{7949757A-AD69-4126-B2D1-7959911563A1}" dt="2026-10-20T11:04:13.850" v="0" actId="6549"/>
        <pc:sldMkLst>
          <pc:docMk/>
          <pc:sldMk cId="891992905" sldId="258"/>
        </pc:sldMkLst>
      </pc:sldChg>
      <pc:sldChg chg="modNotesTx">
        <pc:chgData name="Alison Rees-Edwards" userId="6ddc9a34-5fd4-438d-87b4-9c8b83b97512" providerId="ADAL" clId="{7949757A-AD69-4126-B2D1-7959911563A1}" dt="2026-10-20T11:04:18.122" v="1" actId="6549"/>
        <pc:sldMkLst>
          <pc:docMk/>
          <pc:sldMk cId="3117023597" sldId="319"/>
        </pc:sldMkLst>
      </pc:sldChg>
      <pc:sldChg chg="modNotesTx">
        <pc:chgData name="Alison Rees-Edwards" userId="6ddc9a34-5fd4-438d-87b4-9c8b83b97512" providerId="ADAL" clId="{7949757A-AD69-4126-B2D1-7959911563A1}" dt="2026-10-20T11:04:22.686" v="3" actId="6549"/>
        <pc:sldMkLst>
          <pc:docMk/>
          <pc:sldMk cId="3836406389" sldId="343"/>
        </pc:sldMkLst>
      </pc:sldChg>
      <pc:sldChg chg="modNotesTx">
        <pc:chgData name="Alison Rees-Edwards" userId="6ddc9a34-5fd4-438d-87b4-9c8b83b97512" providerId="ADAL" clId="{7949757A-AD69-4126-B2D1-7959911563A1}" dt="2026-10-20T11:04:24.568" v="4" actId="6549"/>
        <pc:sldMkLst>
          <pc:docMk/>
          <pc:sldMk cId="2405500680" sldId="346"/>
        </pc:sldMkLst>
      </pc:sldChg>
      <pc:sldChg chg="modNotesTx">
        <pc:chgData name="Alison Rees-Edwards" userId="6ddc9a34-5fd4-438d-87b4-9c8b83b97512" providerId="ADAL" clId="{7949757A-AD69-4126-B2D1-7959911563A1}" dt="2026-10-20T11:04:27.573" v="5" actId="6549"/>
        <pc:sldMkLst>
          <pc:docMk/>
          <pc:sldMk cId="1164375108" sldId="347"/>
        </pc:sldMkLst>
      </pc:sldChg>
      <pc:sldChg chg="modNotesTx">
        <pc:chgData name="Alison Rees-Edwards" userId="6ddc9a34-5fd4-438d-87b4-9c8b83b97512" providerId="ADAL" clId="{7949757A-AD69-4126-B2D1-7959911563A1}" dt="2026-10-20T11:04:48.961" v="13" actId="6549"/>
        <pc:sldMkLst>
          <pc:docMk/>
          <pc:sldMk cId="825556576" sldId="429"/>
        </pc:sldMkLst>
      </pc:sldChg>
      <pc:sldChg chg="modNotesTx">
        <pc:chgData name="Alison Rees-Edwards" userId="6ddc9a34-5fd4-438d-87b4-9c8b83b97512" providerId="ADAL" clId="{7949757A-AD69-4126-B2D1-7959911563A1}" dt="2026-10-20T11:04:50.866" v="14" actId="6549"/>
        <pc:sldMkLst>
          <pc:docMk/>
          <pc:sldMk cId="2729815814" sldId="431"/>
        </pc:sldMkLst>
      </pc:sldChg>
      <pc:sldChg chg="modNotesTx">
        <pc:chgData name="Alison Rees-Edwards" userId="6ddc9a34-5fd4-438d-87b4-9c8b83b97512" providerId="ADAL" clId="{7949757A-AD69-4126-B2D1-7959911563A1}" dt="2026-10-20T11:04:34.062" v="7" actId="6549"/>
        <pc:sldMkLst>
          <pc:docMk/>
          <pc:sldMk cId="784935769" sldId="437"/>
        </pc:sldMkLst>
      </pc:sldChg>
      <pc:sldChg chg="modNotesTx">
        <pc:chgData name="Alison Rees-Edwards" userId="6ddc9a34-5fd4-438d-87b4-9c8b83b97512" providerId="ADAL" clId="{7949757A-AD69-4126-B2D1-7959911563A1}" dt="2026-10-20T11:05:22.729" v="28" actId="6549"/>
        <pc:sldMkLst>
          <pc:docMk/>
          <pc:sldMk cId="3159985277" sldId="438"/>
        </pc:sldMkLst>
      </pc:sldChg>
      <pc:sldChg chg="modNotesTx">
        <pc:chgData name="Alison Rees-Edwards" userId="6ddc9a34-5fd4-438d-87b4-9c8b83b97512" providerId="ADAL" clId="{7949757A-AD69-4126-B2D1-7959911563A1}" dt="2026-10-20T11:05:05.183" v="20" actId="6549"/>
        <pc:sldMkLst>
          <pc:docMk/>
          <pc:sldMk cId="389197180" sldId="441"/>
        </pc:sldMkLst>
      </pc:sldChg>
      <pc:sldChg chg="modNotesTx">
        <pc:chgData name="Alison Rees-Edwards" userId="6ddc9a34-5fd4-438d-87b4-9c8b83b97512" providerId="ADAL" clId="{7949757A-AD69-4126-B2D1-7959911563A1}" dt="2026-10-20T11:04:37.836" v="8" actId="6549"/>
        <pc:sldMkLst>
          <pc:docMk/>
          <pc:sldMk cId="3670589035" sldId="444"/>
        </pc:sldMkLst>
      </pc:sldChg>
      <pc:sldChg chg="modNotesTx">
        <pc:chgData name="Alison Rees-Edwards" userId="6ddc9a34-5fd4-438d-87b4-9c8b83b97512" providerId="ADAL" clId="{7949757A-AD69-4126-B2D1-7959911563A1}" dt="2026-10-20T11:04:42.719" v="10" actId="6549"/>
        <pc:sldMkLst>
          <pc:docMk/>
          <pc:sldMk cId="4144380497" sldId="445"/>
        </pc:sldMkLst>
      </pc:sldChg>
      <pc:sldChg chg="modNotesTx">
        <pc:chgData name="Alison Rees-Edwards" userId="6ddc9a34-5fd4-438d-87b4-9c8b83b97512" providerId="ADAL" clId="{7949757A-AD69-4126-B2D1-7959911563A1}" dt="2026-10-20T11:04:55.229" v="16" actId="6549"/>
        <pc:sldMkLst>
          <pc:docMk/>
          <pc:sldMk cId="665558699" sldId="446"/>
        </pc:sldMkLst>
      </pc:sldChg>
      <pc:sldChg chg="modNotesTx">
        <pc:chgData name="Alison Rees-Edwards" userId="6ddc9a34-5fd4-438d-87b4-9c8b83b97512" providerId="ADAL" clId="{7949757A-AD69-4126-B2D1-7959911563A1}" dt="2026-10-20T11:05:12.497" v="24" actId="6549"/>
        <pc:sldMkLst>
          <pc:docMk/>
          <pc:sldMk cId="1093252940" sldId="448"/>
        </pc:sldMkLst>
      </pc:sldChg>
      <pc:sldChg chg="modNotesTx">
        <pc:chgData name="Alison Rees-Edwards" userId="6ddc9a34-5fd4-438d-87b4-9c8b83b97512" providerId="ADAL" clId="{7949757A-AD69-4126-B2D1-7959911563A1}" dt="2026-10-20T11:05:29.693" v="32" actId="6549"/>
        <pc:sldMkLst>
          <pc:docMk/>
          <pc:sldMk cId="2782153593" sldId="450"/>
        </pc:sldMkLst>
      </pc:sldChg>
      <pc:sldChg chg="modNotesTx">
        <pc:chgData name="Alison Rees-Edwards" userId="6ddc9a34-5fd4-438d-87b4-9c8b83b97512" providerId="ADAL" clId="{7949757A-AD69-4126-B2D1-7959911563A1}" dt="2026-10-20T11:06:12.182" v="48" actId="6549"/>
        <pc:sldMkLst>
          <pc:docMk/>
          <pc:sldMk cId="220240520" sldId="453"/>
        </pc:sldMkLst>
      </pc:sldChg>
      <pc:sldChg chg="modNotesTx">
        <pc:chgData name="Alison Rees-Edwards" userId="6ddc9a34-5fd4-438d-87b4-9c8b83b97512" providerId="ADAL" clId="{7949757A-AD69-4126-B2D1-7959911563A1}" dt="2026-10-20T11:05:39.938" v="34" actId="6549"/>
        <pc:sldMkLst>
          <pc:docMk/>
          <pc:sldMk cId="3050934755" sldId="456"/>
        </pc:sldMkLst>
      </pc:sldChg>
      <pc:sldChg chg="modNotesTx">
        <pc:chgData name="Alison Rees-Edwards" userId="6ddc9a34-5fd4-438d-87b4-9c8b83b97512" providerId="ADAL" clId="{7949757A-AD69-4126-B2D1-7959911563A1}" dt="2026-10-20T11:05:43.568" v="37" actId="6549"/>
        <pc:sldMkLst>
          <pc:docMk/>
          <pc:sldMk cId="1786821229" sldId="457"/>
        </pc:sldMkLst>
      </pc:sldChg>
      <pc:sldChg chg="modNotesTx">
        <pc:chgData name="Alison Rees-Edwards" userId="6ddc9a34-5fd4-438d-87b4-9c8b83b97512" providerId="ADAL" clId="{7949757A-AD69-4126-B2D1-7959911563A1}" dt="2026-10-20T11:05:47.642" v="39" actId="6549"/>
        <pc:sldMkLst>
          <pc:docMk/>
          <pc:sldMk cId="3510865252" sldId="459"/>
        </pc:sldMkLst>
      </pc:sldChg>
      <pc:sldChg chg="modNotesTx">
        <pc:chgData name="Alison Rees-Edwards" userId="6ddc9a34-5fd4-438d-87b4-9c8b83b97512" providerId="ADAL" clId="{7949757A-AD69-4126-B2D1-7959911563A1}" dt="2026-10-20T11:05:49.869" v="40" actId="6549"/>
        <pc:sldMkLst>
          <pc:docMk/>
          <pc:sldMk cId="741308548" sldId="460"/>
        </pc:sldMkLst>
      </pc:sldChg>
      <pc:sldChg chg="modNotesTx">
        <pc:chgData name="Alison Rees-Edwards" userId="6ddc9a34-5fd4-438d-87b4-9c8b83b97512" providerId="ADAL" clId="{7949757A-AD69-4126-B2D1-7959911563A1}" dt="2026-10-20T11:05:54.156" v="42" actId="6549"/>
        <pc:sldMkLst>
          <pc:docMk/>
          <pc:sldMk cId="502774503" sldId="461"/>
        </pc:sldMkLst>
      </pc:sldChg>
      <pc:sldChg chg="modNotesTx">
        <pc:chgData name="Alison Rees-Edwards" userId="6ddc9a34-5fd4-438d-87b4-9c8b83b97512" providerId="ADAL" clId="{7949757A-AD69-4126-B2D1-7959911563A1}" dt="2026-10-20T11:05:58.598" v="44" actId="6549"/>
        <pc:sldMkLst>
          <pc:docMk/>
          <pc:sldMk cId="2378807361" sldId="462"/>
        </pc:sldMkLst>
      </pc:sldChg>
      <pc:sldChg chg="modNotesTx">
        <pc:chgData name="Alison Rees-Edwards" userId="6ddc9a34-5fd4-438d-87b4-9c8b83b97512" providerId="ADAL" clId="{7949757A-AD69-4126-B2D1-7959911563A1}" dt="2026-10-20T11:06:04.922" v="47" actId="6549"/>
        <pc:sldMkLst>
          <pc:docMk/>
          <pc:sldMk cId="3375692713" sldId="46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6052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105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0306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664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0405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8284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7537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6493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5937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215440-B848-1D5C-4BBA-3155B97D3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180488-8486-1BC8-F04D-88EAC80974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B65843-6603-4245-8924-3740DD9F80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0F7D97-2574-B11C-85DD-4C3F9E1043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0831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5981E3-C7FC-337F-0D2A-23C4C0D213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A94BB5-0C8C-F150-8EFB-F5FED2E056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17AA3D-36C0-E86E-4F9D-D22516D6ED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C5839C-D780-4270-7B64-7C34647D17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550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40282E-F627-3D3A-EC40-F7BDEE6AD3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F33824-7D26-E40D-61B9-E62DA78186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8C10CA-51CA-37A3-0169-1D5BCAE001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619C54-806D-0406-1707-44C76C34745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6930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7742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376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D159D1-E9F8-4895-753D-71289CCFD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E33A8C-1B5C-5094-D33E-AA2368811E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DB5411-7FE0-18A2-BF6A-B27B2E5B2F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A9BFE6-BB72-B0AE-3924-AFF786632A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556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899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4D46F5-EB32-095C-AD9E-11766CB7F6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39652F-906E-AD3E-F52B-3C6A680D76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A7787C-B34D-0B8D-06BD-B9B904E6FD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69D986-37BF-044B-86CA-EBA8B41FCB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95934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3A5AA5-EED0-B656-F318-A23A431061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CD34DD-C682-01C6-0FE8-5AFE006CE7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C7A749-9EF1-9F2A-D727-014020D68D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8A2537-A8AA-C43C-52A3-CA9E2E5378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18942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2F01BB-5AF0-BD29-87D1-2B95FD2710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D23B8D-49E3-4EC7-551D-E19AA53D64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B25712-75AC-8B35-4983-F5EBC300E0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FCCA8E-DD85-8A95-E871-CDC03DC8E0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5198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0D7F34-D953-82B1-C039-3FFA489C08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7E4EA2-C516-6697-9F70-95362BA58C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6564C0-D5D3-3FA4-0E9F-C70435AE4E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91787E-4A2E-E1D9-39DD-1D33F3B0ED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09383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47979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597CF3-6A71-32B4-0BFA-823615473F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351FAF-F3C4-8D1D-03BF-EB82F4ADA6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D498C9-2408-2A8C-07CF-31E1D23901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112E31-3261-0319-3A9B-110CDBCF03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77654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31864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315BF7-98AE-66D5-7635-AD675501B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AF7F027B-7832-8365-CD04-298E284598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486A729-46B5-25D9-FEAB-B8E434F2BF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70949344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FCF7EC-B79F-82F0-8E0C-43CF5E9461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955EE165-BB84-828A-4F86-C68D9382D4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D7645A06-8233-3AC3-D07E-4464520211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7804794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BF80F3-61F6-C30C-22E4-7B4C42C308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5ECD7B54-CC2E-547E-15DB-621DDBDD2D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8C9994E-5B6D-DB2D-4F0A-4EB2B99CF1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18329014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6566C0-F18A-AED3-5DF2-E574AC6208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EB4F2680-DBD5-04C2-AB46-C5FE63BFB2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4B8CA187-FB4C-AFA3-E5E0-DA7E5E0BFD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21081112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AFF3BC-9DD3-6B63-5233-FD0E656F14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CBCB354-5925-7A81-4660-78FDF9832B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DE70BF5F-4B7F-C33A-6917-5F2E43D704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7902693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ED00DB-7B3A-E4A0-7C67-AA3C351EE3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2624CB37-F306-22E1-D497-F5E3806A76B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78704FD0-DE35-34FB-A0EE-02F90FE7ED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69617491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58416A-69FB-F82E-ABBD-D70992027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23C12D2C-1987-A317-6FE9-9F44993BB3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48881EF-B293-B2C4-0034-D80D403A9E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75744076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1545C2-4520-970B-887E-F4D5115980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E0CC3A18-C8E7-5A52-5CFE-815A88BCD6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904D9F0E-146C-AFB3-9538-1BAA96CFD7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90742830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1D4467-E7BE-9DA7-BCF3-8A2952B176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5155D6D6-94BC-A7CC-9651-7170DB91F5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D302FC37-61B0-7F34-C441-3E0115FB28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60729229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0633B5-A744-0680-D098-AF713F5729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F158F56F-0865-AB72-B9B7-9FC69C20AE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3D7300B-D1F2-D076-D0BF-C288EB4002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9489074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1CB4E5-21A9-FAB2-FB3E-77225F8199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E002F17B-82D6-C9E6-7595-F66C497E0B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B6AEC3D-70E4-3C63-F847-86D3B5599A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6517880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2B0123-2579-D940-9B25-F9792CE426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159AAAF-A64A-8F3E-4AE0-02799A4FA59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2A169C17-AA23-62A0-4D6A-9CB7321B3B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3620788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77611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lyw.cymru/anghenion-dysgu-ychwanego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hyperlink" Target="https://www.gov.wales/additional-learning-needs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T9jBRCJa_5Q?feature=oembed" TargetMode="External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dadyslexia.org.uk/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walesdyslexia.org.uk/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comwales.org.uk/uncrc-childrens-rights/" TargetMode="External"/><Relationship Id="rId7" Type="http://schemas.openxmlformats.org/officeDocument/2006/relationships/hyperlink" Target="https://www.legislation.gov.uk/anaw/2018/2/contents/enacted" TargetMode="Externa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gov.wales/additional-learning-needs-code" TargetMode="External"/><Relationship Id="rId5" Type="http://schemas.openxmlformats.org/officeDocument/2006/relationships/hyperlink" Target="https://www.gov.uk/guidance/equality-act-2010-guidance" TargetMode="External"/><Relationship Id="rId4" Type="http://schemas.openxmlformats.org/officeDocument/2006/relationships/hyperlink" Target="https://www.gov.uk/government/publications/send-code-of-practice-0-to-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3738338"/>
          </a:xfrm>
        </p:spPr>
        <p:txBody>
          <a:bodyPr/>
          <a:lstStyle/>
          <a:p>
            <a:r>
              <a:rPr lang="en-GB" sz="3600" b="1" dirty="0"/>
              <a:t>ECCE4005C</a:t>
            </a:r>
            <a:br>
              <a:rPr lang="en-GB" sz="3600" dirty="0"/>
            </a:br>
            <a:r>
              <a:rPr lang="en-GB" sz="3600" dirty="0" err="1"/>
              <a:t>Dysgu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Bawb</a:t>
            </a:r>
            <a:r>
              <a:rPr lang="en-GB" sz="3600" dirty="0"/>
              <a:t>: </a:t>
            </a:r>
            <a:r>
              <a:rPr lang="en-GB" sz="3600" dirty="0" err="1"/>
              <a:t>Cyflwyniad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ADY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Sesiwn</a:t>
            </a:r>
            <a:r>
              <a:rPr lang="en-GB" sz="3600" dirty="0"/>
              <a:t> 3</a:t>
            </a:r>
            <a:br>
              <a:rPr lang="en-GB" sz="3600" dirty="0"/>
            </a:br>
            <a:r>
              <a:rPr lang="en-GB" sz="3600" dirty="0" err="1"/>
              <a:t>Deddfwriaeth</a:t>
            </a:r>
            <a:r>
              <a:rPr lang="en-GB" sz="3600" dirty="0"/>
              <a:t>, Polisi a </a:t>
            </a:r>
            <a:r>
              <a:rPr lang="en-GB" sz="3600" dirty="0" err="1"/>
              <a:t>Hawliau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ECCE4005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Learning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for All: Introduction to ALN</a:t>
            </a: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Session 3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Legislation, Policy and Rights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92215"/>
            <a:ext cx="3867150" cy="3443272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Deddfwriaeth allweddol sy’n ymwneud ag ADY/SEND;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Dulliau cynhwysiant sy’n seiliedig ar hawliau;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Fframweithiau polisi;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Senarios.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92215"/>
            <a:ext cx="3867150" cy="3443272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legislation relating to ALN/SEND;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Rights-based approaches to inclusion;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frameworks;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Scenarios.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4C850-814A-11D5-03D2-659B812DE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88818"/>
            <a:ext cx="8991600" cy="110187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</a:rPr>
              <a:t>Sgiliau </a:t>
            </a:r>
            <a:r>
              <a:rPr lang="en-GB" sz="4000" dirty="0" err="1">
                <a:latin typeface="Arial" panose="020B0604020202020204" pitchFamily="34" charset="0"/>
              </a:rPr>
              <a:t>trosglwyddadwy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lefel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uwch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High-level transferable skills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272F7-3E2B-4BE4-BDF9-3E5D91419B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</a:rPr>
              <a:t>Llythrennedd gwybodaeth;</a:t>
            </a:r>
          </a:p>
          <a:p>
            <a:r>
              <a:rPr lang="cy-GB" noProof="0" dirty="0">
                <a:latin typeface="Arial" panose="020B0604020202020204" pitchFamily="34" charset="0"/>
              </a:rPr>
              <a:t>Ymwybyddiaeth broffesiynol;</a:t>
            </a:r>
          </a:p>
          <a:p>
            <a:r>
              <a:rPr lang="cy-GB" noProof="0" dirty="0">
                <a:latin typeface="Arial" panose="020B0604020202020204" pitchFamily="34" charset="0"/>
              </a:rPr>
              <a:t>Dehongli polisi;</a:t>
            </a:r>
          </a:p>
          <a:p>
            <a:r>
              <a:rPr lang="cy-GB" noProof="0" dirty="0">
                <a:latin typeface="Arial" panose="020B0604020202020204" pitchFamily="34" charset="0"/>
              </a:rPr>
              <a:t>Gwaith tîm;</a:t>
            </a:r>
          </a:p>
          <a:p>
            <a:r>
              <a:rPr lang="cy-GB" noProof="0" dirty="0">
                <a:latin typeface="Arial" panose="020B0604020202020204" pitchFamily="34" charset="0"/>
              </a:rPr>
              <a:t>Cyfathrebu.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99306-88B1-4B4A-81DA-DC01F79E6E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Information literacy;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Professional awareness;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Interpretation of policy;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Teamwork;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Communication.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727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Amcanion</a:t>
            </a:r>
            <a:r>
              <a:rPr lang="en-GB" sz="4000" dirty="0">
                <a:latin typeface="Arial" panose="020B0604020202020204" pitchFamily="34" charset="0"/>
              </a:rPr>
              <a:t> y </a:t>
            </a:r>
            <a:r>
              <a:rPr lang="en-GB" sz="4000" dirty="0" err="1">
                <a:latin typeface="Arial" panose="020B0604020202020204" pitchFamily="34" charset="0"/>
              </a:rPr>
              <a:t>sesiwn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Session objectives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938EFF-33D9-83EA-77A5-DA7AE64BB58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Esbonio deddfwriaeth allweddol;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Cymharu fframweithiau ADY/SEND;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Trafod hawliau plant;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Cymhwyso deddfwriaeth i arfer proffesiynol.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7A04AF-9D39-1830-F862-219C6873C8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key legislation;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Compare ALN/SEND frameworks;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children’s rights;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 legislation to professional practice.</a:t>
            </a:r>
          </a:p>
        </p:txBody>
      </p:sp>
    </p:spTree>
    <p:extLst>
      <p:ext uri="{BB962C8B-B14F-4D97-AF65-F5344CB8AC3E}">
        <p14:creationId xmlns:p14="http://schemas.microsoft.com/office/powerpoint/2010/main" val="3117023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</a:rPr>
              <a:t>Trafodwch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Discuss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30F26-45EE-1BB9-452A-39EC0C8DB21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yw pwrpas deddfwriaeth mewn addysg?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Amddiffyn?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Arwain?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Sicrhau tegwch?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Hyrwyddo cynhwysiant?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267F25-C2BC-9B78-0FCD-C975FFF554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purpose of legislation in education?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fairness?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inclusion?</a:t>
            </a:r>
          </a:p>
        </p:txBody>
      </p:sp>
    </p:spTree>
    <p:extLst>
      <p:ext uri="{BB962C8B-B14F-4D97-AF65-F5344CB8AC3E}">
        <p14:creationId xmlns:p14="http://schemas.microsoft.com/office/powerpoint/2010/main" val="3836406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058150" cy="609600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Deddf</a:t>
            </a:r>
            <a:r>
              <a:rPr lang="en-GB" sz="4000" dirty="0">
                <a:latin typeface="Arial" panose="020B0604020202020204" pitchFamily="34" charset="0"/>
              </a:rPr>
              <a:t> ADYTA 2018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ALNET Act 2018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05000"/>
            <a:ext cx="4286250" cy="3657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hlinkClick r:id="rId3"/>
              </a:rPr>
              <a:t>Deddf</a:t>
            </a:r>
            <a:r>
              <a:rPr lang="en-GB" dirty="0">
                <a:latin typeface="Arial" panose="020B0604020202020204" pitchFamily="34" charset="0"/>
                <a:hlinkClick r:id="rId3"/>
              </a:rPr>
              <a:t> </a:t>
            </a:r>
            <a:r>
              <a:rPr lang="en-GB" dirty="0" err="1">
                <a:latin typeface="Arial" panose="020B0604020202020204" pitchFamily="34" charset="0"/>
                <a:hlinkClick r:id="rId3"/>
              </a:rPr>
              <a:t>Anghenion</a:t>
            </a:r>
            <a:r>
              <a:rPr lang="en-GB" dirty="0">
                <a:latin typeface="Arial" panose="020B0604020202020204" pitchFamily="34" charset="0"/>
                <a:hlinkClick r:id="rId3"/>
              </a:rPr>
              <a:t> </a:t>
            </a:r>
            <a:r>
              <a:rPr lang="en-GB" dirty="0" err="1">
                <a:latin typeface="Arial" panose="020B0604020202020204" pitchFamily="34" charset="0"/>
                <a:hlinkClick r:id="rId3"/>
              </a:rPr>
              <a:t>Dysgu</a:t>
            </a:r>
            <a:r>
              <a:rPr lang="en-GB" dirty="0">
                <a:latin typeface="Arial" panose="020B0604020202020204" pitchFamily="34" charset="0"/>
                <a:hlinkClick r:id="rId3"/>
              </a:rPr>
              <a:t> </a:t>
            </a:r>
            <a:r>
              <a:rPr lang="en-GB" dirty="0" err="1">
                <a:latin typeface="Arial" panose="020B0604020202020204" pitchFamily="34" charset="0"/>
                <a:hlinkClick r:id="rId3"/>
              </a:rPr>
              <a:t>Ychwanegol</a:t>
            </a:r>
            <a:r>
              <a:rPr lang="en-GB" dirty="0">
                <a:latin typeface="Arial" panose="020B0604020202020204" pitchFamily="34" charset="0"/>
                <a:hlinkClick r:id="rId3"/>
              </a:rPr>
              <a:t> </a:t>
            </a:r>
            <a:r>
              <a:rPr lang="en-GB" dirty="0" err="1">
                <a:latin typeface="Arial" panose="020B0604020202020204" pitchFamily="34" charset="0"/>
                <a:hlinkClick r:id="rId3"/>
              </a:rPr>
              <a:t>a’r</a:t>
            </a:r>
            <a:r>
              <a:rPr lang="en-GB" dirty="0">
                <a:latin typeface="Arial" panose="020B0604020202020204" pitchFamily="34" charset="0"/>
                <a:hlinkClick r:id="rId3"/>
              </a:rPr>
              <a:t> </a:t>
            </a:r>
            <a:r>
              <a:rPr lang="en-GB" dirty="0" err="1">
                <a:latin typeface="Arial" panose="020B0604020202020204" pitchFamily="34" charset="0"/>
                <a:hlinkClick r:id="rId3"/>
              </a:rPr>
              <a:t>Tribiwnlys</a:t>
            </a:r>
            <a:r>
              <a:rPr lang="en-GB" dirty="0">
                <a:latin typeface="Arial" panose="020B0604020202020204" pitchFamily="34" charset="0"/>
                <a:hlinkClick r:id="rId3"/>
              </a:rPr>
              <a:t> Addysg (Cymru) 2018</a:t>
            </a: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hlinkClick r:id="rId4"/>
              </a:rPr>
              <a:t>Additional Learning Needs and Education Tribunal (Wales) Act 2018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Content Placeholder 9">
            <a:hlinkClick r:id="rId4"/>
            <a:extLst>
              <a:ext uri="{FF2B5EF4-FFF2-40B4-BE49-F238E27FC236}">
                <a16:creationId xmlns:a16="http://schemas.microsoft.com/office/drawing/2014/main" id="{739D981C-33E2-CF75-1485-D1E2039EA6F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>
            <a:off x="457200" y="1638605"/>
            <a:ext cx="3434862" cy="4047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500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65127"/>
            <a:ext cx="7981950" cy="396873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sz="4000" dirty="0" err="1">
                <a:latin typeface="Arial" panose="020B0604020202020204" pitchFamily="34" charset="0"/>
              </a:rPr>
              <a:t>Egwyddorion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allweddol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Key principles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676400"/>
            <a:ext cx="4476750" cy="4290646"/>
          </a:xfrm>
        </p:spPr>
        <p:txBody>
          <a:bodyPr>
            <a:noAutofit/>
          </a:bodyPr>
          <a:lstStyle/>
          <a:p>
            <a:r>
              <a:rPr lang="cy-GB" sz="2400" dirty="0">
                <a:latin typeface="Arial" panose="020B0604020202020204" pitchFamily="34" charset="0"/>
              </a:rPr>
              <a:t>Un system ADY unedig;</a:t>
            </a:r>
          </a:p>
          <a:p>
            <a:r>
              <a:rPr lang="cy-GB" sz="2400" dirty="0">
                <a:latin typeface="Arial" panose="020B0604020202020204" pitchFamily="34" charset="0"/>
              </a:rPr>
              <a:t>Cynlluniau Datblygu Unigol (</a:t>
            </a:r>
            <a:r>
              <a:rPr lang="cy-GB" sz="2400" dirty="0" err="1">
                <a:latin typeface="Arial" panose="020B0604020202020204" pitchFamily="34" charset="0"/>
              </a:rPr>
              <a:t>CDUau</a:t>
            </a:r>
            <a:r>
              <a:rPr lang="cy-GB" sz="2400" dirty="0">
                <a:latin typeface="Arial" panose="020B0604020202020204" pitchFamily="34" charset="0"/>
              </a:rPr>
              <a:t>);</a:t>
            </a:r>
          </a:p>
          <a:p>
            <a:r>
              <a:rPr lang="cy-GB" sz="2400" dirty="0">
                <a:latin typeface="Arial" panose="020B0604020202020204" pitchFamily="34" charset="0"/>
              </a:rPr>
              <a:t>Dull dysgwr-ganolog;</a:t>
            </a:r>
          </a:p>
          <a:p>
            <a:r>
              <a:rPr lang="cy-GB" sz="2400" dirty="0">
                <a:latin typeface="Arial" panose="020B0604020202020204" pitchFamily="34" charset="0"/>
              </a:rPr>
              <a:t>Cydweithio </a:t>
            </a:r>
            <a:r>
              <a:rPr lang="cy-GB" sz="2400" dirty="0" err="1">
                <a:latin typeface="Arial" panose="020B0604020202020204" pitchFamily="34" charset="0"/>
              </a:rPr>
              <a:t>amlasiantaethol</a:t>
            </a:r>
            <a:r>
              <a:rPr lang="cy-GB" sz="2400" dirty="0">
                <a:latin typeface="Arial" panose="020B0604020202020204" pitchFamily="34" charset="0"/>
              </a:rPr>
              <a:t>;</a:t>
            </a:r>
          </a:p>
          <a:p>
            <a:r>
              <a:rPr lang="cy-GB" sz="2400" dirty="0">
                <a:latin typeface="Arial" panose="020B0604020202020204" pitchFamily="34" charset="0"/>
              </a:rPr>
              <a:t>Hawliau a chyfranogiad.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4286250" cy="429064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One unified ALN system;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Individual Development Plans (IDPs);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Learner-centred approach;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Multi-agency working;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</a:rPr>
              <a:t>Rights and participation.</a:t>
            </a:r>
          </a:p>
        </p:txBody>
      </p:sp>
    </p:spTree>
    <p:extLst>
      <p:ext uri="{BB962C8B-B14F-4D97-AF65-F5344CB8AC3E}">
        <p14:creationId xmlns:p14="http://schemas.microsoft.com/office/powerpoint/2010/main" val="1164375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ADY?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ALN?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3077" y="1825624"/>
            <a:ext cx="4202723" cy="4117975"/>
          </a:xfrm>
        </p:spPr>
        <p:txBody>
          <a:bodyPr>
            <a:normAutofit fontScale="92500"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gan ddysgwr ADY os yw’n: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Meddu ar anhawster dysgu neu anabledd;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Yn gofyn am ddarpariaeth ddysgu ychwanegol.</a:t>
            </a:r>
          </a:p>
          <a:p>
            <a:pPr>
              <a:buFontTx/>
              <a:buChar char="-"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mae hyn yn wahanol i’r system AAA flaenorol?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0B64A-10B9-0809-1B6C-467EE15ABA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84785" cy="4117974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learner has ALN if they: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a learning difficulty or disability;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 additional learning provision.</a:t>
            </a:r>
          </a:p>
          <a:p>
            <a:pPr>
              <a:buFontTx/>
              <a:buChar char="-"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is this different from the previous SEN system?</a:t>
            </a:r>
          </a:p>
        </p:txBody>
      </p:sp>
    </p:spTree>
    <p:extLst>
      <p:ext uri="{BB962C8B-B14F-4D97-AF65-F5344CB8AC3E}">
        <p14:creationId xmlns:p14="http://schemas.microsoft.com/office/powerpoint/2010/main" val="587673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ADYTA 2018 yn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 ALNET Act 2018 rights-based?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7A57-6FFA-7604-4404-DC09C7DA8E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04645"/>
            <a:ext cx="3867150" cy="3962400"/>
          </a:xfrm>
        </p:spPr>
        <p:txBody>
          <a:bodyPr>
            <a:normAutofit fontScale="925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I ba raddau mae’r Ddeddf yn adlewyrchu egwyddorion y CCUHP?</a:t>
            </a:r>
          </a:p>
          <a:p>
            <a:pPr marL="0" indent="0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Ystyriwch: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Llais y dysgwr;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Cyfranogiad teuluoedd;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Tegwch a chynhwysiant;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Mynediad at gymorth.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0FE548-C117-0046-4078-D4B9FE81D7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2004646"/>
            <a:ext cx="4226169" cy="3962399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what extent does the Act reflect the principles of the UNCRC?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 voice;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participation;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and inclusion;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to support.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024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dysgwr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 voice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A04FA-DBE5-C5D3-29A1-D54F3686B5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292" y="1825624"/>
            <a:ext cx="4296508" cy="41883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Mae’r system ADY 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pwysleisio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Tx/>
              <a:buChar char="-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Cyfranogiad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Cyd-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gynhyrchu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Cyfranogiad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teuluoedd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ddysgwyr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“Dim </a:t>
            </a:r>
            <a:r>
              <a:rPr lang="en-GB" b="1" i="1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 err="1">
                <a:latin typeface="Arial" panose="020B0604020202020204" pitchFamily="34" charset="0"/>
                <a:cs typeface="Arial" panose="020B0604020202020204" pitchFamily="34" charset="0"/>
              </a:rPr>
              <a:t>amdanaf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 err="1">
                <a:latin typeface="Arial" panose="020B0604020202020204" pitchFamily="34" charset="0"/>
                <a:cs typeface="Arial" panose="020B0604020202020204" pitchFamily="34" charset="0"/>
              </a:rPr>
              <a:t>hebddo</a:t>
            </a: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 fi.”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CA7AF-893A-48F0-0CEE-BC4042C62C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96507" cy="4188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ALN system emphasises: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Co-production;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involvement;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Listening to learners.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“Nothing about me without me”.</a:t>
            </a:r>
          </a:p>
        </p:txBody>
      </p:sp>
    </p:spTree>
    <p:extLst>
      <p:ext uri="{BB962C8B-B14F-4D97-AF65-F5344CB8AC3E}">
        <p14:creationId xmlns:p14="http://schemas.microsoft.com/office/powerpoint/2010/main" val="2543253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D932A-29AC-10DD-87EF-3CE29BA17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b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7ACE674-6C9F-958C-25B9-68907D1CAF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87416"/>
            <a:ext cx="4273062" cy="3974122"/>
          </a:xfrm>
        </p:spPr>
        <p:txBody>
          <a:bodyPr>
            <a:normAutofit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gall ymarferwyr sicrhau bod safbwyntiau plant yn dylanwadu’n wirioneddol ar benderfyniadau?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practitioners ensure that children’s views genuinely influence decisions?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235A1C4-6447-1D15-CD7C-916BF4516A3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73722" y="1887416"/>
            <a:ext cx="3722077" cy="313225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383ABA-5378-70DC-5667-18F23E87FF22}"/>
              </a:ext>
            </a:extLst>
          </p:cNvPr>
          <p:cNvSpPr txBox="1"/>
          <p:nvPr/>
        </p:nvSpPr>
        <p:spPr>
          <a:xfrm>
            <a:off x="1336431" y="5263662"/>
            <a:ext cx="3160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Oxford Learning, 2017)</a:t>
            </a:r>
          </a:p>
        </p:txBody>
      </p:sp>
    </p:spTree>
    <p:extLst>
      <p:ext uri="{BB962C8B-B14F-4D97-AF65-F5344CB8AC3E}">
        <p14:creationId xmlns:p14="http://schemas.microsoft.com/office/powerpoint/2010/main" val="7849357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C298D4-FEA1-4E8A-EAF9-A48391FC3A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7B604-6EFD-30D9-28DE-36AF381C74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630BF-9F08-647D-770C-AD1C227F38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292" y="1825624"/>
            <a:ext cx="4296508" cy="41883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dysgwr Blwyddyn 5 gydag ASA yn cael trafferth yn ystod amser cinio oblegid lefel y sŵn.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staff yr ysgol a’r rhieni yn cwrdd i drafod strategaethau cymorth.</a:t>
            </a: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Nid yw’r dysgwr yn cael ei wahodd i gyfrannu.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06A22F-1569-868E-4D28-41BDD06D6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96507" cy="4188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Year 5 learner with ASD is finding lunchtime difficult because of noise levels.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School staff and parents meet to discuss support strategies.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learner is not invited to contribute.</a:t>
            </a:r>
          </a:p>
        </p:txBody>
      </p:sp>
    </p:spTree>
    <p:extLst>
      <p:ext uri="{BB962C8B-B14F-4D97-AF65-F5344CB8AC3E}">
        <p14:creationId xmlns:p14="http://schemas.microsoft.com/office/powerpoint/2010/main" val="37645861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5817F4-51C7-E19B-E7FB-F4DE555B4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46D0C-50E5-C4C6-68FC-4E9CB486B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D42E0-3F09-6031-E2AB-0DC670A477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292" y="1825624"/>
            <a:ext cx="4296508" cy="4188313"/>
          </a:xfrm>
        </p:spPr>
        <p:txBody>
          <a:bodyPr>
            <a:normAutofit fontScale="92500" lnSpcReduction="20000"/>
          </a:bodyPr>
          <a:lstStyle/>
          <a:p>
            <a:pPr marL="514350" lvl="0" indent="-514350" fontAlgn="t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Pa benderfyniadau sy'n cael eu gwneud am y dysgwr?</a:t>
            </a:r>
          </a:p>
          <a:p>
            <a:pPr marL="514350" lvl="0" indent="-514350" fontAlgn="t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Pwy sy'n cael llais yn y broses?</a:t>
            </a:r>
          </a:p>
          <a:p>
            <a:pPr marL="514350" lvl="0" indent="-514350" fontAlgn="t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Llais pwy sydd ar goll?</a:t>
            </a:r>
          </a:p>
          <a:p>
            <a:pPr marL="514350" lvl="0" indent="-514350" fontAlgn="t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y gellid casglu barn a safbwyntiau'r dysgwr?</a:t>
            </a:r>
          </a:p>
          <a:p>
            <a:pPr marL="514350" lvl="0" indent="-514350" fontAlgn="t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olwg fyddai ar ddull sy'n seiliedig ar hawliau yn y sefyllfa hon?</a:t>
            </a:r>
            <a:b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C9A2AB-AA84-706B-D3B3-62153D31D7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96507" cy="418831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decisions are being made about the learner?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Whose voices are represented?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Whose voice is missing?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could the learner's views be gathered?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might a rights-based approach look like?</a:t>
            </a: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05890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E016BF-9CF2-7A42-9240-3057DBE571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D2286-8B01-FDB2-C222-FE92DBBDF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Erthygl 12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 12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E305C-2E28-34C6-BD63-E5E4ECDDDE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292" y="1825624"/>
            <a:ext cx="4296508" cy="4188313"/>
          </a:xfrm>
        </p:spPr>
        <p:txBody>
          <a:bodyPr>
            <a:normAutofit fontScale="92500"/>
          </a:bodyPr>
          <a:lstStyle/>
          <a:p>
            <a:pPr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mae’r senario yma yn cefnogi neu’n cyfyngu Erthygl 12 o’r CCUHP?</a:t>
            </a:r>
          </a:p>
          <a:p>
            <a:pPr marL="0" indent="0" fontAlgn="t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 bai’r dysgwr yn bresennol, pa gwestiynau fyddech chi’n eu gofyn i sicrhau bod Erthygl 12 yn cael ei chynnal?</a:t>
            </a:r>
            <a:b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11B9F1-A89D-5D89-3EF0-ED9D2740D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96507" cy="4188312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this scenario support or limit Article 12 of the UNCRC?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the learner were present, what questions would you ask to ensure Article 12 is upheld?</a:t>
            </a:r>
          </a:p>
        </p:txBody>
      </p:sp>
    </p:spTree>
    <p:extLst>
      <p:ext uri="{BB962C8B-B14F-4D97-AF65-F5344CB8AC3E}">
        <p14:creationId xmlns:p14="http://schemas.microsoft.com/office/powerpoint/2010/main" val="41443804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F16D65-C049-A5C7-F889-B9B716D5DC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BB6EF-7345-F68B-8A74-0FA2C11D1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Deddf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Cydraddoldeb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 2010</a:t>
            </a:r>
            <a:b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63339ED-2123-25D8-0494-B38766FD27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Prif gyfraith y DU sy’n amddiffyn pobl rhag gwahaniaethu.</a:t>
            </a:r>
            <a:endParaRPr lang="cy-GB" noProof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main UK law that protects people from discrimination.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9E4F31-35A9-4685-EC32-AF756A4AF390}"/>
              </a:ext>
            </a:extLst>
          </p:cNvPr>
          <p:cNvSpPr txBox="1"/>
          <p:nvPr/>
        </p:nvSpPr>
        <p:spPr>
          <a:xfrm>
            <a:off x="1056904" y="5474525"/>
            <a:ext cx="2945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Instagram, 2026).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C2998EEF-D2A9-EA72-D5B8-BB907C4910D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57225" y="1825625"/>
            <a:ext cx="3449760" cy="3449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1632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gwarchodedig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Protected characteristics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C4B5BE-5E4F-51C5-C5D3-443A9264AB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1015" y="1825625"/>
            <a:ext cx="4284785" cy="4106252"/>
          </a:xfrm>
        </p:spPr>
        <p:txBody>
          <a:bodyPr>
            <a:normAutofit fontScale="70000" lnSpcReduction="20000"/>
          </a:bodyPr>
          <a:lstStyle/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Anabledd;</a:t>
            </a:r>
          </a:p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Oedran;</a:t>
            </a:r>
          </a:p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Hil;</a:t>
            </a:r>
          </a:p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Crefydd neu Gred;</a:t>
            </a:r>
          </a:p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Rhyw;</a:t>
            </a:r>
          </a:p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Ailbennu Rhywedd;</a:t>
            </a:r>
          </a:p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Cyfeiriadedd Rhywiol;</a:t>
            </a:r>
          </a:p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Beichiogrwydd a Mamolaeth;</a:t>
            </a:r>
          </a:p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Priodas a Phartneriaeth Sifil.</a:t>
            </a:r>
          </a:p>
          <a:p>
            <a:pPr marL="342900" lvl="0" indent="-342900" fontAlgn="t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fontAlgn="t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A yw trin pawb yr un fath bob amser yn deg?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CDAF0DE-5556-22E5-A03B-0890CFDC1B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84785" cy="4258652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Disability;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Religion or Belief;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Sex;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 Reassignment;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Sexual Orientation;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Pregnancy and Maternity;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Marriage and Civil Partnership.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treating everyone the same always fair?</a:t>
            </a:r>
          </a:p>
        </p:txBody>
      </p:sp>
    </p:spTree>
    <p:extLst>
      <p:ext uri="{BB962C8B-B14F-4D97-AF65-F5344CB8AC3E}">
        <p14:creationId xmlns:p14="http://schemas.microsoft.com/office/powerpoint/2010/main" val="8255565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7201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Fideo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Video</a:t>
            </a:r>
          </a:p>
        </p:txBody>
      </p:sp>
      <p:pic>
        <p:nvPicPr>
          <p:cNvPr id="6" name="Online Media 5" title="Discrimination and The Equality Act Explained for Kids | Pop'n'Olly | Olly Pike">
            <a:hlinkClick r:id="" action="ppaction://media"/>
            <a:extLst>
              <a:ext uri="{FF2B5EF4-FFF2-40B4-BE49-F238E27FC236}">
                <a16:creationId xmlns:a16="http://schemas.microsoft.com/office/drawing/2014/main" id="{FC72546E-F630-890E-CFAB-BE31280C501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10308" y="1359877"/>
            <a:ext cx="8358554" cy="4466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81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743D8E-D5E3-A7E9-7789-E6729AD67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DE726-20C0-C78E-B6E4-3790681C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Senario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Scenario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480A70-B3DE-6B85-9B3C-8B46036D56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4123" y="1825625"/>
            <a:ext cx="4331677" cy="4129698"/>
          </a:xfrm>
        </p:spPr>
        <p:txBody>
          <a:bodyPr>
            <a:normAutofit fontScale="92500"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plentyn sy’n defnyddio cadair olwyn yn methu cyrraedd rhai ardaloedd o’r ysgol oblegid grisiau.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Ydy hyn yn deg?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Pwy sy’n gyfrifol am ddileu’r rhwystr?</a:t>
            </a:r>
          </a:p>
          <a:p>
            <a:pPr marL="514350" indent="-514350">
              <a:buAutoNum type="arabi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 addasiadau rhesymol y gellid eu gwneud?</a:t>
            </a:r>
          </a:p>
          <a:p>
            <a:pPr marL="0" indent="0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8D8AE89-3FB4-4CD2-68E7-92082B7636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4331676" cy="4129697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child who uses a wheelchair is unable to access certain areas of the school because of stairs.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this fair?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is responsible for removing the barrier?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reasonable adjustments could be made?</a:t>
            </a:r>
          </a:p>
        </p:txBody>
      </p:sp>
    </p:spTree>
    <p:extLst>
      <p:ext uri="{BB962C8B-B14F-4D97-AF65-F5344CB8AC3E}">
        <p14:creationId xmlns:p14="http://schemas.microsoft.com/office/powerpoint/2010/main" val="6655586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881" y="365125"/>
            <a:ext cx="8657111" cy="1325563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Addasiadau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rhesymol</a:t>
            </a:r>
            <a:b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Reasonable adjustments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48C25D-4AA6-3962-AC91-C35162202F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lleoliadau addysgol yn gorfod:</a:t>
            </a:r>
          </a:p>
          <a:p>
            <a:pPr marL="342900" lvl="0" indent="-342900" fontAlgn="t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Rhagweld a chynllunio ar gyfer anghenion amrywiol dysgwyr;</a:t>
            </a:r>
          </a:p>
          <a:p>
            <a:pPr marL="342900" lvl="0" indent="-342900" fontAlgn="t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Dileu neu leihau rhwystrau i ddysgu a chynhwysiant;</a:t>
            </a:r>
          </a:p>
          <a:p>
            <a:pPr marL="342900" lvl="0" indent="-342900" fontAlgn="t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Hyrwyddo cyfranogiad ystyrlon i bob dysgwr.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EF78BA-6FDB-C458-43A8-672E2E60080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settings must:</a:t>
            </a:r>
          </a:p>
          <a:p>
            <a:pPr marL="342900" lvl="0" indent="-342900"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Anticipate and plan for diverse learner needs;</a:t>
            </a:r>
          </a:p>
          <a:p>
            <a:pPr marL="342900" lvl="0" indent="-342900"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Remove or reduce barriers to learning and inclusion;</a:t>
            </a:r>
          </a:p>
          <a:p>
            <a:pPr marL="342900" lvl="0" indent="-342900"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meaningful participation for all learners.</a:t>
            </a:r>
          </a:p>
        </p:txBody>
      </p:sp>
    </p:spTree>
    <p:extLst>
      <p:ext uri="{BB962C8B-B14F-4D97-AF65-F5344CB8AC3E}">
        <p14:creationId xmlns:p14="http://schemas.microsoft.com/office/powerpoint/2010/main" val="19135782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89EBC-552E-7F9F-2340-3E78050282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DFD60-B636-1CD0-4C32-F62B4AEE5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Addasiadau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rhesymol</a:t>
            </a:r>
            <a:b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Reasonable adjustments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E5D3C64-CC7F-ABDE-B236-6145B5AE7A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5049" y="1690688"/>
            <a:ext cx="2595267" cy="19843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918343-DB15-7A26-3D61-397AF74C356D}"/>
              </a:ext>
            </a:extLst>
          </p:cNvPr>
          <p:cNvSpPr txBox="1"/>
          <p:nvPr/>
        </p:nvSpPr>
        <p:spPr>
          <a:xfrm>
            <a:off x="465049" y="3903785"/>
            <a:ext cx="22663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(Source: </a:t>
            </a:r>
            <a:r>
              <a:rPr lang="en-GB" sz="1400" dirty="0" err="1"/>
              <a:t>Dreamstime</a:t>
            </a:r>
            <a:r>
              <a:rPr lang="en-GB" sz="1400" dirty="0"/>
              <a:t>, 2026).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79044E2-A0AC-3F68-6F8B-5C177C61BB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9083" y="3903785"/>
            <a:ext cx="2645833" cy="19843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132923B-097E-FA9B-6A3F-46963BF104AC}"/>
              </a:ext>
            </a:extLst>
          </p:cNvPr>
          <p:cNvSpPr txBox="1"/>
          <p:nvPr/>
        </p:nvSpPr>
        <p:spPr>
          <a:xfrm>
            <a:off x="867508" y="5427785"/>
            <a:ext cx="20842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(Source: The Autism Page,</a:t>
            </a:r>
          </a:p>
          <a:p>
            <a:r>
              <a:rPr lang="en-GB" sz="1400" dirty="0"/>
              <a:t>2026).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8793CFB-BE1D-C852-B9AF-DF4534375A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8801" y="1619759"/>
            <a:ext cx="2876550" cy="205530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BBD2107-1A8F-96CF-4E5E-D0E486BDF153}"/>
              </a:ext>
            </a:extLst>
          </p:cNvPr>
          <p:cNvSpPr txBox="1"/>
          <p:nvPr/>
        </p:nvSpPr>
        <p:spPr>
          <a:xfrm>
            <a:off x="6295292" y="3810000"/>
            <a:ext cx="208499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Instagram,  2026).</a:t>
            </a:r>
          </a:p>
        </p:txBody>
      </p:sp>
    </p:spTree>
    <p:extLst>
      <p:ext uri="{BB962C8B-B14F-4D97-AF65-F5344CB8AC3E}">
        <p14:creationId xmlns:p14="http://schemas.microsoft.com/office/powerpoint/2010/main" val="34315702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C7FB5-77FF-ABFD-6202-DC724C940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D53A7-6904-8765-57F7-8DD19C15D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SEND 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Lloegr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SEND in England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7316A2-FA58-961A-EF09-54B9D7BA1E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1257" y="1825624"/>
            <a:ext cx="4234543" cy="4088287"/>
          </a:xfrm>
        </p:spPr>
        <p:txBody>
          <a:bodyPr>
            <a:normAutofit fontScale="92500"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Cod Ymarfer AAAU;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0-25 oed;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Themâu allweddol: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Adnabod anghenion;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Asesu;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Partneriaeth;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Cynlluniau Addysg, Iechyd a Gofal (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EHCPau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F87C206-33BA-C400-680E-EB21471D59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34543" cy="4088286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SEND Code of Practice;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0-25 years;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themes: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Identification;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Partnership;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Education, Health and Care Plans (EHCPs).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915973-6D4D-0394-2D31-34DF9747E5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4263" y="194810"/>
            <a:ext cx="1215903" cy="14985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13C8C8D-6226-0987-355B-C5028E60032D}"/>
              </a:ext>
            </a:extLst>
          </p:cNvPr>
          <p:cNvSpPr txBox="1"/>
          <p:nvPr/>
        </p:nvSpPr>
        <p:spPr>
          <a:xfrm>
            <a:off x="6610166" y="944089"/>
            <a:ext cx="2004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/>
          </a:p>
          <a:p>
            <a:r>
              <a:rPr lang="en-GB" sz="1400" dirty="0"/>
              <a:t>(Source: Reddit, 2025).</a:t>
            </a:r>
          </a:p>
        </p:txBody>
      </p:sp>
    </p:spTree>
    <p:extLst>
      <p:ext uri="{BB962C8B-B14F-4D97-AF65-F5344CB8AC3E}">
        <p14:creationId xmlns:p14="http://schemas.microsoft.com/office/powerpoint/2010/main" val="3891971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51A559-5A35-2A1D-1910-7D1CF8A1F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6D2B3-730F-2364-A019-0947ADF15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Yr Alban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Scotland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99D2B2-4FE1-14DF-2ED8-CFC299BCF6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1257" y="1825624"/>
            <a:ext cx="4234543" cy="4088287"/>
          </a:xfrm>
        </p:spPr>
        <p:txBody>
          <a:bodyPr>
            <a:normAutofit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Cymorth Ychwanegol ar gyfer Dysgu (ASL);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Nodweddion Allweddol: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Diffiniad ehangach o anghenion cymorth;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Dull gweithredu GIRFEC;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Dangosyddion llesiant.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6ED1B4-1B04-0357-C22E-F9755E4B7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34543" cy="4088286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Support for Learning (ASL);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Features: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Wider definition of support needs;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GIRFEC approach;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Wellbeing indicators.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E22ECE-6415-57CF-09AA-843018D2EA18}"/>
              </a:ext>
            </a:extLst>
          </p:cNvPr>
          <p:cNvSpPr txBox="1"/>
          <p:nvPr/>
        </p:nvSpPr>
        <p:spPr>
          <a:xfrm>
            <a:off x="6610166" y="944089"/>
            <a:ext cx="20045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/>
          </a:p>
          <a:p>
            <a:r>
              <a:rPr lang="en-GB" sz="1400" dirty="0"/>
              <a:t>(Source: Scotland Info Guide, 2026).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E2BA67-7996-8BAD-24A8-43AD067385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5800" y="230188"/>
            <a:ext cx="1772381" cy="142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2529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4A2631-F0FB-FFB7-275F-F29F09B95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7E55C-77D5-FAA3-4DDB-A711BABE5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Gogledd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Iwerddon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Northern Ireland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1E5F73-2E43-6384-775A-31B71E0972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1257" y="1825624"/>
            <a:ext cx="4234543" cy="4088287"/>
          </a:xfrm>
        </p:spPr>
        <p:txBody>
          <a:bodyPr>
            <a:normAutofit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Fframwaith AAA;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Ffocysu ar: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- Adnabod anghenion yn gynnar;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Asesu;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ynllunio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cymorth;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Cydweithio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CD83A5-7861-76E2-863D-29D184180D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34543" cy="4088286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 Framework;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identification;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Assessment; 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planning;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Multi-agency collaboration.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110B7B-99CC-C479-314A-8D74828E71DF}"/>
              </a:ext>
            </a:extLst>
          </p:cNvPr>
          <p:cNvSpPr txBox="1"/>
          <p:nvPr/>
        </p:nvSpPr>
        <p:spPr>
          <a:xfrm>
            <a:off x="7420708" y="944089"/>
            <a:ext cx="11939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/>
          </a:p>
          <a:p>
            <a:r>
              <a:rPr lang="en-GB" sz="1400" dirty="0"/>
              <a:t>(Source: Britannica, 2026).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766D25-C72E-F73D-D29A-4ED27473A0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9138" y="161423"/>
            <a:ext cx="1526198" cy="1565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1654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69B31-32BF-614D-3728-313295B9C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7201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Cymharu’r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DU</a:t>
            </a:r>
            <a:b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Comparing the UK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64F2FE-F311-75CA-8580-6CF469263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418492"/>
            <a:ext cx="4495800" cy="4566672"/>
          </a:xfrm>
        </p:spPr>
        <p:txBody>
          <a:bodyPr>
            <a:noAutofit/>
          </a:bodyPr>
          <a:lstStyle/>
          <a:p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Gan ddefnyddio DA, </a:t>
            </a:r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cy-GB" sz="16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ymharwch</a:t>
            </a:r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 fframweithiau ADY, SEND, ASL ac SEN ledled y DU. </a:t>
            </a:r>
          </a:p>
          <a:p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Nodwch dri thebygrwydd a thri gwahaniaeth.</a:t>
            </a:r>
          </a:p>
          <a:p>
            <a:r>
              <a:rPr lang="cy-GB" sz="1600" dirty="0">
                <a:latin typeface="Arial" panose="020B0604020202020204" pitchFamily="34" charset="0"/>
                <a:cs typeface="Arial" panose="020B0604020202020204" pitchFamily="34" charset="0"/>
              </a:rPr>
              <a:t>Ystyriwch:</a:t>
            </a:r>
          </a:p>
          <a:p>
            <a:pPr marL="514350" indent="-514350">
              <a:buAutoNum type="arabicPeriod"/>
            </a:pPr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Beth sydd gan bob system yn gyffredin?</a:t>
            </a:r>
          </a:p>
          <a:p>
            <a:pPr marL="514350" indent="-514350">
              <a:buAutoNum type="arabicPeriod"/>
            </a:pPr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Pa rôl sydd gan blant a theuluoedd?</a:t>
            </a:r>
          </a:p>
          <a:p>
            <a:pPr marL="514350" indent="-514350">
              <a:buAutoNum type="arabicPeriod"/>
            </a:pPr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Sut mae pob system yn hyrwyddo cynhwysiant?</a:t>
            </a:r>
          </a:p>
          <a:p>
            <a:pPr marL="514350" indent="-514350">
              <a:buAutoNum type="arabicPeriod"/>
            </a:pPr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Beth yw manteision ac anfanteision defnyddio gwahanol derminoleg?</a:t>
            </a:r>
          </a:p>
          <a:p>
            <a:pPr marL="514350" indent="-514350">
              <a:buAutoNum type="arabicPeriod"/>
            </a:pPr>
            <a:r>
              <a:rPr lang="cy-GB" sz="1600" noProof="0" dirty="0">
                <a:latin typeface="Arial" panose="020B0604020202020204" pitchFamily="34" charset="0"/>
                <a:cs typeface="Arial" panose="020B0604020202020204" pitchFamily="34" charset="0"/>
              </a:rPr>
              <a:t>A yw'r systemau'n adlewyrchu dull hawliau-seiliedig?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B6BFAA-96F3-100E-BD3A-F73D69B0C1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18492"/>
            <a:ext cx="4366846" cy="4566672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AI, compare the ALN, SEND, ASL and SEN frameworks across the UK.</a:t>
            </a:r>
          </a:p>
          <a:p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three similarities and three differences.</a:t>
            </a:r>
          </a:p>
          <a:p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Consider:</a:t>
            </a:r>
          </a:p>
          <a:p>
            <a:pPr marL="514350" indent="-514350">
              <a:buAutoNum type="arabicPeriod"/>
            </a:pP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all systems have in common?</a:t>
            </a:r>
          </a:p>
          <a:p>
            <a:pPr marL="514350" indent="-514350">
              <a:buAutoNum type="arabicPeriod"/>
            </a:pP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role do children and families play?</a:t>
            </a:r>
          </a:p>
          <a:p>
            <a:pPr marL="514350" indent="-514350">
              <a:buAutoNum type="arabicPeriod"/>
            </a:pP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each system promote inclusion?</a:t>
            </a:r>
          </a:p>
          <a:p>
            <a:pPr marL="514350" indent="-514350">
              <a:buAutoNum type="arabicPeriod"/>
            </a:pP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advantages and disadvantages of using different terminology?</a:t>
            </a:r>
          </a:p>
          <a:p>
            <a:pPr marL="514350" indent="-514350">
              <a:buAutoNum type="arabicPeriod"/>
            </a:pP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the systems reflect a rights-based approach?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599852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769948-8CA7-8DEE-84B7-8245D98A9C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80937-B168-F56B-46E1-380CA4E9F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Cymharu’r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DU</a:t>
            </a:r>
            <a:b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Comparing the UK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00635D9-2ED0-948E-7738-D613639151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9045586"/>
              </p:ext>
            </p:extLst>
          </p:nvPr>
        </p:nvGraphicFramePr>
        <p:xfrm>
          <a:off x="363415" y="1825623"/>
          <a:ext cx="8440616" cy="41079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0154">
                  <a:extLst>
                    <a:ext uri="{9D8B030D-6E8A-4147-A177-3AD203B41FA5}">
                      <a16:colId xmlns:a16="http://schemas.microsoft.com/office/drawing/2014/main" val="201139652"/>
                    </a:ext>
                  </a:extLst>
                </a:gridCol>
                <a:gridCol w="2110154">
                  <a:extLst>
                    <a:ext uri="{9D8B030D-6E8A-4147-A177-3AD203B41FA5}">
                      <a16:colId xmlns:a16="http://schemas.microsoft.com/office/drawing/2014/main" val="2412225906"/>
                    </a:ext>
                  </a:extLst>
                </a:gridCol>
                <a:gridCol w="2110154">
                  <a:extLst>
                    <a:ext uri="{9D8B030D-6E8A-4147-A177-3AD203B41FA5}">
                      <a16:colId xmlns:a16="http://schemas.microsoft.com/office/drawing/2014/main" val="1454546568"/>
                    </a:ext>
                  </a:extLst>
                </a:gridCol>
                <a:gridCol w="2110154">
                  <a:extLst>
                    <a:ext uri="{9D8B030D-6E8A-4147-A177-3AD203B41FA5}">
                      <a16:colId xmlns:a16="http://schemas.microsoft.com/office/drawing/2014/main" val="2029662845"/>
                    </a:ext>
                  </a:extLst>
                </a:gridCol>
              </a:tblGrid>
              <a:tr h="79077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England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Scotland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Northern Ireland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1551439"/>
                  </a:ext>
                </a:extLst>
              </a:tr>
              <a:tr h="79077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2842508"/>
                  </a:ext>
                </a:extLst>
              </a:tr>
              <a:tr h="79077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8418910"/>
                  </a:ext>
                </a:extLst>
              </a:tr>
              <a:tr h="79077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020110"/>
                  </a:ext>
                </a:extLst>
              </a:tr>
              <a:tr h="790771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12023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215359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7773879-75E7-31A6-E529-F1A4915868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8923" y="375139"/>
            <a:ext cx="8253045" cy="5383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5825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285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Cwestiwn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Question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905139"/>
            <a:ext cx="4419600" cy="3809862"/>
          </a:xfrm>
        </p:spPr>
        <p:txBody>
          <a:bodyPr>
            <a:normAutofit/>
          </a:bodyPr>
          <a:lstStyle/>
          <a:p>
            <a:r>
              <a:rPr lang="cy-GB" sz="3200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Pe baech yn dylunio un system ar gyfer y DU gyfan, pa elfennau o bob fframwaith fyddech yn eu cadw?</a:t>
            </a:r>
          </a:p>
          <a:p>
            <a:pPr marL="0" indent="0"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905139"/>
            <a:ext cx="4572000" cy="3684449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33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were designing a single UK-wide system, which elements of each framework would you keep and why?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endParaRPr lang="en-GB" altLang="cy-GB" sz="3600" kern="0" dirty="0">
              <a:solidFill>
                <a:srgbClr val="FF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4069635-87CB-6E63-7723-D4DCD14620F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2401" y="281354"/>
            <a:ext cx="8698522" cy="6353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1985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E9B564-B357-125B-7D7D-74B707D38F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5E84F-13CF-57DE-016D-D28A554FC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285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Her SHANARRI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SHANARRI Challenge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C89838A7-6B49-EAA3-A04D-BE5D2D56F24D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418492"/>
            <a:ext cx="4419600" cy="4595446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y-GB" b="1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Senario</a:t>
            </a:r>
          </a:p>
          <a:p>
            <a:pPr marL="0" lvl="0" indent="0" fontAlgn="t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dysgwr wedi profi profedigaeth deuluol yn ddiweddar ac mae presenoldeb ysgol wedi dirywio.</a:t>
            </a:r>
          </a:p>
          <a:p>
            <a:pPr marL="0" lvl="0" indent="0" fontAlgn="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Pa ddangosyddion SHANARRI allai gael eu heffeithio?</a:t>
            </a:r>
          </a:p>
          <a:p>
            <a:r>
              <a:rPr lang="cy-GB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Sut mae’r dull yma yn wahanol i ganolbwyntio ar ddiagnosis yn unig?</a:t>
            </a:r>
          </a:p>
          <a:p>
            <a:pPr marL="0" indent="0"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8878C-612F-9D62-28AC-F7260805A4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012EE1F-EDCB-ABBB-4FDE-E334A1032C5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 fontScale="70000" lnSpcReduction="20000"/>
          </a:bodyPr>
          <a:lstStyle/>
          <a:p>
            <a:pPr marL="0" lvl="0" indent="0" algn="ctr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Scenario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 learner has recently experienced a family bereavement and their school attendance has declined.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300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Which SHANARRI indicators might be affected?</a:t>
            </a:r>
          </a:p>
          <a:p>
            <a:pPr eaLnBrk="0" fontAlgn="base" hangingPunct="0">
              <a:spcAft>
                <a:spcPct val="0"/>
              </a:spcAft>
            </a:pPr>
            <a:endParaRPr lang="en-GB" altLang="cy-GB" sz="3300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How does the SHANARRI approach differ from focusing only on a diagnosis?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FF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731170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DA5F4D-491E-FDEE-AD99-C43157E47C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693BF-5D17-2AF5-13D9-6A3500244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75846"/>
            <a:ext cx="8991600" cy="1242646"/>
          </a:xfrm>
        </p:spPr>
        <p:txBody>
          <a:bodyPr>
            <a:noAutofit/>
          </a:bodyPr>
          <a:lstStyle/>
          <a:p>
            <a:pPr algn="ctr"/>
            <a:r>
              <a:rPr lang="cy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Confensiwn y Cenhedloedd Unedig ar Hawliau'r Plentyn</a:t>
            </a:r>
            <a:br>
              <a:rPr lang="en-GB" altLang="cy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United Nations Convention on the Rights of the Child</a:t>
            </a:r>
            <a:endParaRPr lang="en-GB" sz="28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4144A659-841E-BEE3-643E-0EFC678D93DF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570892"/>
            <a:ext cx="4419600" cy="444304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🟦 Mae pob plentyn yn meddu ar hawliau dynol;</a:t>
            </a:r>
          </a:p>
          <a:p>
            <a:pPr marL="0" indent="0">
              <a:buNone/>
            </a:pPr>
            <a:r>
              <a:rPr lang="cy-GB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🟦 Rhaid i oedolion wrando ar blant a chymryd eu barn o </a:t>
            </a:r>
            <a:r>
              <a:rPr lang="cy-GB" kern="0" noProof="0" dirty="0" err="1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ddifrif</a:t>
            </a:r>
            <a:r>
              <a:rPr lang="cy-GB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cy-GB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🟦 Mae gan blant yr hawl i fod yn ddiogel, yn iach ac i dderbyn addysg;</a:t>
            </a:r>
          </a:p>
          <a:p>
            <a:pPr marL="0" indent="0">
              <a:buNone/>
            </a:pPr>
            <a:r>
              <a:rPr lang="cy-GB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🟦 Mae'r CCUHP yn hyrwyddo cyfranogiad, cynhwysiant a chydraddoldeb;</a:t>
            </a:r>
          </a:p>
          <a:p>
            <a:pPr marL="0" indent="0">
              <a:buNone/>
            </a:pPr>
            <a:r>
              <a:rPr lang="cy-GB" kern="0" noProof="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🟦 Yng Nghymru, mae hawliau plant yn sail i bolisïau ac arferion addysgol. </a:t>
            </a: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28895-B3F2-8C2E-2BA0-B4234774121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39F395E-49C2-C14E-4847-E08BE5E1ECBB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 fontScale="92500" lnSpcReduction="1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sz="2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🟦 All children have human rights;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sz="2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🟦 Adults must listen to children and take their views seriously;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sz="2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🟦 Children have the right to be safe, healthy and receive an education;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sz="2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🟦 The UNCRC promotes participation, inclusion and equality;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sz="2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🟦 In Wales, children's rights underpin educational policy and practice.</a:t>
            </a: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934755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0BFE5-6CBC-FBD9-8658-74E9891772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898AA-FC1E-FE05-4422-241AF06F6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54783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Erthyglau Allweddol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Key Articles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D6607-7D6E-702A-C121-42CC5E909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9DE8B58-484D-FB9A-BF46-38E71F5729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9904063"/>
              </p:ext>
            </p:extLst>
          </p:nvPr>
        </p:nvGraphicFramePr>
        <p:xfrm>
          <a:off x="386861" y="1397000"/>
          <a:ext cx="8440614" cy="4441092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813538">
                  <a:extLst>
                    <a:ext uri="{9D8B030D-6E8A-4147-A177-3AD203B41FA5}">
                      <a16:colId xmlns:a16="http://schemas.microsoft.com/office/drawing/2014/main" val="1856051137"/>
                    </a:ext>
                  </a:extLst>
                </a:gridCol>
                <a:gridCol w="2813538">
                  <a:extLst>
                    <a:ext uri="{9D8B030D-6E8A-4147-A177-3AD203B41FA5}">
                      <a16:colId xmlns:a16="http://schemas.microsoft.com/office/drawing/2014/main" val="1411627862"/>
                    </a:ext>
                  </a:extLst>
                </a:gridCol>
                <a:gridCol w="2813538">
                  <a:extLst>
                    <a:ext uri="{9D8B030D-6E8A-4147-A177-3AD203B41FA5}">
                      <a16:colId xmlns:a16="http://schemas.microsoft.com/office/drawing/2014/main" val="3297134908"/>
                    </a:ext>
                  </a:extLst>
                </a:gridCol>
              </a:tblGrid>
              <a:tr h="74018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CCUHP / </a:t>
                      </a:r>
                      <a:r>
                        <a:rPr lang="en-GB" sz="2400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UNCRC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Hawl</a:t>
                      </a:r>
                      <a:endParaRPr lang="en-GB" sz="24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Right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3037030"/>
                  </a:ext>
                </a:extLst>
              </a:tr>
              <a:tr h="740182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Erthygl / Article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Dim gwahaniaethu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Non discrimination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7119563"/>
                  </a:ext>
                </a:extLst>
              </a:tr>
              <a:tr h="74018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Erthygl / Article 3</a:t>
                      </a:r>
                    </a:p>
                    <a:p>
                      <a:pPr algn="ctr"/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Budd gorau’r plentyn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Best interests of the child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1226596"/>
                  </a:ext>
                </a:extLst>
              </a:tr>
              <a:tr h="74018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Erthygl / Article 12</a:t>
                      </a:r>
                    </a:p>
                    <a:p>
                      <a:pPr algn="ctr"/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Hawl i gael llais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Right to be heard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3541065"/>
                  </a:ext>
                </a:extLst>
              </a:tr>
              <a:tr h="74018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Erthygl / Article 23</a:t>
                      </a:r>
                    </a:p>
                    <a:p>
                      <a:pPr algn="ctr"/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Hawliau plant anabl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Rights of disabled children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8363467"/>
                  </a:ext>
                </a:extLst>
              </a:tr>
              <a:tr h="740182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Erthygl / Article 28</a:t>
                      </a:r>
                    </a:p>
                    <a:p>
                      <a:pPr algn="ctr"/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Hawl i addysg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rgbClr val="0070C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Right to education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74066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6821229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CD9B37-9435-9900-9A35-E68E834B0D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DB03C-56A6-81B6-4B87-8961C7A70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75846"/>
            <a:ext cx="8991600" cy="124264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Hawliau Plant ac ADY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Children’s Rights and ALN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31C39EFF-56EF-9591-183F-8AA921C2DC3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570892"/>
            <a:ext cx="4419600" cy="4443046"/>
          </a:xfrm>
        </p:spPr>
        <p:txBody>
          <a:bodyPr>
            <a:normAutofit/>
          </a:bodyPr>
          <a:lstStyle/>
          <a:p>
            <a:r>
              <a:rPr lang="cy-GB" altLang="cy-GB" dirty="0">
                <a:latin typeface="Arial" panose="020B0604020202020204" pitchFamily="34" charset="0"/>
              </a:rPr>
              <a:t>Sut mae’r system ADY yng Nghymru yn cefnogi:</a:t>
            </a:r>
          </a:p>
          <a:p>
            <a:pPr marL="0" indent="0">
              <a:buNone/>
            </a:pPr>
            <a:endParaRPr lang="cy-GB" altLang="cy-GB" dirty="0">
              <a:latin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Cyfranogiad;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Cynhwysiant;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Cydraddoldeb;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Mynediad.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D3494-66DA-D0D9-D6EC-F01C40CC6F9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937BC8E-C2CF-074F-8880-CB5DAFB0D5F0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the Welsh ALN system support: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Access.</a:t>
            </a:r>
          </a:p>
        </p:txBody>
      </p:sp>
    </p:spTree>
    <p:extLst>
      <p:ext uri="{BB962C8B-B14F-4D97-AF65-F5344CB8AC3E}">
        <p14:creationId xmlns:p14="http://schemas.microsoft.com/office/powerpoint/2010/main" val="3002070002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F48764-CA68-3607-4BD3-7E8243B3B9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5359D-4328-0EA4-CE42-33ADDB1F7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75846"/>
            <a:ext cx="8991600" cy="124264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Cyfranogiad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Participation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B4E814B3-BFA3-F3BB-8BB6-4514EA773A8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570892"/>
            <a:ext cx="4419600" cy="4443046"/>
          </a:xfrm>
        </p:spPr>
        <p:txBody>
          <a:bodyPr>
            <a:normAutofit lnSpcReduction="10000"/>
          </a:bodyPr>
          <a:lstStyle/>
          <a:p>
            <a:r>
              <a:rPr lang="cy-GB" altLang="cy-GB" dirty="0">
                <a:latin typeface="Arial" panose="020B0604020202020204" pitchFamily="34" charset="0"/>
              </a:rPr>
              <a:t>Llais y dysgwr yn ganolog i benderfyniadau;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Cyd-gynhyrchu gyda phlant a theuluoedd;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Dysgwyr yn cyfrannu at eu CDU.</a:t>
            </a: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Sut y gallwn sicrhau bod llais y dysgwr yn cael ei glywed hyd yn oed os yw cyfathrebu'n heriol?</a:t>
            </a:r>
          </a:p>
          <a:p>
            <a:endParaRPr lang="cy-GB" altLang="cy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B923B-6B86-694B-C6E1-FF450F33909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B60B656-4E97-5D92-BB21-8F10D16BA819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 voice is central to decision-making;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Co-production with children and families;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Learners contribute to their IDPs.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we ensure learner voice is heard even when communication is challenging?</a:t>
            </a:r>
          </a:p>
        </p:txBody>
      </p:sp>
    </p:spTree>
    <p:extLst>
      <p:ext uri="{BB962C8B-B14F-4D97-AF65-F5344CB8AC3E}">
        <p14:creationId xmlns:p14="http://schemas.microsoft.com/office/powerpoint/2010/main" val="3510865252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4758C-E8E2-9348-A14F-EFF1DB4302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B584C-60EC-4B4B-CC13-0459A9886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75846"/>
            <a:ext cx="8991600" cy="124264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Cynhwysiant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Inclusion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B9C160EA-AD38-2BD3-8DF3-9B9B74DAC211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570892"/>
            <a:ext cx="4419600" cy="4443046"/>
          </a:xfrm>
        </p:spPr>
        <p:txBody>
          <a:bodyPr>
            <a:normAutofit/>
          </a:bodyPr>
          <a:lstStyle/>
          <a:p>
            <a:r>
              <a:rPr lang="cy-GB" altLang="cy-GB" dirty="0">
                <a:latin typeface="Arial" panose="020B0604020202020204" pitchFamily="34" charset="0"/>
              </a:rPr>
              <a:t>Addysg mewn lleoliadau cynhwysol lle bo'n bosibl;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Teimlad o berthyn a chyfranogi;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Dathlu amrywiaeth ac anghenion unigol.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BAF9E-C36D-627A-90B0-1B06261EB15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078BB7-2198-5FC7-3717-80271AF8F400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 in inclusive settings wherever possible;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Promoting belonging and participation;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Valuing diversity and individual needs.</a:t>
            </a:r>
          </a:p>
        </p:txBody>
      </p:sp>
    </p:spTree>
    <p:extLst>
      <p:ext uri="{BB962C8B-B14F-4D97-AF65-F5344CB8AC3E}">
        <p14:creationId xmlns:p14="http://schemas.microsoft.com/office/powerpoint/2010/main" val="741308548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F82DDC-EBDC-AF9F-F0BD-2FDB0F5CC9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0FF4C-4E64-0DB8-DBA7-E712172D6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75846"/>
            <a:ext cx="8991600" cy="124264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Cydraddoldeb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Equality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CEA99628-4431-28DC-4F1E-57A5349207E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570892"/>
            <a:ext cx="4419600" cy="4443046"/>
          </a:xfrm>
        </p:spPr>
        <p:txBody>
          <a:bodyPr>
            <a:normAutofit lnSpcReduction="10000"/>
          </a:bodyPr>
          <a:lstStyle/>
          <a:p>
            <a:r>
              <a:rPr lang="cy-GB" altLang="cy-GB" dirty="0">
                <a:latin typeface="Arial" panose="020B0604020202020204" pitchFamily="34" charset="0"/>
              </a:rPr>
              <a:t>Hawliau cyfartal i gael cymorth priodol;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Lleihau rhwystrau i ddysgu;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Ymagwedd sy'n canolbwyntio ar gryfderau.</a:t>
            </a:r>
          </a:p>
          <a:p>
            <a:endParaRPr lang="cy-GB" altLang="cy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Beth yw'r gwahaniaeth rhwng cydraddoldeb ac ecwiti?</a:t>
            </a:r>
          </a:p>
          <a:p>
            <a:pPr marL="0" indent="0"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26188-F033-E24C-16FE-76C565D84E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C0BCE5B-8B42-9D5D-79B6-89C80BD76DD5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 rights to appropriate support;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Reducing barriers to learning;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Strengths-based approaches.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difference between equality and equity?</a:t>
            </a:r>
          </a:p>
        </p:txBody>
      </p:sp>
    </p:spTree>
    <p:extLst>
      <p:ext uri="{BB962C8B-B14F-4D97-AF65-F5344CB8AC3E}">
        <p14:creationId xmlns:p14="http://schemas.microsoft.com/office/powerpoint/2010/main" val="502774503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69D62-1FD8-6061-EC1D-65B7D49E2D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22E58-330B-482C-B592-CD0D18641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75846"/>
            <a:ext cx="8991600" cy="124264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Mynediad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Access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9346B657-8763-360E-F737-BD757094BA9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570892"/>
            <a:ext cx="4419600" cy="4443046"/>
          </a:xfrm>
        </p:spPr>
        <p:txBody>
          <a:bodyPr>
            <a:normAutofit/>
          </a:bodyPr>
          <a:lstStyle/>
          <a:p>
            <a:r>
              <a:rPr lang="cy-GB" altLang="cy-GB" dirty="0">
                <a:latin typeface="Arial" panose="020B0604020202020204" pitchFamily="34" charset="0"/>
              </a:rPr>
              <a:t>Cymorth wedi'i deilwra i anghenion y dysgwr;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Addasiadau rhesymol a chefnogaeth ychwanegol;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Mynediad at y cwricwlwm ac at gyfleoedd dysgu.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B8B6A-25F4-396B-6D91-C334BE9EFF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1EE250-B6D3-9225-ECEB-CF8E8452D013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tailored to learner needs;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Reasonable adjustments and additional support;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to the curriculum and learning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2378807361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892DBB-BFB1-A168-34BE-0E619E2B87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BA7FC-9DF8-7C24-4B47-EB9C891B69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DC4DBC-3783-FA2F-4DBA-5336803876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99" y="357553"/>
            <a:ext cx="8461131" cy="5421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692713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8ABC87-5BD9-440A-60F4-A49E8C22AB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39D60-051A-BE4F-2B16-6F605FD92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75846"/>
            <a:ext cx="8991600" cy="124264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Gweithgaredd AI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AI Activity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65076E24-F435-BB4E-6D1E-576D4050724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570892"/>
            <a:ext cx="4419600" cy="4443046"/>
          </a:xfrm>
        </p:spPr>
        <p:txBody>
          <a:bodyPr>
            <a:normAutofit/>
          </a:bodyPr>
          <a:lstStyle/>
          <a:p>
            <a:r>
              <a:rPr lang="cy-GB" altLang="cy-GB" dirty="0">
                <a:latin typeface="Arial" panose="020B0604020202020204" pitchFamily="34" charset="0"/>
              </a:rPr>
              <a:t>Crynhowch Ddeddf ADYTA mewn 100 gair;</a:t>
            </a:r>
          </a:p>
          <a:p>
            <a:endParaRPr lang="cy-GB" altLang="cy-GB" dirty="0">
              <a:latin typeface="Arial" panose="020B0604020202020204" pitchFamily="34" charset="0"/>
            </a:endParaRPr>
          </a:p>
          <a:p>
            <a:r>
              <a:rPr lang="cy-GB" altLang="cy-GB" dirty="0">
                <a:latin typeface="Arial" panose="020B0604020202020204" pitchFamily="34" charset="0"/>
              </a:rPr>
              <a:t>Gwiriwch gywirdeb;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Nodwch unrhyw </a:t>
            </a:r>
            <a:r>
              <a:rPr lang="cy-GB" altLang="cy-GB" dirty="0" err="1">
                <a:latin typeface="Arial" panose="020B0604020202020204" pitchFamily="34" charset="0"/>
              </a:rPr>
              <a:t>fylchau</a:t>
            </a:r>
            <a:r>
              <a:rPr lang="cy-GB" altLang="cy-GB" dirty="0">
                <a:latin typeface="Arial" panose="020B0604020202020204" pitchFamily="34" charset="0"/>
              </a:rPr>
              <a:t>;</a:t>
            </a:r>
          </a:p>
          <a:p>
            <a:r>
              <a:rPr lang="cy-GB" altLang="cy-GB" dirty="0">
                <a:latin typeface="Arial" panose="020B0604020202020204" pitchFamily="34" charset="0"/>
              </a:rPr>
              <a:t>Dilyswch gan ddefnyddio ffynonellau swyddogol.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C38FE-8AE0-D066-781F-D9AA4202ED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41790FC-F258-F826-4EDC-6B7E915DF3F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Summarise the ALNET Act in 100 words;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accuracy;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omissions;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Verify using official sources.</a:t>
            </a:r>
          </a:p>
        </p:txBody>
      </p:sp>
    </p:spTree>
    <p:extLst>
      <p:ext uri="{BB962C8B-B14F-4D97-AF65-F5344CB8AC3E}">
        <p14:creationId xmlns:p14="http://schemas.microsoft.com/office/powerpoint/2010/main" val="2943004196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167F5E-1989-2883-B265-831624BC43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FDEBC-FB34-5907-9E5D-9C6BD6DE6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75846"/>
            <a:ext cx="8991600" cy="124264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Gweithgaredd Grwp</a:t>
            </a:r>
            <a:b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Group Activity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370BBE8E-AF8D-D448-B589-56B2B21DB037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570892"/>
            <a:ext cx="4419600" cy="4443046"/>
          </a:xfrm>
        </p:spPr>
        <p:txBody>
          <a:bodyPr>
            <a:normAutofit fontScale="70000" lnSpcReduction="20000"/>
          </a:bodyPr>
          <a:lstStyle/>
          <a:p>
            <a:r>
              <a:rPr lang="cy-GB" altLang="cy-GB" dirty="0">
                <a:latin typeface="Arial" panose="020B0604020202020204" pitchFamily="34" charset="0"/>
              </a:rPr>
              <a:t>Crëwch </a:t>
            </a:r>
            <a:r>
              <a:rPr lang="cy-GB" altLang="cy-GB" dirty="0" err="1">
                <a:latin typeface="Arial" panose="020B0604020202020204" pitchFamily="34" charset="0"/>
              </a:rPr>
              <a:t>ffeithlyn</a:t>
            </a:r>
            <a:r>
              <a:rPr lang="cy-GB" altLang="cy-GB" dirty="0">
                <a:latin typeface="Arial" panose="020B0604020202020204" pitchFamily="34" charset="0"/>
              </a:rPr>
              <a:t> i grynhoi un polisi;</a:t>
            </a:r>
          </a:p>
          <a:p>
            <a:endParaRPr lang="cy-GB" altLang="cy-GB" dirty="0">
              <a:latin typeface="Arial" panose="020B0604020202020204" pitchFamily="34" charset="0"/>
            </a:endParaRPr>
          </a:p>
          <a:p>
            <a:r>
              <a:rPr lang="cy-GB" altLang="cy-GB" b="1" dirty="0">
                <a:latin typeface="Arial" panose="020B0604020202020204" pitchFamily="34" charset="0"/>
              </a:rPr>
              <a:t>Dewiswch un o’r canlynol: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ADYTA;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Deddf Cydraddoldeb;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CCUHP.</a:t>
            </a:r>
          </a:p>
          <a:p>
            <a:pPr marL="0" indent="0">
              <a:buNone/>
            </a:pPr>
            <a:endParaRPr lang="cy-GB" altLang="cy-GB" dirty="0">
              <a:latin typeface="Arial" panose="020B0604020202020204" pitchFamily="34" charset="0"/>
            </a:endParaRPr>
          </a:p>
          <a:p>
            <a:r>
              <a:rPr lang="cy-GB" altLang="cy-GB" b="1" dirty="0">
                <a:latin typeface="Arial" panose="020B0604020202020204" pitchFamily="34" charset="0"/>
              </a:rPr>
              <a:t>Cynhwyswch: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Ei ddiben;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Hawliau allweddol;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Cyfrifoldebau;</a:t>
            </a:r>
          </a:p>
          <a:p>
            <a:pPr>
              <a:buFontTx/>
              <a:buChar char="-"/>
            </a:pPr>
            <a:r>
              <a:rPr lang="cy-GB" altLang="cy-GB" dirty="0">
                <a:latin typeface="Arial" panose="020B0604020202020204" pitchFamily="34" charset="0"/>
              </a:rPr>
              <a:t>Goblygiadau ymarferol.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D3FAE-A883-70BC-5988-DFEE82DE53E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CBC0EBD-ABA0-BD0A-A63A-DF1553F79D32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70892"/>
            <a:ext cx="4572000" cy="4443045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an infographic to summarise one policy;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Choose from: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ALNET;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Equality Act;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UNCRC.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Include: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Its purpose;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rights;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Responsibilities;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implications.</a:t>
            </a:r>
          </a:p>
        </p:txBody>
      </p:sp>
    </p:spTree>
    <p:extLst>
      <p:ext uri="{BB962C8B-B14F-4D97-AF65-F5344CB8AC3E}">
        <p14:creationId xmlns:p14="http://schemas.microsoft.com/office/powerpoint/2010/main" val="1411460232"/>
      </p:ext>
    </p:extLst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Crynodeb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Summary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52401" y="1825624"/>
            <a:ext cx="4267199" cy="4138553"/>
          </a:xfrm>
        </p:spPr>
        <p:txBody>
          <a:bodyPr>
            <a:normAutofit fontScale="55000" lnSpcReduction="2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5100" kern="0" noProof="0" dirty="0">
                <a:latin typeface="Arial" panose="020B0604020202020204" pitchFamily="34" charset="0"/>
                <a:ea typeface="ＭＳ Ｐゴシック" charset="-128"/>
              </a:rPr>
              <a:t>✅ Mae deddfwriaeth yn diogelu hawliau; 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5100" kern="0" noProof="0" dirty="0">
                <a:latin typeface="Arial" panose="020B0604020202020204" pitchFamily="34" charset="0"/>
                <a:ea typeface="ＭＳ Ｐゴシック" charset="-128"/>
              </a:rPr>
              <a:t>✅ Mae Cymru yn gweithredu system ADY; ✅ Mae Deddf Cydraddoldeb 2010 yn hyrwyddo cynhwysiant; ✅ Mae hawliau plant yn sail i arfer proffesiynol; 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5100" kern="0" noProof="0" dirty="0">
                <a:latin typeface="Arial" panose="020B0604020202020204" pitchFamily="34" charset="0"/>
                <a:ea typeface="ＭＳ Ｐゴシック" charset="-128"/>
              </a:rPr>
              <a:t>✅ Mae gan weithwyr proffesiynol gyfrifoldebau cyfreithiol.</a:t>
            </a:r>
            <a:endParaRPr lang="cy-GB" sz="5100" noProof="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4"/>
            <a:ext cx="4267199" cy="4114801"/>
          </a:xfrm>
        </p:spPr>
        <p:txBody>
          <a:bodyPr>
            <a:normAutofit lnSpcReduction="1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✅ Legislation protects rights;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✅ Wales operates an ALN system;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✅ The Equality Act promotes inclusion;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✅ Children's rights underpin practice;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✅ Professionals have legal responsibilities.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A90991-072D-13B2-1A58-034A4EAC8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68576-5A32-DE60-6CBB-9BA2EC67B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Adfyfyriad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Reflection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3719EF6F-1E20-145B-EEF3-99B24B603AC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04800" y="1825624"/>
            <a:ext cx="4114800" cy="4138553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 3 pheth allweddol rydych wedi’u dysgu heddiw?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 2 faes yr hoffech gael rhagor o wybodaeth amdanynt?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Beth yw un goblygiad i’ch arfer eich hun?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3755F-7F8E-D069-3EFB-D70EFCC728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49AA38B-D929-BBE1-C1CD-1FDAACE04B9C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825624"/>
            <a:ext cx="4267199" cy="41148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What 3 key things have you learned today?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What are 2 areas where you would like further information?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One implication for your own practice?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40520"/>
      </p:ext>
    </p:extLst>
  </p:cSld>
  <p:clrMapOvr>
    <a:masterClrMapping/>
  </p:clrMapOvr>
  <p:transition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Paratoi ar gyfer Sesiwn 4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Preparation for Session 4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cy-GB" altLang="cy-GB" sz="2800" dirty="0">
                <a:latin typeface="Arial" panose="020B0604020202020204" pitchFamily="34" charset="0"/>
              </a:rPr>
              <a:t>British </a:t>
            </a:r>
            <a:r>
              <a:rPr lang="cy-GB" altLang="cy-GB" sz="2800" dirty="0" err="1">
                <a:latin typeface="Arial" panose="020B0604020202020204" pitchFamily="34" charset="0"/>
              </a:rPr>
              <a:t>Dyslexia</a:t>
            </a:r>
            <a:r>
              <a:rPr lang="cy-GB" altLang="cy-GB" sz="2800" dirty="0">
                <a:latin typeface="Arial" panose="020B0604020202020204" pitchFamily="34" charset="0"/>
              </a:rPr>
              <a:t> </a:t>
            </a:r>
            <a:r>
              <a:rPr lang="cy-GB" altLang="cy-GB" sz="2800" dirty="0" err="1">
                <a:latin typeface="Arial" panose="020B0604020202020204" pitchFamily="34" charset="0"/>
              </a:rPr>
              <a:t>Association</a:t>
            </a: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cy-GB" altLang="cy-GB" sz="2800" dirty="0">
                <a:latin typeface="Arial" panose="020B0604020202020204" pitchFamily="34" charset="0"/>
                <a:hlinkClick r:id="rId3"/>
              </a:rPr>
              <a:t>https://www.bdadyslexia.org.uk/</a:t>
            </a:r>
            <a:r>
              <a:rPr lang="cy-GB" altLang="cy-GB" sz="2800" dirty="0">
                <a:latin typeface="Arial" panose="020B0604020202020204" pitchFamily="34" charset="0"/>
              </a:rPr>
              <a:t> </a:t>
            </a: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cy-GB" altLang="cy-GB" sz="2800" dirty="0">
                <a:latin typeface="Arial" panose="020B0604020202020204" pitchFamily="34" charset="0"/>
              </a:rPr>
              <a:t>Wales </a:t>
            </a:r>
            <a:r>
              <a:rPr lang="cy-GB" altLang="cy-GB" sz="2800" dirty="0" err="1">
                <a:latin typeface="Arial" panose="020B0604020202020204" pitchFamily="34" charset="0"/>
              </a:rPr>
              <a:t>Dyslexia</a:t>
            </a: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r>
              <a:rPr lang="cy-GB" altLang="cy-GB" sz="2800" dirty="0">
                <a:latin typeface="Arial" panose="020B0604020202020204" pitchFamily="34" charset="0"/>
                <a:hlinkClick r:id="rId4"/>
              </a:rPr>
              <a:t>https://www.walesdyslexia.org.uk/</a:t>
            </a:r>
            <a:r>
              <a:rPr lang="cy-GB" altLang="cy-GB" sz="2800" dirty="0">
                <a:latin typeface="Arial" panose="020B0604020202020204" pitchFamily="34" charset="0"/>
              </a:rPr>
              <a:t> </a:t>
            </a: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Cyfeirnodi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Referencing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>
          <a:xfrm>
            <a:off x="82063" y="1825625"/>
            <a:ext cx="8979876" cy="417659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</a:rPr>
              <a:t>Children’s Commissioner for Wales (n.d.) Children’s Rights and the UNCRC. Available at: </a:t>
            </a: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https://www.childcomwales.org.uk/uncrc-childrens-rights/</a:t>
            </a: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</a:rPr>
              <a:t>  (Accessed: 20 October 2026).</a:t>
            </a:r>
          </a:p>
          <a:p>
            <a:pPr>
              <a:buNone/>
            </a:pP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and Department of Health and Social Care (2024) SEND Code of Practice: 0 to 25 years. Available at:  </a:t>
            </a: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https://www.gov.uk/government/publications/send-code-of-practice-0-to-25</a:t>
            </a: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</a:rPr>
              <a:t>  (Accessed: 20 October 2026).</a:t>
            </a:r>
          </a:p>
          <a:p>
            <a:pPr>
              <a:buNone/>
            </a:pP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</a:rPr>
              <a:t>Government Equalities Office and Equality and Human Rights Commission (2026) Equality Act 2010: Guidance. Available at: </a:t>
            </a: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https://www.gov.uk/guidance/equality-act-2010-guidance</a:t>
            </a: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</a:rPr>
              <a:t>  (Accessed: 20 October 2026).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Wearmouth, J. (2021). 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Special educational needs and disabilities in schools : a critical introduction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(Second edition). Bloomsbury Academic.</a:t>
            </a:r>
            <a:endParaRPr lang="en-GB" altLang="cy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(2021) The Additional Learning Needs Code for Wales 2021. Cardiff: Welsh Government. Available at: </a:t>
            </a: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https://www.gov.wales/additional-learning-needs-code</a:t>
            </a: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</a:rPr>
              <a:t>  (Accessed: 20 October 2026).  </a:t>
            </a:r>
          </a:p>
          <a:p>
            <a:pPr>
              <a:buNone/>
            </a:pP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(2018) Additional Learning Needs and Education Tribunal (Wales) Act 2018. Available at: </a:t>
            </a: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https://www.legislation.gov.uk/anaw/2018/2/contents/enacted</a:t>
            </a:r>
            <a:r>
              <a:rPr lang="en-GB" altLang="cy-GB" sz="1600" dirty="0">
                <a:latin typeface="Arial" panose="020B0604020202020204" pitchFamily="34" charset="0"/>
                <a:cs typeface="Arial" panose="020B0604020202020204" pitchFamily="34" charset="0"/>
              </a:rPr>
              <a:t>  (Accessed: 20 October 2026).</a:t>
            </a:r>
            <a:endParaRPr lang="cy-GB" altLang="cy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8286671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2506</Words>
  <Application>Microsoft Office PowerPoint</Application>
  <PresentationFormat>On-screen Show (4:3)</PresentationFormat>
  <Paragraphs>461</Paragraphs>
  <Slides>43</Slides>
  <Notes>41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ＭＳ Ｐゴシック</vt:lpstr>
      <vt:lpstr>Arial</vt:lpstr>
      <vt:lpstr>Calibri</vt:lpstr>
      <vt:lpstr>Calibri Light</vt:lpstr>
      <vt:lpstr>Title Slide 1</vt:lpstr>
      <vt:lpstr>Title Slide 2</vt:lpstr>
      <vt:lpstr>Title Slide 4</vt:lpstr>
      <vt:lpstr>Sub Title 1</vt:lpstr>
      <vt:lpstr>Accessible 2</vt:lpstr>
      <vt:lpstr>ECCE4005C Dysgu i Bawb: Cyflwyniad i ADY   Sesiwn 3 Deddfwriaeth, Polisi a Hawliau   </vt:lpstr>
      <vt:lpstr>Cynnwys Contents</vt:lpstr>
      <vt:lpstr>Sgiliau trosglwyddadwy lefel uwch High-level transferable skills </vt:lpstr>
      <vt:lpstr>Amcanion y sesiwn Session objectives</vt:lpstr>
      <vt:lpstr>Trafodwch Discuss</vt:lpstr>
      <vt:lpstr>Deddf ADYTA 2018 ALNET Act 2018</vt:lpstr>
      <vt:lpstr> Egwyddorion allweddol Key principles</vt:lpstr>
      <vt:lpstr>Beth yw ADY? What is ALN?</vt:lpstr>
      <vt:lpstr>A yw Deddf ADYTA 2018 yn seiliedig ar hawliau? Is the ALNET Act 2018 rights-based?</vt:lpstr>
      <vt:lpstr>Llais y dysgwr Learner voice</vt:lpstr>
      <vt:lpstr>Cwestiwn Question</vt:lpstr>
      <vt:lpstr>Astudiaeth achos Case study</vt:lpstr>
      <vt:lpstr>Trafodwch Discuss</vt:lpstr>
      <vt:lpstr>Erthygl 12 Article 12</vt:lpstr>
      <vt:lpstr>Deddf Cydraddoldeb 2010 Equality Act 2010</vt:lpstr>
      <vt:lpstr>Nodweddion gwarchodedig Protected characteristics</vt:lpstr>
      <vt:lpstr>Fideo Video</vt:lpstr>
      <vt:lpstr>Senario Scenario</vt:lpstr>
      <vt:lpstr>Addasiadau rhesymol Reasonable adjustments</vt:lpstr>
      <vt:lpstr>Addasiadau rhesymol Reasonable adjustments</vt:lpstr>
      <vt:lpstr>SEND yn Lloegr SEND in England</vt:lpstr>
      <vt:lpstr>Yr Alban Scotland</vt:lpstr>
      <vt:lpstr>Gogledd Iwerddon Northern Ireland</vt:lpstr>
      <vt:lpstr>Cymharu’r DU Comparing the UK</vt:lpstr>
      <vt:lpstr>Cymharu’r DU Comparing the UK</vt:lpstr>
      <vt:lpstr>PowerPoint Presentation</vt:lpstr>
      <vt:lpstr>Cwestiwn Question</vt:lpstr>
      <vt:lpstr>PowerPoint Presentation</vt:lpstr>
      <vt:lpstr>Her SHANARRI SHANARRI Challenge</vt:lpstr>
      <vt:lpstr>Confensiwn y Cenhedloedd Unedig ar Hawliau'r Plentyn United Nations Convention on the Rights of the Child</vt:lpstr>
      <vt:lpstr>Erthyglau Allweddol Key Articles</vt:lpstr>
      <vt:lpstr>Hawliau Plant ac ADY Children’s Rights and ALN</vt:lpstr>
      <vt:lpstr>Cyfranogiad Participation</vt:lpstr>
      <vt:lpstr>Cynhwysiant Inclusion</vt:lpstr>
      <vt:lpstr>Cydraddoldeb Equality</vt:lpstr>
      <vt:lpstr>Mynediad Access</vt:lpstr>
      <vt:lpstr>PowerPoint Presentation</vt:lpstr>
      <vt:lpstr>Gweithgaredd AI AI Activity</vt:lpstr>
      <vt:lpstr>Gweithgaredd Grwp Group Activity</vt:lpstr>
      <vt:lpstr>Crynodeb Summary</vt:lpstr>
      <vt:lpstr>Adfyfyriad Reflection</vt:lpstr>
      <vt:lpstr>Paratoi ar gyfer Sesiwn 4 Preparation for Session 4</vt:lpstr>
      <vt:lpstr>Cyfeirnodi Referencing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17</cp:revision>
  <dcterms:created xsi:type="dcterms:W3CDTF">2021-03-10T12:10:47Z</dcterms:created>
  <dcterms:modified xsi:type="dcterms:W3CDTF">2026-10-20T11:06:16Z</dcterms:modified>
</cp:coreProperties>
</file>