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4"/>
  </p:notesMasterIdLst>
  <p:sldIdLst>
    <p:sldId id="719" r:id="rId24"/>
    <p:sldId id="301" r:id="rId25"/>
    <p:sldId id="302" r:id="rId26"/>
    <p:sldId id="331" r:id="rId27"/>
    <p:sldId id="722" r:id="rId28"/>
    <p:sldId id="370" r:id="rId29"/>
    <p:sldId id="723" r:id="rId30"/>
    <p:sldId id="371" r:id="rId31"/>
    <p:sldId id="724" r:id="rId32"/>
    <p:sldId id="372" r:id="rId33"/>
    <p:sldId id="725" r:id="rId34"/>
    <p:sldId id="373" r:id="rId35"/>
    <p:sldId id="726" r:id="rId36"/>
    <p:sldId id="374" r:id="rId37"/>
    <p:sldId id="727" r:id="rId38"/>
    <p:sldId id="375" r:id="rId39"/>
    <p:sldId id="728" r:id="rId40"/>
    <p:sldId id="729" r:id="rId41"/>
    <p:sldId id="376" r:id="rId42"/>
    <p:sldId id="721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8" autoAdjust="0"/>
    <p:restoredTop sz="77253"/>
  </p:normalViewPr>
  <p:slideViewPr>
    <p:cSldViewPr snapToGrid="0">
      <p:cViewPr varScale="1">
        <p:scale>
          <a:sx n="92" d="100"/>
          <a:sy n="92" d="100"/>
        </p:scale>
        <p:origin x="6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viewProps" Target="view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05942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2124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03109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22516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168979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6069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895470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831494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DBDD278-6059-4AF9-8CBF-27CAA0ED3730}" type="datetime1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3E7D9-C89D-426C-A71B-7CF56B21BEEE}" type="datetime1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1F9EEFC-609C-4A6F-A9CA-CF0B4CC4F3B0}" type="datetime1">
              <a:rPr lang="en-GB" smtClean="0"/>
              <a:t>07/11/2022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5E0C48B-FB7F-4DE9-A06F-D367E702B4B3}" type="datetime1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51B93-9CE8-4684-9EDC-3C944C9368CD}" type="datetime1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CD2CC44-967E-428B-9030-45C68D18CE2F}" type="datetime1">
              <a:rPr lang="en-GB" smtClean="0"/>
              <a:t>07/11/2022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D14FAA1-5A20-47C0-86AC-371E71D5A202}" type="datetime1">
              <a:rPr lang="en-GB" noProof="0" smtClean="0"/>
              <a:t>07/11/2022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F025916-99E5-49AD-954B-CB6058EC4DF7}" type="datetime1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5B677-A846-41FD-A4E0-A8A329AAF2AB}" type="datetime1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40684EC-B85C-48A8-BC40-DE4E63A96E37}" type="datetime1">
              <a:rPr lang="en-GB" smtClean="0"/>
              <a:t>07/11/2022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C76282A-5D9F-4A9A-AE71-B40422E3F61E}" type="datetime1">
              <a:rPr lang="en-GB" noProof="0" smtClean="0"/>
              <a:t>07/11/2022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72892AB-3F73-4B58-8A27-0E6C788038A4}" type="datetime1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C7C99-5F7D-4114-A3D8-2DA680792642}" type="datetime1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8AE77F0-4A19-4DE8-95F0-692BC06AECC0}" type="datetime1">
              <a:rPr lang="en-GB" smtClean="0"/>
              <a:t>07/11/2022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7ADEC-2B17-4C92-BF53-17D4C1969749}" type="datetime1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54155D2-CE14-4114-98FC-E16F7889E749}" type="datetime1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944EB-F5D2-4B82-A673-E1AE2883515B}" type="datetime1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4B1D68-CF75-47FF-ADF5-5A43995DFDDE}" type="datetime1">
              <a:rPr lang="en-GB" smtClean="0"/>
              <a:t>07/11/2022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A24F97F-DA6F-4569-9FD9-231FAA03960B}" type="datetime1">
              <a:rPr lang="en-GB" noProof="0" smtClean="0"/>
              <a:t>07/11/2022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A42552C-03B5-4EC2-9B3E-3B835EAB82C2}" type="datetime1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CAE66-9AFE-47E0-B612-7953685528BE}" type="datetime1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04EE9F8-15EA-4358-92A1-70A2EED022D6}" type="datetime1">
              <a:rPr lang="en-GB" smtClean="0"/>
              <a:t>07/11/2022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FBCEC15-83C0-4183-92A3-346A5D4B3D77}" type="datetime1">
              <a:rPr lang="en-GB" noProof="0" smtClean="0"/>
              <a:t>07/11/2022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D8BCB24-BF6A-4A59-B70A-528496FA2535}" type="datetime1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F9CE0-63EA-4AE5-A19F-315D19F20608}" type="datetime1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FC2B160-D8CE-4A01-9BEA-E4D11314D820}" type="datetime1">
              <a:rPr lang="en-GB" smtClean="0"/>
              <a:t>07/11/2022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0FDF493-DD33-4018-98E9-84523B7A6AB9}" type="datetime1">
              <a:rPr lang="en-GB" noProof="0" smtClean="0"/>
              <a:t>07/11/2022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86A8274-5D1A-43E8-9838-FC2381495FA3}" type="datetime1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0E2B7-B84F-4A38-B6DE-ED9FA765F974}" type="datetime1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9517D0-9B48-406C-9CCB-4C7DA507827C}" type="datetime1">
              <a:rPr lang="en-GB" smtClean="0"/>
              <a:t>07/11/2022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1820FF2-53FE-436C-B355-EC3731616909}" type="datetime1">
              <a:rPr lang="en-GB" noProof="0" smtClean="0"/>
              <a:t>07/11/2022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644B71E-8BED-4622-9513-C21280B1B444}" type="datetime1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4A897-3D9A-40BB-9B2B-6B077A8DCC00}" type="datetime1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CFEBCFF-30DA-4758-A2CF-F22197C6A82E}" type="datetime1">
              <a:rPr lang="en-GB" smtClean="0"/>
              <a:t>07/11/2022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6949780-48D7-4EC5-B0BB-D923FE79B61B}" type="datetime1">
              <a:rPr lang="en-GB" noProof="0" smtClean="0"/>
              <a:t>07/11/2022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AD13BA5-982E-41CF-B77A-D084D01D8BD4}" type="datetime1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2BC9E-5D37-48FE-AC8C-DBB877F1072E}" type="datetime1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870FC7B-CC3F-4830-94AE-B5C0385B2202}" type="datetime1">
              <a:rPr lang="en-GB" smtClean="0"/>
              <a:t>07/11/2022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Computer Systems </a:t>
            </a:r>
          </a:p>
          <a:p>
            <a:r>
              <a:rPr lang="en-GB" sz="4800" dirty="0"/>
              <a:t>Fundamentals</a:t>
            </a:r>
          </a:p>
          <a:p>
            <a:r>
              <a:rPr lang="en-GB" sz="4800" dirty="0"/>
              <a:t>(ACCA4028)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- 5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pPr marL="446088" indent="-357188"/>
            <a:r>
              <a:rPr lang="en-IN" sz="3627" b="1" dirty="0"/>
              <a:t>Introduction</a:t>
            </a:r>
          </a:p>
          <a:p>
            <a:pPr marL="446088" indent="-357188"/>
            <a:r>
              <a:rPr lang="en-IN" sz="3627" b="1" dirty="0"/>
              <a:t>Logic Gates </a:t>
            </a:r>
          </a:p>
          <a:p>
            <a:pPr marL="898525" lvl="1" indent="-358775"/>
            <a:r>
              <a:rPr lang="en-IN" b="1" dirty="0"/>
              <a:t>AND Gate</a:t>
            </a:r>
          </a:p>
          <a:p>
            <a:pPr marL="898525" lvl="1" indent="-358775"/>
            <a:r>
              <a:rPr lang="en-IN" b="1" dirty="0"/>
              <a:t>OR Gate</a:t>
            </a:r>
          </a:p>
          <a:p>
            <a:pPr marL="898525" lvl="1" indent="-358775"/>
            <a:r>
              <a:rPr lang="en-IN" b="1" dirty="0"/>
              <a:t>NOT Gate</a:t>
            </a:r>
          </a:p>
          <a:p>
            <a:pPr marL="898525" lvl="1" indent="-358775"/>
            <a:r>
              <a:rPr lang="en-IN" b="1" dirty="0"/>
              <a:t>NAND Gate</a:t>
            </a:r>
          </a:p>
          <a:p>
            <a:pPr marL="898525" lvl="1" indent="-358775"/>
            <a:r>
              <a:rPr lang="en-IN" b="1" dirty="0"/>
              <a:t>NOR Gate</a:t>
            </a:r>
          </a:p>
          <a:p>
            <a:pPr marL="898525" lvl="1" indent="-358775"/>
            <a:r>
              <a:rPr lang="en-IN" b="1" dirty="0"/>
              <a:t>Exclusive Gate </a:t>
            </a:r>
          </a:p>
          <a:p>
            <a:pPr marL="898525" lvl="1" indent="-358775"/>
            <a:r>
              <a:rPr lang="en-IN" b="1" dirty="0"/>
              <a:t>Exclusive NOR Gate </a:t>
            </a:r>
          </a:p>
          <a:p>
            <a:pPr marL="88900" indent="0">
              <a:buNone/>
            </a:pPr>
            <a:endParaRPr lang="en-GB" sz="4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Computer Systems Fundamentals 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Define the logic gates.</a:t>
            </a:r>
          </a:p>
          <a:p>
            <a:r>
              <a:rPr lang="en-IN" sz="3200" dirty="0"/>
              <a:t>Describe the functions of each logic gates.</a:t>
            </a:r>
          </a:p>
          <a:p>
            <a:r>
              <a:rPr lang="en-IN" sz="3200" dirty="0"/>
              <a:t>Describe each truth table.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Introduction</a:t>
            </a:r>
            <a:endParaRPr lang="en-US" dirty="0"/>
          </a:p>
          <a:p>
            <a:r>
              <a:rPr lang="en-US" dirty="0"/>
              <a:t>Logic gates perform logical operation. </a:t>
            </a:r>
          </a:p>
          <a:p>
            <a:r>
              <a:rPr lang="en-US" dirty="0"/>
              <a:t>Each gate has one or more input and only one output. AND, OR, and NOT are </a:t>
            </a:r>
            <a:r>
              <a:rPr lang="en-US" b="1" dirty="0"/>
              <a:t>basic gates</a:t>
            </a:r>
            <a:r>
              <a:rPr lang="en-US" dirty="0"/>
              <a:t>. </a:t>
            </a:r>
          </a:p>
          <a:p>
            <a:r>
              <a:rPr lang="en-US" dirty="0"/>
              <a:t>NAND and NOR gates are known as </a:t>
            </a:r>
            <a:r>
              <a:rPr lang="en-US" b="1" dirty="0"/>
              <a:t>universal gates,</a:t>
            </a:r>
            <a:r>
              <a:rPr lang="en-US" dirty="0"/>
              <a:t> from which basic gates can be derived. </a:t>
            </a:r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The Different types of Gates are:</a:t>
            </a:r>
          </a:p>
          <a:p>
            <a:pPr marL="898525" lvl="1" indent="-358775"/>
            <a:r>
              <a:rPr lang="en-IN" b="1" dirty="0"/>
              <a:t>AND Gate</a:t>
            </a:r>
          </a:p>
          <a:p>
            <a:pPr marL="898525" lvl="1" indent="-358775"/>
            <a:r>
              <a:rPr lang="en-IN" b="1" dirty="0"/>
              <a:t>OR Gate</a:t>
            </a:r>
          </a:p>
          <a:p>
            <a:pPr marL="898525" lvl="1" indent="-358775"/>
            <a:r>
              <a:rPr lang="en-IN" b="1" dirty="0"/>
              <a:t>NOT Gate</a:t>
            </a:r>
          </a:p>
          <a:p>
            <a:pPr marL="898525" lvl="1" indent="-358775"/>
            <a:r>
              <a:rPr lang="en-IN" b="1" dirty="0"/>
              <a:t>NAND Gate</a:t>
            </a:r>
          </a:p>
          <a:p>
            <a:pPr marL="898525" lvl="1" indent="-358775"/>
            <a:r>
              <a:rPr lang="en-IN" b="1" dirty="0"/>
              <a:t>NOR Gate</a:t>
            </a:r>
          </a:p>
          <a:p>
            <a:pPr marL="898525" lvl="1" indent="-358775"/>
            <a:r>
              <a:rPr lang="en-IN" b="1" dirty="0"/>
              <a:t>Exclusive Gate </a:t>
            </a:r>
          </a:p>
          <a:p>
            <a:pPr marL="898525" lvl="1" indent="-358775"/>
            <a:r>
              <a:rPr lang="en-IN" b="1" dirty="0"/>
              <a:t>Exclusive NOR Gate </a:t>
            </a:r>
          </a:p>
          <a:p>
            <a:pPr>
              <a:buNone/>
            </a:pPr>
            <a:r>
              <a:rPr lang="en-US" b="1" dirty="0"/>
              <a:t> </a:t>
            </a:r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62892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9622" y="26223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AND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1831" y="1517314"/>
            <a:ext cx="10334651" cy="4392533"/>
          </a:xfrm>
        </p:spPr>
        <p:txBody>
          <a:bodyPr>
            <a:normAutofit/>
          </a:bodyPr>
          <a:lstStyle/>
          <a:p>
            <a:r>
              <a:rPr lang="en-US" dirty="0"/>
              <a:t>The AND gate performs a </a:t>
            </a:r>
            <a:r>
              <a:rPr lang="en-US" b="1" dirty="0"/>
              <a:t>logical multiplication </a:t>
            </a:r>
            <a:r>
              <a:rPr lang="en-US" dirty="0"/>
              <a:t>commonly known as </a:t>
            </a:r>
            <a:r>
              <a:rPr lang="en-US" b="1" dirty="0"/>
              <a:t>AND function</a:t>
            </a:r>
            <a:r>
              <a:rPr lang="en-US" dirty="0"/>
              <a:t>. </a:t>
            </a:r>
          </a:p>
          <a:p>
            <a:r>
              <a:rPr lang="en-US" dirty="0"/>
              <a:t>The output is </a:t>
            </a:r>
            <a:r>
              <a:rPr lang="en-US" b="1" dirty="0"/>
              <a:t>high (1) </a:t>
            </a:r>
            <a:r>
              <a:rPr lang="en-US" dirty="0"/>
              <a:t>when both the inputs are </a:t>
            </a:r>
            <a:r>
              <a:rPr lang="en-US" b="1" dirty="0"/>
              <a:t>high (1).</a:t>
            </a:r>
          </a:p>
          <a:p>
            <a:r>
              <a:rPr lang="en-US" dirty="0"/>
              <a:t>The output is </a:t>
            </a:r>
            <a:r>
              <a:rPr lang="en-US" b="1" dirty="0"/>
              <a:t>low (0) </a:t>
            </a:r>
            <a:r>
              <a:rPr lang="en-US" dirty="0"/>
              <a:t>when any one of the inputs is </a:t>
            </a:r>
            <a:r>
              <a:rPr lang="en-US" b="1" dirty="0"/>
              <a:t>low (0).</a:t>
            </a:r>
          </a:p>
          <a:p>
            <a:r>
              <a:rPr lang="en-US" dirty="0"/>
              <a:t>If the</a:t>
            </a:r>
            <a:r>
              <a:rPr lang="en-US" b="1" dirty="0"/>
              <a:t> inputs are A and B </a:t>
            </a:r>
            <a:r>
              <a:rPr lang="en-US" dirty="0"/>
              <a:t>and the </a:t>
            </a:r>
            <a:r>
              <a:rPr lang="en-US" b="1" dirty="0"/>
              <a:t>output is Y</a:t>
            </a:r>
          </a:p>
          <a:p>
            <a:r>
              <a:rPr lang="en-US" b="1" dirty="0"/>
              <a:t>AND</a:t>
            </a:r>
            <a:r>
              <a:rPr lang="en-US" dirty="0"/>
              <a:t> operation can be </a:t>
            </a:r>
            <a:r>
              <a:rPr lang="en-US" b="1" dirty="0"/>
              <a:t>represented as Y=A.B</a:t>
            </a:r>
            <a:r>
              <a:rPr lang="en-US" b="1" i="1" dirty="0"/>
              <a:t>			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8534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9622" y="26223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AND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1831" y="1517314"/>
            <a:ext cx="10334651" cy="3593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i="1" dirty="0"/>
              <a:t>Logic symbol				Truth table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6" name="Picture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2572" y="2903062"/>
            <a:ext cx="2487537" cy="1475398"/>
          </a:xfrm>
          <a:prstGeom prst="rect">
            <a:avLst/>
          </a:prstGeom>
        </p:spPr>
      </p:pic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8913266"/>
              </p:ext>
            </p:extLst>
          </p:nvPr>
        </p:nvGraphicFramePr>
        <p:xfrm>
          <a:off x="6320947" y="2551863"/>
          <a:ext cx="3698196" cy="2177796"/>
        </p:xfrm>
        <a:graphic>
          <a:graphicData uri="http://schemas.openxmlformats.org/drawingml/2006/table">
            <a:tbl>
              <a:tblPr/>
              <a:tblGrid>
                <a:gridCol w="12327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327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3273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9023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Input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Output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A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B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Y=A.B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0919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36124" y="112393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6918" y="1546675"/>
            <a:ext cx="10665954" cy="4344761"/>
          </a:xfrm>
        </p:spPr>
        <p:txBody>
          <a:bodyPr>
            <a:normAutofit/>
          </a:bodyPr>
          <a:lstStyle/>
          <a:p>
            <a:r>
              <a:rPr lang="en-GB" sz="3200" dirty="0"/>
              <a:t>The </a:t>
            </a:r>
            <a:r>
              <a:rPr lang="en-GB" sz="3200" b="1" dirty="0"/>
              <a:t>OR gate </a:t>
            </a:r>
            <a:r>
              <a:rPr lang="en-GB" sz="3200" dirty="0"/>
              <a:t>performs a </a:t>
            </a:r>
            <a:r>
              <a:rPr lang="en-GB" sz="3200" b="1" dirty="0"/>
              <a:t>logical addition</a:t>
            </a:r>
            <a:r>
              <a:rPr lang="en-GB" sz="3200" dirty="0"/>
              <a:t>. </a:t>
            </a:r>
          </a:p>
          <a:p>
            <a:r>
              <a:rPr lang="en-GB" sz="3200" dirty="0"/>
              <a:t>The </a:t>
            </a:r>
            <a:r>
              <a:rPr lang="en-GB" sz="3200" b="1" dirty="0"/>
              <a:t>output is high (1) </a:t>
            </a:r>
            <a:r>
              <a:rPr lang="en-GB" sz="3200" dirty="0"/>
              <a:t>when any one of the </a:t>
            </a:r>
            <a:r>
              <a:rPr lang="en-GB" sz="3200" b="1" dirty="0"/>
              <a:t>inputs is high (1)</a:t>
            </a:r>
            <a:r>
              <a:rPr lang="en-GB" sz="3200" dirty="0"/>
              <a:t>. </a:t>
            </a:r>
          </a:p>
          <a:p>
            <a:r>
              <a:rPr lang="en-GB" sz="3200" dirty="0"/>
              <a:t>The </a:t>
            </a:r>
            <a:r>
              <a:rPr lang="en-GB" sz="3200" b="1" dirty="0"/>
              <a:t>output is low (0) </a:t>
            </a:r>
            <a:r>
              <a:rPr lang="en-GB" sz="3200" dirty="0"/>
              <a:t>when </a:t>
            </a:r>
            <a:r>
              <a:rPr lang="en-GB" sz="3200" b="1" dirty="0"/>
              <a:t>both the inputs are low (0)</a:t>
            </a:r>
            <a:r>
              <a:rPr lang="en-GB" sz="3200" dirty="0"/>
              <a:t>.</a:t>
            </a:r>
          </a:p>
          <a:p>
            <a:r>
              <a:rPr lang="en-US" sz="3200" dirty="0"/>
              <a:t>If the</a:t>
            </a:r>
            <a:r>
              <a:rPr lang="en-US" sz="3200" b="1" dirty="0"/>
              <a:t> inputs are A and B </a:t>
            </a:r>
            <a:r>
              <a:rPr lang="en-US" sz="3200" dirty="0"/>
              <a:t>and the </a:t>
            </a:r>
            <a:r>
              <a:rPr lang="en-US" sz="3200" b="1" dirty="0"/>
              <a:t>output is Y</a:t>
            </a:r>
          </a:p>
          <a:p>
            <a:r>
              <a:rPr lang="en-US" sz="3200" b="1" dirty="0"/>
              <a:t>OR</a:t>
            </a:r>
            <a:r>
              <a:rPr lang="en-US" sz="3200" dirty="0"/>
              <a:t> operation can be </a:t>
            </a:r>
            <a:r>
              <a:rPr lang="en-US" sz="3200" b="1" dirty="0"/>
              <a:t>represented as Y=A+B</a:t>
            </a: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2140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36124" y="112393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6918" y="1546675"/>
            <a:ext cx="9819061" cy="3593107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 i="1" dirty="0"/>
          </a:p>
          <a:p>
            <a:pPr>
              <a:buNone/>
            </a:pPr>
            <a:r>
              <a:rPr lang="en-US" b="1" i="1" dirty="0"/>
              <a:t>Logic symbol				Truth table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8549327"/>
              </p:ext>
            </p:extLst>
          </p:nvPr>
        </p:nvGraphicFramePr>
        <p:xfrm>
          <a:off x="6106187" y="2961986"/>
          <a:ext cx="3698196" cy="2177796"/>
        </p:xfrm>
        <a:graphic>
          <a:graphicData uri="http://schemas.openxmlformats.org/drawingml/2006/table">
            <a:tbl>
              <a:tblPr/>
              <a:tblGrid>
                <a:gridCol w="12327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327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3273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9023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Input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Output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A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B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Y=A+B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10" name="Picture 9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094" y="3016458"/>
            <a:ext cx="3205166" cy="1560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1967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1576" y="17274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NOT Gate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249766" y="1632446"/>
                <a:ext cx="10244672" cy="4271264"/>
              </a:xfrm>
            </p:spPr>
            <p:txBody>
              <a:bodyPr>
                <a:normAutofit/>
              </a:bodyPr>
              <a:lstStyle/>
              <a:p>
                <a:r>
                  <a:rPr lang="en-US" sz="3200" dirty="0"/>
                  <a:t>The NOT gate is called an </a:t>
                </a:r>
                <a:r>
                  <a:rPr lang="en-US" sz="3200" b="1" dirty="0"/>
                  <a:t>inverter. </a:t>
                </a:r>
              </a:p>
              <a:p>
                <a:r>
                  <a:rPr lang="en-US" sz="3200" dirty="0"/>
                  <a:t>The </a:t>
                </a:r>
                <a:r>
                  <a:rPr lang="en-US" sz="3200" b="1" dirty="0"/>
                  <a:t>output is high (1) </a:t>
                </a:r>
                <a:r>
                  <a:rPr lang="en-US" sz="3200" dirty="0"/>
                  <a:t>when the </a:t>
                </a:r>
                <a:r>
                  <a:rPr lang="en-US" sz="3200" b="1" dirty="0"/>
                  <a:t>input is low (0) </a:t>
                </a:r>
                <a:r>
                  <a:rPr lang="en-US" sz="3200" dirty="0"/>
                  <a:t>and </a:t>
                </a:r>
              </a:p>
              <a:p>
                <a:r>
                  <a:rPr lang="en-US" sz="3200" dirty="0"/>
                  <a:t>the </a:t>
                </a:r>
                <a:r>
                  <a:rPr lang="en-US" sz="3200" b="1" dirty="0"/>
                  <a:t>output is low (0) </a:t>
                </a:r>
                <a:r>
                  <a:rPr lang="en-US" sz="3200" dirty="0"/>
                  <a:t>when the </a:t>
                </a:r>
                <a:r>
                  <a:rPr lang="en-US" sz="3200" b="1" dirty="0"/>
                  <a:t>input is high (1)</a:t>
                </a:r>
                <a:r>
                  <a:rPr lang="en-US" sz="3200" dirty="0"/>
                  <a:t>.</a:t>
                </a:r>
              </a:p>
              <a:p>
                <a:r>
                  <a:rPr lang="en-US" sz="3200" dirty="0"/>
                  <a:t>If the</a:t>
                </a:r>
                <a:r>
                  <a:rPr lang="en-US" sz="3200" b="1" dirty="0"/>
                  <a:t> inputs A </a:t>
                </a:r>
                <a:r>
                  <a:rPr lang="en-US" sz="3200" dirty="0"/>
                  <a:t>and the </a:t>
                </a:r>
                <a:r>
                  <a:rPr lang="en-US" sz="3200" b="1" dirty="0"/>
                  <a:t>output is Y</a:t>
                </a:r>
              </a:p>
              <a:p>
                <a:r>
                  <a:rPr lang="en-US" sz="3200" b="1" dirty="0"/>
                  <a:t>NOT</a:t>
                </a:r>
                <a:r>
                  <a:rPr lang="en-US" sz="3200" dirty="0"/>
                  <a:t> operation can be </a:t>
                </a:r>
                <a:r>
                  <a:rPr lang="en-US" sz="3200" b="1" dirty="0"/>
                  <a:t>represented as </a:t>
                </a:r>
                <a14:m>
                  <m:oMath xmlns:m="http://schemas.openxmlformats.org/officeDocument/2006/math">
                    <m:r>
                      <a:rPr lang="en-GB" sz="3200" b="1" i="0" smtClean="0">
                        <a:latin typeface="Cambria Math" panose="02040503050406030204" pitchFamily="18" charset="0"/>
                      </a:rPr>
                      <m:t>𝐘</m:t>
                    </m:r>
                    <m:r>
                      <a:rPr lang="en-GB" sz="3200" b="1" i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sz="3200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US" i="1" dirty="0"/>
                  <a:t>					</a:t>
                </a:r>
                <a:endParaRPr lang="en-US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249766" y="1632446"/>
                <a:ext cx="10244672" cy="4271264"/>
              </a:xfrm>
              <a:blipFill>
                <a:blip r:embed="rId3"/>
                <a:stretch>
                  <a:fillRect l="-1368" t="-3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61441" name="Picture 1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49766" y="0"/>
            <a:ext cx="77736" cy="1727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46175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1576" y="17274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NOT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9766" y="1632446"/>
            <a:ext cx="10244672" cy="3593107"/>
          </a:xfrm>
        </p:spPr>
        <p:txBody>
          <a:bodyPr>
            <a:normAutofit/>
          </a:bodyPr>
          <a:lstStyle/>
          <a:p>
            <a:endParaRPr lang="en-US" dirty="0"/>
          </a:p>
          <a:p>
            <a:pPr>
              <a:buNone/>
            </a:pPr>
            <a:r>
              <a:rPr lang="en-US" b="1" i="1" dirty="0"/>
              <a:t>Logic symbol				Truth table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11" name="Picture 10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525" y="3198347"/>
            <a:ext cx="3800403" cy="1344882"/>
          </a:xfrm>
          <a:prstGeom prst="rect">
            <a:avLst/>
          </a:prstGeom>
        </p:spPr>
      </p:pic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599452"/>
              </p:ext>
            </p:extLst>
          </p:nvPr>
        </p:nvGraphicFramePr>
        <p:xfrm>
          <a:off x="6846182" y="3198347"/>
          <a:ext cx="2655002" cy="1621276"/>
        </p:xfrm>
        <a:graphic>
          <a:graphicData uri="http://schemas.openxmlformats.org/drawingml/2006/table">
            <a:tbl>
              <a:tblPr/>
              <a:tblGrid>
                <a:gridCol w="1326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2820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0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Input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Output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Y= </a:t>
                      </a:r>
                      <a:r>
                        <a:rPr lang="el-GR" sz="2200" dirty="0">
                          <a:latin typeface="+mn-lt"/>
                          <a:ea typeface="Calibri"/>
                          <a:cs typeface="Times New Roman"/>
                        </a:rPr>
                        <a:t>Ᾱ</a:t>
                      </a:r>
                      <a:endParaRPr lang="en-US" sz="2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61441" name="Picture 1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49766" y="0"/>
            <a:ext cx="77736" cy="1727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70412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9059" y="17296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NAND Gate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073961" y="1466287"/>
                <a:ext cx="9242502" cy="4198083"/>
              </a:xfrm>
            </p:spPr>
            <p:txBody>
              <a:bodyPr>
                <a:normAutofit/>
              </a:bodyPr>
              <a:lstStyle/>
              <a:p>
                <a:r>
                  <a:rPr lang="en-US" dirty="0"/>
                  <a:t>The NAND gate is a contraction of </a:t>
                </a:r>
                <a:r>
                  <a:rPr lang="en-US" b="1" dirty="0"/>
                  <a:t>AND-NOT gates</a:t>
                </a:r>
                <a:r>
                  <a:rPr lang="en-US" dirty="0"/>
                  <a:t>. 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high(1) </a:t>
                </a:r>
                <a:r>
                  <a:rPr lang="en-US" dirty="0"/>
                  <a:t>when </a:t>
                </a:r>
                <a:r>
                  <a:rPr lang="en-US" b="1" dirty="0"/>
                  <a:t>both inputs are low (0) </a:t>
                </a:r>
                <a:r>
                  <a:rPr lang="en-US" dirty="0"/>
                  <a:t>and </a:t>
                </a:r>
                <a:r>
                  <a:rPr lang="en-US" b="1" dirty="0"/>
                  <a:t>any one of the input is low (0) .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low(0) </a:t>
                </a:r>
                <a:r>
                  <a:rPr lang="en-US" dirty="0"/>
                  <a:t>when </a:t>
                </a:r>
                <a:r>
                  <a:rPr lang="en-US" b="1" dirty="0"/>
                  <a:t>both inputs are high (1).</a:t>
                </a:r>
              </a:p>
              <a:p>
                <a:r>
                  <a:rPr lang="en-US" dirty="0"/>
                  <a:t>If the</a:t>
                </a:r>
                <a:r>
                  <a:rPr lang="en-US" b="1" dirty="0"/>
                  <a:t> inputs are A and B </a:t>
                </a:r>
                <a:r>
                  <a:rPr lang="en-US" dirty="0"/>
                  <a:t>and the </a:t>
                </a:r>
                <a:r>
                  <a:rPr lang="en-US" b="1" dirty="0"/>
                  <a:t>output is Y</a:t>
                </a:r>
              </a:p>
              <a:p>
                <a:r>
                  <a:rPr lang="en-US" b="1" dirty="0"/>
                  <a:t>NAND</a:t>
                </a:r>
                <a:r>
                  <a:rPr lang="en-US" dirty="0"/>
                  <a:t> operation can be </a:t>
                </a:r>
                <a:r>
                  <a:rPr lang="en-US" b="1" dirty="0"/>
                  <a:t>represented as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𝐘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r>
                  <a:rPr lang="en-US" b="1" i="1" dirty="0"/>
                  <a:t>				</a:t>
                </a:r>
                <a:r>
                  <a:rPr lang="en-US" i="1" dirty="0"/>
                  <a:t>					</a:t>
                </a:r>
                <a:endParaRPr lang="en-US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073961" y="1466287"/>
                <a:ext cx="9242502" cy="4198083"/>
              </a:xfrm>
              <a:blipFill>
                <a:blip r:embed="rId3"/>
                <a:stretch>
                  <a:fillRect l="-1187" t="-2471" r="-6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14528C8-DEBB-FBAE-DD31-ECC3D20C1B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7269" y="4785254"/>
            <a:ext cx="5505450" cy="143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07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9059" y="17296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NAND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3961" y="1466287"/>
            <a:ext cx="9242502" cy="3593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i="1" dirty="0"/>
              <a:t>Logic symbol					Truth table</a:t>
            </a:r>
            <a:r>
              <a:rPr lang="en-US" i="1" dirty="0"/>
              <a:t>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9" name="Picture 8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5465" y="2787173"/>
            <a:ext cx="3040322" cy="1621277"/>
          </a:xfrm>
          <a:prstGeom prst="rect">
            <a:avLst/>
          </a:prstGeom>
        </p:spPr>
      </p:pic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2996140"/>
              </p:ext>
            </p:extLst>
          </p:nvPr>
        </p:nvGraphicFramePr>
        <p:xfrm>
          <a:off x="6468992" y="2591770"/>
          <a:ext cx="3593107" cy="2112545"/>
        </p:xfrm>
        <a:graphic>
          <a:graphicData uri="http://schemas.openxmlformats.org/drawingml/2006/table">
            <a:tbl>
              <a:tblPr/>
              <a:tblGrid>
                <a:gridCol w="11972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972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9854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08140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Input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+mn-lt"/>
                          <a:ea typeface="Calibri"/>
                          <a:cs typeface="Times New Roman"/>
                        </a:rPr>
                        <a:t>Output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5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             ⸏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Y=A.B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81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81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81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466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3954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1169" y="231011"/>
            <a:ext cx="51905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NOR Gate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15186" y="1644258"/>
                <a:ext cx="10561627" cy="4253315"/>
              </a:xfrm>
            </p:spPr>
            <p:txBody>
              <a:bodyPr>
                <a:normAutofit/>
              </a:bodyPr>
              <a:lstStyle/>
              <a:p>
                <a:r>
                  <a:rPr lang="en-US" dirty="0"/>
                  <a:t>The </a:t>
                </a:r>
                <a:r>
                  <a:rPr lang="en-US" b="1" dirty="0"/>
                  <a:t>NOR gate </a:t>
                </a:r>
                <a:r>
                  <a:rPr lang="en-US" dirty="0"/>
                  <a:t>is a contraction of </a:t>
                </a:r>
                <a:r>
                  <a:rPr lang="en-US" b="1" dirty="0"/>
                  <a:t>OR-NOT gates</a:t>
                </a:r>
                <a:r>
                  <a:rPr lang="en-US" dirty="0"/>
                  <a:t>. 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high(1) </a:t>
                </a:r>
                <a:r>
                  <a:rPr lang="en-US" dirty="0"/>
                  <a:t>when both </a:t>
                </a:r>
                <a:r>
                  <a:rPr lang="en-US" b="1" dirty="0"/>
                  <a:t>inputs are low(0)</a:t>
                </a:r>
                <a:r>
                  <a:rPr lang="en-US" dirty="0"/>
                  <a:t>. 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low(0) </a:t>
                </a:r>
                <a:r>
                  <a:rPr lang="en-US" dirty="0"/>
                  <a:t>when one or </a:t>
                </a:r>
                <a:r>
                  <a:rPr lang="en-US" b="1" dirty="0"/>
                  <a:t>both inputs are high(1).</a:t>
                </a:r>
              </a:p>
              <a:p>
                <a:r>
                  <a:rPr lang="en-US" dirty="0"/>
                  <a:t>If the</a:t>
                </a:r>
                <a:r>
                  <a:rPr lang="en-US" b="1" dirty="0"/>
                  <a:t> inputs are A and B </a:t>
                </a:r>
                <a:r>
                  <a:rPr lang="en-US" dirty="0"/>
                  <a:t>and the </a:t>
                </a:r>
                <a:r>
                  <a:rPr lang="en-US" b="1" dirty="0"/>
                  <a:t>output is Y</a:t>
                </a:r>
              </a:p>
              <a:p>
                <a:r>
                  <a:rPr lang="en-US" b="1" dirty="0"/>
                  <a:t>NOR</a:t>
                </a:r>
                <a:r>
                  <a:rPr lang="en-US" dirty="0"/>
                  <a:t> operation can be </a:t>
                </a:r>
                <a:r>
                  <a:rPr lang="en-US" b="1" dirty="0"/>
                  <a:t>represented as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𝐘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endParaRPr lang="en-US" b="1" i="1" dirty="0"/>
              </a:p>
              <a:p>
                <a:pPr>
                  <a:buNone/>
                </a:pPr>
                <a:r>
                  <a:rPr lang="en-US" i="1" dirty="0"/>
                  <a:t>					</a:t>
                </a:r>
                <a:endParaRPr lang="en-US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15186" y="1644258"/>
                <a:ext cx="10561627" cy="4253315"/>
              </a:xfrm>
              <a:blipFill>
                <a:blip r:embed="rId3"/>
                <a:stretch>
                  <a:fillRect l="-1039" t="-24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6E6917-501B-E268-E6EC-1ED216472B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2407" y="4478348"/>
            <a:ext cx="5572125" cy="1419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326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1169" y="231011"/>
            <a:ext cx="51905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7799" y="1079662"/>
            <a:ext cx="10561627" cy="3593107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 i="1" dirty="0"/>
          </a:p>
          <a:p>
            <a:pPr>
              <a:buNone/>
            </a:pPr>
            <a:r>
              <a:rPr lang="en-US" b="1" i="1" dirty="0"/>
              <a:t>Logic symbol					Truth table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9609377"/>
              </p:ext>
            </p:extLst>
          </p:nvPr>
        </p:nvGraphicFramePr>
        <p:xfrm>
          <a:off x="7051998" y="2560224"/>
          <a:ext cx="3593107" cy="2112545"/>
        </p:xfrm>
        <a:graphic>
          <a:graphicData uri="http://schemas.openxmlformats.org/drawingml/2006/table">
            <a:tbl>
              <a:tblPr/>
              <a:tblGrid>
                <a:gridCol w="11972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972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9854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08140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Input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+mn-lt"/>
                          <a:ea typeface="Calibri"/>
                          <a:cs typeface="Times New Roman"/>
                        </a:rPr>
                        <a:t>Output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5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             ⸏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Y=A+B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81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81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81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466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11" name="Picture 10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7798" y="2876215"/>
            <a:ext cx="2211144" cy="1413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382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7521" y="24867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X-OR GATE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378450" y="1632446"/>
                <a:ext cx="10054618" cy="4044198"/>
              </a:xfrm>
            </p:spPr>
            <p:txBody>
              <a:bodyPr>
                <a:normAutofit/>
              </a:bodyPr>
              <a:lstStyle/>
              <a:p>
                <a:r>
                  <a:rPr lang="en-US" b="1" dirty="0"/>
                  <a:t>Exclusive OR </a:t>
                </a:r>
                <a:r>
                  <a:rPr lang="en-US" dirty="0"/>
                  <a:t>Gate in short called as </a:t>
                </a:r>
                <a:r>
                  <a:rPr lang="en-US" b="1" dirty="0"/>
                  <a:t>X-OR Gate</a:t>
                </a:r>
                <a:r>
                  <a:rPr lang="en-US" dirty="0"/>
                  <a:t>.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high (1) </a:t>
                </a:r>
                <a:r>
                  <a:rPr lang="en-US" dirty="0"/>
                  <a:t>when any one of the </a:t>
                </a:r>
                <a:r>
                  <a:rPr lang="en-US" b="1" dirty="0"/>
                  <a:t>inputs is high(1). 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low (0) </a:t>
                </a:r>
                <a:r>
                  <a:rPr lang="en-US" dirty="0"/>
                  <a:t>when both the </a:t>
                </a:r>
                <a:r>
                  <a:rPr lang="en-US" b="1" dirty="0"/>
                  <a:t>inputs are low(0) </a:t>
                </a:r>
                <a:r>
                  <a:rPr lang="en-US" dirty="0"/>
                  <a:t>and </a:t>
                </a:r>
                <a:r>
                  <a:rPr lang="en-US" b="1" dirty="0"/>
                  <a:t>both the inputs are high(1).</a:t>
                </a:r>
              </a:p>
              <a:p>
                <a:r>
                  <a:rPr lang="en-US" dirty="0"/>
                  <a:t>If the</a:t>
                </a:r>
                <a:r>
                  <a:rPr lang="en-US" b="1" dirty="0"/>
                  <a:t> inputs are A and B </a:t>
                </a:r>
                <a:r>
                  <a:rPr lang="en-US" dirty="0"/>
                  <a:t>and the </a:t>
                </a:r>
                <a:r>
                  <a:rPr lang="en-US" b="1" dirty="0"/>
                  <a:t>output is Y</a:t>
                </a:r>
              </a:p>
              <a:p>
                <a:r>
                  <a:rPr lang="en-US" b="1" dirty="0"/>
                  <a:t>X-OR</a:t>
                </a:r>
                <a:r>
                  <a:rPr lang="en-US" dirty="0"/>
                  <a:t> operation can be </a:t>
                </a:r>
                <a:r>
                  <a:rPr lang="en-US" b="1" dirty="0"/>
                  <a:t>represented as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𝐘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𝑩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𝑨</m:t>
                    </m:r>
                    <m:acc>
                      <m:accPr>
                        <m:chr m:val="̅"/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𝑨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⨁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𝑩</m:t>
                    </m:r>
                  </m:oMath>
                </a14:m>
                <a:endParaRPr lang="en-US" b="1" dirty="0"/>
              </a:p>
              <a:p>
                <a:pPr>
                  <a:buNone/>
                </a:pPr>
                <a:r>
                  <a:rPr lang="en-US" i="1" dirty="0"/>
                  <a:t>					</a:t>
                </a:r>
                <a:endParaRPr lang="en-US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378450" y="1632446"/>
                <a:ext cx="10054618" cy="4044198"/>
              </a:xfrm>
              <a:blipFill>
                <a:blip r:embed="rId3"/>
                <a:stretch>
                  <a:fillRect l="-1091" t="-256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4289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7521" y="24867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X-OR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8450" y="1632446"/>
            <a:ext cx="8723221" cy="3593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i="1" dirty="0"/>
              <a:t>Logic symbol					Truth table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12" name="Picture 11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8244" y="3163998"/>
            <a:ext cx="2833028" cy="1336272"/>
          </a:xfrm>
          <a:prstGeom prst="rect">
            <a:avLst/>
          </a:prstGeom>
        </p:spPr>
      </p:pic>
      <p:pic>
        <p:nvPicPr>
          <p:cNvPr id="14" name="Picture 13" descr="X-OR 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6777" y="2667302"/>
            <a:ext cx="4341646" cy="2329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801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74047" y="17274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X-NOR Gate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82692" y="1622939"/>
                <a:ext cx="10426615" cy="4403509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US" b="1" dirty="0"/>
                  <a:t>Exclusive NOR </a:t>
                </a:r>
                <a:r>
                  <a:rPr lang="en-US" dirty="0"/>
                  <a:t>Gate in short called as </a:t>
                </a:r>
                <a:r>
                  <a:rPr lang="en-US" b="1" dirty="0"/>
                  <a:t>X-NOR Gate</a:t>
                </a:r>
                <a:r>
                  <a:rPr lang="en-US" dirty="0"/>
                  <a:t>.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low (0) </a:t>
                </a:r>
                <a:r>
                  <a:rPr lang="en-US" dirty="0"/>
                  <a:t>when any one of the </a:t>
                </a:r>
                <a:r>
                  <a:rPr lang="en-US" b="1" dirty="0"/>
                  <a:t>inputs is high (1). 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high (1) </a:t>
                </a:r>
                <a:r>
                  <a:rPr lang="en-US" dirty="0"/>
                  <a:t>when </a:t>
                </a:r>
                <a:r>
                  <a:rPr lang="en-US" b="1" dirty="0"/>
                  <a:t>both the inputs are low(0) and both the inputs are high(1).</a:t>
                </a:r>
              </a:p>
              <a:p>
                <a:r>
                  <a:rPr lang="en-US" dirty="0"/>
                  <a:t>If the</a:t>
                </a:r>
                <a:r>
                  <a:rPr lang="en-US" b="1" dirty="0"/>
                  <a:t> inputs are A and B </a:t>
                </a:r>
                <a:r>
                  <a:rPr lang="en-US" dirty="0"/>
                  <a:t>and the </a:t>
                </a:r>
                <a:r>
                  <a:rPr lang="en-US" b="1" dirty="0"/>
                  <a:t>output is Y.</a:t>
                </a:r>
              </a:p>
              <a:p>
                <a:r>
                  <a:rPr lang="en-US" b="1" dirty="0"/>
                  <a:t>X-OR</a:t>
                </a:r>
                <a:r>
                  <a:rPr lang="en-US" dirty="0"/>
                  <a:t> operation can be </a:t>
                </a:r>
                <a:r>
                  <a:rPr lang="en-US" b="1" dirty="0"/>
                  <a:t>represented as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𝐘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𝑨𝑩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𝑨𝑩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𝑨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⨁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endParaRPr lang="en-US" b="1" dirty="0"/>
              </a:p>
              <a:p>
                <a:pPr>
                  <a:buNone/>
                </a:pPr>
                <a:r>
                  <a:rPr lang="en-US" i="1" dirty="0"/>
                  <a:t>					</a:t>
                </a:r>
                <a:endParaRPr lang="en-US" b="1" dirty="0"/>
              </a:p>
              <a:p>
                <a:endParaRPr lang="en-US" b="1" dirty="0"/>
              </a:p>
              <a:p>
                <a:pPr>
                  <a:buNone/>
                </a:pPr>
                <a:r>
                  <a:rPr lang="en-US" b="1" i="1" dirty="0"/>
                  <a:t>							</a:t>
                </a:r>
                <a:r>
                  <a:rPr lang="en-US" i="1" dirty="0"/>
                  <a:t>					</a:t>
                </a:r>
                <a:endParaRPr lang="en-US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82692" y="1622939"/>
                <a:ext cx="10426615" cy="4403509"/>
              </a:xfrm>
              <a:blipFill>
                <a:blip r:embed="rId3"/>
                <a:stretch>
                  <a:fillRect l="-1053" t="-3043" r="-14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869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74047" y="17274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X-NOR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2692" y="1622939"/>
            <a:ext cx="10426615" cy="359310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b="1" dirty="0"/>
          </a:p>
          <a:p>
            <a:pPr>
              <a:buNone/>
            </a:pPr>
            <a:r>
              <a:rPr lang="en-US" b="1" i="1" dirty="0"/>
              <a:t>Logic symbol			Truth table</a:t>
            </a:r>
            <a:r>
              <a:rPr lang="en-US" i="1" dirty="0"/>
              <a:t>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10" name="Picture 9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093" y="3136134"/>
            <a:ext cx="2877378" cy="1282763"/>
          </a:xfrm>
          <a:prstGeom prst="rect">
            <a:avLst/>
          </a:prstGeom>
        </p:spPr>
      </p:pic>
      <p:pic>
        <p:nvPicPr>
          <p:cNvPr id="11" name="Picture 10" descr="X-OR 2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2648" y="2726671"/>
            <a:ext cx="5316980" cy="2194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2018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0439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1060</Words>
  <Application>Microsoft Office PowerPoint</Application>
  <PresentationFormat>Widescreen</PresentationFormat>
  <Paragraphs>257</Paragraphs>
  <Slides>20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20</vt:i4>
      </vt:variant>
    </vt:vector>
  </HeadingPairs>
  <TitlesOfParts>
    <vt:vector size="44" baseType="lpstr">
      <vt:lpstr>Arial</vt:lpstr>
      <vt:lpstr>Calibri</vt:lpstr>
      <vt:lpstr>Calibri Light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Logic Gates</vt:lpstr>
      <vt:lpstr>Logic Gates</vt:lpstr>
      <vt:lpstr>Logic Gates – AND Gate</vt:lpstr>
      <vt:lpstr>Logic Gates – AND Gate</vt:lpstr>
      <vt:lpstr>Logic Gates – OR Gate</vt:lpstr>
      <vt:lpstr>Logic Gates – OR Gate</vt:lpstr>
      <vt:lpstr>Logic Gates – NOT Gate</vt:lpstr>
      <vt:lpstr>Logic Gates – NOT Gate</vt:lpstr>
      <vt:lpstr>Logic Gates – NAND Gate</vt:lpstr>
      <vt:lpstr>Logic Gates – NAND Gate</vt:lpstr>
      <vt:lpstr>Logic Gates – NOR Gate</vt:lpstr>
      <vt:lpstr>Logic Gates – NOR Gate</vt:lpstr>
      <vt:lpstr>Logic Gates – X-OR GATE</vt:lpstr>
      <vt:lpstr>Logic Gates – X-OR GATE</vt:lpstr>
      <vt:lpstr>Logic Gates – X-NOR Gate</vt:lpstr>
      <vt:lpstr>Logic Gates – X-NOR Gate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126</cp:revision>
  <dcterms:created xsi:type="dcterms:W3CDTF">2021-03-09T15:35:42Z</dcterms:created>
  <dcterms:modified xsi:type="dcterms:W3CDTF">2022-11-07T20:14:24Z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