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sldIdLst>
    <p:sldId id="257" r:id="rId2"/>
    <p:sldId id="256" r:id="rId3"/>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2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2" d="100"/>
          <a:sy n="12" d="100"/>
        </p:scale>
        <p:origin x="2741" y="1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US"/>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FC7F6BD-B36A-4C23-82CA-0A0382D7B6BC}" type="datetimeFigureOut">
              <a:rPr lang="en-IN" smtClean="0"/>
              <a:t>02-08-2026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C85748-6763-49CE-A3A6-C7B19447C7B5}" type="slidenum">
              <a:rPr lang="en-IN" smtClean="0"/>
              <a:t>‹#›</a:t>
            </a:fld>
            <a:endParaRPr lang="en-IN"/>
          </a:p>
        </p:txBody>
      </p:sp>
    </p:spTree>
    <p:extLst>
      <p:ext uri="{BB962C8B-B14F-4D97-AF65-F5344CB8AC3E}">
        <p14:creationId xmlns:p14="http://schemas.microsoft.com/office/powerpoint/2010/main" val="2979436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C7F6BD-B36A-4C23-82CA-0A0382D7B6BC}" type="datetimeFigureOut">
              <a:rPr lang="en-IN" smtClean="0"/>
              <a:t>02-08-2026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C85748-6763-49CE-A3A6-C7B19447C7B5}" type="slidenum">
              <a:rPr lang="en-IN" smtClean="0"/>
              <a:t>‹#›</a:t>
            </a:fld>
            <a:endParaRPr lang="en-IN"/>
          </a:p>
        </p:txBody>
      </p:sp>
    </p:spTree>
    <p:extLst>
      <p:ext uri="{BB962C8B-B14F-4D97-AF65-F5344CB8AC3E}">
        <p14:creationId xmlns:p14="http://schemas.microsoft.com/office/powerpoint/2010/main" val="2128761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US"/>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C7F6BD-B36A-4C23-82CA-0A0382D7B6BC}" type="datetimeFigureOut">
              <a:rPr lang="en-IN" smtClean="0"/>
              <a:t>02-08-2026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C85748-6763-49CE-A3A6-C7B19447C7B5}" type="slidenum">
              <a:rPr lang="en-IN" smtClean="0"/>
              <a:t>‹#›</a:t>
            </a:fld>
            <a:endParaRPr lang="en-IN"/>
          </a:p>
        </p:txBody>
      </p:sp>
    </p:spTree>
    <p:extLst>
      <p:ext uri="{BB962C8B-B14F-4D97-AF65-F5344CB8AC3E}">
        <p14:creationId xmlns:p14="http://schemas.microsoft.com/office/powerpoint/2010/main" val="1174072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C7F6BD-B36A-4C23-82CA-0A0382D7B6BC}" type="datetimeFigureOut">
              <a:rPr lang="en-IN" smtClean="0"/>
              <a:t>02-08-2026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4C85748-6763-49CE-A3A6-C7B19447C7B5}" type="slidenum">
              <a:rPr lang="en-IN" smtClean="0"/>
              <a:t>‹#›</a:t>
            </a:fld>
            <a:endParaRPr lang="en-IN"/>
          </a:p>
        </p:txBody>
      </p:sp>
    </p:spTree>
    <p:extLst>
      <p:ext uri="{BB962C8B-B14F-4D97-AF65-F5344CB8AC3E}">
        <p14:creationId xmlns:p14="http://schemas.microsoft.com/office/powerpoint/2010/main" val="3946918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C7F6BD-B36A-4C23-82CA-0A0382D7B6BC}" type="datetimeFigureOut">
              <a:rPr lang="en-IN" smtClean="0"/>
              <a:t>02-08-2026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4C85748-6763-49CE-A3A6-C7B19447C7B5}" type="slidenum">
              <a:rPr lang="en-IN" smtClean="0"/>
              <a:t>‹#›</a:t>
            </a:fld>
            <a:endParaRPr lang="en-IN"/>
          </a:p>
        </p:txBody>
      </p:sp>
    </p:spTree>
    <p:extLst>
      <p:ext uri="{BB962C8B-B14F-4D97-AF65-F5344CB8AC3E}">
        <p14:creationId xmlns:p14="http://schemas.microsoft.com/office/powerpoint/2010/main" val="2178260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FC7F6BD-B36A-4C23-82CA-0A0382D7B6BC}" type="datetimeFigureOut">
              <a:rPr lang="en-IN" smtClean="0"/>
              <a:t>02-08-2026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4C85748-6763-49CE-A3A6-C7B19447C7B5}" type="slidenum">
              <a:rPr lang="en-IN" smtClean="0"/>
              <a:t>‹#›</a:t>
            </a:fld>
            <a:endParaRPr lang="en-IN"/>
          </a:p>
        </p:txBody>
      </p:sp>
    </p:spTree>
    <p:extLst>
      <p:ext uri="{BB962C8B-B14F-4D97-AF65-F5344CB8AC3E}">
        <p14:creationId xmlns:p14="http://schemas.microsoft.com/office/powerpoint/2010/main" val="3314699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C7F6BD-B36A-4C23-82CA-0A0382D7B6BC}" type="datetimeFigureOut">
              <a:rPr lang="en-IN" smtClean="0"/>
              <a:t>02-08-2026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4C85748-6763-49CE-A3A6-C7B19447C7B5}" type="slidenum">
              <a:rPr lang="en-IN" smtClean="0"/>
              <a:t>‹#›</a:t>
            </a:fld>
            <a:endParaRPr lang="en-IN"/>
          </a:p>
        </p:txBody>
      </p:sp>
    </p:spTree>
    <p:extLst>
      <p:ext uri="{BB962C8B-B14F-4D97-AF65-F5344CB8AC3E}">
        <p14:creationId xmlns:p14="http://schemas.microsoft.com/office/powerpoint/2010/main" val="2038583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EFC7F6BD-B36A-4C23-82CA-0A0382D7B6BC}" type="datetimeFigureOut">
              <a:rPr lang="en-IN" smtClean="0"/>
              <a:t>02-08-2026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4C85748-6763-49CE-A3A6-C7B19447C7B5}" type="slidenum">
              <a:rPr lang="en-IN" smtClean="0"/>
              <a:t>‹#›</a:t>
            </a:fld>
            <a:endParaRPr lang="en-IN"/>
          </a:p>
        </p:txBody>
      </p:sp>
    </p:spTree>
    <p:extLst>
      <p:ext uri="{BB962C8B-B14F-4D97-AF65-F5344CB8AC3E}">
        <p14:creationId xmlns:p14="http://schemas.microsoft.com/office/powerpoint/2010/main" val="230886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US"/>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EFC7F6BD-B36A-4C23-82CA-0A0382D7B6BC}" type="datetimeFigureOut">
              <a:rPr lang="en-IN" smtClean="0"/>
              <a:t>02-08-2026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4C85748-6763-49CE-A3A6-C7B19447C7B5}" type="slidenum">
              <a:rPr lang="en-IN" smtClean="0"/>
              <a:t>‹#›</a:t>
            </a:fld>
            <a:endParaRPr lang="en-IN"/>
          </a:p>
        </p:txBody>
      </p:sp>
    </p:spTree>
    <p:extLst>
      <p:ext uri="{BB962C8B-B14F-4D97-AF65-F5344CB8AC3E}">
        <p14:creationId xmlns:p14="http://schemas.microsoft.com/office/powerpoint/2010/main" val="3987438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C7F6BD-B36A-4C23-82CA-0A0382D7B6BC}" type="datetimeFigureOut">
              <a:rPr lang="en-IN" smtClean="0"/>
              <a:t>02-08-2026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C85748-6763-49CE-A3A6-C7B19447C7B5}" type="slidenum">
              <a:rPr lang="en-IN" smtClean="0"/>
              <a:t>‹#›</a:t>
            </a:fld>
            <a:endParaRPr lang="en-IN"/>
          </a:p>
        </p:txBody>
      </p:sp>
    </p:spTree>
    <p:extLst>
      <p:ext uri="{BB962C8B-B14F-4D97-AF65-F5344CB8AC3E}">
        <p14:creationId xmlns:p14="http://schemas.microsoft.com/office/powerpoint/2010/main" val="3888581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C7F6BD-B36A-4C23-82CA-0A0382D7B6BC}" type="datetimeFigureOut">
              <a:rPr lang="en-IN" smtClean="0"/>
              <a:t>02-08-2026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C85748-6763-49CE-A3A6-C7B19447C7B5}" type="slidenum">
              <a:rPr lang="en-IN" smtClean="0"/>
              <a:t>‹#›</a:t>
            </a:fld>
            <a:endParaRPr lang="en-IN"/>
          </a:p>
        </p:txBody>
      </p:sp>
    </p:spTree>
    <p:extLst>
      <p:ext uri="{BB962C8B-B14F-4D97-AF65-F5344CB8AC3E}">
        <p14:creationId xmlns:p14="http://schemas.microsoft.com/office/powerpoint/2010/main" val="1310116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EFC7F6BD-B36A-4C23-82CA-0A0382D7B6BC}" type="datetimeFigureOut">
              <a:rPr lang="en-IN" smtClean="0"/>
              <a:t>02-08-2026</a:t>
            </a:fld>
            <a:endParaRPr lang="en-IN"/>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D4C85748-6763-49CE-A3A6-C7B19447C7B5}" type="slidenum">
              <a:rPr lang="en-IN" smtClean="0"/>
              <a:t>‹#›</a:t>
            </a:fld>
            <a:endParaRPr lang="en-IN"/>
          </a:p>
        </p:txBody>
      </p:sp>
    </p:spTree>
    <p:extLst>
      <p:ext uri="{BB962C8B-B14F-4D97-AF65-F5344CB8AC3E}">
        <p14:creationId xmlns:p14="http://schemas.microsoft.com/office/powerpoint/2010/main" val="39272545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jpeg"/><Relationship Id="rId5" Type="http://schemas.openxmlformats.org/officeDocument/2006/relationships/image" Target="../media/image4.jpeg"/><Relationship Id="rId10" Type="http://schemas.openxmlformats.org/officeDocument/2006/relationships/image" Target="../media/image9.png"/><Relationship Id="rId4" Type="http://schemas.openxmlformats.org/officeDocument/2006/relationships/image" Target="../media/image3.jpe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17E89-DBB2-2836-8F10-738AF69AF4AA}"/>
              </a:ext>
            </a:extLst>
          </p:cNvPr>
          <p:cNvSpPr>
            <a:spLocks noGrp="1"/>
          </p:cNvSpPr>
          <p:nvPr>
            <p:ph type="title"/>
          </p:nvPr>
        </p:nvSpPr>
        <p:spPr>
          <a:xfrm>
            <a:off x="2081420" y="14623313"/>
            <a:ext cx="26112371" cy="8273416"/>
          </a:xfrm>
        </p:spPr>
        <p:txBody>
          <a:bodyPr>
            <a:noAutofit/>
          </a:bodyPr>
          <a:lstStyle/>
          <a:p>
            <a:pPr algn="ctr"/>
            <a:r>
              <a:rPr lang="en-US" sz="8800" b="1" dirty="0">
                <a:solidFill>
                  <a:schemeClr val="bg1"/>
                </a:solidFill>
              </a:rPr>
              <a:t>MODULE: Marketing Management</a:t>
            </a:r>
            <a:br>
              <a:rPr lang="en-US" sz="8800" b="1" dirty="0">
                <a:solidFill>
                  <a:schemeClr val="bg1"/>
                </a:solidFill>
              </a:rPr>
            </a:br>
            <a:br>
              <a:rPr lang="en-US" sz="8800" b="1" dirty="0">
                <a:solidFill>
                  <a:schemeClr val="bg1"/>
                </a:solidFill>
              </a:rPr>
            </a:br>
            <a:r>
              <a:rPr lang="en-US" sz="8800" b="1" dirty="0">
                <a:solidFill>
                  <a:schemeClr val="bg1"/>
                </a:solidFill>
              </a:rPr>
              <a:t>Code: LCMB7024</a:t>
            </a:r>
            <a:br>
              <a:rPr lang="en-US" sz="8800" b="1" dirty="0">
                <a:solidFill>
                  <a:schemeClr val="bg1"/>
                </a:solidFill>
              </a:rPr>
            </a:br>
            <a:br>
              <a:rPr lang="en-US" sz="8800" b="1" dirty="0">
                <a:solidFill>
                  <a:schemeClr val="bg1"/>
                </a:solidFill>
              </a:rPr>
            </a:br>
            <a:br>
              <a:rPr lang="en-US" sz="8800" b="1" dirty="0">
                <a:solidFill>
                  <a:schemeClr val="bg1"/>
                </a:solidFill>
              </a:rPr>
            </a:br>
            <a:br>
              <a:rPr lang="en-US" sz="8800" b="1" dirty="0">
                <a:solidFill>
                  <a:schemeClr val="bg1"/>
                </a:solidFill>
              </a:rPr>
            </a:br>
            <a:r>
              <a:rPr lang="en-US" sz="8800" b="1" dirty="0">
                <a:solidFill>
                  <a:schemeClr val="bg1"/>
                </a:solidFill>
              </a:rPr>
              <a:t>Student Name: Chahil </a:t>
            </a:r>
            <a:r>
              <a:rPr lang="en-US" sz="8800" b="1" dirty="0" err="1">
                <a:solidFill>
                  <a:schemeClr val="bg1"/>
                </a:solidFill>
              </a:rPr>
              <a:t>Italiya</a:t>
            </a:r>
            <a:br>
              <a:rPr lang="en-US" sz="8800" b="1" dirty="0">
                <a:solidFill>
                  <a:schemeClr val="bg1"/>
                </a:solidFill>
              </a:rPr>
            </a:br>
            <a:br>
              <a:rPr lang="en-US" sz="8800" b="1" dirty="0">
                <a:solidFill>
                  <a:schemeClr val="bg1"/>
                </a:solidFill>
              </a:rPr>
            </a:br>
            <a:r>
              <a:rPr lang="en-US" sz="8800" b="1" dirty="0">
                <a:solidFill>
                  <a:schemeClr val="bg1"/>
                </a:solidFill>
              </a:rPr>
              <a:t>Student ID 2535771</a:t>
            </a:r>
            <a:endParaRPr lang="en-IN" sz="8800" b="1" dirty="0">
              <a:solidFill>
                <a:schemeClr val="bg1"/>
              </a:solidFill>
            </a:endParaRPr>
          </a:p>
        </p:txBody>
      </p:sp>
    </p:spTree>
    <p:extLst>
      <p:ext uri="{BB962C8B-B14F-4D97-AF65-F5344CB8AC3E}">
        <p14:creationId xmlns:p14="http://schemas.microsoft.com/office/powerpoint/2010/main" val="3047607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0CA5C55-E16C-2999-ECD0-9850775A5C14}"/>
              </a:ext>
            </a:extLst>
          </p:cNvPr>
          <p:cNvSpPr txBox="1"/>
          <p:nvPr/>
        </p:nvSpPr>
        <p:spPr>
          <a:xfrm>
            <a:off x="7071360" y="1484590"/>
            <a:ext cx="21518880" cy="2862322"/>
          </a:xfrm>
          <a:prstGeom prst="rect">
            <a:avLst/>
          </a:prstGeom>
          <a:noFill/>
        </p:spPr>
        <p:txBody>
          <a:bodyPr wrap="square" rtlCol="0">
            <a:spAutoFit/>
          </a:bodyPr>
          <a:lstStyle/>
          <a:p>
            <a:r>
              <a:rPr lang="en-IN" sz="6000" b="1" dirty="0"/>
              <a:t>Toyota Circular Battery+: A Sustainable EV Battery Refurbishment, Second-Life Energy Storage and Closed-Loop Recycling Ecosystem</a:t>
            </a:r>
            <a:endParaRPr lang="en-IN" sz="6000" dirty="0"/>
          </a:p>
          <a:p>
            <a:endParaRPr lang="en-IN" sz="6000" dirty="0"/>
          </a:p>
        </p:txBody>
      </p:sp>
      <p:pic>
        <p:nvPicPr>
          <p:cNvPr id="8" name="Picture 7">
            <a:extLst>
              <a:ext uri="{FF2B5EF4-FFF2-40B4-BE49-F238E27FC236}">
                <a16:creationId xmlns:a16="http://schemas.microsoft.com/office/drawing/2014/main" id="{95256F08-FF7A-E0C4-4181-0AE0C35EE419}"/>
              </a:ext>
            </a:extLst>
          </p:cNvPr>
          <p:cNvPicPr>
            <a:picLocks noChangeAspect="1"/>
          </p:cNvPicPr>
          <p:nvPr/>
        </p:nvPicPr>
        <p:blipFill>
          <a:blip r:embed="rId2"/>
          <a:stretch>
            <a:fillRect/>
          </a:stretch>
        </p:blipFill>
        <p:spPr>
          <a:xfrm>
            <a:off x="0" y="0"/>
            <a:ext cx="6249565" cy="4815840"/>
          </a:xfrm>
          <a:prstGeom prst="rect">
            <a:avLst/>
          </a:prstGeom>
        </p:spPr>
      </p:pic>
      <p:sp>
        <p:nvSpPr>
          <p:cNvPr id="11" name="TextBox 10">
            <a:extLst>
              <a:ext uri="{FF2B5EF4-FFF2-40B4-BE49-F238E27FC236}">
                <a16:creationId xmlns:a16="http://schemas.microsoft.com/office/drawing/2014/main" id="{1528DAD2-1728-8967-AA8E-49EC4BC7C9C9}"/>
              </a:ext>
            </a:extLst>
          </p:cNvPr>
          <p:cNvSpPr txBox="1"/>
          <p:nvPr/>
        </p:nvSpPr>
        <p:spPr>
          <a:xfrm>
            <a:off x="685800" y="5847264"/>
            <a:ext cx="18821400" cy="595932"/>
          </a:xfrm>
          <a:prstGeom prst="rect">
            <a:avLst/>
          </a:prstGeom>
          <a:noFill/>
        </p:spPr>
        <p:txBody>
          <a:bodyPr wrap="square">
            <a:spAutoFit/>
          </a:bodyPr>
          <a:lstStyle/>
          <a:p>
            <a:pPr>
              <a:lnSpc>
                <a:spcPct val="107000"/>
              </a:lnSpc>
              <a:spcAft>
                <a:spcPts val="800"/>
              </a:spcAft>
              <a:buNone/>
            </a:pPr>
            <a:r>
              <a:rPr lang="en-IN" sz="3200" b="1" kern="100" dirty="0">
                <a:effectLst/>
                <a:latin typeface="Calibri" panose="020F0502020204030204" pitchFamily="34" charset="0"/>
                <a:ea typeface="Calibri" panose="020F0502020204030204" pitchFamily="34" charset="0"/>
                <a:cs typeface="Times New Roman" panose="02020603050405020304" pitchFamily="18" charset="0"/>
              </a:rPr>
              <a:t>Company Overview</a:t>
            </a:r>
            <a:endParaRPr lang="en-IN"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75556A1A-1164-8BD6-A922-9D879767DD37}"/>
              </a:ext>
            </a:extLst>
          </p:cNvPr>
          <p:cNvSpPr txBox="1"/>
          <p:nvPr/>
        </p:nvSpPr>
        <p:spPr>
          <a:xfrm>
            <a:off x="685800" y="6641985"/>
            <a:ext cx="15138400" cy="1649811"/>
          </a:xfrm>
          <a:prstGeom prst="rect">
            <a:avLst/>
          </a:prstGeom>
          <a:noFill/>
        </p:spPr>
        <p:txBody>
          <a:bodyPr wrap="square">
            <a:spAutoFit/>
          </a:bodyPr>
          <a:lstStyle/>
          <a:p>
            <a:pPr algn="just">
              <a:lnSpc>
                <a:spcPct val="107000"/>
              </a:lnSpc>
              <a:spcAft>
                <a:spcPts val="800"/>
              </a:spcAft>
              <a:buNone/>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Founded in 1937 in Japan, Toyota Motor Corporation is the world's largest automotive manufacturer by vehicle production, selling over 10.8 million vehicles in 2024 across more than 170 countries (Toyota, 2025a).</a:t>
            </a:r>
          </a:p>
        </p:txBody>
      </p:sp>
      <p:sp>
        <p:nvSpPr>
          <p:cNvPr id="15" name="TextBox 14">
            <a:extLst>
              <a:ext uri="{FF2B5EF4-FFF2-40B4-BE49-F238E27FC236}">
                <a16:creationId xmlns:a16="http://schemas.microsoft.com/office/drawing/2014/main" id="{6903790C-106E-C1D5-2FA2-D3C7C012CADD}"/>
              </a:ext>
            </a:extLst>
          </p:cNvPr>
          <p:cNvSpPr txBox="1"/>
          <p:nvPr/>
        </p:nvSpPr>
        <p:spPr>
          <a:xfrm>
            <a:off x="19507200" y="5847264"/>
            <a:ext cx="15138400" cy="942053"/>
          </a:xfrm>
          <a:prstGeom prst="rect">
            <a:avLst/>
          </a:prstGeom>
          <a:noFill/>
        </p:spPr>
        <p:txBody>
          <a:bodyPr wrap="square">
            <a:spAutoFit/>
          </a:bodyPr>
          <a:lstStyle/>
          <a:p>
            <a:pPr>
              <a:lnSpc>
                <a:spcPct val="107000"/>
              </a:lnSpc>
              <a:spcAft>
                <a:spcPts val="800"/>
              </a:spcAft>
              <a:buNone/>
            </a:pPr>
            <a:r>
              <a:rPr lang="en-IN" sz="5400" b="1" kern="100" dirty="0">
                <a:effectLst/>
                <a:latin typeface="Calibri" panose="020F0502020204030204" pitchFamily="34" charset="0"/>
                <a:ea typeface="Calibri" panose="020F0502020204030204" pitchFamily="34" charset="0"/>
                <a:cs typeface="Times New Roman" panose="02020603050405020304" pitchFamily="18" charset="0"/>
              </a:rPr>
              <a:t>Vision</a:t>
            </a:r>
            <a:endParaRPr lang="en-IN" sz="5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17482E32-DF5F-8DA0-3A06-CD67399E5A36}"/>
              </a:ext>
            </a:extLst>
          </p:cNvPr>
          <p:cNvSpPr txBox="1"/>
          <p:nvPr/>
        </p:nvSpPr>
        <p:spPr>
          <a:xfrm>
            <a:off x="16383000" y="7097839"/>
            <a:ext cx="17322800" cy="847604"/>
          </a:xfrm>
          <a:prstGeom prst="rect">
            <a:avLst/>
          </a:prstGeom>
          <a:noFill/>
        </p:spPr>
        <p:txBody>
          <a:bodyPr wrap="square">
            <a:spAutoFit/>
          </a:bodyPr>
          <a:lstStyle/>
          <a:p>
            <a:pPr>
              <a:lnSpc>
                <a:spcPct val="107000"/>
              </a:lnSpc>
              <a:spcAft>
                <a:spcPts val="800"/>
              </a:spcAft>
              <a:buNone/>
            </a:pPr>
            <a:r>
              <a:rPr lang="en-IN" sz="4800" i="1" kern="100" dirty="0">
                <a:effectLst/>
                <a:latin typeface="Calibri" panose="020F0502020204030204" pitchFamily="34" charset="0"/>
                <a:ea typeface="Calibri" panose="020F0502020204030204" pitchFamily="34" charset="0"/>
                <a:cs typeface="Times New Roman" panose="02020603050405020304" pitchFamily="18" charset="0"/>
              </a:rPr>
              <a:t>"Producing happiness for all through mobility."</a:t>
            </a:r>
            <a:endParaRPr lang="en-IN" sz="4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7CEFB58E-5AAC-CEF1-28E2-09A015FE5BD8}"/>
              </a:ext>
            </a:extLst>
          </p:cNvPr>
          <p:cNvSpPr txBox="1"/>
          <p:nvPr/>
        </p:nvSpPr>
        <p:spPr>
          <a:xfrm>
            <a:off x="685800" y="8436075"/>
            <a:ext cx="17322800" cy="595932"/>
          </a:xfrm>
          <a:prstGeom prst="rect">
            <a:avLst/>
          </a:prstGeom>
          <a:noFill/>
        </p:spPr>
        <p:txBody>
          <a:bodyPr wrap="square">
            <a:spAutoFit/>
          </a:bodyPr>
          <a:lstStyle/>
          <a:p>
            <a:pPr>
              <a:lnSpc>
                <a:spcPct val="107000"/>
              </a:lnSpc>
              <a:spcAft>
                <a:spcPts val="800"/>
              </a:spcAft>
              <a:buNone/>
            </a:pPr>
            <a:r>
              <a:rPr lang="en-IN" sz="3200" b="1" kern="100" dirty="0">
                <a:effectLst/>
                <a:latin typeface="Calibri" panose="020F0502020204030204" pitchFamily="34" charset="0"/>
                <a:ea typeface="Calibri" panose="020F0502020204030204" pitchFamily="34" charset="0"/>
                <a:cs typeface="Times New Roman" panose="02020603050405020304" pitchFamily="18" charset="0"/>
              </a:rPr>
              <a:t>Current Sustainability Position</a:t>
            </a:r>
            <a:endParaRPr lang="en-IN"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id="{146BCFBB-8014-8107-774D-6DB689E55757}"/>
              </a:ext>
            </a:extLst>
          </p:cNvPr>
          <p:cNvSpPr txBox="1"/>
          <p:nvPr/>
        </p:nvSpPr>
        <p:spPr>
          <a:xfrm>
            <a:off x="685800" y="9217129"/>
            <a:ext cx="15138400" cy="1649811"/>
          </a:xfrm>
          <a:prstGeom prst="rect">
            <a:avLst/>
          </a:prstGeom>
          <a:noFill/>
        </p:spPr>
        <p:txBody>
          <a:bodyPr wrap="square">
            <a:spAutoFit/>
          </a:bodyPr>
          <a:lstStyle/>
          <a:p>
            <a:pPr algn="just">
              <a:lnSpc>
                <a:spcPct val="107000"/>
              </a:lnSpc>
              <a:spcAft>
                <a:spcPts val="800"/>
              </a:spcAft>
              <a:buNone/>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Toyota has committed to achieving carbon neutrality by 2050, reducing lifecycle CO₂ emissions, promoting electrification, and establishing a circular economy for batteries and critical raw materials (Toyota, 2025b).</a:t>
            </a:r>
          </a:p>
        </p:txBody>
      </p:sp>
      <p:sp>
        <p:nvSpPr>
          <p:cNvPr id="23" name="TextBox 22">
            <a:extLst>
              <a:ext uri="{FF2B5EF4-FFF2-40B4-BE49-F238E27FC236}">
                <a16:creationId xmlns:a16="http://schemas.microsoft.com/office/drawing/2014/main" id="{9A07390D-5016-BD65-C277-042F461D6E25}"/>
              </a:ext>
            </a:extLst>
          </p:cNvPr>
          <p:cNvSpPr txBox="1"/>
          <p:nvPr/>
        </p:nvSpPr>
        <p:spPr>
          <a:xfrm>
            <a:off x="685800" y="11052062"/>
            <a:ext cx="17322800" cy="595932"/>
          </a:xfrm>
          <a:prstGeom prst="rect">
            <a:avLst/>
          </a:prstGeom>
          <a:noFill/>
        </p:spPr>
        <p:txBody>
          <a:bodyPr wrap="square">
            <a:spAutoFit/>
          </a:bodyPr>
          <a:lstStyle/>
          <a:p>
            <a:pPr>
              <a:lnSpc>
                <a:spcPct val="107000"/>
              </a:lnSpc>
              <a:spcAft>
                <a:spcPts val="800"/>
              </a:spcAft>
              <a:buNone/>
            </a:pPr>
            <a:r>
              <a:rPr lang="en-IN" sz="3200" b="1" kern="100" dirty="0">
                <a:effectLst/>
                <a:latin typeface="Calibri" panose="020F0502020204030204" pitchFamily="34" charset="0"/>
                <a:ea typeface="Calibri" panose="020F0502020204030204" pitchFamily="34" charset="0"/>
                <a:cs typeface="Times New Roman" panose="02020603050405020304" pitchFamily="18" charset="0"/>
              </a:rPr>
              <a:t>Sustainable Need &amp; Purpose</a:t>
            </a:r>
            <a:endParaRPr lang="en-IN"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5" name="TextBox 24">
            <a:extLst>
              <a:ext uri="{FF2B5EF4-FFF2-40B4-BE49-F238E27FC236}">
                <a16:creationId xmlns:a16="http://schemas.microsoft.com/office/drawing/2014/main" id="{E6CBEFF3-2FBD-A8BE-830A-C6AFF210920E}"/>
              </a:ext>
            </a:extLst>
          </p:cNvPr>
          <p:cNvSpPr txBox="1"/>
          <p:nvPr/>
        </p:nvSpPr>
        <p:spPr>
          <a:xfrm>
            <a:off x="685800" y="11833116"/>
            <a:ext cx="15138400" cy="6700039"/>
          </a:xfrm>
          <a:prstGeom prst="rect">
            <a:avLst/>
          </a:prstGeom>
          <a:noFill/>
        </p:spPr>
        <p:txBody>
          <a:bodyPr wrap="square">
            <a:spAutoFit/>
          </a:bodyPr>
          <a:lstStyle/>
          <a:p>
            <a:pPr marL="685800" indent="-685800" algn="just">
              <a:lnSpc>
                <a:spcPct val="107000"/>
              </a:lnSpc>
              <a:spcAft>
                <a:spcPts val="800"/>
              </a:spcAft>
              <a:buFont typeface="Arial" panose="020B0604020202020204" pitchFamily="34" charset="0"/>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Global electric vehicle (EV) adoption is accelerating rapidly, creating significant future volumes of end-of-life lithium-ion batteries.</a:t>
            </a:r>
          </a:p>
          <a:p>
            <a:pPr marL="685800" indent="-685800" algn="just">
              <a:lnSpc>
                <a:spcPct val="107000"/>
              </a:lnSpc>
              <a:spcAft>
                <a:spcPts val="800"/>
              </a:spcAft>
              <a:buFont typeface="Arial" panose="020B0604020202020204" pitchFamily="34" charset="0"/>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Although batteries typically lose automotive performance after approximately 8–15 years, many still retain 70–80% of their original storage capacity, making them suitable for second-life stationary energy storage applications (International Energy Agency (IEA), 2024).</a:t>
            </a:r>
          </a:p>
          <a:p>
            <a:pPr marL="685800" indent="-685800" algn="just">
              <a:lnSpc>
                <a:spcPct val="107000"/>
              </a:lnSpc>
              <a:spcAft>
                <a:spcPts val="800"/>
              </a:spcAft>
              <a:buFont typeface="Arial" panose="020B0604020202020204" pitchFamily="34" charset="0"/>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Demand for critical minerals including lithium, cobalt and nickel is expected to more than double by 2030 under current energy policies, increasing supply-chain risks and environmental pressures (IEA, 2024).</a:t>
            </a:r>
          </a:p>
          <a:p>
            <a:pPr marL="685800" indent="-685800" algn="just">
              <a:lnSpc>
                <a:spcPct val="107000"/>
              </a:lnSpc>
              <a:spcAft>
                <a:spcPts val="800"/>
              </a:spcAft>
              <a:buFont typeface="Arial" panose="020B0604020202020204" pitchFamily="34" charset="0"/>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Furthermore, the global EV battery recycling market is projected to increase from USD 28.1 billion in 2025 to over USD 95 billion by 2034, demonstrating substantial commercial opportunities for circular business models (Precedence Research, 2025).</a:t>
            </a:r>
          </a:p>
        </p:txBody>
      </p:sp>
      <p:sp>
        <p:nvSpPr>
          <p:cNvPr id="29" name="TextBox 28">
            <a:extLst>
              <a:ext uri="{FF2B5EF4-FFF2-40B4-BE49-F238E27FC236}">
                <a16:creationId xmlns:a16="http://schemas.microsoft.com/office/drawing/2014/main" id="{A79768B2-C71D-6450-D365-A5C9163C9504}"/>
              </a:ext>
            </a:extLst>
          </p:cNvPr>
          <p:cNvSpPr txBox="1"/>
          <p:nvPr/>
        </p:nvSpPr>
        <p:spPr>
          <a:xfrm>
            <a:off x="685800" y="18531283"/>
            <a:ext cx="17322800" cy="595932"/>
          </a:xfrm>
          <a:prstGeom prst="rect">
            <a:avLst/>
          </a:prstGeom>
          <a:noFill/>
        </p:spPr>
        <p:txBody>
          <a:bodyPr wrap="square">
            <a:spAutoFit/>
          </a:bodyPr>
          <a:lstStyle/>
          <a:p>
            <a:pPr>
              <a:lnSpc>
                <a:spcPct val="107000"/>
              </a:lnSpc>
              <a:spcAft>
                <a:spcPts val="800"/>
              </a:spcAft>
              <a:buNone/>
            </a:pPr>
            <a:r>
              <a:rPr lang="en-IN" sz="3200" b="1" kern="100" dirty="0">
                <a:effectLst/>
                <a:latin typeface="Calibri" panose="020F0502020204030204" pitchFamily="34" charset="0"/>
                <a:ea typeface="Calibri" panose="020F0502020204030204" pitchFamily="34" charset="0"/>
                <a:cs typeface="Times New Roman" panose="02020603050405020304" pitchFamily="18" charset="0"/>
              </a:rPr>
              <a:t>Brand Extension: Toyota Circular Battery+</a:t>
            </a:r>
            <a:endParaRPr lang="en-IN"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1" name="TextBox 30">
            <a:extLst>
              <a:ext uri="{FF2B5EF4-FFF2-40B4-BE49-F238E27FC236}">
                <a16:creationId xmlns:a16="http://schemas.microsoft.com/office/drawing/2014/main" id="{C60DE221-BCD1-4A4F-4675-1C303F799E0A}"/>
              </a:ext>
            </a:extLst>
          </p:cNvPr>
          <p:cNvSpPr txBox="1"/>
          <p:nvPr/>
        </p:nvSpPr>
        <p:spPr>
          <a:xfrm>
            <a:off x="685800" y="23237922"/>
            <a:ext cx="17322800" cy="595932"/>
          </a:xfrm>
          <a:prstGeom prst="rect">
            <a:avLst/>
          </a:prstGeom>
          <a:noFill/>
        </p:spPr>
        <p:txBody>
          <a:bodyPr wrap="square">
            <a:spAutoFit/>
          </a:bodyPr>
          <a:lstStyle/>
          <a:p>
            <a:pPr>
              <a:lnSpc>
                <a:spcPct val="107000"/>
              </a:lnSpc>
              <a:spcAft>
                <a:spcPts val="800"/>
              </a:spcAft>
              <a:buNone/>
            </a:pPr>
            <a:r>
              <a:rPr lang="en-IN" sz="3200" b="1" kern="100" dirty="0">
                <a:effectLst/>
                <a:latin typeface="Calibri" panose="020F0502020204030204" pitchFamily="34" charset="0"/>
                <a:ea typeface="Calibri" panose="020F0502020204030204" pitchFamily="34" charset="0"/>
                <a:cs typeface="Times New Roman" panose="02020603050405020304" pitchFamily="18" charset="0"/>
              </a:rPr>
              <a:t>Why Will It Appeal?</a:t>
            </a:r>
            <a:endParaRPr lang="en-IN"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3" name="Picture 32">
            <a:extLst>
              <a:ext uri="{FF2B5EF4-FFF2-40B4-BE49-F238E27FC236}">
                <a16:creationId xmlns:a16="http://schemas.microsoft.com/office/drawing/2014/main" id="{6330DB94-1F0E-477E-CB66-052920B15312}"/>
              </a:ext>
            </a:extLst>
          </p:cNvPr>
          <p:cNvPicPr>
            <a:picLocks noChangeAspect="1"/>
          </p:cNvPicPr>
          <p:nvPr/>
        </p:nvPicPr>
        <p:blipFill>
          <a:blip r:embed="rId3"/>
          <a:stretch>
            <a:fillRect/>
          </a:stretch>
        </p:blipFill>
        <p:spPr>
          <a:xfrm>
            <a:off x="733408" y="19565840"/>
            <a:ext cx="9680592" cy="3207248"/>
          </a:xfrm>
          <a:prstGeom prst="rect">
            <a:avLst/>
          </a:prstGeom>
        </p:spPr>
      </p:pic>
      <p:sp>
        <p:nvSpPr>
          <p:cNvPr id="35" name="TextBox 34">
            <a:extLst>
              <a:ext uri="{FF2B5EF4-FFF2-40B4-BE49-F238E27FC236}">
                <a16:creationId xmlns:a16="http://schemas.microsoft.com/office/drawing/2014/main" id="{F4BC5F2B-1925-6BE5-9EF5-50ED17F611FF}"/>
              </a:ext>
            </a:extLst>
          </p:cNvPr>
          <p:cNvSpPr txBox="1"/>
          <p:nvPr/>
        </p:nvSpPr>
        <p:spPr>
          <a:xfrm>
            <a:off x="733408" y="24326247"/>
            <a:ext cx="17322800" cy="595932"/>
          </a:xfrm>
          <a:prstGeom prst="rect">
            <a:avLst/>
          </a:prstGeom>
          <a:noFill/>
        </p:spPr>
        <p:txBody>
          <a:bodyPr wrap="square">
            <a:spAutoFit/>
          </a:bodyPr>
          <a:lstStyle/>
          <a:p>
            <a:pPr>
              <a:lnSpc>
                <a:spcPct val="107000"/>
              </a:lnSpc>
              <a:spcAft>
                <a:spcPts val="800"/>
              </a:spcAft>
              <a:buNone/>
            </a:pPr>
            <a:r>
              <a:rPr lang="en-IN" sz="3200" b="1" kern="100" dirty="0">
                <a:effectLst/>
                <a:latin typeface="Calibri" panose="020F0502020204030204" pitchFamily="34" charset="0"/>
                <a:ea typeface="Calibri" panose="020F0502020204030204" pitchFamily="34" charset="0"/>
                <a:cs typeface="Times New Roman" panose="02020603050405020304" pitchFamily="18" charset="0"/>
              </a:rPr>
              <a:t>CUSTOMERS</a:t>
            </a:r>
            <a:endParaRPr lang="en-IN"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7" name="TextBox 36">
            <a:extLst>
              <a:ext uri="{FF2B5EF4-FFF2-40B4-BE49-F238E27FC236}">
                <a16:creationId xmlns:a16="http://schemas.microsoft.com/office/drawing/2014/main" id="{E4AC667C-B77C-ED1C-E107-A813573A0AF2}"/>
              </a:ext>
            </a:extLst>
          </p:cNvPr>
          <p:cNvSpPr txBox="1"/>
          <p:nvPr/>
        </p:nvSpPr>
        <p:spPr>
          <a:xfrm>
            <a:off x="733408" y="25231322"/>
            <a:ext cx="10036192" cy="2703689"/>
          </a:xfrm>
          <a:prstGeom prst="rect">
            <a:avLst/>
          </a:prstGeom>
          <a:noFill/>
        </p:spPr>
        <p:txBody>
          <a:bodyPr wrap="square">
            <a:spAutoFit/>
          </a:bodyPr>
          <a:lstStyle/>
          <a:p>
            <a:pPr marL="342900" lvl="0" indent="-342900">
              <a:lnSpc>
                <a:spcPct val="107000"/>
              </a:lnSpc>
              <a:buFont typeface="Calibri" panose="020F0502020204030204" pitchFamily="34" charset="0"/>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Lower replacement battery costs</a:t>
            </a:r>
          </a:p>
          <a:p>
            <a:pPr marL="342900" lvl="0" indent="-342900">
              <a:lnSpc>
                <a:spcPct val="107000"/>
              </a:lnSpc>
              <a:buFont typeface="Calibri" panose="020F0502020204030204" pitchFamily="34" charset="0"/>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Trade-in financial rewards</a:t>
            </a:r>
          </a:p>
          <a:p>
            <a:pPr marL="342900" lvl="0" indent="-342900">
              <a:lnSpc>
                <a:spcPct val="107000"/>
              </a:lnSpc>
              <a:buFont typeface="Calibri" panose="020F0502020204030204" pitchFamily="34" charset="0"/>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Improved residual vehicle value</a:t>
            </a:r>
          </a:p>
          <a:p>
            <a:pPr marL="342900" lvl="0" indent="-342900">
              <a:lnSpc>
                <a:spcPct val="107000"/>
              </a:lnSpc>
              <a:buFont typeface="Calibri" panose="020F0502020204030204" pitchFamily="34" charset="0"/>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Confidence in Toyota-certified battery refurbishment</a:t>
            </a:r>
          </a:p>
          <a:p>
            <a:pPr marL="342900" lvl="0" indent="-342900">
              <a:lnSpc>
                <a:spcPct val="107000"/>
              </a:lnSpc>
              <a:spcAft>
                <a:spcPts val="800"/>
              </a:spcAft>
              <a:buFont typeface="Calibri" panose="020F0502020204030204" pitchFamily="34" charset="0"/>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Sustainable ownership experience</a:t>
            </a:r>
          </a:p>
        </p:txBody>
      </p:sp>
      <p:sp>
        <p:nvSpPr>
          <p:cNvPr id="39" name="TextBox 38">
            <a:extLst>
              <a:ext uri="{FF2B5EF4-FFF2-40B4-BE49-F238E27FC236}">
                <a16:creationId xmlns:a16="http://schemas.microsoft.com/office/drawing/2014/main" id="{726C764F-D84E-A831-44B3-90692D7CDE8C}"/>
              </a:ext>
            </a:extLst>
          </p:cNvPr>
          <p:cNvSpPr txBox="1"/>
          <p:nvPr/>
        </p:nvSpPr>
        <p:spPr>
          <a:xfrm>
            <a:off x="10536205" y="24275785"/>
            <a:ext cx="17322800" cy="595932"/>
          </a:xfrm>
          <a:prstGeom prst="rect">
            <a:avLst/>
          </a:prstGeom>
          <a:noFill/>
        </p:spPr>
        <p:txBody>
          <a:bodyPr wrap="square">
            <a:spAutoFit/>
          </a:bodyPr>
          <a:lstStyle/>
          <a:p>
            <a:pPr>
              <a:lnSpc>
                <a:spcPct val="107000"/>
              </a:lnSpc>
              <a:spcAft>
                <a:spcPts val="800"/>
              </a:spcAft>
              <a:buNone/>
            </a:pPr>
            <a:r>
              <a:rPr lang="en-IN" sz="3200" b="1" kern="100" dirty="0">
                <a:effectLst/>
                <a:latin typeface="Calibri" panose="020F0502020204030204" pitchFamily="34" charset="0"/>
                <a:ea typeface="Calibri" panose="020F0502020204030204" pitchFamily="34" charset="0"/>
                <a:cs typeface="Times New Roman" panose="02020603050405020304" pitchFamily="18" charset="0"/>
              </a:rPr>
              <a:t>INVESTORS</a:t>
            </a:r>
            <a:endParaRPr lang="en-IN"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1" name="TextBox 40">
            <a:extLst>
              <a:ext uri="{FF2B5EF4-FFF2-40B4-BE49-F238E27FC236}">
                <a16:creationId xmlns:a16="http://schemas.microsoft.com/office/drawing/2014/main" id="{F3604E5E-CA29-650D-B850-507028D60B99}"/>
              </a:ext>
            </a:extLst>
          </p:cNvPr>
          <p:cNvSpPr txBox="1"/>
          <p:nvPr/>
        </p:nvSpPr>
        <p:spPr>
          <a:xfrm>
            <a:off x="10541802" y="25313648"/>
            <a:ext cx="7846995" cy="3230628"/>
          </a:xfrm>
          <a:prstGeom prst="rect">
            <a:avLst/>
          </a:prstGeom>
          <a:noFill/>
        </p:spPr>
        <p:txBody>
          <a:bodyPr wrap="square">
            <a:spAutoFit/>
          </a:bodyPr>
          <a:lstStyle/>
          <a:p>
            <a:pPr marL="342900" lvl="0" indent="-342900">
              <a:lnSpc>
                <a:spcPct val="107000"/>
              </a:lnSpc>
              <a:buFont typeface="Calibri" panose="020F0502020204030204" pitchFamily="34" charset="0"/>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Creates recurring aftermarket revenue</a:t>
            </a:r>
          </a:p>
          <a:p>
            <a:pPr marL="342900" lvl="0" indent="-342900">
              <a:lnSpc>
                <a:spcPct val="107000"/>
              </a:lnSpc>
              <a:buFont typeface="Calibri" panose="020F0502020204030204" pitchFamily="34" charset="0"/>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Secures future supplies of critical minerals</a:t>
            </a:r>
          </a:p>
          <a:p>
            <a:pPr marL="342900" lvl="0" indent="-342900">
              <a:lnSpc>
                <a:spcPct val="107000"/>
              </a:lnSpc>
              <a:buFont typeface="Calibri" panose="020F0502020204030204" pitchFamily="34" charset="0"/>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Reduces raw material procurement risks</a:t>
            </a:r>
          </a:p>
          <a:p>
            <a:pPr marL="342900" lvl="0" indent="-342900">
              <a:lnSpc>
                <a:spcPct val="107000"/>
              </a:lnSpc>
              <a:buFont typeface="Calibri" panose="020F0502020204030204" pitchFamily="34" charset="0"/>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Strengthens ESG performance</a:t>
            </a:r>
          </a:p>
          <a:p>
            <a:pPr marL="342900" lvl="0" indent="-342900">
              <a:lnSpc>
                <a:spcPct val="107000"/>
              </a:lnSpc>
              <a:spcAft>
                <a:spcPts val="800"/>
              </a:spcAft>
              <a:buFont typeface="Calibri" panose="020F0502020204030204" pitchFamily="34" charset="0"/>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Supports long-term profitability through circular resource efficiency</a:t>
            </a:r>
          </a:p>
        </p:txBody>
      </p:sp>
      <p:sp>
        <p:nvSpPr>
          <p:cNvPr id="43" name="TextBox 42">
            <a:extLst>
              <a:ext uri="{FF2B5EF4-FFF2-40B4-BE49-F238E27FC236}">
                <a16:creationId xmlns:a16="http://schemas.microsoft.com/office/drawing/2014/main" id="{E6972C2A-77FC-C031-D4AA-9818EB8ABAA9}"/>
              </a:ext>
            </a:extLst>
          </p:cNvPr>
          <p:cNvSpPr txBox="1"/>
          <p:nvPr/>
        </p:nvSpPr>
        <p:spPr>
          <a:xfrm>
            <a:off x="733408" y="28280652"/>
            <a:ext cx="17322800" cy="595932"/>
          </a:xfrm>
          <a:prstGeom prst="rect">
            <a:avLst/>
          </a:prstGeom>
          <a:noFill/>
        </p:spPr>
        <p:txBody>
          <a:bodyPr wrap="square">
            <a:spAutoFit/>
          </a:bodyPr>
          <a:lstStyle/>
          <a:p>
            <a:pPr>
              <a:lnSpc>
                <a:spcPct val="107000"/>
              </a:lnSpc>
              <a:spcAft>
                <a:spcPts val="800"/>
              </a:spcAft>
              <a:buNone/>
            </a:pPr>
            <a:r>
              <a:rPr lang="en-IN" sz="3200" b="1" kern="100" dirty="0">
                <a:effectLst/>
                <a:latin typeface="Calibri" panose="020F0502020204030204" pitchFamily="34" charset="0"/>
                <a:ea typeface="Calibri" panose="020F0502020204030204" pitchFamily="34" charset="0"/>
                <a:cs typeface="Times New Roman" panose="02020603050405020304" pitchFamily="18" charset="0"/>
              </a:rPr>
              <a:t>Market Evidence</a:t>
            </a:r>
            <a:endParaRPr lang="en-IN"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5" name="TextBox 44">
            <a:extLst>
              <a:ext uri="{FF2B5EF4-FFF2-40B4-BE49-F238E27FC236}">
                <a16:creationId xmlns:a16="http://schemas.microsoft.com/office/drawing/2014/main" id="{4A3D9C87-8624-E944-3625-4351EF692B30}"/>
              </a:ext>
            </a:extLst>
          </p:cNvPr>
          <p:cNvSpPr txBox="1"/>
          <p:nvPr/>
        </p:nvSpPr>
        <p:spPr>
          <a:xfrm>
            <a:off x="733408" y="29220309"/>
            <a:ext cx="15138400" cy="3333220"/>
          </a:xfrm>
          <a:prstGeom prst="rect">
            <a:avLst/>
          </a:prstGeom>
          <a:noFill/>
        </p:spPr>
        <p:txBody>
          <a:bodyPr wrap="square">
            <a:spAutoFit/>
          </a:bodyPr>
          <a:lstStyle/>
          <a:p>
            <a:pPr algn="just">
              <a:lnSpc>
                <a:spcPct val="107000"/>
              </a:lnSpc>
              <a:spcAft>
                <a:spcPts val="800"/>
              </a:spcAft>
              <a:buNone/>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The International Energy Agency estimates global electric vehicle sales exceeded 17 million vehicles in 2024, representing more than 20% of all new car sales, substantially increasing future battery recovery volumes (IEA, 2025).</a:t>
            </a:r>
          </a:p>
          <a:p>
            <a:pPr algn="just">
              <a:lnSpc>
                <a:spcPct val="107000"/>
              </a:lnSpc>
              <a:spcAft>
                <a:spcPts val="800"/>
              </a:spcAft>
              <a:buNone/>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Toyota itself sold approximately 10.8 million vehicles globally in 2024, positioning the company to capture considerable value from large-scale battery circularity programmes (Toyota, 2025a).</a:t>
            </a:r>
          </a:p>
        </p:txBody>
      </p:sp>
      <p:sp>
        <p:nvSpPr>
          <p:cNvPr id="47" name="TextBox 46">
            <a:extLst>
              <a:ext uri="{FF2B5EF4-FFF2-40B4-BE49-F238E27FC236}">
                <a16:creationId xmlns:a16="http://schemas.microsoft.com/office/drawing/2014/main" id="{74A0358E-ECF1-A045-423B-43ABB29F28DA}"/>
              </a:ext>
            </a:extLst>
          </p:cNvPr>
          <p:cNvSpPr txBox="1"/>
          <p:nvPr/>
        </p:nvSpPr>
        <p:spPr>
          <a:xfrm>
            <a:off x="685800" y="32897254"/>
            <a:ext cx="17322800" cy="595932"/>
          </a:xfrm>
          <a:prstGeom prst="rect">
            <a:avLst/>
          </a:prstGeom>
          <a:noFill/>
        </p:spPr>
        <p:txBody>
          <a:bodyPr wrap="square">
            <a:spAutoFit/>
          </a:bodyPr>
          <a:lstStyle/>
          <a:p>
            <a:pPr>
              <a:lnSpc>
                <a:spcPct val="107000"/>
              </a:lnSpc>
              <a:spcAft>
                <a:spcPts val="800"/>
              </a:spcAft>
              <a:buNone/>
            </a:pPr>
            <a:r>
              <a:rPr lang="en-IN" sz="3200" b="1" kern="100" dirty="0">
                <a:effectLst/>
                <a:latin typeface="Calibri" panose="020F0502020204030204" pitchFamily="34" charset="0"/>
                <a:ea typeface="Calibri" panose="020F0502020204030204" pitchFamily="34" charset="0"/>
                <a:cs typeface="Times New Roman" panose="02020603050405020304" pitchFamily="18" charset="0"/>
              </a:rPr>
              <a:t>Sustainability Alignment &amp; Value Proposition</a:t>
            </a:r>
            <a:endParaRPr lang="en-IN"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9" name="TextBox 48">
            <a:extLst>
              <a:ext uri="{FF2B5EF4-FFF2-40B4-BE49-F238E27FC236}">
                <a16:creationId xmlns:a16="http://schemas.microsoft.com/office/drawing/2014/main" id="{18134AE5-5BED-96BE-6D38-298893F9C931}"/>
              </a:ext>
            </a:extLst>
          </p:cNvPr>
          <p:cNvSpPr txBox="1"/>
          <p:nvPr/>
        </p:nvSpPr>
        <p:spPr>
          <a:xfrm>
            <a:off x="685800" y="33836911"/>
            <a:ext cx="9118600" cy="3230628"/>
          </a:xfrm>
          <a:prstGeom prst="rect">
            <a:avLst/>
          </a:prstGeom>
          <a:noFill/>
        </p:spPr>
        <p:txBody>
          <a:bodyPr wrap="square">
            <a:spAutoFit/>
          </a:bodyPr>
          <a:lstStyle/>
          <a:p>
            <a:pPr marL="342900" lvl="0" indent="-342900">
              <a:lnSpc>
                <a:spcPct val="107000"/>
              </a:lnSpc>
              <a:buFont typeface="Symbol" panose="05050102010706020507" pitchFamily="18" charset="2"/>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Extends battery life cycles</a:t>
            </a:r>
          </a:p>
          <a:p>
            <a:pPr marL="342900" lvl="0" indent="-342900">
              <a:lnSpc>
                <a:spcPct val="107000"/>
              </a:lnSpc>
              <a:buFont typeface="Symbol" panose="05050102010706020507" pitchFamily="18" charset="2"/>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Reduces hazardous battery waste</a:t>
            </a:r>
          </a:p>
          <a:p>
            <a:pPr marL="342900" lvl="0" indent="-342900">
              <a:lnSpc>
                <a:spcPct val="107000"/>
              </a:lnSpc>
              <a:buFont typeface="Symbol" panose="05050102010706020507" pitchFamily="18" charset="2"/>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Recovers lithium, nickel and cobalt</a:t>
            </a:r>
          </a:p>
          <a:p>
            <a:pPr marL="342900" lvl="0" indent="-342900">
              <a:lnSpc>
                <a:spcPct val="107000"/>
              </a:lnSpc>
              <a:buFont typeface="Symbol" panose="05050102010706020507" pitchFamily="18" charset="2"/>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Decreases dependence on virgin mining</a:t>
            </a:r>
          </a:p>
          <a:p>
            <a:pPr marL="342900" lvl="0" indent="-342900">
              <a:lnSpc>
                <a:spcPct val="107000"/>
              </a:lnSpc>
              <a:buFont typeface="Symbol" panose="05050102010706020507" pitchFamily="18" charset="2"/>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Supports renewable energy storage</a:t>
            </a:r>
          </a:p>
          <a:p>
            <a:pPr marL="342900" lvl="0" indent="-342900">
              <a:lnSpc>
                <a:spcPct val="107000"/>
              </a:lnSpc>
              <a:spcAft>
                <a:spcPts val="800"/>
              </a:spcAft>
              <a:buFont typeface="Symbol" panose="05050102010706020507" pitchFamily="18" charset="2"/>
              <a:buChar char=""/>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Reduces lifecycle carbon emissions</a:t>
            </a:r>
          </a:p>
        </p:txBody>
      </p:sp>
      <p:sp>
        <p:nvSpPr>
          <p:cNvPr id="51" name="TextBox 50">
            <a:extLst>
              <a:ext uri="{FF2B5EF4-FFF2-40B4-BE49-F238E27FC236}">
                <a16:creationId xmlns:a16="http://schemas.microsoft.com/office/drawing/2014/main" id="{0C63DEA8-0CAF-143B-7F56-9FA65D6AC263}"/>
              </a:ext>
            </a:extLst>
          </p:cNvPr>
          <p:cNvSpPr txBox="1"/>
          <p:nvPr/>
        </p:nvSpPr>
        <p:spPr>
          <a:xfrm>
            <a:off x="11546840" y="32897254"/>
            <a:ext cx="17322800" cy="595932"/>
          </a:xfrm>
          <a:prstGeom prst="rect">
            <a:avLst/>
          </a:prstGeom>
          <a:noFill/>
        </p:spPr>
        <p:txBody>
          <a:bodyPr wrap="square">
            <a:spAutoFit/>
          </a:bodyPr>
          <a:lstStyle/>
          <a:p>
            <a:pPr>
              <a:lnSpc>
                <a:spcPct val="107000"/>
              </a:lnSpc>
              <a:spcAft>
                <a:spcPts val="800"/>
              </a:spcAft>
              <a:buNone/>
            </a:pPr>
            <a:r>
              <a:rPr lang="en-IN" sz="3200" b="1" kern="100" dirty="0">
                <a:effectLst/>
                <a:latin typeface="Calibri" panose="020F0502020204030204" pitchFamily="34" charset="0"/>
                <a:ea typeface="Calibri" panose="020F0502020204030204" pitchFamily="34" charset="0"/>
                <a:cs typeface="Times New Roman" panose="02020603050405020304" pitchFamily="18" charset="0"/>
              </a:rPr>
              <a:t>Competitive Value Proposition</a:t>
            </a:r>
            <a:endParaRPr lang="en-IN"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3" name="TextBox 52">
            <a:extLst>
              <a:ext uri="{FF2B5EF4-FFF2-40B4-BE49-F238E27FC236}">
                <a16:creationId xmlns:a16="http://schemas.microsoft.com/office/drawing/2014/main" id="{C42199A3-F26B-49D7-0C11-AC89931FDBAB}"/>
              </a:ext>
            </a:extLst>
          </p:cNvPr>
          <p:cNvSpPr txBox="1"/>
          <p:nvPr/>
        </p:nvSpPr>
        <p:spPr>
          <a:xfrm>
            <a:off x="11404600" y="33676436"/>
            <a:ext cx="6121400" cy="5338384"/>
          </a:xfrm>
          <a:prstGeom prst="rect">
            <a:avLst/>
          </a:prstGeom>
          <a:noFill/>
        </p:spPr>
        <p:txBody>
          <a:bodyPr wrap="square">
            <a:spAutoFit/>
          </a:bodyPr>
          <a:lstStyle/>
          <a:p>
            <a:pPr algn="just">
              <a:lnSpc>
                <a:spcPct val="107000"/>
              </a:lnSpc>
              <a:spcAft>
                <a:spcPts val="800"/>
              </a:spcAft>
              <a:buNone/>
            </a:pPr>
            <a:r>
              <a:rPr lang="en-IN" sz="3200" kern="100" dirty="0">
                <a:effectLst/>
                <a:latin typeface="Calibri" panose="020F0502020204030204" pitchFamily="34" charset="0"/>
                <a:ea typeface="Calibri" panose="020F0502020204030204" pitchFamily="34" charset="0"/>
                <a:cs typeface="Times New Roman" panose="02020603050405020304" pitchFamily="18" charset="0"/>
              </a:rPr>
              <a:t>Toyota Circular Battery+ transforms electric vehicle batteries from a linear product into a circular strategic asset, simultaneously creating economic value, strengthening customer loyalty, improving supply-chain resilience, reducing environmental impacts, and supporting Toyota's long-term carbon neutrality strategy.</a:t>
            </a:r>
          </a:p>
        </p:txBody>
      </p:sp>
      <p:pic>
        <p:nvPicPr>
          <p:cNvPr id="1026" name="Picture 2" descr="Infographic: Toyota Makes More Money Than Any Other Japanese Company | Statista">
            <a:extLst>
              <a:ext uri="{FF2B5EF4-FFF2-40B4-BE49-F238E27FC236}">
                <a16:creationId xmlns:a16="http://schemas.microsoft.com/office/drawing/2014/main" id="{000BCC7C-F0A3-1E86-E678-8B13A0C14D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109440" y="7993504"/>
            <a:ext cx="7579360" cy="75793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nfographic: Global Electric Car Sales Nearly Triple in Three Years | Statista">
            <a:extLst>
              <a:ext uri="{FF2B5EF4-FFF2-40B4-BE49-F238E27FC236}">
                <a16:creationId xmlns:a16="http://schemas.microsoft.com/office/drawing/2014/main" id="{2C5D0B39-44F0-AF53-6002-D6B476CF5B5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245037" y="16287895"/>
            <a:ext cx="7296768" cy="7296768"/>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54">
            <a:extLst>
              <a:ext uri="{FF2B5EF4-FFF2-40B4-BE49-F238E27FC236}">
                <a16:creationId xmlns:a16="http://schemas.microsoft.com/office/drawing/2014/main" id="{50BF3F59-2B5E-DC82-6EF2-CA292EA15B85}"/>
              </a:ext>
            </a:extLst>
          </p:cNvPr>
          <p:cNvPicPr>
            <a:picLocks noChangeAspect="1"/>
          </p:cNvPicPr>
          <p:nvPr/>
        </p:nvPicPr>
        <p:blipFill>
          <a:blip r:embed="rId6"/>
          <a:stretch>
            <a:fillRect/>
          </a:stretch>
        </p:blipFill>
        <p:spPr>
          <a:xfrm>
            <a:off x="16383000" y="16359059"/>
            <a:ext cx="5502117" cy="4694327"/>
          </a:xfrm>
          <a:prstGeom prst="rect">
            <a:avLst/>
          </a:prstGeom>
        </p:spPr>
      </p:pic>
      <p:pic>
        <p:nvPicPr>
          <p:cNvPr id="57" name="Picture 56">
            <a:extLst>
              <a:ext uri="{FF2B5EF4-FFF2-40B4-BE49-F238E27FC236}">
                <a16:creationId xmlns:a16="http://schemas.microsoft.com/office/drawing/2014/main" id="{4911ADB2-20B6-9386-4C86-F25A6DDDC482}"/>
              </a:ext>
            </a:extLst>
          </p:cNvPr>
          <p:cNvPicPr>
            <a:picLocks noChangeAspect="1"/>
          </p:cNvPicPr>
          <p:nvPr/>
        </p:nvPicPr>
        <p:blipFill>
          <a:blip r:embed="rId7"/>
          <a:stretch>
            <a:fillRect/>
          </a:stretch>
        </p:blipFill>
        <p:spPr>
          <a:xfrm>
            <a:off x="10536205" y="19039180"/>
            <a:ext cx="5486875" cy="4427604"/>
          </a:xfrm>
          <a:prstGeom prst="rect">
            <a:avLst/>
          </a:prstGeom>
        </p:spPr>
      </p:pic>
      <p:pic>
        <p:nvPicPr>
          <p:cNvPr id="1030" name="Picture 6" descr="Chart: High Prices, Range Anxiety Holding Back EV Adoption | Statista">
            <a:extLst>
              <a:ext uri="{FF2B5EF4-FFF2-40B4-BE49-F238E27FC236}">
                <a16:creationId xmlns:a16="http://schemas.microsoft.com/office/drawing/2014/main" id="{F6165EC4-9EBD-3340-D39A-38791233688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500346" y="23928388"/>
            <a:ext cx="4948196" cy="494819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hart: One in Four Cars Sold Globally Is an Electric Vehicle | Statista">
            <a:extLst>
              <a:ext uri="{FF2B5EF4-FFF2-40B4-BE49-F238E27FC236}">
                <a16:creationId xmlns:a16="http://schemas.microsoft.com/office/drawing/2014/main" id="{8D0E4CE2-1F3B-BFA0-D480-F4350E7682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4264955" y="23944741"/>
            <a:ext cx="5276850" cy="527685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onsumer demand survey for Electric Vehicles - KnowHow">
            <a:extLst>
              <a:ext uri="{FF2B5EF4-FFF2-40B4-BE49-F238E27FC236}">
                <a16:creationId xmlns:a16="http://schemas.microsoft.com/office/drawing/2014/main" id="{49427B7A-4C8B-EFFD-0529-ABA89A883C1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8195607" y="29408910"/>
            <a:ext cx="3495675" cy="795337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FF51D410-0AE0-2D12-D5EB-20F8CF5623E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2274213" y="29567706"/>
            <a:ext cx="7315200" cy="9467850"/>
          </a:xfrm>
          <a:prstGeom prst="rect">
            <a:avLst/>
          </a:prstGeom>
          <a:noFill/>
          <a:extLst>
            <a:ext uri="{909E8E84-426E-40DD-AFC4-6F175D3DCCD1}">
              <a14:hiddenFill xmlns:a14="http://schemas.microsoft.com/office/drawing/2010/main">
                <a:solidFill>
                  <a:srgbClr val="FFFFFF"/>
                </a:solidFill>
              </a14:hiddenFill>
            </a:ext>
          </a:extLst>
        </p:spPr>
      </p:pic>
      <p:sp>
        <p:nvSpPr>
          <p:cNvPr id="59" name="TextBox 58">
            <a:extLst>
              <a:ext uri="{FF2B5EF4-FFF2-40B4-BE49-F238E27FC236}">
                <a16:creationId xmlns:a16="http://schemas.microsoft.com/office/drawing/2014/main" id="{66728D88-A933-088F-0590-EDAA809FA49C}"/>
              </a:ext>
            </a:extLst>
          </p:cNvPr>
          <p:cNvSpPr txBox="1"/>
          <p:nvPr/>
        </p:nvSpPr>
        <p:spPr>
          <a:xfrm>
            <a:off x="733408" y="38430045"/>
            <a:ext cx="6337952" cy="584775"/>
          </a:xfrm>
          <a:prstGeom prst="rect">
            <a:avLst/>
          </a:prstGeom>
          <a:noFill/>
        </p:spPr>
        <p:txBody>
          <a:bodyPr wrap="square">
            <a:spAutoFit/>
          </a:bodyPr>
          <a:lstStyle/>
          <a:p>
            <a:r>
              <a:rPr lang="en-IN" sz="3200" b="1" dirty="0">
                <a:effectLst/>
                <a:latin typeface="Calibri" panose="020F0502020204030204" pitchFamily="34" charset="0"/>
                <a:ea typeface="Calibri" panose="020F0502020204030204" pitchFamily="34" charset="0"/>
                <a:cs typeface="Times New Roman" panose="02020603050405020304" pitchFamily="18" charset="0"/>
              </a:rPr>
              <a:t>References</a:t>
            </a:r>
            <a:endParaRPr lang="en-IN" sz="3200" dirty="0"/>
          </a:p>
        </p:txBody>
      </p:sp>
      <p:sp>
        <p:nvSpPr>
          <p:cNvPr id="61" name="TextBox 60">
            <a:extLst>
              <a:ext uri="{FF2B5EF4-FFF2-40B4-BE49-F238E27FC236}">
                <a16:creationId xmlns:a16="http://schemas.microsoft.com/office/drawing/2014/main" id="{AA5EDB52-4A66-8DFD-6B8D-B319C9F1EEB6}"/>
              </a:ext>
            </a:extLst>
          </p:cNvPr>
          <p:cNvSpPr txBox="1"/>
          <p:nvPr/>
        </p:nvSpPr>
        <p:spPr>
          <a:xfrm>
            <a:off x="685799" y="39358545"/>
            <a:ext cx="21559237" cy="2370329"/>
          </a:xfrm>
          <a:prstGeom prst="rect">
            <a:avLst/>
          </a:prstGeom>
          <a:noFill/>
        </p:spPr>
        <p:txBody>
          <a:bodyPr wrap="square">
            <a:spAutoFit/>
          </a:bodyPr>
          <a:lstStyle/>
          <a:p>
            <a:pPr>
              <a:lnSpc>
                <a:spcPct val="107000"/>
              </a:lnSpc>
              <a:spcAft>
                <a:spcPts val="800"/>
              </a:spcAft>
              <a:buNone/>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Harper, G.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et al.</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(2019) 'Recycling lithium-ion batteries from electric vehicles,'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Nature</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575(7781), pp. 75–86. https://doi.org/10.1038/s41586-019-1682-5.</a:t>
            </a:r>
          </a:p>
          <a:p>
            <a:pPr>
              <a:lnSpc>
                <a:spcPct val="107000"/>
              </a:lnSpc>
              <a:spcAft>
                <a:spcPts val="800"/>
              </a:spcAft>
              <a:buNone/>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IEA (2024)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Global Critical Minerals Outlook 2024</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https://www.iea.org/reports/global-critical-minerals-outlook-2024 (Accessed: August 2, 2026).</a:t>
            </a:r>
          </a:p>
          <a:p>
            <a:pPr>
              <a:lnSpc>
                <a:spcPct val="107000"/>
              </a:lnSpc>
              <a:spcAft>
                <a:spcPts val="800"/>
              </a:spcAft>
              <a:buNone/>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IEA (2025)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Global EV Outlook 2025</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https://www.iea.org/reports/global-ev-outlook-2025 (Accessed: August 2, 2026).</a:t>
            </a:r>
          </a:p>
          <a:p>
            <a:pPr>
              <a:lnSpc>
                <a:spcPct val="107000"/>
              </a:lnSpc>
              <a:spcAft>
                <a:spcPts val="800"/>
              </a:spcAft>
              <a:buNone/>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Precedence Research (2026)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Electric vehicle battery Recycling market Size, report by 2035</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https://www.precedenceresearch.com/electric-vehicle-battery-recycling-market (Accessed: August 2, 2026).</a:t>
            </a:r>
          </a:p>
          <a:p>
            <a:pPr>
              <a:lnSpc>
                <a:spcPct val="107000"/>
              </a:lnSpc>
              <a:spcAft>
                <a:spcPts val="800"/>
              </a:spcAft>
              <a:buNone/>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Toyota Motor Corporation (2025a)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Toyota Integrated Report 2025</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Toyota Motor Corporation.</a:t>
            </a:r>
          </a:p>
          <a:p>
            <a:pPr>
              <a:lnSpc>
                <a:spcPct val="107000"/>
              </a:lnSpc>
              <a:spcAft>
                <a:spcPts val="800"/>
              </a:spcAft>
              <a:buNone/>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Toyota Motor Corporation (2025b)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Toyota Sustainability Data Book 2025</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Toyota Motor Corporation.</a:t>
            </a:r>
          </a:p>
        </p:txBody>
      </p:sp>
    </p:spTree>
    <p:extLst>
      <p:ext uri="{BB962C8B-B14F-4D97-AF65-F5344CB8AC3E}">
        <p14:creationId xmlns:p14="http://schemas.microsoft.com/office/powerpoint/2010/main" val="9737514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624</Words>
  <Application>Microsoft Office PowerPoint</Application>
  <PresentationFormat>Custom</PresentationFormat>
  <Paragraphs>46</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Symbol</vt:lpstr>
      <vt:lpstr>Office Theme</vt:lpstr>
      <vt:lpstr>MODULE: Marketing Management  Code: LCMB7024    Student Name: Chahil Italiya  Student ID 2535771</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2026-08-02T12:12:36Z</dcterms:created>
  <dcterms:modified xsi:type="dcterms:W3CDTF">2026-08-02T12:30:49Z</dcterms:modified>
</cp:coreProperties>
</file>