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2" roundtripDataSignature="AMtx7mjx4nA3LLGQhgBmVqQfzObt6sHa3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87AD2A2B-BD6E-4E85-A058-D29FE4858324}">
  <a:tblStyle styleId="{87AD2A2B-BD6E-4E85-A058-D29FE4858324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7E9EC"/>
          </a:solidFill>
        </a:fill>
      </a:tcStyle>
    </a:wholeTbl>
    <a:band1H>
      <a:tcTxStyle/>
      <a:tcStyle>
        <a:fill>
          <a:solidFill>
            <a:srgbClr val="CAD1D8"/>
          </a:solidFill>
        </a:fill>
      </a:tcStyle>
    </a:band1H>
    <a:band2H>
      <a:tcTxStyle/>
    </a:band2H>
    <a:band1V>
      <a:tcTxStyle/>
      <a:tcStyle>
        <a:fill>
          <a:solidFill>
            <a:srgbClr val="CAD1D8"/>
          </a:solidFill>
        </a:fill>
      </a:tcStyle>
    </a:band1V>
    <a:band2V>
      <a:tcTxStyle/>
    </a:band2V>
    <a:lastCol>
      <a:tcTxStyle b="on" i="off">
        <a:font>
          <a:latin typeface="Arial"/>
          <a:ea typeface="Arial"/>
          <a:cs typeface="Arial"/>
        </a:font>
        <a:schemeClr val="lt1"/>
      </a:tcTxStyle>
      <a:tcStyle>
        <a:fill>
          <a:solidFill>
            <a:schemeClr val="accent1"/>
          </a:solidFill>
        </a:fill>
      </a:tcStyle>
    </a:lastCol>
    <a:firstCol>
      <a:tcTxStyle b="on" i="off">
        <a:font>
          <a:latin typeface="Arial"/>
          <a:ea typeface="Arial"/>
          <a:cs typeface="Arial"/>
        </a:font>
        <a:schemeClr val="lt1"/>
      </a:tcTxStyle>
      <a:tcStyle>
        <a:fill>
          <a:solidFill>
            <a:schemeClr val="accent1"/>
          </a:solidFill>
        </a:fill>
      </a:tcStyle>
    </a:firstCol>
    <a:la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top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chemeClr val="accent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bottom>
            <a:ln cap="flat" cmpd="sng" w="381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chemeClr val="accent1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22" Type="http://customschemas.google.com/relationships/presentationmetadata" Target="metadata"/><Relationship Id="rId10" Type="http://schemas.openxmlformats.org/officeDocument/2006/relationships/slide" Target="slides/slide5.xml"/><Relationship Id="rId21" Type="http://schemas.openxmlformats.org/officeDocument/2006/relationships/slide" Target="slides/slide16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PK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" name="Google Shape;86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7" name="Google Shape;87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8" name="Google Shape;118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8" name="Google Shape;128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0" name="Google Shape;180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8" name="Google Shape;208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0" name="Google Shape;260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6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8" name="Google Shape;268;p1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0" name="Google Shape;290;p1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1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0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2" name="Google Shape;332;p1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0" name="Google Shape;340;p1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8" name="Google Shape;348;p1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8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8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8" name="Google Shape;18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9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0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20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30" name="Google Shape;30;p2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2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21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6" name="Google Shape;36;p21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7" name="Google Shape;37;p2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2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22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22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22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" name="Google Shape;44;p22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22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2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2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2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5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5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1" name="Google Shape;61;p25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2" name="Google Shape;62;p2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2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6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6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26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9" name="Google Shape;69;p2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2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27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2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2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8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28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2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7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7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" name="Google Shape;12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PK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Erikson's Theory of Psycosocial Development" id="90" name="Google Shape;90;p1"/>
          <p:cNvPicPr preferRelativeResize="0"/>
          <p:nvPr/>
        </p:nvPicPr>
        <p:blipFill rotWithShape="1">
          <a:blip r:embed="rId3">
            <a:alphaModFix/>
          </a:blip>
          <a:srcRect b="5419" l="0" r="-1" t="344"/>
          <a:stretch/>
        </p:blipFill>
        <p:spPr>
          <a:xfrm>
            <a:off x="-1" y="10"/>
            <a:ext cx="12228129" cy="466692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1" name="Google Shape;91;p1"/>
          <p:cNvGrpSpPr/>
          <p:nvPr/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92" name="Google Shape;92;p1"/>
            <p:cNvSpPr/>
            <p:nvPr/>
          </p:nvSpPr>
          <p:spPr>
            <a:xfrm>
              <a:off x="-305" y="2987478"/>
              <a:ext cx="12188952" cy="1099712"/>
            </a:xfrm>
            <a:custGeom>
              <a:rect b="b" l="l" r="r" t="t"/>
              <a:pathLst>
                <a:path extrusionOk="0" h="932744" w="9182100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lt1">
                <a:alpha val="30196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3" name="Google Shape;93;p1"/>
            <p:cNvSpPr/>
            <p:nvPr/>
          </p:nvSpPr>
          <p:spPr>
            <a:xfrm>
              <a:off x="-305" y="3199381"/>
              <a:ext cx="12188952" cy="902694"/>
            </a:xfrm>
            <a:custGeom>
              <a:rect b="b" l="l" r="r" t="t"/>
              <a:pathLst>
                <a:path extrusionOk="0" h="765639" w="9182100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lt1">
                <a:alpha val="30196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4" name="Google Shape;94;p1"/>
            <p:cNvSpPr/>
            <p:nvPr/>
          </p:nvSpPr>
          <p:spPr>
            <a:xfrm>
              <a:off x="-305" y="3501488"/>
              <a:ext cx="12188952" cy="641669"/>
            </a:xfrm>
            <a:custGeom>
              <a:rect b="b" l="l" r="r" t="t"/>
              <a:pathLst>
                <a:path extrusionOk="0" h="544245" w="9182100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lt1">
                <a:alpha val="30196"/>
              </a:schemeClr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5" name="Google Shape;95;p1"/>
            <p:cNvSpPr/>
            <p:nvPr/>
          </p:nvSpPr>
          <p:spPr>
            <a:xfrm>
              <a:off x="-305" y="3614750"/>
              <a:ext cx="12188952" cy="1201528"/>
            </a:xfrm>
            <a:custGeom>
              <a:rect b="b" l="l" r="r" t="t"/>
              <a:pathLst>
                <a:path extrusionOk="0" h="1019102" w="9182100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96" name="Google Shape;96;p1"/>
          <p:cNvSpPr txBox="1"/>
          <p:nvPr>
            <p:ph type="ctrTitle"/>
          </p:nvPr>
        </p:nvSpPr>
        <p:spPr>
          <a:xfrm>
            <a:off x="804672" y="4551037"/>
            <a:ext cx="5021782" cy="1509931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300"/>
              <a:buFont typeface="Arial"/>
              <a:buNone/>
            </a:pPr>
            <a:r>
              <a:rPr b="1" lang="en-PK" sz="3300">
                <a:solidFill>
                  <a:schemeClr val="dk2"/>
                </a:solidFill>
              </a:rPr>
              <a:t>Application of Erikson’s psychosocial theory on Shona’s Development</a:t>
            </a:r>
            <a:endParaRPr sz="3300">
              <a:solidFill>
                <a:schemeClr val="dk2"/>
              </a:solidFill>
            </a:endParaRPr>
          </a:p>
        </p:txBody>
      </p:sp>
      <p:sp>
        <p:nvSpPr>
          <p:cNvPr id="97" name="Google Shape;97;p1"/>
          <p:cNvSpPr txBox="1"/>
          <p:nvPr>
            <p:ph idx="1" type="subTitle"/>
          </p:nvPr>
        </p:nvSpPr>
        <p:spPr>
          <a:xfrm>
            <a:off x="6470250" y="4924626"/>
            <a:ext cx="4926300" cy="15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70000" lnSpcReduction="20000"/>
          </a:bodyPr>
          <a:lstStyle/>
          <a:p>
            <a:pPr indent="-251460" lvl="0" marL="28575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b="1" lang="en-PK" sz="1800">
                <a:solidFill>
                  <a:schemeClr val="dk2"/>
                </a:solidFill>
              </a:rPr>
              <a:t>Name: Ayesha bano</a:t>
            </a:r>
            <a:endParaRPr/>
          </a:p>
          <a:p>
            <a:pPr indent="-251460" lvl="0" marL="28575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b="1" lang="en-PK" sz="1800">
                <a:solidFill>
                  <a:schemeClr val="dk2"/>
                </a:solidFill>
              </a:rPr>
              <a:t>Student number: 2522838</a:t>
            </a:r>
            <a:endParaRPr/>
          </a:p>
          <a:p>
            <a:pPr indent="-251460" lvl="0" marL="28575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b="1" lang="en-PK" sz="1800">
                <a:solidFill>
                  <a:schemeClr val="dk2"/>
                </a:solidFill>
              </a:rPr>
              <a:t>Module name: psychology in health and social care</a:t>
            </a:r>
            <a:endParaRPr/>
          </a:p>
          <a:p>
            <a:pPr indent="-251460" lvl="0" marL="28575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Arial"/>
              <a:buChar char="•"/>
            </a:pPr>
            <a:r>
              <a:rPr b="1" lang="en-PK" sz="1800">
                <a:solidFill>
                  <a:schemeClr val="dk2"/>
                </a:solidFill>
              </a:rPr>
              <a:t>LCHS4010 · Component 1 – Presentation</a:t>
            </a:r>
            <a:endParaRPr/>
          </a:p>
          <a:p>
            <a:pPr indent="11430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t/>
            </a:r>
            <a:endParaRPr b="1" sz="1800">
              <a:solidFill>
                <a:schemeClr val="dk2"/>
              </a:solidFill>
            </a:endParaRPr>
          </a:p>
          <a:p>
            <a:pPr indent="11430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t/>
            </a:r>
            <a:endParaRPr b="1"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Introduction </a:t>
            </a:r>
            <a:endParaRPr/>
          </a:p>
        </p:txBody>
      </p:sp>
      <p:grpSp>
        <p:nvGrpSpPr>
          <p:cNvPr id="103" name="Google Shape;103;p2"/>
          <p:cNvGrpSpPr/>
          <p:nvPr/>
        </p:nvGrpSpPr>
        <p:grpSpPr>
          <a:xfrm>
            <a:off x="920813" y="3552671"/>
            <a:ext cx="10350373" cy="897246"/>
            <a:chOff x="82613" y="1727046"/>
            <a:chExt cx="10350373" cy="897246"/>
          </a:xfrm>
        </p:grpSpPr>
        <p:sp>
          <p:nvSpPr>
            <p:cNvPr id="104" name="Google Shape;104;p2"/>
            <p:cNvSpPr/>
            <p:nvPr/>
          </p:nvSpPr>
          <p:spPr>
            <a:xfrm>
              <a:off x="82613" y="1727046"/>
              <a:ext cx="897246" cy="897246"/>
            </a:xfrm>
            <a:prstGeom prst="ellipse">
              <a:avLst/>
            </a:prstGeom>
            <a:solidFill>
              <a:srgbClr val="F6D2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271034" y="1915467"/>
              <a:ext cx="520402" cy="520402"/>
            </a:xfrm>
            <a:prstGeom prst="rect">
              <a:avLst/>
            </a:prstGeom>
            <a:noFill/>
            <a:ln cap="flat" cmpd="sng" w="1905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1172126" y="1727046"/>
              <a:ext cx="2114937" cy="8972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2"/>
            <p:cNvSpPr txBox="1"/>
            <p:nvPr/>
          </p:nvSpPr>
          <p:spPr>
            <a:xfrm>
              <a:off x="1172126" y="1727046"/>
              <a:ext cx="2114937" cy="8972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rPr b="1" lang="en-PK"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Case observations: </a:t>
              </a:r>
              <a:r>
                <a:rPr lang="en-PK"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Shona is three, has recently joined nursery, becomes anxious at separation, speaks little and finds group play difficult.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3655575" y="1727046"/>
              <a:ext cx="897246" cy="897246"/>
            </a:xfrm>
            <a:prstGeom prst="ellipse">
              <a:avLst/>
            </a:prstGeom>
            <a:solidFill>
              <a:srgbClr val="F6D2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3843996" y="1915467"/>
              <a:ext cx="520402" cy="520402"/>
            </a:xfrm>
            <a:prstGeom prst="rect">
              <a:avLst/>
            </a:prstGeom>
            <a:noFill/>
            <a:ln cap="flat" cmpd="sng" w="1905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4745088" y="1727046"/>
              <a:ext cx="2114937" cy="8972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2"/>
            <p:cNvSpPr txBox="1"/>
            <p:nvPr/>
          </p:nvSpPr>
          <p:spPr>
            <a:xfrm>
              <a:off x="4745088" y="1727046"/>
              <a:ext cx="2114937" cy="8972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rPr b="1" lang="en-PK"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Presentation purpose: </a:t>
              </a:r>
              <a:r>
                <a:rPr lang="en-PK"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Explain her possible needs through Erikson, propose support, and evaluate the theory using research.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7228536" y="1727046"/>
              <a:ext cx="897246" cy="897246"/>
            </a:xfrm>
            <a:prstGeom prst="ellipse">
              <a:avLst/>
            </a:prstGeom>
            <a:solidFill>
              <a:srgbClr val="F6D2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7416958" y="1915467"/>
              <a:ext cx="520402" cy="520402"/>
            </a:xfrm>
            <a:prstGeom prst="rect">
              <a:avLst/>
            </a:prstGeom>
            <a:noFill/>
            <a:ln cap="flat" cmpd="sng" w="19050">
              <a:solidFill>
                <a:schemeClr val="lt1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8318049" y="1727046"/>
              <a:ext cx="2114937" cy="8972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2"/>
            <p:cNvSpPr txBox="1"/>
            <p:nvPr/>
          </p:nvSpPr>
          <p:spPr>
            <a:xfrm>
              <a:off x="8318049" y="1727046"/>
              <a:ext cx="2114937" cy="89724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Arial"/>
                <a:buNone/>
              </a:pPr>
              <a:r>
                <a:rPr b="1" lang="en-PK"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Practitioner starting point: </a:t>
              </a:r>
              <a:r>
                <a:rPr lang="en-PK" sz="18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Observe sensitively, learn from carers and identify strengths before deciding what support she needs.</a:t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3"/>
          <p:cNvSpPr txBox="1"/>
          <p:nvPr>
            <p:ph type="title"/>
          </p:nvPr>
        </p:nvSpPr>
        <p:spPr>
          <a:xfrm>
            <a:off x="630936" y="640080"/>
            <a:ext cx="4818888" cy="148132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Arial"/>
              <a:buNone/>
            </a:pPr>
            <a:r>
              <a:rPr b="1" lang="en-PK" sz="3600"/>
              <a:t>Erikson’s psychosocial theory</a:t>
            </a:r>
            <a:endParaRPr/>
          </a:p>
        </p:txBody>
      </p:sp>
      <p:sp>
        <p:nvSpPr>
          <p:cNvPr id="122" name="Google Shape;122;p3"/>
          <p:cNvSpPr/>
          <p:nvPr/>
        </p:nvSpPr>
        <p:spPr>
          <a:xfrm>
            <a:off x="643278" y="2372868"/>
            <a:ext cx="3255095" cy="18288"/>
          </a:xfrm>
          <a:custGeom>
            <a:rect b="b" l="l" r="r" t="t"/>
            <a:pathLst>
              <a:path extrusionOk="0" fill="none" h="18288" w="3255095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extrusionOk="0" h="18288" w="3255095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3810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3" name="Google Shape;123;p3"/>
          <p:cNvSpPr txBox="1"/>
          <p:nvPr>
            <p:ph idx="1" type="body"/>
          </p:nvPr>
        </p:nvSpPr>
        <p:spPr>
          <a:xfrm>
            <a:off x="630936" y="2660904"/>
            <a:ext cx="4818888" cy="35478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PK" sz="1500"/>
              <a:t>Psychosocial development: </a:t>
            </a:r>
            <a:r>
              <a:rPr lang="en-PK" sz="1500"/>
              <a:t>Personal growth develops through relationships and social expectations across eight lifespan stages.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PK" sz="1500"/>
              <a:t>Developmental crisis: </a:t>
            </a:r>
            <a:r>
              <a:rPr lang="en-PK" sz="1500"/>
              <a:t>Each stage involves a tension. Supportive experiences help the child develop a workable balance.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PK" sz="1500"/>
              <a:t>Epigenetic principle: </a:t>
            </a:r>
            <a:r>
              <a:rPr lang="en-PK" sz="1500"/>
              <a:t>Developmental tasks emerge in an ordered sequence, with biological maturation and social experience working together.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</a:pPr>
            <a:r>
              <a:rPr b="1" lang="en-PK" sz="1500"/>
              <a:t>Relevance to nursery practice: </a:t>
            </a:r>
            <a:r>
              <a:rPr lang="en-PK" sz="1500"/>
              <a:t>Adults can offer emotional security and opportunities for choice, exploration and purposeful play (Erikson, 1950; Maree, 2021).</a:t>
            </a:r>
            <a:endParaRPr/>
          </a:p>
          <a:p>
            <a:pPr indent="-1333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</a:pPr>
            <a:r>
              <a:t/>
            </a:r>
            <a:endParaRPr sz="1500"/>
          </a:p>
        </p:txBody>
      </p:sp>
      <p:pic>
        <p:nvPicPr>
          <p:cNvPr descr="Erikson's Stages of Psychosocial Development" id="124" name="Google Shape;124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099048" y="1609344"/>
            <a:ext cx="5458968" cy="3639312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3"/>
          <p:cNvSpPr txBox="1"/>
          <p:nvPr/>
        </p:nvSpPr>
        <p:spPr>
          <a:xfrm>
            <a:off x="9804400" y="5248656"/>
            <a:ext cx="1905000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PK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(Cherry, 2024)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4"/>
          <p:cNvSpPr txBox="1"/>
          <p:nvPr>
            <p:ph type="title"/>
          </p:nvPr>
        </p:nvSpPr>
        <p:spPr>
          <a:xfrm>
            <a:off x="638881" y="417576"/>
            <a:ext cx="10909640" cy="1249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Eight Psychosocial Stages</a:t>
            </a:r>
            <a:endParaRPr/>
          </a:p>
        </p:txBody>
      </p:sp>
      <p:sp>
        <p:nvSpPr>
          <p:cNvPr id="132" name="Google Shape;132;p4"/>
          <p:cNvSpPr txBox="1"/>
          <p:nvPr/>
        </p:nvSpPr>
        <p:spPr>
          <a:xfrm>
            <a:off x="638881" y="1809541"/>
            <a:ext cx="10909643" cy="68740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PK" sz="2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(Erikson, 1950; Marcia, 2020)</a:t>
            </a:r>
            <a:endParaRPr sz="2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3" name="Google Shape;133;p4"/>
          <p:cNvSpPr/>
          <p:nvPr/>
        </p:nvSpPr>
        <p:spPr>
          <a:xfrm>
            <a:off x="3807702" y="1733454"/>
            <a:ext cx="4572000" cy="18288"/>
          </a:xfrm>
          <a:custGeom>
            <a:rect b="b" l="l" r="r" t="t"/>
            <a:pathLst>
              <a:path extrusionOk="0" fill="none" h="18288" w="457200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extrusionOk="0" h="18288" w="457200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34" name="Google Shape;134;p4"/>
          <p:cNvGraphicFramePr/>
          <p:nvPr/>
        </p:nvGraphicFramePr>
        <p:xfrm>
          <a:off x="1332531" y="263347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{87AD2A2B-BD6E-4E85-A058-D29FE4858324}</a:tableStyleId>
              </a:tblPr>
              <a:tblGrid>
                <a:gridCol w="3471650"/>
                <a:gridCol w="3471650"/>
                <a:gridCol w="2580625"/>
              </a:tblGrid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Life period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Psychosocial tension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Virtue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Infancy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Trust vs mistrust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Hope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Toddlerhood, about 1–3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Autonomy vs shame and doubt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Will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Preschool, about 3–6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Initiative vs guilt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Purpose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School years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Industry vs inferiority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Competence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Adolescence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Identity vs role confusion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Fidelity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Young adulthood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Intimacy vs isolation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Love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Middle adulthood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Generativity vs stagnation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Care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  <a:tr h="3984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Later adulthood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Ego integrity vs despair</a:t>
                      </a:r>
                      <a:endParaRPr/>
                    </a:p>
                  </a:txBody>
                  <a:tcPr marT="45275" marB="45275" marR="90575" marL="905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None/>
                      </a:pPr>
                      <a:r>
                        <a:rPr lang="en-PK" sz="1800" u="none" cap="none" strike="noStrike"/>
                        <a:t>Wisdom</a:t>
                      </a:r>
                      <a:endParaRPr/>
                    </a:p>
                  </a:txBody>
                  <a:tcPr marT="45275" marB="45275" marR="90575" marL="90575"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0" name="Google Shape;140;p5"/>
          <p:cNvSpPr txBox="1"/>
          <p:nvPr>
            <p:ph type="title"/>
          </p:nvPr>
        </p:nvSpPr>
        <p:spPr>
          <a:xfrm>
            <a:off x="1188069" y="381935"/>
            <a:ext cx="9356106" cy="12003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800"/>
              <a:buFont typeface="Arial"/>
              <a:buNone/>
            </a:pPr>
            <a:r>
              <a:rPr b="1" lang="en-PK" sz="3800"/>
              <a:t>The Early Childhood Stages Most Relevant To Shona</a:t>
            </a:r>
            <a:endParaRPr/>
          </a:p>
        </p:txBody>
      </p:sp>
      <p:grpSp>
        <p:nvGrpSpPr>
          <p:cNvPr id="141" name="Google Shape;141;p5"/>
          <p:cNvGrpSpPr/>
          <p:nvPr/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42" name="Google Shape;142;p5"/>
            <p:cNvSpPr/>
            <p:nvPr/>
          </p:nvSpPr>
          <p:spPr>
            <a:xfrm>
              <a:off x="11013369" y="554152"/>
              <a:ext cx="171515" cy="171515"/>
            </a:xfrm>
            <a:custGeom>
              <a:rect b="b" l="l" r="r" t="t"/>
              <a:pathLst>
                <a:path extrusionOk="0" h="171515" w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" name="Google Shape;143;p5"/>
            <p:cNvSpPr/>
            <p:nvPr/>
          </p:nvSpPr>
          <p:spPr>
            <a:xfrm>
              <a:off x="11455951" y="837005"/>
              <a:ext cx="112426" cy="112426"/>
            </a:xfrm>
            <a:custGeom>
              <a:rect b="b" l="l" r="r" t="t"/>
              <a:pathLst>
                <a:path extrusionOk="0" h="112426" w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" name="Google Shape;144;p5"/>
            <p:cNvSpPr/>
            <p:nvPr/>
          </p:nvSpPr>
          <p:spPr>
            <a:xfrm>
              <a:off x="10994200" y="1472473"/>
              <a:ext cx="157545" cy="157545"/>
            </a:xfrm>
            <a:custGeom>
              <a:rect b="b" l="l" r="r" t="t"/>
              <a:pathLst>
                <a:path extrusionOk="0" h="157545" w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145" name="Google Shape;145;p5"/>
          <p:cNvCxnSpPr/>
          <p:nvPr/>
        </p:nvCxnSpPr>
        <p:spPr>
          <a:xfrm>
            <a:off x="623622" y="3610394"/>
            <a:ext cx="0" cy="3238728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grpSp>
        <p:nvGrpSpPr>
          <p:cNvPr id="146" name="Google Shape;146;p5"/>
          <p:cNvGrpSpPr/>
          <p:nvPr/>
        </p:nvGrpSpPr>
        <p:grpSpPr>
          <a:xfrm>
            <a:off x="1188062" y="2478355"/>
            <a:ext cx="9122204" cy="3088739"/>
            <a:chOff x="0" y="652730"/>
            <a:chExt cx="9122204" cy="3088739"/>
          </a:xfrm>
        </p:grpSpPr>
        <p:sp>
          <p:nvSpPr>
            <p:cNvPr id="147" name="Google Shape;147;p5"/>
            <p:cNvSpPr/>
            <p:nvPr/>
          </p:nvSpPr>
          <p:spPr>
            <a:xfrm>
              <a:off x="1169513" y="1131290"/>
              <a:ext cx="935610" cy="71"/>
            </a:xfrm>
            <a:prstGeom prst="rect">
              <a:avLst/>
            </a:prstGeom>
            <a:solidFill>
              <a:srgbClr val="F6D2CA">
                <a:alpha val="90196"/>
              </a:srgbClr>
            </a:solidFill>
            <a:ln cap="flat" cmpd="sng" w="19050">
              <a:solidFill>
                <a:srgbClr val="F6D2CA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5"/>
            <p:cNvSpPr/>
            <p:nvPr/>
          </p:nvSpPr>
          <p:spPr>
            <a:xfrm>
              <a:off x="2161260" y="1052735"/>
              <a:ext cx="107595" cy="202018"/>
            </a:xfrm>
            <a:prstGeom prst="chevron">
              <a:avLst>
                <a:gd fmla="val 90000" name="adj"/>
              </a:avLst>
            </a:prstGeom>
            <a:solidFill>
              <a:srgbClr val="F3D9C9">
                <a:alpha val="90196"/>
              </a:srgbClr>
            </a:solidFill>
            <a:ln cap="flat" cmpd="sng" w="19050">
              <a:solidFill>
                <a:srgbClr val="F3D9C9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" name="Google Shape;149;p5"/>
            <p:cNvSpPr/>
            <p:nvPr/>
          </p:nvSpPr>
          <p:spPr>
            <a:xfrm>
              <a:off x="573965" y="652730"/>
              <a:ext cx="957192" cy="957192"/>
            </a:xfrm>
            <a:prstGeom prst="ellipse">
              <a:avLst/>
            </a:prstGeom>
            <a:solidFill>
              <a:srgbClr val="E77132"/>
            </a:solidFill>
            <a:ln cap="flat" cmpd="sng" w="19050">
              <a:solidFill>
                <a:srgbClr val="E7713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5"/>
            <p:cNvSpPr txBox="1"/>
            <p:nvPr/>
          </p:nvSpPr>
          <p:spPr>
            <a:xfrm>
              <a:off x="714143" y="792908"/>
              <a:ext cx="676836" cy="6768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7125" lIns="37125" spcFirstLastPara="1" rIns="37125" wrap="square" tIns="371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PK" sz="4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1</a:t>
              </a:r>
              <a:endParaRPr/>
            </a:p>
          </p:txBody>
        </p:sp>
        <p:sp>
          <p:nvSpPr>
            <p:cNvPr id="151" name="Google Shape;151;p5"/>
            <p:cNvSpPr/>
            <p:nvPr/>
          </p:nvSpPr>
          <p:spPr>
            <a:xfrm>
              <a:off x="0" y="1775463"/>
              <a:ext cx="2105124" cy="1965600"/>
            </a:xfrm>
            <a:prstGeom prst="upArrowCallout">
              <a:avLst>
                <a:gd fmla="val 50000" name="adj1"/>
                <a:gd fmla="val 20000" name="adj2"/>
                <a:gd fmla="val 20000" name="adj3"/>
                <a:gd fmla="val 100000" name="adj4"/>
              </a:avLst>
            </a:prstGeom>
            <a:solidFill>
              <a:srgbClr val="F0DDC8">
                <a:alpha val="90196"/>
              </a:srgbClr>
            </a:solidFill>
            <a:ln cap="flat" cmpd="sng" w="19050">
              <a:solidFill>
                <a:srgbClr val="F0DDC8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5"/>
            <p:cNvSpPr txBox="1"/>
            <p:nvPr/>
          </p:nvSpPr>
          <p:spPr>
            <a:xfrm>
              <a:off x="0" y="2168583"/>
              <a:ext cx="2105124" cy="1572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65100" lIns="166050" spcFirstLastPara="1" rIns="16605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Autonomy: “I can do it”: </a:t>
              </a:r>
              <a:r>
                <a:rPr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Offer two choices and time for self-care. Supported attempts help Shona experience control and confidence (Rorije </a:t>
              </a:r>
              <a:r>
                <a:rPr i="1"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et al.</a:t>
              </a:r>
              <a:r>
                <a:rPr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2023).</a:t>
              </a:r>
              <a:endParaRPr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3" name="Google Shape;153;p5"/>
            <p:cNvSpPr/>
            <p:nvPr/>
          </p:nvSpPr>
          <p:spPr>
            <a:xfrm>
              <a:off x="2339026" y="1131464"/>
              <a:ext cx="2105124" cy="72"/>
            </a:xfrm>
            <a:prstGeom prst="rect">
              <a:avLst/>
            </a:prstGeom>
            <a:solidFill>
              <a:srgbClr val="EDE2C8">
                <a:alpha val="90196"/>
              </a:srgbClr>
            </a:solidFill>
            <a:ln cap="flat" cmpd="sng" w="19050">
              <a:solidFill>
                <a:srgbClr val="EDE2C8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5"/>
            <p:cNvSpPr/>
            <p:nvPr/>
          </p:nvSpPr>
          <p:spPr>
            <a:xfrm>
              <a:off x="4500287" y="1052880"/>
              <a:ext cx="107595" cy="202164"/>
            </a:xfrm>
            <a:prstGeom prst="chevron">
              <a:avLst>
                <a:gd fmla="val 90000" name="adj"/>
              </a:avLst>
            </a:prstGeom>
            <a:solidFill>
              <a:srgbClr val="EBE6C7">
                <a:alpha val="90196"/>
              </a:srgbClr>
            </a:solidFill>
            <a:ln cap="flat" cmpd="sng" w="19050">
              <a:solidFill>
                <a:srgbClr val="EBE6C7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5"/>
            <p:cNvSpPr/>
            <p:nvPr/>
          </p:nvSpPr>
          <p:spPr>
            <a:xfrm>
              <a:off x="2912992" y="652903"/>
              <a:ext cx="957192" cy="957192"/>
            </a:xfrm>
            <a:prstGeom prst="ellipse">
              <a:avLst/>
            </a:prstGeom>
            <a:solidFill>
              <a:srgbClr val="C7BE1F"/>
            </a:solidFill>
            <a:ln cap="flat" cmpd="sng" w="19050">
              <a:solidFill>
                <a:srgbClr val="C7BE1F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5"/>
            <p:cNvSpPr txBox="1"/>
            <p:nvPr/>
          </p:nvSpPr>
          <p:spPr>
            <a:xfrm>
              <a:off x="3053170" y="793081"/>
              <a:ext cx="676836" cy="6768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7125" lIns="37125" spcFirstLastPara="1" rIns="37125" wrap="square" tIns="371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PK" sz="4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2</a:t>
              </a:r>
              <a:endParaRPr/>
            </a:p>
          </p:txBody>
        </p:sp>
        <p:sp>
          <p:nvSpPr>
            <p:cNvPr id="157" name="Google Shape;157;p5"/>
            <p:cNvSpPr/>
            <p:nvPr/>
          </p:nvSpPr>
          <p:spPr>
            <a:xfrm>
              <a:off x="2339026" y="1775869"/>
              <a:ext cx="2105124" cy="1965600"/>
            </a:xfrm>
            <a:prstGeom prst="upArrowCallout">
              <a:avLst>
                <a:gd fmla="val 50000" name="adj1"/>
                <a:gd fmla="val 20000" name="adj2"/>
                <a:gd fmla="val 20000" name="adj3"/>
                <a:gd fmla="val 100000" name="adj4"/>
              </a:avLst>
            </a:prstGeom>
            <a:solidFill>
              <a:srgbClr val="E7E8C7">
                <a:alpha val="90196"/>
              </a:srgbClr>
            </a:solidFill>
            <a:ln cap="flat" cmpd="sng" w="19050">
              <a:solidFill>
                <a:srgbClr val="E7E8C7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5"/>
            <p:cNvSpPr txBox="1"/>
            <p:nvPr/>
          </p:nvSpPr>
          <p:spPr>
            <a:xfrm>
              <a:off x="2339026" y="2168989"/>
              <a:ext cx="2105124" cy="1572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65100" lIns="166050" spcFirstLastPara="1" rIns="16605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Shame and doubt: </a:t>
              </a:r>
              <a:r>
                <a:rPr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Excessive criticism may undermine confidence. Respond calmly to mistakes and avoid public comparisons.</a:t>
              </a:r>
              <a:endParaRPr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9" name="Google Shape;159;p5"/>
            <p:cNvSpPr/>
            <p:nvPr/>
          </p:nvSpPr>
          <p:spPr>
            <a:xfrm>
              <a:off x="4678053" y="1131464"/>
              <a:ext cx="2105124" cy="72"/>
            </a:xfrm>
            <a:prstGeom prst="rect">
              <a:avLst/>
            </a:prstGeom>
            <a:solidFill>
              <a:srgbClr val="DEE4C7">
                <a:alpha val="90196"/>
              </a:srgbClr>
            </a:solidFill>
            <a:ln cap="flat" cmpd="sng" w="19050">
              <a:solidFill>
                <a:srgbClr val="DEE4C7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5"/>
            <p:cNvSpPr/>
            <p:nvPr/>
          </p:nvSpPr>
          <p:spPr>
            <a:xfrm>
              <a:off x="6839314" y="1052880"/>
              <a:ext cx="107595" cy="202164"/>
            </a:xfrm>
            <a:prstGeom prst="chevron">
              <a:avLst>
                <a:gd fmla="val 90000" name="adj"/>
              </a:avLst>
            </a:prstGeom>
            <a:solidFill>
              <a:srgbClr val="D7E0C8">
                <a:alpha val="90196"/>
              </a:srgbClr>
            </a:solidFill>
            <a:ln cap="flat" cmpd="sng" w="19050">
              <a:solidFill>
                <a:srgbClr val="D7E0C8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5"/>
            <p:cNvSpPr/>
            <p:nvPr/>
          </p:nvSpPr>
          <p:spPr>
            <a:xfrm>
              <a:off x="5252019" y="652903"/>
              <a:ext cx="957192" cy="957192"/>
            </a:xfrm>
            <a:prstGeom prst="ellipse">
              <a:avLst/>
            </a:prstGeom>
            <a:solidFill>
              <a:srgbClr val="55961D"/>
            </a:solidFill>
            <a:ln cap="flat" cmpd="sng" w="19050">
              <a:solidFill>
                <a:srgbClr val="55961D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5"/>
            <p:cNvSpPr txBox="1"/>
            <p:nvPr/>
          </p:nvSpPr>
          <p:spPr>
            <a:xfrm>
              <a:off x="5392197" y="793081"/>
              <a:ext cx="676836" cy="6768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7125" lIns="37125" spcFirstLastPara="1" rIns="37125" wrap="square" tIns="371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PK" sz="4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3</a:t>
              </a:r>
              <a:endParaRPr/>
            </a:p>
          </p:txBody>
        </p:sp>
        <p:sp>
          <p:nvSpPr>
            <p:cNvPr id="163" name="Google Shape;163;p5"/>
            <p:cNvSpPr/>
            <p:nvPr/>
          </p:nvSpPr>
          <p:spPr>
            <a:xfrm>
              <a:off x="4678053" y="1775869"/>
              <a:ext cx="2105124" cy="1965600"/>
            </a:xfrm>
            <a:prstGeom prst="upArrowCallout">
              <a:avLst>
                <a:gd fmla="val 50000" name="adj1"/>
                <a:gd fmla="val 20000" name="adj2"/>
                <a:gd fmla="val 20000" name="adj3"/>
                <a:gd fmla="val 100000" name="adj4"/>
              </a:avLst>
            </a:prstGeom>
            <a:solidFill>
              <a:srgbClr val="D1DEC7">
                <a:alpha val="90196"/>
              </a:srgbClr>
            </a:solidFill>
            <a:ln cap="flat" cmpd="sng" w="19050">
              <a:solidFill>
                <a:srgbClr val="D1DEC7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5"/>
            <p:cNvSpPr txBox="1"/>
            <p:nvPr/>
          </p:nvSpPr>
          <p:spPr>
            <a:xfrm>
              <a:off x="4678053" y="2168989"/>
              <a:ext cx="2105124" cy="1572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65100" lIns="166050" spcFirstLastPara="1" rIns="16605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Initiative: “I have an idea”: </a:t>
              </a:r>
              <a:r>
                <a:rPr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Follow her interests and help her start a game or invite a peer. This supports purposeful activity.</a:t>
              </a:r>
              <a:endParaRPr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5" name="Google Shape;165;p5"/>
            <p:cNvSpPr/>
            <p:nvPr/>
          </p:nvSpPr>
          <p:spPr>
            <a:xfrm>
              <a:off x="7017080" y="1131464"/>
              <a:ext cx="1052562" cy="72"/>
            </a:xfrm>
            <a:prstGeom prst="rect">
              <a:avLst/>
            </a:prstGeom>
            <a:solidFill>
              <a:srgbClr val="CCDAC8">
                <a:alpha val="90196"/>
              </a:srgbClr>
            </a:solidFill>
            <a:ln cap="flat" cmpd="sng" w="19050">
              <a:solidFill>
                <a:srgbClr val="CCDAC8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5"/>
            <p:cNvSpPr/>
            <p:nvPr/>
          </p:nvSpPr>
          <p:spPr>
            <a:xfrm>
              <a:off x="7591045" y="652903"/>
              <a:ext cx="957192" cy="957192"/>
            </a:xfrm>
            <a:prstGeom prst="ellipse">
              <a:avLst/>
            </a:prstGeom>
            <a:solidFill>
              <a:srgbClr val="196823"/>
            </a:solidFill>
            <a:ln cap="flat" cmpd="sng" w="19050">
              <a:solidFill>
                <a:srgbClr val="196823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5"/>
            <p:cNvSpPr txBox="1"/>
            <p:nvPr/>
          </p:nvSpPr>
          <p:spPr>
            <a:xfrm>
              <a:off x="7731223" y="793081"/>
              <a:ext cx="676836" cy="67683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37125" lIns="37125" spcFirstLastPara="1" rIns="37125" wrap="square" tIns="371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4500"/>
                <a:buFont typeface="Arial"/>
                <a:buNone/>
              </a:pPr>
              <a:r>
                <a:rPr lang="en-PK" sz="4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4</a:t>
              </a:r>
              <a:endParaRPr/>
            </a:p>
          </p:txBody>
        </p:sp>
        <p:sp>
          <p:nvSpPr>
            <p:cNvPr id="168" name="Google Shape;168;p5"/>
            <p:cNvSpPr/>
            <p:nvPr/>
          </p:nvSpPr>
          <p:spPr>
            <a:xfrm>
              <a:off x="7017080" y="1775869"/>
              <a:ext cx="2105124" cy="1965600"/>
            </a:xfrm>
            <a:prstGeom prst="upArrowCallout">
              <a:avLst>
                <a:gd fmla="val 50000" name="adj1"/>
                <a:gd fmla="val 20000" name="adj2"/>
                <a:gd fmla="val 20000" name="adj3"/>
                <a:gd fmla="val 100000" name="adj4"/>
              </a:avLst>
            </a:prstGeom>
            <a:solidFill>
              <a:srgbClr val="C9D2CA">
                <a:alpha val="90196"/>
              </a:srgbClr>
            </a:solidFill>
            <a:ln cap="flat" cmpd="sng" w="19050">
              <a:solidFill>
                <a:srgbClr val="C9D2CA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5"/>
            <p:cNvSpPr txBox="1"/>
            <p:nvPr/>
          </p:nvSpPr>
          <p:spPr>
            <a:xfrm>
              <a:off x="7017080" y="2168989"/>
              <a:ext cx="2105124" cy="157248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165100" lIns="166050" spcFirstLastPara="1" rIns="166050" wrap="square" tIns="16510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Guilt: </a:t>
              </a:r>
              <a:r>
                <a:rPr lang="en-PK" sz="11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Set kind boundaries without blaming her for needing help. Anxiety or silence alone does not demonstrate guilt (Maree, 2021).</a:t>
              </a:r>
              <a:endParaRPr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6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5" name="Google Shape;175;p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</a:pPr>
            <a:r>
              <a:rPr b="1" lang="en-PK" sz="4200"/>
              <a:t>Applying Erikson to Shona’s Observed Behaviour</a:t>
            </a:r>
            <a:endParaRPr/>
          </a:p>
        </p:txBody>
      </p:sp>
      <p:sp>
        <p:nvSpPr>
          <p:cNvPr id="176" name="Google Shape;176;p6"/>
          <p:cNvSpPr/>
          <p:nvPr/>
        </p:nvSpPr>
        <p:spPr>
          <a:xfrm>
            <a:off x="669036" y="1677373"/>
            <a:ext cx="10853928" cy="18288"/>
          </a:xfrm>
          <a:custGeom>
            <a:rect b="b" l="l" r="r" t="t"/>
            <a:pathLst>
              <a:path extrusionOk="0" fill="none" h="18288" w="10853928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extrusionOk="0" h="18288" w="10853928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6"/>
          <p:cNvSpPr txBox="1"/>
          <p:nvPr>
            <p:ph idx="1" type="body"/>
          </p:nvPr>
        </p:nvSpPr>
        <p:spPr>
          <a:xfrm>
            <a:off x="838200" y="1929384"/>
            <a:ext cx="10515600" cy="42519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b="1" lang="en-PK" sz="2200"/>
              <a:t>Separation anxiety: </a:t>
            </a:r>
            <a:r>
              <a:rPr lang="en-PK" sz="2200"/>
              <a:t>Feeling unfamiliar or less in control may inhibit exploration. Explore comforting routines and which adults help her settle (Milrod </a:t>
            </a:r>
            <a:r>
              <a:rPr i="1" lang="en-PK" sz="2200"/>
              <a:t>et al.</a:t>
            </a:r>
            <a:r>
              <a:rPr lang="en-PK" sz="2200"/>
              <a:t>, 2014).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b="1" lang="en-PK" sz="2200"/>
              <a:t>Limited verbal communication: </a:t>
            </a:r>
            <a:r>
              <a:rPr lang="en-PK" sz="2200"/>
              <a:t>Difficulty expressing needs may restrict autonomy and initiative. Ask about home communication, languages, understanding and hearing.</a:t>
            </a:r>
            <a:endParaRPr/>
          </a:p>
          <a:p>
            <a:pPr indent="-2286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b="1" lang="en-PK" sz="2200"/>
              <a:t>Difficulty joining play: </a:t>
            </a:r>
            <a:r>
              <a:rPr lang="en-PK" sz="2200"/>
              <a:t>Starting or joining play may feel demanding. Observe her interests and response to one familiar peer (Batra, 2013).</a:t>
            </a:r>
            <a:endParaRPr/>
          </a:p>
          <a:p>
            <a:pPr indent="-88900" lvl="0" marL="22860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3" name="Google Shape;183;p7"/>
          <p:cNvSpPr txBox="1"/>
          <p:nvPr>
            <p:ph type="title"/>
          </p:nvPr>
        </p:nvSpPr>
        <p:spPr>
          <a:xfrm>
            <a:off x="1188069" y="381935"/>
            <a:ext cx="9356106" cy="12003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Practical Strategies</a:t>
            </a:r>
            <a:endParaRPr/>
          </a:p>
        </p:txBody>
      </p:sp>
      <p:grpSp>
        <p:nvGrpSpPr>
          <p:cNvPr id="184" name="Google Shape;184;p7"/>
          <p:cNvGrpSpPr/>
          <p:nvPr/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85" name="Google Shape;185;p7"/>
            <p:cNvSpPr/>
            <p:nvPr/>
          </p:nvSpPr>
          <p:spPr>
            <a:xfrm>
              <a:off x="11013369" y="554152"/>
              <a:ext cx="171515" cy="171515"/>
            </a:xfrm>
            <a:custGeom>
              <a:rect b="b" l="l" r="r" t="t"/>
              <a:pathLst>
                <a:path extrusionOk="0" h="171515" w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" name="Google Shape;186;p7"/>
            <p:cNvSpPr/>
            <p:nvPr/>
          </p:nvSpPr>
          <p:spPr>
            <a:xfrm>
              <a:off x="11455951" y="837005"/>
              <a:ext cx="112426" cy="112426"/>
            </a:xfrm>
            <a:custGeom>
              <a:rect b="b" l="l" r="r" t="t"/>
              <a:pathLst>
                <a:path extrusionOk="0" h="112426" w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" name="Google Shape;187;p7"/>
            <p:cNvSpPr/>
            <p:nvPr/>
          </p:nvSpPr>
          <p:spPr>
            <a:xfrm>
              <a:off x="10994200" y="1472473"/>
              <a:ext cx="157545" cy="157545"/>
            </a:xfrm>
            <a:custGeom>
              <a:rect b="b" l="l" r="r" t="t"/>
              <a:pathLst>
                <a:path extrusionOk="0" h="157545" w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188" name="Google Shape;188;p7"/>
          <p:cNvCxnSpPr/>
          <p:nvPr/>
        </p:nvCxnSpPr>
        <p:spPr>
          <a:xfrm>
            <a:off x="623622" y="3610394"/>
            <a:ext cx="0" cy="3238728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grpSp>
        <p:nvGrpSpPr>
          <p:cNvPr id="189" name="Google Shape;189;p7"/>
          <p:cNvGrpSpPr/>
          <p:nvPr/>
        </p:nvGrpSpPr>
        <p:grpSpPr>
          <a:xfrm>
            <a:off x="1203827" y="2414758"/>
            <a:ext cx="9324576" cy="3215933"/>
            <a:chOff x="15765" y="589133"/>
            <a:chExt cx="9324576" cy="3215933"/>
          </a:xfrm>
        </p:grpSpPr>
        <p:sp>
          <p:nvSpPr>
            <p:cNvPr id="190" name="Google Shape;190;p7"/>
            <p:cNvSpPr/>
            <p:nvPr/>
          </p:nvSpPr>
          <p:spPr>
            <a:xfrm>
              <a:off x="15765" y="589133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7"/>
            <p:cNvSpPr/>
            <p:nvPr/>
          </p:nvSpPr>
          <p:spPr>
            <a:xfrm>
              <a:off x="275001" y="848370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7"/>
            <p:cNvSpPr/>
            <p:nvPr/>
          </p:nvSpPr>
          <p:spPr>
            <a:xfrm>
              <a:off x="1514751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7"/>
            <p:cNvSpPr txBox="1"/>
            <p:nvPr/>
          </p:nvSpPr>
          <p:spPr>
            <a:xfrm>
              <a:off x="1514751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 predictable settling routine, use a familiar key person, agreed goodbye and picture routine. Predictability can support confidence to explore.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4" name="Google Shape;194;p7"/>
            <p:cNvSpPr/>
            <p:nvPr/>
          </p:nvSpPr>
          <p:spPr>
            <a:xfrm>
              <a:off x="4931558" y="589133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7"/>
            <p:cNvSpPr/>
            <p:nvPr/>
          </p:nvSpPr>
          <p:spPr>
            <a:xfrm>
              <a:off x="5190795" y="848370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7"/>
            <p:cNvSpPr/>
            <p:nvPr/>
          </p:nvSpPr>
          <p:spPr>
            <a:xfrm>
              <a:off x="6430544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7"/>
            <p:cNvSpPr txBox="1"/>
            <p:nvPr/>
          </p:nvSpPr>
          <p:spPr>
            <a:xfrm>
              <a:off x="6430544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Manageable choices, offer two activities and accept a gesture or word. Choice gives Shona control and supports autonomy (Kalatskaya and Drozdikova–Zaripova, 2016).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8" name="Google Shape;198;p7"/>
            <p:cNvSpPr/>
            <p:nvPr/>
          </p:nvSpPr>
          <p:spPr>
            <a:xfrm>
              <a:off x="15765" y="2570607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7"/>
            <p:cNvSpPr/>
            <p:nvPr/>
          </p:nvSpPr>
          <p:spPr>
            <a:xfrm>
              <a:off x="275001" y="2829843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7"/>
            <p:cNvSpPr/>
            <p:nvPr/>
          </p:nvSpPr>
          <p:spPr>
            <a:xfrm>
              <a:off x="1514751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7"/>
            <p:cNvSpPr txBox="1"/>
            <p:nvPr/>
          </p:nvSpPr>
          <p:spPr>
            <a:xfrm>
              <a:off x="1514751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Supported self-care, allow time to put away her bag or wash hands with help. Achievable attempts build confidence.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2" name="Google Shape;202;p7"/>
            <p:cNvSpPr/>
            <p:nvPr/>
          </p:nvSpPr>
          <p:spPr>
            <a:xfrm>
              <a:off x="4931558" y="2570607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7"/>
            <p:cNvSpPr/>
            <p:nvPr/>
          </p:nvSpPr>
          <p:spPr>
            <a:xfrm>
              <a:off x="5190795" y="2829843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7"/>
            <p:cNvSpPr/>
            <p:nvPr/>
          </p:nvSpPr>
          <p:spPr>
            <a:xfrm>
              <a:off x="6430544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7"/>
            <p:cNvSpPr txBox="1"/>
            <p:nvPr/>
          </p:nvSpPr>
          <p:spPr>
            <a:xfrm>
              <a:off x="6430544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Calm responses to mistakes and acknowledge effort and help without criticism. This reduces opportunities for shame and doubt (Walter </a:t>
              </a:r>
              <a:r>
                <a:rPr i="1"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et al.</a:t>
              </a: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2020).</a:t>
              </a:r>
              <a:endParaRPr sz="1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8"/>
          <p:cNvSpPr txBox="1"/>
          <p:nvPr>
            <p:ph type="title"/>
          </p:nvPr>
        </p:nvSpPr>
        <p:spPr>
          <a:xfrm>
            <a:off x="1188069" y="381935"/>
            <a:ext cx="9356106" cy="12003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Arial"/>
              <a:buNone/>
            </a:pPr>
            <a:r>
              <a:rPr b="1" lang="en-PK" sz="4000"/>
              <a:t>Development and Wellbeing Across Four Domains</a:t>
            </a:r>
            <a:endParaRPr/>
          </a:p>
        </p:txBody>
      </p:sp>
      <p:grpSp>
        <p:nvGrpSpPr>
          <p:cNvPr id="212" name="Google Shape;212;p8"/>
          <p:cNvGrpSpPr/>
          <p:nvPr/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213" name="Google Shape;213;p8"/>
            <p:cNvSpPr/>
            <p:nvPr/>
          </p:nvSpPr>
          <p:spPr>
            <a:xfrm>
              <a:off x="11013369" y="554152"/>
              <a:ext cx="171515" cy="171515"/>
            </a:xfrm>
            <a:custGeom>
              <a:rect b="b" l="l" r="r" t="t"/>
              <a:pathLst>
                <a:path extrusionOk="0" h="171515" w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4" name="Google Shape;214;p8"/>
            <p:cNvSpPr/>
            <p:nvPr/>
          </p:nvSpPr>
          <p:spPr>
            <a:xfrm>
              <a:off x="11455951" y="837005"/>
              <a:ext cx="112426" cy="112426"/>
            </a:xfrm>
            <a:custGeom>
              <a:rect b="b" l="l" r="r" t="t"/>
              <a:pathLst>
                <a:path extrusionOk="0" h="112426" w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5" name="Google Shape;215;p8"/>
            <p:cNvSpPr/>
            <p:nvPr/>
          </p:nvSpPr>
          <p:spPr>
            <a:xfrm>
              <a:off x="10994200" y="1472473"/>
              <a:ext cx="157545" cy="157545"/>
            </a:xfrm>
            <a:custGeom>
              <a:rect b="b" l="l" r="r" t="t"/>
              <a:pathLst>
                <a:path extrusionOk="0" h="157545" w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216" name="Google Shape;216;p8"/>
          <p:cNvCxnSpPr/>
          <p:nvPr/>
        </p:nvCxnSpPr>
        <p:spPr>
          <a:xfrm>
            <a:off x="623622" y="3610394"/>
            <a:ext cx="0" cy="3238728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grpSp>
        <p:nvGrpSpPr>
          <p:cNvPr id="217" name="Google Shape;217;p8"/>
          <p:cNvGrpSpPr/>
          <p:nvPr/>
        </p:nvGrpSpPr>
        <p:grpSpPr>
          <a:xfrm>
            <a:off x="1259375" y="2367750"/>
            <a:ext cx="9213480" cy="3309949"/>
            <a:chOff x="71313" y="542125"/>
            <a:chExt cx="9213480" cy="3309949"/>
          </a:xfrm>
        </p:grpSpPr>
        <p:sp>
          <p:nvSpPr>
            <p:cNvPr id="218" name="Google Shape;218;p8"/>
            <p:cNvSpPr/>
            <p:nvPr/>
          </p:nvSpPr>
          <p:spPr>
            <a:xfrm>
              <a:off x="631248" y="542125"/>
              <a:ext cx="916257" cy="91625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8"/>
            <p:cNvSpPr/>
            <p:nvPr/>
          </p:nvSpPr>
          <p:spPr>
            <a:xfrm>
              <a:off x="71313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" name="Google Shape;220;p8"/>
            <p:cNvSpPr txBox="1"/>
            <p:nvPr/>
          </p:nvSpPr>
          <p:spPr>
            <a:xfrm>
              <a:off x="71313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1"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Emotional wellbeing: </a:t>
              </a:r>
              <a:r>
                <a:rPr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Distress may reduce confidence. Warm reassurance and shared calming routines can support participation (Batra, 2013).</a:t>
              </a:r>
              <a:endParaRPr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1" name="Google Shape;221;p8"/>
            <p:cNvSpPr/>
            <p:nvPr/>
          </p:nvSpPr>
          <p:spPr>
            <a:xfrm>
              <a:off x="3023699" y="542125"/>
              <a:ext cx="916257" cy="91625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" name="Google Shape;222;p8"/>
            <p:cNvSpPr/>
            <p:nvPr/>
          </p:nvSpPr>
          <p:spPr>
            <a:xfrm>
              <a:off x="2463763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8"/>
            <p:cNvSpPr txBox="1"/>
            <p:nvPr/>
          </p:nvSpPr>
          <p:spPr>
            <a:xfrm>
              <a:off x="2463763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1"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Social development: </a:t>
              </a:r>
              <a:r>
                <a:rPr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Less peer play can limit practice. Begin with short activities involving one familiar peer.</a:t>
              </a:r>
              <a:endParaRPr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4" name="Google Shape;224;p8"/>
            <p:cNvSpPr/>
            <p:nvPr/>
          </p:nvSpPr>
          <p:spPr>
            <a:xfrm>
              <a:off x="5416150" y="542125"/>
              <a:ext cx="916257" cy="91625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8"/>
            <p:cNvSpPr/>
            <p:nvPr/>
          </p:nvSpPr>
          <p:spPr>
            <a:xfrm>
              <a:off x="4856214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8"/>
            <p:cNvSpPr txBox="1"/>
            <p:nvPr/>
          </p:nvSpPr>
          <p:spPr>
            <a:xfrm>
              <a:off x="4856214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1"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Cognitive development: </a:t>
              </a:r>
              <a:r>
                <a:rPr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Worry or communication barriers may restrict engagement. Offer simple stories and child-led exploration (Cherry, 2024).</a:t>
              </a:r>
              <a:endParaRPr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7" name="Google Shape;227;p8"/>
            <p:cNvSpPr/>
            <p:nvPr/>
          </p:nvSpPr>
          <p:spPr>
            <a:xfrm>
              <a:off x="7808600" y="542125"/>
              <a:ext cx="916257" cy="91625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8"/>
            <p:cNvSpPr/>
            <p:nvPr/>
          </p:nvSpPr>
          <p:spPr>
            <a:xfrm>
              <a:off x="7248665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8"/>
            <p:cNvSpPr txBox="1"/>
            <p:nvPr/>
          </p:nvSpPr>
          <p:spPr>
            <a:xfrm>
              <a:off x="7248665" y="1955043"/>
              <a:ext cx="2036128" cy="189703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1"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Physical wellbeing: </a:t>
              </a:r>
              <a:r>
                <a:rPr lang="en-PK" sz="16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Avoiding activities may reduce movement opportunities. Encourage gentle outdoor play and manageable self-care (Marcia, 2020).</a:t>
              </a:r>
              <a:endParaRPr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9"/>
          <p:cNvSpPr txBox="1"/>
          <p:nvPr>
            <p:ph type="title"/>
          </p:nvPr>
        </p:nvSpPr>
        <p:spPr>
          <a:xfrm>
            <a:off x="1188069" y="381935"/>
            <a:ext cx="9356106" cy="12003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Practical Strategies</a:t>
            </a:r>
            <a:endParaRPr/>
          </a:p>
        </p:txBody>
      </p:sp>
      <p:grpSp>
        <p:nvGrpSpPr>
          <p:cNvPr id="236" name="Google Shape;236;p9"/>
          <p:cNvGrpSpPr/>
          <p:nvPr/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237" name="Google Shape;237;p9"/>
            <p:cNvSpPr/>
            <p:nvPr/>
          </p:nvSpPr>
          <p:spPr>
            <a:xfrm>
              <a:off x="11013369" y="554152"/>
              <a:ext cx="171515" cy="171515"/>
            </a:xfrm>
            <a:custGeom>
              <a:rect b="b" l="l" r="r" t="t"/>
              <a:pathLst>
                <a:path extrusionOk="0" h="171515" w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8" name="Google Shape;238;p9"/>
            <p:cNvSpPr/>
            <p:nvPr/>
          </p:nvSpPr>
          <p:spPr>
            <a:xfrm>
              <a:off x="11455951" y="837005"/>
              <a:ext cx="112426" cy="112426"/>
            </a:xfrm>
            <a:custGeom>
              <a:rect b="b" l="l" r="r" t="t"/>
              <a:pathLst>
                <a:path extrusionOk="0" h="112426" w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9" name="Google Shape;239;p9"/>
            <p:cNvSpPr/>
            <p:nvPr/>
          </p:nvSpPr>
          <p:spPr>
            <a:xfrm>
              <a:off x="10994200" y="1472473"/>
              <a:ext cx="157545" cy="157545"/>
            </a:xfrm>
            <a:custGeom>
              <a:rect b="b" l="l" r="r" t="t"/>
              <a:pathLst>
                <a:path extrusionOk="0" h="157545" w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cxnSp>
        <p:nvCxnSpPr>
          <p:cNvPr id="240" name="Google Shape;240;p9"/>
          <p:cNvCxnSpPr/>
          <p:nvPr/>
        </p:nvCxnSpPr>
        <p:spPr>
          <a:xfrm>
            <a:off x="623622" y="3610394"/>
            <a:ext cx="0" cy="3238728"/>
          </a:xfrm>
          <a:prstGeom prst="straightConnector1">
            <a:avLst/>
          </a:prstGeom>
          <a:noFill/>
          <a:ln cap="sq" cmpd="sng" w="25400">
            <a:solidFill>
              <a:schemeClr val="accent1"/>
            </a:solidFill>
            <a:prstDash val="solid"/>
            <a:bevel/>
            <a:headEnd len="sm" w="sm" type="none"/>
            <a:tailEnd len="sm" w="sm" type="none"/>
          </a:ln>
        </p:spPr>
      </p:cxnSp>
      <p:grpSp>
        <p:nvGrpSpPr>
          <p:cNvPr id="241" name="Google Shape;241;p9"/>
          <p:cNvGrpSpPr/>
          <p:nvPr/>
        </p:nvGrpSpPr>
        <p:grpSpPr>
          <a:xfrm>
            <a:off x="1203827" y="2414758"/>
            <a:ext cx="9324576" cy="3215933"/>
            <a:chOff x="15765" y="589133"/>
            <a:chExt cx="9324576" cy="3215933"/>
          </a:xfrm>
        </p:grpSpPr>
        <p:sp>
          <p:nvSpPr>
            <p:cNvPr id="242" name="Google Shape;242;p9"/>
            <p:cNvSpPr/>
            <p:nvPr/>
          </p:nvSpPr>
          <p:spPr>
            <a:xfrm>
              <a:off x="15765" y="589133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Google Shape;243;p9"/>
            <p:cNvSpPr/>
            <p:nvPr/>
          </p:nvSpPr>
          <p:spPr>
            <a:xfrm>
              <a:off x="275001" y="848370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9"/>
            <p:cNvSpPr/>
            <p:nvPr/>
          </p:nvSpPr>
          <p:spPr>
            <a:xfrm>
              <a:off x="1514751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" name="Google Shape;245;p9"/>
            <p:cNvSpPr txBox="1"/>
            <p:nvPr/>
          </p:nvSpPr>
          <p:spPr>
            <a:xfrm>
              <a:off x="1514751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rial"/>
                <a:buNone/>
              </a:pPr>
              <a:r>
                <a:rPr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Responsive communication and comment during preferred play, pause and expand her words. Pictures and gestures help her express choices.</a:t>
              </a:r>
              <a:endPara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6" name="Google Shape;246;p9"/>
            <p:cNvSpPr/>
            <p:nvPr/>
          </p:nvSpPr>
          <p:spPr>
            <a:xfrm>
              <a:off x="4931558" y="589133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9"/>
            <p:cNvSpPr/>
            <p:nvPr/>
          </p:nvSpPr>
          <p:spPr>
            <a:xfrm>
              <a:off x="5190795" y="848370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9"/>
            <p:cNvSpPr/>
            <p:nvPr/>
          </p:nvSpPr>
          <p:spPr>
            <a:xfrm>
              <a:off x="6430544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9"/>
            <p:cNvSpPr txBox="1"/>
            <p:nvPr/>
          </p:nvSpPr>
          <p:spPr>
            <a:xfrm>
              <a:off x="6430544" y="589133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rial"/>
                <a:buNone/>
              </a:pPr>
              <a:r>
                <a:rPr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Small, child-led play and begin with one familiar peer and a preferred toy. A simple role creates an opportunity for initiative.</a:t>
              </a:r>
              <a:endPara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9"/>
            <p:cNvSpPr/>
            <p:nvPr/>
          </p:nvSpPr>
          <p:spPr>
            <a:xfrm>
              <a:off x="15765" y="2570607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9"/>
            <p:cNvSpPr/>
            <p:nvPr/>
          </p:nvSpPr>
          <p:spPr>
            <a:xfrm>
              <a:off x="275001" y="2829843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9"/>
            <p:cNvSpPr/>
            <p:nvPr/>
          </p:nvSpPr>
          <p:spPr>
            <a:xfrm>
              <a:off x="1514751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9"/>
            <p:cNvSpPr txBox="1"/>
            <p:nvPr/>
          </p:nvSpPr>
          <p:spPr>
            <a:xfrm>
              <a:off x="1514751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rial"/>
                <a:buNone/>
              </a:pPr>
              <a:r>
                <a:rPr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Support with feelings and name feelings gently and model calming. Help her feel able to continue after frustration.</a:t>
              </a:r>
              <a:endPara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4" name="Google Shape;254;p9"/>
            <p:cNvSpPr/>
            <p:nvPr/>
          </p:nvSpPr>
          <p:spPr>
            <a:xfrm>
              <a:off x="4931558" y="2570607"/>
              <a:ext cx="1234459" cy="1234459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9"/>
            <p:cNvSpPr/>
            <p:nvPr/>
          </p:nvSpPr>
          <p:spPr>
            <a:xfrm>
              <a:off x="5190795" y="2829843"/>
              <a:ext cx="715986" cy="715986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" name="Google Shape;256;p9"/>
            <p:cNvSpPr/>
            <p:nvPr/>
          </p:nvSpPr>
          <p:spPr>
            <a:xfrm>
              <a:off x="6430544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9"/>
            <p:cNvSpPr txBox="1"/>
            <p:nvPr/>
          </p:nvSpPr>
          <p:spPr>
            <a:xfrm>
              <a:off x="6430544" y="2570607"/>
              <a:ext cx="2909797" cy="12344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400"/>
                <a:buFont typeface="Arial"/>
                <a:buNone/>
              </a:pPr>
              <a:r>
                <a:rPr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Encouragement of attempts  and recognise her effort to communicate or start play. Avoid comparisons that might discourage further attempts (Walter </a:t>
              </a:r>
              <a:r>
                <a:rPr i="1"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et al.</a:t>
              </a:r>
              <a:r>
                <a:rPr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2020; Rorije </a:t>
              </a:r>
              <a:r>
                <a:rPr i="1"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et al.</a:t>
              </a:r>
              <a:r>
                <a:rPr lang="en-PK" sz="14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, 2023).</a:t>
              </a:r>
              <a:endParaRPr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3" name="Google Shape;263;p10"/>
          <p:cNvSpPr txBox="1"/>
          <p:nvPr>
            <p:ph type="title"/>
          </p:nvPr>
        </p:nvSpPr>
        <p:spPr>
          <a:xfrm>
            <a:off x="638881" y="417576"/>
            <a:ext cx="10909640" cy="124939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b="1" lang="en-PK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Proposed Four-week Support and Review Plan</a:t>
            </a:r>
            <a:endParaRPr/>
          </a:p>
        </p:txBody>
      </p:sp>
      <p:sp>
        <p:nvSpPr>
          <p:cNvPr id="264" name="Google Shape;264;p10"/>
          <p:cNvSpPr/>
          <p:nvPr/>
        </p:nvSpPr>
        <p:spPr>
          <a:xfrm>
            <a:off x="3807702" y="1733454"/>
            <a:ext cx="4572000" cy="18288"/>
          </a:xfrm>
          <a:custGeom>
            <a:rect b="b" l="l" r="r" t="t"/>
            <a:pathLst>
              <a:path extrusionOk="0" fill="none" h="18288" w="457200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extrusionOk="0" h="18288" w="457200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265" name="Google Shape;265;p10"/>
          <p:cNvGraphicFramePr/>
          <p:nvPr/>
        </p:nvGraphicFramePr>
        <p:xfrm>
          <a:off x="320040" y="2976792"/>
          <a:ext cx="3000000" cy="3000000"/>
        </p:xfrm>
        <a:graphic>
          <a:graphicData uri="http://schemas.openxmlformats.org/drawingml/2006/table">
            <a:tbl>
              <a:tblPr>
                <a:noFill/>
                <a:tableStyleId>{87AD2A2B-BD6E-4E85-A058-D29FE4858324}</a:tableStyleId>
              </a:tblPr>
              <a:tblGrid>
                <a:gridCol w="2925625"/>
                <a:gridCol w="4347325"/>
                <a:gridCol w="4275925"/>
              </a:tblGrid>
              <a:tr h="3752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b="1" lang="en-PK" sz="1700" u="none" cap="none" strike="noStrike"/>
                        <a:t>Period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b="1" lang="en-PK" sz="1700" u="none" cap="none" strike="noStrike"/>
                        <a:t>Action and responsibility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b="1" lang="en-PK" sz="1700" u="none" cap="none" strike="noStrike"/>
                        <a:t>Evidence for review</a:t>
                      </a:r>
                      <a:endParaRPr/>
                    </a:p>
                  </a:txBody>
                  <a:tcPr marT="42650" marB="42650" marR="85275" marL="85275" anchor="ctr"/>
                </a:tc>
              </a:tr>
              <a:tr h="631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Week 1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Key person and carers record baseline, interests and home routines.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Patterns of distress, communication and play.</a:t>
                      </a:r>
                      <a:endParaRPr/>
                    </a:p>
                  </a:txBody>
                  <a:tcPr marT="42650" marB="42650" marR="85275" marL="85275" anchor="ctr"/>
                </a:tc>
              </a:tr>
              <a:tr h="631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Weeks 1–2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Key person uses settling routine and choice opportunities daily.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Comfort-seeking and voluntary activity choices.</a:t>
                      </a:r>
                      <a:endParaRPr/>
                    </a:p>
                  </a:txBody>
                  <a:tcPr marT="42650" marB="42650" marR="85275" marL="85275" anchor="ctr"/>
                </a:tc>
              </a:tr>
              <a:tr h="631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Weeks 2–3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Practitioner introduces responsive talk and short play with one peer.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Communication attempts and time in shared activity.</a:t>
                      </a:r>
                      <a:endParaRPr/>
                    </a:p>
                  </a:txBody>
                  <a:tcPr marT="42650" marB="42650" marR="85275" marL="85275" anchor="ctr"/>
                </a:tc>
              </a:tr>
              <a:tr h="631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Week 4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Carers, key person and SENCO review and adapt support.</a:t>
                      </a:r>
                      <a:endParaRPr/>
                    </a:p>
                  </a:txBody>
                  <a:tcPr marT="42650" marB="42650" marR="85275" marL="8527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700"/>
                        <a:buFont typeface="Arial"/>
                        <a:buNone/>
                      </a:pPr>
                      <a:r>
                        <a:rPr lang="en-PK" sz="1700" u="none" cap="none" strike="noStrike"/>
                        <a:t>Progress from baseline and whether further assessment is needed.</a:t>
                      </a:r>
                      <a:endParaRPr/>
                    </a:p>
                  </a:txBody>
                  <a:tcPr marT="42650" marB="42650" marR="85275" marL="85275"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9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1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Working with Carers and Other Professionals</a:t>
            </a:r>
            <a:endParaRPr/>
          </a:p>
        </p:txBody>
      </p:sp>
      <p:grpSp>
        <p:nvGrpSpPr>
          <p:cNvPr id="271" name="Google Shape;271;p11"/>
          <p:cNvGrpSpPr/>
          <p:nvPr/>
        </p:nvGrpSpPr>
        <p:grpSpPr>
          <a:xfrm>
            <a:off x="838200" y="1827632"/>
            <a:ext cx="10515600" cy="4347322"/>
            <a:chOff x="0" y="2007"/>
            <a:chExt cx="10515600" cy="4347322"/>
          </a:xfrm>
        </p:grpSpPr>
        <p:sp>
          <p:nvSpPr>
            <p:cNvPr id="272" name="Google Shape;272;p11"/>
            <p:cNvSpPr/>
            <p:nvPr/>
          </p:nvSpPr>
          <p:spPr>
            <a:xfrm>
              <a:off x="2103120" y="2007"/>
              <a:ext cx="8412480" cy="1040029"/>
            </a:xfrm>
            <a:prstGeom prst="rect">
              <a:avLst/>
            </a:prstGeom>
            <a:gradFill>
              <a:gsLst>
                <a:gs pos="0">
                  <a:srgbClr val="F2B6A2"/>
                </a:gs>
                <a:gs pos="50000">
                  <a:srgbClr val="F0AA93"/>
                </a:gs>
                <a:gs pos="100000">
                  <a:srgbClr val="F29C7F"/>
                </a:gs>
              </a:gsLst>
              <a:lin ang="5400000" scaled="0"/>
            </a:gradFill>
            <a:ln cap="flat" cmpd="sng" w="12700">
              <a:solidFill>
                <a:srgbClr val="E7713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11"/>
            <p:cNvSpPr txBox="1"/>
            <p:nvPr/>
          </p:nvSpPr>
          <p:spPr>
            <a:xfrm>
              <a:off x="2103120" y="2007"/>
              <a:ext cx="841248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4150" lIns="163225" spcFirstLastPara="1" rIns="163225" wrap="square" tIns="264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Carers and the key person: Share strengths, languages and routines. Agree goals, deliver consistent support and record progress together.</a:t>
              </a:r>
              <a:endParaRPr/>
            </a:p>
          </p:txBody>
        </p:sp>
        <p:sp>
          <p:nvSpPr>
            <p:cNvPr id="274" name="Google Shape;274;p11"/>
            <p:cNvSpPr/>
            <p:nvPr/>
          </p:nvSpPr>
          <p:spPr>
            <a:xfrm>
              <a:off x="0" y="2007"/>
              <a:ext cx="2103120" cy="1040029"/>
            </a:xfrm>
            <a:prstGeom prst="rect">
              <a:avLst/>
            </a:prstGeom>
            <a:gradFill>
              <a:gsLst>
                <a:gs pos="0">
                  <a:schemeClr val="lt1"/>
                </a:gs>
                <a:gs pos="50000">
                  <a:schemeClr val="lt1"/>
                </a:gs>
                <a:gs pos="100000">
                  <a:schemeClr val="lt1"/>
                </a:gs>
              </a:gsLst>
              <a:lin ang="5400000" scaled="0"/>
            </a:gradFill>
            <a:ln cap="flat" cmpd="sng" w="12700">
              <a:solidFill>
                <a:srgbClr val="E7713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5" name="Google Shape;275;p11"/>
            <p:cNvSpPr txBox="1"/>
            <p:nvPr/>
          </p:nvSpPr>
          <p:spPr>
            <a:xfrm>
              <a:off x="0" y="2007"/>
              <a:ext cx="210312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02725" lIns="111275" spcFirstLastPara="1" rIns="111275" wrap="square" tIns="102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PK" sz="19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Share</a:t>
              </a:r>
              <a:endParaRPr/>
            </a:p>
          </p:txBody>
        </p:sp>
        <p:sp>
          <p:nvSpPr>
            <p:cNvPr id="276" name="Google Shape;276;p11"/>
            <p:cNvSpPr/>
            <p:nvPr/>
          </p:nvSpPr>
          <p:spPr>
            <a:xfrm>
              <a:off x="2103120" y="1104438"/>
              <a:ext cx="8412480" cy="1040029"/>
            </a:xfrm>
            <a:prstGeom prst="rect">
              <a:avLst/>
            </a:prstGeom>
            <a:gradFill>
              <a:gsLst>
                <a:gs pos="0">
                  <a:srgbClr val="9BB29C"/>
                </a:gs>
                <a:gs pos="50000">
                  <a:srgbClr val="8EA78F"/>
                </a:gs>
                <a:gs pos="100000">
                  <a:srgbClr val="799A7B"/>
                </a:gs>
              </a:gsLst>
              <a:lin ang="5400000" scaled="0"/>
            </a:gradFill>
            <a:ln cap="flat" cmpd="sng" w="12700">
              <a:solidFill>
                <a:schemeClr val="accent3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11"/>
            <p:cNvSpPr txBox="1"/>
            <p:nvPr/>
          </p:nvSpPr>
          <p:spPr>
            <a:xfrm>
              <a:off x="2103120" y="1104438"/>
              <a:ext cx="841248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4150" lIns="163225" spcFirstLastPara="1" rIns="163225" wrap="square" tIns="264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Nursery SENCO: Coordinate adaptations, review barriers to participation and support appropriate referrals.</a:t>
              </a:r>
              <a:endParaRPr/>
            </a:p>
          </p:txBody>
        </p:sp>
        <p:sp>
          <p:nvSpPr>
            <p:cNvPr id="278" name="Google Shape;278;p11"/>
            <p:cNvSpPr/>
            <p:nvPr/>
          </p:nvSpPr>
          <p:spPr>
            <a:xfrm>
              <a:off x="0" y="1104438"/>
              <a:ext cx="2103120" cy="1040029"/>
            </a:xfrm>
            <a:prstGeom prst="rect">
              <a:avLst/>
            </a:prstGeom>
            <a:gradFill>
              <a:gsLst>
                <a:gs pos="0">
                  <a:schemeClr val="lt1"/>
                </a:gs>
                <a:gs pos="50000">
                  <a:schemeClr val="lt1"/>
                </a:gs>
                <a:gs pos="100000">
                  <a:schemeClr val="lt1"/>
                </a:gs>
              </a:gsLst>
              <a:lin ang="5400000" scaled="0"/>
            </a:gradFill>
            <a:ln cap="flat" cmpd="sng" w="12700">
              <a:solidFill>
                <a:schemeClr val="accent3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11"/>
            <p:cNvSpPr txBox="1"/>
            <p:nvPr/>
          </p:nvSpPr>
          <p:spPr>
            <a:xfrm>
              <a:off x="0" y="1104438"/>
              <a:ext cx="210312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02725" lIns="111275" spcFirstLastPara="1" rIns="111275" wrap="square" tIns="102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PK" sz="19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Coordinate</a:t>
              </a:r>
              <a:endParaRPr/>
            </a:p>
          </p:txBody>
        </p:sp>
        <p:sp>
          <p:nvSpPr>
            <p:cNvPr id="280" name="Google Shape;280;p11"/>
            <p:cNvSpPr/>
            <p:nvPr/>
          </p:nvSpPr>
          <p:spPr>
            <a:xfrm>
              <a:off x="2103120" y="2206869"/>
              <a:ext cx="8412480" cy="1040029"/>
            </a:xfrm>
            <a:prstGeom prst="rect">
              <a:avLst/>
            </a:prstGeom>
            <a:gradFill>
              <a:gsLst>
                <a:gs pos="0">
                  <a:srgbClr val="9ACCF4"/>
                </a:gs>
                <a:gs pos="50000">
                  <a:srgbClr val="8DC1EA"/>
                </a:gs>
                <a:gs pos="100000">
                  <a:srgbClr val="78BAEC"/>
                </a:gs>
              </a:gsLst>
              <a:lin ang="5400000" scaled="0"/>
            </a:gradFill>
            <a:ln cap="flat" cmpd="sng" w="12700">
              <a:solidFill>
                <a:srgbClr val="0F9BD4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11"/>
            <p:cNvSpPr txBox="1"/>
            <p:nvPr/>
          </p:nvSpPr>
          <p:spPr>
            <a:xfrm>
              <a:off x="2103120" y="2206869"/>
              <a:ext cx="841248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4150" lIns="163225" spcFirstLastPara="1" rIns="163225" wrap="square" tIns="264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Speech and language therapist: Assess persistent communication concerns and advise carers and practitioners on individual support.</a:t>
              </a:r>
              <a:endParaRPr/>
            </a:p>
          </p:txBody>
        </p:sp>
        <p:sp>
          <p:nvSpPr>
            <p:cNvPr id="282" name="Google Shape;282;p11"/>
            <p:cNvSpPr/>
            <p:nvPr/>
          </p:nvSpPr>
          <p:spPr>
            <a:xfrm>
              <a:off x="0" y="2206869"/>
              <a:ext cx="2103120" cy="1040029"/>
            </a:xfrm>
            <a:prstGeom prst="rect">
              <a:avLst/>
            </a:prstGeom>
            <a:gradFill>
              <a:gsLst>
                <a:gs pos="0">
                  <a:schemeClr val="lt1"/>
                </a:gs>
                <a:gs pos="50000">
                  <a:schemeClr val="lt1"/>
                </a:gs>
                <a:gs pos="100000">
                  <a:schemeClr val="lt1"/>
                </a:gs>
              </a:gsLst>
              <a:lin ang="5400000" scaled="0"/>
            </a:gradFill>
            <a:ln cap="flat" cmpd="sng" w="12700">
              <a:solidFill>
                <a:srgbClr val="0F9BD4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11"/>
            <p:cNvSpPr txBox="1"/>
            <p:nvPr/>
          </p:nvSpPr>
          <p:spPr>
            <a:xfrm>
              <a:off x="0" y="2206869"/>
              <a:ext cx="210312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02725" lIns="111275" spcFirstLastPara="1" rIns="111275" wrap="square" tIns="102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PK" sz="19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Assess</a:t>
              </a:r>
              <a:endParaRPr/>
            </a:p>
          </p:txBody>
        </p:sp>
        <p:sp>
          <p:nvSpPr>
            <p:cNvPr id="284" name="Google Shape;284;p11"/>
            <p:cNvSpPr/>
            <p:nvPr/>
          </p:nvSpPr>
          <p:spPr>
            <a:xfrm>
              <a:off x="2103120" y="3309300"/>
              <a:ext cx="8412480" cy="1040029"/>
            </a:xfrm>
            <a:prstGeom prst="rect">
              <a:avLst/>
            </a:prstGeom>
            <a:gradFill>
              <a:gsLst>
                <a:gs pos="0">
                  <a:srgbClr val="D09DC7"/>
                </a:gs>
                <a:gs pos="50000">
                  <a:srgbClr val="C590BC"/>
                </a:gs>
                <a:gs pos="100000">
                  <a:srgbClr val="C07CB5"/>
                </a:gs>
              </a:gsLst>
              <a:lin ang="5400000" scaled="0"/>
            </a:gradFill>
            <a:ln cap="flat" cmpd="sng" w="12700">
              <a:solidFill>
                <a:schemeClr val="accent5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11"/>
            <p:cNvSpPr txBox="1"/>
            <p:nvPr/>
          </p:nvSpPr>
          <p:spPr>
            <a:xfrm>
              <a:off x="2103120" y="3309300"/>
              <a:ext cx="841248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64150" lIns="163225" spcFirstLastPara="1" rIns="163225" wrap="square" tIns="264150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500"/>
                <a:buFont typeface="Arial"/>
                <a:buNone/>
              </a:pPr>
              <a:r>
                <a:rPr lang="en-PK" sz="15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Health visitor, GP and audiology: Explore broader developmental concerns or hearing where indicated, following local referral arrangements (Walter et al., 2020; Rorije et al., 2023).</a:t>
              </a:r>
              <a:endParaRPr/>
            </a:p>
          </p:txBody>
        </p:sp>
        <p:sp>
          <p:nvSpPr>
            <p:cNvPr id="286" name="Google Shape;286;p11"/>
            <p:cNvSpPr/>
            <p:nvPr/>
          </p:nvSpPr>
          <p:spPr>
            <a:xfrm>
              <a:off x="0" y="3309300"/>
              <a:ext cx="2103120" cy="1040029"/>
            </a:xfrm>
            <a:prstGeom prst="rect">
              <a:avLst/>
            </a:prstGeom>
            <a:gradFill>
              <a:gsLst>
                <a:gs pos="0">
                  <a:schemeClr val="lt1"/>
                </a:gs>
                <a:gs pos="50000">
                  <a:schemeClr val="lt1"/>
                </a:gs>
                <a:gs pos="100000">
                  <a:schemeClr val="lt1"/>
                </a:gs>
              </a:gsLst>
              <a:lin ang="5400000" scaled="0"/>
            </a:gradFill>
            <a:ln cap="flat" cmpd="sng" w="12700">
              <a:solidFill>
                <a:schemeClr val="accent5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" name="Google Shape;287;p11"/>
            <p:cNvSpPr txBox="1"/>
            <p:nvPr/>
          </p:nvSpPr>
          <p:spPr>
            <a:xfrm>
              <a:off x="0" y="3309300"/>
              <a:ext cx="2103120" cy="104002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02725" lIns="111275" spcFirstLastPara="1" rIns="111275" wrap="square" tIns="1027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lang="en-PK" sz="19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Explore</a:t>
              </a: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12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3" name="Google Shape;293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Nature and Nurture</a:t>
            </a:r>
            <a:endParaRPr/>
          </a:p>
        </p:txBody>
      </p:sp>
      <p:sp>
        <p:nvSpPr>
          <p:cNvPr id="294" name="Google Shape;294;p12"/>
          <p:cNvSpPr/>
          <p:nvPr/>
        </p:nvSpPr>
        <p:spPr>
          <a:xfrm>
            <a:off x="838200" y="1865313"/>
            <a:ext cx="10424160" cy="18288"/>
          </a:xfrm>
          <a:custGeom>
            <a:rect b="b" l="l" r="r" t="t"/>
            <a:pathLst>
              <a:path extrusionOk="0" fill="none" h="18288" w="1042416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extrusionOk="0" h="18288" w="1042416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95" name="Google Shape;295;p12"/>
          <p:cNvGrpSpPr/>
          <p:nvPr/>
        </p:nvGrpSpPr>
        <p:grpSpPr>
          <a:xfrm>
            <a:off x="838251" y="2298462"/>
            <a:ext cx="10515496" cy="3808125"/>
            <a:chOff x="51" y="70375"/>
            <a:chExt cx="10515496" cy="3808125"/>
          </a:xfrm>
        </p:grpSpPr>
        <p:sp>
          <p:nvSpPr>
            <p:cNvPr id="296" name="Google Shape;296;p12"/>
            <p:cNvSpPr/>
            <p:nvPr/>
          </p:nvSpPr>
          <p:spPr>
            <a:xfrm>
              <a:off x="51" y="70375"/>
              <a:ext cx="4913783" cy="720000"/>
            </a:xfrm>
            <a:prstGeom prst="rect">
              <a:avLst/>
            </a:prstGeom>
            <a:solidFill>
              <a:srgbClr val="E77132"/>
            </a:solidFill>
            <a:ln cap="flat" cmpd="sng" w="19050">
              <a:solidFill>
                <a:srgbClr val="E77132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" name="Google Shape;297;p12"/>
            <p:cNvSpPr txBox="1"/>
            <p:nvPr/>
          </p:nvSpPr>
          <p:spPr>
            <a:xfrm>
              <a:off x="51" y="70375"/>
              <a:ext cx="4913783" cy="72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01600" lIns="177800" spcFirstLastPara="1" rIns="177800" wrap="square" tIns="1016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Arial"/>
                <a:buNone/>
              </a:pPr>
              <a:r>
                <a:rPr lang="en-PK" sz="2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Nature</a:t>
              </a:r>
              <a:endParaRPr/>
            </a:p>
          </p:txBody>
        </p:sp>
        <p:sp>
          <p:nvSpPr>
            <p:cNvPr id="298" name="Google Shape;298;p12"/>
            <p:cNvSpPr/>
            <p:nvPr/>
          </p:nvSpPr>
          <p:spPr>
            <a:xfrm>
              <a:off x="51" y="790375"/>
              <a:ext cx="4913783" cy="3088125"/>
            </a:xfrm>
            <a:prstGeom prst="rect">
              <a:avLst/>
            </a:prstGeom>
            <a:solidFill>
              <a:srgbClr val="F6D2CA">
                <a:alpha val="90196"/>
              </a:srgbClr>
            </a:solidFill>
            <a:ln cap="flat" cmpd="sng" w="19050">
              <a:solidFill>
                <a:srgbClr val="F6D2CA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" name="Google Shape;299;p12"/>
            <p:cNvSpPr txBox="1"/>
            <p:nvPr/>
          </p:nvSpPr>
          <p:spPr>
            <a:xfrm>
              <a:off x="51" y="790375"/>
              <a:ext cx="4913783" cy="30881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200025" lIns="133350" spcFirstLastPara="1" rIns="177800" wrap="square" tIns="133350">
              <a:noAutofit/>
            </a:bodyPr>
            <a:lstStyle/>
            <a:p>
              <a:pPr indent="-228600" lvl="1" marL="22860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500"/>
                <a:buFont typeface="Arial"/>
                <a:buChar char="•"/>
              </a:pPr>
              <a:r>
                <a:rPr b="0" i="0" lang="en-PK" sz="2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Temperament may affect sensitivity to unfamiliar people and places.</a:t>
              </a:r>
              <a:endParaRPr b="0" i="0" sz="25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228600" lvl="1" marL="228600" marR="0" rtl="0" algn="l">
                <a:lnSpc>
                  <a:spcPct val="90000"/>
                </a:lnSpc>
                <a:spcBef>
                  <a:spcPts val="375"/>
                </a:spcBef>
                <a:spcAft>
                  <a:spcPts val="0"/>
                </a:spcAft>
                <a:buClr>
                  <a:schemeClr val="dk1"/>
                </a:buClr>
                <a:buSzPts val="2500"/>
                <a:buFont typeface="Arial"/>
                <a:buChar char="•"/>
              </a:pPr>
              <a:r>
                <a:rPr b="0" i="0" lang="en-PK" sz="2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Language and emotional regulation develop at different rates.</a:t>
              </a:r>
              <a:endParaRPr/>
            </a:p>
            <a:p>
              <a:pPr indent="-228600" lvl="1" marL="228600" marR="0" rtl="0" algn="l">
                <a:lnSpc>
                  <a:spcPct val="90000"/>
                </a:lnSpc>
                <a:spcBef>
                  <a:spcPts val="375"/>
                </a:spcBef>
                <a:spcAft>
                  <a:spcPts val="0"/>
                </a:spcAft>
                <a:buClr>
                  <a:schemeClr val="dk1"/>
                </a:buClr>
                <a:buSzPts val="2500"/>
                <a:buFont typeface="Arial"/>
                <a:buChar char="•"/>
              </a:pPr>
              <a:r>
                <a:rPr b="0" i="0" lang="en-PK" sz="2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Sleep, health or hearing may influence engagement.</a:t>
              </a:r>
              <a:endParaRPr/>
            </a:p>
          </p:txBody>
        </p:sp>
        <p:sp>
          <p:nvSpPr>
            <p:cNvPr id="300" name="Google Shape;300;p12"/>
            <p:cNvSpPr/>
            <p:nvPr/>
          </p:nvSpPr>
          <p:spPr>
            <a:xfrm>
              <a:off x="5601764" y="70375"/>
              <a:ext cx="4913783" cy="720000"/>
            </a:xfrm>
            <a:prstGeom prst="rect">
              <a:avLst/>
            </a:prstGeom>
            <a:solidFill>
              <a:schemeClr val="accent3"/>
            </a:solidFill>
            <a:ln cap="flat" cmpd="sng" w="19050">
              <a:solidFill>
                <a:schemeClr val="accent3"/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12"/>
            <p:cNvSpPr txBox="1"/>
            <p:nvPr/>
          </p:nvSpPr>
          <p:spPr>
            <a:xfrm>
              <a:off x="5601764" y="70375"/>
              <a:ext cx="4913783" cy="720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01600" lIns="177800" spcFirstLastPara="1" rIns="177800" wrap="square" tIns="1016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500"/>
                <a:buFont typeface="Arial"/>
                <a:buNone/>
              </a:pPr>
              <a:r>
                <a:rPr lang="en-PK" sz="2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Nurture</a:t>
              </a:r>
              <a:endParaRPr/>
            </a:p>
          </p:txBody>
        </p:sp>
        <p:sp>
          <p:nvSpPr>
            <p:cNvPr id="302" name="Google Shape;302;p12"/>
            <p:cNvSpPr/>
            <p:nvPr/>
          </p:nvSpPr>
          <p:spPr>
            <a:xfrm>
              <a:off x="5601764" y="790375"/>
              <a:ext cx="4913783" cy="3088125"/>
            </a:xfrm>
            <a:prstGeom prst="rect">
              <a:avLst/>
            </a:prstGeom>
            <a:solidFill>
              <a:srgbClr val="CBD3CB">
                <a:alpha val="90196"/>
              </a:srgbClr>
            </a:solidFill>
            <a:ln cap="flat" cmpd="sng" w="19050">
              <a:solidFill>
                <a:srgbClr val="CBD3CB">
                  <a:alpha val="90196"/>
                </a:srgbClr>
              </a:solidFill>
              <a:prstDash val="solid"/>
              <a:miter lim="8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12"/>
            <p:cNvSpPr txBox="1"/>
            <p:nvPr/>
          </p:nvSpPr>
          <p:spPr>
            <a:xfrm>
              <a:off x="5601764" y="790375"/>
              <a:ext cx="4913783" cy="30881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200025" lIns="133350" spcFirstLastPara="1" rIns="177800" wrap="square" tIns="133350">
              <a:noAutofit/>
            </a:bodyPr>
            <a:lstStyle/>
            <a:p>
              <a:pPr indent="-228600" lvl="1" marL="22860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500"/>
                <a:buFont typeface="Arial"/>
                <a:buChar char="•"/>
              </a:pPr>
              <a:r>
                <a:rPr b="0" i="0" lang="en-PK" sz="2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Nursery introduces unfamiliar adults, peers and routines.</a:t>
              </a:r>
              <a:endParaRPr b="0" i="0" sz="25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228600" lvl="1" marL="228600" marR="0" rtl="0" algn="l">
                <a:lnSpc>
                  <a:spcPct val="90000"/>
                </a:lnSpc>
                <a:spcBef>
                  <a:spcPts val="375"/>
                </a:spcBef>
                <a:spcAft>
                  <a:spcPts val="0"/>
                </a:spcAft>
                <a:buClr>
                  <a:schemeClr val="dk1"/>
                </a:buClr>
                <a:buSzPts val="2500"/>
                <a:buFont typeface="Arial"/>
                <a:buChar char="•"/>
              </a:pPr>
              <a:r>
                <a:rPr b="0" i="0" lang="en-PK" sz="2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Responsive interaction creates communication and play opportunities.</a:t>
              </a:r>
              <a:endParaRPr/>
            </a:p>
            <a:p>
              <a:pPr indent="-228600" lvl="1" marL="228600" marR="0" rtl="0" algn="l">
                <a:lnSpc>
                  <a:spcPct val="90000"/>
                </a:lnSpc>
                <a:spcBef>
                  <a:spcPts val="375"/>
                </a:spcBef>
                <a:spcAft>
                  <a:spcPts val="0"/>
                </a:spcAft>
                <a:buClr>
                  <a:schemeClr val="dk1"/>
                </a:buClr>
                <a:buSzPts val="2500"/>
                <a:buFont typeface="Arial"/>
                <a:buChar char="•"/>
              </a:pPr>
              <a:r>
                <a:rPr b="0" i="0" lang="en-PK" sz="25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Predictability can reduce demands during settling.</a:t>
              </a:r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13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Evaluation of Erikson’s theory</a:t>
            </a:r>
            <a:endParaRPr/>
          </a:p>
        </p:txBody>
      </p:sp>
      <p:grpSp>
        <p:nvGrpSpPr>
          <p:cNvPr id="309" name="Google Shape;309;p13"/>
          <p:cNvGrpSpPr/>
          <p:nvPr/>
        </p:nvGrpSpPr>
        <p:grpSpPr>
          <a:xfrm>
            <a:off x="1287263" y="2129367"/>
            <a:ext cx="9109473" cy="3649134"/>
            <a:chOff x="4563" y="0"/>
            <a:chExt cx="9109473" cy="3649134"/>
          </a:xfrm>
        </p:grpSpPr>
        <p:sp>
          <p:nvSpPr>
            <p:cNvPr id="310" name="Google Shape;310;p13"/>
            <p:cNvSpPr/>
            <p:nvPr/>
          </p:nvSpPr>
          <p:spPr>
            <a:xfrm>
              <a:off x="4563" y="0"/>
              <a:ext cx="4390107" cy="3649134"/>
            </a:xfrm>
            <a:prstGeom prst="roundRect">
              <a:avLst>
                <a:gd fmla="val 10000" name="adj"/>
              </a:avLst>
            </a:prstGeom>
            <a:solidFill>
              <a:srgbClr val="F6D2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13"/>
            <p:cNvSpPr txBox="1"/>
            <p:nvPr/>
          </p:nvSpPr>
          <p:spPr>
            <a:xfrm>
              <a:off x="4563" y="0"/>
              <a:ext cx="4390107" cy="10947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98100" lIns="198100" spcFirstLastPara="1" rIns="198100" wrap="square" tIns="19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200"/>
                <a:buFont typeface="Arial"/>
                <a:buNone/>
              </a:pPr>
              <a:r>
                <a:rPr lang="en-PK" sz="5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Strengths</a:t>
              </a:r>
              <a:endParaRPr/>
            </a:p>
          </p:txBody>
        </p:sp>
        <p:sp>
          <p:nvSpPr>
            <p:cNvPr id="312" name="Google Shape;312;p13"/>
            <p:cNvSpPr/>
            <p:nvPr/>
          </p:nvSpPr>
          <p:spPr>
            <a:xfrm>
              <a:off x="443574" y="1094829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F2B6A2"/>
                </a:gs>
                <a:gs pos="50000">
                  <a:srgbClr val="F0AA93"/>
                </a:gs>
                <a:gs pos="100000">
                  <a:srgbClr val="F29C7F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" name="Google Shape;313;p13"/>
            <p:cNvSpPr txBox="1"/>
            <p:nvPr/>
          </p:nvSpPr>
          <p:spPr>
            <a:xfrm>
              <a:off x="459144" y="1110399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Highlights relationships and children’s agency.</a:t>
              </a:r>
              <a:endParaRPr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14" name="Google Shape;314;p13"/>
            <p:cNvSpPr/>
            <p:nvPr/>
          </p:nvSpPr>
          <p:spPr>
            <a:xfrm>
              <a:off x="443574" y="1708215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9BB29C"/>
                </a:gs>
                <a:gs pos="50000">
                  <a:srgbClr val="8EA78F"/>
                </a:gs>
                <a:gs pos="100000">
                  <a:srgbClr val="799A7B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Google Shape;315;p13"/>
            <p:cNvSpPr txBox="1"/>
            <p:nvPr/>
          </p:nvSpPr>
          <p:spPr>
            <a:xfrm>
              <a:off x="459144" y="1723785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Links choices and purposeful play to confidence.</a:t>
              </a:r>
              <a:endParaRPr/>
            </a:p>
          </p:txBody>
        </p:sp>
        <p:sp>
          <p:nvSpPr>
            <p:cNvPr id="316" name="Google Shape;316;p13"/>
            <p:cNvSpPr/>
            <p:nvPr/>
          </p:nvSpPr>
          <p:spPr>
            <a:xfrm>
              <a:off x="443574" y="2321601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9ACCF4"/>
                </a:gs>
                <a:gs pos="50000">
                  <a:srgbClr val="8DC1EA"/>
                </a:gs>
                <a:gs pos="100000">
                  <a:srgbClr val="78BAEC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Google Shape;317;p13"/>
            <p:cNvSpPr txBox="1"/>
            <p:nvPr/>
          </p:nvSpPr>
          <p:spPr>
            <a:xfrm>
              <a:off x="459144" y="2337171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Encourages respectful responses to mistakes.</a:t>
              </a:r>
              <a:endParaRPr/>
            </a:p>
          </p:txBody>
        </p:sp>
        <p:sp>
          <p:nvSpPr>
            <p:cNvPr id="318" name="Google Shape;318;p13"/>
            <p:cNvSpPr/>
            <p:nvPr/>
          </p:nvSpPr>
          <p:spPr>
            <a:xfrm>
              <a:off x="443574" y="2934987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D09DC7"/>
                </a:gs>
                <a:gs pos="50000">
                  <a:srgbClr val="C590BC"/>
                </a:gs>
                <a:gs pos="100000">
                  <a:srgbClr val="C07CB5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" name="Google Shape;319;p13"/>
            <p:cNvSpPr txBox="1"/>
            <p:nvPr/>
          </p:nvSpPr>
          <p:spPr>
            <a:xfrm>
              <a:off x="459144" y="2950557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Places childhood within lifespan development (Marcia, 2020; Maree, 2021).</a:t>
              </a:r>
              <a:endParaRPr/>
            </a:p>
          </p:txBody>
        </p:sp>
        <p:sp>
          <p:nvSpPr>
            <p:cNvPr id="320" name="Google Shape;320;p13"/>
            <p:cNvSpPr/>
            <p:nvPr/>
          </p:nvSpPr>
          <p:spPr>
            <a:xfrm>
              <a:off x="4723929" y="0"/>
              <a:ext cx="4390107" cy="3649134"/>
            </a:xfrm>
            <a:prstGeom prst="roundRect">
              <a:avLst>
                <a:gd fmla="val 10000" name="adj"/>
              </a:avLst>
            </a:prstGeom>
            <a:solidFill>
              <a:srgbClr val="F6D2CA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" name="Google Shape;321;p13"/>
            <p:cNvSpPr txBox="1"/>
            <p:nvPr/>
          </p:nvSpPr>
          <p:spPr>
            <a:xfrm>
              <a:off x="4723929" y="0"/>
              <a:ext cx="4390107" cy="10947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98100" lIns="198100" spcFirstLastPara="1" rIns="198100" wrap="square" tIns="1981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5200"/>
                <a:buFont typeface="Arial"/>
                <a:buNone/>
              </a:pPr>
              <a:r>
                <a:rPr lang="en-PK" sz="5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Limitations</a:t>
              </a:r>
              <a:endParaRPr/>
            </a:p>
          </p:txBody>
        </p:sp>
        <p:sp>
          <p:nvSpPr>
            <p:cNvPr id="322" name="Google Shape;322;p13"/>
            <p:cNvSpPr/>
            <p:nvPr/>
          </p:nvSpPr>
          <p:spPr>
            <a:xfrm>
              <a:off x="5162939" y="1094829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A6D49D"/>
                </a:gs>
                <a:gs pos="50000">
                  <a:srgbClr val="99C991"/>
                </a:gs>
                <a:gs pos="100000">
                  <a:srgbClr val="88C57C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" name="Google Shape;323;p13"/>
            <p:cNvSpPr txBox="1"/>
            <p:nvPr/>
          </p:nvSpPr>
          <p:spPr>
            <a:xfrm>
              <a:off x="5178509" y="1110399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Broad concepts cannot establish the causes of her difficulties.</a:t>
              </a:r>
              <a:endParaRPr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24" name="Google Shape;324;p13"/>
            <p:cNvSpPr/>
            <p:nvPr/>
          </p:nvSpPr>
          <p:spPr>
            <a:xfrm>
              <a:off x="5162939" y="1708215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F2B6A2"/>
                </a:gs>
                <a:gs pos="50000">
                  <a:srgbClr val="F0AA93"/>
                </a:gs>
                <a:gs pos="100000">
                  <a:srgbClr val="F29C7F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" name="Google Shape;325;p13"/>
            <p:cNvSpPr txBox="1"/>
            <p:nvPr/>
          </p:nvSpPr>
          <p:spPr>
            <a:xfrm>
              <a:off x="5178509" y="1723785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Rigid stage ages overlook individual and cultural differences.</a:t>
              </a:r>
              <a:endParaRPr/>
            </a:p>
          </p:txBody>
        </p:sp>
        <p:sp>
          <p:nvSpPr>
            <p:cNvPr id="326" name="Google Shape;326;p13"/>
            <p:cNvSpPr/>
            <p:nvPr/>
          </p:nvSpPr>
          <p:spPr>
            <a:xfrm>
              <a:off x="5162939" y="2321601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9BB29C"/>
                </a:gs>
                <a:gs pos="50000">
                  <a:srgbClr val="8EA78F"/>
                </a:gs>
                <a:gs pos="100000">
                  <a:srgbClr val="799A7B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13"/>
            <p:cNvSpPr txBox="1"/>
            <p:nvPr/>
          </p:nvSpPr>
          <p:spPr>
            <a:xfrm>
              <a:off x="5178509" y="2337171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Stage labels may turn into deficit labels.</a:t>
              </a:r>
              <a:endParaRPr/>
            </a:p>
          </p:txBody>
        </p:sp>
        <p:sp>
          <p:nvSpPr>
            <p:cNvPr id="328" name="Google Shape;328;p13"/>
            <p:cNvSpPr/>
            <p:nvPr/>
          </p:nvSpPr>
          <p:spPr>
            <a:xfrm>
              <a:off x="5162939" y="2934987"/>
              <a:ext cx="3512085" cy="531601"/>
            </a:xfrm>
            <a:prstGeom prst="roundRect">
              <a:avLst>
                <a:gd fmla="val 10000" name="adj"/>
              </a:avLst>
            </a:prstGeom>
            <a:gradFill>
              <a:gsLst>
                <a:gs pos="0">
                  <a:srgbClr val="9ACCF4"/>
                </a:gs>
                <a:gs pos="50000">
                  <a:srgbClr val="8DC1EA"/>
                </a:gs>
                <a:gs pos="100000">
                  <a:srgbClr val="78BAEC"/>
                </a:gs>
              </a:gsLst>
              <a:lin ang="5400000" scaled="0"/>
            </a:gra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13"/>
            <p:cNvSpPr txBox="1"/>
            <p:nvPr/>
          </p:nvSpPr>
          <p:spPr>
            <a:xfrm>
              <a:off x="5178509" y="2950557"/>
              <a:ext cx="3480945" cy="50046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22850" lIns="30475" spcFirstLastPara="1" rIns="30475" wrap="square" tIns="228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Arial"/>
                <a:buNone/>
              </a:pPr>
              <a:r>
                <a:rPr lang="en-PK" sz="120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Decisions need observation and assessment beyond the theory (Marcia, 2020; Maree, 2021).</a:t>
              </a:r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33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14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5" name="Google Shape;335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Alternative Theory: Bowlby’s Attachment Theory</a:t>
            </a:r>
            <a:endParaRPr/>
          </a:p>
        </p:txBody>
      </p:sp>
      <p:sp>
        <p:nvSpPr>
          <p:cNvPr id="336" name="Google Shape;336;p14"/>
          <p:cNvSpPr/>
          <p:nvPr/>
        </p:nvSpPr>
        <p:spPr>
          <a:xfrm>
            <a:off x="669036" y="1677373"/>
            <a:ext cx="10853928" cy="18288"/>
          </a:xfrm>
          <a:custGeom>
            <a:rect b="b" l="l" r="r" t="t"/>
            <a:pathLst>
              <a:path extrusionOk="0" fill="none" h="18288" w="10853928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extrusionOk="0" h="18288" w="10853928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7" name="Google Shape;337;p14"/>
          <p:cNvSpPr txBox="1"/>
          <p:nvPr>
            <p:ph idx="1" type="body"/>
          </p:nvPr>
        </p:nvSpPr>
        <p:spPr>
          <a:xfrm>
            <a:off x="838200" y="1929384"/>
            <a:ext cx="10515600" cy="42519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rPr b="1" lang="en-PK" sz="2200"/>
              <a:t>Bowlby: separation and emotional security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PK" sz="2200"/>
              <a:t>A familiar, responsive adult provides a base for exploration. This may explain separation distress more directly (Bowlby, 1988).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rPr b="1" lang="en-PK" sz="2200"/>
              <a:t>Erikson: autonomy and initiative</a:t>
            </a:r>
            <a:endParaRPr sz="22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PK" sz="2200"/>
              <a:t>Choices, self-care and starting play make his theory useful across nursery activities (Erikson, 1950).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b="1" lang="en-PK" sz="2200"/>
              <a:t>Implication for Shona: </a:t>
            </a:r>
            <a:r>
              <a:rPr lang="en-PK" sz="2200"/>
              <a:t>Consistent relationships can support participation. Neither theory diagnoses communication needs or attachment patterns from this case alone.</a:t>
            </a:r>
            <a:endParaRPr/>
          </a:p>
          <a:p>
            <a:pPr indent="-889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15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3" name="Google Shape;343;p1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b="1" lang="en-PK"/>
              <a:t>Conclusion</a:t>
            </a:r>
            <a:endParaRPr b="1" sz="5400"/>
          </a:p>
        </p:txBody>
      </p:sp>
      <p:sp>
        <p:nvSpPr>
          <p:cNvPr id="344" name="Google Shape;344;p15"/>
          <p:cNvSpPr/>
          <p:nvPr/>
        </p:nvSpPr>
        <p:spPr>
          <a:xfrm>
            <a:off x="669036" y="1677373"/>
            <a:ext cx="10853928" cy="18288"/>
          </a:xfrm>
          <a:custGeom>
            <a:rect b="b" l="l" r="r" t="t"/>
            <a:pathLst>
              <a:path extrusionOk="0" fill="none" h="18288" w="10853928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extrusionOk="0" h="18288" w="10853928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cap="rnd" cmpd="sng" w="41275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5" name="Google Shape;345;p15"/>
          <p:cNvSpPr txBox="1"/>
          <p:nvPr>
            <p:ph idx="1" type="body"/>
          </p:nvPr>
        </p:nvSpPr>
        <p:spPr>
          <a:xfrm>
            <a:off x="838200" y="1929384"/>
            <a:ext cx="10515600" cy="42519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PK" sz="2200"/>
              <a:t>Erikson helps practitioners support Shona’s autonomy and initiative through respectful everyday interactions.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PK" sz="2200"/>
              <a:t>Combine a consistent settling routine with manageable choices, responsive communication and supported play.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PK" sz="2200"/>
              <a:t>Use carers’ knowledge and observations to adapt support and seek further assessment when needed.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Char char="•"/>
            </a:pPr>
            <a:r>
              <a:rPr lang="en-PK" sz="2200"/>
              <a:t>Psychology can guide compassionate support while the child’s individual needs guide decisions.</a:t>
            </a:r>
            <a:endParaRPr/>
          </a:p>
          <a:p>
            <a:pPr indent="-889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None/>
            </a:pPr>
            <a:r>
              <a:t/>
            </a:r>
            <a:endParaRPr sz="22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9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16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PK"/>
              <a:t>References </a:t>
            </a:r>
            <a:endParaRPr/>
          </a:p>
        </p:txBody>
      </p:sp>
      <p:sp>
        <p:nvSpPr>
          <p:cNvPr id="351" name="Google Shape;351;p16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47500" lnSpcReduction="20000"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Batra, S. (2013) “The psychosocial development of children: Implications for education and society — Erik Erikson in context,” </a:t>
            </a:r>
            <a:r>
              <a:rPr i="1" lang="en-PK"/>
              <a:t>Contemporary Education Dialogue</a:t>
            </a:r>
            <a:r>
              <a:rPr lang="en-PK"/>
              <a:t>, 10(2), pp. 249–278. Available at: https://doi.org/10.1177/0973184913485014.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Bowlby, J. (1988) </a:t>
            </a:r>
            <a:r>
              <a:rPr i="1" lang="en-PK"/>
              <a:t>A secure base: Clinical applications of attachment theory</a:t>
            </a:r>
            <a:r>
              <a:rPr lang="en-PK"/>
              <a:t>. Routledge.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Cherry, K. (2024) </a:t>
            </a:r>
            <a:r>
              <a:rPr i="1" lang="en-PK"/>
              <a:t>Erikson’s Stages of Development</a:t>
            </a:r>
            <a:r>
              <a:rPr lang="en-PK"/>
              <a:t>, </a:t>
            </a:r>
            <a:r>
              <a:rPr i="1" lang="en-PK"/>
              <a:t>Very Well Mind</a:t>
            </a:r>
            <a:r>
              <a:rPr lang="en-PK"/>
              <a:t>. Available at: https://www.verywellmind.com/erik-eriksons-stages-of-psychosocial-development-2795740 (Accessed: October 10, 2026).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Erikson, E.H. (1950) </a:t>
            </a:r>
            <a:r>
              <a:rPr i="1" lang="en-PK"/>
              <a:t>Childhood and society</a:t>
            </a:r>
            <a:r>
              <a:rPr lang="en-PK"/>
              <a:t>. W.W. Norton &amp; Company.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Kalatskaya, N.N. and Drozdikova–Zaripova, A.R. (2016) “Ways to help the child cope with anxiety?,” </a:t>
            </a:r>
            <a:r>
              <a:rPr i="1" lang="en-PK"/>
              <a:t>International Electronic Journal of Mathematics Education</a:t>
            </a:r>
            <a:r>
              <a:rPr lang="en-PK"/>
              <a:t>, 11(4), pp. 499–511.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Marcia, J.E. (2020) “Psychosocial stages of development (Erikson),” </a:t>
            </a:r>
            <a:r>
              <a:rPr i="1" lang="en-PK"/>
              <a:t>Encyclopedia of Personality and Individual Differences</a:t>
            </a:r>
            <a:r>
              <a:rPr lang="en-PK"/>
              <a:t>, pp. 4202–4214. Available at: https://doi.org/10.1007/978-3-319-24612-3_1418.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Maree, J.G. (2021) “The psychosocial development theory of Erik Erikson: Critical overview,” </a:t>
            </a:r>
            <a:r>
              <a:rPr i="1" lang="en-PK"/>
              <a:t>Early Child Development and Care</a:t>
            </a:r>
            <a:r>
              <a:rPr lang="en-PK"/>
              <a:t>, 191(7–8), pp. 1107–1121. Available at: https://doi.org/10.1080/03004430.2020.1845163.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Milrod, B., Markowitz, J.C., Gerber, A.J., Cyranowski, J., Altemus, M., Shapiro, T., Hofer, M. and Glatt, C. (2014) “Childhood separation anxiety and the pathogenesis and treatment of adult anxiety,” </a:t>
            </a:r>
            <a:r>
              <a:rPr i="1" lang="en-PK"/>
              <a:t>American Journal of Psychiatry</a:t>
            </a:r>
            <a:r>
              <a:rPr lang="en-PK"/>
              <a:t>, 171(1), pp. 34–43. Available at: https://doi.org/10.1176/appi.ajp.2013.13060781.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Rorije, M., Damen, S., Janssen, M. and Minnaert, A. (2023) “Applying Erikson’s theory of psychosocial development to understand autonomy development in children and youths with deafblindness: A systematic literature review,” </a:t>
            </a:r>
            <a:r>
              <a:rPr i="1" lang="en-PK"/>
              <a:t>Frontiers in Education</a:t>
            </a:r>
            <a:r>
              <a:rPr lang="en-PK"/>
              <a:t>, 8(2), pp. 1–18. Available at: https://doi.org/10.3389/feduc.2023.1228905.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PK"/>
              <a:t>Walter, H.J., Bukstein, O.G., Abright, A.R., Keable, H., Ramtekkar, U., Suhler, J.R. and Rockhill, C. (2020) “Clinical practice guideline for the assessment and treatment of children and adolescents with anxiety disorders,” </a:t>
            </a:r>
            <a:r>
              <a:rPr i="1" lang="en-PK"/>
              <a:t>Journal of the American Academy of Child &amp; Adolescent Psychiatry</a:t>
            </a:r>
            <a:r>
              <a:rPr lang="en-PK"/>
              <a:t>, 59(10), pp. 1107–1124. Available at: https://doi.org/10.1016/j.jaac.2020.05.005.</a:t>
            </a:r>
            <a:endParaRPr/>
          </a:p>
          <a:p>
            <a:pPr indent="-144145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2026-10-10T11:15:40Z</dcterms:created>
  <dc:creator>Olukayode Michael Santana (25126602)</dc:creator>
</cp:coreProperties>
</file>