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365" r:id="rId3"/>
    <p:sldId id="366" r:id="rId4"/>
    <p:sldId id="367" r:id="rId5"/>
    <p:sldId id="368" r:id="rId6"/>
    <p:sldId id="371" r:id="rId7"/>
    <p:sldId id="369" r:id="rId8"/>
    <p:sldId id="37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70918" autoAdjust="0"/>
  </p:normalViewPr>
  <p:slideViewPr>
    <p:cSldViewPr snapToGrid="0">
      <p:cViewPr varScale="1">
        <p:scale>
          <a:sx n="78" d="100"/>
          <a:sy n="78" d="100"/>
        </p:scale>
        <p:origin x="16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DB3DC9-CEDE-4AF1-AD69-31381E1A8187}" type="datetimeFigureOut">
              <a:rPr lang="en-GB" smtClean="0"/>
              <a:t>29/11/2022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409F68-ACBF-4285-9B17-CC4B56E6DA9C}" type="slidenum">
              <a:rPr lang="en-GB" smtClean="0"/>
              <a:t>‹#›</a:t>
            </a:fld>
            <a:endParaRPr lang="en-GB"/>
          </a:p>
        </p:txBody>
      </p:sp>
    </p:spTree>
    <p:extLst>
      <p:ext uri="{BB962C8B-B14F-4D97-AF65-F5344CB8AC3E}">
        <p14:creationId xmlns:p14="http://schemas.microsoft.com/office/powerpoint/2010/main" val="13228108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800" dirty="0"/>
              <a:t>Manual sorts are an easy way to sort data quickly but are not dynamic, i.e. they will not change with the data.</a:t>
            </a:r>
            <a:endParaRPr lang="en-GB" sz="2800" dirty="0"/>
          </a:p>
        </p:txBody>
      </p:sp>
      <p:sp>
        <p:nvSpPr>
          <p:cNvPr id="4" name="Slide Number Placeholder 3"/>
          <p:cNvSpPr>
            <a:spLocks noGrp="1"/>
          </p:cNvSpPr>
          <p:nvPr>
            <p:ph type="sldNum" sz="quarter" idx="5"/>
          </p:nvPr>
        </p:nvSpPr>
        <p:spPr/>
        <p:txBody>
          <a:bodyPr/>
          <a:lstStyle/>
          <a:p>
            <a:fld id="{51409F68-ACBF-4285-9B17-CC4B56E6DA9C}" type="slidenum">
              <a:rPr lang="en-GB" smtClean="0"/>
              <a:t>5</a:t>
            </a:fld>
            <a:endParaRPr lang="en-GB"/>
          </a:p>
        </p:txBody>
      </p:sp>
    </p:spTree>
    <p:extLst>
      <p:ext uri="{BB962C8B-B14F-4D97-AF65-F5344CB8AC3E}">
        <p14:creationId xmlns:p14="http://schemas.microsoft.com/office/powerpoint/2010/main" val="1534572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800" dirty="0"/>
              <a:t>Manual sorts are an easy way to sort data quickly but are not dynamic, i.e. they will not change with the data.</a:t>
            </a:r>
            <a:endParaRPr lang="en-GB" sz="2800" dirty="0"/>
          </a:p>
        </p:txBody>
      </p:sp>
      <p:sp>
        <p:nvSpPr>
          <p:cNvPr id="4" name="Slide Number Placeholder 3"/>
          <p:cNvSpPr>
            <a:spLocks noGrp="1"/>
          </p:cNvSpPr>
          <p:nvPr>
            <p:ph type="sldNum" sz="quarter" idx="5"/>
          </p:nvPr>
        </p:nvSpPr>
        <p:spPr/>
        <p:txBody>
          <a:bodyPr/>
          <a:lstStyle/>
          <a:p>
            <a:fld id="{51409F68-ACBF-4285-9B17-CC4B56E6DA9C}" type="slidenum">
              <a:rPr lang="en-GB" smtClean="0"/>
              <a:t>6</a:t>
            </a:fld>
            <a:endParaRPr lang="en-GB"/>
          </a:p>
        </p:txBody>
      </p:sp>
    </p:spTree>
    <p:extLst>
      <p:ext uri="{BB962C8B-B14F-4D97-AF65-F5344CB8AC3E}">
        <p14:creationId xmlns:p14="http://schemas.microsoft.com/office/powerpoint/2010/main" val="19914678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29/11/2022</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2831842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29/11/2022</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1249120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29/11/2022</a:t>
            </a:fld>
            <a:endParaRPr lang="en-GB"/>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2607040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29/11/2022</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455383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29/11/2022</a:t>
            </a:fld>
            <a:endParaRPr lang="en-GB"/>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1961164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29/11/2022</a:t>
            </a:fld>
            <a:endParaRPr lang="en-GB"/>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8604952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29/11/2022</a:t>
            </a:fld>
            <a:endParaRPr lang="en-GB"/>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2806005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29/11/2022</a:t>
            </a:fld>
            <a:endParaRPr lang="en-GB"/>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11601128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29/11/2022</a:t>
            </a:fld>
            <a:endParaRPr lang="en-GB"/>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3693917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29/11/2022</a:t>
            </a:fld>
            <a:endParaRPr lang="en-GB"/>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20641526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741C9759-8C6B-44DA-A323-D1E069DD1035}" type="datetimeFigureOut">
              <a:rPr lang="en-GB" smtClean="0"/>
              <a:t>29/11/2022</a:t>
            </a:fld>
            <a:endParaRPr lang="en-GB"/>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57FE5E26-A9FF-4CBA-900A-0A3920D36F62}" type="slidenum">
              <a:rPr lang="en-GB" smtClean="0"/>
              <a:t>‹#›</a:t>
            </a:fld>
            <a:endParaRPr lang="en-GB"/>
          </a:p>
        </p:txBody>
      </p:sp>
    </p:spTree>
    <p:extLst>
      <p:ext uri="{BB962C8B-B14F-4D97-AF65-F5344CB8AC3E}">
        <p14:creationId xmlns:p14="http://schemas.microsoft.com/office/powerpoint/2010/main" val="784310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1550512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B4F10-DA7C-60F6-96AB-A56E57A9626B}"/>
              </a:ext>
            </a:extLst>
          </p:cNvPr>
          <p:cNvSpPr>
            <a:spLocks noGrp="1"/>
          </p:cNvSpPr>
          <p:nvPr>
            <p:ph type="ctrTitle"/>
          </p:nvPr>
        </p:nvSpPr>
        <p:spPr/>
        <p:txBody>
          <a:bodyPr/>
          <a:lstStyle/>
          <a:p>
            <a:r>
              <a:rPr lang="en-GB" sz="6000" i="0" dirty="0">
                <a:latin typeface="Arial"/>
                <a:cs typeface="Arial"/>
              </a:rPr>
              <a:t>Information</a:t>
            </a:r>
            <a:r>
              <a:rPr lang="en-GB" sz="6000" i="0" spc="-50" dirty="0">
                <a:latin typeface="Arial"/>
                <a:cs typeface="Arial"/>
              </a:rPr>
              <a:t> </a:t>
            </a:r>
            <a:r>
              <a:rPr lang="en-GB" sz="6000" i="0" spc="-10" dirty="0">
                <a:latin typeface="Arial"/>
                <a:cs typeface="Arial"/>
              </a:rPr>
              <a:t>Visualization</a:t>
            </a:r>
            <a:endParaRPr lang="en-GB" dirty="0"/>
          </a:p>
        </p:txBody>
      </p:sp>
      <p:sp>
        <p:nvSpPr>
          <p:cNvPr id="3" name="Subtitle 2">
            <a:extLst>
              <a:ext uri="{FF2B5EF4-FFF2-40B4-BE49-F238E27FC236}">
                <a16:creationId xmlns:a16="http://schemas.microsoft.com/office/drawing/2014/main" id="{5B2C2366-0F7A-AB88-2BE1-894CA5EF31D9}"/>
              </a:ext>
            </a:extLst>
          </p:cNvPr>
          <p:cNvSpPr>
            <a:spLocks noGrp="1"/>
          </p:cNvSpPr>
          <p:nvPr>
            <p:ph type="subTitle" idx="1"/>
          </p:nvPr>
        </p:nvSpPr>
        <p:spPr/>
        <p:txBody>
          <a:bodyPr/>
          <a:lstStyle/>
          <a:p>
            <a:r>
              <a:rPr lang="en-GB" dirty="0"/>
              <a:t>Using Tableau</a:t>
            </a:r>
          </a:p>
        </p:txBody>
      </p:sp>
      <p:sp>
        <p:nvSpPr>
          <p:cNvPr id="4" name="TextBox 3">
            <a:extLst>
              <a:ext uri="{FF2B5EF4-FFF2-40B4-BE49-F238E27FC236}">
                <a16:creationId xmlns:a16="http://schemas.microsoft.com/office/drawing/2014/main" id="{38886C46-7554-7BE8-378D-9E63F4D2F839}"/>
              </a:ext>
            </a:extLst>
          </p:cNvPr>
          <p:cNvSpPr txBox="1"/>
          <p:nvPr/>
        </p:nvSpPr>
        <p:spPr>
          <a:xfrm>
            <a:off x="3206151" y="768420"/>
            <a:ext cx="5779698" cy="1323439"/>
          </a:xfrm>
          <a:prstGeom prst="rect">
            <a:avLst/>
          </a:prstGeom>
          <a:noFill/>
        </p:spPr>
        <p:txBody>
          <a:bodyPr wrap="square" rtlCol="0">
            <a:spAutoFit/>
          </a:bodyPr>
          <a:lstStyle/>
          <a:p>
            <a:pPr algn="ctr"/>
            <a:r>
              <a:rPr lang="en-US" sz="4000" b="1" dirty="0"/>
              <a:t>TUTORIAL</a:t>
            </a:r>
          </a:p>
          <a:p>
            <a:pPr algn="ctr"/>
            <a:r>
              <a:rPr lang="en-US" sz="4000" b="1" dirty="0"/>
              <a:t>Week 3</a:t>
            </a:r>
            <a:endParaRPr lang="en-GB" sz="4000" b="1" dirty="0"/>
          </a:p>
        </p:txBody>
      </p:sp>
    </p:spTree>
    <p:extLst>
      <p:ext uri="{BB962C8B-B14F-4D97-AF65-F5344CB8AC3E}">
        <p14:creationId xmlns:p14="http://schemas.microsoft.com/office/powerpoint/2010/main" val="7214996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A24AD-D500-29DE-5E12-59247AA7716C}"/>
              </a:ext>
            </a:extLst>
          </p:cNvPr>
          <p:cNvSpPr>
            <a:spLocks noGrp="1"/>
          </p:cNvSpPr>
          <p:nvPr>
            <p:ph type="title"/>
          </p:nvPr>
        </p:nvSpPr>
        <p:spPr/>
        <p:txBody>
          <a:bodyPr/>
          <a:lstStyle/>
          <a:p>
            <a:pPr algn="ctr"/>
            <a:r>
              <a:rPr lang="en-US" sz="5400" b="1" dirty="0"/>
              <a:t>Filtering By Dimension</a:t>
            </a:r>
            <a:endParaRPr lang="en-GB" sz="5400" b="1" dirty="0"/>
          </a:p>
        </p:txBody>
      </p:sp>
      <p:pic>
        <p:nvPicPr>
          <p:cNvPr id="5" name="Content Placeholder 4">
            <a:extLst>
              <a:ext uri="{FF2B5EF4-FFF2-40B4-BE49-F238E27FC236}">
                <a16:creationId xmlns:a16="http://schemas.microsoft.com/office/drawing/2014/main" id="{280D5E28-ADEE-F1EE-EB78-7AE80BC2AD4A}"/>
              </a:ext>
            </a:extLst>
          </p:cNvPr>
          <p:cNvPicPr>
            <a:picLocks noGrp="1" noChangeAspect="1"/>
          </p:cNvPicPr>
          <p:nvPr>
            <p:ph idx="1"/>
          </p:nvPr>
        </p:nvPicPr>
        <p:blipFill>
          <a:blip r:embed="rId2"/>
          <a:stretch>
            <a:fillRect/>
          </a:stretch>
        </p:blipFill>
        <p:spPr>
          <a:xfrm>
            <a:off x="838200" y="2270138"/>
            <a:ext cx="10515600" cy="2317724"/>
          </a:xfrm>
        </p:spPr>
      </p:pic>
    </p:spTree>
    <p:extLst>
      <p:ext uri="{BB962C8B-B14F-4D97-AF65-F5344CB8AC3E}">
        <p14:creationId xmlns:p14="http://schemas.microsoft.com/office/powerpoint/2010/main" val="37653815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93827-E6B8-6568-1D9A-1B5165B98DDD}"/>
              </a:ext>
            </a:extLst>
          </p:cNvPr>
          <p:cNvSpPr>
            <a:spLocks noGrp="1"/>
          </p:cNvSpPr>
          <p:nvPr>
            <p:ph type="title"/>
          </p:nvPr>
        </p:nvSpPr>
        <p:spPr/>
        <p:txBody>
          <a:bodyPr/>
          <a:lstStyle/>
          <a:p>
            <a:pPr algn="ctr"/>
            <a:r>
              <a:rPr lang="en-US" sz="5400" b="1" dirty="0"/>
              <a:t>Filtering By Measure</a:t>
            </a:r>
            <a:endParaRPr lang="en-GB" sz="5400" b="1" dirty="0"/>
          </a:p>
        </p:txBody>
      </p:sp>
      <p:pic>
        <p:nvPicPr>
          <p:cNvPr id="5" name="Content Placeholder 4">
            <a:extLst>
              <a:ext uri="{FF2B5EF4-FFF2-40B4-BE49-F238E27FC236}">
                <a16:creationId xmlns:a16="http://schemas.microsoft.com/office/drawing/2014/main" id="{F4CADDF1-5E95-8989-8DAC-4EF72DE4615B}"/>
              </a:ext>
            </a:extLst>
          </p:cNvPr>
          <p:cNvPicPr>
            <a:picLocks noGrp="1" noChangeAspect="1"/>
          </p:cNvPicPr>
          <p:nvPr>
            <p:ph idx="1"/>
          </p:nvPr>
        </p:nvPicPr>
        <p:blipFill>
          <a:blip r:embed="rId2"/>
          <a:stretch>
            <a:fillRect/>
          </a:stretch>
        </p:blipFill>
        <p:spPr>
          <a:xfrm>
            <a:off x="838200" y="2340208"/>
            <a:ext cx="10515600" cy="1691080"/>
          </a:xfrm>
        </p:spPr>
      </p:pic>
    </p:spTree>
    <p:extLst>
      <p:ext uri="{BB962C8B-B14F-4D97-AF65-F5344CB8AC3E}">
        <p14:creationId xmlns:p14="http://schemas.microsoft.com/office/powerpoint/2010/main" val="4085256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93827-E6B8-6568-1D9A-1B5165B98DDD}"/>
              </a:ext>
            </a:extLst>
          </p:cNvPr>
          <p:cNvSpPr>
            <a:spLocks noGrp="1"/>
          </p:cNvSpPr>
          <p:nvPr>
            <p:ph type="title"/>
          </p:nvPr>
        </p:nvSpPr>
        <p:spPr/>
        <p:txBody>
          <a:bodyPr/>
          <a:lstStyle/>
          <a:p>
            <a:pPr algn="ctr"/>
            <a:r>
              <a:rPr lang="en-US" sz="5400" b="1" dirty="0"/>
              <a:t>Filtering By Date</a:t>
            </a:r>
            <a:endParaRPr lang="en-GB" sz="5400" b="1" dirty="0"/>
          </a:p>
        </p:txBody>
      </p:sp>
      <p:pic>
        <p:nvPicPr>
          <p:cNvPr id="4" name="Picture 3">
            <a:extLst>
              <a:ext uri="{FF2B5EF4-FFF2-40B4-BE49-F238E27FC236}">
                <a16:creationId xmlns:a16="http://schemas.microsoft.com/office/drawing/2014/main" id="{E064AE3F-AAC6-0FEB-99B1-3246F524C8F4}"/>
              </a:ext>
            </a:extLst>
          </p:cNvPr>
          <p:cNvPicPr>
            <a:picLocks noChangeAspect="1"/>
          </p:cNvPicPr>
          <p:nvPr/>
        </p:nvPicPr>
        <p:blipFill>
          <a:blip r:embed="rId2"/>
          <a:stretch>
            <a:fillRect/>
          </a:stretch>
        </p:blipFill>
        <p:spPr>
          <a:xfrm>
            <a:off x="261123" y="1073067"/>
            <a:ext cx="11669754" cy="4711865"/>
          </a:xfrm>
          <a:prstGeom prst="rect">
            <a:avLst/>
          </a:prstGeom>
        </p:spPr>
      </p:pic>
    </p:spTree>
    <p:extLst>
      <p:ext uri="{BB962C8B-B14F-4D97-AF65-F5344CB8AC3E}">
        <p14:creationId xmlns:p14="http://schemas.microsoft.com/office/powerpoint/2010/main" val="520457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93046-84DE-7C49-530E-51DF6ED95325}"/>
              </a:ext>
            </a:extLst>
          </p:cNvPr>
          <p:cNvSpPr>
            <a:spLocks noGrp="1"/>
          </p:cNvSpPr>
          <p:nvPr>
            <p:ph type="title"/>
          </p:nvPr>
        </p:nvSpPr>
        <p:spPr/>
        <p:txBody>
          <a:bodyPr/>
          <a:lstStyle/>
          <a:p>
            <a:pPr algn="ctr"/>
            <a:r>
              <a:rPr lang="en-US" b="1" dirty="0"/>
              <a:t>Sorting Data Manually</a:t>
            </a:r>
            <a:endParaRPr lang="en-GB" b="1" dirty="0"/>
          </a:p>
        </p:txBody>
      </p:sp>
      <p:pic>
        <p:nvPicPr>
          <p:cNvPr id="5" name="Picture 4">
            <a:extLst>
              <a:ext uri="{FF2B5EF4-FFF2-40B4-BE49-F238E27FC236}">
                <a16:creationId xmlns:a16="http://schemas.microsoft.com/office/drawing/2014/main" id="{BCEE6AFF-736A-D58F-E3E7-F7EB13BB20C7}"/>
              </a:ext>
            </a:extLst>
          </p:cNvPr>
          <p:cNvPicPr>
            <a:picLocks noChangeAspect="1"/>
          </p:cNvPicPr>
          <p:nvPr/>
        </p:nvPicPr>
        <p:blipFill>
          <a:blip r:embed="rId3"/>
          <a:stretch>
            <a:fillRect/>
          </a:stretch>
        </p:blipFill>
        <p:spPr>
          <a:xfrm>
            <a:off x="261123" y="2147708"/>
            <a:ext cx="11669754" cy="2562583"/>
          </a:xfrm>
          <a:prstGeom prst="rect">
            <a:avLst/>
          </a:prstGeom>
        </p:spPr>
      </p:pic>
    </p:spTree>
    <p:extLst>
      <p:ext uri="{BB962C8B-B14F-4D97-AF65-F5344CB8AC3E}">
        <p14:creationId xmlns:p14="http://schemas.microsoft.com/office/powerpoint/2010/main" val="12409158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93046-84DE-7C49-530E-51DF6ED95325}"/>
              </a:ext>
            </a:extLst>
          </p:cNvPr>
          <p:cNvSpPr>
            <a:spLocks noGrp="1"/>
          </p:cNvSpPr>
          <p:nvPr>
            <p:ph type="title"/>
          </p:nvPr>
        </p:nvSpPr>
        <p:spPr/>
        <p:txBody>
          <a:bodyPr/>
          <a:lstStyle/>
          <a:p>
            <a:pPr algn="ctr"/>
            <a:r>
              <a:rPr lang="en-US" b="1" dirty="0"/>
              <a:t>Sorting Data Automatically</a:t>
            </a:r>
            <a:endParaRPr lang="en-GB" b="1" dirty="0"/>
          </a:p>
        </p:txBody>
      </p:sp>
      <p:pic>
        <p:nvPicPr>
          <p:cNvPr id="4" name="Picture 3">
            <a:extLst>
              <a:ext uri="{FF2B5EF4-FFF2-40B4-BE49-F238E27FC236}">
                <a16:creationId xmlns:a16="http://schemas.microsoft.com/office/drawing/2014/main" id="{05BE1B70-78C2-837C-12FE-BC94493BB013}"/>
              </a:ext>
            </a:extLst>
          </p:cNvPr>
          <p:cNvPicPr>
            <a:picLocks noChangeAspect="1"/>
          </p:cNvPicPr>
          <p:nvPr/>
        </p:nvPicPr>
        <p:blipFill>
          <a:blip r:embed="rId3"/>
          <a:stretch>
            <a:fillRect/>
          </a:stretch>
        </p:blipFill>
        <p:spPr>
          <a:xfrm>
            <a:off x="623123" y="1404655"/>
            <a:ext cx="10945753" cy="4048690"/>
          </a:xfrm>
          <a:prstGeom prst="rect">
            <a:avLst/>
          </a:prstGeom>
        </p:spPr>
      </p:pic>
    </p:spTree>
    <p:extLst>
      <p:ext uri="{BB962C8B-B14F-4D97-AF65-F5344CB8AC3E}">
        <p14:creationId xmlns:p14="http://schemas.microsoft.com/office/powerpoint/2010/main" val="4030027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ADB73-BAD2-4936-3BDA-C826887B1DCB}"/>
              </a:ext>
            </a:extLst>
          </p:cNvPr>
          <p:cNvSpPr>
            <a:spLocks noGrp="1"/>
          </p:cNvSpPr>
          <p:nvPr>
            <p:ph type="title"/>
          </p:nvPr>
        </p:nvSpPr>
        <p:spPr/>
        <p:txBody>
          <a:bodyPr/>
          <a:lstStyle/>
          <a:p>
            <a:pPr algn="ctr"/>
            <a:r>
              <a:rPr lang="en-US" b="1" dirty="0"/>
              <a:t>Exercise 1</a:t>
            </a:r>
            <a:endParaRPr lang="en-GB" b="1" dirty="0"/>
          </a:p>
        </p:txBody>
      </p:sp>
      <p:sp>
        <p:nvSpPr>
          <p:cNvPr id="3" name="Content Placeholder 2">
            <a:extLst>
              <a:ext uri="{FF2B5EF4-FFF2-40B4-BE49-F238E27FC236}">
                <a16:creationId xmlns:a16="http://schemas.microsoft.com/office/drawing/2014/main" id="{279F1FCA-5CCA-74A3-2AC4-0FD9DCC4A6C3}"/>
              </a:ext>
            </a:extLst>
          </p:cNvPr>
          <p:cNvSpPr>
            <a:spLocks noGrp="1"/>
          </p:cNvSpPr>
          <p:nvPr>
            <p:ph idx="1"/>
          </p:nvPr>
        </p:nvSpPr>
        <p:spPr>
          <a:xfrm>
            <a:off x="838200" y="1373896"/>
            <a:ext cx="10515600" cy="4351338"/>
          </a:xfrm>
        </p:spPr>
        <p:txBody>
          <a:bodyPr/>
          <a:lstStyle/>
          <a:p>
            <a:pPr>
              <a:lnSpc>
                <a:spcPct val="107000"/>
              </a:lnSpc>
              <a:spcAft>
                <a:spcPts val="800"/>
              </a:spcAft>
            </a:pPr>
            <a:r>
              <a:rPr lang="en-GB" sz="2000" dirty="0">
                <a:effectLst/>
                <a:latin typeface="Calibri Light" panose="020F0302020204030204" pitchFamily="34" charset="0"/>
                <a:ea typeface="DengXian" panose="02010600030101010101" pitchFamily="2" charset="-122"/>
                <a:cs typeface="Arial" panose="020B0604020202020204" pitchFamily="34" charset="0"/>
              </a:rPr>
              <a:t>1. Open the Flights worksheet of the </a:t>
            </a:r>
            <a:r>
              <a:rPr lang="en-GB" sz="2000" dirty="0" err="1">
                <a:effectLst/>
                <a:latin typeface="Calibri Light" panose="020F0302020204030204" pitchFamily="34" charset="0"/>
                <a:ea typeface="DengXian" panose="02010600030101010101" pitchFamily="2" charset="-122"/>
                <a:cs typeface="Arial" panose="020B0604020202020204" pitchFamily="34" charset="0"/>
              </a:rPr>
              <a:t>tds_sample_data_all</a:t>
            </a:r>
            <a:r>
              <a:rPr lang="en-GB" sz="2000" dirty="0">
                <a:effectLst/>
                <a:latin typeface="Calibri Light" panose="020F0302020204030204" pitchFamily="34" charset="0"/>
                <a:ea typeface="DengXian" panose="02010600030101010101" pitchFamily="2" charset="-122"/>
                <a:cs typeface="Arial" panose="020B0604020202020204" pitchFamily="34" charset="0"/>
              </a:rPr>
              <a:t> workbook. Create a bar chart showing the average of Minutes of Delay per Flight broken down by Airport, and filtered by date to show only the last September, October, and November 2013. Which airport had the lowest average minutes of delay per flight between September and November?</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000" dirty="0">
                <a:effectLst/>
                <a:latin typeface="Calibri Light" panose="020F0302020204030204" pitchFamily="34" charset="0"/>
                <a:ea typeface="DengXian" panose="02010600030101010101" pitchFamily="2" charset="-122"/>
                <a:cs typeface="Arial" panose="020B0604020202020204" pitchFamily="34" charset="0"/>
              </a:rPr>
              <a:t>2. Open the Flights worksheet of the </a:t>
            </a:r>
            <a:r>
              <a:rPr lang="en-GB" sz="2000" dirty="0" err="1">
                <a:effectLst/>
                <a:latin typeface="Calibri Light" panose="020F0302020204030204" pitchFamily="34" charset="0"/>
                <a:ea typeface="DengXian" panose="02010600030101010101" pitchFamily="2" charset="-122"/>
                <a:cs typeface="Arial" panose="020B0604020202020204" pitchFamily="34" charset="0"/>
              </a:rPr>
              <a:t>tds_sample_data_all</a:t>
            </a:r>
            <a:r>
              <a:rPr lang="en-GB" sz="2000" dirty="0">
                <a:effectLst/>
                <a:latin typeface="Calibri Light" panose="020F0302020204030204" pitchFamily="34" charset="0"/>
                <a:ea typeface="DengXian" panose="02010600030101010101" pitchFamily="2" charset="-122"/>
                <a:cs typeface="Arial" panose="020B0604020202020204" pitchFamily="34" charset="0"/>
              </a:rPr>
              <a:t> workbook. Create a crosstab showing the sum of Flights broken out by </a:t>
            </a:r>
            <a:r>
              <a:rPr lang="en-GB" sz="2000" dirty="0" err="1">
                <a:effectLst/>
                <a:latin typeface="Calibri Light" panose="020F0302020204030204" pitchFamily="34" charset="0"/>
                <a:ea typeface="DengXian" panose="02010600030101010101" pitchFamily="2" charset="-122"/>
                <a:cs typeface="Arial" panose="020B0604020202020204" pitchFamily="34" charset="0"/>
              </a:rPr>
              <a:t>ontime</a:t>
            </a:r>
            <a:r>
              <a:rPr lang="en-GB" sz="2000" dirty="0">
                <a:effectLst/>
                <a:latin typeface="Calibri Light" panose="020F0302020204030204" pitchFamily="34" charset="0"/>
                <a:ea typeface="DengXian" panose="02010600030101010101" pitchFamily="2" charset="-122"/>
                <a:cs typeface="Arial" panose="020B0604020202020204" pitchFamily="34" charset="0"/>
              </a:rPr>
              <a:t> category and airport, then add grand totals to the view. Use a filter to exclude flights that were </a:t>
            </a:r>
            <a:r>
              <a:rPr lang="en-GB" sz="2000" dirty="0" err="1">
                <a:effectLst/>
                <a:latin typeface="Calibri Light" panose="020F0302020204030204" pitchFamily="34" charset="0"/>
                <a:ea typeface="DengXian" panose="02010600030101010101" pitchFamily="2" charset="-122"/>
                <a:cs typeface="Arial" panose="020B0604020202020204" pitchFamily="34" charset="0"/>
              </a:rPr>
              <a:t>ontime</a:t>
            </a:r>
            <a:r>
              <a:rPr lang="en-GB" sz="2000" dirty="0">
                <a:effectLst/>
                <a:latin typeface="Calibri Light" panose="020F0302020204030204" pitchFamily="34" charset="0"/>
                <a:ea typeface="DengXian" panose="02010600030101010101" pitchFamily="2" charset="-122"/>
                <a:cs typeface="Arial" panose="020B0604020202020204" pitchFamily="34" charset="0"/>
              </a:rPr>
              <a:t>. For Dallas/Fort Worth, what number of flights were not </a:t>
            </a:r>
            <a:r>
              <a:rPr lang="en-GB" sz="2000" dirty="0" err="1">
                <a:effectLst/>
                <a:latin typeface="Calibri Light" panose="020F0302020204030204" pitchFamily="34" charset="0"/>
                <a:ea typeface="DengXian" panose="02010600030101010101" pitchFamily="2" charset="-122"/>
                <a:cs typeface="Arial" panose="020B0604020202020204" pitchFamily="34" charset="0"/>
              </a:rPr>
              <a:t>ontime</a:t>
            </a:r>
            <a:r>
              <a:rPr lang="en-GB" sz="2000" dirty="0">
                <a:effectLst/>
                <a:latin typeface="Calibri Light" panose="020F0302020204030204" pitchFamily="34" charset="0"/>
                <a:ea typeface="DengXian" panose="02010600030101010101" pitchFamily="2" charset="-122"/>
                <a:cs typeface="Arial" panose="020B0604020202020204" pitchFamily="34" charset="0"/>
              </a:rPr>
              <a:t>, and what number were Delayed by Security?</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2400"/>
              </a:spcAft>
            </a:pPr>
            <a:r>
              <a:rPr lang="en-GB" sz="2000" dirty="0">
                <a:effectLst/>
                <a:latin typeface="Calibri Light" panose="020F0302020204030204" pitchFamily="34" charset="0"/>
                <a:ea typeface="Times New Roman" panose="02020603050405020304" pitchFamily="18" charset="0"/>
                <a:cs typeface="Arial" panose="020B0604020202020204" pitchFamily="34" charset="0"/>
              </a:rPr>
              <a:t>3. Open the Flights worksheet of the </a:t>
            </a:r>
            <a:r>
              <a:rPr lang="en-GB" sz="2000" dirty="0" err="1">
                <a:effectLst/>
                <a:latin typeface="Calibri Light" panose="020F0302020204030204" pitchFamily="34" charset="0"/>
                <a:ea typeface="Times New Roman" panose="02020603050405020304" pitchFamily="18" charset="0"/>
                <a:cs typeface="Arial" panose="020B0604020202020204" pitchFamily="34" charset="0"/>
              </a:rPr>
              <a:t>tds_sample_data_all</a:t>
            </a:r>
            <a:r>
              <a:rPr lang="en-GB" sz="2000" dirty="0">
                <a:effectLst/>
                <a:latin typeface="Calibri Light" panose="020F0302020204030204" pitchFamily="34" charset="0"/>
                <a:ea typeface="Times New Roman" panose="02020603050405020304" pitchFamily="18" charset="0"/>
                <a:cs typeface="Arial" panose="020B0604020202020204" pitchFamily="34" charset="0"/>
              </a:rPr>
              <a:t> workbook. Create a line chart showing the average minutes of delay per flight by month. Create a filter for carrier name of US Airways. Which month saw the biggest decrease in average minutes of delay per flight compared with the previous month?</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292022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ADB73-BAD2-4936-3BDA-C826887B1DCB}"/>
              </a:ext>
            </a:extLst>
          </p:cNvPr>
          <p:cNvSpPr>
            <a:spLocks noGrp="1"/>
          </p:cNvSpPr>
          <p:nvPr>
            <p:ph type="title"/>
          </p:nvPr>
        </p:nvSpPr>
        <p:spPr/>
        <p:txBody>
          <a:bodyPr/>
          <a:lstStyle/>
          <a:p>
            <a:pPr algn="ctr"/>
            <a:r>
              <a:rPr lang="en-US" b="1" dirty="0"/>
              <a:t>Exercise 2</a:t>
            </a:r>
            <a:endParaRPr lang="en-GB" b="1" dirty="0"/>
          </a:p>
        </p:txBody>
      </p:sp>
      <p:sp>
        <p:nvSpPr>
          <p:cNvPr id="3" name="Content Placeholder 2">
            <a:extLst>
              <a:ext uri="{FF2B5EF4-FFF2-40B4-BE49-F238E27FC236}">
                <a16:creationId xmlns:a16="http://schemas.microsoft.com/office/drawing/2014/main" id="{279F1FCA-5CCA-74A3-2AC4-0FD9DCC4A6C3}"/>
              </a:ext>
            </a:extLst>
          </p:cNvPr>
          <p:cNvSpPr>
            <a:spLocks noGrp="1"/>
          </p:cNvSpPr>
          <p:nvPr>
            <p:ph idx="1"/>
          </p:nvPr>
        </p:nvSpPr>
        <p:spPr>
          <a:xfrm>
            <a:off x="838200" y="1373896"/>
            <a:ext cx="10515600" cy="4351338"/>
          </a:xfrm>
        </p:spPr>
        <p:txBody>
          <a:bodyPr/>
          <a:lstStyle/>
          <a:p>
            <a:pPr fontAlgn="base">
              <a:lnSpc>
                <a:spcPct val="107000"/>
              </a:lnSpc>
              <a:spcAft>
                <a:spcPts val="2400"/>
              </a:spcAft>
            </a:pPr>
            <a:r>
              <a:rPr lang="en-GB" sz="2400" dirty="0">
                <a:effectLst/>
                <a:latin typeface="Calibri Light" panose="020F0302020204030204" pitchFamily="34" charset="0"/>
                <a:ea typeface="Times New Roman" panose="02020603050405020304" pitchFamily="18" charset="0"/>
                <a:cs typeface="Arial" panose="020B0604020202020204" pitchFamily="34" charset="0"/>
              </a:rPr>
              <a:t>4. Using the Southern Region sheet of the South Superstore data, find the total sales value of items shipped in January and February 2014.</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2400"/>
              </a:spcAft>
            </a:pPr>
            <a:r>
              <a:rPr lang="en-GB" sz="2400" dirty="0">
                <a:effectLst/>
                <a:latin typeface="Calibri Light" panose="020F0302020204030204" pitchFamily="34" charset="0"/>
                <a:ea typeface="Times New Roman" panose="02020603050405020304" pitchFamily="18" charset="0"/>
                <a:cs typeface="Arial" panose="020B0604020202020204" pitchFamily="34" charset="0"/>
              </a:rPr>
              <a:t>5. Using the Southern Region sheet of the South Superstore data, find the customer name with the largest number of unique order ids.</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2400"/>
              </a:spcAft>
            </a:pPr>
            <a:r>
              <a:rPr lang="en-GB" sz="2400" dirty="0">
                <a:effectLst/>
                <a:latin typeface="Calibri Light" panose="020F0302020204030204" pitchFamily="34" charset="0"/>
                <a:ea typeface="Times New Roman" panose="02020603050405020304" pitchFamily="18" charset="0"/>
                <a:cs typeface="Arial" panose="020B0604020202020204" pitchFamily="34" charset="0"/>
              </a:rPr>
              <a:t>6. Using the Southern Region sheet of the South Superstore data, which state bordering Mississippi had the highest Sales?</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13793477"/>
      </p:ext>
    </p:extLst>
  </p:cSld>
  <p:clrMapOvr>
    <a:masterClrMapping/>
  </p:clrMapOvr>
</p:sld>
</file>

<file path=ppt/theme/theme1.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title content</Template>
  <TotalTime>0</TotalTime>
  <Words>359</Words>
  <Application>Microsoft Office PowerPoint</Application>
  <PresentationFormat>Widescreen</PresentationFormat>
  <Paragraphs>21</Paragraphs>
  <Slides>8</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Text 1</vt:lpstr>
      <vt:lpstr>Information Visualization</vt:lpstr>
      <vt:lpstr>Filtering By Dimension</vt:lpstr>
      <vt:lpstr>Filtering By Measure</vt:lpstr>
      <vt:lpstr>Filtering By Date</vt:lpstr>
      <vt:lpstr>Sorting Data Manually</vt:lpstr>
      <vt:lpstr>Sorting Data Automatically</vt:lpstr>
      <vt:lpstr>Exercise 1</vt:lpstr>
      <vt:lpstr>Exercise 2</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Visualisation</dc:title>
  <dc:creator>Divya Chidambaram</dc:creator>
  <cp:lastModifiedBy>Mark Huntly</cp:lastModifiedBy>
  <cp:revision>25</cp:revision>
  <dcterms:created xsi:type="dcterms:W3CDTF">2022-11-01T13:34:48Z</dcterms:created>
  <dcterms:modified xsi:type="dcterms:W3CDTF">2022-11-30T11:59:07Z</dcterms:modified>
</cp:coreProperties>
</file>