
<file path=[Content_Types].xml><?xml version="1.0" encoding="utf-8"?>
<Types xmlns="http://schemas.openxmlformats.org/package/2006/content-types">
  <Default Extension="png" ContentType="image/png"/>
  <Default Extension="emf" ContentType="image/x-emf"/>
  <Default Extension="xls" ContentType="application/vnd.ms-excel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31"/>
  </p:notesMasterIdLst>
  <p:handoutMasterIdLst>
    <p:handoutMasterId r:id="rId32"/>
  </p:handoutMasterIdLst>
  <p:sldIdLst>
    <p:sldId id="269" r:id="rId2"/>
    <p:sldId id="270" r:id="rId3"/>
    <p:sldId id="271" r:id="rId4"/>
    <p:sldId id="279" r:id="rId5"/>
    <p:sldId id="275" r:id="rId6"/>
    <p:sldId id="257" r:id="rId7"/>
    <p:sldId id="276" r:id="rId8"/>
    <p:sldId id="278" r:id="rId9"/>
    <p:sldId id="280" r:id="rId10"/>
    <p:sldId id="281" r:id="rId11"/>
    <p:sldId id="282" r:id="rId12"/>
    <p:sldId id="283" r:id="rId13"/>
    <p:sldId id="284" r:id="rId14"/>
    <p:sldId id="285" r:id="rId15"/>
    <p:sldId id="272" r:id="rId16"/>
    <p:sldId id="273" r:id="rId17"/>
    <p:sldId id="258" r:id="rId18"/>
    <p:sldId id="259" r:id="rId19"/>
    <p:sldId id="260" r:id="rId20"/>
    <p:sldId id="261" r:id="rId21"/>
    <p:sldId id="262" r:id="rId22"/>
    <p:sldId id="263" r:id="rId23"/>
    <p:sldId id="264" r:id="rId24"/>
    <p:sldId id="286" r:id="rId25"/>
    <p:sldId id="265" r:id="rId26"/>
    <p:sldId id="266" r:id="rId27"/>
    <p:sldId id="267" r:id="rId28"/>
    <p:sldId id="268" r:id="rId29"/>
    <p:sldId id="277" r:id="rId3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93" d="100"/>
          <a:sy n="93" d="100"/>
        </p:scale>
        <p:origin x="123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0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_rels/viewProps.xml.rels><?xml version="1.0" encoding="UTF-8" standalone="yes"?>
<Relationships xmlns="http://schemas.openxmlformats.org/package/2006/relationships"><Relationship Id="rId2" Type="http://schemas.openxmlformats.org/officeDocument/2006/relationships/slide" Target="slides/slide28.xml"/><Relationship Id="rId1" Type="http://schemas.openxmlformats.org/officeDocument/2006/relationships/slide" Target="slides/slide1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endParaRPr lang="en-GB" altLang="zh-CN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endParaRPr lang="en-GB" altLang="zh-CN"/>
          </a:p>
        </p:txBody>
      </p:sp>
      <p:sp>
        <p:nvSpPr>
          <p:cNvPr id="1638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endParaRPr lang="en-GB" altLang="zh-CN"/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fld id="{9BD580A0-9660-47BB-B5A0-C212A0A1D85D}" type="slidenum">
              <a:rPr lang="zh-CN" altLang="en-GB"/>
              <a:pPr>
                <a:defRPr/>
              </a:pPr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3799533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458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096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6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fld id="{88FAF855-EE09-4B7F-8B6B-4A99021CCC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47445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FE0C743-7EBC-4D0C-9BEA-04771916B6C6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1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29815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C42861C-7FBD-47BE-BEE4-A3C3DC02AAAF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2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55687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DF52A54-4C7D-4D2F-B612-89B5DF885DF0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3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73740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B80F7FE-5B66-4EBB-924B-9FB4DF2B52D8}" type="slidenum">
              <a:rPr lang="en-US"/>
              <a:pPr/>
              <a:t>4</a:t>
            </a:fld>
            <a:endParaRPr lang="en-US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1359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E745AF4-F385-4F6B-BB95-7481A41760BF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5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5572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41C91DD-93AA-4435-A294-3B1E28C2BC48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6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79835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3201024-5386-4AB8-AFD5-00288C8DD82C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7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86500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24D0115-A595-48CC-9128-7A30962949D1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8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78684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2A2F8A-48CB-4D6D-8880-8752FF58FB2B}" type="slidenum">
              <a:rPr lang="en-US"/>
              <a:pPr/>
              <a:t>9</a:t>
            </a:fld>
            <a:endParaRPr lang="en-US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8693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9386C61-210F-4CC6-85A0-DA82C7087B7C}" type="slidenum">
              <a:rPr lang="en-US"/>
              <a:pPr/>
              <a:t>10</a:t>
            </a:fld>
            <a:endParaRPr lang="en-US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5650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3531FF3-D81E-43FC-AD37-015AE7721D56}" type="slidenum">
              <a:rPr lang="en-US"/>
              <a:pPr/>
              <a:t>11</a:t>
            </a:fld>
            <a:endParaRPr lang="en-US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4452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BAB5B19-EC55-4065-A652-19E66625E204}" type="slidenum">
              <a:rPr lang="en-US"/>
              <a:pPr/>
              <a:t>12</a:t>
            </a:fld>
            <a:endParaRPr lang="en-US"/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352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B157BBD-3375-4981-9A83-0BDC98BB749F}" type="slidenum">
              <a:rPr lang="en-US"/>
              <a:pPr/>
              <a:t>13</a:t>
            </a:fld>
            <a:endParaRPr lang="en-US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58650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F6792DE-4930-46F6-A590-60E122817427}" type="slidenum">
              <a:rPr lang="en-US"/>
              <a:pPr/>
              <a:t>14</a:t>
            </a:fld>
            <a:endParaRPr lang="en-US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4468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F0A9B9D-ED6B-4D61-82FA-4C9E4F8BDFD7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15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12882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A94A13D-FBD2-4906-B8DC-A03D3E5D1FFD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16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544622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46D0F80-3E96-4E14-B5A7-9A846C0BEFFE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17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047589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5AC7132-8DC2-4099-A179-8BD1A0306F63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18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755925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4ED722B-934C-49A3-866E-5165A6EBE57A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19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985887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AEDFC06-9220-4191-BD20-7E342AAEDD9B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20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99081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DC996E1-B17F-4D33-8C80-7ECD512B0DF0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21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155502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2ACF02F-C3E2-411A-9261-7121872734C1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22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765635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CAC7594-3F09-41FC-AEAE-BFC057FC2257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23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975819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125E7EC-623F-4639-AA7F-BEC6E79E16B7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25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28270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1731F5C-444F-487F-B884-F12BBC4922E3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26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67244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C17BBA7-961C-4B74-B921-C128FE22A9F4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27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496514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D0F6314-B25B-4EA5-90F8-CF8842C4DC18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28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556532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B2E5B21-D359-44D2-B125-A9144F113442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29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49232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sz="2400">
                <a:latin typeface="Times New Roman" charset="0"/>
                <a:cs typeface="Arial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2400">
                <a:latin typeface="Times New Roman" charset="0"/>
                <a:cs typeface="Arial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 sz="2400">
                  <a:latin typeface="Times New Roman" charset="0"/>
                  <a:cs typeface="Arial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 sz="2400">
                  <a:latin typeface="Times New Roman" charset="0"/>
                  <a:cs typeface="Arial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 sz="2400">
                  <a:latin typeface="Times New Roman" charset="0"/>
                  <a:cs typeface="Arial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 sz="2400">
                  <a:latin typeface="Times New Roman" charset="0"/>
                  <a:cs typeface="Arial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 sz="2400">
                  <a:latin typeface="Times New Roman" charset="0"/>
                  <a:cs typeface="Arial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 sz="2400">
                  <a:latin typeface="Times New Roman" charset="0"/>
                  <a:cs typeface="Arial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 sz="2400">
                  <a:latin typeface="Times New Roman" charset="0"/>
                  <a:cs typeface="Arial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 sz="2400">
                  <a:latin typeface="Times New Roman" charset="0"/>
                  <a:cs typeface="Arial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 sz="2400">
                  <a:latin typeface="Times New Roman" charset="0"/>
                  <a:cs typeface="Arial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 sz="2400">
                  <a:latin typeface="Times New Roman" charset="0"/>
                  <a:cs typeface="Arial" charset="0"/>
                </a:endParaRPr>
              </a:p>
            </p:txBody>
          </p:sp>
        </p:grpSp>
      </p:grpSp>
      <p:sp>
        <p:nvSpPr>
          <p:cNvPr id="20499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500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charset="2"/>
              <a:buNone/>
              <a:defRPr sz="3400"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62D8E4-12A6-439D-B6AB-C81C7D29749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796015-15BD-45B4-95CB-F9FCFC556D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058DEF-F7DB-43F6-BD30-1080E9B78E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F64F7A-2A6A-408C-A50A-AE2839BC84D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715F75-800A-4742-82E6-02806EC8B3B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14563F-9E6F-46A1-96C4-4901BCB10EB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FBC4DC-1FE8-48C7-9693-1AE62418089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722634-7F18-44DD-B0E9-2DA1F5E554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15C693-67AF-4193-8617-26CEB26FBBE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0AADE1-41E8-4AB5-B0CD-39087B4B6EA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820E8B-B2E9-4911-BED1-FE8D19307E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57B392-B9E3-4798-AB1F-59C11C6310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  <a:cs typeface="Arial" charset="0"/>
              </a:defRPr>
            </a:lvl1pPr>
          </a:lstStyle>
          <a:p>
            <a:pPr>
              <a:defRPr/>
            </a:pPr>
            <a:fld id="{3EE15B5E-CD08-4A76-AC18-F81D7131E65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grpSp>
        <p:nvGrpSpPr>
          <p:cNvPr id="3076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9461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sz="2400">
                <a:latin typeface="Times New Roman" charset="0"/>
                <a:cs typeface="Arial" charset="0"/>
              </a:endParaRPr>
            </a:p>
          </p:txBody>
        </p:sp>
        <p:sp>
          <p:nvSpPr>
            <p:cNvPr id="19462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2400">
                <a:latin typeface="Times New Roman" charset="0"/>
                <a:cs typeface="Arial" charset="0"/>
              </a:endParaRPr>
            </a:p>
          </p:txBody>
        </p:sp>
        <p:sp>
          <p:nvSpPr>
            <p:cNvPr id="19463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solidFill>
                  <a:schemeClr val="hlink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9464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solidFill>
                  <a:schemeClr val="hlink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9465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solidFill>
                  <a:schemeClr val="accent2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9466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solidFill>
                  <a:schemeClr val="hlink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9467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2400">
                <a:latin typeface="Times New Roman" charset="0"/>
                <a:cs typeface="Arial" charset="0"/>
              </a:endParaRPr>
            </a:p>
          </p:txBody>
        </p:sp>
        <p:sp>
          <p:nvSpPr>
            <p:cNvPr id="19468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solidFill>
                  <a:schemeClr val="accent2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9469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solidFill>
                  <a:schemeClr val="accent2"/>
                </a:solidFill>
                <a:latin typeface="Arial" charset="0"/>
                <a:cs typeface="Arial" charset="0"/>
              </a:endParaRPr>
            </a:p>
          </p:txBody>
        </p:sp>
      </p:grpSp>
      <p:sp>
        <p:nvSpPr>
          <p:cNvPr id="3077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3078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9472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ransition/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oleObject" Target="../embeddings/Microsoft_Excel_97-2003_Worksheet1.xls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3.emf"/><Relationship Id="rId4" Type="http://schemas.openxmlformats.org/officeDocument/2006/relationships/oleObject" Target="../embeddings/Microsoft_Excel_97-2003_Worksheet2.xls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971800" y="620688"/>
            <a:ext cx="6019800" cy="3417912"/>
          </a:xfrm>
        </p:spPr>
        <p:txBody>
          <a:bodyPr/>
          <a:lstStyle/>
          <a:p>
            <a:pPr eaLnBrk="1" hangingPunct="1"/>
            <a:r>
              <a:rPr lang="en-GB" altLang="zh-CN" dirty="0" smtClean="0">
                <a:solidFill>
                  <a:schemeClr val="bg2"/>
                </a:solidFill>
                <a:ea typeface="宋体" pitchFamily="2" charset="-122"/>
              </a:rPr>
              <a:t>SBUS5105 </a:t>
            </a:r>
            <a:br>
              <a:rPr lang="en-GB" altLang="zh-CN" dirty="0" smtClean="0">
                <a:solidFill>
                  <a:schemeClr val="bg2"/>
                </a:solidFill>
                <a:ea typeface="宋体" pitchFamily="2" charset="-122"/>
              </a:rPr>
            </a:br>
            <a:r>
              <a:rPr lang="en-GB" altLang="zh-CN" dirty="0" smtClean="0">
                <a:ea typeface="宋体" pitchFamily="2" charset="-122"/>
              </a:rPr>
              <a:t>Data Handling and Business Intelligence</a:t>
            </a:r>
            <a:endParaRPr lang="en-US" dirty="0" smtClean="0"/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2843808" y="4267200"/>
            <a:ext cx="6147792" cy="17526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zh-CN" dirty="0" smtClean="0">
                <a:ea typeface="宋体" pitchFamily="2" charset="-122"/>
              </a:rPr>
              <a:t>Week 4: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zh-CN" dirty="0" smtClean="0">
                <a:ea typeface="宋体" pitchFamily="2" charset="-122"/>
              </a:rPr>
              <a:t>Model and Model Construction </a:t>
            </a:r>
            <a:endParaRPr lang="en-US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CN" dirty="0" smtClean="0">
                <a:ea typeface="宋体" pitchFamily="2" charset="-122"/>
              </a:rPr>
              <a:t>Week 4		</a:t>
            </a:r>
            <a:endParaRPr lang="en-US" dirty="0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zh-CN" smtClean="0">
                <a:ea typeface="宋体" pitchFamily="2" charset="-122"/>
              </a:rPr>
              <a:t>Principles of Models</a:t>
            </a:r>
          </a:p>
          <a:p>
            <a:pPr eaLnBrk="1" hangingPunct="1"/>
            <a:endParaRPr lang="en-GB" altLang="zh-CN" smtClean="0">
              <a:ea typeface="宋体" pitchFamily="2" charset="-122"/>
            </a:endParaRPr>
          </a:p>
          <a:p>
            <a:pPr eaLnBrk="1" hangingPunct="1"/>
            <a:r>
              <a:rPr lang="en-GB" altLang="zh-CN" smtClean="0">
                <a:ea typeface="宋体" pitchFamily="2" charset="-122"/>
              </a:rPr>
              <a:t>The Construction of Models. </a:t>
            </a:r>
          </a:p>
          <a:p>
            <a:pPr eaLnBrk="1" hangingPunct="1"/>
            <a:endParaRPr lang="en-GB" altLang="zh-CN" smtClean="0">
              <a:ea typeface="宋体" pitchFamily="2" charset="-122"/>
            </a:endParaRPr>
          </a:p>
          <a:p>
            <a:pPr eaLnBrk="1" hangingPunct="1"/>
            <a:r>
              <a:rPr lang="en-GB" altLang="zh-CN" smtClean="0">
                <a:ea typeface="宋体" pitchFamily="2" charset="-122"/>
              </a:rPr>
              <a:t>Construct simple analytical models in practical session</a:t>
            </a:r>
            <a:endParaRPr lang="en-US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404664"/>
            <a:ext cx="8964488" cy="6453336"/>
          </a:xfrm>
        </p:spPr>
        <p:txBody>
          <a:bodyPr/>
          <a:lstStyle/>
          <a:p>
            <a:pPr algn="ctr" eaLnBrk="1" hangingPunct="1">
              <a:lnSpc>
                <a:spcPct val="80000"/>
              </a:lnSpc>
              <a:buNone/>
            </a:pPr>
            <a:r>
              <a:rPr lang="en-GB" altLang="zh-CN" sz="2600" dirty="0" smtClean="0">
                <a:ea typeface="宋体" pitchFamily="2" charset="-122"/>
              </a:rPr>
              <a:t>Model: </a:t>
            </a:r>
          </a:p>
          <a:p>
            <a:pPr eaLnBrk="1" hangingPunct="1">
              <a:lnSpc>
                <a:spcPct val="80000"/>
              </a:lnSpc>
              <a:buNone/>
            </a:pPr>
            <a:r>
              <a:rPr lang="en-GB" altLang="zh-CN" sz="2600" dirty="0" smtClean="0">
                <a:latin typeface="Times New Roman" pitchFamily="18" charset="0"/>
                <a:ea typeface="宋体" pitchFamily="2" charset="-122"/>
              </a:rPr>
              <a:t>	‘</a:t>
            </a:r>
            <a:r>
              <a:rPr lang="en-GB" altLang="zh-CN" sz="2600" dirty="0" smtClean="0">
                <a:ea typeface="宋体" pitchFamily="2" charset="-122"/>
              </a:rPr>
              <a:t>A simplified representation of a system</a:t>
            </a:r>
            <a:r>
              <a:rPr lang="en-GB" altLang="zh-CN" sz="2600" dirty="0" smtClean="0">
                <a:latin typeface="Times New Roman" pitchFamily="18" charset="0"/>
                <a:ea typeface="宋体" pitchFamily="2" charset="-122"/>
              </a:rPr>
              <a:t>’</a:t>
            </a:r>
            <a:r>
              <a:rPr lang="en-GB" altLang="zh-CN" sz="2600" dirty="0" smtClean="0">
                <a:ea typeface="宋体" pitchFamily="2" charset="-122"/>
              </a:rPr>
              <a:t> (</a:t>
            </a:r>
            <a:r>
              <a:rPr lang="en-GB" altLang="zh-CN" sz="2600" dirty="0" err="1" smtClean="0">
                <a:ea typeface="宋体" pitchFamily="2" charset="-122"/>
              </a:rPr>
              <a:t>Oakshott</a:t>
            </a:r>
            <a:r>
              <a:rPr lang="en-GB" altLang="zh-CN" sz="2600" dirty="0" smtClean="0">
                <a:ea typeface="宋体" pitchFamily="2" charset="-122"/>
              </a:rPr>
              <a:t>) </a:t>
            </a:r>
          </a:p>
          <a:p>
            <a:pPr eaLnBrk="1" hangingPunct="1">
              <a:lnSpc>
                <a:spcPct val="80000"/>
              </a:lnSpc>
              <a:buNone/>
            </a:pPr>
            <a:r>
              <a:rPr lang="en-GB" altLang="zh-CN" sz="2600" dirty="0" smtClean="0">
                <a:ea typeface="宋体" pitchFamily="2" charset="-122"/>
              </a:rPr>
              <a:t>	</a:t>
            </a:r>
            <a:r>
              <a:rPr lang="en-GB" altLang="zh-CN" sz="1400" dirty="0" smtClean="0">
                <a:ea typeface="宋体" pitchFamily="2" charset="-122"/>
              </a:rPr>
              <a:t>[Ref - </a:t>
            </a:r>
            <a:r>
              <a:rPr lang="en-GB" sz="1400" dirty="0" err="1" smtClean="0"/>
              <a:t>Oakshott</a:t>
            </a:r>
            <a:r>
              <a:rPr lang="en-GB" sz="1400" dirty="0" smtClean="0"/>
              <a:t>, Les, (1997), </a:t>
            </a:r>
            <a:r>
              <a:rPr lang="en-GB" sz="1400" i="1" dirty="0" smtClean="0"/>
              <a:t>Business Modelling and Simulation</a:t>
            </a:r>
            <a:r>
              <a:rPr lang="en-GB" sz="1400" dirty="0" smtClean="0"/>
              <a:t>, Pitman Publishing, ISBN 0273612514]</a:t>
            </a:r>
            <a:endParaRPr lang="en-US" sz="1400" dirty="0" smtClean="0"/>
          </a:p>
          <a:p>
            <a:pPr eaLnBrk="1" hangingPunct="1">
              <a:lnSpc>
                <a:spcPct val="80000"/>
              </a:lnSpc>
            </a:pPr>
            <a:endParaRPr lang="en-GB" altLang="zh-CN" sz="2600" dirty="0" smtClean="0">
              <a:ea typeface="宋体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en-GB" altLang="zh-CN" sz="2600" dirty="0" smtClean="0">
                <a:ea typeface="宋体" pitchFamily="2" charset="-122"/>
              </a:rPr>
              <a:t>Types of Models: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600" dirty="0" smtClean="0">
                <a:ea typeface="宋体" pitchFamily="2" charset="-122"/>
              </a:rPr>
              <a:t>Physical models: look like real thing or object in reality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zh-CN" sz="2600" dirty="0" smtClean="0">
                <a:ea typeface="宋体" pitchFamily="2" charset="-122"/>
              </a:rPr>
              <a:t>A Scale Model with the building and surrounding environments made of solid materials.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zh-CN" sz="2600" dirty="0" smtClean="0">
                <a:ea typeface="宋体" pitchFamily="2" charset="-122"/>
              </a:rPr>
              <a:t>Draw the building with environments on map. </a:t>
            </a:r>
            <a:endParaRPr lang="en-US" sz="2600" dirty="0" smtClean="0">
              <a:ea typeface="宋体" pitchFamily="2" charset="-122"/>
            </a:endParaRPr>
          </a:p>
          <a:p>
            <a:pPr lvl="1" eaLnBrk="1" hangingPunct="1">
              <a:lnSpc>
                <a:spcPct val="80000"/>
              </a:lnSpc>
            </a:pPr>
            <a:endParaRPr lang="en-GB" altLang="zh-CN" sz="2600" dirty="0" smtClean="0">
              <a:ea typeface="宋体" pitchFamily="2" charset="-122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altLang="zh-CN" sz="2600" dirty="0" smtClean="0">
                <a:ea typeface="宋体" pitchFamily="2" charset="-122"/>
              </a:rPr>
              <a:t>Symbolic models: designed to represent some aspects of the real thing or object.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zh-CN" sz="2600" dirty="0" smtClean="0">
                <a:ea typeface="宋体" pitchFamily="2" charset="-122"/>
              </a:rPr>
              <a:t>Non-mathematical: Graphs, circuit diagrams, even map and charts to visualize things to understand the system we build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zh-CN" sz="2600" dirty="0" smtClean="0">
                <a:ea typeface="宋体" pitchFamily="2" charset="-122"/>
              </a:rPr>
              <a:t>Mathematical: rules, quantity, numbers, algebra,  etc.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45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2457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457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2457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2339752" y="6021288"/>
            <a:ext cx="4688160" cy="612304"/>
          </a:xfrm>
        </p:spPr>
        <p:txBody>
          <a:bodyPr/>
          <a:lstStyle/>
          <a:p>
            <a:r>
              <a:rPr lang="en-US" dirty="0" smtClean="0"/>
              <a:t>Cliff </a:t>
            </a:r>
            <a:r>
              <a:rPr lang="en-US" dirty="0"/>
              <a:t>Ragsdale. © 2001 South-Western/Thomson Learning.</a:t>
            </a:r>
          </a:p>
          <a:p>
            <a:endParaRPr lang="en-US" sz="1400" dirty="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507288" cy="1371600"/>
          </a:xfrm>
          <a:noFill/>
          <a:ln/>
        </p:spPr>
        <p:txBody>
          <a:bodyPr/>
          <a:lstStyle/>
          <a:p>
            <a:r>
              <a:rPr lang="en-US" sz="4000" i="1" dirty="0"/>
              <a:t>The </a:t>
            </a:r>
            <a:r>
              <a:rPr lang="en-US" sz="4000" i="1" dirty="0" err="1" smtClean="0"/>
              <a:t>Modelling</a:t>
            </a:r>
            <a:r>
              <a:rPr lang="en-US" sz="4000" i="1" dirty="0" smtClean="0"/>
              <a:t> Approach to </a:t>
            </a:r>
            <a:r>
              <a:rPr lang="en-US" sz="4000" i="1" dirty="0"/>
              <a:t>Decision Making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2276872"/>
            <a:ext cx="8229600" cy="3464024"/>
          </a:xfrm>
          <a:noFill/>
          <a:ln/>
        </p:spPr>
        <p:txBody>
          <a:bodyPr/>
          <a:lstStyle/>
          <a:p>
            <a:r>
              <a:rPr lang="en-US" dirty="0"/>
              <a:t>Everyone uses models to make decisions.</a:t>
            </a:r>
          </a:p>
          <a:p>
            <a:r>
              <a:rPr lang="en-US" dirty="0"/>
              <a:t>Types of models:</a:t>
            </a:r>
          </a:p>
          <a:p>
            <a:pPr lvl="1"/>
            <a:r>
              <a:rPr lang="en-US" dirty="0"/>
              <a:t>Mental (arranging furniture)</a:t>
            </a:r>
          </a:p>
          <a:p>
            <a:pPr lvl="1"/>
            <a:r>
              <a:rPr lang="en-US" dirty="0"/>
              <a:t>Visual (blueprints, road maps)</a:t>
            </a:r>
          </a:p>
          <a:p>
            <a:pPr lvl="1"/>
            <a:r>
              <a:rPr lang="en-US" dirty="0"/>
              <a:t>Physical/Scale (aerodynamics, buildings)</a:t>
            </a:r>
          </a:p>
          <a:p>
            <a:pPr lvl="1"/>
            <a:r>
              <a:rPr lang="en-US" dirty="0"/>
              <a:t>Mathematical (what we’ll be studying)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229600" cy="4256088"/>
          </a:xfrm>
        </p:spPr>
        <p:txBody>
          <a:bodyPr/>
          <a:lstStyle/>
          <a:p>
            <a:pPr eaLnBrk="1" hangingPunct="1"/>
            <a:r>
              <a:rPr lang="en-GB" altLang="zh-CN" dirty="0" smtClean="0">
                <a:ea typeface="宋体" pitchFamily="2" charset="-122"/>
              </a:rPr>
              <a:t>Quantitative Model </a:t>
            </a:r>
          </a:p>
          <a:p>
            <a:pPr eaLnBrk="1" hangingPunct="1">
              <a:buFont typeface="Wingdings" pitchFamily="2" charset="2"/>
              <a:buNone/>
            </a:pPr>
            <a:endParaRPr lang="en-GB" altLang="zh-CN" dirty="0" smtClean="0">
              <a:ea typeface="宋体" pitchFamily="2" charset="-122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zh-CN" dirty="0" smtClean="0">
                <a:ea typeface="宋体" pitchFamily="2" charset="-122"/>
              </a:rPr>
              <a:t>The Model we build in this module is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zh-CN" dirty="0" smtClean="0">
                <a:ea typeface="宋体" pitchFamily="2" charset="-122"/>
              </a:rPr>
              <a:t> </a:t>
            </a:r>
            <a:r>
              <a:rPr lang="en-GB" altLang="zh-CN" dirty="0" smtClean="0">
                <a:latin typeface="Times New Roman" pitchFamily="18" charset="0"/>
                <a:ea typeface="宋体" pitchFamily="2" charset="-122"/>
              </a:rPr>
              <a:t>“</a:t>
            </a:r>
            <a:r>
              <a:rPr lang="en-GB" altLang="zh-CN" dirty="0" smtClean="0">
                <a:ea typeface="宋体" pitchFamily="2" charset="-122"/>
              </a:rPr>
              <a:t>A simplified mathematical description of a system to assist predictions and decision making"</a:t>
            </a:r>
          </a:p>
          <a:p>
            <a:pPr lvl="1" eaLnBrk="1" hangingPunct="1"/>
            <a:endParaRPr lang="en-US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556792"/>
            <a:ext cx="8640960" cy="496783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zh-CN" sz="2000" dirty="0" smtClean="0">
                <a:ea typeface="宋体" pitchFamily="2" charset="-122"/>
              </a:rPr>
              <a:t>Deterministic (Analytical)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CN" sz="2000" dirty="0" smtClean="0">
                <a:ea typeface="宋体" pitchFamily="2" charset="-122"/>
              </a:rPr>
              <a:t>Models where for the same input(</a:t>
            </a:r>
            <a:r>
              <a:rPr lang="en-GB" altLang="zh-CN" sz="2000" dirty="0" err="1" smtClean="0">
                <a:ea typeface="宋体" pitchFamily="2" charset="-122"/>
              </a:rPr>
              <a:t>s</a:t>
            </a:r>
            <a:r>
              <a:rPr lang="en-GB" altLang="zh-CN" sz="2000" dirty="0" smtClean="0">
                <a:ea typeface="宋体" pitchFamily="2" charset="-122"/>
              </a:rPr>
              <a:t>), you always get exactly the same output(</a:t>
            </a:r>
            <a:r>
              <a:rPr lang="en-GB" altLang="zh-CN" sz="2000" dirty="0" err="1" smtClean="0">
                <a:ea typeface="宋体" pitchFamily="2" charset="-122"/>
              </a:rPr>
              <a:t>s</a:t>
            </a:r>
            <a:r>
              <a:rPr lang="en-GB" altLang="zh-CN" sz="2000" dirty="0" smtClean="0">
                <a:ea typeface="宋体" pitchFamily="2" charset="-122"/>
              </a:rPr>
              <a:t>) due to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zh-CN" sz="2000" dirty="0" smtClean="0">
                <a:ea typeface="宋体" pitchFamily="2" charset="-122"/>
              </a:rPr>
              <a:t>the static transformation process from input to output, e.g. an equation Y = X + 6</a:t>
            </a:r>
          </a:p>
          <a:p>
            <a:pPr lvl="2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zh-CN" sz="2000" b="1" dirty="0" smtClean="0">
              <a:ea typeface="宋体" pitchFamily="2" charset="-122"/>
            </a:endParaRPr>
          </a:p>
          <a:p>
            <a:pPr lvl="2" eaLnBrk="1" hangingPunct="1">
              <a:lnSpc>
                <a:spcPct val="90000"/>
              </a:lnSpc>
            </a:pPr>
            <a:r>
              <a:rPr lang="en-GB" altLang="zh-CN" sz="2000" dirty="0" smtClean="0">
                <a:ea typeface="宋体" pitchFamily="2" charset="-122"/>
              </a:rPr>
              <a:t>Models where the </a:t>
            </a:r>
            <a:r>
              <a:rPr lang="en-GB" altLang="zh-CN" sz="2000" dirty="0" smtClean="0">
                <a:latin typeface="Times New Roman" pitchFamily="18" charset="0"/>
                <a:ea typeface="宋体" pitchFamily="2" charset="-122"/>
              </a:rPr>
              <a:t>‘</a:t>
            </a:r>
            <a:r>
              <a:rPr lang="en-GB" altLang="zh-CN" sz="2000" dirty="0" smtClean="0">
                <a:ea typeface="宋体" pitchFamily="2" charset="-122"/>
              </a:rPr>
              <a:t>modeller</a:t>
            </a:r>
            <a:r>
              <a:rPr lang="en-GB" altLang="zh-CN" sz="2000" dirty="0" smtClean="0">
                <a:latin typeface="Times New Roman" pitchFamily="18" charset="0"/>
                <a:ea typeface="宋体" pitchFamily="2" charset="-122"/>
              </a:rPr>
              <a:t>’</a:t>
            </a:r>
            <a:r>
              <a:rPr lang="en-GB" altLang="zh-CN" sz="2000" dirty="0" smtClean="0">
                <a:ea typeface="宋体" pitchFamily="2" charset="-122"/>
              </a:rPr>
              <a:t> understands the system, and has worked out a way to directly calculate the outputs from the inputs, normally with an equation</a:t>
            </a:r>
          </a:p>
          <a:p>
            <a:pPr lvl="2" eaLnBrk="1" hangingPunct="1">
              <a:lnSpc>
                <a:spcPct val="90000"/>
              </a:lnSpc>
            </a:pPr>
            <a:endParaRPr lang="en-GB" altLang="zh-CN" sz="2000" dirty="0" smtClean="0">
              <a:ea typeface="宋体" pitchFamily="2" charset="-122"/>
            </a:endParaRPr>
          </a:p>
          <a:p>
            <a:pPr lvl="2" eaLnBrk="1" hangingPunct="1">
              <a:lnSpc>
                <a:spcPct val="90000"/>
              </a:lnSpc>
            </a:pPr>
            <a:r>
              <a:rPr lang="en-GB" altLang="zh-CN" sz="2000" dirty="0" smtClean="0">
                <a:ea typeface="宋体" pitchFamily="2" charset="-122"/>
              </a:rPr>
              <a:t>E.G. My car price model</a:t>
            </a:r>
          </a:p>
          <a:p>
            <a:pPr lvl="3" eaLnBrk="1" hangingPunct="1">
              <a:lnSpc>
                <a:spcPct val="90000"/>
              </a:lnSpc>
            </a:pPr>
            <a:r>
              <a:rPr lang="en-GB" altLang="zh-CN" dirty="0" smtClean="0">
                <a:ea typeface="宋体" pitchFamily="2" charset="-122"/>
              </a:rPr>
              <a:t>C = 500 + 0.2m</a:t>
            </a:r>
          </a:p>
          <a:p>
            <a:pPr lvl="3" eaLnBrk="1" hangingPunct="1">
              <a:lnSpc>
                <a:spcPct val="90000"/>
              </a:lnSpc>
            </a:pPr>
            <a:r>
              <a:rPr lang="en-GB" altLang="zh-CN" dirty="0" smtClean="0">
                <a:ea typeface="宋体" pitchFamily="2" charset="-122"/>
              </a:rPr>
              <a:t>Where:</a:t>
            </a:r>
          </a:p>
          <a:p>
            <a:pPr lvl="4" eaLnBrk="1" hangingPunct="1">
              <a:lnSpc>
                <a:spcPct val="90000"/>
              </a:lnSpc>
            </a:pPr>
            <a:r>
              <a:rPr lang="en-GB" altLang="zh-CN" dirty="0" smtClean="0">
                <a:ea typeface="宋体" pitchFamily="2" charset="-122"/>
              </a:rPr>
              <a:t>C = Cost per year</a:t>
            </a:r>
          </a:p>
          <a:p>
            <a:pPr lvl="4" eaLnBrk="1" hangingPunct="1">
              <a:lnSpc>
                <a:spcPct val="90000"/>
              </a:lnSpc>
            </a:pPr>
            <a:r>
              <a:rPr lang="en-GB" altLang="zh-CN" dirty="0" smtClean="0">
                <a:ea typeface="宋体" pitchFamily="2" charset="-122"/>
              </a:rPr>
              <a:t>M = Mileage per year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zh-CN" altLang="en-GB" sz="2000" dirty="0" smtClean="0">
              <a:ea typeface="宋体" pitchFamily="2" charset="-122"/>
            </a:endParaRPr>
          </a:p>
        </p:txBody>
      </p:sp>
      <p:sp>
        <p:nvSpPr>
          <p:cNvPr id="9219" name="Text Box 4"/>
          <p:cNvSpPr txBox="1">
            <a:spLocks noChangeArrowheads="1"/>
          </p:cNvSpPr>
          <p:nvPr/>
        </p:nvSpPr>
        <p:spPr bwMode="auto">
          <a:xfrm>
            <a:off x="381000" y="685800"/>
            <a:ext cx="8458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zh-CN" sz="4000">
                <a:solidFill>
                  <a:schemeClr val="tx2"/>
                </a:solidFill>
                <a:ea typeface="宋体" pitchFamily="2" charset="-122"/>
              </a:rPr>
              <a:t>Types of </a:t>
            </a:r>
            <a:r>
              <a:rPr lang="en-GB" altLang="zh-CN" sz="3600">
                <a:solidFill>
                  <a:schemeClr val="tx2"/>
                </a:solidFill>
                <a:ea typeface="宋体" pitchFamily="2" charset="-122"/>
              </a:rPr>
              <a:t>Quantitative</a:t>
            </a:r>
            <a:r>
              <a:rPr lang="en-GB" altLang="zh-CN" sz="4000">
                <a:solidFill>
                  <a:schemeClr val="tx2"/>
                </a:solidFill>
                <a:ea typeface="宋体" pitchFamily="2" charset="-122"/>
              </a:rPr>
              <a:t> Models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en-GB" altLang="zh-CN" sz="4000" smtClean="0">
                <a:solidFill>
                  <a:schemeClr val="tx2"/>
                </a:solidFill>
                <a:ea typeface="宋体" pitchFamily="2" charset="-122"/>
              </a:rPr>
              <a:t>Types of Quantitative Models (2)</a:t>
            </a:r>
            <a:endParaRPr lang="en-US" sz="4000" smtClean="0">
              <a:solidFill>
                <a:schemeClr val="tx2"/>
              </a:solidFill>
            </a:endParaRP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51847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zh-CN" sz="2400" smtClean="0">
                <a:ea typeface="宋体" pitchFamily="2" charset="-122"/>
              </a:rPr>
              <a:t>Stochastic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000" smtClean="0">
                <a:ea typeface="宋体" pitchFamily="2" charset="-122"/>
              </a:rPr>
              <a:t>Models with an element of randomness will not always get same output(s) with same input(s) due to </a:t>
            </a:r>
          </a:p>
          <a:p>
            <a:pPr lvl="1" eaLnBrk="1" hangingPunct="1">
              <a:lnSpc>
                <a:spcPct val="80000"/>
              </a:lnSpc>
            </a:pPr>
            <a:endParaRPr lang="en-GB" altLang="zh-CN" sz="2000" smtClean="0">
              <a:ea typeface="宋体" pitchFamily="2" charset="-122"/>
            </a:endParaRPr>
          </a:p>
          <a:p>
            <a:pPr lvl="2" eaLnBrk="1" hangingPunct="1">
              <a:lnSpc>
                <a:spcPct val="80000"/>
              </a:lnSpc>
            </a:pPr>
            <a:r>
              <a:rPr lang="en-GB" altLang="zh-CN" sz="1900" smtClean="0">
                <a:ea typeface="宋体" pitchFamily="2" charset="-122"/>
              </a:rPr>
              <a:t>the transformation process is dynamic. e.g may even involve probability distribution and weights for input, which brings different output.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zh-CN" sz="1800" smtClean="0">
                <a:ea typeface="宋体" pitchFamily="2" charset="-122"/>
              </a:rPr>
              <a:t>Example: a model of a dice game, adding up score from 3 given dices don</a:t>
            </a:r>
            <a:r>
              <a:rPr lang="en-GB" altLang="zh-CN" sz="1800" smtClean="0">
                <a:latin typeface="Times New Roman" pitchFamily="18" charset="0"/>
                <a:ea typeface="宋体" pitchFamily="2" charset="-122"/>
              </a:rPr>
              <a:t>’</a:t>
            </a:r>
            <a:r>
              <a:rPr lang="en-GB" altLang="zh-CN" sz="1800" smtClean="0">
                <a:ea typeface="宋体" pitchFamily="2" charset="-122"/>
              </a:rPr>
              <a:t>t always get the same total, even with the same number of dice!.</a:t>
            </a:r>
          </a:p>
          <a:p>
            <a:pPr lvl="3" eaLnBrk="1" hangingPunct="1">
              <a:lnSpc>
                <a:spcPct val="80000"/>
              </a:lnSpc>
            </a:pPr>
            <a:r>
              <a:rPr lang="en-GB" altLang="zh-CN" sz="1700" smtClean="0">
                <a:ea typeface="宋体" pitchFamily="2" charset="-122"/>
              </a:rPr>
              <a:t>Round 1: 1+1+2 = 4</a:t>
            </a:r>
          </a:p>
          <a:p>
            <a:pPr lvl="3" eaLnBrk="1" hangingPunct="1">
              <a:lnSpc>
                <a:spcPct val="80000"/>
              </a:lnSpc>
            </a:pPr>
            <a:r>
              <a:rPr lang="en-GB" altLang="zh-CN" sz="1700" smtClean="0">
                <a:ea typeface="宋体" pitchFamily="2" charset="-122"/>
              </a:rPr>
              <a:t>Round 2: 3+4+6 =13 </a:t>
            </a:r>
          </a:p>
          <a:p>
            <a:pPr lvl="2" eaLnBrk="1" hangingPunct="1">
              <a:lnSpc>
                <a:spcPct val="80000"/>
              </a:lnSpc>
            </a:pPr>
            <a:endParaRPr lang="en-GB" altLang="zh-CN" sz="1900" smtClean="0">
              <a:ea typeface="宋体" pitchFamily="2" charset="-122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altLang="zh-CN" sz="2000" smtClean="0">
                <a:ea typeface="宋体" pitchFamily="2" charset="-122"/>
              </a:rPr>
              <a:t>Simulation Model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zh-CN" sz="1900" smtClean="0">
                <a:ea typeface="宋体" pitchFamily="2" charset="-122"/>
              </a:rPr>
              <a:t>Models where the output(s) are not worked out directly from the input(s) </a:t>
            </a:r>
            <a:r>
              <a:rPr lang="en-GB" altLang="zh-CN" sz="1900" smtClean="0">
                <a:latin typeface="Times New Roman" pitchFamily="18" charset="0"/>
                <a:ea typeface="宋体" pitchFamily="2" charset="-122"/>
              </a:rPr>
              <a:t>–</a:t>
            </a:r>
            <a:r>
              <a:rPr lang="en-GB" altLang="zh-CN" sz="1900" smtClean="0">
                <a:ea typeface="宋体" pitchFamily="2" charset="-122"/>
              </a:rPr>
              <a:t> instead the model </a:t>
            </a:r>
            <a:r>
              <a:rPr lang="en-GB" altLang="zh-CN" sz="1900" smtClean="0">
                <a:latin typeface="Times New Roman" pitchFamily="18" charset="0"/>
                <a:ea typeface="宋体" pitchFamily="2" charset="-122"/>
              </a:rPr>
              <a:t>‘</a:t>
            </a:r>
            <a:r>
              <a:rPr lang="en-GB" altLang="zh-CN" sz="1900" smtClean="0">
                <a:ea typeface="宋体" pitchFamily="2" charset="-122"/>
              </a:rPr>
              <a:t>simulates</a:t>
            </a:r>
            <a:r>
              <a:rPr lang="en-GB" altLang="zh-CN" sz="1900" smtClean="0">
                <a:latin typeface="Times New Roman" pitchFamily="18" charset="0"/>
                <a:ea typeface="宋体" pitchFamily="2" charset="-122"/>
              </a:rPr>
              <a:t>’</a:t>
            </a:r>
            <a:r>
              <a:rPr lang="en-GB" altLang="zh-CN" sz="1900" smtClean="0">
                <a:ea typeface="宋体" pitchFamily="2" charset="-122"/>
              </a:rPr>
              <a:t> the working of the system so the output </a:t>
            </a:r>
            <a:r>
              <a:rPr lang="en-GB" altLang="zh-CN" sz="1900" smtClean="0">
                <a:latin typeface="Times New Roman" pitchFamily="18" charset="0"/>
                <a:ea typeface="宋体" pitchFamily="2" charset="-122"/>
              </a:rPr>
              <a:t>‘</a:t>
            </a:r>
            <a:r>
              <a:rPr lang="en-GB" altLang="zh-CN" sz="1900" smtClean="0">
                <a:ea typeface="宋体" pitchFamily="2" charset="-122"/>
              </a:rPr>
              <a:t>happens</a:t>
            </a:r>
            <a:r>
              <a:rPr lang="en-GB" altLang="zh-CN" sz="1900" smtClean="0">
                <a:latin typeface="Times New Roman" pitchFamily="18" charset="0"/>
                <a:ea typeface="宋体" pitchFamily="2" charset="-122"/>
              </a:rPr>
              <a:t>’</a:t>
            </a:r>
            <a:r>
              <a:rPr lang="en-GB" altLang="zh-CN" sz="1900" smtClean="0">
                <a:ea typeface="宋体" pitchFamily="2" charset="-122"/>
              </a:rPr>
              <a:t>, </a:t>
            </a:r>
          </a:p>
          <a:p>
            <a:pPr lvl="2" eaLnBrk="1" hangingPunct="1">
              <a:lnSpc>
                <a:spcPct val="80000"/>
              </a:lnSpc>
            </a:pPr>
            <a:endParaRPr lang="en-GB" altLang="zh-CN" sz="1900" smtClean="0">
              <a:ea typeface="宋体" pitchFamily="2" charset="-122"/>
            </a:endParaRPr>
          </a:p>
          <a:p>
            <a:pPr lvl="2" eaLnBrk="1" hangingPunct="1">
              <a:lnSpc>
                <a:spcPct val="80000"/>
              </a:lnSpc>
            </a:pPr>
            <a:r>
              <a:rPr lang="en-GB" altLang="zh-CN" sz="1900" smtClean="0">
                <a:ea typeface="宋体" pitchFamily="2" charset="-122"/>
              </a:rPr>
              <a:t>Optimize the working process</a:t>
            </a:r>
          </a:p>
          <a:p>
            <a:pPr lvl="2" eaLnBrk="1" hangingPunct="1">
              <a:lnSpc>
                <a:spcPct val="80000"/>
              </a:lnSpc>
            </a:pPr>
            <a:endParaRPr lang="en-GB" altLang="zh-CN" sz="1900" smtClean="0"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33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337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/>
                                        <p:tgtEl>
                                          <p:spTgt spid="337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CN" sz="4000" smtClean="0">
                <a:solidFill>
                  <a:schemeClr val="tx2"/>
                </a:solidFill>
                <a:ea typeface="宋体" pitchFamily="2" charset="-122"/>
              </a:rPr>
              <a:t>Types of Quantitative Models (3)</a:t>
            </a:r>
            <a:endParaRPr lang="en-US" sz="4000" smtClean="0">
              <a:solidFill>
                <a:schemeClr val="tx2"/>
              </a:solidFill>
            </a:endParaRP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229600" cy="4687888"/>
          </a:xfrm>
        </p:spPr>
        <p:txBody>
          <a:bodyPr/>
          <a:lstStyle/>
          <a:p>
            <a:pPr eaLnBrk="1" hangingPunct="1"/>
            <a:r>
              <a:rPr lang="en-GB" altLang="zh-CN" smtClean="0">
                <a:ea typeface="宋体" pitchFamily="2" charset="-122"/>
              </a:rPr>
              <a:t>Simulation Models</a:t>
            </a:r>
          </a:p>
          <a:p>
            <a:pPr eaLnBrk="1" hangingPunct="1"/>
            <a:endParaRPr lang="en-GB" altLang="zh-CN" smtClean="0">
              <a:ea typeface="宋体" pitchFamily="2" charset="-122"/>
            </a:endParaRPr>
          </a:p>
          <a:p>
            <a:pPr lvl="1" eaLnBrk="1" hangingPunct="1"/>
            <a:r>
              <a:rPr lang="en-GB" altLang="zh-CN" sz="2500" smtClean="0">
                <a:ea typeface="宋体" pitchFamily="2" charset="-122"/>
              </a:rPr>
              <a:t>Simulation Models involves more calculation than analytical deterministic model </a:t>
            </a:r>
          </a:p>
          <a:p>
            <a:pPr lvl="1" eaLnBrk="1" hangingPunct="1">
              <a:buFont typeface="Wingdings" pitchFamily="2" charset="2"/>
              <a:buNone/>
            </a:pPr>
            <a:endParaRPr lang="en-GB" altLang="zh-CN" sz="2500" smtClean="0">
              <a:ea typeface="宋体" pitchFamily="2" charset="-122"/>
            </a:endParaRPr>
          </a:p>
          <a:p>
            <a:pPr lvl="1" eaLnBrk="1" hangingPunct="1"/>
            <a:r>
              <a:rPr lang="en-GB" altLang="zh-CN" sz="2500" smtClean="0">
                <a:ea typeface="宋体" pitchFamily="2" charset="-122"/>
              </a:rPr>
              <a:t>Attempt to take uncertainty into consideration. </a:t>
            </a:r>
            <a:endParaRPr lang="en-US" sz="240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1763688" y="6400800"/>
            <a:ext cx="4904184" cy="457200"/>
          </a:xfrm>
        </p:spPr>
        <p:txBody>
          <a:bodyPr/>
          <a:lstStyle/>
          <a:p>
            <a:r>
              <a:rPr lang="en-US" dirty="0" smtClean="0"/>
              <a:t>Cliff </a:t>
            </a:r>
            <a:r>
              <a:rPr lang="en-US" dirty="0"/>
              <a:t>Ragsdale. © 2001 South-Western/Thomson Learning.</a:t>
            </a:r>
          </a:p>
          <a:p>
            <a:endParaRPr lang="en-US" sz="1400" dirty="0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US" i="1"/>
              <a:t>Characteristics of Models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/>
              <a:t>Models are usually simplified versions of the things they represent</a:t>
            </a:r>
          </a:p>
          <a:p>
            <a:r>
              <a:rPr lang="en-US"/>
              <a:t>A </a:t>
            </a:r>
            <a:r>
              <a:rPr lang="en-US" u="sng">
                <a:solidFill>
                  <a:srgbClr val="3399FF"/>
                </a:solidFill>
              </a:rPr>
              <a:t>valid</a:t>
            </a:r>
            <a:r>
              <a:rPr lang="en-US"/>
              <a:t> model accurately represents the relevant characteristics of the object or decision being studied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2339752" y="6400800"/>
            <a:ext cx="5112568" cy="457200"/>
          </a:xfrm>
        </p:spPr>
        <p:txBody>
          <a:bodyPr/>
          <a:lstStyle/>
          <a:p>
            <a:r>
              <a:rPr lang="en-US" dirty="0" smtClean="0"/>
              <a:t>Cliff </a:t>
            </a:r>
            <a:r>
              <a:rPr lang="en-US" dirty="0"/>
              <a:t>Ragsdale. © 2001 South-Western/Thomson Learning.</a:t>
            </a:r>
          </a:p>
          <a:p>
            <a:endParaRPr lang="en-US" sz="1400" dirty="0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548680"/>
            <a:ext cx="7772400" cy="685800"/>
          </a:xfrm>
          <a:noFill/>
          <a:ln/>
        </p:spPr>
        <p:txBody>
          <a:bodyPr/>
          <a:lstStyle/>
          <a:p>
            <a:r>
              <a:rPr lang="en-US" i="1" dirty="0"/>
              <a:t>Benefits of </a:t>
            </a:r>
            <a:r>
              <a:rPr lang="en-US" i="1" dirty="0" err="1" smtClean="0"/>
              <a:t>Modelling</a:t>
            </a:r>
            <a:endParaRPr lang="en-US" i="1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2060848"/>
            <a:ext cx="8280920" cy="4291980"/>
          </a:xfrm>
          <a:noFill/>
          <a:ln/>
        </p:spPr>
        <p:txBody>
          <a:bodyPr/>
          <a:lstStyle/>
          <a:p>
            <a:r>
              <a:rPr lang="en-US" sz="2600" u="sng" dirty="0"/>
              <a:t>Economy</a:t>
            </a:r>
            <a:r>
              <a:rPr lang="en-US" sz="2600" dirty="0"/>
              <a:t> - it is often less costly to </a:t>
            </a:r>
            <a:r>
              <a:rPr lang="en-US" sz="2600" dirty="0" err="1" smtClean="0"/>
              <a:t>analyse</a:t>
            </a:r>
            <a:r>
              <a:rPr lang="en-US" sz="2600" dirty="0" smtClean="0"/>
              <a:t> </a:t>
            </a:r>
            <a:r>
              <a:rPr lang="en-US" sz="2600" dirty="0"/>
              <a:t>decision problems using models.</a:t>
            </a:r>
          </a:p>
          <a:p>
            <a:r>
              <a:rPr lang="en-US" sz="2600" u="sng" dirty="0"/>
              <a:t>Timeliness</a:t>
            </a:r>
            <a:r>
              <a:rPr lang="en-US" sz="2600" dirty="0"/>
              <a:t> - models often deliver needed information more quickly than their real-world counterparts.</a:t>
            </a:r>
          </a:p>
          <a:p>
            <a:r>
              <a:rPr lang="en-US" sz="2600" u="sng" dirty="0"/>
              <a:t>Feasibility</a:t>
            </a:r>
            <a:r>
              <a:rPr lang="en-US" sz="2600" dirty="0"/>
              <a:t> - models can be used to do things that would be impossible.</a:t>
            </a:r>
          </a:p>
          <a:p>
            <a:r>
              <a:rPr lang="en-US" sz="2600" dirty="0"/>
              <a:t>Models give us </a:t>
            </a:r>
            <a:r>
              <a:rPr lang="en-US" sz="2600" u="sng" dirty="0"/>
              <a:t>insight</a:t>
            </a:r>
            <a:r>
              <a:rPr lang="en-US" sz="2600" dirty="0"/>
              <a:t> &amp; </a:t>
            </a:r>
            <a:r>
              <a:rPr lang="en-US" sz="2600" u="sng" dirty="0"/>
              <a:t>understanding</a:t>
            </a:r>
            <a:r>
              <a:rPr lang="en-US" sz="2600" dirty="0"/>
              <a:t> that improves decision making.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1907704" y="6400800"/>
            <a:ext cx="4256112" cy="457200"/>
          </a:xfrm>
        </p:spPr>
        <p:txBody>
          <a:bodyPr/>
          <a:lstStyle/>
          <a:p>
            <a:r>
              <a:rPr lang="en-US" dirty="0" smtClean="0"/>
              <a:t>Cliff </a:t>
            </a:r>
            <a:r>
              <a:rPr lang="en-US" dirty="0"/>
              <a:t>Ragsdale. © 2001 South-Western/Thomson Learning.</a:t>
            </a:r>
          </a:p>
          <a:p>
            <a:endParaRPr lang="en-US" sz="1400" dirty="0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" y="228600"/>
            <a:ext cx="8991600" cy="12192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i="1"/>
              <a:t>Example of a Mathematical Model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181100"/>
            <a:ext cx="7772400" cy="4152900"/>
          </a:xfrm>
          <a:noFill/>
          <a:ln/>
        </p:spPr>
        <p:txBody>
          <a:bodyPr/>
          <a:lstStyle/>
          <a:p>
            <a:pPr>
              <a:buFont typeface="Monotype Sorts" pitchFamily="2" charset="2"/>
              <a:buNone/>
            </a:pPr>
            <a:endParaRPr lang="en-US"/>
          </a:p>
          <a:p>
            <a:pPr>
              <a:buFont typeface="Monotype Sorts" pitchFamily="2" charset="2"/>
              <a:buNone/>
            </a:pPr>
            <a:r>
              <a:rPr lang="en-US"/>
              <a:t>		Profit = Revenue - Expenses</a:t>
            </a:r>
          </a:p>
          <a:p>
            <a:pPr>
              <a:buFont typeface="Monotype Sorts" pitchFamily="2" charset="2"/>
              <a:buNone/>
            </a:pPr>
            <a:r>
              <a:rPr lang="en-US"/>
              <a:t>	or 	</a:t>
            </a:r>
          </a:p>
          <a:p>
            <a:pPr>
              <a:buFont typeface="Monotype Sorts" pitchFamily="2" charset="2"/>
              <a:buNone/>
            </a:pPr>
            <a:r>
              <a:rPr lang="en-US"/>
              <a:t>		Profit = </a:t>
            </a:r>
            <a:r>
              <a:rPr lang="en-US" b="1" i="1">
                <a:latin typeface="Times New Roman" pitchFamily="18" charset="0"/>
              </a:rPr>
              <a:t>f</a:t>
            </a:r>
            <a:r>
              <a:rPr lang="en-US"/>
              <a:t>(Revenue, Expenses)</a:t>
            </a:r>
          </a:p>
          <a:p>
            <a:pPr>
              <a:buFont typeface="Monotype Sorts" pitchFamily="2" charset="2"/>
              <a:buNone/>
            </a:pPr>
            <a:r>
              <a:rPr lang="en-US"/>
              <a:t>	or	</a:t>
            </a:r>
          </a:p>
          <a:p>
            <a:pPr>
              <a:buFont typeface="Monotype Sorts" pitchFamily="2" charset="2"/>
              <a:buNone/>
            </a:pPr>
            <a:r>
              <a:rPr lang="en-US"/>
              <a:t>		Y = 	</a:t>
            </a:r>
            <a:r>
              <a:rPr lang="en-US" b="1" i="1">
                <a:latin typeface="Times New Roman" pitchFamily="18" charset="0"/>
              </a:rPr>
              <a:t>f</a:t>
            </a:r>
            <a:r>
              <a:rPr lang="en-US"/>
              <a:t>(X</a:t>
            </a:r>
            <a:r>
              <a:rPr lang="en-US" baseline="-25000"/>
              <a:t>1</a:t>
            </a:r>
            <a:r>
              <a:rPr lang="en-US"/>
              <a:t>, X</a:t>
            </a:r>
            <a:r>
              <a:rPr lang="en-US" baseline="-25000"/>
              <a:t>2</a:t>
            </a:r>
            <a:r>
              <a:rPr lang="en-US"/>
              <a:t>)</a:t>
            </a:r>
          </a:p>
          <a:p>
            <a:pPr>
              <a:buFont typeface="Monotype Sorts" pitchFamily="2" charset="2"/>
              <a:buNone/>
            </a:pPr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1763688" y="6400800"/>
            <a:ext cx="4544144" cy="457200"/>
          </a:xfrm>
        </p:spPr>
        <p:txBody>
          <a:bodyPr/>
          <a:lstStyle/>
          <a:p>
            <a:r>
              <a:rPr lang="en-US" dirty="0" smtClean="0"/>
              <a:t>Cliff </a:t>
            </a:r>
            <a:r>
              <a:rPr lang="en-US" dirty="0"/>
              <a:t>Ragsdale. © 2001 South-Western/Thomson Learning.</a:t>
            </a:r>
          </a:p>
          <a:p>
            <a:endParaRPr lang="en-US" sz="1400" dirty="0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US" i="1"/>
              <a:t>A Generic Mathematical Model</a:t>
            </a:r>
          </a:p>
        </p:txBody>
      </p:sp>
      <p:sp>
        <p:nvSpPr>
          <p:cNvPr id="18435" name="Rectangle 3"/>
          <p:cNvSpPr>
            <a:spLocks noChangeArrowheads="1"/>
          </p:cNvSpPr>
          <p:nvPr/>
        </p:nvSpPr>
        <p:spPr bwMode="auto">
          <a:xfrm>
            <a:off x="2524125" y="1584325"/>
            <a:ext cx="3876675" cy="53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3200"/>
              <a:t>Y = 	</a:t>
            </a:r>
            <a:r>
              <a:rPr lang="en-US" sz="3200" b="1" i="1">
                <a:latin typeface="Times New Roman" pitchFamily="18" charset="0"/>
              </a:rPr>
              <a:t>f</a:t>
            </a:r>
            <a:r>
              <a:rPr lang="en-US" sz="3200"/>
              <a:t>(X</a:t>
            </a:r>
            <a:r>
              <a:rPr lang="en-US" sz="3200" baseline="-25000"/>
              <a:t>1</a:t>
            </a:r>
            <a:r>
              <a:rPr lang="en-US" sz="3200"/>
              <a:t>, X</a:t>
            </a:r>
            <a:r>
              <a:rPr lang="en-US" sz="3200" baseline="-25000"/>
              <a:t>2</a:t>
            </a:r>
            <a:r>
              <a:rPr lang="en-US" sz="3200"/>
              <a:t>,</a:t>
            </a:r>
            <a:r>
              <a:rPr lang="en-US" sz="3200" baseline="-25000"/>
              <a:t> </a:t>
            </a:r>
            <a:r>
              <a:rPr lang="en-US" sz="3200"/>
              <a:t>…,</a:t>
            </a:r>
            <a:r>
              <a:rPr lang="en-US" sz="3200" baseline="-25000"/>
              <a:t> </a:t>
            </a:r>
            <a:r>
              <a:rPr lang="en-US" sz="3200"/>
              <a:t>X</a:t>
            </a:r>
            <a:r>
              <a:rPr lang="en-US" sz="3200" baseline="-25000"/>
              <a:t>n</a:t>
            </a:r>
            <a:r>
              <a:rPr lang="en-US" sz="3200"/>
              <a:t>)</a:t>
            </a:r>
          </a:p>
        </p:txBody>
      </p: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228600" y="2971800"/>
            <a:ext cx="8839200" cy="275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sz="2500"/>
              <a:t>Y = dependent variable (a bottom line performance measure)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US" sz="2500"/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/>
              <a:t>X</a:t>
            </a:r>
            <a:r>
              <a:rPr lang="en-US" sz="2800" i="1" baseline="-25000">
                <a:latin typeface="Times New Roman" pitchFamily="18" charset="0"/>
              </a:rPr>
              <a:t>i</a:t>
            </a:r>
            <a:r>
              <a:rPr lang="en-US"/>
              <a:t> = independent variables (inputs having an impact on Y)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US"/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b="1" i="1">
                <a:latin typeface="Times New Roman" pitchFamily="18" charset="0"/>
              </a:rPr>
              <a:t> f</a:t>
            </a:r>
            <a:r>
              <a:rPr lang="en-US"/>
              <a:t>(</a:t>
            </a:r>
            <a:r>
              <a:rPr lang="en-US" sz="2800" b="1" baseline="24000"/>
              <a:t>.</a:t>
            </a:r>
            <a:r>
              <a:rPr lang="en-US"/>
              <a:t>) = function defining the relationship between the X</a:t>
            </a:r>
            <a:r>
              <a:rPr lang="en-US" sz="2800" i="1" baseline="-25000">
                <a:latin typeface="Times New Roman" pitchFamily="18" charset="0"/>
              </a:rPr>
              <a:t>i</a:t>
            </a:r>
            <a:r>
              <a:rPr lang="en-US"/>
              <a:t> and Y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endParaRPr lang="en-US"/>
          </a:p>
        </p:txBody>
      </p:sp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288925" y="2270125"/>
            <a:ext cx="11668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r>
              <a:rPr lang="en-US"/>
              <a:t>Where: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1835696" y="6400800"/>
            <a:ext cx="5472608" cy="457200"/>
          </a:xfrm>
        </p:spPr>
        <p:txBody>
          <a:bodyPr/>
          <a:lstStyle/>
          <a:p>
            <a:r>
              <a:rPr lang="en-US" dirty="0" smtClean="0"/>
              <a:t>Cliff </a:t>
            </a:r>
            <a:r>
              <a:rPr lang="en-US" dirty="0"/>
              <a:t>Ragsdale. © 2001 South-Western/Thomson Learning.</a:t>
            </a:r>
          </a:p>
          <a:p>
            <a:endParaRPr lang="en-US" sz="1400" dirty="0"/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57200"/>
            <a:ext cx="9144000" cy="1371600"/>
          </a:xfrm>
          <a:noFill/>
          <a:ln/>
        </p:spPr>
        <p:txBody>
          <a:bodyPr/>
          <a:lstStyle/>
          <a:p>
            <a:r>
              <a:rPr lang="en-US" sz="4000" i="1" dirty="0"/>
              <a:t>Mathematical Models </a:t>
            </a:r>
            <a:r>
              <a:rPr lang="en-US" sz="4000" i="1" dirty="0" smtClean="0"/>
              <a:t>-- Spreadsheets</a:t>
            </a:r>
            <a:endParaRPr lang="en-US" sz="4000" i="1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638300"/>
            <a:ext cx="8686800" cy="2324100"/>
          </a:xfrm>
          <a:noFill/>
          <a:ln/>
        </p:spPr>
        <p:txBody>
          <a:bodyPr/>
          <a:lstStyle/>
          <a:p>
            <a:r>
              <a:rPr lang="en-US"/>
              <a:t>At a conceptual level, most spreadsheet models are very similar to our generic mathematical model:</a:t>
            </a:r>
          </a:p>
        </p:txBody>
      </p:sp>
      <p:sp>
        <p:nvSpPr>
          <p:cNvPr id="19460" name="Rectangle 4"/>
          <p:cNvSpPr>
            <a:spLocks noChangeArrowheads="1"/>
          </p:cNvSpPr>
          <p:nvPr/>
        </p:nvSpPr>
        <p:spPr bwMode="auto">
          <a:xfrm>
            <a:off x="2447925" y="3260725"/>
            <a:ext cx="3876675" cy="53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3200"/>
              <a:t>Y = 	</a:t>
            </a:r>
            <a:r>
              <a:rPr lang="en-US" sz="3200" b="1" i="1">
                <a:latin typeface="Times New Roman" pitchFamily="18" charset="0"/>
              </a:rPr>
              <a:t>f</a:t>
            </a:r>
            <a:r>
              <a:rPr lang="en-US" sz="3200"/>
              <a:t>(X</a:t>
            </a:r>
            <a:r>
              <a:rPr lang="en-US" sz="3200" baseline="-25000"/>
              <a:t>1</a:t>
            </a:r>
            <a:r>
              <a:rPr lang="en-US" sz="3200"/>
              <a:t>, X</a:t>
            </a:r>
            <a:r>
              <a:rPr lang="en-US" sz="3200" baseline="-25000"/>
              <a:t>2</a:t>
            </a:r>
            <a:r>
              <a:rPr lang="en-US" sz="3200"/>
              <a:t>,</a:t>
            </a:r>
            <a:r>
              <a:rPr lang="en-US" sz="3200" baseline="-25000"/>
              <a:t> </a:t>
            </a:r>
            <a:r>
              <a:rPr lang="en-US" sz="3200"/>
              <a:t>…,</a:t>
            </a:r>
            <a:r>
              <a:rPr lang="en-US" sz="3200" baseline="-25000"/>
              <a:t> </a:t>
            </a:r>
            <a:r>
              <a:rPr lang="en-US" sz="3200"/>
              <a:t>X</a:t>
            </a:r>
            <a:r>
              <a:rPr lang="en-US" sz="3200" baseline="-25000"/>
              <a:t>n</a:t>
            </a:r>
            <a:r>
              <a:rPr lang="en-US" sz="3200"/>
              <a:t>)</a:t>
            </a:r>
          </a:p>
        </p:txBody>
      </p:sp>
      <p:sp>
        <p:nvSpPr>
          <p:cNvPr id="19461" name="Rectangle 5"/>
          <p:cNvSpPr>
            <a:spLocks noChangeArrowheads="1"/>
          </p:cNvSpPr>
          <p:nvPr/>
        </p:nvSpPr>
        <p:spPr bwMode="auto">
          <a:xfrm>
            <a:off x="228600" y="4000500"/>
            <a:ext cx="8763000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</a:pPr>
            <a:r>
              <a:rPr lang="en-US" sz="3200"/>
              <a:t>Most spreadsheets have cells representing inputs (or X</a:t>
            </a:r>
            <a:r>
              <a:rPr lang="en-US" sz="3200" i="1" baseline="-25000"/>
              <a:t>i</a:t>
            </a:r>
            <a:r>
              <a:rPr lang="en-US" sz="3200"/>
              <a:t>) to which mathematical functions ( </a:t>
            </a:r>
            <a:r>
              <a:rPr lang="en-US" sz="3200" b="1" i="1">
                <a:latin typeface="Times New Roman" pitchFamily="18" charset="0"/>
              </a:rPr>
              <a:t>f</a:t>
            </a:r>
            <a:r>
              <a:rPr lang="en-US" sz="3200"/>
              <a:t>(</a:t>
            </a:r>
            <a:r>
              <a:rPr lang="en-US" sz="3200" b="1" baseline="24000"/>
              <a:t>.</a:t>
            </a:r>
            <a:r>
              <a:rPr lang="en-US" sz="3200"/>
              <a:t>)) </a:t>
            </a:r>
            <a:r>
              <a:rPr lang="en-US"/>
              <a:t> </a:t>
            </a:r>
            <a:r>
              <a:rPr lang="en-US" sz="3200"/>
              <a:t>are applied to compute some bottom line performance measure (or Y)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1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1619672" y="6400800"/>
            <a:ext cx="4752528" cy="457200"/>
          </a:xfrm>
        </p:spPr>
        <p:txBody>
          <a:bodyPr/>
          <a:lstStyle/>
          <a:p>
            <a:r>
              <a:rPr lang="en-US" dirty="0" smtClean="0"/>
              <a:t>Cliff </a:t>
            </a:r>
            <a:r>
              <a:rPr lang="en-US" dirty="0"/>
              <a:t>Ragsdale. © 2001 South-Western/Thomson Learning.</a:t>
            </a:r>
          </a:p>
          <a:p>
            <a:endParaRPr lang="en-US" sz="1400" dirty="0"/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548680"/>
            <a:ext cx="8208912" cy="685800"/>
          </a:xfrm>
          <a:noFill/>
          <a:ln/>
        </p:spPr>
        <p:txBody>
          <a:bodyPr/>
          <a:lstStyle/>
          <a:p>
            <a:r>
              <a:rPr lang="en-US" sz="4000" i="1" dirty="0"/>
              <a:t>Categories of Mathematical Models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2420888"/>
            <a:ext cx="8534400" cy="3924300"/>
          </a:xfrm>
          <a:noFill/>
          <a:ln/>
        </p:spPr>
        <p:txBody>
          <a:bodyPr/>
          <a:lstStyle/>
          <a:p>
            <a:pPr marL="0" indent="0" defTabSz="1001713">
              <a:buFont typeface="Monotype Sorts" pitchFamily="2" charset="2"/>
              <a:buNone/>
              <a:tabLst>
                <a:tab pos="119063" algn="l"/>
                <a:tab pos="2347913" algn="ctr"/>
                <a:tab pos="4286250" algn="ctr"/>
                <a:tab pos="6923088" algn="ctr"/>
              </a:tabLst>
            </a:pPr>
            <a:r>
              <a:rPr lang="en-US" sz="2000" dirty="0"/>
              <a:t>Prescriptive	known,	known or under	LP, Networks, IP,</a:t>
            </a:r>
          </a:p>
          <a:p>
            <a:pPr marL="0" indent="0" defTabSz="1001713">
              <a:buFont typeface="Monotype Sorts" pitchFamily="2" charset="2"/>
              <a:buNone/>
              <a:tabLst>
                <a:tab pos="119063" algn="l"/>
                <a:tab pos="2347913" algn="ctr"/>
                <a:tab pos="4286250" algn="ctr"/>
                <a:tab pos="6923088" algn="ctr"/>
              </a:tabLst>
            </a:pPr>
            <a:r>
              <a:rPr lang="en-US" sz="2000" dirty="0"/>
              <a:t>		well-defined	decision maker’s	CPM, EOQ, NLP,</a:t>
            </a:r>
          </a:p>
          <a:p>
            <a:pPr marL="0" indent="0" defTabSz="1001713">
              <a:buFont typeface="Monotype Sorts" pitchFamily="2" charset="2"/>
              <a:buNone/>
              <a:tabLst>
                <a:tab pos="119063" algn="l"/>
                <a:tab pos="2347913" algn="ctr"/>
                <a:tab pos="4286250" algn="ctr"/>
                <a:tab pos="6923088" algn="ctr"/>
              </a:tabLst>
            </a:pPr>
            <a:r>
              <a:rPr lang="en-US" sz="2000" dirty="0"/>
              <a:t>			control	GP, MOLP</a:t>
            </a:r>
          </a:p>
          <a:p>
            <a:pPr marL="0" indent="0" defTabSz="1001713">
              <a:buFont typeface="Monotype Sorts" pitchFamily="2" charset="2"/>
              <a:buNone/>
              <a:tabLst>
                <a:tab pos="119063" algn="l"/>
                <a:tab pos="2347913" algn="ctr"/>
                <a:tab pos="4286250" algn="ctr"/>
                <a:tab pos="6923088" algn="ctr"/>
              </a:tabLst>
            </a:pPr>
            <a:endParaRPr lang="en-US" sz="2000" dirty="0"/>
          </a:p>
          <a:p>
            <a:pPr marL="0" indent="0" defTabSz="1001713">
              <a:buFont typeface="Monotype Sorts" pitchFamily="2" charset="2"/>
              <a:buNone/>
              <a:tabLst>
                <a:tab pos="119063" algn="l"/>
                <a:tab pos="2347913" algn="ctr"/>
                <a:tab pos="4286250" algn="ctr"/>
                <a:tab pos="6923088" algn="ctr"/>
              </a:tabLst>
            </a:pPr>
            <a:r>
              <a:rPr lang="en-US" sz="2000" dirty="0"/>
              <a:t>Predictive	unknown,	known or under	Regression Analysis, </a:t>
            </a:r>
          </a:p>
          <a:p>
            <a:pPr marL="0" indent="0" defTabSz="1001713">
              <a:buFont typeface="Monotype Sorts" pitchFamily="2" charset="2"/>
              <a:buNone/>
              <a:tabLst>
                <a:tab pos="119063" algn="l"/>
                <a:tab pos="2347913" algn="ctr"/>
                <a:tab pos="4286250" algn="ctr"/>
                <a:tab pos="6923088" algn="ctr"/>
              </a:tabLst>
            </a:pPr>
            <a:r>
              <a:rPr lang="en-US" sz="2000" dirty="0"/>
              <a:t>		ill-defined	decision maker’s	Time Series Analysis,</a:t>
            </a:r>
          </a:p>
          <a:p>
            <a:pPr marL="0" indent="0" defTabSz="1001713">
              <a:buFont typeface="Monotype Sorts" pitchFamily="2" charset="2"/>
              <a:buNone/>
              <a:tabLst>
                <a:tab pos="119063" algn="l"/>
                <a:tab pos="2347913" algn="ctr"/>
                <a:tab pos="4286250" algn="ctr"/>
                <a:tab pos="6923088" algn="ctr"/>
              </a:tabLst>
            </a:pPr>
            <a:r>
              <a:rPr lang="en-US" sz="2000" dirty="0"/>
              <a:t>		 	control	 </a:t>
            </a:r>
            <a:r>
              <a:rPr lang="en-US" sz="2000" dirty="0" err="1"/>
              <a:t>Discriminant</a:t>
            </a:r>
            <a:r>
              <a:rPr lang="en-US" sz="2000" dirty="0"/>
              <a:t> Analysis</a:t>
            </a:r>
          </a:p>
          <a:p>
            <a:pPr marL="0" indent="0" defTabSz="1001713">
              <a:buFont typeface="Monotype Sorts" pitchFamily="2" charset="2"/>
              <a:buNone/>
              <a:tabLst>
                <a:tab pos="119063" algn="l"/>
                <a:tab pos="2347913" algn="ctr"/>
                <a:tab pos="4286250" algn="ctr"/>
                <a:tab pos="6923088" algn="ctr"/>
              </a:tabLst>
            </a:pPr>
            <a:endParaRPr lang="en-US" sz="2000" dirty="0"/>
          </a:p>
          <a:p>
            <a:pPr marL="0" indent="0" defTabSz="1001713">
              <a:buFont typeface="Monotype Sorts" pitchFamily="2" charset="2"/>
              <a:buNone/>
              <a:tabLst>
                <a:tab pos="119063" algn="l"/>
                <a:tab pos="2347913" algn="ctr"/>
                <a:tab pos="4286250" algn="ctr"/>
                <a:tab pos="6923088" algn="ctr"/>
              </a:tabLst>
            </a:pPr>
            <a:r>
              <a:rPr lang="en-US" sz="2000" dirty="0"/>
              <a:t>Descriptive	known,	unknown or	Simulation, PERT,			well-defined	uncertain	</a:t>
            </a:r>
            <a:r>
              <a:rPr lang="en-US" sz="2000" dirty="0" smtClean="0"/>
              <a:t>Queuing</a:t>
            </a:r>
            <a:r>
              <a:rPr lang="en-US" sz="2000" dirty="0"/>
              <a:t>, 					Inventory Models</a:t>
            </a:r>
          </a:p>
        </p:txBody>
      </p:sp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543744" y="1514872"/>
            <a:ext cx="8001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spcBef>
                <a:spcPct val="20000"/>
              </a:spcBef>
              <a:tabLst>
                <a:tab pos="628650" algn="ctr"/>
                <a:tab pos="2228850" algn="ctr"/>
                <a:tab pos="4167188" algn="ctr"/>
                <a:tab pos="6565900" algn="ctr"/>
              </a:tabLst>
            </a:pPr>
            <a:r>
              <a:rPr lang="en-US" sz="2000" b="1" dirty="0"/>
              <a:t>	Model		Independent 	OR/MS</a:t>
            </a:r>
          </a:p>
          <a:p>
            <a:pPr>
              <a:spcBef>
                <a:spcPct val="20000"/>
              </a:spcBef>
              <a:tabLst>
                <a:tab pos="628650" algn="ctr"/>
                <a:tab pos="2228850" algn="ctr"/>
                <a:tab pos="4167188" algn="ctr"/>
                <a:tab pos="6565900" algn="ctr"/>
              </a:tabLst>
            </a:pPr>
            <a:r>
              <a:rPr lang="en-US" sz="2000" b="1" dirty="0"/>
              <a:t>	Category	Form of </a:t>
            </a:r>
            <a:r>
              <a:rPr lang="en-US" sz="2000" b="1" i="1" dirty="0">
                <a:latin typeface="Times New Roman" pitchFamily="18" charset="0"/>
              </a:rPr>
              <a:t>f</a:t>
            </a:r>
            <a:r>
              <a:rPr lang="en-US" sz="2000" b="1" dirty="0"/>
              <a:t>(</a:t>
            </a:r>
            <a:r>
              <a:rPr lang="en-US" sz="2000" b="1" baseline="24000" dirty="0"/>
              <a:t>.</a:t>
            </a:r>
            <a:r>
              <a:rPr lang="en-US" sz="2000" b="1" dirty="0"/>
              <a:t>)	Variables	 Techniques</a:t>
            </a:r>
          </a:p>
        </p:txBody>
      </p:sp>
      <p:sp>
        <p:nvSpPr>
          <p:cNvPr id="22533" name="Line 5"/>
          <p:cNvSpPr>
            <a:spLocks noChangeShapeType="1"/>
          </p:cNvSpPr>
          <p:nvPr/>
        </p:nvSpPr>
        <p:spPr bwMode="auto">
          <a:xfrm>
            <a:off x="467544" y="2276872"/>
            <a:ext cx="8305800" cy="0"/>
          </a:xfrm>
          <a:prstGeom prst="line">
            <a:avLst/>
          </a:prstGeom>
          <a:noFill/>
          <a:ln w="47625" cmpd="thinThick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196752"/>
            <a:ext cx="9144000" cy="5904656"/>
          </a:xfrm>
        </p:spPr>
        <p:txBody>
          <a:bodyPr/>
          <a:lstStyle/>
          <a:p>
            <a:pPr lvl="1" eaLnBrk="1" hangingPunct="1">
              <a:lnSpc>
                <a:spcPct val="80000"/>
              </a:lnSpc>
            </a:pPr>
            <a:r>
              <a:rPr lang="en-GB" altLang="zh-CN" sz="2200" dirty="0" smtClean="0">
                <a:ea typeface="宋体" pitchFamily="2" charset="-122"/>
              </a:rPr>
              <a:t>Model-based Decision Support Systems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zh-CN" sz="2200" dirty="0" smtClean="0">
                <a:ea typeface="宋体" pitchFamily="2" charset="-122"/>
              </a:rPr>
              <a:t>Build models for decision makers.</a:t>
            </a:r>
          </a:p>
          <a:p>
            <a:pPr lvl="1" eaLnBrk="1" hangingPunct="1">
              <a:lnSpc>
                <a:spcPct val="80000"/>
              </a:lnSpc>
            </a:pPr>
            <a:endParaRPr lang="en-GB" altLang="zh-CN" sz="2200" dirty="0" smtClean="0">
              <a:ea typeface="宋体" pitchFamily="2" charset="-122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altLang="zh-CN" sz="2200" dirty="0" smtClean="0">
                <a:ea typeface="宋体" pitchFamily="2" charset="-122"/>
              </a:rPr>
              <a:t>DSS (BI) for Operations Management </a:t>
            </a:r>
          </a:p>
          <a:p>
            <a:pPr lvl="2" eaLnBrk="1" hangingPunct="1">
              <a:lnSpc>
                <a:spcPct val="80000"/>
              </a:lnSpc>
            </a:pPr>
            <a:endParaRPr lang="en-GB" altLang="zh-CN" sz="2200" dirty="0" smtClean="0">
              <a:ea typeface="宋体" pitchFamily="2" charset="-122"/>
            </a:endParaRPr>
          </a:p>
          <a:p>
            <a:pPr lvl="2" eaLnBrk="1" hangingPunct="1">
              <a:lnSpc>
                <a:spcPct val="80000"/>
              </a:lnSpc>
            </a:pPr>
            <a:r>
              <a:rPr lang="en-GB" altLang="zh-CN" sz="2200" dirty="0" smtClean="0">
                <a:ea typeface="宋体" pitchFamily="2" charset="-122"/>
              </a:rPr>
              <a:t>Supply-side Business Operations for manufacturing and productions function</a:t>
            </a:r>
          </a:p>
          <a:p>
            <a:pPr lvl="3" eaLnBrk="1" hangingPunct="1">
              <a:lnSpc>
                <a:spcPct val="80000"/>
              </a:lnSpc>
            </a:pPr>
            <a:r>
              <a:rPr lang="en-GB" altLang="zh-CN" sz="2200" dirty="0" smtClean="0">
                <a:ea typeface="宋体" pitchFamily="2" charset="-122"/>
              </a:rPr>
              <a:t>Inventory Model (EOQ Model, a analytical deterministic model)</a:t>
            </a:r>
          </a:p>
          <a:p>
            <a:pPr lvl="4" eaLnBrk="1" hangingPunct="1">
              <a:lnSpc>
                <a:spcPct val="80000"/>
              </a:lnSpc>
            </a:pPr>
            <a:r>
              <a:rPr lang="en-GB" altLang="zh-CN" sz="2200" dirty="0" smtClean="0">
                <a:ea typeface="宋体" pitchFamily="2" charset="-122"/>
              </a:rPr>
              <a:t>Find the best quantity to order or produce. </a:t>
            </a:r>
          </a:p>
          <a:p>
            <a:pPr lvl="3" eaLnBrk="1" hangingPunct="1">
              <a:lnSpc>
                <a:spcPct val="80000"/>
              </a:lnSpc>
            </a:pPr>
            <a:endParaRPr lang="en-GB" altLang="zh-CN" sz="2200" dirty="0" smtClean="0">
              <a:ea typeface="宋体" pitchFamily="2" charset="-122"/>
            </a:endParaRPr>
          </a:p>
          <a:p>
            <a:pPr lvl="3" eaLnBrk="1" hangingPunct="1">
              <a:lnSpc>
                <a:spcPct val="80000"/>
              </a:lnSpc>
            </a:pPr>
            <a:r>
              <a:rPr lang="en-GB" altLang="zh-CN" sz="2200" dirty="0" smtClean="0">
                <a:ea typeface="宋体" pitchFamily="2" charset="-122"/>
              </a:rPr>
              <a:t>Linear programming (a analytical deterministic model)</a:t>
            </a:r>
          </a:p>
          <a:p>
            <a:pPr lvl="4" eaLnBrk="1" hangingPunct="1">
              <a:lnSpc>
                <a:spcPct val="80000"/>
              </a:lnSpc>
            </a:pPr>
            <a:r>
              <a:rPr lang="en-GB" altLang="zh-CN" sz="2200" dirty="0" smtClean="0">
                <a:ea typeface="宋体" pitchFamily="2" charset="-122"/>
              </a:rPr>
              <a:t>maximize the use of available resources </a:t>
            </a:r>
          </a:p>
          <a:p>
            <a:pPr lvl="4" eaLnBrk="1" hangingPunct="1">
              <a:lnSpc>
                <a:spcPct val="80000"/>
              </a:lnSpc>
            </a:pPr>
            <a:r>
              <a:rPr lang="en-GB" altLang="zh-CN" sz="2200" dirty="0" smtClean="0">
                <a:ea typeface="宋体" pitchFamily="2" charset="-122"/>
              </a:rPr>
              <a:t>minimize wastage of using resources for the productions and operations </a:t>
            </a:r>
          </a:p>
          <a:p>
            <a:pPr lvl="3" eaLnBrk="1" hangingPunct="1">
              <a:lnSpc>
                <a:spcPct val="80000"/>
              </a:lnSpc>
            </a:pPr>
            <a:endParaRPr lang="en-GB" altLang="zh-CN" sz="2200" dirty="0" smtClean="0">
              <a:ea typeface="宋体" pitchFamily="2" charset="-122"/>
            </a:endParaRPr>
          </a:p>
          <a:p>
            <a:pPr lvl="3" eaLnBrk="1" hangingPunct="1">
              <a:lnSpc>
                <a:spcPct val="80000"/>
              </a:lnSpc>
            </a:pPr>
            <a:r>
              <a:rPr lang="en-GB" altLang="zh-CN" sz="2200" dirty="0" smtClean="0">
                <a:ea typeface="宋体" pitchFamily="2" charset="-122"/>
              </a:rPr>
              <a:t>Forecasting Techniques (simulation modelling)</a:t>
            </a:r>
            <a:endParaRPr lang="en-US" sz="2200" dirty="0" smtClean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811560"/>
          </a:xfrm>
        </p:spPr>
        <p:txBody>
          <a:bodyPr/>
          <a:lstStyle/>
          <a:p>
            <a:r>
              <a:rPr lang="en-GB" dirty="0" smtClean="0"/>
              <a:t>Decision Support Modelling</a:t>
            </a:r>
            <a:endParaRPr lang="en-US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56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56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56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560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560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560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56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56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56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560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560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560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560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560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560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n"/>
            </a:pPr>
            <a:r>
              <a:rPr lang="en-GB" altLang="zh-CN" dirty="0" smtClean="0">
                <a:ea typeface="宋体" pitchFamily="2" charset="-122"/>
              </a:rPr>
              <a:t>Constructing a Model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zh-CN" dirty="0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n"/>
            </a:pPr>
            <a:r>
              <a:rPr lang="en-GB" altLang="zh-CN" dirty="0" smtClean="0">
                <a:ea typeface="宋体" pitchFamily="2" charset="-122"/>
              </a:rPr>
              <a:t>Simple Analytical Modelling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zh-CN" dirty="0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zh-CN" smtClean="0">
                <a:ea typeface="宋体" pitchFamily="2" charset="-122"/>
              </a:rPr>
              <a:t>Constructing Models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524000"/>
            <a:ext cx="7772400" cy="50006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zh-CN" sz="2500" smtClean="0">
                <a:ea typeface="宋体" pitchFamily="2" charset="-122"/>
              </a:rPr>
              <a:t>Building computer models isn’t quick and easy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CN" sz="2100" smtClean="0">
                <a:ea typeface="宋体" pitchFamily="2" charset="-122"/>
              </a:rPr>
              <a:t>Process is iterative – will normally involve going back to the beginning many times.</a:t>
            </a:r>
          </a:p>
          <a:p>
            <a:pPr eaLnBrk="1" hangingPunct="1">
              <a:lnSpc>
                <a:spcPct val="90000"/>
              </a:lnSpc>
            </a:pPr>
            <a:endParaRPr lang="en-GB" altLang="zh-CN" sz="2500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endParaRPr lang="en-GB" altLang="zh-CN" sz="2500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zh-CN" sz="2500" smtClean="0">
                <a:ea typeface="宋体" pitchFamily="2" charset="-122"/>
              </a:rPr>
              <a:t>Some Key “Musts”: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CN" sz="2500" smtClean="0">
                <a:ea typeface="宋体" pitchFamily="2" charset="-122"/>
              </a:rPr>
              <a:t>Models must be planned and researched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CN" sz="2500" smtClean="0">
                <a:ea typeface="宋体" pitchFamily="2" charset="-122"/>
              </a:rPr>
              <a:t>Models must be tested!</a:t>
            </a:r>
            <a:endParaRPr lang="en-GB" altLang="zh-CN" sz="2100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endParaRPr lang="en-GB" altLang="zh-CN" sz="2500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endParaRPr lang="en-GB" altLang="zh-CN" sz="2500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zh-CN" sz="2500" smtClean="0">
                <a:ea typeface="宋体" pitchFamily="2" charset="-122"/>
              </a:rPr>
              <a:t>Modelling cycle is about getting ever closer to good model of the real system.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500"/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60350"/>
            <a:ext cx="7772400" cy="882650"/>
          </a:xfrm>
        </p:spPr>
        <p:txBody>
          <a:bodyPr/>
          <a:lstStyle/>
          <a:p>
            <a:pPr eaLnBrk="1" hangingPunct="1"/>
            <a:r>
              <a:rPr lang="en-GB" altLang="zh-CN" sz="4200" smtClean="0">
                <a:ea typeface="宋体" pitchFamily="2" charset="-122"/>
              </a:rPr>
              <a:t>The 5 Stage Modelling Cycle</a:t>
            </a:r>
          </a:p>
        </p:txBody>
      </p:sp>
      <p:sp>
        <p:nvSpPr>
          <p:cNvPr id="15368" name="Line 13"/>
          <p:cNvSpPr>
            <a:spLocks noChangeShapeType="1"/>
          </p:cNvSpPr>
          <p:nvPr/>
        </p:nvSpPr>
        <p:spPr bwMode="auto">
          <a:xfrm>
            <a:off x="4860032" y="2204864"/>
            <a:ext cx="0" cy="325760"/>
          </a:xfrm>
          <a:prstGeom prst="line">
            <a:avLst/>
          </a:prstGeom>
          <a:ln>
            <a:solidFill>
              <a:srgbClr val="FF0000"/>
            </a:solidFill>
            <a:headEnd/>
            <a:tailEnd type="triangle" w="med" len="me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/>
          <a:lstStyle/>
          <a:p>
            <a:endParaRPr lang="en-US"/>
          </a:p>
        </p:txBody>
      </p:sp>
      <p:sp>
        <p:nvSpPr>
          <p:cNvPr id="15369" name="Line 14"/>
          <p:cNvSpPr>
            <a:spLocks noChangeShapeType="1"/>
          </p:cNvSpPr>
          <p:nvPr/>
        </p:nvSpPr>
        <p:spPr bwMode="auto">
          <a:xfrm>
            <a:off x="7092280" y="3501008"/>
            <a:ext cx="0" cy="685800"/>
          </a:xfrm>
          <a:prstGeom prst="line">
            <a:avLst/>
          </a:prstGeom>
          <a:ln>
            <a:solidFill>
              <a:srgbClr val="FF0000"/>
            </a:solidFill>
            <a:headEnd/>
            <a:tailEnd type="triangle" w="med" len="me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/>
          <a:lstStyle/>
          <a:p>
            <a:endParaRPr lang="en-US"/>
          </a:p>
        </p:txBody>
      </p:sp>
      <p:sp>
        <p:nvSpPr>
          <p:cNvPr id="15370" name="Line 16"/>
          <p:cNvSpPr>
            <a:spLocks noChangeShapeType="1"/>
          </p:cNvSpPr>
          <p:nvPr/>
        </p:nvSpPr>
        <p:spPr bwMode="auto">
          <a:xfrm>
            <a:off x="4283968" y="5013176"/>
            <a:ext cx="0" cy="914400"/>
          </a:xfrm>
          <a:prstGeom prst="line">
            <a:avLst/>
          </a:prstGeom>
          <a:ln>
            <a:solidFill>
              <a:srgbClr val="FF0000"/>
            </a:solidFill>
            <a:headEnd/>
            <a:tailEnd type="triangle" w="med" len="me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/>
          <a:lstStyle/>
          <a:p>
            <a:endParaRPr lang="en-US"/>
          </a:p>
        </p:txBody>
      </p:sp>
      <p:sp>
        <p:nvSpPr>
          <p:cNvPr id="15371" name="Line 18"/>
          <p:cNvSpPr>
            <a:spLocks noChangeShapeType="1"/>
          </p:cNvSpPr>
          <p:nvPr/>
        </p:nvSpPr>
        <p:spPr bwMode="auto">
          <a:xfrm>
            <a:off x="3131840" y="3933056"/>
            <a:ext cx="0" cy="541784"/>
          </a:xfrm>
          <a:prstGeom prst="line">
            <a:avLst/>
          </a:prstGeom>
          <a:ln>
            <a:solidFill>
              <a:srgbClr val="FF0000"/>
            </a:solidFill>
            <a:headEnd/>
            <a:tailEnd type="triangle" w="med" len="me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/>
          <a:lstStyle/>
          <a:p>
            <a:endParaRPr lang="en-US"/>
          </a:p>
        </p:txBody>
      </p:sp>
      <p:sp>
        <p:nvSpPr>
          <p:cNvPr id="15372" name="Line 19"/>
          <p:cNvSpPr>
            <a:spLocks noChangeShapeType="1"/>
          </p:cNvSpPr>
          <p:nvPr/>
        </p:nvSpPr>
        <p:spPr bwMode="auto">
          <a:xfrm flipH="1">
            <a:off x="1043608" y="6381328"/>
            <a:ext cx="331236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5373" name="Line 23"/>
          <p:cNvSpPr>
            <a:spLocks noChangeShapeType="1"/>
          </p:cNvSpPr>
          <p:nvPr/>
        </p:nvSpPr>
        <p:spPr bwMode="auto">
          <a:xfrm flipH="1" flipV="1">
            <a:off x="1042988" y="1557338"/>
            <a:ext cx="620" cy="482399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5374" name="Line 24"/>
          <p:cNvSpPr>
            <a:spLocks noChangeShapeType="1"/>
          </p:cNvSpPr>
          <p:nvPr/>
        </p:nvSpPr>
        <p:spPr bwMode="auto">
          <a:xfrm>
            <a:off x="1042988" y="1557338"/>
            <a:ext cx="685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5377" name="Line 34"/>
          <p:cNvSpPr>
            <a:spLocks noChangeShapeType="1"/>
          </p:cNvSpPr>
          <p:nvPr/>
        </p:nvSpPr>
        <p:spPr bwMode="auto">
          <a:xfrm>
            <a:off x="3786188" y="4849812"/>
            <a:ext cx="2009948" cy="19347"/>
          </a:xfrm>
          <a:prstGeom prst="line">
            <a:avLst/>
          </a:prstGeom>
          <a:ln>
            <a:solidFill>
              <a:srgbClr val="FFC000"/>
            </a:solidFill>
            <a:headEnd/>
            <a:tailEnd type="triangle" w="med" len="med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/>
          <a:lstStyle/>
          <a:p>
            <a:endParaRPr lang="en-US"/>
          </a:p>
        </p:txBody>
      </p:sp>
      <p:sp>
        <p:nvSpPr>
          <p:cNvPr id="15379" name="Line 36"/>
          <p:cNvSpPr>
            <a:spLocks noChangeShapeType="1"/>
          </p:cNvSpPr>
          <p:nvPr/>
        </p:nvSpPr>
        <p:spPr bwMode="auto">
          <a:xfrm flipH="1">
            <a:off x="3131840" y="3933056"/>
            <a:ext cx="3456384" cy="0"/>
          </a:xfrm>
          <a:prstGeom prst="line">
            <a:avLst/>
          </a:prstGeom>
          <a:ln>
            <a:solidFill>
              <a:srgbClr val="FFC000"/>
            </a:solidFill>
            <a:headEnd/>
            <a:tailEnd type="triangl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S"/>
          </a:p>
        </p:txBody>
      </p:sp>
      <p:sp>
        <p:nvSpPr>
          <p:cNvPr id="15380" name="Line 37"/>
          <p:cNvSpPr>
            <a:spLocks noChangeShapeType="1"/>
          </p:cNvSpPr>
          <p:nvPr/>
        </p:nvSpPr>
        <p:spPr bwMode="auto">
          <a:xfrm>
            <a:off x="6376988" y="2868613"/>
            <a:ext cx="1828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5381" name="Line 39"/>
          <p:cNvSpPr>
            <a:spLocks noChangeShapeType="1"/>
          </p:cNvSpPr>
          <p:nvPr/>
        </p:nvSpPr>
        <p:spPr bwMode="auto">
          <a:xfrm flipH="1">
            <a:off x="7668344" y="1628800"/>
            <a:ext cx="50405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5382" name="Line 40"/>
          <p:cNvSpPr>
            <a:spLocks noChangeShapeType="1"/>
          </p:cNvSpPr>
          <p:nvPr/>
        </p:nvSpPr>
        <p:spPr bwMode="auto">
          <a:xfrm flipV="1">
            <a:off x="8172450" y="1557338"/>
            <a:ext cx="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>
            <a:off x="1763688" y="1196752"/>
            <a:ext cx="590465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宋体" pitchFamily="2" charset="-122"/>
              </a:rPr>
              <a:t>Stage 1 – </a:t>
            </a:r>
          </a:p>
          <a:p>
            <a:pPr algn="ctr"/>
            <a:r>
              <a:rPr lang="en-GB" altLang="zh-CN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宋体" pitchFamily="2" charset="-122"/>
              </a:rPr>
              <a:t>Define the system and the aims of the study</a:t>
            </a:r>
          </a:p>
          <a:p>
            <a:pPr algn="ctr"/>
            <a:endParaRPr lang="en-US" sz="2200" dirty="0"/>
          </a:p>
        </p:txBody>
      </p:sp>
      <p:sp>
        <p:nvSpPr>
          <p:cNvPr id="24" name="Rounded Rectangle 23"/>
          <p:cNvSpPr/>
          <p:nvPr/>
        </p:nvSpPr>
        <p:spPr>
          <a:xfrm>
            <a:off x="3347864" y="2564904"/>
            <a:ext cx="388843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宋体" pitchFamily="2" charset="-122"/>
              </a:rPr>
              <a:t>Stage 2 – </a:t>
            </a:r>
          </a:p>
          <a:p>
            <a:pPr algn="ctr"/>
            <a:r>
              <a:rPr lang="en-GB" altLang="zh-CN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宋体" pitchFamily="2" charset="-122"/>
              </a:rPr>
              <a:t>Data Collection and Analysis</a:t>
            </a:r>
          </a:p>
          <a:p>
            <a:pPr algn="ctr"/>
            <a:endParaRPr lang="en-US" sz="2200" dirty="0"/>
          </a:p>
        </p:txBody>
      </p:sp>
      <p:sp>
        <p:nvSpPr>
          <p:cNvPr id="25" name="Rounded Rectangle 24"/>
          <p:cNvSpPr/>
          <p:nvPr/>
        </p:nvSpPr>
        <p:spPr>
          <a:xfrm>
            <a:off x="5796136" y="4221088"/>
            <a:ext cx="223224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宋体" pitchFamily="2" charset="-122"/>
              </a:rPr>
              <a:t>Stage 3 – </a:t>
            </a:r>
          </a:p>
          <a:p>
            <a:pPr algn="ctr"/>
            <a:r>
              <a:rPr lang="en-GB" altLang="zh-CN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宋体" pitchFamily="2" charset="-122"/>
              </a:rPr>
              <a:t>Model Build</a:t>
            </a:r>
          </a:p>
          <a:p>
            <a:pPr algn="ctr"/>
            <a:endParaRPr lang="en-US" sz="2200" dirty="0"/>
          </a:p>
        </p:txBody>
      </p:sp>
      <p:sp>
        <p:nvSpPr>
          <p:cNvPr id="26" name="Rounded Rectangle 25"/>
          <p:cNvSpPr/>
          <p:nvPr/>
        </p:nvSpPr>
        <p:spPr>
          <a:xfrm>
            <a:off x="1979712" y="4509120"/>
            <a:ext cx="233975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宋体" pitchFamily="2" charset="-122"/>
              </a:rPr>
              <a:t>Stage 4 – </a:t>
            </a:r>
          </a:p>
          <a:p>
            <a:pPr algn="ctr"/>
            <a:r>
              <a:rPr lang="en-GB" altLang="zh-CN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宋体" pitchFamily="2" charset="-122"/>
              </a:rPr>
              <a:t>Verification</a:t>
            </a:r>
            <a:endParaRPr lang="en-US" sz="2200" dirty="0"/>
          </a:p>
        </p:txBody>
      </p:sp>
      <p:sp>
        <p:nvSpPr>
          <p:cNvPr id="27" name="Rounded Rectangle 26"/>
          <p:cNvSpPr/>
          <p:nvPr/>
        </p:nvSpPr>
        <p:spPr>
          <a:xfrm>
            <a:off x="4355976" y="5733256"/>
            <a:ext cx="2160240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宋体" pitchFamily="2" charset="-122"/>
              </a:rPr>
              <a:t>Stage 5 – </a:t>
            </a:r>
          </a:p>
          <a:p>
            <a:pPr algn="ctr"/>
            <a:r>
              <a:rPr lang="en-GB" altLang="zh-CN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宋体" pitchFamily="2" charset="-122"/>
              </a:rPr>
              <a:t>Validation</a:t>
            </a:r>
          </a:p>
          <a:p>
            <a:pPr algn="ctr"/>
            <a:endParaRPr lang="en-US" sz="2200" dirty="0"/>
          </a:p>
        </p:txBody>
      </p:sp>
      <p:cxnSp>
        <p:nvCxnSpPr>
          <p:cNvPr id="29" name="Straight Arrow Connector 28"/>
          <p:cNvCxnSpPr/>
          <p:nvPr/>
        </p:nvCxnSpPr>
        <p:spPr>
          <a:xfrm flipV="1">
            <a:off x="6588224" y="3933056"/>
            <a:ext cx="0" cy="288032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 flipV="1">
            <a:off x="6228184" y="5157192"/>
            <a:ext cx="0" cy="648072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flipH="1">
            <a:off x="7236296" y="3212976"/>
            <a:ext cx="216024" cy="0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 flipV="1">
            <a:off x="7452320" y="3212976"/>
            <a:ext cx="0" cy="936104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765175"/>
            <a:ext cx="7772400" cy="882650"/>
          </a:xfrm>
        </p:spPr>
        <p:txBody>
          <a:bodyPr/>
          <a:lstStyle/>
          <a:p>
            <a:pPr eaLnBrk="1" hangingPunct="1"/>
            <a:r>
              <a:rPr lang="en-GB" altLang="zh-CN" sz="4200" smtClean="0">
                <a:ea typeface="宋体" pitchFamily="2" charset="-122"/>
              </a:rPr>
              <a:t>Stage 1 Define System &amp; Aims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700213"/>
            <a:ext cx="7772400" cy="453707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zh-CN" sz="2400" smtClean="0">
                <a:ea typeface="宋体" pitchFamily="2" charset="-122"/>
              </a:rPr>
              <a:t>The first stage of modelling:</a:t>
            </a:r>
          </a:p>
          <a:p>
            <a:pPr lvl="1" eaLnBrk="1" hangingPunct="1">
              <a:lnSpc>
                <a:spcPct val="90000"/>
              </a:lnSpc>
            </a:pPr>
            <a:endParaRPr lang="en-GB" altLang="zh-CN" sz="2000" smtClean="0">
              <a:ea typeface="宋体" pitchFamily="2" charset="-122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zh-CN" sz="2000" smtClean="0">
                <a:ea typeface="宋体" pitchFamily="2" charset="-122"/>
              </a:rPr>
              <a:t>Understanding the given business case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zh-CN" sz="1800" smtClean="0">
                <a:ea typeface="宋体" pitchFamily="2" charset="-122"/>
              </a:rPr>
              <a:t>Make and list any business assumption </a:t>
            </a:r>
          </a:p>
          <a:p>
            <a:pPr lvl="2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zh-CN" sz="1800" smtClean="0">
              <a:ea typeface="宋体" pitchFamily="2" charset="-122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zh-CN" sz="2000" smtClean="0">
                <a:ea typeface="宋体" pitchFamily="2" charset="-122"/>
              </a:rPr>
              <a:t>Define the system of model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zh-CN" sz="2000" smtClean="0">
                <a:ea typeface="宋体" pitchFamily="2" charset="-122"/>
              </a:rPr>
              <a:t>All systems are interconnected to some degree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zh-CN" sz="2000" smtClean="0">
                <a:ea typeface="宋体" pitchFamily="2" charset="-122"/>
              </a:rPr>
              <a:t>Need to delineate the bits that are important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zh-CN" sz="2000" smtClean="0">
                <a:ea typeface="宋体" pitchFamily="2" charset="-122"/>
              </a:rPr>
              <a:t>Also think about how we will simplify – what parts of the system are relevant, what are not</a:t>
            </a:r>
          </a:p>
          <a:p>
            <a:pPr lvl="1" eaLnBrk="1" hangingPunct="1">
              <a:lnSpc>
                <a:spcPct val="90000"/>
              </a:lnSpc>
            </a:pPr>
            <a:endParaRPr lang="en-GB" altLang="zh-CN" sz="2000" smtClean="0">
              <a:ea typeface="宋体" pitchFamily="2" charset="-122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zh-CN" sz="2000" smtClean="0">
                <a:ea typeface="宋体" pitchFamily="2" charset="-122"/>
              </a:rPr>
              <a:t>Define aims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zh-CN" sz="2000" smtClean="0">
                <a:ea typeface="宋体" pitchFamily="2" charset="-122"/>
              </a:rPr>
              <a:t>Need to make clear exactly what model is intended to do (normally,what it is trying to predict).  This is closely linked to defining the system!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614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zh-CN" sz="4000" smtClean="0">
                <a:ea typeface="宋体" pitchFamily="2" charset="-122"/>
              </a:rPr>
              <a:t>Stage 2 </a:t>
            </a:r>
            <a:br>
              <a:rPr lang="en-GB" altLang="zh-CN" sz="4000" smtClean="0">
                <a:ea typeface="宋体" pitchFamily="2" charset="-122"/>
              </a:rPr>
            </a:br>
            <a:r>
              <a:rPr lang="en-GB" altLang="zh-CN" sz="4000" smtClean="0">
                <a:ea typeface="宋体" pitchFamily="2" charset="-122"/>
              </a:rPr>
              <a:t>Collecting &amp; Analysing Data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773238"/>
            <a:ext cx="8534400" cy="51054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zh-CN" sz="2000" smtClean="0">
                <a:ea typeface="宋体" pitchFamily="2" charset="-122"/>
              </a:rPr>
              <a:t>A crucial stage, </a:t>
            </a:r>
            <a:r>
              <a:rPr lang="en-GB" altLang="zh-CN" sz="1800" smtClean="0">
                <a:ea typeface="宋体" pitchFamily="2" charset="-122"/>
              </a:rPr>
              <a:t>and w</a:t>
            </a:r>
            <a:r>
              <a:rPr lang="en-GB" altLang="zh-CN" sz="2000" smtClean="0">
                <a:ea typeface="宋体" pitchFamily="2" charset="-122"/>
              </a:rPr>
              <a:t>ill involve </a:t>
            </a:r>
            <a:endParaRPr lang="en-GB" altLang="zh-CN" sz="2400" smtClean="0">
              <a:ea typeface="宋体" pitchFamily="2" charset="-122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altLang="zh-CN" sz="2000" smtClean="0">
                <a:ea typeface="宋体" pitchFamily="2" charset="-122"/>
              </a:rPr>
              <a:t>Gathering and analysing data (e.g. numbers)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zh-CN" sz="1800" smtClean="0">
                <a:ea typeface="宋体" pitchFamily="2" charset="-122"/>
              </a:rPr>
              <a:t>Data collection and analysis</a:t>
            </a:r>
          </a:p>
          <a:p>
            <a:pPr lvl="1" eaLnBrk="1" hangingPunct="1">
              <a:lnSpc>
                <a:spcPct val="80000"/>
              </a:lnSpc>
            </a:pPr>
            <a:endParaRPr lang="en-GB" altLang="zh-CN" sz="2000" smtClean="0">
              <a:ea typeface="宋体" pitchFamily="2" charset="-122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altLang="zh-CN" sz="2000" smtClean="0">
                <a:ea typeface="宋体" pitchFamily="2" charset="-122"/>
              </a:rPr>
              <a:t>Organizing data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zh-CN" sz="2000" smtClean="0">
              <a:ea typeface="宋体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zh-CN" sz="2000" smtClean="0">
                <a:ea typeface="宋体" pitchFamily="2" charset="-122"/>
              </a:rPr>
              <a:t>In my car pricing example: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000" smtClean="0">
                <a:ea typeface="宋体" pitchFamily="2" charset="-122"/>
              </a:rPr>
              <a:t>Look up, find by experiment, or from experience (I.e. costs for previous years, if I have records) various elements of car costs.</a:t>
            </a:r>
          </a:p>
          <a:p>
            <a:pPr lvl="1" eaLnBrk="1" hangingPunct="1">
              <a:lnSpc>
                <a:spcPct val="80000"/>
              </a:lnSpc>
            </a:pPr>
            <a:endParaRPr lang="en-GB" altLang="zh-CN" sz="2000" smtClean="0">
              <a:ea typeface="宋体" pitchFamily="2" charset="-122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altLang="zh-CN" sz="2000" smtClean="0">
                <a:ea typeface="宋体" pitchFamily="2" charset="-122"/>
              </a:rPr>
              <a:t>E.g. car insurance, taxes, petrol, depreciation, maintenance, etc.</a:t>
            </a:r>
          </a:p>
          <a:p>
            <a:pPr eaLnBrk="1" hangingPunct="1">
              <a:lnSpc>
                <a:spcPct val="80000"/>
              </a:lnSpc>
            </a:pPr>
            <a:endParaRPr lang="en-GB" altLang="zh-CN" sz="2000" smtClean="0">
              <a:ea typeface="宋体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zh-CN" sz="2000" smtClean="0">
                <a:ea typeface="宋体" pitchFamily="2" charset="-122"/>
              </a:rPr>
              <a:t>In an exchange rate forecasting model: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000" smtClean="0">
                <a:ea typeface="宋体" pitchFamily="2" charset="-122"/>
              </a:rPr>
              <a:t>E.g. finding and organizing the historical FX rates over a period of time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717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717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zh-CN" smtClean="0">
                <a:ea typeface="宋体" pitchFamily="2" charset="-122"/>
              </a:rPr>
              <a:t>Stage 3 Model Building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773238"/>
            <a:ext cx="7772400" cy="4876800"/>
          </a:xfrm>
        </p:spPr>
        <p:txBody>
          <a:bodyPr/>
          <a:lstStyle/>
          <a:p>
            <a:pPr eaLnBrk="1" hangingPunct="1"/>
            <a:r>
              <a:rPr lang="en-GB" altLang="zh-CN" sz="2400" smtClean="0">
                <a:ea typeface="宋体" pitchFamily="2" charset="-122"/>
              </a:rPr>
              <a:t>Two sub-stages to this</a:t>
            </a:r>
          </a:p>
          <a:p>
            <a:pPr lvl="1" eaLnBrk="1" hangingPunct="1"/>
            <a:r>
              <a:rPr lang="en-GB" altLang="zh-CN" sz="2400" smtClean="0">
                <a:ea typeface="宋体" pitchFamily="2" charset="-122"/>
              </a:rPr>
              <a:t>Work out model with pen and paper from data</a:t>
            </a:r>
          </a:p>
          <a:p>
            <a:pPr lvl="1" eaLnBrk="1" hangingPunct="1"/>
            <a:r>
              <a:rPr lang="en-GB" altLang="zh-CN" sz="2400" smtClean="0">
                <a:ea typeface="宋体" pitchFamily="2" charset="-122"/>
              </a:rPr>
              <a:t>Actually implement the model on a computer</a:t>
            </a:r>
          </a:p>
          <a:p>
            <a:pPr eaLnBrk="1" hangingPunct="1"/>
            <a:endParaRPr lang="en-GB" altLang="zh-CN" sz="2400" smtClean="0">
              <a:ea typeface="宋体" pitchFamily="2" charset="-122"/>
            </a:endParaRPr>
          </a:p>
          <a:p>
            <a:pPr eaLnBrk="1" hangingPunct="1"/>
            <a:r>
              <a:rPr lang="en-GB" altLang="zh-CN" sz="2400" smtClean="0">
                <a:ea typeface="宋体" pitchFamily="2" charset="-122"/>
              </a:rPr>
              <a:t>Former is an art as much as a science</a:t>
            </a:r>
          </a:p>
          <a:p>
            <a:pPr lvl="1" eaLnBrk="1" hangingPunct="1"/>
            <a:r>
              <a:rPr lang="en-GB" altLang="zh-CN" sz="2400" smtClean="0">
                <a:ea typeface="宋体" pitchFamily="2" charset="-122"/>
              </a:rPr>
              <a:t>Need to look through the data</a:t>
            </a:r>
          </a:p>
          <a:p>
            <a:pPr lvl="1" eaLnBrk="1" hangingPunct="1"/>
            <a:r>
              <a:rPr lang="en-GB" altLang="zh-CN" sz="2400" smtClean="0">
                <a:ea typeface="宋体" pitchFamily="2" charset="-122"/>
              </a:rPr>
              <a:t>Need often to apply mathematical techniques to it.</a:t>
            </a:r>
          </a:p>
          <a:p>
            <a:pPr lvl="2" eaLnBrk="1" hangingPunct="1"/>
            <a:r>
              <a:rPr lang="en-GB" altLang="zh-CN" sz="2000" smtClean="0">
                <a:ea typeface="宋体" pitchFamily="2" charset="-122"/>
              </a:rPr>
              <a:t>In the car pricing example for instance – need to spot that a fixed cost plus a cost per mile was a reasonable approach.</a:t>
            </a:r>
          </a:p>
          <a:p>
            <a:pPr lvl="2" eaLnBrk="1" hangingPunct="1"/>
            <a:endParaRPr lang="en-GB" altLang="zh-CN" sz="2000" smtClean="0">
              <a:ea typeface="宋体" pitchFamily="2" charset="-122"/>
            </a:endParaRPr>
          </a:p>
          <a:p>
            <a:pPr lvl="2" eaLnBrk="1" hangingPunct="1"/>
            <a:endParaRPr lang="en-GB" altLang="zh-CN" sz="1800" smtClean="0"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zh-CN" smtClean="0">
                <a:ea typeface="宋体" pitchFamily="2" charset="-122"/>
              </a:rPr>
              <a:t>Stage 4 Verification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676400"/>
            <a:ext cx="7918450" cy="477678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zh-CN" sz="2400" smtClean="0">
                <a:ea typeface="宋体" pitchFamily="2" charset="-122"/>
              </a:rPr>
              <a:t>Check if model does what you expect</a:t>
            </a:r>
          </a:p>
          <a:p>
            <a:pPr eaLnBrk="1" hangingPunct="1">
              <a:lnSpc>
                <a:spcPct val="80000"/>
              </a:lnSpc>
            </a:pPr>
            <a:endParaRPr lang="en-GB" altLang="zh-CN" sz="2400" smtClean="0">
              <a:ea typeface="宋体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zh-CN" sz="2400" smtClean="0">
                <a:ea typeface="宋体" pitchFamily="2" charset="-122"/>
              </a:rPr>
              <a:t>This mainly involves checking that the maths works.</a:t>
            </a:r>
          </a:p>
          <a:p>
            <a:pPr eaLnBrk="1" hangingPunct="1">
              <a:lnSpc>
                <a:spcPct val="80000"/>
              </a:lnSpc>
            </a:pPr>
            <a:endParaRPr lang="en-GB" altLang="zh-CN" sz="2400" smtClean="0">
              <a:ea typeface="宋体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zh-CN" sz="2400" smtClean="0">
                <a:ea typeface="宋体" pitchFamily="2" charset="-122"/>
              </a:rPr>
              <a:t>Approach is to use test data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400" smtClean="0">
                <a:ea typeface="宋体" pitchFamily="2" charset="-122"/>
              </a:rPr>
              <a:t>Put inputs into computer model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400" smtClean="0">
                <a:ea typeface="宋体" pitchFamily="2" charset="-122"/>
              </a:rPr>
              <a:t>Work out model by hand for same inputs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400" smtClean="0">
                <a:ea typeface="宋体" pitchFamily="2" charset="-122"/>
              </a:rPr>
              <a:t>Check answer is right</a:t>
            </a:r>
          </a:p>
          <a:p>
            <a:pPr eaLnBrk="1" hangingPunct="1">
              <a:lnSpc>
                <a:spcPct val="80000"/>
              </a:lnSpc>
            </a:pPr>
            <a:endParaRPr lang="en-GB" altLang="zh-CN" sz="2400" smtClean="0">
              <a:ea typeface="宋体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zh-CN" sz="2400" smtClean="0">
                <a:ea typeface="宋体" pitchFamily="2" charset="-122"/>
              </a:rPr>
              <a:t>Sounds trivial – but always vital!</a:t>
            </a:r>
          </a:p>
          <a:p>
            <a:pPr eaLnBrk="1" hangingPunct="1">
              <a:lnSpc>
                <a:spcPct val="80000"/>
              </a:lnSpc>
            </a:pPr>
            <a:endParaRPr lang="en-GB" altLang="zh-CN" sz="2400" smtClean="0">
              <a:ea typeface="宋体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zh-CN" sz="2400" smtClean="0">
                <a:ea typeface="宋体" pitchFamily="2" charset="-122"/>
              </a:rPr>
              <a:t>E.g. car pricing model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332656"/>
            <a:ext cx="7772400" cy="936104"/>
          </a:xfrm>
        </p:spPr>
        <p:txBody>
          <a:bodyPr/>
          <a:lstStyle/>
          <a:p>
            <a:pPr algn="ctr" eaLnBrk="1" hangingPunct="1"/>
            <a:r>
              <a:rPr lang="en-GB" altLang="zh-CN" dirty="0" smtClean="0">
                <a:ea typeface="宋体" pitchFamily="2" charset="-122"/>
              </a:rPr>
              <a:t>Stage 5 Validation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196752"/>
            <a:ext cx="8784976" cy="54006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zh-CN" sz="2000" dirty="0" smtClean="0">
                <a:ea typeface="宋体" pitchFamily="2" charset="-122"/>
              </a:rPr>
              <a:t>Check the results make sense in the real world.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000" dirty="0" smtClean="0">
                <a:ea typeface="宋体" pitchFamily="2" charset="-122"/>
              </a:rPr>
              <a:t>E.g. in the car example – put in figure for last year, see if they agree with real answers, or even sound right.</a:t>
            </a:r>
          </a:p>
          <a:p>
            <a:pPr lvl="1" eaLnBrk="1" hangingPunct="1">
              <a:lnSpc>
                <a:spcPct val="80000"/>
              </a:lnSpc>
            </a:pPr>
            <a:endParaRPr lang="en-GB" altLang="zh-CN" sz="2000" dirty="0" smtClean="0">
              <a:ea typeface="宋体" pitchFamily="2" charset="-122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altLang="zh-CN" sz="2000" dirty="0" smtClean="0">
                <a:ea typeface="宋体" pitchFamily="2" charset="-122"/>
              </a:rPr>
              <a:t>E.g. Forecasting model for currency exchange rate – having built and verified the model, you now use the model and see if forecast rate from the model is the same as the actual rate in market.  </a:t>
            </a:r>
          </a:p>
          <a:p>
            <a:pPr lvl="1" eaLnBrk="1" hangingPunct="1">
              <a:lnSpc>
                <a:spcPct val="80000"/>
              </a:lnSpc>
              <a:buNone/>
            </a:pPr>
            <a:endParaRPr lang="en-GB" altLang="zh-CN" sz="2000" dirty="0" smtClean="0">
              <a:ea typeface="宋体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zh-CN" sz="2000" dirty="0" smtClean="0">
                <a:ea typeface="宋体" pitchFamily="2" charset="-122"/>
              </a:rPr>
              <a:t>Validation tends to be</a:t>
            </a:r>
          </a:p>
          <a:p>
            <a:pPr marL="1163638" lvl="3" indent="-306388" eaLnBrk="1" hangingPunct="1">
              <a:spcBef>
                <a:spcPts val="0"/>
              </a:spcBef>
            </a:pPr>
            <a:r>
              <a:rPr lang="en-GB" altLang="zh-CN" dirty="0" smtClean="0">
                <a:ea typeface="宋体" pitchFamily="2" charset="-122"/>
              </a:rPr>
              <a:t>Open ended – you never finish validating a model</a:t>
            </a:r>
          </a:p>
          <a:p>
            <a:pPr marL="1163638" lvl="3" indent="-306388" eaLnBrk="1" hangingPunct="1">
              <a:spcBef>
                <a:spcPts val="0"/>
              </a:spcBef>
            </a:pPr>
            <a:r>
              <a:rPr lang="en-GB" altLang="zh-CN" dirty="0" smtClean="0">
                <a:ea typeface="宋体" pitchFamily="2" charset="-122"/>
              </a:rPr>
              <a:t>Imperfect – few (no?) models ever validate perfectly</a:t>
            </a:r>
          </a:p>
          <a:p>
            <a:pPr marL="1163638" lvl="3" indent="-306388" eaLnBrk="1" hangingPunct="1">
              <a:spcBef>
                <a:spcPts val="0"/>
              </a:spcBef>
            </a:pPr>
            <a:r>
              <a:rPr lang="en-GB" altLang="zh-CN" dirty="0" smtClean="0">
                <a:ea typeface="宋体" pitchFamily="2" charset="-122"/>
              </a:rPr>
              <a:t>Often awkward (the real system may not yet exist, or be hard to get accurate data for)</a:t>
            </a:r>
          </a:p>
          <a:p>
            <a:pPr lvl="2" eaLnBrk="1" hangingPunct="1">
              <a:lnSpc>
                <a:spcPct val="80000"/>
              </a:lnSpc>
              <a:buNone/>
            </a:pPr>
            <a:endParaRPr lang="en-GB" altLang="zh-CN" sz="2000" dirty="0" smtClean="0">
              <a:ea typeface="宋体" pitchFamily="2" charset="-122"/>
            </a:endParaRPr>
          </a:p>
          <a:p>
            <a:pPr lvl="2" eaLnBrk="1" hangingPunct="1">
              <a:lnSpc>
                <a:spcPct val="80000"/>
              </a:lnSpc>
            </a:pPr>
            <a:r>
              <a:rPr lang="en-GB" altLang="zh-CN" sz="2000" dirty="0" err="1" smtClean="0">
                <a:ea typeface="宋体" pitchFamily="2" charset="-122"/>
              </a:rPr>
              <a:t>Eg</a:t>
            </a:r>
            <a:r>
              <a:rPr lang="en-GB" altLang="zh-CN" sz="2000" dirty="0" smtClean="0">
                <a:ea typeface="宋体" pitchFamily="2" charset="-122"/>
              </a:rPr>
              <a:t>. Building a new ferry terminal. But the terminal does not exist, therefore, no any data can be used for comparison. </a:t>
            </a:r>
          </a:p>
          <a:p>
            <a:pPr lvl="2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zh-CN" sz="2000" dirty="0" smtClean="0">
              <a:ea typeface="宋体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zh-CN" sz="2000" dirty="0" smtClean="0">
                <a:ea typeface="宋体" pitchFamily="2" charset="-122"/>
              </a:rPr>
              <a:t>Model does not normally validate first time.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024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Example of a Price Demand Model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725" y="2156914"/>
            <a:ext cx="7448550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234445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404664"/>
            <a:ext cx="7772400" cy="1143000"/>
          </a:xfrm>
        </p:spPr>
        <p:txBody>
          <a:bodyPr/>
          <a:lstStyle/>
          <a:p>
            <a:pPr algn="ctr" eaLnBrk="1" hangingPunct="1"/>
            <a:r>
              <a:rPr lang="en-GB" altLang="zh-CN" sz="4000" dirty="0" smtClean="0">
                <a:ea typeface="宋体" pitchFamily="2" charset="-122"/>
              </a:rPr>
              <a:t>Analytical Models – </a:t>
            </a:r>
            <a:br>
              <a:rPr lang="en-GB" altLang="zh-CN" sz="4000" dirty="0" smtClean="0">
                <a:ea typeface="宋体" pitchFamily="2" charset="-122"/>
              </a:rPr>
            </a:br>
            <a:r>
              <a:rPr lang="en-GB" altLang="zh-CN" sz="4000" dirty="0" smtClean="0">
                <a:ea typeface="宋体" pitchFamily="2" charset="-122"/>
              </a:rPr>
              <a:t>Where we are starting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7624" y="1844824"/>
            <a:ext cx="6553200" cy="48006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Analytical deterministic models with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One input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One output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A transformation process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zh-CN" sz="2400" dirty="0" smtClean="0">
              <a:ea typeface="宋体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These can be expressed as equations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E.G. My car price model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C = 500 + 0.2m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Where: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zh-CN" sz="2000" dirty="0" smtClean="0">
                <a:ea typeface="宋体" pitchFamily="2" charset="-122"/>
              </a:rPr>
              <a:t>C = Cost per mile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zh-CN" sz="2000" dirty="0" smtClean="0">
                <a:ea typeface="宋体" pitchFamily="2" charset="-122"/>
              </a:rPr>
              <a:t>M = Mileage per year</a:t>
            </a:r>
          </a:p>
          <a:p>
            <a:pPr eaLnBrk="1" hangingPunct="1">
              <a:lnSpc>
                <a:spcPct val="80000"/>
              </a:lnSpc>
            </a:pPr>
            <a:endParaRPr lang="en-GB" altLang="zh-CN" sz="2400" dirty="0" smtClean="0">
              <a:ea typeface="宋体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Can also be expressed as graphs…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12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126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333375"/>
            <a:ext cx="7772400" cy="1143000"/>
          </a:xfrm>
        </p:spPr>
        <p:txBody>
          <a:bodyPr/>
          <a:lstStyle/>
          <a:p>
            <a:pPr algn="ctr" eaLnBrk="1" hangingPunct="1"/>
            <a:r>
              <a:rPr lang="en-GB" altLang="zh-CN" sz="4000" smtClean="0">
                <a:ea typeface="宋体" pitchFamily="2" charset="-122"/>
              </a:rPr>
              <a:t>Graphical Form of a Car Model</a:t>
            </a:r>
          </a:p>
        </p:txBody>
      </p:sp>
      <p:graphicFrame>
        <p:nvGraphicFramePr>
          <p:cNvPr id="1026" name="Object 6"/>
          <p:cNvGraphicFramePr>
            <a:graphicFrameLocks noChangeAspect="1"/>
          </p:cNvGraphicFramePr>
          <p:nvPr/>
        </p:nvGraphicFramePr>
        <p:xfrm>
          <a:off x="685800" y="1268413"/>
          <a:ext cx="8153400" cy="4645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Chart" r:id="rId4" imgW="4500720" imgH="2559600" progId="Excel.Sheet.8">
                  <p:embed/>
                </p:oleObj>
              </mc:Choice>
              <mc:Fallback>
                <p:oleObj name="Chart" r:id="rId4" imgW="4500720" imgH="2559600" progId="Excel.Sheet.8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" y="1268413"/>
                        <a:ext cx="8153400" cy="46450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8" name="Rectangle 7"/>
          <p:cNvSpPr>
            <a:spLocks noChangeArrowheads="1"/>
          </p:cNvSpPr>
          <p:nvPr/>
        </p:nvSpPr>
        <p:spPr bwMode="auto">
          <a:xfrm>
            <a:off x="2268538" y="5876925"/>
            <a:ext cx="4535487" cy="642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vl="1" algn="ctr">
              <a:lnSpc>
                <a:spcPct val="9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None/>
            </a:pPr>
            <a:r>
              <a:rPr lang="en-GB" altLang="zh-CN" b="1">
                <a:ea typeface="宋体" pitchFamily="2" charset="-122"/>
              </a:rPr>
              <a:t>C = 500 + 0.2m</a:t>
            </a:r>
          </a:p>
          <a:p>
            <a:pPr lvl="1" algn="ctr">
              <a:lnSpc>
                <a:spcPct val="9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None/>
            </a:pPr>
            <a:r>
              <a:rPr lang="en-GB" altLang="zh-CN" b="1">
                <a:ea typeface="宋体" pitchFamily="2" charset="-122"/>
              </a:rPr>
              <a:t>   (Y = 500 + 0.2X in Maths)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188913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zh-CN" smtClean="0">
                <a:ea typeface="宋体" pitchFamily="2" charset="-122"/>
              </a:rPr>
              <a:t>Linear Equations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295400"/>
            <a:ext cx="82296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zh-CN" sz="2800" smtClean="0">
                <a:ea typeface="宋体" pitchFamily="2" charset="-122"/>
              </a:rPr>
              <a:t>Graphs and equations are completely equivalent expressions of the same model.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CN" smtClean="0">
                <a:ea typeface="宋体" pitchFamily="2" charset="-122"/>
              </a:rPr>
              <a:t>Graph is more ‘human readable’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CN" smtClean="0">
                <a:ea typeface="宋体" pitchFamily="2" charset="-122"/>
              </a:rPr>
              <a:t>Equation more computer readable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zh-CN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zh-CN" sz="2800" smtClean="0">
                <a:ea typeface="宋体" pitchFamily="2" charset="-122"/>
              </a:rPr>
              <a:t>This type of equation is a linear equation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CN" smtClean="0">
                <a:ea typeface="宋体" pitchFamily="2" charset="-122"/>
              </a:rPr>
              <a:t>Because it gives a straight line on a graph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CN" smtClean="0">
                <a:ea typeface="宋体" pitchFamily="2" charset="-122"/>
              </a:rPr>
              <a:t>Linear equations are in the form y = ax + b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CN" smtClean="0">
                <a:ea typeface="宋体" pitchFamily="2" charset="-122"/>
              </a:rPr>
              <a:t>All straight lines on a graph have a linear equation.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zh-CN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zh-CN" sz="2800" smtClean="0">
                <a:ea typeface="宋体" pitchFamily="2" charset="-122"/>
              </a:rPr>
              <a:t>Can ‘read’ (or verify) a and b from the graph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33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476250"/>
            <a:ext cx="7772400" cy="576263"/>
          </a:xfrm>
        </p:spPr>
        <p:txBody>
          <a:bodyPr/>
          <a:lstStyle/>
          <a:p>
            <a:pPr algn="ctr" eaLnBrk="1" hangingPunct="1"/>
            <a:r>
              <a:rPr lang="en-GB" altLang="zh-CN" sz="3200" smtClean="0">
                <a:ea typeface="宋体" pitchFamily="2" charset="-122"/>
              </a:rPr>
              <a:t>Verify the Graphical Form of Car Model</a:t>
            </a:r>
          </a:p>
        </p:txBody>
      </p:sp>
      <p:graphicFrame>
        <p:nvGraphicFramePr>
          <p:cNvPr id="2050" name="Object 4"/>
          <p:cNvGraphicFramePr>
            <a:graphicFrameLocks noChangeAspect="1"/>
          </p:cNvGraphicFramePr>
          <p:nvPr/>
        </p:nvGraphicFramePr>
        <p:xfrm>
          <a:off x="685800" y="1219200"/>
          <a:ext cx="7010400" cy="3994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5" name="Chart" r:id="rId4" imgW="6716160" imgH="3825000" progId="Excel.Sheet.8">
                  <p:embed/>
                </p:oleObj>
              </mc:Choice>
              <mc:Fallback>
                <p:oleObj name="Chart" r:id="rId4" imgW="6716160" imgH="3825000" progId="Excel.Sheet.8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" y="1219200"/>
                        <a:ext cx="7010400" cy="3994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2" name="Line 5"/>
          <p:cNvSpPr>
            <a:spLocks noChangeShapeType="1"/>
          </p:cNvSpPr>
          <p:nvPr/>
        </p:nvSpPr>
        <p:spPr bwMode="auto">
          <a:xfrm flipV="1">
            <a:off x="1981200" y="2438400"/>
            <a:ext cx="4343400" cy="1447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53" name="Text Box 6"/>
          <p:cNvSpPr txBox="1">
            <a:spLocks noChangeArrowheads="1"/>
          </p:cNvSpPr>
          <p:nvPr/>
        </p:nvSpPr>
        <p:spPr bwMode="auto">
          <a:xfrm>
            <a:off x="457200" y="5562600"/>
            <a:ext cx="3467100" cy="1004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zh-CN" sz="2400">
                <a:latin typeface="Times New Roman" pitchFamily="18" charset="0"/>
                <a:ea typeface="宋体" pitchFamily="2" charset="-122"/>
              </a:rPr>
              <a:t>C = 3000</a:t>
            </a:r>
          </a:p>
          <a:p>
            <a:pPr>
              <a:spcBef>
                <a:spcPct val="50000"/>
              </a:spcBef>
            </a:pPr>
            <a:r>
              <a:rPr lang="en-GB" altLang="zh-CN" sz="2400">
                <a:latin typeface="Times New Roman" pitchFamily="18" charset="0"/>
                <a:ea typeface="宋体" pitchFamily="2" charset="-122"/>
              </a:rPr>
              <a:t>M = (3000 – 500) /12500</a:t>
            </a:r>
          </a:p>
        </p:txBody>
      </p:sp>
      <p:sp>
        <p:nvSpPr>
          <p:cNvPr id="2054" name="Line 7"/>
          <p:cNvSpPr>
            <a:spLocks noChangeShapeType="1"/>
          </p:cNvSpPr>
          <p:nvPr/>
        </p:nvSpPr>
        <p:spPr bwMode="auto">
          <a:xfrm>
            <a:off x="2133600" y="3886200"/>
            <a:ext cx="2514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55" name="Line 8"/>
          <p:cNvSpPr>
            <a:spLocks noChangeShapeType="1"/>
          </p:cNvSpPr>
          <p:nvPr/>
        </p:nvSpPr>
        <p:spPr bwMode="auto">
          <a:xfrm>
            <a:off x="4648200" y="2971800"/>
            <a:ext cx="0" cy="914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56" name="Text Box 9"/>
          <p:cNvSpPr txBox="1">
            <a:spLocks noChangeArrowheads="1"/>
          </p:cNvSpPr>
          <p:nvPr/>
        </p:nvSpPr>
        <p:spPr bwMode="auto">
          <a:xfrm>
            <a:off x="6300788" y="5589588"/>
            <a:ext cx="2257425" cy="1004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zh-CN" sz="2400">
                <a:latin typeface="Times New Roman" pitchFamily="18" charset="0"/>
                <a:ea typeface="宋体" pitchFamily="2" charset="-122"/>
              </a:rPr>
              <a:t>M = 2500/12500</a:t>
            </a:r>
          </a:p>
          <a:p>
            <a:pPr>
              <a:spcBef>
                <a:spcPct val="50000"/>
              </a:spcBef>
            </a:pPr>
            <a:r>
              <a:rPr lang="en-GB" altLang="zh-CN" sz="2400">
                <a:latin typeface="Times New Roman" pitchFamily="18" charset="0"/>
                <a:ea typeface="宋体" pitchFamily="2" charset="-122"/>
              </a:rPr>
              <a:t>M = 0.2</a:t>
            </a:r>
          </a:p>
        </p:txBody>
      </p:sp>
      <p:sp>
        <p:nvSpPr>
          <p:cNvPr id="2057" name="Rectangle 10"/>
          <p:cNvSpPr>
            <a:spLocks noChangeArrowheads="1"/>
          </p:cNvSpPr>
          <p:nvPr/>
        </p:nvSpPr>
        <p:spPr bwMode="auto">
          <a:xfrm>
            <a:off x="2051050" y="5229225"/>
            <a:ext cx="432117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vl="1">
              <a:lnSpc>
                <a:spcPct val="9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None/>
            </a:pPr>
            <a:r>
              <a:rPr lang="en-GB" altLang="zh-CN">
                <a:ea typeface="宋体" pitchFamily="2" charset="-122"/>
              </a:rPr>
              <a:t>C = 500 + 0.2M (or Y = 500 + 0.2X )</a:t>
            </a:r>
          </a:p>
        </p:txBody>
      </p:sp>
      <p:sp>
        <p:nvSpPr>
          <p:cNvPr id="2058" name="Line 11"/>
          <p:cNvSpPr>
            <a:spLocks noChangeShapeType="1"/>
          </p:cNvSpPr>
          <p:nvPr/>
        </p:nvSpPr>
        <p:spPr bwMode="auto">
          <a:xfrm>
            <a:off x="3851275" y="6381750"/>
            <a:ext cx="23050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CN" dirty="0" smtClean="0">
                <a:ea typeface="宋体" pitchFamily="2" charset="-122"/>
              </a:rPr>
              <a:t>Week 4 Exercises</a:t>
            </a:r>
            <a:endParaRPr lang="en-US" dirty="0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zh-CN" smtClean="0">
                <a:ea typeface="宋体" pitchFamily="2" charset="-122"/>
              </a:rPr>
              <a:t>Find the linear equations for simple real life problems</a:t>
            </a:r>
          </a:p>
          <a:p>
            <a:pPr eaLnBrk="1" hangingPunct="1">
              <a:lnSpc>
                <a:spcPct val="90000"/>
              </a:lnSpc>
            </a:pPr>
            <a:endParaRPr lang="en-GB" altLang="zh-CN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zh-CN" smtClean="0">
                <a:ea typeface="宋体" pitchFamily="2" charset="-122"/>
              </a:rPr>
              <a:t>Plot the graphs to graphically illustrate the linear equation</a:t>
            </a:r>
          </a:p>
          <a:p>
            <a:pPr eaLnBrk="1" hangingPunct="1">
              <a:lnSpc>
                <a:spcPct val="90000"/>
              </a:lnSpc>
            </a:pPr>
            <a:endParaRPr lang="en-GB" altLang="zh-CN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zh-CN" smtClean="0">
                <a:ea typeface="宋体" pitchFamily="2" charset="-122"/>
              </a:rPr>
              <a:t>Verify and validate your model</a:t>
            </a:r>
            <a:endParaRPr lang="en-US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2">
      <a:dk1>
        <a:srgbClr val="000000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Pixel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</Template>
  <TotalTime>1112</TotalTime>
  <Words>1485</Words>
  <Application>Microsoft Office PowerPoint</Application>
  <PresentationFormat>On-screen Show (4:3)</PresentationFormat>
  <Paragraphs>281</Paragraphs>
  <Slides>29</Slides>
  <Notes>28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宋体</vt:lpstr>
      <vt:lpstr>Arial</vt:lpstr>
      <vt:lpstr>Arial Black</vt:lpstr>
      <vt:lpstr>Monotype Sorts</vt:lpstr>
      <vt:lpstr>Times New Roman</vt:lpstr>
      <vt:lpstr>Wingdings</vt:lpstr>
      <vt:lpstr>Pixel</vt:lpstr>
      <vt:lpstr>Chart</vt:lpstr>
      <vt:lpstr>SBUS5105  Data Handling and Business Intelligence</vt:lpstr>
      <vt:lpstr>Week 4  </vt:lpstr>
      <vt:lpstr>PowerPoint Presentation</vt:lpstr>
      <vt:lpstr>The Modelling Approach to Decision Making</vt:lpstr>
      <vt:lpstr>PowerPoint Presentation</vt:lpstr>
      <vt:lpstr>PowerPoint Presentation</vt:lpstr>
      <vt:lpstr>Types of Quantitative Models (2)</vt:lpstr>
      <vt:lpstr>Types of Quantitative Models (3)</vt:lpstr>
      <vt:lpstr>Characteristics of Models</vt:lpstr>
      <vt:lpstr>Benefits of Modelling</vt:lpstr>
      <vt:lpstr>Example of a Mathematical Model</vt:lpstr>
      <vt:lpstr>A Generic Mathematical Model</vt:lpstr>
      <vt:lpstr>Mathematical Models -- Spreadsheets</vt:lpstr>
      <vt:lpstr>Categories of Mathematical Models</vt:lpstr>
      <vt:lpstr>Decision Support Modelling</vt:lpstr>
      <vt:lpstr>PowerPoint Presentation</vt:lpstr>
      <vt:lpstr>Constructing Models</vt:lpstr>
      <vt:lpstr>The 5 Stage Modelling Cycle</vt:lpstr>
      <vt:lpstr>Stage 1 Define System &amp; Aims</vt:lpstr>
      <vt:lpstr>Stage 2  Collecting &amp; Analysing Data</vt:lpstr>
      <vt:lpstr>Stage 3 Model Building</vt:lpstr>
      <vt:lpstr>Stage 4 Verification</vt:lpstr>
      <vt:lpstr>Stage 5 Validation</vt:lpstr>
      <vt:lpstr>Example of a Price Demand Model</vt:lpstr>
      <vt:lpstr>Analytical Models –  Where we are starting</vt:lpstr>
      <vt:lpstr>Graphical Form of a Car Model</vt:lpstr>
      <vt:lpstr>Linear Equations</vt:lpstr>
      <vt:lpstr>Verify the Graphical Form of Car Model</vt:lpstr>
      <vt:lpstr>Week 4 Exercises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3mis1810</dc:title>
  <dc:creator>JGLM / RAM</dc:creator>
  <cp:lastModifiedBy>L0237_User</cp:lastModifiedBy>
  <cp:revision>50</cp:revision>
  <dcterms:created xsi:type="dcterms:W3CDTF">2003-01-19T13:18:20Z</dcterms:created>
  <dcterms:modified xsi:type="dcterms:W3CDTF">2017-10-18T19:22:57Z</dcterms:modified>
</cp:coreProperties>
</file>