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2"/>
  </p:notesMasterIdLst>
  <p:sldIdLst>
    <p:sldId id="719" r:id="rId24"/>
    <p:sldId id="795" r:id="rId25"/>
    <p:sldId id="832" r:id="rId26"/>
    <p:sldId id="823" r:id="rId27"/>
    <p:sldId id="824" r:id="rId28"/>
    <p:sldId id="834" r:id="rId29"/>
    <p:sldId id="835" r:id="rId30"/>
    <p:sldId id="799" r:id="rId31"/>
    <p:sldId id="836" r:id="rId32"/>
    <p:sldId id="800" r:id="rId33"/>
    <p:sldId id="798" r:id="rId34"/>
    <p:sldId id="837" r:id="rId35"/>
    <p:sldId id="826" r:id="rId36"/>
    <p:sldId id="801" r:id="rId37"/>
    <p:sldId id="827" r:id="rId38"/>
    <p:sldId id="828" r:id="rId39"/>
    <p:sldId id="797" r:id="rId40"/>
    <p:sldId id="829" r:id="rId41"/>
    <p:sldId id="830" r:id="rId42"/>
    <p:sldId id="812" r:id="rId43"/>
    <p:sldId id="806" r:id="rId44"/>
    <p:sldId id="831" r:id="rId45"/>
    <p:sldId id="814" r:id="rId46"/>
    <p:sldId id="815" r:id="rId47"/>
    <p:sldId id="816" r:id="rId48"/>
    <p:sldId id="817" r:id="rId49"/>
    <p:sldId id="833" r:id="rId50"/>
    <p:sldId id="720" r:id="rId51"/>
  </p:sldIdLst>
  <p:sldSz cx="12192000" cy="6858000"/>
  <p:notesSz cx="6858000" cy="9144000"/>
  <p:custDataLst>
    <p:tags r:id="rId5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6B37AB-628F-4876-BA58-38753075FC8A}" v="112" dt="2025-09-22T21:27:59.8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990" autoAdjust="0"/>
  </p:normalViewPr>
  <p:slideViewPr>
    <p:cSldViewPr snapToGrid="0">
      <p:cViewPr varScale="1">
        <p:scale>
          <a:sx n="86" d="100"/>
          <a:sy n="86" d="100"/>
        </p:scale>
        <p:origin x="100"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tags" Target="tags/tag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3617D3F1-D0C5-4F28-B6F8-718C74914284}"/>
    <pc:docChg chg="delSld">
      <pc:chgData name="Jenifer Prince Devaraj" userId="c3fb109c-09d1-42a6-93f4-69472d709861" providerId="ADAL" clId="{3617D3F1-D0C5-4F28-B6F8-718C74914284}" dt="2025-09-23T08:44:19.012" v="3" actId="47"/>
      <pc:docMkLst>
        <pc:docMk/>
      </pc:docMkLst>
      <pc:sldChg chg="del">
        <pc:chgData name="Jenifer Prince Devaraj" userId="c3fb109c-09d1-42a6-93f4-69472d709861" providerId="ADAL" clId="{3617D3F1-D0C5-4F28-B6F8-718C74914284}" dt="2025-09-23T08:44:19.012" v="3" actId="47"/>
        <pc:sldMkLst>
          <pc:docMk/>
          <pc:sldMk cId="1960387769" sldId="813"/>
        </pc:sldMkLst>
      </pc:sldChg>
      <pc:sldChg chg="del">
        <pc:chgData name="Jenifer Prince Devaraj" userId="c3fb109c-09d1-42a6-93f4-69472d709861" providerId="ADAL" clId="{3617D3F1-D0C5-4F28-B6F8-718C74914284}" dt="2025-09-23T08:44:10.935" v="1" actId="47"/>
        <pc:sldMkLst>
          <pc:docMk/>
          <pc:sldMk cId="2545200127" sldId="819"/>
        </pc:sldMkLst>
      </pc:sldChg>
      <pc:sldChg chg="del">
        <pc:chgData name="Jenifer Prince Devaraj" userId="c3fb109c-09d1-42a6-93f4-69472d709861" providerId="ADAL" clId="{3617D3F1-D0C5-4F28-B6F8-718C74914284}" dt="2025-09-23T08:44:10.120" v="0" actId="47"/>
        <pc:sldMkLst>
          <pc:docMk/>
          <pc:sldMk cId="3191283521" sldId="820"/>
        </pc:sldMkLst>
      </pc:sldChg>
      <pc:sldChg chg="del">
        <pc:chgData name="Jenifer Prince Devaraj" userId="c3fb109c-09d1-42a6-93f4-69472d709861" providerId="ADAL" clId="{3617D3F1-D0C5-4F28-B6F8-718C74914284}" dt="2025-09-23T08:44:12.085" v="2" actId="47"/>
        <pc:sldMkLst>
          <pc:docMk/>
          <pc:sldMk cId="3408952109" sldId="82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6FF626-8AFE-450D-909A-3EB30674AB4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B085BDD-668D-40AE-AB4A-A0AF7C84E565}">
      <dgm:prSet/>
      <dgm:spPr/>
      <dgm:t>
        <a:bodyPr/>
        <a:lstStyle/>
        <a:p>
          <a:pPr>
            <a:lnSpc>
              <a:spcPct val="100000"/>
            </a:lnSpc>
          </a:pPr>
          <a:r>
            <a:rPr lang="en-GB" dirty="0"/>
            <a:t>Gamma rays</a:t>
          </a:r>
          <a:endParaRPr lang="en-US" dirty="0"/>
        </a:p>
      </dgm:t>
    </dgm:pt>
    <dgm:pt modelId="{80D8B95F-6D61-441F-A224-42760B0F0106}" type="parTrans" cxnId="{6513DD6B-BAF4-4481-A417-2E5240A2D4A8}">
      <dgm:prSet/>
      <dgm:spPr/>
      <dgm:t>
        <a:bodyPr/>
        <a:lstStyle/>
        <a:p>
          <a:endParaRPr lang="en-US"/>
        </a:p>
      </dgm:t>
    </dgm:pt>
    <dgm:pt modelId="{36390D2B-2C97-4A49-B00D-071944F307A3}" type="sibTrans" cxnId="{6513DD6B-BAF4-4481-A417-2E5240A2D4A8}">
      <dgm:prSet/>
      <dgm:spPr/>
      <dgm:t>
        <a:bodyPr/>
        <a:lstStyle/>
        <a:p>
          <a:endParaRPr lang="en-US"/>
        </a:p>
      </dgm:t>
    </dgm:pt>
    <dgm:pt modelId="{5B1A8A45-9692-43BC-95C9-3DC64DDD8BFF}">
      <dgm:prSet/>
      <dgm:spPr/>
      <dgm:t>
        <a:bodyPr/>
        <a:lstStyle/>
        <a:p>
          <a:pPr>
            <a:lnSpc>
              <a:spcPct val="100000"/>
            </a:lnSpc>
          </a:pPr>
          <a:r>
            <a:rPr lang="en-GB"/>
            <a:t>X-rays </a:t>
          </a:r>
          <a:endParaRPr lang="en-US"/>
        </a:p>
      </dgm:t>
    </dgm:pt>
    <dgm:pt modelId="{C586499C-0313-4CB0-8804-44841BECFA38}" type="parTrans" cxnId="{958FC635-C017-4ADF-AD2B-205AE6051AEB}">
      <dgm:prSet/>
      <dgm:spPr/>
      <dgm:t>
        <a:bodyPr/>
        <a:lstStyle/>
        <a:p>
          <a:endParaRPr lang="en-US"/>
        </a:p>
      </dgm:t>
    </dgm:pt>
    <dgm:pt modelId="{56BA5F09-4D20-4AC0-A89F-5454C5CD7979}" type="sibTrans" cxnId="{958FC635-C017-4ADF-AD2B-205AE6051AEB}">
      <dgm:prSet/>
      <dgm:spPr/>
      <dgm:t>
        <a:bodyPr/>
        <a:lstStyle/>
        <a:p>
          <a:endParaRPr lang="en-US"/>
        </a:p>
      </dgm:t>
    </dgm:pt>
    <dgm:pt modelId="{C0AEA2B5-47D3-442B-B9A8-50CBCAC6A7BE}">
      <dgm:prSet/>
      <dgm:spPr/>
      <dgm:t>
        <a:bodyPr/>
        <a:lstStyle/>
        <a:p>
          <a:pPr>
            <a:lnSpc>
              <a:spcPct val="100000"/>
            </a:lnSpc>
          </a:pPr>
          <a:r>
            <a:rPr lang="en-GB"/>
            <a:t>Ultraviolet rays</a:t>
          </a:r>
          <a:endParaRPr lang="en-US"/>
        </a:p>
      </dgm:t>
    </dgm:pt>
    <dgm:pt modelId="{F7FDEFDF-A65F-4821-9572-1C3DB41CCA8C}" type="parTrans" cxnId="{985F476D-A225-4D97-8CA4-7046835F388A}">
      <dgm:prSet/>
      <dgm:spPr/>
      <dgm:t>
        <a:bodyPr/>
        <a:lstStyle/>
        <a:p>
          <a:endParaRPr lang="en-US"/>
        </a:p>
      </dgm:t>
    </dgm:pt>
    <dgm:pt modelId="{F26F31AF-CF42-4CA5-ACF4-FFBB51EC6D26}" type="sibTrans" cxnId="{985F476D-A225-4D97-8CA4-7046835F388A}">
      <dgm:prSet/>
      <dgm:spPr/>
      <dgm:t>
        <a:bodyPr/>
        <a:lstStyle/>
        <a:p>
          <a:endParaRPr lang="en-US"/>
        </a:p>
      </dgm:t>
    </dgm:pt>
    <dgm:pt modelId="{113F803B-C808-44FF-AC57-7E3A0D32EDFB}">
      <dgm:prSet/>
      <dgm:spPr/>
      <dgm:t>
        <a:bodyPr/>
        <a:lstStyle/>
        <a:p>
          <a:pPr>
            <a:lnSpc>
              <a:spcPct val="100000"/>
            </a:lnSpc>
          </a:pPr>
          <a:r>
            <a:rPr lang="en-GB" dirty="0"/>
            <a:t>Infrared rays</a:t>
          </a:r>
          <a:endParaRPr lang="en-US" dirty="0"/>
        </a:p>
      </dgm:t>
    </dgm:pt>
    <dgm:pt modelId="{83ACCB15-2833-4CA1-B467-0C25098AE4C9}" type="parTrans" cxnId="{C5CC33A5-AEAE-46C1-96CE-EE00964FF5E4}">
      <dgm:prSet/>
      <dgm:spPr/>
      <dgm:t>
        <a:bodyPr/>
        <a:lstStyle/>
        <a:p>
          <a:endParaRPr lang="en-US"/>
        </a:p>
      </dgm:t>
    </dgm:pt>
    <dgm:pt modelId="{4564F689-D7F5-4EA0-9BC0-99E44B107197}" type="sibTrans" cxnId="{C5CC33A5-AEAE-46C1-96CE-EE00964FF5E4}">
      <dgm:prSet/>
      <dgm:spPr/>
      <dgm:t>
        <a:bodyPr/>
        <a:lstStyle/>
        <a:p>
          <a:endParaRPr lang="en-US"/>
        </a:p>
      </dgm:t>
    </dgm:pt>
    <dgm:pt modelId="{45CD49CC-0B5D-4E19-A39F-E8BF13146D9C}">
      <dgm:prSet/>
      <dgm:spPr/>
      <dgm:t>
        <a:bodyPr/>
        <a:lstStyle/>
        <a:p>
          <a:pPr>
            <a:lnSpc>
              <a:spcPct val="100000"/>
            </a:lnSpc>
          </a:pPr>
          <a:r>
            <a:rPr lang="en-GB" dirty="0"/>
            <a:t>Microwaves</a:t>
          </a:r>
          <a:endParaRPr lang="en-US" dirty="0"/>
        </a:p>
      </dgm:t>
    </dgm:pt>
    <dgm:pt modelId="{4823CC19-AA37-4AD3-8546-8DD85A7202D9}" type="parTrans" cxnId="{FEACA033-267A-4FEE-9BBC-291D0F5FB614}">
      <dgm:prSet/>
      <dgm:spPr/>
      <dgm:t>
        <a:bodyPr/>
        <a:lstStyle/>
        <a:p>
          <a:endParaRPr lang="en-US"/>
        </a:p>
      </dgm:t>
    </dgm:pt>
    <dgm:pt modelId="{59050F55-49AE-4789-8E1E-B9005AB6BB05}" type="sibTrans" cxnId="{FEACA033-267A-4FEE-9BBC-291D0F5FB614}">
      <dgm:prSet/>
      <dgm:spPr/>
      <dgm:t>
        <a:bodyPr/>
        <a:lstStyle/>
        <a:p>
          <a:endParaRPr lang="en-US"/>
        </a:p>
      </dgm:t>
    </dgm:pt>
    <dgm:pt modelId="{0C3DCAB9-8004-41BA-A8D9-CC16075EB6CA}">
      <dgm:prSet/>
      <dgm:spPr/>
      <dgm:t>
        <a:bodyPr/>
        <a:lstStyle/>
        <a:p>
          <a:pPr>
            <a:lnSpc>
              <a:spcPct val="100000"/>
            </a:lnSpc>
          </a:pPr>
          <a:r>
            <a:rPr lang="en-GB"/>
            <a:t>Radio waves</a:t>
          </a:r>
          <a:endParaRPr lang="en-US"/>
        </a:p>
      </dgm:t>
    </dgm:pt>
    <dgm:pt modelId="{7E66326A-9F68-4A08-BEED-1C1274C93141}" type="parTrans" cxnId="{1046FBED-F29C-4956-AD12-3EDE0DED8288}">
      <dgm:prSet/>
      <dgm:spPr/>
      <dgm:t>
        <a:bodyPr/>
        <a:lstStyle/>
        <a:p>
          <a:endParaRPr lang="en-US"/>
        </a:p>
      </dgm:t>
    </dgm:pt>
    <dgm:pt modelId="{769B5498-2DB8-497D-B186-F003A9FEB53C}" type="sibTrans" cxnId="{1046FBED-F29C-4956-AD12-3EDE0DED8288}">
      <dgm:prSet/>
      <dgm:spPr/>
      <dgm:t>
        <a:bodyPr/>
        <a:lstStyle/>
        <a:p>
          <a:endParaRPr lang="en-US"/>
        </a:p>
      </dgm:t>
    </dgm:pt>
    <dgm:pt modelId="{B3DCE764-EFA3-4C3A-80D1-4A30C896CC4B}" type="pres">
      <dgm:prSet presAssocID="{326FF626-8AFE-450D-909A-3EB30674AB44}" presName="root" presStyleCnt="0">
        <dgm:presLayoutVars>
          <dgm:dir/>
          <dgm:resizeHandles val="exact"/>
        </dgm:presLayoutVars>
      </dgm:prSet>
      <dgm:spPr/>
    </dgm:pt>
    <dgm:pt modelId="{1F96EA1E-C55F-499B-9EA7-095F785F485A}" type="pres">
      <dgm:prSet presAssocID="{6B085BDD-668D-40AE-AB4A-A0AF7C84E565}" presName="compNode" presStyleCnt="0"/>
      <dgm:spPr/>
    </dgm:pt>
    <dgm:pt modelId="{2260DB9D-C236-4703-97A0-00236EAA275E}" type="pres">
      <dgm:prSet presAssocID="{6B085BDD-668D-40AE-AB4A-A0AF7C84E56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adioactive"/>
        </a:ext>
      </dgm:extLst>
    </dgm:pt>
    <dgm:pt modelId="{03A5633F-5570-4768-B6A6-1499FBF433B0}" type="pres">
      <dgm:prSet presAssocID="{6B085BDD-668D-40AE-AB4A-A0AF7C84E565}" presName="spaceRect" presStyleCnt="0"/>
      <dgm:spPr/>
    </dgm:pt>
    <dgm:pt modelId="{317B33CE-9B6F-414C-8C69-DDED10D8EE32}" type="pres">
      <dgm:prSet presAssocID="{6B085BDD-668D-40AE-AB4A-A0AF7C84E565}" presName="textRect" presStyleLbl="revTx" presStyleIdx="0" presStyleCnt="6">
        <dgm:presLayoutVars>
          <dgm:chMax val="1"/>
          <dgm:chPref val="1"/>
        </dgm:presLayoutVars>
      </dgm:prSet>
      <dgm:spPr/>
    </dgm:pt>
    <dgm:pt modelId="{E803AD27-2673-40B4-B184-BFFD9021E34E}" type="pres">
      <dgm:prSet presAssocID="{36390D2B-2C97-4A49-B00D-071944F307A3}" presName="sibTrans" presStyleCnt="0"/>
      <dgm:spPr/>
    </dgm:pt>
    <dgm:pt modelId="{08BD7E10-29DF-409B-9AC3-CED3A78797C4}" type="pres">
      <dgm:prSet presAssocID="{5B1A8A45-9692-43BC-95C9-3DC64DDD8BFF}" presName="compNode" presStyleCnt="0"/>
      <dgm:spPr/>
    </dgm:pt>
    <dgm:pt modelId="{6DD77F14-7F7A-4F7E-BD54-78810DA32F06}" type="pres">
      <dgm:prSet presAssocID="{5B1A8A45-9692-43BC-95C9-3DC64DDD8BFF}" presName="iconRect" presStyleLbl="node1" presStyleIdx="1" presStyleCnt="6" custLinFactNeighborX="-349" custLinFactNeighborY="-52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adioactive Sign"/>
        </a:ext>
      </dgm:extLst>
    </dgm:pt>
    <dgm:pt modelId="{AB635087-F102-44CE-A08F-C638B2CBB569}" type="pres">
      <dgm:prSet presAssocID="{5B1A8A45-9692-43BC-95C9-3DC64DDD8BFF}" presName="spaceRect" presStyleCnt="0"/>
      <dgm:spPr/>
    </dgm:pt>
    <dgm:pt modelId="{5CFD606F-7862-4C16-BA2A-63C7745A7AD0}" type="pres">
      <dgm:prSet presAssocID="{5B1A8A45-9692-43BC-95C9-3DC64DDD8BFF}" presName="textRect" presStyleLbl="revTx" presStyleIdx="1" presStyleCnt="6">
        <dgm:presLayoutVars>
          <dgm:chMax val="1"/>
          <dgm:chPref val="1"/>
        </dgm:presLayoutVars>
      </dgm:prSet>
      <dgm:spPr/>
    </dgm:pt>
    <dgm:pt modelId="{52CE835B-6184-49FE-8CFF-8D9732E1C269}" type="pres">
      <dgm:prSet presAssocID="{56BA5F09-4D20-4AC0-A89F-5454C5CD7979}" presName="sibTrans" presStyleCnt="0"/>
      <dgm:spPr/>
    </dgm:pt>
    <dgm:pt modelId="{6375288A-AA82-4324-989F-38474542CD16}" type="pres">
      <dgm:prSet presAssocID="{C0AEA2B5-47D3-442B-B9A8-50CBCAC6A7BE}" presName="compNode" presStyleCnt="0"/>
      <dgm:spPr/>
    </dgm:pt>
    <dgm:pt modelId="{3933B77B-45AE-4DE7-98D7-3F16444545AC}" type="pres">
      <dgm:prSet presAssocID="{C0AEA2B5-47D3-442B-B9A8-50CBCAC6A7B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n"/>
        </a:ext>
      </dgm:extLst>
    </dgm:pt>
    <dgm:pt modelId="{D16ADC69-E291-4EA8-A330-F6DC2C6E894E}" type="pres">
      <dgm:prSet presAssocID="{C0AEA2B5-47D3-442B-B9A8-50CBCAC6A7BE}" presName="spaceRect" presStyleCnt="0"/>
      <dgm:spPr/>
    </dgm:pt>
    <dgm:pt modelId="{F8AFC890-A044-42A1-9377-3224DC4F663F}" type="pres">
      <dgm:prSet presAssocID="{C0AEA2B5-47D3-442B-B9A8-50CBCAC6A7BE}" presName="textRect" presStyleLbl="revTx" presStyleIdx="2" presStyleCnt="6">
        <dgm:presLayoutVars>
          <dgm:chMax val="1"/>
          <dgm:chPref val="1"/>
        </dgm:presLayoutVars>
      </dgm:prSet>
      <dgm:spPr/>
    </dgm:pt>
    <dgm:pt modelId="{584323A3-60D8-4E42-A141-63E667AD9F0E}" type="pres">
      <dgm:prSet presAssocID="{F26F31AF-CF42-4CA5-ACF4-FFBB51EC6D26}" presName="sibTrans" presStyleCnt="0"/>
      <dgm:spPr/>
    </dgm:pt>
    <dgm:pt modelId="{BFCF4BA1-A1A9-40D6-8B2A-35AFB46FAF9B}" type="pres">
      <dgm:prSet presAssocID="{113F803B-C808-44FF-AC57-7E3A0D32EDFB}" presName="compNode" presStyleCnt="0"/>
      <dgm:spPr/>
    </dgm:pt>
    <dgm:pt modelId="{64A6D1C0-C3FD-426E-9B59-1F98C2150AAC}" type="pres">
      <dgm:prSet presAssocID="{113F803B-C808-44FF-AC57-7E3A0D32ED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tom"/>
        </a:ext>
      </dgm:extLst>
    </dgm:pt>
    <dgm:pt modelId="{0975D208-5AE6-4623-9DAC-40080FCA7841}" type="pres">
      <dgm:prSet presAssocID="{113F803B-C808-44FF-AC57-7E3A0D32EDFB}" presName="spaceRect" presStyleCnt="0"/>
      <dgm:spPr/>
    </dgm:pt>
    <dgm:pt modelId="{CBFA0CBF-BF15-4CBA-A34D-4CF372B18691}" type="pres">
      <dgm:prSet presAssocID="{113F803B-C808-44FF-AC57-7E3A0D32EDFB}" presName="textRect" presStyleLbl="revTx" presStyleIdx="3" presStyleCnt="6">
        <dgm:presLayoutVars>
          <dgm:chMax val="1"/>
          <dgm:chPref val="1"/>
        </dgm:presLayoutVars>
      </dgm:prSet>
      <dgm:spPr/>
    </dgm:pt>
    <dgm:pt modelId="{0B511AA5-0FB5-41EA-806E-9052B12048A9}" type="pres">
      <dgm:prSet presAssocID="{4564F689-D7F5-4EA0-9BC0-99E44B107197}" presName="sibTrans" presStyleCnt="0"/>
      <dgm:spPr/>
    </dgm:pt>
    <dgm:pt modelId="{7F6126D4-32C0-4F91-BA60-AF2F79EAF282}" type="pres">
      <dgm:prSet presAssocID="{45CD49CC-0B5D-4E19-A39F-E8BF13146D9C}" presName="compNode" presStyleCnt="0"/>
      <dgm:spPr/>
    </dgm:pt>
    <dgm:pt modelId="{05B4F642-0AD6-45EE-86F5-B5685B02C21B}" type="pres">
      <dgm:prSet presAssocID="{45CD49CC-0B5D-4E19-A39F-E8BF13146D9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97A07E71-9479-483D-A70B-B62EA4E68787}" type="pres">
      <dgm:prSet presAssocID="{45CD49CC-0B5D-4E19-A39F-E8BF13146D9C}" presName="spaceRect" presStyleCnt="0"/>
      <dgm:spPr/>
    </dgm:pt>
    <dgm:pt modelId="{B760E040-2A57-4E6C-94AB-F7F5B1B14EC8}" type="pres">
      <dgm:prSet presAssocID="{45CD49CC-0B5D-4E19-A39F-E8BF13146D9C}" presName="textRect" presStyleLbl="revTx" presStyleIdx="4" presStyleCnt="6">
        <dgm:presLayoutVars>
          <dgm:chMax val="1"/>
          <dgm:chPref val="1"/>
        </dgm:presLayoutVars>
      </dgm:prSet>
      <dgm:spPr/>
    </dgm:pt>
    <dgm:pt modelId="{049997F3-7D23-44DC-87D4-37F242830E8D}" type="pres">
      <dgm:prSet presAssocID="{59050F55-49AE-4789-8E1E-B9005AB6BB05}" presName="sibTrans" presStyleCnt="0"/>
      <dgm:spPr/>
    </dgm:pt>
    <dgm:pt modelId="{9DFC5E11-A220-4D48-A7C0-4957F6234C65}" type="pres">
      <dgm:prSet presAssocID="{0C3DCAB9-8004-41BA-A8D9-CC16075EB6CA}" presName="compNode" presStyleCnt="0"/>
      <dgm:spPr/>
    </dgm:pt>
    <dgm:pt modelId="{B52EDEDA-04AF-40EB-948A-53D7E9A6A454}" type="pres">
      <dgm:prSet presAssocID="{0C3DCAB9-8004-41BA-A8D9-CC16075EB6C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Radio"/>
        </a:ext>
      </dgm:extLst>
    </dgm:pt>
    <dgm:pt modelId="{04F316CF-8005-40D2-9344-11E8B273047C}" type="pres">
      <dgm:prSet presAssocID="{0C3DCAB9-8004-41BA-A8D9-CC16075EB6CA}" presName="spaceRect" presStyleCnt="0"/>
      <dgm:spPr/>
    </dgm:pt>
    <dgm:pt modelId="{7D8D538E-75FB-4D2D-8821-EC66C7E97363}" type="pres">
      <dgm:prSet presAssocID="{0C3DCAB9-8004-41BA-A8D9-CC16075EB6CA}" presName="textRect" presStyleLbl="revTx" presStyleIdx="5" presStyleCnt="6">
        <dgm:presLayoutVars>
          <dgm:chMax val="1"/>
          <dgm:chPref val="1"/>
        </dgm:presLayoutVars>
      </dgm:prSet>
      <dgm:spPr/>
    </dgm:pt>
  </dgm:ptLst>
  <dgm:cxnLst>
    <dgm:cxn modelId="{DB89762D-F5CE-47CF-9812-E78C5940E6B3}" type="presOf" srcId="{113F803B-C808-44FF-AC57-7E3A0D32EDFB}" destId="{CBFA0CBF-BF15-4CBA-A34D-4CF372B18691}" srcOrd="0" destOrd="0" presId="urn:microsoft.com/office/officeart/2018/2/layout/IconLabelList"/>
    <dgm:cxn modelId="{FEACA033-267A-4FEE-9BBC-291D0F5FB614}" srcId="{326FF626-8AFE-450D-909A-3EB30674AB44}" destId="{45CD49CC-0B5D-4E19-A39F-E8BF13146D9C}" srcOrd="4" destOrd="0" parTransId="{4823CC19-AA37-4AD3-8546-8DD85A7202D9}" sibTransId="{59050F55-49AE-4789-8E1E-B9005AB6BB05}"/>
    <dgm:cxn modelId="{958FC635-C017-4ADF-AD2B-205AE6051AEB}" srcId="{326FF626-8AFE-450D-909A-3EB30674AB44}" destId="{5B1A8A45-9692-43BC-95C9-3DC64DDD8BFF}" srcOrd="1" destOrd="0" parTransId="{C586499C-0313-4CB0-8804-44841BECFA38}" sibTransId="{56BA5F09-4D20-4AC0-A89F-5454C5CD7979}"/>
    <dgm:cxn modelId="{77CEC338-5A5D-462F-A50B-E0F4485252AE}" type="presOf" srcId="{45CD49CC-0B5D-4E19-A39F-E8BF13146D9C}" destId="{B760E040-2A57-4E6C-94AB-F7F5B1B14EC8}" srcOrd="0" destOrd="0" presId="urn:microsoft.com/office/officeart/2018/2/layout/IconLabelList"/>
    <dgm:cxn modelId="{E660EA6A-959E-4AC3-AC47-3F7D52E38967}" type="presOf" srcId="{326FF626-8AFE-450D-909A-3EB30674AB44}" destId="{B3DCE764-EFA3-4C3A-80D1-4A30C896CC4B}" srcOrd="0" destOrd="0" presId="urn:microsoft.com/office/officeart/2018/2/layout/IconLabelList"/>
    <dgm:cxn modelId="{6513DD6B-BAF4-4481-A417-2E5240A2D4A8}" srcId="{326FF626-8AFE-450D-909A-3EB30674AB44}" destId="{6B085BDD-668D-40AE-AB4A-A0AF7C84E565}" srcOrd="0" destOrd="0" parTransId="{80D8B95F-6D61-441F-A224-42760B0F0106}" sibTransId="{36390D2B-2C97-4A49-B00D-071944F307A3}"/>
    <dgm:cxn modelId="{985F476D-A225-4D97-8CA4-7046835F388A}" srcId="{326FF626-8AFE-450D-909A-3EB30674AB44}" destId="{C0AEA2B5-47D3-442B-B9A8-50CBCAC6A7BE}" srcOrd="2" destOrd="0" parTransId="{F7FDEFDF-A65F-4821-9572-1C3DB41CCA8C}" sibTransId="{F26F31AF-CF42-4CA5-ACF4-FFBB51EC6D26}"/>
    <dgm:cxn modelId="{B42D7959-2ADB-4CAC-8640-D606A386A29C}" type="presOf" srcId="{0C3DCAB9-8004-41BA-A8D9-CC16075EB6CA}" destId="{7D8D538E-75FB-4D2D-8821-EC66C7E97363}" srcOrd="0" destOrd="0" presId="urn:microsoft.com/office/officeart/2018/2/layout/IconLabelList"/>
    <dgm:cxn modelId="{F9D54384-2442-45A7-B0F4-53CE7C5DCDA8}" type="presOf" srcId="{C0AEA2B5-47D3-442B-B9A8-50CBCAC6A7BE}" destId="{F8AFC890-A044-42A1-9377-3224DC4F663F}" srcOrd="0" destOrd="0" presId="urn:microsoft.com/office/officeart/2018/2/layout/IconLabelList"/>
    <dgm:cxn modelId="{C1C956A3-A118-4C82-A905-D02D11205211}" type="presOf" srcId="{6B085BDD-668D-40AE-AB4A-A0AF7C84E565}" destId="{317B33CE-9B6F-414C-8C69-DDED10D8EE32}" srcOrd="0" destOrd="0" presId="urn:microsoft.com/office/officeart/2018/2/layout/IconLabelList"/>
    <dgm:cxn modelId="{C5CC33A5-AEAE-46C1-96CE-EE00964FF5E4}" srcId="{326FF626-8AFE-450D-909A-3EB30674AB44}" destId="{113F803B-C808-44FF-AC57-7E3A0D32EDFB}" srcOrd="3" destOrd="0" parTransId="{83ACCB15-2833-4CA1-B467-0C25098AE4C9}" sibTransId="{4564F689-D7F5-4EA0-9BC0-99E44B107197}"/>
    <dgm:cxn modelId="{AE5D74CE-D215-4EEE-9B6F-131675387CE8}" type="presOf" srcId="{5B1A8A45-9692-43BC-95C9-3DC64DDD8BFF}" destId="{5CFD606F-7862-4C16-BA2A-63C7745A7AD0}" srcOrd="0" destOrd="0" presId="urn:microsoft.com/office/officeart/2018/2/layout/IconLabelList"/>
    <dgm:cxn modelId="{1046FBED-F29C-4956-AD12-3EDE0DED8288}" srcId="{326FF626-8AFE-450D-909A-3EB30674AB44}" destId="{0C3DCAB9-8004-41BA-A8D9-CC16075EB6CA}" srcOrd="5" destOrd="0" parTransId="{7E66326A-9F68-4A08-BEED-1C1274C93141}" sibTransId="{769B5498-2DB8-497D-B186-F003A9FEB53C}"/>
    <dgm:cxn modelId="{0D3027D4-85A4-4CC9-ACEA-4A242B0B9FF9}" type="presParOf" srcId="{B3DCE764-EFA3-4C3A-80D1-4A30C896CC4B}" destId="{1F96EA1E-C55F-499B-9EA7-095F785F485A}" srcOrd="0" destOrd="0" presId="urn:microsoft.com/office/officeart/2018/2/layout/IconLabelList"/>
    <dgm:cxn modelId="{9F405B2A-D5E8-404C-AD07-7AB5ADF5A334}" type="presParOf" srcId="{1F96EA1E-C55F-499B-9EA7-095F785F485A}" destId="{2260DB9D-C236-4703-97A0-00236EAA275E}" srcOrd="0" destOrd="0" presId="urn:microsoft.com/office/officeart/2018/2/layout/IconLabelList"/>
    <dgm:cxn modelId="{098456D7-8E91-4FEE-8D8D-5C29EC712765}" type="presParOf" srcId="{1F96EA1E-C55F-499B-9EA7-095F785F485A}" destId="{03A5633F-5570-4768-B6A6-1499FBF433B0}" srcOrd="1" destOrd="0" presId="urn:microsoft.com/office/officeart/2018/2/layout/IconLabelList"/>
    <dgm:cxn modelId="{93423006-8BB6-4569-AAE1-31CF654AEA42}" type="presParOf" srcId="{1F96EA1E-C55F-499B-9EA7-095F785F485A}" destId="{317B33CE-9B6F-414C-8C69-DDED10D8EE32}" srcOrd="2" destOrd="0" presId="urn:microsoft.com/office/officeart/2018/2/layout/IconLabelList"/>
    <dgm:cxn modelId="{39577239-2B0B-43B4-9A8F-1C4315324A2D}" type="presParOf" srcId="{B3DCE764-EFA3-4C3A-80D1-4A30C896CC4B}" destId="{E803AD27-2673-40B4-B184-BFFD9021E34E}" srcOrd="1" destOrd="0" presId="urn:microsoft.com/office/officeart/2018/2/layout/IconLabelList"/>
    <dgm:cxn modelId="{64685185-314D-4676-9832-800337E9ED96}" type="presParOf" srcId="{B3DCE764-EFA3-4C3A-80D1-4A30C896CC4B}" destId="{08BD7E10-29DF-409B-9AC3-CED3A78797C4}" srcOrd="2" destOrd="0" presId="urn:microsoft.com/office/officeart/2018/2/layout/IconLabelList"/>
    <dgm:cxn modelId="{E264F094-B2F7-4E87-8883-D006F2E47427}" type="presParOf" srcId="{08BD7E10-29DF-409B-9AC3-CED3A78797C4}" destId="{6DD77F14-7F7A-4F7E-BD54-78810DA32F06}" srcOrd="0" destOrd="0" presId="urn:microsoft.com/office/officeart/2018/2/layout/IconLabelList"/>
    <dgm:cxn modelId="{EB2EB069-D629-4513-BCFA-670453F04E37}" type="presParOf" srcId="{08BD7E10-29DF-409B-9AC3-CED3A78797C4}" destId="{AB635087-F102-44CE-A08F-C638B2CBB569}" srcOrd="1" destOrd="0" presId="urn:microsoft.com/office/officeart/2018/2/layout/IconLabelList"/>
    <dgm:cxn modelId="{7E61E770-BD91-48FD-99B4-B079E941594D}" type="presParOf" srcId="{08BD7E10-29DF-409B-9AC3-CED3A78797C4}" destId="{5CFD606F-7862-4C16-BA2A-63C7745A7AD0}" srcOrd="2" destOrd="0" presId="urn:microsoft.com/office/officeart/2018/2/layout/IconLabelList"/>
    <dgm:cxn modelId="{B71E780A-95C1-46E7-AA19-75BAE081D4BE}" type="presParOf" srcId="{B3DCE764-EFA3-4C3A-80D1-4A30C896CC4B}" destId="{52CE835B-6184-49FE-8CFF-8D9732E1C269}" srcOrd="3" destOrd="0" presId="urn:microsoft.com/office/officeart/2018/2/layout/IconLabelList"/>
    <dgm:cxn modelId="{15A52751-CF51-4303-B534-C36A3EC7C924}" type="presParOf" srcId="{B3DCE764-EFA3-4C3A-80D1-4A30C896CC4B}" destId="{6375288A-AA82-4324-989F-38474542CD16}" srcOrd="4" destOrd="0" presId="urn:microsoft.com/office/officeart/2018/2/layout/IconLabelList"/>
    <dgm:cxn modelId="{BCACE951-A26D-4CAF-99FB-EDB2E6D5BB18}" type="presParOf" srcId="{6375288A-AA82-4324-989F-38474542CD16}" destId="{3933B77B-45AE-4DE7-98D7-3F16444545AC}" srcOrd="0" destOrd="0" presId="urn:microsoft.com/office/officeart/2018/2/layout/IconLabelList"/>
    <dgm:cxn modelId="{3D8366A8-7EB4-4D48-A390-13705D418DC4}" type="presParOf" srcId="{6375288A-AA82-4324-989F-38474542CD16}" destId="{D16ADC69-E291-4EA8-A330-F6DC2C6E894E}" srcOrd="1" destOrd="0" presId="urn:microsoft.com/office/officeart/2018/2/layout/IconLabelList"/>
    <dgm:cxn modelId="{8A5EC782-6ACC-4E62-BEE6-8B8CDCBD86EB}" type="presParOf" srcId="{6375288A-AA82-4324-989F-38474542CD16}" destId="{F8AFC890-A044-42A1-9377-3224DC4F663F}" srcOrd="2" destOrd="0" presId="urn:microsoft.com/office/officeart/2018/2/layout/IconLabelList"/>
    <dgm:cxn modelId="{5F0B5774-B82A-4A89-AD6E-A567F4F6B488}" type="presParOf" srcId="{B3DCE764-EFA3-4C3A-80D1-4A30C896CC4B}" destId="{584323A3-60D8-4E42-A141-63E667AD9F0E}" srcOrd="5" destOrd="0" presId="urn:microsoft.com/office/officeart/2018/2/layout/IconLabelList"/>
    <dgm:cxn modelId="{04D18CB7-4F76-421C-9964-EF18510B9B42}" type="presParOf" srcId="{B3DCE764-EFA3-4C3A-80D1-4A30C896CC4B}" destId="{BFCF4BA1-A1A9-40D6-8B2A-35AFB46FAF9B}" srcOrd="6" destOrd="0" presId="urn:microsoft.com/office/officeart/2018/2/layout/IconLabelList"/>
    <dgm:cxn modelId="{3E94F57F-2D93-44BC-8C31-91C4ACB8A9BF}" type="presParOf" srcId="{BFCF4BA1-A1A9-40D6-8B2A-35AFB46FAF9B}" destId="{64A6D1C0-C3FD-426E-9B59-1F98C2150AAC}" srcOrd="0" destOrd="0" presId="urn:microsoft.com/office/officeart/2018/2/layout/IconLabelList"/>
    <dgm:cxn modelId="{87D41B26-D2DF-4863-B886-F3DB398B93A2}" type="presParOf" srcId="{BFCF4BA1-A1A9-40D6-8B2A-35AFB46FAF9B}" destId="{0975D208-5AE6-4623-9DAC-40080FCA7841}" srcOrd="1" destOrd="0" presId="urn:microsoft.com/office/officeart/2018/2/layout/IconLabelList"/>
    <dgm:cxn modelId="{49D28BFB-97E5-4E07-B3E1-5DF3416753A9}" type="presParOf" srcId="{BFCF4BA1-A1A9-40D6-8B2A-35AFB46FAF9B}" destId="{CBFA0CBF-BF15-4CBA-A34D-4CF372B18691}" srcOrd="2" destOrd="0" presId="urn:microsoft.com/office/officeart/2018/2/layout/IconLabelList"/>
    <dgm:cxn modelId="{36F8802F-E2CB-4879-A8CE-3C0CFE62A77A}" type="presParOf" srcId="{B3DCE764-EFA3-4C3A-80D1-4A30C896CC4B}" destId="{0B511AA5-0FB5-41EA-806E-9052B12048A9}" srcOrd="7" destOrd="0" presId="urn:microsoft.com/office/officeart/2018/2/layout/IconLabelList"/>
    <dgm:cxn modelId="{0F37CCCA-0E85-4476-8F3F-9537BD3B6503}" type="presParOf" srcId="{B3DCE764-EFA3-4C3A-80D1-4A30C896CC4B}" destId="{7F6126D4-32C0-4F91-BA60-AF2F79EAF282}" srcOrd="8" destOrd="0" presId="urn:microsoft.com/office/officeart/2018/2/layout/IconLabelList"/>
    <dgm:cxn modelId="{1DD56A09-C23E-4206-AFE2-27F68E3061BC}" type="presParOf" srcId="{7F6126D4-32C0-4F91-BA60-AF2F79EAF282}" destId="{05B4F642-0AD6-45EE-86F5-B5685B02C21B}" srcOrd="0" destOrd="0" presId="urn:microsoft.com/office/officeart/2018/2/layout/IconLabelList"/>
    <dgm:cxn modelId="{8B0DB36E-CDBE-4CB8-A37B-C172469F9DA0}" type="presParOf" srcId="{7F6126D4-32C0-4F91-BA60-AF2F79EAF282}" destId="{97A07E71-9479-483D-A70B-B62EA4E68787}" srcOrd="1" destOrd="0" presId="urn:microsoft.com/office/officeart/2018/2/layout/IconLabelList"/>
    <dgm:cxn modelId="{F7D8F65E-A687-4049-AB86-8D47DBF1C843}" type="presParOf" srcId="{7F6126D4-32C0-4F91-BA60-AF2F79EAF282}" destId="{B760E040-2A57-4E6C-94AB-F7F5B1B14EC8}" srcOrd="2" destOrd="0" presId="urn:microsoft.com/office/officeart/2018/2/layout/IconLabelList"/>
    <dgm:cxn modelId="{F3FBCD9E-0A4A-4291-A53E-D19145DBD5D8}" type="presParOf" srcId="{B3DCE764-EFA3-4C3A-80D1-4A30C896CC4B}" destId="{049997F3-7D23-44DC-87D4-37F242830E8D}" srcOrd="9" destOrd="0" presId="urn:microsoft.com/office/officeart/2018/2/layout/IconLabelList"/>
    <dgm:cxn modelId="{DDE51880-124F-41BE-8FAB-E42759FC8E60}" type="presParOf" srcId="{B3DCE764-EFA3-4C3A-80D1-4A30C896CC4B}" destId="{9DFC5E11-A220-4D48-A7C0-4957F6234C65}" srcOrd="10" destOrd="0" presId="urn:microsoft.com/office/officeart/2018/2/layout/IconLabelList"/>
    <dgm:cxn modelId="{46B4F97E-54F2-4661-8EBB-0556DD9CD2AF}" type="presParOf" srcId="{9DFC5E11-A220-4D48-A7C0-4957F6234C65}" destId="{B52EDEDA-04AF-40EB-948A-53D7E9A6A454}" srcOrd="0" destOrd="0" presId="urn:microsoft.com/office/officeart/2018/2/layout/IconLabelList"/>
    <dgm:cxn modelId="{B209BA11-BE7E-423F-9828-F7762F2284C4}" type="presParOf" srcId="{9DFC5E11-A220-4D48-A7C0-4957F6234C65}" destId="{04F316CF-8005-40D2-9344-11E8B273047C}" srcOrd="1" destOrd="0" presId="urn:microsoft.com/office/officeart/2018/2/layout/IconLabelList"/>
    <dgm:cxn modelId="{97891389-C597-401F-A64B-3837A038B151}" type="presParOf" srcId="{9DFC5E11-A220-4D48-A7C0-4957F6234C65}" destId="{7D8D538E-75FB-4D2D-8821-EC66C7E973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0DB9D-C236-4703-97A0-00236EAA275E}">
      <dsp:nvSpPr>
        <dsp:cNvPr id="0" name=""/>
        <dsp:cNvSpPr/>
      </dsp:nvSpPr>
      <dsp:spPr>
        <a:xfrm>
          <a:off x="453757" y="996787"/>
          <a:ext cx="739599" cy="7395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7B33CE-9B6F-414C-8C69-DDED10D8EE32}">
      <dsp:nvSpPr>
        <dsp:cNvPr id="0" name=""/>
        <dsp:cNvSpPr/>
      </dsp:nvSpPr>
      <dsp:spPr>
        <a:xfrm>
          <a:off x="1780"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dirty="0"/>
            <a:t>Gamma rays</a:t>
          </a:r>
          <a:endParaRPr lang="en-US" sz="2100" kern="1200" dirty="0"/>
        </a:p>
      </dsp:txBody>
      <dsp:txXfrm>
        <a:off x="1780" y="1982961"/>
        <a:ext cx="1643554" cy="657421"/>
      </dsp:txXfrm>
    </dsp:sp>
    <dsp:sp modelId="{6DD77F14-7F7A-4F7E-BD54-78810DA32F06}">
      <dsp:nvSpPr>
        <dsp:cNvPr id="0" name=""/>
        <dsp:cNvSpPr/>
      </dsp:nvSpPr>
      <dsp:spPr>
        <a:xfrm>
          <a:off x="2382353" y="992897"/>
          <a:ext cx="739599" cy="7395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D606F-7862-4C16-BA2A-63C7745A7AD0}">
      <dsp:nvSpPr>
        <dsp:cNvPr id="0" name=""/>
        <dsp:cNvSpPr/>
      </dsp:nvSpPr>
      <dsp:spPr>
        <a:xfrm>
          <a:off x="1932957"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X-rays </a:t>
          </a:r>
          <a:endParaRPr lang="en-US" sz="2100" kern="1200"/>
        </a:p>
      </dsp:txBody>
      <dsp:txXfrm>
        <a:off x="1932957" y="1982961"/>
        <a:ext cx="1643554" cy="657421"/>
      </dsp:txXfrm>
    </dsp:sp>
    <dsp:sp modelId="{3933B77B-45AE-4DE7-98D7-3F16444545AC}">
      <dsp:nvSpPr>
        <dsp:cNvPr id="0" name=""/>
        <dsp:cNvSpPr/>
      </dsp:nvSpPr>
      <dsp:spPr>
        <a:xfrm>
          <a:off x="4316111" y="996787"/>
          <a:ext cx="739599" cy="7395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AFC890-A044-42A1-9377-3224DC4F663F}">
      <dsp:nvSpPr>
        <dsp:cNvPr id="0" name=""/>
        <dsp:cNvSpPr/>
      </dsp:nvSpPr>
      <dsp:spPr>
        <a:xfrm>
          <a:off x="3864133"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Ultraviolet rays</a:t>
          </a:r>
          <a:endParaRPr lang="en-US" sz="2100" kern="1200"/>
        </a:p>
      </dsp:txBody>
      <dsp:txXfrm>
        <a:off x="3864133" y="1982961"/>
        <a:ext cx="1643554" cy="657421"/>
      </dsp:txXfrm>
    </dsp:sp>
    <dsp:sp modelId="{64A6D1C0-C3FD-426E-9B59-1F98C2150AAC}">
      <dsp:nvSpPr>
        <dsp:cNvPr id="0" name=""/>
        <dsp:cNvSpPr/>
      </dsp:nvSpPr>
      <dsp:spPr>
        <a:xfrm>
          <a:off x="6247288" y="996787"/>
          <a:ext cx="739599" cy="7395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FA0CBF-BF15-4CBA-A34D-4CF372B18691}">
      <dsp:nvSpPr>
        <dsp:cNvPr id="0" name=""/>
        <dsp:cNvSpPr/>
      </dsp:nvSpPr>
      <dsp:spPr>
        <a:xfrm>
          <a:off x="5795310"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dirty="0"/>
            <a:t>Infrared rays</a:t>
          </a:r>
          <a:endParaRPr lang="en-US" sz="2100" kern="1200" dirty="0"/>
        </a:p>
      </dsp:txBody>
      <dsp:txXfrm>
        <a:off x="5795310" y="1982961"/>
        <a:ext cx="1643554" cy="657421"/>
      </dsp:txXfrm>
    </dsp:sp>
    <dsp:sp modelId="{05B4F642-0AD6-45EE-86F5-B5685B02C21B}">
      <dsp:nvSpPr>
        <dsp:cNvPr id="0" name=""/>
        <dsp:cNvSpPr/>
      </dsp:nvSpPr>
      <dsp:spPr>
        <a:xfrm>
          <a:off x="8178464" y="996787"/>
          <a:ext cx="739599" cy="7395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0E040-2A57-4E6C-94AB-F7F5B1B14EC8}">
      <dsp:nvSpPr>
        <dsp:cNvPr id="0" name=""/>
        <dsp:cNvSpPr/>
      </dsp:nvSpPr>
      <dsp:spPr>
        <a:xfrm>
          <a:off x="7726487"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dirty="0"/>
            <a:t>Microwaves</a:t>
          </a:r>
          <a:endParaRPr lang="en-US" sz="2100" kern="1200" dirty="0"/>
        </a:p>
      </dsp:txBody>
      <dsp:txXfrm>
        <a:off x="7726487" y="1982961"/>
        <a:ext cx="1643554" cy="657421"/>
      </dsp:txXfrm>
    </dsp:sp>
    <dsp:sp modelId="{B52EDEDA-04AF-40EB-948A-53D7E9A6A454}">
      <dsp:nvSpPr>
        <dsp:cNvPr id="0" name=""/>
        <dsp:cNvSpPr/>
      </dsp:nvSpPr>
      <dsp:spPr>
        <a:xfrm>
          <a:off x="10109641" y="996787"/>
          <a:ext cx="739599" cy="7395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D538E-75FB-4D2D-8821-EC66C7E97363}">
      <dsp:nvSpPr>
        <dsp:cNvPr id="0" name=""/>
        <dsp:cNvSpPr/>
      </dsp:nvSpPr>
      <dsp:spPr>
        <a:xfrm>
          <a:off x="9657664"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Radio waves</a:t>
          </a:r>
          <a:endParaRPr lang="en-US" sz="2100" kern="1200"/>
        </a:p>
      </dsp:txBody>
      <dsp:txXfrm>
        <a:off x="9657664" y="1982961"/>
        <a:ext cx="1643554" cy="65742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194930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42274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Your eyes detect electromagnetic waves that are roughly the size of a virus. Your brain interprets the various energies of visible light as different colours, ranging from red to violet. Red has the lowest energy and violet the highest.  </a:t>
            </a:r>
          </a:p>
          <a:p>
            <a:pPr algn="just"/>
            <a:r>
              <a:rPr lang="en-GB"/>
              <a:t>Beyond red and violet are many other kinds of light our human eyes can’t see, much like there are sounds our ears can’t hear. On one end of the electromagnetic spectrum are radio waves, which have wavelengths billions of times longer than those of visible light. On the other end of the spectrum are gamma rays, with wavelengths billions of times smaller than those of visible light.</a:t>
            </a:r>
          </a:p>
          <a:p>
            <a:endParaRPr lang="en-IN" dirty="0"/>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2017924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2969082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4155617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241757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1663370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13649469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4137006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3331640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7068014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6763565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a:p>
        </p:txBody>
      </p:sp>
    </p:spTree>
    <p:extLst>
      <p:ext uri="{BB962C8B-B14F-4D97-AF65-F5344CB8AC3E}">
        <p14:creationId xmlns:p14="http://schemas.microsoft.com/office/powerpoint/2010/main" val="18933266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a:p>
        </p:txBody>
      </p:sp>
    </p:spTree>
    <p:extLst>
      <p:ext uri="{BB962C8B-B14F-4D97-AF65-F5344CB8AC3E}">
        <p14:creationId xmlns:p14="http://schemas.microsoft.com/office/powerpoint/2010/main" val="997313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a:p>
        </p:txBody>
      </p:sp>
    </p:spTree>
    <p:extLst>
      <p:ext uri="{BB962C8B-B14F-4D97-AF65-F5344CB8AC3E}">
        <p14:creationId xmlns:p14="http://schemas.microsoft.com/office/powerpoint/2010/main" val="1527902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a:p>
        </p:txBody>
      </p:sp>
    </p:spTree>
    <p:extLst>
      <p:ext uri="{BB962C8B-B14F-4D97-AF65-F5344CB8AC3E}">
        <p14:creationId xmlns:p14="http://schemas.microsoft.com/office/powerpoint/2010/main" val="23530837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a:p>
        </p:txBody>
      </p:sp>
    </p:spTree>
    <p:extLst>
      <p:ext uri="{BB962C8B-B14F-4D97-AF65-F5344CB8AC3E}">
        <p14:creationId xmlns:p14="http://schemas.microsoft.com/office/powerpoint/2010/main" val="107139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a:p>
        </p:txBody>
      </p:sp>
    </p:spTree>
    <p:extLst>
      <p:ext uri="{BB962C8B-B14F-4D97-AF65-F5344CB8AC3E}">
        <p14:creationId xmlns:p14="http://schemas.microsoft.com/office/powerpoint/2010/main" val="29373632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a:p>
        </p:txBody>
      </p:sp>
    </p:spTree>
    <p:extLst>
      <p:ext uri="{BB962C8B-B14F-4D97-AF65-F5344CB8AC3E}">
        <p14:creationId xmlns:p14="http://schemas.microsoft.com/office/powerpoint/2010/main" val="24033730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a:p>
        </p:txBody>
      </p:sp>
    </p:spTree>
    <p:extLst>
      <p:ext uri="{BB962C8B-B14F-4D97-AF65-F5344CB8AC3E}">
        <p14:creationId xmlns:p14="http://schemas.microsoft.com/office/powerpoint/2010/main" val="20136608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a:p>
        </p:txBody>
      </p:sp>
    </p:spTree>
    <p:extLst>
      <p:ext uri="{BB962C8B-B14F-4D97-AF65-F5344CB8AC3E}">
        <p14:creationId xmlns:p14="http://schemas.microsoft.com/office/powerpoint/2010/main" val="38956802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a:p>
        </p:txBody>
      </p:sp>
    </p:spTree>
    <p:extLst>
      <p:ext uri="{BB962C8B-B14F-4D97-AF65-F5344CB8AC3E}">
        <p14:creationId xmlns:p14="http://schemas.microsoft.com/office/powerpoint/2010/main" val="9449723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a:p>
        </p:txBody>
      </p:sp>
    </p:spTree>
    <p:extLst>
      <p:ext uri="{BB962C8B-B14F-4D97-AF65-F5344CB8AC3E}">
        <p14:creationId xmlns:p14="http://schemas.microsoft.com/office/powerpoint/2010/main" val="29992141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a:p>
        </p:txBody>
      </p:sp>
    </p:spTree>
    <p:extLst>
      <p:ext uri="{BB962C8B-B14F-4D97-AF65-F5344CB8AC3E}">
        <p14:creationId xmlns:p14="http://schemas.microsoft.com/office/powerpoint/2010/main" val="1068488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47227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7" Type="http://schemas.openxmlformats.org/officeDocument/2006/relationships/image" Target="../media/image12.png"/><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theme" Target="../theme/theme11.xml"/><Relationship Id="rId5" Type="http://schemas.openxmlformats.org/officeDocument/2006/relationships/slideLayout" Target="../slideLayouts/slideLayout34.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6.xml"/><Relationship Id="rId1" Type="http://schemas.openxmlformats.org/officeDocument/2006/relationships/slideLayout" Target="../slideLayouts/slideLayout35.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 id="214748379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30.xml"/><Relationship Id="rId4" Type="http://schemas.openxmlformats.org/officeDocument/2006/relationships/hyperlink" Target="https://viewspace.org/interactives/unveiling_invisible_universe/forms_of_light/electromagnetic_spectrum?utm_source=chatgpt.com"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tags" Target="../tags/tag4.xml"/><Relationship Id="rId7" Type="http://schemas.openxmlformats.org/officeDocument/2006/relationships/hyperlink" Target="https://www.slido.com/powerpoint-polling?utm_source=powerpoint&amp;utm_medium=placeholder-slide" TargetMode="External"/><Relationship Id="rId12" Type="http://schemas.openxmlformats.org/officeDocument/2006/relationships/image" Target="../media/image45.sv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41.svg"/><Relationship Id="rId11" Type="http://schemas.openxmlformats.org/officeDocument/2006/relationships/image" Target="../media/image44.png"/><Relationship Id="rId5" Type="http://schemas.openxmlformats.org/officeDocument/2006/relationships/image" Target="../media/image40.png"/><Relationship Id="rId10" Type="http://schemas.openxmlformats.org/officeDocument/2006/relationships/hyperlink" Target="https://www.slido.com/support/ppi/how-to-change-the-design" TargetMode="External"/><Relationship Id="rId4" Type="http://schemas.openxmlformats.org/officeDocument/2006/relationships/slideLayout" Target="../slideLayouts/slideLayout34.xml"/><Relationship Id="rId9" Type="http://schemas.openxmlformats.org/officeDocument/2006/relationships/image" Target="../media/image43.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9.xml"/><Relationship Id="rId1" Type="http://schemas.openxmlformats.org/officeDocument/2006/relationships/slideLayout" Target="../slideLayouts/slideLayout30.xml"/><Relationship Id="rId5" Type="http://schemas.openxmlformats.org/officeDocument/2006/relationships/image" Target="../media/image49.png"/><Relationship Id="rId4" Type="http://schemas.openxmlformats.org/officeDocument/2006/relationships/image" Target="../media/image48.gif"/></Relationships>
</file>

<file path=ppt/slides/_rels/slide1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5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52.png"/></Relationships>
</file>

<file path=ppt/slides/_rels/slide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5.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8.xml"/><Relationship Id="rId1" Type="http://schemas.openxmlformats.org/officeDocument/2006/relationships/slideLayout" Target="../slideLayouts/slideLayout30.xml"/><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image" Target="../media/image550.png"/><Relationship Id="rId2" Type="http://schemas.openxmlformats.org/officeDocument/2006/relationships/notesSlide" Target="../notesSlides/notesSlide22.xml"/><Relationship Id="rId1" Type="http://schemas.openxmlformats.org/officeDocument/2006/relationships/slideLayout" Target="../slideLayouts/slideLayout30.xml"/><Relationship Id="rId4" Type="http://schemas.openxmlformats.org/officeDocument/2006/relationships/image" Target="../media/image56.gif"/></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3" Type="http://schemas.openxmlformats.org/officeDocument/2006/relationships/hyperlink" Target="https://viewspace.org/interactives/unveiling_invisible_universe/forms_of_light/electromagnetic_spectrum" TargetMode="External"/><Relationship Id="rId2" Type="http://schemas.openxmlformats.org/officeDocument/2006/relationships/notesSlide" Target="../notesSlides/notesSlide25.xml"/><Relationship Id="rId1" Type="http://schemas.openxmlformats.org/officeDocument/2006/relationships/slideLayout" Target="../slideLayouts/slideLayout30.xml"/><Relationship Id="rId4" Type="http://schemas.openxmlformats.org/officeDocument/2006/relationships/hyperlink" Target="https://science.nasa.gov/mission/hubble/?utm_source=chatgpt.com"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1955874" y="228076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Radio Frequency Systems</a:t>
            </a:r>
          </a:p>
          <a:p>
            <a:r>
              <a:rPr lang="en-GB" sz="2200" b="1" dirty="0">
                <a:latin typeface="Cambria" panose="02040503050406030204" pitchFamily="18" charset="0"/>
                <a:ea typeface="Cambria" panose="02040503050406030204" pitchFamily="18" charset="0"/>
                <a:cs typeface="Arial"/>
              </a:rPr>
              <a:t>Module Code	:  ACDA5019</a:t>
            </a:r>
          </a:p>
          <a:p>
            <a:r>
              <a:rPr lang="en-GB" sz="2200" b="1" dirty="0">
                <a:latin typeface="Cambria" panose="02040503050406030204" pitchFamily="18" charset="0"/>
                <a:ea typeface="Cambria" panose="02040503050406030204" pitchFamily="18" charset="0"/>
                <a:cs typeface="Arial"/>
              </a:rPr>
              <a:t>Topic 		: Introduction to Radio Frequency Systems	</a:t>
            </a:r>
          </a:p>
          <a:p>
            <a:r>
              <a:rPr lang="en-GB" sz="2200" b="1" dirty="0">
                <a:latin typeface="Cambria" panose="02040503050406030204" pitchFamily="18" charset="0"/>
                <a:ea typeface="Cambria" panose="02040503050406030204" pitchFamily="18" charset="0"/>
                <a:cs typeface="Aria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070406"/>
            <a:ext cx="11594969" cy="1325563"/>
          </a:xfrm>
        </p:spPr>
        <p:txBody>
          <a:bodyPr>
            <a:normAutofit/>
          </a:bodyPr>
          <a:lstStyle/>
          <a:p>
            <a:r>
              <a:rPr lang="en-GB" sz="3200" b="1" dirty="0"/>
              <a:t>Learning Objectives</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693421" y="2125980"/>
            <a:ext cx="10495622" cy="4015740"/>
          </a:xfrm>
        </p:spPr>
        <p:txBody>
          <a:bodyPr>
            <a:noAutofit/>
          </a:bodyPr>
          <a:lstStyle/>
          <a:p>
            <a:pPr marL="444500" indent="-444500" algn="just">
              <a:lnSpc>
                <a:spcPct val="200000"/>
              </a:lnSpc>
            </a:pPr>
            <a:r>
              <a:rPr lang="en-GB" sz="2400" dirty="0"/>
              <a:t>Define the electromagnetic spectrum and its different regions.  </a:t>
            </a:r>
          </a:p>
          <a:p>
            <a:pPr marL="444500" indent="-444500" algn="just">
              <a:lnSpc>
                <a:spcPct val="200000"/>
              </a:lnSpc>
            </a:pPr>
            <a:r>
              <a:rPr lang="en-GB" sz="2400" dirty="0"/>
              <a:t>Explain the relevance of electromagnetic spectrum to communication systems.</a:t>
            </a:r>
          </a:p>
          <a:p>
            <a:pPr marL="444500" indent="-444500" algn="just">
              <a:lnSpc>
                <a:spcPct val="200000"/>
              </a:lnSpc>
            </a:pPr>
            <a:r>
              <a:rPr lang="en-GB" sz="2400" dirty="0"/>
              <a:t>Relate real- world technologies to appropriate regions of the spectrum. </a:t>
            </a:r>
          </a:p>
          <a:p>
            <a:pPr algn="just">
              <a:lnSpc>
                <a:spcPct val="200000"/>
              </a:lnSpc>
            </a:pPr>
            <a:endParaRPr lang="en-GB" sz="2200" dirty="0"/>
          </a:p>
        </p:txBody>
      </p:sp>
      <p:sp>
        <p:nvSpPr>
          <p:cNvPr id="8" name="Title 1">
            <a:extLst>
              <a:ext uri="{FF2B5EF4-FFF2-40B4-BE49-F238E27FC236}">
                <a16:creationId xmlns:a16="http://schemas.microsoft.com/office/drawing/2014/main" id="{322236D4-96B4-B7BF-8449-30CF433F8423}"/>
              </a:ext>
            </a:extLst>
          </p:cNvPr>
          <p:cNvSpPr txBox="1">
            <a:spLocks/>
          </p:cNvSpPr>
          <p:nvPr/>
        </p:nvSpPr>
        <p:spPr>
          <a:xfrm>
            <a:off x="3849239" y="120400"/>
            <a:ext cx="4746121" cy="83814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Tree>
    <p:extLst>
      <p:ext uri="{BB962C8B-B14F-4D97-AF65-F5344CB8AC3E}">
        <p14:creationId xmlns:p14="http://schemas.microsoft.com/office/powerpoint/2010/main" val="200075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070406"/>
            <a:ext cx="11594969" cy="1325563"/>
          </a:xfrm>
        </p:spPr>
        <p:txBody>
          <a:bodyPr>
            <a:normAutofit/>
          </a:bodyPr>
          <a:lstStyle/>
          <a:p>
            <a:r>
              <a:rPr lang="en-GB" sz="3200" b="1" dirty="0"/>
              <a:t>Electromagnetic Spectrum</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693421" y="2125980"/>
            <a:ext cx="10575941" cy="4015740"/>
          </a:xfrm>
        </p:spPr>
        <p:txBody>
          <a:bodyPr>
            <a:noAutofit/>
          </a:bodyPr>
          <a:lstStyle/>
          <a:p>
            <a:pPr algn="just">
              <a:lnSpc>
                <a:spcPct val="200000"/>
              </a:lnSpc>
            </a:pPr>
            <a:r>
              <a:rPr lang="en-GB" sz="2200" dirty="0"/>
              <a:t>The electromagnetic spectrum describes all the kinds of light, including those the human eye cannot see. </a:t>
            </a:r>
          </a:p>
          <a:p>
            <a:pPr algn="just">
              <a:lnSpc>
                <a:spcPct val="200000"/>
              </a:lnSpc>
            </a:pPr>
            <a:r>
              <a:rPr lang="en-GB" sz="2200" dirty="0"/>
              <a:t>The visible light is made up of the individual colours of the rainbow, represents only a very small portion of the electromagnetic spectrum. </a:t>
            </a:r>
          </a:p>
          <a:p>
            <a:pPr algn="just">
              <a:lnSpc>
                <a:spcPct val="200000"/>
              </a:lnSpc>
            </a:pPr>
            <a:r>
              <a:rPr lang="en-GB" sz="2200" dirty="0"/>
              <a:t>Most of the light in the universe is invisible to our eyes.</a:t>
            </a:r>
          </a:p>
          <a:p>
            <a:pPr algn="just">
              <a:lnSpc>
                <a:spcPct val="200000"/>
              </a:lnSpc>
            </a:pPr>
            <a:endParaRPr lang="en-GB" sz="2200" dirty="0"/>
          </a:p>
        </p:txBody>
      </p:sp>
      <p:sp>
        <p:nvSpPr>
          <p:cNvPr id="8" name="Title 1">
            <a:extLst>
              <a:ext uri="{FF2B5EF4-FFF2-40B4-BE49-F238E27FC236}">
                <a16:creationId xmlns:a16="http://schemas.microsoft.com/office/drawing/2014/main" id="{322236D4-96B4-B7BF-8449-30CF433F8423}"/>
              </a:ext>
            </a:extLst>
          </p:cNvPr>
          <p:cNvSpPr txBox="1">
            <a:spLocks/>
          </p:cNvSpPr>
          <p:nvPr/>
        </p:nvSpPr>
        <p:spPr>
          <a:xfrm>
            <a:off x="3849239" y="120400"/>
            <a:ext cx="4746121" cy="83814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Tree>
    <p:extLst>
      <p:ext uri="{BB962C8B-B14F-4D97-AF65-F5344CB8AC3E}">
        <p14:creationId xmlns:p14="http://schemas.microsoft.com/office/powerpoint/2010/main" val="366642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50800" y="65733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5033" y="983264"/>
            <a:ext cx="11594969" cy="1325563"/>
          </a:xfrm>
        </p:spPr>
        <p:txBody>
          <a:bodyPr>
            <a:normAutofit/>
          </a:bodyPr>
          <a:lstStyle/>
          <a:p>
            <a:r>
              <a:rPr lang="en-GB" sz="3200" b="1" dirty="0"/>
              <a:t>Electromagnetic Spectrum</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444500" y="2062480"/>
            <a:ext cx="11302999" cy="4094480"/>
          </a:xfrm>
        </p:spPr>
        <p:txBody>
          <a:bodyPr>
            <a:normAutofit/>
          </a:bodyPr>
          <a:lstStyle/>
          <a:p>
            <a:pPr marL="0" indent="0" algn="just">
              <a:lnSpc>
                <a:spcPct val="150000"/>
              </a:lnSpc>
              <a:buNone/>
            </a:pPr>
            <a:r>
              <a:rPr lang="en-GB" sz="2200" dirty="0"/>
              <a:t>Invisible lights include</a:t>
            </a:r>
          </a:p>
        </p:txBody>
      </p:sp>
      <p:sp>
        <p:nvSpPr>
          <p:cNvPr id="8" name="Title 1">
            <a:extLst>
              <a:ext uri="{FF2B5EF4-FFF2-40B4-BE49-F238E27FC236}">
                <a16:creationId xmlns:a16="http://schemas.microsoft.com/office/drawing/2014/main" id="{322236D4-96B4-B7BF-8449-30CF433F8423}"/>
              </a:ext>
            </a:extLst>
          </p:cNvPr>
          <p:cNvSpPr txBox="1">
            <a:spLocks/>
          </p:cNvSpPr>
          <p:nvPr/>
        </p:nvSpPr>
        <p:spPr>
          <a:xfrm>
            <a:off x="3849239" y="120400"/>
            <a:ext cx="4746121" cy="83814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graphicFrame>
        <p:nvGraphicFramePr>
          <p:cNvPr id="5" name="Content Placeholder 6">
            <a:extLst>
              <a:ext uri="{FF2B5EF4-FFF2-40B4-BE49-F238E27FC236}">
                <a16:creationId xmlns:a16="http://schemas.microsoft.com/office/drawing/2014/main" id="{F71F353B-60C3-BCC3-6571-5CAF45474EA7}"/>
              </a:ext>
            </a:extLst>
          </p:cNvPr>
          <p:cNvGraphicFramePr>
            <a:graphicFrameLocks/>
          </p:cNvGraphicFramePr>
          <p:nvPr>
            <p:extLst>
              <p:ext uri="{D42A27DB-BD31-4B8C-83A1-F6EECF244321}">
                <p14:modId xmlns:p14="http://schemas.microsoft.com/office/powerpoint/2010/main" val="3482589388"/>
              </p:ext>
            </p:extLst>
          </p:nvPr>
        </p:nvGraphicFramePr>
        <p:xfrm>
          <a:off x="201864" y="2072693"/>
          <a:ext cx="11302999" cy="36371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C3C4D18-FBA3-988B-8D91-10F6F77E76A4}"/>
              </a:ext>
            </a:extLst>
          </p:cNvPr>
          <p:cNvSpPr txBox="1"/>
          <p:nvPr/>
        </p:nvSpPr>
        <p:spPr>
          <a:xfrm>
            <a:off x="272448" y="5137252"/>
            <a:ext cx="1625600"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PET Scans</a:t>
            </a:r>
          </a:p>
          <a:p>
            <a:pPr marL="285750" indent="-285750">
              <a:buFont typeface="Arial" panose="020B0604020202020204" pitchFamily="34" charset="0"/>
              <a:buChar char="•"/>
            </a:pPr>
            <a:r>
              <a:rPr lang="en-GB" sz="1600" dirty="0"/>
              <a:t>Sterilizing medical equipment</a:t>
            </a:r>
          </a:p>
        </p:txBody>
      </p:sp>
      <p:sp>
        <p:nvSpPr>
          <p:cNvPr id="9" name="TextBox 8">
            <a:extLst>
              <a:ext uri="{FF2B5EF4-FFF2-40B4-BE49-F238E27FC236}">
                <a16:creationId xmlns:a16="http://schemas.microsoft.com/office/drawing/2014/main" id="{8C27F264-8854-0662-432A-25623FC74E18}"/>
              </a:ext>
            </a:extLst>
          </p:cNvPr>
          <p:cNvSpPr txBox="1"/>
          <p:nvPr/>
        </p:nvSpPr>
        <p:spPr>
          <a:xfrm>
            <a:off x="2141220" y="5078672"/>
            <a:ext cx="1625600"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Radiography</a:t>
            </a:r>
          </a:p>
          <a:p>
            <a:pPr marL="285750" indent="-285750">
              <a:buFont typeface="Arial" panose="020B0604020202020204" pitchFamily="34" charset="0"/>
              <a:buChar char="•"/>
            </a:pPr>
            <a:r>
              <a:rPr lang="en-GB" sz="1600" dirty="0"/>
              <a:t>Security screening</a:t>
            </a:r>
          </a:p>
        </p:txBody>
      </p:sp>
      <p:sp>
        <p:nvSpPr>
          <p:cNvPr id="10" name="TextBox 9">
            <a:extLst>
              <a:ext uri="{FF2B5EF4-FFF2-40B4-BE49-F238E27FC236}">
                <a16:creationId xmlns:a16="http://schemas.microsoft.com/office/drawing/2014/main" id="{DA34E612-01D0-D3CF-BAF4-8E417E6DBECD}"/>
              </a:ext>
            </a:extLst>
          </p:cNvPr>
          <p:cNvSpPr txBox="1"/>
          <p:nvPr/>
        </p:nvSpPr>
        <p:spPr>
          <a:xfrm>
            <a:off x="4009992" y="5078673"/>
            <a:ext cx="1625600"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Skin Treatments</a:t>
            </a:r>
          </a:p>
          <a:p>
            <a:pPr marL="285750" indent="-285750">
              <a:buFont typeface="Arial" panose="020B0604020202020204" pitchFamily="34" charset="0"/>
              <a:buChar char="•"/>
            </a:pPr>
            <a:r>
              <a:rPr lang="en-GB" sz="1600" dirty="0"/>
              <a:t>Astronomy</a:t>
            </a:r>
          </a:p>
        </p:txBody>
      </p:sp>
      <p:sp>
        <p:nvSpPr>
          <p:cNvPr id="11" name="TextBox 10">
            <a:extLst>
              <a:ext uri="{FF2B5EF4-FFF2-40B4-BE49-F238E27FC236}">
                <a16:creationId xmlns:a16="http://schemas.microsoft.com/office/drawing/2014/main" id="{E902EA28-CF42-0AA6-CCA5-5BE9088B7B3A}"/>
              </a:ext>
            </a:extLst>
          </p:cNvPr>
          <p:cNvSpPr txBox="1"/>
          <p:nvPr/>
        </p:nvSpPr>
        <p:spPr>
          <a:xfrm>
            <a:off x="5982301" y="5044557"/>
            <a:ext cx="1625600"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Night Vision Cameras</a:t>
            </a:r>
          </a:p>
          <a:p>
            <a:pPr marL="285750" indent="-285750">
              <a:buFont typeface="Arial" panose="020B0604020202020204" pitchFamily="34" charset="0"/>
              <a:buChar char="•"/>
            </a:pPr>
            <a:r>
              <a:rPr lang="en-GB" sz="1600" dirty="0"/>
              <a:t>Sensor</a:t>
            </a:r>
          </a:p>
        </p:txBody>
      </p:sp>
      <p:sp>
        <p:nvSpPr>
          <p:cNvPr id="12" name="TextBox 11">
            <a:extLst>
              <a:ext uri="{FF2B5EF4-FFF2-40B4-BE49-F238E27FC236}">
                <a16:creationId xmlns:a16="http://schemas.microsoft.com/office/drawing/2014/main" id="{80B158FF-5C76-9128-5BB3-8AAA630810E0}"/>
              </a:ext>
            </a:extLst>
          </p:cNvPr>
          <p:cNvSpPr txBox="1"/>
          <p:nvPr/>
        </p:nvSpPr>
        <p:spPr>
          <a:xfrm>
            <a:off x="8094245" y="5092392"/>
            <a:ext cx="1625600"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Cooking Appliances</a:t>
            </a:r>
          </a:p>
          <a:p>
            <a:pPr marL="285750" indent="-285750">
              <a:buFont typeface="Arial" panose="020B0604020202020204" pitchFamily="34" charset="0"/>
              <a:buChar char="•"/>
            </a:pPr>
            <a:r>
              <a:rPr lang="en-GB" sz="1600" dirty="0"/>
              <a:t>RADAR</a:t>
            </a:r>
          </a:p>
        </p:txBody>
      </p:sp>
      <p:sp>
        <p:nvSpPr>
          <p:cNvPr id="13" name="TextBox 12">
            <a:extLst>
              <a:ext uri="{FF2B5EF4-FFF2-40B4-BE49-F238E27FC236}">
                <a16:creationId xmlns:a16="http://schemas.microsoft.com/office/drawing/2014/main" id="{0258DF3C-2826-9921-424B-E2FDAA9FD049}"/>
              </a:ext>
            </a:extLst>
          </p:cNvPr>
          <p:cNvSpPr txBox="1"/>
          <p:nvPr/>
        </p:nvSpPr>
        <p:spPr>
          <a:xfrm>
            <a:off x="9995435" y="5084931"/>
            <a:ext cx="1625600"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Broadcasting</a:t>
            </a:r>
          </a:p>
          <a:p>
            <a:pPr marL="285750" indent="-285750">
              <a:buFont typeface="Arial" panose="020B0604020202020204" pitchFamily="34" charset="0"/>
              <a:buChar char="•"/>
            </a:pPr>
            <a:r>
              <a:rPr lang="en-GB" sz="1600" dirty="0"/>
              <a:t>GPS</a:t>
            </a:r>
          </a:p>
          <a:p>
            <a:pPr marL="285750" indent="-285750">
              <a:buFont typeface="Arial" panose="020B0604020202020204" pitchFamily="34" charset="0"/>
              <a:buChar char="•"/>
            </a:pPr>
            <a:r>
              <a:rPr lang="en-GB" sz="1600" dirty="0"/>
              <a:t>Remote Control</a:t>
            </a:r>
          </a:p>
        </p:txBody>
      </p:sp>
    </p:spTree>
    <p:extLst>
      <p:ext uri="{BB962C8B-B14F-4D97-AF65-F5344CB8AC3E}">
        <p14:creationId xmlns:p14="http://schemas.microsoft.com/office/powerpoint/2010/main" val="1405760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49464"/>
            <a:ext cx="5120640" cy="815182"/>
          </a:xfrm>
        </p:spPr>
        <p:txBody>
          <a:bodyPr>
            <a:normAutofit fontScale="90000"/>
          </a:bodyPr>
          <a:lstStyle/>
          <a:p>
            <a:r>
              <a:rPr lang="en-GB" sz="2800" b="1" dirty="0"/>
              <a:t>Frequency and Wavelength of Electromagnetic Spectrum </a:t>
            </a:r>
          </a:p>
        </p:txBody>
      </p:sp>
      <p:sp>
        <p:nvSpPr>
          <p:cNvPr id="11" name="Title 1">
            <a:extLst>
              <a:ext uri="{FF2B5EF4-FFF2-40B4-BE49-F238E27FC236}">
                <a16:creationId xmlns:a16="http://schemas.microsoft.com/office/drawing/2014/main" id="{45DE2B10-1151-55CA-7B6F-8239FB894743}"/>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6" name="Picture 5">
            <a:extLst>
              <a:ext uri="{FF2B5EF4-FFF2-40B4-BE49-F238E27FC236}">
                <a16:creationId xmlns:a16="http://schemas.microsoft.com/office/drawing/2014/main" id="{647E3552-9AF2-4AAE-83CD-ABA6530A8D16}"/>
              </a:ext>
            </a:extLst>
          </p:cNvPr>
          <p:cNvPicPr>
            <a:picLocks noChangeAspect="1"/>
          </p:cNvPicPr>
          <p:nvPr/>
        </p:nvPicPr>
        <p:blipFill>
          <a:blip r:embed="rId3"/>
          <a:stretch>
            <a:fillRect/>
          </a:stretch>
        </p:blipFill>
        <p:spPr>
          <a:xfrm>
            <a:off x="794748" y="2742977"/>
            <a:ext cx="11030438" cy="2865559"/>
          </a:xfrm>
          <a:prstGeom prst="rect">
            <a:avLst/>
          </a:prstGeom>
        </p:spPr>
      </p:pic>
    </p:spTree>
    <p:extLst>
      <p:ext uri="{BB962C8B-B14F-4D97-AF65-F5344CB8AC3E}">
        <p14:creationId xmlns:p14="http://schemas.microsoft.com/office/powerpoint/2010/main" val="97697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11" name="Title 1">
            <a:extLst>
              <a:ext uri="{FF2B5EF4-FFF2-40B4-BE49-F238E27FC236}">
                <a16:creationId xmlns:a16="http://schemas.microsoft.com/office/drawing/2014/main" id="{45DE2B10-1151-55CA-7B6F-8239FB894743}"/>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6" name="Picture 5">
            <a:extLst>
              <a:ext uri="{FF2B5EF4-FFF2-40B4-BE49-F238E27FC236}">
                <a16:creationId xmlns:a16="http://schemas.microsoft.com/office/drawing/2014/main" id="{7447F0A9-1097-42A4-86C3-2DE1C4C585B4}"/>
              </a:ext>
            </a:extLst>
          </p:cNvPr>
          <p:cNvPicPr>
            <a:picLocks noChangeAspect="1"/>
          </p:cNvPicPr>
          <p:nvPr/>
        </p:nvPicPr>
        <p:blipFill>
          <a:blip r:embed="rId3"/>
          <a:stretch>
            <a:fillRect/>
          </a:stretch>
        </p:blipFill>
        <p:spPr>
          <a:xfrm>
            <a:off x="2748280" y="1212079"/>
            <a:ext cx="9312641" cy="5401695"/>
          </a:xfrm>
          <a:prstGeom prst="rect">
            <a:avLst/>
          </a:prstGeom>
        </p:spPr>
      </p:pic>
      <p:sp>
        <p:nvSpPr>
          <p:cNvPr id="12" name="Title 3">
            <a:extLst>
              <a:ext uri="{FF2B5EF4-FFF2-40B4-BE49-F238E27FC236}">
                <a16:creationId xmlns:a16="http://schemas.microsoft.com/office/drawing/2014/main" id="{6DFDE7DA-7005-4191-8DE8-EAAE091CDE0A}"/>
              </a:ext>
            </a:extLst>
          </p:cNvPr>
          <p:cNvSpPr>
            <a:spLocks noGrp="1"/>
          </p:cNvSpPr>
          <p:nvPr>
            <p:ph type="title"/>
          </p:nvPr>
        </p:nvSpPr>
        <p:spPr>
          <a:xfrm>
            <a:off x="131079" y="1212079"/>
            <a:ext cx="2175933" cy="1383595"/>
          </a:xfrm>
        </p:spPr>
        <p:txBody>
          <a:bodyPr>
            <a:noAutofit/>
          </a:bodyPr>
          <a:lstStyle/>
          <a:p>
            <a:r>
              <a:rPr lang="en-GB" sz="3500" b="1" dirty="0"/>
              <a:t>Can You Spot the Radiation?</a:t>
            </a:r>
          </a:p>
        </p:txBody>
      </p:sp>
      <p:sp>
        <p:nvSpPr>
          <p:cNvPr id="9" name="TextBox 8">
            <a:extLst>
              <a:ext uri="{FF2B5EF4-FFF2-40B4-BE49-F238E27FC236}">
                <a16:creationId xmlns:a16="http://schemas.microsoft.com/office/drawing/2014/main" id="{7DAA4346-37AD-4B73-8E97-4F2D27FEC9D2}"/>
              </a:ext>
            </a:extLst>
          </p:cNvPr>
          <p:cNvSpPr txBox="1"/>
          <p:nvPr/>
        </p:nvSpPr>
        <p:spPr>
          <a:xfrm>
            <a:off x="2748280" y="6608135"/>
            <a:ext cx="9443720" cy="215444"/>
          </a:xfrm>
          <a:prstGeom prst="rect">
            <a:avLst/>
          </a:prstGeom>
          <a:noFill/>
        </p:spPr>
        <p:txBody>
          <a:bodyPr wrap="square" rtlCol="0">
            <a:spAutoFit/>
          </a:bodyPr>
          <a:lstStyle/>
          <a:p>
            <a:r>
              <a:rPr lang="en-GB" sz="800" i="1" dirty="0"/>
              <a:t>Source: </a:t>
            </a:r>
            <a:r>
              <a:rPr lang="en-GB" sz="800" i="1" dirty="0" err="1"/>
              <a:t>ViewSpace</a:t>
            </a:r>
            <a:r>
              <a:rPr lang="en-GB" sz="800" i="1" dirty="0"/>
              <a:t>. (n.d.).</a:t>
            </a:r>
            <a:r>
              <a:rPr lang="en-GB" sz="800" dirty="0"/>
              <a:t> </a:t>
            </a:r>
            <a:r>
              <a:rPr lang="en-GB" sz="800" i="1" dirty="0"/>
              <a:t>Forms of Light: Electromagnetic Spectrum.</a:t>
            </a:r>
            <a:r>
              <a:rPr lang="en-GB" sz="800" dirty="0"/>
              <a:t> </a:t>
            </a:r>
            <a:r>
              <a:rPr lang="en-GB" sz="800" i="1" dirty="0"/>
              <a:t>Unveiling Invisible Universe.</a:t>
            </a:r>
            <a:r>
              <a:rPr lang="en-GB" sz="800" dirty="0"/>
              <a:t> Retrieved from </a:t>
            </a:r>
            <a:r>
              <a:rPr lang="en-GB" sz="800" dirty="0">
                <a:hlinkClick r:id="rId4"/>
              </a:rPr>
              <a:t>https://viewspace.org/interactives/unveiling_invisible_universe/forms_of_light/electromagnetic_spectrum</a:t>
            </a:r>
            <a:endParaRPr lang="en-GB" sz="800" dirty="0"/>
          </a:p>
        </p:txBody>
      </p:sp>
      <p:sp>
        <p:nvSpPr>
          <p:cNvPr id="15" name="Title 3">
            <a:extLst>
              <a:ext uri="{FF2B5EF4-FFF2-40B4-BE49-F238E27FC236}">
                <a16:creationId xmlns:a16="http://schemas.microsoft.com/office/drawing/2014/main" id="{CFF11698-C1DD-4557-972C-80001A7891E7}"/>
              </a:ext>
            </a:extLst>
          </p:cNvPr>
          <p:cNvSpPr txBox="1">
            <a:spLocks/>
          </p:cNvSpPr>
          <p:nvPr/>
        </p:nvSpPr>
        <p:spPr>
          <a:xfrm>
            <a:off x="131079" y="2685279"/>
            <a:ext cx="2486122" cy="34893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dirty="0"/>
              <a:t>Emma, a graphic designer in Edinburgh, was working on a project at home using her laptop. All around her, invisible forces of the electromagnetic spectrum were at play. Can you help Emma figure out how many types of radiation she is surrounded by?</a:t>
            </a:r>
            <a:endParaRPr lang="en-GB" sz="3500" b="1" dirty="0"/>
          </a:p>
        </p:txBody>
      </p:sp>
    </p:spTree>
    <p:extLst>
      <p:ext uri="{BB962C8B-B14F-4D97-AF65-F5344CB8AC3E}">
        <p14:creationId xmlns:p14="http://schemas.microsoft.com/office/powerpoint/2010/main" val="2077694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14C8A0-4D38-427E-A142-203ED1D92946}"/>
              </a:ext>
            </a:extLst>
          </p:cNvPr>
          <p:cNvSpPr/>
          <p:nvPr>
            <p:custDataLst>
              <p:tags r:id="rId2"/>
            </p:custDataLst>
          </p:nvPr>
        </p:nvSpPr>
        <p:spPr>
          <a:xfrm>
            <a:off x="444693" y="1742703"/>
            <a:ext cx="2371696" cy="2371696"/>
          </a:xfrm>
          <a:prstGeom prst="rect">
            <a:avLst/>
          </a:prstGeom>
          <a:blipFill>
            <a:blip r:embed="rId5">
              <a:extLst>
                <a:ext uri="{96DAC541-7B7A-43D3-8B79-37D633B846F1}">
                  <asvg:svgBlip xmlns:asvg="http://schemas.microsoft.com/office/drawing/2016/SVG/main" r:embed="rId6"/>
                </a:ext>
              </a:extLst>
            </a:blip>
            <a:stretch>
              <a:fillRect/>
            </a:stretch>
          </a:blip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8112CF56-D285-4BCC-862E-48A8FF3A9052}"/>
              </a:ext>
            </a:extLst>
          </p:cNvPr>
          <p:cNvSpPr/>
          <p:nvPr>
            <p:custDataLst>
              <p:tags r:id="rId3"/>
            </p:custDataLst>
          </p:nvPr>
        </p:nvSpPr>
        <p:spPr>
          <a:xfrm>
            <a:off x="3112851" y="1000897"/>
            <a:ext cx="8486226" cy="3855308"/>
          </a:xfrm>
          <a:prstGeom prst="rect">
            <a:avLst/>
          </a:prstGeom>
          <a:noFill/>
          <a:ln w="12700" cap="flat" cmpd="sng" algn="ctr">
            <a:solidFill>
              <a:srgbClr val="FFFFFF"/>
            </a:solidFill>
            <a:prstDash val="solid"/>
            <a:miter lim="800000"/>
          </a:ln>
          <a:effectLst/>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000" b="1">
                <a:solidFill>
                  <a:srgbClr val="000000"/>
                </a:solidFill>
              </a:rPr>
              <a:t>Can you help Emma figure out how many types of radiation she is surrounded by?</a:t>
            </a:r>
          </a:p>
        </p:txBody>
      </p:sp>
      <p:sp>
        <p:nvSpPr>
          <p:cNvPr id="4" name="Rectangle 3">
            <a:extLst>
              <a:ext uri="{FF2B5EF4-FFF2-40B4-BE49-F238E27FC236}">
                <a16:creationId xmlns:a16="http://schemas.microsoft.com/office/drawing/2014/main" id="{0875D5A2-BF8C-4DEE-B746-97704D4F5B76}"/>
              </a:ext>
            </a:extLst>
          </p:cNvPr>
          <p:cNvSpPr/>
          <p:nvPr/>
        </p:nvSpPr>
        <p:spPr>
          <a:xfrm>
            <a:off x="0" y="5820032"/>
            <a:ext cx="12192001" cy="1037968"/>
          </a:xfrm>
          <a:prstGeom prst="rect">
            <a:avLst/>
          </a:prstGeom>
          <a:solidFill>
            <a:srgbClr val="198038"/>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741155" tIns="259404" rIns="1852888" bIns="203818" rtlCol="0" anchor="ctr">
            <a:normAutofit fontScale="92500"/>
          </a:bodyPr>
          <a:lstStyle/>
          <a:p>
            <a:r>
              <a:rPr lang="en-GB" sz="2600">
                <a:solidFill>
                  <a:srgbClr val="FFFFFF"/>
                </a:solidFill>
              </a:rPr>
              <a:t>The </a:t>
            </a:r>
            <a:r>
              <a:rPr lang="en-GB" sz="2600">
                <a:solidFill>
                  <a:srgbClr val="FFFFFF"/>
                </a:solidFill>
                <a:hlinkClick r:id="rId7">
                  <a:extLst>
                    <a:ext uri="{A12FA001-AC4F-418D-AE19-62706E023703}">
                      <ahyp:hlinkClr xmlns:ahyp="http://schemas.microsoft.com/office/drawing/2018/hyperlinkcolor" val="tx"/>
                    </a:ext>
                  </a:extLst>
                </a:hlinkClick>
              </a:rPr>
              <a:t>Slido app</a:t>
            </a:r>
            <a:r>
              <a:rPr lang="en-GB" sz="2600">
                <a:solidFill>
                  <a:srgbClr val="FFFFFF"/>
                </a:solidFill>
              </a:rPr>
              <a:t> must be installed on every computer you’re presenting from</a:t>
            </a:r>
          </a:p>
        </p:txBody>
      </p:sp>
      <p:pic>
        <p:nvPicPr>
          <p:cNvPr id="6" name="Graphic 5">
            <a:extLst>
              <a:ext uri="{FF2B5EF4-FFF2-40B4-BE49-F238E27FC236}">
                <a16:creationId xmlns:a16="http://schemas.microsoft.com/office/drawing/2014/main" id="{C4FF2B4E-5802-40F2-835A-FEDB9CEAD5C9}"/>
              </a:ext>
            </a:extLst>
          </p:cNvPr>
          <p:cNvPicPr>
            <a:picLocks/>
          </p:cNvPicPr>
          <p:nvPr/>
        </p:nvPicPr>
        <p:blipFill>
          <a:blip r:embed="rId8">
            <a:extLst>
              <a:ext uri="{96DAC541-7B7A-43D3-8B79-37D633B846F1}">
                <asvg:svgBlip xmlns:asvg="http://schemas.microsoft.com/office/drawing/2016/SVG/main" r:embed="rId9"/>
              </a:ext>
            </a:extLst>
          </a:blip>
          <a:stretch>
            <a:fillRect/>
          </a:stretch>
        </p:blipFill>
        <p:spPr>
          <a:xfrm>
            <a:off x="296462" y="6190785"/>
            <a:ext cx="296462" cy="296462"/>
          </a:xfrm>
          <a:prstGeom prst="rect">
            <a:avLst/>
          </a:prstGeom>
        </p:spPr>
      </p:pic>
      <p:sp>
        <p:nvSpPr>
          <p:cNvPr id="7" name="Trapezoid 6">
            <a:extLst>
              <a:ext uri="{FF2B5EF4-FFF2-40B4-BE49-F238E27FC236}">
                <a16:creationId xmlns:a16="http://schemas.microsoft.com/office/drawing/2014/main" id="{B0E2F3F7-9320-494F-BC4B-7E8787076529}"/>
              </a:ext>
            </a:extLst>
          </p:cNvPr>
          <p:cNvSpPr/>
          <p:nvPr/>
        </p:nvSpPr>
        <p:spPr>
          <a:xfrm rot="2700000">
            <a:off x="9620371" y="514924"/>
            <a:ext cx="3335198" cy="778213"/>
          </a:xfrm>
          <a:prstGeom prst="trapezoid">
            <a:avLst>
              <a:gd name="adj" fmla="val 100000"/>
            </a:avLst>
          </a:prstGeom>
          <a:solidFill>
            <a:srgbClr val="EDFAF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tIns="0" bIns="0" rtlCol="0" anchor="t">
            <a:normAutofit fontScale="70000" lnSpcReduction="20000"/>
          </a:bodyPr>
          <a:lstStyle/>
          <a:p>
            <a:pPr algn="ctr"/>
            <a:r>
              <a:rPr lang="en-GB" sz="2600" b="1">
                <a:solidFill>
                  <a:srgbClr val="198038"/>
                </a:solidFill>
              </a:rPr>
              <a:t>Do not edit
</a:t>
            </a:r>
            <a:r>
              <a:rPr lang="en-GB" sz="2200">
                <a:solidFill>
                  <a:srgbClr val="198038"/>
                </a:solidFill>
                <a:hlinkClick r:id="rId10">
                  <a:extLst>
                    <a:ext uri="{A12FA001-AC4F-418D-AE19-62706E023703}">
                      <ahyp:hlinkClr xmlns:ahyp="http://schemas.microsoft.com/office/drawing/2018/hyperlinkcolor" val="tx"/>
                    </a:ext>
                  </a:extLst>
                </a:hlinkClick>
              </a:rPr>
              <a:t>How to change the design</a:t>
            </a:r>
            <a:endParaRPr lang="en-GB" sz="2200">
              <a:solidFill>
                <a:srgbClr val="198038"/>
              </a:solidFill>
            </a:endParaRPr>
          </a:p>
        </p:txBody>
      </p:sp>
      <p:pic>
        <p:nvPicPr>
          <p:cNvPr id="9" name="Graphic 8">
            <a:extLst>
              <a:ext uri="{FF2B5EF4-FFF2-40B4-BE49-F238E27FC236}">
                <a16:creationId xmlns:a16="http://schemas.microsoft.com/office/drawing/2014/main" id="{8E754330-EC65-4281-B45C-C033695309E9}"/>
              </a:ext>
            </a:extLst>
          </p:cNvPr>
          <p:cNvPicPr>
            <a:picLocks/>
          </p:cNvPicPr>
          <p:nvPr/>
        </p:nvPicPr>
        <p:blipFill>
          <a:blip r:embed="rId11">
            <a:extLst>
              <a:ext uri="{96DAC541-7B7A-43D3-8B79-37D633B846F1}">
                <asvg:svgBlip xmlns:asvg="http://schemas.microsoft.com/office/drawing/2016/SVG/main" r:embed="rId12"/>
              </a:ext>
            </a:extLst>
          </a:blip>
          <a:stretch>
            <a:fillRect/>
          </a:stretch>
        </p:blipFill>
        <p:spPr>
          <a:xfrm>
            <a:off x="10746748" y="6153727"/>
            <a:ext cx="1111733" cy="370578"/>
          </a:xfrm>
          <a:prstGeom prst="rect">
            <a:avLst/>
          </a:prstGeom>
        </p:spPr>
      </p:pic>
    </p:spTree>
    <p:custDataLst>
      <p:tags r:id="rId1"/>
    </p:custDataLst>
    <p:extLst>
      <p:ext uri="{BB962C8B-B14F-4D97-AF65-F5344CB8AC3E}">
        <p14:creationId xmlns:p14="http://schemas.microsoft.com/office/powerpoint/2010/main" val="2844242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289930" y="1127846"/>
            <a:ext cx="10868722" cy="4602307"/>
          </a:xfrm>
        </p:spPr>
        <p:txBody>
          <a:bodyPr>
            <a:noAutofit/>
          </a:bodyPr>
          <a:lstStyle/>
          <a:p>
            <a:pPr marL="88900" lvl="1" indent="0" algn="just">
              <a:lnSpc>
                <a:spcPct val="150000"/>
              </a:lnSpc>
              <a:buNone/>
            </a:pPr>
            <a:r>
              <a:rPr lang="en-GB" sz="3200" b="1" dirty="0"/>
              <a:t>Light</a:t>
            </a:r>
          </a:p>
          <a:p>
            <a:pPr marL="989013" lvl="1" indent="-342900">
              <a:lnSpc>
                <a:spcPct val="150000"/>
              </a:lnSpc>
            </a:pPr>
            <a:r>
              <a:rPr lang="en-GB" dirty="0"/>
              <a:t>Light is a form of electromagnetic radiation.</a:t>
            </a:r>
          </a:p>
          <a:p>
            <a:pPr marL="989013" lvl="1" indent="-342900">
              <a:lnSpc>
                <a:spcPct val="150000"/>
              </a:lnSpc>
            </a:pPr>
            <a:r>
              <a:rPr lang="en-GB" dirty="0"/>
              <a:t>It can travel through a vacuum.</a:t>
            </a:r>
          </a:p>
          <a:p>
            <a:pPr marL="989013" lvl="1" indent="-342900">
              <a:lnSpc>
                <a:spcPct val="150000"/>
              </a:lnSpc>
            </a:pPr>
            <a:r>
              <a:rPr lang="en-GB" dirty="0"/>
              <a:t>It behaves both as a wave and as particles called photons</a:t>
            </a:r>
            <a:r>
              <a:rPr lang="en-GB" sz="2800" b="1" dirty="0"/>
              <a:t>.</a:t>
            </a:r>
            <a:endParaRPr lang="en-GB" dirty="0"/>
          </a:p>
        </p:txBody>
      </p:sp>
      <p:sp>
        <p:nvSpPr>
          <p:cNvPr id="8" name="Title 1">
            <a:extLst>
              <a:ext uri="{FF2B5EF4-FFF2-40B4-BE49-F238E27FC236}">
                <a16:creationId xmlns:a16="http://schemas.microsoft.com/office/drawing/2014/main" id="{3B030C20-CC63-0BFF-EBFD-53D6B7A41268}"/>
              </a:ext>
            </a:extLst>
          </p:cNvPr>
          <p:cNvSpPr txBox="1">
            <a:spLocks/>
          </p:cNvSpPr>
          <p:nvPr/>
        </p:nvSpPr>
        <p:spPr>
          <a:xfrm>
            <a:off x="381875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16" name="TextBox 15">
            <a:extLst>
              <a:ext uri="{FF2B5EF4-FFF2-40B4-BE49-F238E27FC236}">
                <a16:creationId xmlns:a16="http://schemas.microsoft.com/office/drawing/2014/main" id="{2A5B9662-E3C3-B104-E101-952A50270253}"/>
              </a:ext>
            </a:extLst>
          </p:cNvPr>
          <p:cNvSpPr txBox="1"/>
          <p:nvPr/>
        </p:nvSpPr>
        <p:spPr>
          <a:xfrm>
            <a:off x="-170988" y="3958289"/>
            <a:ext cx="11671611" cy="3543727"/>
          </a:xfrm>
          <a:prstGeom prst="rect">
            <a:avLst/>
          </a:prstGeom>
          <a:noFill/>
        </p:spPr>
        <p:txBody>
          <a:bodyPr wrap="square">
            <a:spAutoFit/>
          </a:bodyPr>
          <a:lstStyle/>
          <a:p>
            <a:pPr marL="457200" lvl="1" indent="0" algn="just">
              <a:lnSpc>
                <a:spcPct val="150000"/>
              </a:lnSpc>
              <a:buNone/>
            </a:pPr>
            <a:r>
              <a:rPr lang="en-GB" sz="3200" b="1" dirty="0"/>
              <a:t>Light as a Wave</a:t>
            </a:r>
          </a:p>
          <a:p>
            <a:pPr marL="1435100" lvl="1" indent="-342900">
              <a:lnSpc>
                <a:spcPct val="150000"/>
              </a:lnSpc>
              <a:buFont typeface="Arial" panose="020B0604020202020204" pitchFamily="34" charset="0"/>
              <a:buChar char="•"/>
            </a:pPr>
            <a:r>
              <a:rPr lang="en-GB" sz="2400" dirty="0"/>
              <a:t>Light travels in waves, which are oscillations in electric and magnetic fields.</a:t>
            </a:r>
          </a:p>
          <a:p>
            <a:pPr marL="1435100" lvl="1" indent="-342900">
              <a:lnSpc>
                <a:spcPct val="150000"/>
              </a:lnSpc>
              <a:buFont typeface="Arial" panose="020B0604020202020204" pitchFamily="34" charset="0"/>
              <a:buChar char="•"/>
            </a:pPr>
            <a:r>
              <a:rPr lang="en-GB" sz="2400" dirty="0"/>
              <a:t>It has frequency (f), the number of cycles per second. </a:t>
            </a:r>
          </a:p>
          <a:p>
            <a:pPr marL="1435100" lvl="1" indent="-342900">
              <a:lnSpc>
                <a:spcPct val="150000"/>
              </a:lnSpc>
              <a:buFont typeface="Arial" panose="020B0604020202020204" pitchFamily="34" charset="0"/>
              <a:buChar char="•"/>
            </a:pPr>
            <a:r>
              <a:rPr lang="en-GB" sz="2400" dirty="0"/>
              <a:t>It has wavelength (λ), the distance between peaks.</a:t>
            </a:r>
            <a:br>
              <a:rPr lang="en-GB" sz="2400" dirty="0"/>
            </a:br>
            <a:br>
              <a:rPr lang="en-GB" sz="2400" dirty="0"/>
            </a:br>
            <a:endParaRPr lang="en-GB" sz="2400" dirty="0"/>
          </a:p>
        </p:txBody>
      </p:sp>
    </p:spTree>
    <p:extLst>
      <p:ext uri="{BB962C8B-B14F-4D97-AF65-F5344CB8AC3E}">
        <p14:creationId xmlns:p14="http://schemas.microsoft.com/office/powerpoint/2010/main" val="4146228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0" y="1556082"/>
            <a:ext cx="7508488" cy="4614259"/>
          </a:xfrm>
        </p:spPr>
        <p:txBody>
          <a:bodyPr>
            <a:noAutofit/>
          </a:bodyPr>
          <a:lstStyle/>
          <a:p>
            <a:pPr marL="457200" lvl="1" indent="0" algn="just">
              <a:lnSpc>
                <a:spcPct val="150000"/>
              </a:lnSpc>
              <a:buNone/>
            </a:pPr>
            <a:r>
              <a:rPr lang="en-GB" sz="3200" b="1" dirty="0"/>
              <a:t>Frequency</a:t>
            </a:r>
          </a:p>
          <a:p>
            <a:pPr marL="900113" lvl="1" indent="-179388" algn="just">
              <a:lnSpc>
                <a:spcPct val="150000"/>
              </a:lnSpc>
              <a:buFont typeface="Calibri" panose="020F0502020204030204" pitchFamily="34" charset="0"/>
              <a:buChar char="-"/>
            </a:pPr>
            <a:r>
              <a:rPr lang="en-GB" dirty="0"/>
              <a:t>Frequency measures how many wave cycles pass a given point in one second.</a:t>
            </a:r>
          </a:p>
        </p:txBody>
      </p:sp>
      <p:sp>
        <p:nvSpPr>
          <p:cNvPr id="8" name="Title 1">
            <a:extLst>
              <a:ext uri="{FF2B5EF4-FFF2-40B4-BE49-F238E27FC236}">
                <a16:creationId xmlns:a16="http://schemas.microsoft.com/office/drawing/2014/main" id="{3B030C20-CC63-0BFF-EBFD-53D6B7A41268}"/>
              </a:ext>
            </a:extLst>
          </p:cNvPr>
          <p:cNvSpPr txBox="1">
            <a:spLocks/>
          </p:cNvSpPr>
          <p:nvPr/>
        </p:nvSpPr>
        <p:spPr>
          <a:xfrm>
            <a:off x="381875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14" name="Picture 13">
            <a:extLst>
              <a:ext uri="{FF2B5EF4-FFF2-40B4-BE49-F238E27FC236}">
                <a16:creationId xmlns:a16="http://schemas.microsoft.com/office/drawing/2014/main" id="{EE51E705-5792-7CD2-8044-60F1983F5D06}"/>
              </a:ext>
            </a:extLst>
          </p:cNvPr>
          <p:cNvPicPr>
            <a:picLocks noChangeAspect="1"/>
          </p:cNvPicPr>
          <p:nvPr/>
        </p:nvPicPr>
        <p:blipFill>
          <a:blip r:embed="rId3"/>
          <a:stretch>
            <a:fillRect/>
          </a:stretch>
        </p:blipFill>
        <p:spPr>
          <a:xfrm>
            <a:off x="7690384" y="1775559"/>
            <a:ext cx="4264078" cy="4163352"/>
          </a:xfrm>
          <a:prstGeom prst="rect">
            <a:avLst/>
          </a:prstGeom>
        </p:spPr>
      </p:pic>
      <p:sp>
        <p:nvSpPr>
          <p:cNvPr id="16" name="TextBox 15">
            <a:extLst>
              <a:ext uri="{FF2B5EF4-FFF2-40B4-BE49-F238E27FC236}">
                <a16:creationId xmlns:a16="http://schemas.microsoft.com/office/drawing/2014/main" id="{2A5B9662-E3C3-B104-E101-952A50270253}"/>
              </a:ext>
            </a:extLst>
          </p:cNvPr>
          <p:cNvSpPr txBox="1"/>
          <p:nvPr/>
        </p:nvSpPr>
        <p:spPr>
          <a:xfrm>
            <a:off x="0" y="3857235"/>
            <a:ext cx="7404410" cy="1743234"/>
          </a:xfrm>
          <a:prstGeom prst="rect">
            <a:avLst/>
          </a:prstGeom>
          <a:noFill/>
        </p:spPr>
        <p:txBody>
          <a:bodyPr wrap="square">
            <a:spAutoFit/>
          </a:bodyPr>
          <a:lstStyle/>
          <a:p>
            <a:pPr marL="457200" lvl="1" indent="0" algn="just">
              <a:lnSpc>
                <a:spcPct val="150000"/>
              </a:lnSpc>
              <a:buNone/>
            </a:pPr>
            <a:r>
              <a:rPr lang="en-GB" sz="2600" b="1" dirty="0"/>
              <a:t>Unit of Frequency:</a:t>
            </a:r>
          </a:p>
          <a:p>
            <a:pPr marL="900113" lvl="1" algn="just">
              <a:lnSpc>
                <a:spcPct val="150000"/>
              </a:lnSpc>
              <a:buNone/>
            </a:pPr>
            <a:r>
              <a:rPr lang="en-GB" sz="2400" dirty="0"/>
              <a:t>The unit of frequency is Hertz (Hz), which means "cycles per second."</a:t>
            </a:r>
          </a:p>
        </p:txBody>
      </p:sp>
    </p:spTree>
    <p:extLst>
      <p:ext uri="{BB962C8B-B14F-4D97-AF65-F5344CB8AC3E}">
        <p14:creationId xmlns:p14="http://schemas.microsoft.com/office/powerpoint/2010/main" val="502753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206879" y="1418838"/>
            <a:ext cx="7284720" cy="4672082"/>
          </a:xfrm>
        </p:spPr>
        <p:txBody>
          <a:bodyPr>
            <a:noAutofit/>
          </a:bodyPr>
          <a:lstStyle/>
          <a:p>
            <a:pPr marL="457200" lvl="1" indent="0" algn="just">
              <a:buNone/>
            </a:pPr>
            <a:endParaRPr lang="en-GB" sz="2800" dirty="0"/>
          </a:p>
          <a:p>
            <a:pPr marL="0" lvl="1" indent="0" algn="just">
              <a:buNone/>
            </a:pPr>
            <a:r>
              <a:rPr lang="en-GB" sz="3200" b="1" dirty="0"/>
              <a:t>Wavelength</a:t>
            </a:r>
          </a:p>
          <a:p>
            <a:pPr marL="0" lvl="1" indent="0" algn="just">
              <a:buNone/>
            </a:pPr>
            <a:endParaRPr lang="en-GB" sz="2800" dirty="0"/>
          </a:p>
          <a:p>
            <a:pPr marL="447675" lvl="1" indent="0" algn="just">
              <a:lnSpc>
                <a:spcPct val="150000"/>
              </a:lnSpc>
              <a:buNone/>
            </a:pPr>
            <a:r>
              <a:rPr lang="en-GB" b="1" dirty="0"/>
              <a:t>Wavelength: </a:t>
            </a:r>
            <a:r>
              <a:rPr lang="en-GB" dirty="0"/>
              <a:t>The distance between two consecutive peaks (or troughs) of a wave.</a:t>
            </a:r>
          </a:p>
          <a:p>
            <a:pPr marL="447675" lvl="1" indent="0" algn="just">
              <a:lnSpc>
                <a:spcPct val="150000"/>
              </a:lnSpc>
              <a:buNone/>
            </a:pPr>
            <a:r>
              <a:rPr lang="en-GB" b="1" dirty="0"/>
              <a:t>Inverse Relation with Frequency:</a:t>
            </a:r>
          </a:p>
          <a:p>
            <a:pPr marL="985838" lvl="1" indent="-360363" algn="just">
              <a:lnSpc>
                <a:spcPct val="150000"/>
              </a:lnSpc>
            </a:pPr>
            <a:r>
              <a:rPr lang="en-GB" dirty="0"/>
              <a:t>Higher frequency = shorter wavelength.</a:t>
            </a:r>
          </a:p>
          <a:p>
            <a:pPr marL="985838" lvl="1" indent="-360363" algn="just">
              <a:lnSpc>
                <a:spcPct val="150000"/>
              </a:lnSpc>
            </a:pPr>
            <a:r>
              <a:rPr lang="en-GB" dirty="0"/>
              <a:t>Lower Frequency = Higher Wavelength.</a:t>
            </a:r>
          </a:p>
          <a:p>
            <a:pPr marL="447675" lvl="1" indent="0" algn="just">
              <a:buNone/>
            </a:pPr>
            <a:endParaRPr lang="en-GB" sz="2800" dirty="0"/>
          </a:p>
          <a:p>
            <a:pPr marL="0" lvl="1" indent="0" algn="just">
              <a:buNone/>
            </a:pPr>
            <a:endParaRPr lang="en-GB" sz="2800" dirty="0"/>
          </a:p>
        </p:txBody>
      </p:sp>
      <p:pic>
        <p:nvPicPr>
          <p:cNvPr id="3" name="Picture 2">
            <a:extLst>
              <a:ext uri="{FF2B5EF4-FFF2-40B4-BE49-F238E27FC236}">
                <a16:creationId xmlns:a16="http://schemas.microsoft.com/office/drawing/2014/main" id="{5F758A4D-A66F-0717-6B85-B3ED8B92231B}"/>
              </a:ext>
            </a:extLst>
          </p:cNvPr>
          <p:cNvPicPr>
            <a:picLocks noChangeAspect="1"/>
          </p:cNvPicPr>
          <p:nvPr/>
        </p:nvPicPr>
        <p:blipFill>
          <a:blip r:embed="rId3"/>
          <a:stretch>
            <a:fillRect/>
          </a:stretch>
        </p:blipFill>
        <p:spPr>
          <a:xfrm>
            <a:off x="7486524" y="2020665"/>
            <a:ext cx="4151583" cy="3418497"/>
          </a:xfrm>
          <a:prstGeom prst="rect">
            <a:avLst/>
          </a:prstGeom>
        </p:spPr>
      </p:pic>
      <p:sp>
        <p:nvSpPr>
          <p:cNvPr id="4" name="Title 1">
            <a:extLst>
              <a:ext uri="{FF2B5EF4-FFF2-40B4-BE49-F238E27FC236}">
                <a16:creationId xmlns:a16="http://schemas.microsoft.com/office/drawing/2014/main" id="{C52E2904-0844-7CB0-C4B3-0C9AF63FD6BB}"/>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Tree>
    <p:extLst>
      <p:ext uri="{BB962C8B-B14F-4D97-AF65-F5344CB8AC3E}">
        <p14:creationId xmlns:p14="http://schemas.microsoft.com/office/powerpoint/2010/main" val="2791906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869149" y="742167"/>
            <a:ext cx="11594969" cy="1325563"/>
          </a:xfrm>
        </p:spPr>
        <p:txBody>
          <a:bodyPr>
            <a:normAutofit/>
          </a:bodyPr>
          <a:lstStyle/>
          <a:p>
            <a:r>
              <a:rPr lang="en-GB" sz="3200" b="1" dirty="0"/>
              <a:t>Speed of the Light</a:t>
            </a:r>
          </a:p>
        </p:txBody>
      </p:sp>
      <mc:AlternateContent xmlns:mc="http://schemas.openxmlformats.org/markup-compatibility/2006" xmlns:a14="http://schemas.microsoft.com/office/drawing/2010/main">
        <mc:Choice Requires="a14">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3024272" y="1801846"/>
                <a:ext cx="8848060" cy="4732956"/>
              </a:xfrm>
            </p:spPr>
            <p:txBody>
              <a:bodyPr>
                <a:noAutofit/>
              </a:bodyPr>
              <a:lstStyle/>
              <a:p>
                <a:pPr algn="just">
                  <a:lnSpc>
                    <a:spcPct val="150000"/>
                  </a:lnSpc>
                </a:pPr>
                <a:r>
                  <a:rPr lang="en-GB" sz="2300" dirty="0"/>
                  <a:t>The speed of light (</a:t>
                </a:r>
                <a:r>
                  <a:rPr lang="en-GB" sz="2300" b="1" dirty="0"/>
                  <a:t>Relationship between Light, Frequency, and Wavelength </a:t>
                </a:r>
                <a:r>
                  <a:rPr lang="en-GB" sz="2300" dirty="0"/>
                  <a:t>)travelling through a vacuum is   </a:t>
                </a:r>
              </a:p>
              <a:p>
                <a:pPr marL="715963" indent="0" algn="just">
                  <a:lnSpc>
                    <a:spcPct val="150000"/>
                  </a:lnSpc>
                  <a:buNone/>
                </a:pPr>
                <a:r>
                  <a:rPr lang="en-GB" sz="2300" kern="100" dirty="0">
                    <a:ea typeface="DengXian" panose="02010600030101010101" pitchFamily="2" charset="-122"/>
                    <a:cs typeface="Arial" panose="020B0604020202020204" pitchFamily="34" charset="0"/>
                  </a:rPr>
                  <a:t>			</a:t>
                </a:r>
                <a14:m>
                  <m:oMath xmlns:m="http://schemas.openxmlformats.org/officeDocument/2006/math">
                    <m:r>
                      <m:rPr>
                        <m:sty m:val="p"/>
                      </m:rPr>
                      <a:rPr lang="en-GB" sz="2300" b="0" i="0" kern="100" smtClean="0">
                        <a:effectLst/>
                        <a:latin typeface="Cambria Math" panose="02040503050406030204" pitchFamily="18" charset="0"/>
                        <a:ea typeface="DengXian" panose="02010600030101010101" pitchFamily="2" charset="-122"/>
                        <a:cs typeface="Arial" panose="020B0604020202020204" pitchFamily="34" charset="0"/>
                      </a:rPr>
                      <m:t>where</m:t>
                    </m:r>
                    <m:r>
                      <a:rPr lang="en-GB" sz="2300" b="0" i="0" kern="100" smtClean="0">
                        <a:effectLst/>
                        <a:latin typeface="Cambria Math" panose="02040503050406030204" pitchFamily="18" charset="0"/>
                        <a:ea typeface="DengXian" panose="02010600030101010101" pitchFamily="2" charset="-122"/>
                        <a:cs typeface="Arial" panose="020B0604020202020204" pitchFamily="34" charset="0"/>
                      </a:rPr>
                      <m:t> </m:t>
                    </m:r>
                  </m:oMath>
                </a14:m>
                <a:r>
                  <a:rPr lang="en-GB" sz="2300" kern="100" dirty="0">
                    <a:latin typeface="Aptos" panose="020B0004020202020204" pitchFamily="34" charset="0"/>
                    <a:ea typeface="DengXian" panose="02010600030101010101" pitchFamily="2" charset="-122"/>
                    <a:cs typeface="Arial" panose="020B0604020202020204" pitchFamily="34" charset="0"/>
                  </a:rPr>
                  <a:t> </a:t>
                </a:r>
                <a14:m>
                  <m:oMath xmlns:m="http://schemas.openxmlformats.org/officeDocument/2006/math">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𝑐</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=3 </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𝑋</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 </m:t>
                    </m:r>
                    <m:sSup>
                      <m:sSup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3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2300" i="1" kern="100">
                            <a:effectLst/>
                            <a:latin typeface="Cambria Math" panose="02040503050406030204" pitchFamily="18" charset="0"/>
                            <a:ea typeface="DengXian" panose="02010600030101010101" pitchFamily="2" charset="-122"/>
                            <a:cs typeface="Arial" panose="020B0604020202020204" pitchFamily="34" charset="0"/>
                          </a:rPr>
                          <m:t>8</m:t>
                        </m:r>
                      </m:sup>
                    </m:sSup>
                    <m:f>
                      <m:f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300" i="1" kern="100">
                            <a:effectLst/>
                            <a:latin typeface="Cambria Math" panose="02040503050406030204" pitchFamily="18" charset="0"/>
                            <a:ea typeface="DengXian" panose="02010600030101010101" pitchFamily="2" charset="-122"/>
                            <a:cs typeface="Arial" panose="020B0604020202020204" pitchFamily="34" charset="0"/>
                          </a:rPr>
                          <m:t>𝑚</m:t>
                        </m:r>
                      </m:num>
                      <m:den>
                        <m:r>
                          <a:rPr lang="en-GB" sz="2300" i="1" kern="100">
                            <a:effectLst/>
                            <a:latin typeface="Cambria Math" panose="02040503050406030204" pitchFamily="18" charset="0"/>
                            <a:ea typeface="DengXian" panose="02010600030101010101" pitchFamily="2" charset="-122"/>
                            <a:cs typeface="Arial" panose="020B0604020202020204" pitchFamily="34" charset="0"/>
                          </a:rPr>
                          <m:t>𝑠</m:t>
                        </m:r>
                      </m:den>
                    </m:f>
                  </m:oMath>
                </a14:m>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50000"/>
                  </a:lnSpc>
                </a:pPr>
                <a:r>
                  <a:rPr lang="en-GB" sz="2300" dirty="0"/>
                  <a:t>Light slows down when it passes through different materials:</a:t>
                </a:r>
              </a:p>
              <a:p>
                <a:pPr marL="1792288" indent="-342900">
                  <a:lnSpc>
                    <a:spcPct val="150000"/>
                  </a:lnSpc>
                  <a:buFont typeface="Wingdings" panose="05000000000000000000" pitchFamily="2" charset="2"/>
                  <a:buChar char="ü"/>
                </a:pPr>
                <a:r>
                  <a:rPr lang="en-GB" sz="2300" dirty="0"/>
                  <a:t>In water: ~ 2.25 × 10⁸ m/s</a:t>
                </a:r>
              </a:p>
              <a:p>
                <a:pPr marL="1792288" indent="-342900">
                  <a:lnSpc>
                    <a:spcPct val="150000"/>
                  </a:lnSpc>
                  <a:buFont typeface="Wingdings" panose="05000000000000000000" pitchFamily="2" charset="2"/>
                  <a:buChar char="ü"/>
                </a:pPr>
                <a:r>
                  <a:rPr lang="en-GB" sz="2300" dirty="0"/>
                  <a:t>In glass: ~ 2 × 10⁸ m/s</a:t>
                </a:r>
              </a:p>
              <a:p>
                <a:pPr marL="1792288" indent="-342900">
                  <a:lnSpc>
                    <a:spcPct val="150000"/>
                  </a:lnSpc>
                  <a:buFont typeface="Wingdings" panose="05000000000000000000" pitchFamily="2" charset="2"/>
                  <a:buChar char="ü"/>
                </a:pPr>
                <a:r>
                  <a:rPr lang="en-GB" sz="2300" dirty="0"/>
                  <a:t>In diamond: ~ 1.24 × 10⁸ m/s</a:t>
                </a:r>
              </a:p>
              <a:p>
                <a:pPr marL="715963" indent="0" algn="just">
                  <a:lnSpc>
                    <a:spcPct val="150000"/>
                  </a:lnSpc>
                  <a:buNone/>
                </a:pPr>
                <a:endParaRPr lang="en-GB" sz="2300" dirty="0"/>
              </a:p>
              <a:p>
                <a:pPr marL="269875" lvl="0" indent="0">
                  <a:lnSpc>
                    <a:spcPct val="115000"/>
                  </a:lnSpc>
                  <a:spcAft>
                    <a:spcPts val="800"/>
                  </a:spcAft>
                  <a:buSzPts val="1000"/>
                  <a:buNone/>
                  <a:tabLst>
                    <a:tab pos="457200" algn="l"/>
                  </a:tabLst>
                </a:pP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269875" indent="0" algn="just">
                  <a:lnSpc>
                    <a:spcPct val="150000"/>
                  </a:lnSpc>
                  <a:buNone/>
                </a:pP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269875" indent="0" algn="just">
                  <a:lnSpc>
                    <a:spcPct val="150000"/>
                  </a:lnSpc>
                  <a:buNone/>
                </a:pPr>
                <a:endParaRPr lang="en-GB" sz="2300" dirty="0"/>
              </a:p>
            </p:txBody>
          </p:sp>
        </mc:Choice>
        <mc:Fallback xmlns="">
          <p:sp>
            <p:nvSpPr>
              <p:cNvPr id="7" name="Content Placeholder 6">
                <a:extLst>
                  <a:ext uri="{FF2B5EF4-FFF2-40B4-BE49-F238E27FC236}">
                    <a16:creationId xmlns:a16="http://schemas.microsoft.com/office/drawing/2014/main" id="{552C2BF1-B589-0E03-0551-C24742A6724F}"/>
                  </a:ext>
                </a:extLst>
              </p:cNvPr>
              <p:cNvSpPr>
                <a:spLocks noGrp="1" noRot="1" noChangeAspect="1" noMove="1" noResize="1" noEditPoints="1" noAdjustHandles="1" noChangeArrowheads="1" noChangeShapeType="1" noTextEdit="1"/>
              </p:cNvSpPr>
              <p:nvPr>
                <p:ph idx="1"/>
              </p:nvPr>
            </p:nvSpPr>
            <p:spPr>
              <a:xfrm>
                <a:off x="3024272" y="1801846"/>
                <a:ext cx="8848060" cy="4732956"/>
              </a:xfrm>
              <a:blipFill>
                <a:blip r:embed="rId3"/>
                <a:stretch>
                  <a:fillRect l="-826" r="-964"/>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24FFDB87-3BC8-4103-44AF-761AA562E882}"/>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5" name="Picture 4" descr="A blue light rays in the dark&#10;&#10;Description automatically generated">
            <a:extLst>
              <a:ext uri="{FF2B5EF4-FFF2-40B4-BE49-F238E27FC236}">
                <a16:creationId xmlns:a16="http://schemas.microsoft.com/office/drawing/2014/main" id="{DC479871-E8DE-CDB0-FF94-448DAA664B72}"/>
              </a:ext>
            </a:extLst>
          </p:cNvPr>
          <p:cNvPicPr>
            <a:picLocks noChangeAspect="1"/>
          </p:cNvPicPr>
          <p:nvPr/>
        </p:nvPicPr>
        <p:blipFill>
          <a:blip r:embed="rId4"/>
          <a:stretch>
            <a:fillRect/>
          </a:stretch>
        </p:blipFill>
        <p:spPr>
          <a:xfrm>
            <a:off x="152400" y="1277341"/>
            <a:ext cx="2644009" cy="5199659"/>
          </a:xfrm>
          <a:prstGeom prst="rect">
            <a:avLst/>
          </a:prstGeom>
        </p:spPr>
      </p:pic>
      <p:pic>
        <p:nvPicPr>
          <p:cNvPr id="8" name="Picture 7">
            <a:extLst>
              <a:ext uri="{FF2B5EF4-FFF2-40B4-BE49-F238E27FC236}">
                <a16:creationId xmlns:a16="http://schemas.microsoft.com/office/drawing/2014/main" id="{D3337430-DC63-4042-8D61-89A1B8E97B3D}"/>
              </a:ext>
            </a:extLst>
          </p:cNvPr>
          <p:cNvPicPr>
            <a:picLocks noChangeAspect="1"/>
          </p:cNvPicPr>
          <p:nvPr/>
        </p:nvPicPr>
        <p:blipFill>
          <a:blip r:embed="rId5"/>
          <a:stretch>
            <a:fillRect/>
          </a:stretch>
        </p:blipFill>
        <p:spPr>
          <a:xfrm>
            <a:off x="6425304" y="2474998"/>
            <a:ext cx="1556271" cy="652411"/>
          </a:xfrm>
          <a:prstGeom prst="rect">
            <a:avLst/>
          </a:prstGeom>
        </p:spPr>
      </p:pic>
    </p:spTree>
    <p:extLst>
      <p:ext uri="{BB962C8B-B14F-4D97-AF65-F5344CB8AC3E}">
        <p14:creationId xmlns:p14="http://schemas.microsoft.com/office/powerpoint/2010/main" val="1849439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80079"/>
            <a:ext cx="11594969" cy="1325563"/>
          </a:xfrm>
        </p:spPr>
        <p:txBody>
          <a:bodyPr>
            <a:normAutofit/>
          </a:bodyPr>
          <a:lstStyle/>
          <a:p>
            <a:r>
              <a:rPr lang="en-GB" sz="3200" b="1" dirty="0"/>
              <a:t>Speed of the Light</a:t>
            </a:r>
          </a:p>
        </p:txBody>
      </p:sp>
      <mc:AlternateContent xmlns:mc="http://schemas.openxmlformats.org/markup-compatibility/2006" xmlns:a14="http://schemas.microsoft.com/office/drawing/2010/main">
        <mc:Choice Requires="a14">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0" y="2468201"/>
                <a:ext cx="6497094" cy="3850823"/>
              </a:xfrm>
            </p:spPr>
            <p:txBody>
              <a:bodyPr>
                <a:noAutofit/>
              </a:bodyPr>
              <a:lstStyle/>
              <a:p>
                <a:pPr marL="612775" indent="-342900" algn="just">
                  <a:lnSpc>
                    <a:spcPct val="150000"/>
                  </a:lnSpc>
                </a:pPr>
                <a:r>
                  <a:rPr lang="en-GB" sz="2300" dirty="0"/>
                  <a:t>If a bullet is fired from an airplane, the speed observed on the ground is the sum of the airplane’s speed and the bullet’s speed.</a:t>
                </a:r>
              </a:p>
              <a:p>
                <a:pPr marL="1076325" indent="0" algn="just">
                  <a:lnSpc>
                    <a:spcPct val="150000"/>
                  </a:lnSpc>
                  <a:buNone/>
                </a:pPr>
                <a14:m>
                  <m:oMathPara xmlns:m="http://schemas.openxmlformats.org/officeDocument/2006/math">
                    <m:oMathParaPr>
                      <m:jc m:val="left"/>
                    </m:oMathParaPr>
                    <m:oMath xmlns:m="http://schemas.openxmlformats.org/officeDocument/2006/math">
                      <m:sSub>
                        <m:sSubPr>
                          <m:ctrlPr>
                            <a:rPr lang="en-GB" sz="23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𝑡𝑜𝑡𝑎𝑙</m:t>
                          </m:r>
                        </m:sub>
                      </m:sSub>
                      <m:r>
                        <a:rPr lang="en-GB" sz="23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𝑏</m:t>
                          </m:r>
                        </m:sub>
                      </m:sSub>
                      <m:r>
                        <a:rPr lang="en-GB" sz="23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𝑎</m:t>
                          </m:r>
                        </m:sub>
                      </m:sSub>
                    </m:oMath>
                  </m:oMathPara>
                </a14:m>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1866900" lvl="0" indent="-342900">
                  <a:lnSpc>
                    <a:spcPct val="115000"/>
                  </a:lnSpc>
                  <a:spcAft>
                    <a:spcPts val="800"/>
                  </a:spcAft>
                  <a:buSzPts val="1000"/>
                  <a:buFont typeface="Wingdings" panose="05000000000000000000" pitchFamily="2" charset="2"/>
                  <a:buChar char="Ø"/>
                  <a:tabLst>
                    <a:tab pos="457200" algn="l"/>
                  </a:tabLst>
                </a:pPr>
                <a14:m>
                  <m:oMath xmlns:m="http://schemas.openxmlformats.org/officeDocument/2006/math">
                    <m:sSub>
                      <m:sSubPr>
                        <m:ctrlPr>
                          <a:rPr lang="en-GB" sz="23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𝑏</m:t>
                        </m:r>
                      </m:sub>
                    </m:sSub>
                  </m:oMath>
                </a14:m>
                <a:r>
                  <a:rPr lang="en-GB" sz="2300" kern="100" dirty="0">
                    <a:effectLst/>
                    <a:latin typeface="Aptos" panose="020B0004020202020204" pitchFamily="34" charset="0"/>
                    <a:ea typeface="DengXian" panose="02010600030101010101" pitchFamily="2" charset="-122"/>
                    <a:cs typeface="Arial" panose="020B0604020202020204" pitchFamily="34" charset="0"/>
                  </a:rPr>
                  <a:t> = speed of the bullet relative to the airplane.</a:t>
                </a:r>
              </a:p>
              <a:p>
                <a:pPr marL="1866900" lvl="0" indent="-342900">
                  <a:lnSpc>
                    <a:spcPct val="115000"/>
                  </a:lnSpc>
                  <a:spcAft>
                    <a:spcPts val="800"/>
                  </a:spcAft>
                  <a:buSzPts val="1000"/>
                  <a:buFont typeface="Wingdings" panose="05000000000000000000" pitchFamily="2" charset="2"/>
                  <a:buChar char="Ø"/>
                  <a:tabLst>
                    <a:tab pos="457200" algn="l"/>
                  </a:tabLst>
                </a:pPr>
                <a14:m>
                  <m:oMath xmlns:m="http://schemas.openxmlformats.org/officeDocument/2006/math">
                    <m:sSub>
                      <m:sSub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𝑎</m:t>
                        </m:r>
                      </m:sub>
                    </m:sSub>
                  </m:oMath>
                </a14:m>
                <a:r>
                  <a:rPr lang="en-GB" sz="2300" kern="100" dirty="0">
                    <a:effectLst/>
                    <a:latin typeface="Aptos" panose="020B0004020202020204" pitchFamily="34" charset="0"/>
                    <a:ea typeface="DengXian" panose="02010600030101010101" pitchFamily="2" charset="-122"/>
                    <a:cs typeface="Arial" panose="020B0604020202020204" pitchFamily="34" charset="0"/>
                  </a:rPr>
                  <a:t>= speed of the airplane.</a:t>
                </a:r>
              </a:p>
              <a:p>
                <a:pPr marL="1524000" lvl="0" indent="0">
                  <a:lnSpc>
                    <a:spcPct val="115000"/>
                  </a:lnSpc>
                  <a:spcAft>
                    <a:spcPts val="800"/>
                  </a:spcAft>
                  <a:buSzPts val="1000"/>
                  <a:buNone/>
                  <a:tabLst>
                    <a:tab pos="457200" algn="l"/>
                  </a:tabLst>
                </a:pP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269875" lvl="0" indent="0">
                  <a:lnSpc>
                    <a:spcPct val="115000"/>
                  </a:lnSpc>
                  <a:spcAft>
                    <a:spcPts val="800"/>
                  </a:spcAft>
                  <a:buSzPts val="1000"/>
                  <a:buNone/>
                  <a:tabLst>
                    <a:tab pos="457200" algn="l"/>
                  </a:tabLst>
                </a:pP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269875" indent="0" algn="just">
                  <a:lnSpc>
                    <a:spcPct val="150000"/>
                  </a:lnSpc>
                  <a:buNone/>
                </a:pP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269875" indent="0" algn="just">
                  <a:lnSpc>
                    <a:spcPct val="150000"/>
                  </a:lnSpc>
                  <a:buNone/>
                </a:pPr>
                <a:endParaRPr lang="en-GB" sz="2300" dirty="0"/>
              </a:p>
            </p:txBody>
          </p:sp>
        </mc:Choice>
        <mc:Fallback xmlns="">
          <p:sp>
            <p:nvSpPr>
              <p:cNvPr id="7" name="Content Placeholder 6">
                <a:extLst>
                  <a:ext uri="{FF2B5EF4-FFF2-40B4-BE49-F238E27FC236}">
                    <a16:creationId xmlns:a16="http://schemas.microsoft.com/office/drawing/2014/main" id="{552C2BF1-B589-0E03-0551-C24742A6724F}"/>
                  </a:ext>
                </a:extLst>
              </p:cNvPr>
              <p:cNvSpPr>
                <a:spLocks noGrp="1" noRot="1" noChangeAspect="1" noMove="1" noResize="1" noEditPoints="1" noAdjustHandles="1" noChangeArrowheads="1" noChangeShapeType="1" noTextEdit="1"/>
              </p:cNvSpPr>
              <p:nvPr>
                <p:ph idx="1"/>
              </p:nvPr>
            </p:nvSpPr>
            <p:spPr>
              <a:xfrm>
                <a:off x="0" y="2468201"/>
                <a:ext cx="6497094" cy="3850823"/>
              </a:xfrm>
              <a:blipFill>
                <a:blip r:embed="rId3"/>
                <a:stretch>
                  <a:fillRect r="-1313" b="-475"/>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24FFDB87-3BC8-4103-44AF-761AA562E882}"/>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6" name="Picture 5">
            <a:extLst>
              <a:ext uri="{FF2B5EF4-FFF2-40B4-BE49-F238E27FC236}">
                <a16:creationId xmlns:a16="http://schemas.microsoft.com/office/drawing/2014/main" id="{48D1C298-8871-4D23-B7D0-43521B00F602}"/>
              </a:ext>
            </a:extLst>
          </p:cNvPr>
          <p:cNvPicPr>
            <a:picLocks noChangeAspect="1"/>
          </p:cNvPicPr>
          <p:nvPr/>
        </p:nvPicPr>
        <p:blipFill>
          <a:blip r:embed="rId4"/>
          <a:stretch>
            <a:fillRect/>
          </a:stretch>
        </p:blipFill>
        <p:spPr>
          <a:xfrm>
            <a:off x="6755243" y="2733815"/>
            <a:ext cx="5136645" cy="2833141"/>
          </a:xfrm>
          <a:prstGeom prst="rect">
            <a:avLst/>
          </a:prstGeom>
        </p:spPr>
      </p:pic>
    </p:spTree>
    <p:extLst>
      <p:ext uri="{BB962C8B-B14F-4D97-AF65-F5344CB8AC3E}">
        <p14:creationId xmlns:p14="http://schemas.microsoft.com/office/powerpoint/2010/main" val="1007802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48527" y="1271530"/>
            <a:ext cx="11594969" cy="1325563"/>
          </a:xfrm>
        </p:spPr>
        <p:txBody>
          <a:bodyPr>
            <a:normAutofit/>
          </a:bodyPr>
          <a:lstStyle/>
          <a:p>
            <a:r>
              <a:rPr lang="en-GB" sz="3400" b="1" dirty="0"/>
              <a:t>Speed of the Light</a:t>
            </a:r>
          </a:p>
        </p:txBody>
      </p:sp>
      <p:sp>
        <p:nvSpPr>
          <p:cNvPr id="2" name="Title 1">
            <a:extLst>
              <a:ext uri="{FF2B5EF4-FFF2-40B4-BE49-F238E27FC236}">
                <a16:creationId xmlns:a16="http://schemas.microsoft.com/office/drawing/2014/main" id="{24FFDB87-3BC8-4103-44AF-761AA562E882}"/>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 name="Rectangle 1">
            <a:extLst>
              <a:ext uri="{FF2B5EF4-FFF2-40B4-BE49-F238E27FC236}">
                <a16:creationId xmlns:a16="http://schemas.microsoft.com/office/drawing/2014/main" id="{B71DDE8F-1BF0-C0F7-51A8-411EA99A8A37}"/>
              </a:ext>
            </a:extLst>
          </p:cNvPr>
          <p:cNvSpPr>
            <a:spLocks noGrp="1" noChangeArrowheads="1"/>
          </p:cNvSpPr>
          <p:nvPr>
            <p:ph idx="1"/>
          </p:nvPr>
        </p:nvSpPr>
        <p:spPr bwMode="auto">
          <a:xfrm>
            <a:off x="1110537" y="2953215"/>
            <a:ext cx="10471862" cy="754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50000"/>
              </a:lnSpc>
              <a:spcBef>
                <a:spcPct val="0"/>
              </a:spcBef>
              <a:spcAft>
                <a:spcPct val="0"/>
              </a:spcAft>
              <a:buNone/>
            </a:pPr>
            <a:r>
              <a:rPr lang="en-GB" altLang="en-US" sz="3200" b="1" dirty="0"/>
              <a:t>What if the airplane had a flashlight instead of a bullet?</a:t>
            </a:r>
            <a:endParaRPr kumimoji="0" lang="en-US" altLang="en-US" sz="3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868680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43951" y="594043"/>
            <a:ext cx="7203440" cy="1864677"/>
          </a:xfrm>
        </p:spPr>
        <p:txBody>
          <a:bodyPr>
            <a:noAutofit/>
          </a:bodyPr>
          <a:lstStyle/>
          <a:p>
            <a:pPr marL="457200" lvl="1" indent="0" algn="just">
              <a:buNone/>
            </a:pPr>
            <a:endParaRPr lang="en-GB" sz="2800" dirty="0"/>
          </a:p>
          <a:p>
            <a:pPr marL="447675" lvl="1" indent="0" algn="just">
              <a:buNone/>
            </a:pPr>
            <a:endParaRPr lang="en-GB" sz="2800" dirty="0"/>
          </a:p>
          <a:p>
            <a:pPr marL="0" lvl="1" indent="0" algn="just">
              <a:buNone/>
            </a:pPr>
            <a:r>
              <a:rPr lang="en-GB" sz="3200" b="1" dirty="0"/>
              <a:t>Energy</a:t>
            </a:r>
          </a:p>
          <a:p>
            <a:pPr marL="373063" lvl="1" indent="0" algn="just">
              <a:lnSpc>
                <a:spcPct val="150000"/>
              </a:lnSpc>
              <a:buNone/>
            </a:pPr>
            <a:r>
              <a:rPr lang="en-GB" sz="2100" b="1" dirty="0"/>
              <a:t>Energy and Frequency: </a:t>
            </a:r>
            <a:r>
              <a:rPr lang="en-GB" sz="2100" dirty="0"/>
              <a:t>Energy is directly related to frequency; higher frequency waves carry more energy.</a:t>
            </a:r>
          </a:p>
          <a:p>
            <a:pPr marL="373063" lvl="1" indent="0" algn="just">
              <a:lnSpc>
                <a:spcPct val="150000"/>
              </a:lnSpc>
              <a:buNone/>
            </a:pPr>
            <a:r>
              <a:rPr lang="en-GB" sz="2100" b="1" dirty="0"/>
              <a:t>Energy and Amplitude: </a:t>
            </a:r>
            <a:r>
              <a:rPr lang="en-GB" sz="2100" dirty="0"/>
              <a:t>The energy of a wave is also proportional to its amplitude (height of the wave).</a:t>
            </a:r>
          </a:p>
          <a:p>
            <a:pPr marL="808038" lvl="2" indent="-342900" algn="just">
              <a:lnSpc>
                <a:spcPct val="150000"/>
              </a:lnSpc>
            </a:pPr>
            <a:r>
              <a:rPr lang="en-GB" b="1" dirty="0"/>
              <a:t>High Energy Waves: </a:t>
            </a:r>
          </a:p>
          <a:p>
            <a:pPr marL="830263" lvl="2" indent="0" algn="just">
              <a:lnSpc>
                <a:spcPct val="150000"/>
              </a:lnSpc>
              <a:buNone/>
            </a:pPr>
            <a:r>
              <a:rPr lang="en-GB" b="1" dirty="0"/>
              <a:t>	</a:t>
            </a:r>
            <a:r>
              <a:rPr lang="en-GB" dirty="0"/>
              <a:t>High amplitude or high frequency = high energy.</a:t>
            </a:r>
          </a:p>
          <a:p>
            <a:pPr marL="808038" lvl="2" indent="-342900" algn="just">
              <a:lnSpc>
                <a:spcPct val="150000"/>
              </a:lnSpc>
            </a:pPr>
            <a:r>
              <a:rPr lang="en-GB" b="1" dirty="0"/>
              <a:t>Low Energy Waves:</a:t>
            </a:r>
          </a:p>
          <a:p>
            <a:pPr marL="373063" lvl="1" indent="0" algn="just">
              <a:lnSpc>
                <a:spcPct val="150000"/>
              </a:lnSpc>
              <a:buNone/>
            </a:pPr>
            <a:r>
              <a:rPr lang="en-GB" sz="2000" b="1" dirty="0"/>
              <a:t>	 </a:t>
            </a:r>
            <a:r>
              <a:rPr lang="en-GB" sz="2000" dirty="0"/>
              <a:t>Low amplitude or low frequency = low energy</a:t>
            </a:r>
            <a:r>
              <a:rPr lang="en-GB" sz="2100" dirty="0"/>
              <a:t>.</a:t>
            </a:r>
          </a:p>
        </p:txBody>
      </p:sp>
      <p:sp>
        <p:nvSpPr>
          <p:cNvPr id="2" name="Title 1">
            <a:extLst>
              <a:ext uri="{FF2B5EF4-FFF2-40B4-BE49-F238E27FC236}">
                <a16:creationId xmlns:a16="http://schemas.microsoft.com/office/drawing/2014/main" id="{E74EDC5F-B804-1416-B367-79CC7F0866A7}"/>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8" name="Picture 7" descr="A green and orange light waves&#10;&#10;Description automatically generated with medium confidence">
            <a:extLst>
              <a:ext uri="{FF2B5EF4-FFF2-40B4-BE49-F238E27FC236}">
                <a16:creationId xmlns:a16="http://schemas.microsoft.com/office/drawing/2014/main" id="{577FC5E4-6E8D-E5DA-9908-46F05FDC3468}"/>
              </a:ext>
            </a:extLst>
          </p:cNvPr>
          <p:cNvPicPr>
            <a:picLocks noChangeAspect="1"/>
          </p:cNvPicPr>
          <p:nvPr/>
        </p:nvPicPr>
        <p:blipFill>
          <a:blip r:embed="rId3"/>
          <a:stretch>
            <a:fillRect/>
          </a:stretch>
        </p:blipFill>
        <p:spPr>
          <a:xfrm>
            <a:off x="6680200" y="3730702"/>
            <a:ext cx="5286624" cy="2687578"/>
          </a:xfrm>
          <a:prstGeom prst="rect">
            <a:avLst/>
          </a:prstGeom>
        </p:spPr>
      </p:pic>
      <p:pic>
        <p:nvPicPr>
          <p:cNvPr id="15" name="Picture 14">
            <a:extLst>
              <a:ext uri="{FF2B5EF4-FFF2-40B4-BE49-F238E27FC236}">
                <a16:creationId xmlns:a16="http://schemas.microsoft.com/office/drawing/2014/main" id="{D6472A2B-A88D-F160-94B0-5FCA4D1069B0}"/>
              </a:ext>
            </a:extLst>
          </p:cNvPr>
          <p:cNvPicPr>
            <a:picLocks noChangeAspect="1"/>
          </p:cNvPicPr>
          <p:nvPr/>
        </p:nvPicPr>
        <p:blipFill>
          <a:blip r:embed="rId4"/>
          <a:stretch>
            <a:fillRect/>
          </a:stretch>
        </p:blipFill>
        <p:spPr>
          <a:xfrm>
            <a:off x="7509900" y="1216650"/>
            <a:ext cx="4638149" cy="2456127"/>
          </a:xfrm>
          <a:prstGeom prst="rect">
            <a:avLst/>
          </a:prstGeom>
        </p:spPr>
      </p:pic>
      <p:sp>
        <p:nvSpPr>
          <p:cNvPr id="3" name="TextBox 2">
            <a:extLst>
              <a:ext uri="{FF2B5EF4-FFF2-40B4-BE49-F238E27FC236}">
                <a16:creationId xmlns:a16="http://schemas.microsoft.com/office/drawing/2014/main" id="{B6AD19AA-9D5B-1540-265B-EF6CF7ACA0BA}"/>
              </a:ext>
            </a:extLst>
          </p:cNvPr>
          <p:cNvSpPr txBox="1"/>
          <p:nvPr/>
        </p:nvSpPr>
        <p:spPr>
          <a:xfrm>
            <a:off x="8143240" y="6449810"/>
            <a:ext cx="2172518" cy="307777"/>
          </a:xfrm>
          <a:prstGeom prst="rect">
            <a:avLst/>
          </a:prstGeom>
          <a:noFill/>
        </p:spPr>
        <p:txBody>
          <a:bodyPr wrap="none" rtlCol="0">
            <a:spAutoFit/>
          </a:bodyPr>
          <a:lstStyle/>
          <a:p>
            <a:r>
              <a:rPr lang="en-GB" sz="1400" i="1" dirty="0"/>
              <a:t>High Energy Wave Example</a:t>
            </a:r>
          </a:p>
        </p:txBody>
      </p:sp>
    </p:spTree>
    <p:extLst>
      <p:ext uri="{BB962C8B-B14F-4D97-AF65-F5344CB8AC3E}">
        <p14:creationId xmlns:p14="http://schemas.microsoft.com/office/powerpoint/2010/main" val="2671079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15</a:t>
            </a:fld>
            <a:endParaRPr lang="en-GB"/>
          </a:p>
        </p:txBody>
      </p:sp>
      <p:sp>
        <p:nvSpPr>
          <p:cNvPr id="2" name="Title 1">
            <a:extLst>
              <a:ext uri="{FF2B5EF4-FFF2-40B4-BE49-F238E27FC236}">
                <a16:creationId xmlns:a16="http://schemas.microsoft.com/office/drawing/2014/main" id="{E74EDC5F-B804-1416-B367-79CC7F0866A7}"/>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 name="TextBox 2">
            <a:extLst>
              <a:ext uri="{FF2B5EF4-FFF2-40B4-BE49-F238E27FC236}">
                <a16:creationId xmlns:a16="http://schemas.microsoft.com/office/drawing/2014/main" id="{B6AD19AA-9D5B-1540-265B-EF6CF7ACA0BA}"/>
              </a:ext>
            </a:extLst>
          </p:cNvPr>
          <p:cNvSpPr txBox="1"/>
          <p:nvPr/>
        </p:nvSpPr>
        <p:spPr>
          <a:xfrm>
            <a:off x="186690" y="4364128"/>
            <a:ext cx="2257349" cy="307777"/>
          </a:xfrm>
          <a:prstGeom prst="rect">
            <a:avLst/>
          </a:prstGeom>
          <a:noFill/>
        </p:spPr>
        <p:txBody>
          <a:bodyPr wrap="none" rtlCol="0">
            <a:spAutoFit/>
          </a:bodyPr>
          <a:lstStyle/>
          <a:p>
            <a:r>
              <a:rPr lang="en-GB" sz="1400" b="1" i="1" dirty="0"/>
              <a:t>Image from : </a:t>
            </a:r>
            <a:r>
              <a:rPr lang="en-GB" sz="1400" b="1" i="1" u="sng" dirty="0"/>
              <a:t>hubblesite.org</a:t>
            </a:r>
            <a:endParaRPr lang="en-GB" sz="1400" i="1" dirty="0"/>
          </a:p>
        </p:txBody>
      </p:sp>
      <p:sp>
        <p:nvSpPr>
          <p:cNvPr id="9" name="TextBox 8">
            <a:extLst>
              <a:ext uri="{FF2B5EF4-FFF2-40B4-BE49-F238E27FC236}">
                <a16:creationId xmlns:a16="http://schemas.microsoft.com/office/drawing/2014/main" id="{C3BAD7E4-0C94-3CCE-6142-C5757A53F3D8}"/>
              </a:ext>
            </a:extLst>
          </p:cNvPr>
          <p:cNvSpPr txBox="1"/>
          <p:nvPr/>
        </p:nvSpPr>
        <p:spPr>
          <a:xfrm>
            <a:off x="186690" y="1186960"/>
            <a:ext cx="10435590" cy="553998"/>
          </a:xfrm>
          <a:prstGeom prst="rect">
            <a:avLst/>
          </a:prstGeom>
          <a:noFill/>
        </p:spPr>
        <p:txBody>
          <a:bodyPr wrap="square">
            <a:spAutoFit/>
          </a:bodyPr>
          <a:lstStyle/>
          <a:p>
            <a:r>
              <a:rPr lang="en-GB" sz="3000" b="1" dirty="0"/>
              <a:t>Crab Nebula: Observed Across the Electromagnetic Spectrum</a:t>
            </a:r>
          </a:p>
        </p:txBody>
      </p:sp>
      <p:pic>
        <p:nvPicPr>
          <p:cNvPr id="11" name="Picture 10">
            <a:extLst>
              <a:ext uri="{FF2B5EF4-FFF2-40B4-BE49-F238E27FC236}">
                <a16:creationId xmlns:a16="http://schemas.microsoft.com/office/drawing/2014/main" id="{7D15FD3D-DB9B-9370-74C1-3B3C9768AC00}"/>
              </a:ext>
            </a:extLst>
          </p:cNvPr>
          <p:cNvPicPr>
            <a:picLocks noChangeAspect="1"/>
          </p:cNvPicPr>
          <p:nvPr/>
        </p:nvPicPr>
        <p:blipFill>
          <a:blip r:embed="rId3"/>
          <a:stretch>
            <a:fillRect/>
          </a:stretch>
        </p:blipFill>
        <p:spPr>
          <a:xfrm>
            <a:off x="233684" y="1747839"/>
            <a:ext cx="9662477" cy="2612602"/>
          </a:xfrm>
          <a:prstGeom prst="rect">
            <a:avLst/>
          </a:prstGeom>
        </p:spPr>
      </p:pic>
      <p:sp>
        <p:nvSpPr>
          <p:cNvPr id="16" name="TextBox 15">
            <a:extLst>
              <a:ext uri="{FF2B5EF4-FFF2-40B4-BE49-F238E27FC236}">
                <a16:creationId xmlns:a16="http://schemas.microsoft.com/office/drawing/2014/main" id="{CD639718-B148-6652-601E-98BBE400681A}"/>
              </a:ext>
            </a:extLst>
          </p:cNvPr>
          <p:cNvSpPr txBox="1"/>
          <p:nvPr/>
        </p:nvSpPr>
        <p:spPr>
          <a:xfrm>
            <a:off x="233684" y="4650557"/>
            <a:ext cx="9992356" cy="189128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The Crab Nebula is the residue of a supernova explosion that was observed by astronomers on Earth in the year 1054.</a:t>
            </a:r>
          </a:p>
          <a:p>
            <a:pPr marL="285750" indent="-285750">
              <a:lnSpc>
                <a:spcPct val="150000"/>
              </a:lnSpc>
              <a:buFont typeface="Arial" panose="020B0604020202020204" pitchFamily="34" charset="0"/>
              <a:buChar char="•"/>
            </a:pPr>
            <a:r>
              <a:rPr lang="en-GB" sz="2000" dirty="0"/>
              <a:t>It is a cloud of expanding gas and dust and is a rich source of radiation across the entire electromagnetic spectrum, from radio waves to gamma rays.</a:t>
            </a:r>
          </a:p>
        </p:txBody>
      </p:sp>
      <p:cxnSp>
        <p:nvCxnSpPr>
          <p:cNvPr id="18" name="Straight Arrow Connector 17">
            <a:extLst>
              <a:ext uri="{FF2B5EF4-FFF2-40B4-BE49-F238E27FC236}">
                <a16:creationId xmlns:a16="http://schemas.microsoft.com/office/drawing/2014/main" id="{2A28CC90-A872-3EB0-F097-E65B132EED5B}"/>
              </a:ext>
            </a:extLst>
          </p:cNvPr>
          <p:cNvCxnSpPr>
            <a:cxnSpLocks/>
          </p:cNvCxnSpPr>
          <p:nvPr/>
        </p:nvCxnSpPr>
        <p:spPr>
          <a:xfrm>
            <a:off x="5404485" y="4021544"/>
            <a:ext cx="4760595" cy="37999"/>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4798E37-9980-3B33-2048-F817207F7797}"/>
              </a:ext>
            </a:extLst>
          </p:cNvPr>
          <p:cNvSpPr txBox="1"/>
          <p:nvPr/>
        </p:nvSpPr>
        <p:spPr>
          <a:xfrm>
            <a:off x="10281919" y="3727227"/>
            <a:ext cx="1793558" cy="1077218"/>
          </a:xfrm>
          <a:prstGeom prst="rect">
            <a:avLst/>
          </a:prstGeom>
          <a:noFill/>
        </p:spPr>
        <p:txBody>
          <a:bodyPr wrap="square" rtlCol="0">
            <a:spAutoFit/>
          </a:bodyPr>
          <a:lstStyle/>
          <a:p>
            <a:r>
              <a:rPr lang="en-GB" sz="1600" dirty="0"/>
              <a:t>Purple/ Blue: X rays and UV Rays(High frequency, High energy Radiation)</a:t>
            </a:r>
          </a:p>
        </p:txBody>
      </p:sp>
      <p:cxnSp>
        <p:nvCxnSpPr>
          <p:cNvPr id="23" name="Straight Arrow Connector 22">
            <a:extLst>
              <a:ext uri="{FF2B5EF4-FFF2-40B4-BE49-F238E27FC236}">
                <a16:creationId xmlns:a16="http://schemas.microsoft.com/office/drawing/2014/main" id="{32FE009F-0248-F102-FE68-08F0330B0563}"/>
              </a:ext>
            </a:extLst>
          </p:cNvPr>
          <p:cNvCxnSpPr>
            <a:cxnSpLocks/>
          </p:cNvCxnSpPr>
          <p:nvPr/>
        </p:nvCxnSpPr>
        <p:spPr>
          <a:xfrm flipV="1">
            <a:off x="2413000" y="3208876"/>
            <a:ext cx="7752080" cy="812668"/>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B15948EF-53E1-A73D-56B6-C660645151B9}"/>
              </a:ext>
            </a:extLst>
          </p:cNvPr>
          <p:cNvSpPr txBox="1"/>
          <p:nvPr/>
        </p:nvSpPr>
        <p:spPr>
          <a:xfrm>
            <a:off x="10263191" y="2704765"/>
            <a:ext cx="1764665" cy="830997"/>
          </a:xfrm>
          <a:prstGeom prst="rect">
            <a:avLst/>
          </a:prstGeom>
          <a:noFill/>
        </p:spPr>
        <p:txBody>
          <a:bodyPr wrap="square" rtlCol="0">
            <a:spAutoFit/>
          </a:bodyPr>
          <a:lstStyle/>
          <a:p>
            <a:r>
              <a:rPr lang="en-GB" sz="1600" dirty="0"/>
              <a:t>Green: Gas and Dust clouds from Visible Range</a:t>
            </a:r>
          </a:p>
        </p:txBody>
      </p:sp>
      <p:cxnSp>
        <p:nvCxnSpPr>
          <p:cNvPr id="25" name="Straight Arrow Connector 24">
            <a:extLst>
              <a:ext uri="{FF2B5EF4-FFF2-40B4-BE49-F238E27FC236}">
                <a16:creationId xmlns:a16="http://schemas.microsoft.com/office/drawing/2014/main" id="{D81ED099-AEC3-B78C-429D-F3CC6AA52575}"/>
              </a:ext>
            </a:extLst>
          </p:cNvPr>
          <p:cNvCxnSpPr>
            <a:cxnSpLocks/>
            <a:endCxn id="30" idx="1"/>
          </p:cNvCxnSpPr>
          <p:nvPr/>
        </p:nvCxnSpPr>
        <p:spPr>
          <a:xfrm flipV="1">
            <a:off x="3936682" y="1851650"/>
            <a:ext cx="6111875" cy="523313"/>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95C7555D-CF43-6E7F-0A5D-5B9647B83534}"/>
              </a:ext>
            </a:extLst>
          </p:cNvPr>
          <p:cNvSpPr txBox="1"/>
          <p:nvPr/>
        </p:nvSpPr>
        <p:spPr>
          <a:xfrm>
            <a:off x="10048557" y="1313041"/>
            <a:ext cx="2026920" cy="1077218"/>
          </a:xfrm>
          <a:prstGeom prst="rect">
            <a:avLst/>
          </a:prstGeom>
          <a:noFill/>
        </p:spPr>
        <p:txBody>
          <a:bodyPr wrap="square" rtlCol="0">
            <a:spAutoFit/>
          </a:bodyPr>
          <a:lstStyle/>
          <a:p>
            <a:r>
              <a:rPr lang="en-GB" sz="1600" dirty="0"/>
              <a:t>Yellow/ Red: Infrared and Radio Waves(Low Frequencies/ Low Energy Radiation)</a:t>
            </a:r>
          </a:p>
        </p:txBody>
      </p:sp>
    </p:spTree>
    <p:extLst>
      <p:ext uri="{BB962C8B-B14F-4D97-AF65-F5344CB8AC3E}">
        <p14:creationId xmlns:p14="http://schemas.microsoft.com/office/powerpoint/2010/main" val="189326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16</a:t>
            </a:fld>
            <a:endParaRPr lang="en-GB"/>
          </a:p>
        </p:txBody>
      </p:sp>
      <p:sp>
        <p:nvSpPr>
          <p:cNvPr id="2" name="Title 1">
            <a:extLst>
              <a:ext uri="{FF2B5EF4-FFF2-40B4-BE49-F238E27FC236}">
                <a16:creationId xmlns:a16="http://schemas.microsoft.com/office/drawing/2014/main" id="{E74EDC5F-B804-1416-B367-79CC7F0866A7}"/>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 name="TextBox 2">
            <a:extLst>
              <a:ext uri="{FF2B5EF4-FFF2-40B4-BE49-F238E27FC236}">
                <a16:creationId xmlns:a16="http://schemas.microsoft.com/office/drawing/2014/main" id="{B6AD19AA-9D5B-1540-265B-EF6CF7ACA0BA}"/>
              </a:ext>
            </a:extLst>
          </p:cNvPr>
          <p:cNvSpPr txBox="1"/>
          <p:nvPr/>
        </p:nvSpPr>
        <p:spPr>
          <a:xfrm>
            <a:off x="7767320" y="5604685"/>
            <a:ext cx="2257349" cy="307777"/>
          </a:xfrm>
          <a:prstGeom prst="rect">
            <a:avLst/>
          </a:prstGeom>
          <a:noFill/>
        </p:spPr>
        <p:txBody>
          <a:bodyPr wrap="none" rtlCol="0">
            <a:spAutoFit/>
          </a:bodyPr>
          <a:lstStyle/>
          <a:p>
            <a:r>
              <a:rPr lang="en-GB" sz="1400" b="1" i="1" dirty="0"/>
              <a:t>Image from : </a:t>
            </a:r>
            <a:r>
              <a:rPr lang="en-GB" sz="1400" b="1" i="1" u="sng" dirty="0"/>
              <a:t>hubblesite.org</a:t>
            </a:r>
            <a:endParaRPr lang="en-GB" sz="1400" i="1" dirty="0"/>
          </a:p>
        </p:txBody>
      </p:sp>
      <p:sp>
        <p:nvSpPr>
          <p:cNvPr id="9" name="TextBox 8">
            <a:extLst>
              <a:ext uri="{FF2B5EF4-FFF2-40B4-BE49-F238E27FC236}">
                <a16:creationId xmlns:a16="http://schemas.microsoft.com/office/drawing/2014/main" id="{C3BAD7E4-0C94-3CCE-6142-C5757A53F3D8}"/>
              </a:ext>
            </a:extLst>
          </p:cNvPr>
          <p:cNvSpPr txBox="1"/>
          <p:nvPr/>
        </p:nvSpPr>
        <p:spPr>
          <a:xfrm>
            <a:off x="156210" y="1365064"/>
            <a:ext cx="10435590" cy="553998"/>
          </a:xfrm>
          <a:prstGeom prst="rect">
            <a:avLst/>
          </a:prstGeom>
          <a:noFill/>
        </p:spPr>
        <p:txBody>
          <a:bodyPr wrap="square">
            <a:spAutoFit/>
          </a:bodyPr>
          <a:lstStyle/>
          <a:p>
            <a:r>
              <a:rPr lang="en-GB" sz="3000" b="1" dirty="0"/>
              <a:t>Crab Nebula: Observed Across the Electromagnetic Spectrum</a:t>
            </a:r>
          </a:p>
        </p:txBody>
      </p:sp>
      <p:sp>
        <p:nvSpPr>
          <p:cNvPr id="5" name="TextBox 4">
            <a:extLst>
              <a:ext uri="{FF2B5EF4-FFF2-40B4-BE49-F238E27FC236}">
                <a16:creationId xmlns:a16="http://schemas.microsoft.com/office/drawing/2014/main" id="{FD75C8ED-0FD6-540D-01D3-98F2B9F07960}"/>
              </a:ext>
            </a:extLst>
          </p:cNvPr>
          <p:cNvSpPr txBox="1"/>
          <p:nvPr/>
        </p:nvSpPr>
        <p:spPr>
          <a:xfrm>
            <a:off x="247650" y="2238453"/>
            <a:ext cx="7590790" cy="3594702"/>
          </a:xfrm>
          <a:prstGeom prst="rect">
            <a:avLst/>
          </a:prstGeom>
          <a:noFill/>
        </p:spPr>
        <p:txBody>
          <a:bodyPr wrap="square">
            <a:spAutoFit/>
          </a:bodyPr>
          <a:lstStyle/>
          <a:p>
            <a:pPr>
              <a:lnSpc>
                <a:spcPct val="150000"/>
              </a:lnSpc>
            </a:pPr>
            <a:r>
              <a:rPr lang="en-GB" sz="2200" dirty="0"/>
              <a:t>The image is a composite combining data from multiple telescopes at different wavelengths:</a:t>
            </a:r>
          </a:p>
          <a:p>
            <a:pPr marL="985838" lvl="2" indent="-360363">
              <a:lnSpc>
                <a:spcPct val="150000"/>
              </a:lnSpc>
              <a:buFont typeface="Arial" panose="020B0604020202020204" pitchFamily="34" charset="0"/>
              <a:buChar char="•"/>
            </a:pPr>
            <a:r>
              <a:rPr lang="en-GB" sz="2200" dirty="0"/>
              <a:t>Hubble: Captures visible light and ultraviolet.</a:t>
            </a:r>
          </a:p>
          <a:p>
            <a:pPr marL="985838" lvl="2" indent="-360363">
              <a:lnSpc>
                <a:spcPct val="150000"/>
              </a:lnSpc>
              <a:buFont typeface="Arial" panose="020B0604020202020204" pitchFamily="34" charset="0"/>
              <a:buChar char="•"/>
            </a:pPr>
            <a:r>
              <a:rPr lang="en-GB" sz="2200" dirty="0"/>
              <a:t>Chandra: Captures X-rays from high-energy regions.</a:t>
            </a:r>
          </a:p>
          <a:p>
            <a:pPr marL="985838" lvl="2" indent="-360363">
              <a:lnSpc>
                <a:spcPct val="150000"/>
              </a:lnSpc>
              <a:buFont typeface="Arial" panose="020B0604020202020204" pitchFamily="34" charset="0"/>
              <a:buChar char="•"/>
            </a:pPr>
            <a:r>
              <a:rPr lang="en-GB" sz="2200" dirty="0"/>
              <a:t>Spitzer: Captures infrared light, showing cooler areas.</a:t>
            </a:r>
          </a:p>
          <a:p>
            <a:pPr marL="985838" lvl="2" indent="-360363">
              <a:lnSpc>
                <a:spcPct val="150000"/>
              </a:lnSpc>
              <a:buFont typeface="Arial" panose="020B0604020202020204" pitchFamily="34" charset="0"/>
              <a:buChar char="•"/>
            </a:pPr>
            <a:r>
              <a:rPr lang="en-GB" sz="2200" dirty="0"/>
              <a:t>VLA: Captures radio waves, mapping low-energy structures.</a:t>
            </a:r>
          </a:p>
        </p:txBody>
      </p:sp>
      <p:pic>
        <p:nvPicPr>
          <p:cNvPr id="6" name="Picture 5">
            <a:extLst>
              <a:ext uri="{FF2B5EF4-FFF2-40B4-BE49-F238E27FC236}">
                <a16:creationId xmlns:a16="http://schemas.microsoft.com/office/drawing/2014/main" id="{EE09D8AB-E198-9D72-6172-725C38E1CC58}"/>
              </a:ext>
            </a:extLst>
          </p:cNvPr>
          <p:cNvPicPr>
            <a:picLocks noChangeAspect="1"/>
          </p:cNvPicPr>
          <p:nvPr/>
        </p:nvPicPr>
        <p:blipFill>
          <a:blip r:embed="rId3"/>
          <a:stretch>
            <a:fillRect/>
          </a:stretch>
        </p:blipFill>
        <p:spPr>
          <a:xfrm>
            <a:off x="7838440" y="2062799"/>
            <a:ext cx="4206240" cy="3520121"/>
          </a:xfrm>
          <a:prstGeom prst="rect">
            <a:avLst/>
          </a:prstGeom>
        </p:spPr>
      </p:pic>
    </p:spTree>
    <p:extLst>
      <p:ext uri="{BB962C8B-B14F-4D97-AF65-F5344CB8AC3E}">
        <p14:creationId xmlns:p14="http://schemas.microsoft.com/office/powerpoint/2010/main" val="2927542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 y="939823"/>
            <a:ext cx="11594969" cy="1325563"/>
          </a:xfrm>
        </p:spPr>
        <p:txBody>
          <a:bodyPr>
            <a:normAutofit/>
          </a:bodyPr>
          <a:lstStyle/>
          <a:p>
            <a:r>
              <a:rPr lang="en-GB" sz="3200" b="1" dirty="0"/>
              <a:t>Radio Spectrum</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231140" y="2025129"/>
            <a:ext cx="7617460" cy="4349126"/>
          </a:xfrm>
        </p:spPr>
        <p:txBody>
          <a:bodyPr>
            <a:noAutofit/>
          </a:bodyPr>
          <a:lstStyle/>
          <a:p>
            <a:pPr algn="just">
              <a:lnSpc>
                <a:spcPct val="150000"/>
              </a:lnSpc>
            </a:pPr>
            <a:r>
              <a:rPr lang="en-GB" sz="2200" dirty="0"/>
              <a:t>The range of the radio spectrum is 3 </a:t>
            </a:r>
            <a:r>
              <a:rPr lang="en-GB" sz="2200" dirty="0" err="1"/>
              <a:t>KHz</a:t>
            </a:r>
            <a:r>
              <a:rPr lang="en-GB" sz="2200" dirty="0"/>
              <a:t> up to 300 GHz.</a:t>
            </a:r>
          </a:p>
          <a:p>
            <a:pPr algn="just">
              <a:lnSpc>
                <a:spcPct val="150000"/>
              </a:lnSpc>
            </a:pPr>
            <a:r>
              <a:rPr lang="en-GB" sz="2200" dirty="0"/>
              <a:t> A radio wave has a much </a:t>
            </a:r>
            <a:r>
              <a:rPr lang="en-GB" sz="2200" b="1" dirty="0"/>
              <a:t>longer</a:t>
            </a:r>
            <a:r>
              <a:rPr lang="en-GB" sz="2200" dirty="0"/>
              <a:t> wavelength than visible light. </a:t>
            </a:r>
          </a:p>
          <a:p>
            <a:pPr algn="just">
              <a:lnSpc>
                <a:spcPct val="150000"/>
              </a:lnSpc>
            </a:pPr>
            <a:r>
              <a:rPr lang="en-GB" sz="2200" dirty="0"/>
              <a:t>Radio waves are extensively for communications using antennas. </a:t>
            </a:r>
          </a:p>
          <a:p>
            <a:pPr algn="just">
              <a:lnSpc>
                <a:spcPct val="150000"/>
              </a:lnSpc>
            </a:pPr>
            <a:r>
              <a:rPr lang="en-GB" sz="2200" dirty="0"/>
              <a:t>The radio tower has both rectangular and circular antennas to transmit and receive radio frequency energy.</a:t>
            </a:r>
          </a:p>
        </p:txBody>
      </p:sp>
      <p:pic>
        <p:nvPicPr>
          <p:cNvPr id="14" name="Picture 13">
            <a:extLst>
              <a:ext uri="{FF2B5EF4-FFF2-40B4-BE49-F238E27FC236}">
                <a16:creationId xmlns:a16="http://schemas.microsoft.com/office/drawing/2014/main" id="{FA50EB58-D4E1-A6BC-0A85-CC8D2B7102CB}"/>
              </a:ext>
            </a:extLst>
          </p:cNvPr>
          <p:cNvPicPr>
            <a:picLocks noChangeAspect="1"/>
          </p:cNvPicPr>
          <p:nvPr/>
        </p:nvPicPr>
        <p:blipFill>
          <a:blip r:embed="rId3"/>
          <a:stretch>
            <a:fillRect/>
          </a:stretch>
        </p:blipFill>
        <p:spPr>
          <a:xfrm>
            <a:off x="8300720" y="1292813"/>
            <a:ext cx="3451728" cy="5410563"/>
          </a:xfrm>
          <a:prstGeom prst="rect">
            <a:avLst/>
          </a:prstGeom>
        </p:spPr>
      </p:pic>
    </p:spTree>
    <p:extLst>
      <p:ext uri="{BB962C8B-B14F-4D97-AF65-F5344CB8AC3E}">
        <p14:creationId xmlns:p14="http://schemas.microsoft.com/office/powerpoint/2010/main" val="3154288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71120" y="1054439"/>
            <a:ext cx="11594969" cy="1325563"/>
          </a:xfrm>
        </p:spPr>
        <p:txBody>
          <a:bodyPr>
            <a:normAutofit/>
          </a:bodyPr>
          <a:lstStyle/>
          <a:p>
            <a:r>
              <a:rPr lang="en-GB" sz="2800" b="1" dirty="0"/>
              <a:t>How are RF Signals generated and transmitted?</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914404" y="2106387"/>
            <a:ext cx="9408155" cy="3697174"/>
          </a:xfrm>
        </p:spPr>
        <p:txBody>
          <a:bodyPr>
            <a:noAutofit/>
          </a:bodyPr>
          <a:lstStyle/>
          <a:p>
            <a:pPr marL="0" indent="0" algn="just">
              <a:lnSpc>
                <a:spcPct val="150000"/>
              </a:lnSpc>
              <a:buNone/>
            </a:pPr>
            <a:r>
              <a:rPr lang="en-GB" sz="2100" b="1" dirty="0"/>
              <a:t>Oscillator: </a:t>
            </a:r>
          </a:p>
          <a:p>
            <a:pPr marL="447675" algn="just">
              <a:lnSpc>
                <a:spcPct val="150000"/>
              </a:lnSpc>
            </a:pPr>
            <a:r>
              <a:rPr lang="en-GB" sz="2100" dirty="0"/>
              <a:t>Produces a high-frequency alternating current (AC) signal.</a:t>
            </a:r>
          </a:p>
          <a:p>
            <a:pPr marL="447675" algn="just">
              <a:lnSpc>
                <a:spcPct val="150000"/>
              </a:lnSpc>
            </a:pPr>
            <a:r>
              <a:rPr lang="en-GB" sz="2100" dirty="0"/>
              <a:t>This AC signal serves as the carrier wave that will carry information.</a:t>
            </a:r>
          </a:p>
          <a:p>
            <a:pPr marL="0" lvl="1" indent="0" algn="just">
              <a:lnSpc>
                <a:spcPct val="150000"/>
              </a:lnSpc>
              <a:buNone/>
            </a:pPr>
            <a:r>
              <a:rPr lang="en-GB" sz="2100" b="1" dirty="0"/>
              <a:t>Modulation:</a:t>
            </a:r>
          </a:p>
          <a:p>
            <a:pPr marL="447675" lvl="1" indent="-285750" algn="just">
              <a:lnSpc>
                <a:spcPct val="150000"/>
              </a:lnSpc>
            </a:pPr>
            <a:r>
              <a:rPr lang="en-GB" sz="2100" dirty="0"/>
              <a:t>The carrier wave is combined with the data (e.g., voice, music, or digital signals).</a:t>
            </a:r>
          </a:p>
          <a:p>
            <a:pPr marL="447675" lvl="1" indent="-285750" algn="just">
              <a:lnSpc>
                <a:spcPct val="150000"/>
              </a:lnSpc>
            </a:pPr>
            <a:r>
              <a:rPr lang="en-GB" sz="2100" dirty="0"/>
              <a:t>Modulation alters the carrier wave (Amplitude, Frequency, or Phase) to encode the data.</a:t>
            </a:r>
          </a:p>
          <a:p>
            <a:pPr marL="0" lvl="1" indent="0" algn="just">
              <a:lnSpc>
                <a:spcPct val="150000"/>
              </a:lnSpc>
              <a:buNone/>
            </a:pPr>
            <a:endParaRPr lang="en-GB" sz="2100" dirty="0"/>
          </a:p>
        </p:txBody>
      </p:sp>
    </p:spTree>
    <p:extLst>
      <p:ext uri="{BB962C8B-B14F-4D97-AF65-F5344CB8AC3E}">
        <p14:creationId xmlns:p14="http://schemas.microsoft.com/office/powerpoint/2010/main" val="2102362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975928"/>
            <a:ext cx="11594969" cy="1325563"/>
          </a:xfrm>
        </p:spPr>
        <p:txBody>
          <a:bodyPr>
            <a:normAutofit/>
          </a:bodyPr>
          <a:lstStyle/>
          <a:p>
            <a:r>
              <a:rPr lang="en-GB" sz="2800" b="1" dirty="0"/>
              <a:t>How are RF Signals generated and transmitted?</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153160" y="2184898"/>
            <a:ext cx="8829040" cy="3697174"/>
          </a:xfrm>
        </p:spPr>
        <p:txBody>
          <a:bodyPr>
            <a:noAutofit/>
          </a:bodyPr>
          <a:lstStyle/>
          <a:p>
            <a:pPr marL="0" lvl="1" indent="0" algn="just">
              <a:lnSpc>
                <a:spcPct val="150000"/>
              </a:lnSpc>
              <a:buNone/>
            </a:pPr>
            <a:r>
              <a:rPr lang="en-GB" sz="2100" b="1" dirty="0"/>
              <a:t>Transmitter:</a:t>
            </a:r>
          </a:p>
          <a:p>
            <a:pPr marL="447675" lvl="1" indent="-269875" algn="just">
              <a:lnSpc>
                <a:spcPct val="150000"/>
              </a:lnSpc>
            </a:pPr>
            <a:r>
              <a:rPr lang="en-GB" sz="2100" dirty="0"/>
              <a:t>After modulation, the signal is amplified by the transmitter to ensure it can travel long distances.</a:t>
            </a:r>
          </a:p>
          <a:p>
            <a:pPr marL="447675" lvl="1" indent="-269875" algn="just">
              <a:lnSpc>
                <a:spcPct val="150000"/>
              </a:lnSpc>
            </a:pPr>
            <a:r>
              <a:rPr lang="en-GB" sz="2100" dirty="0"/>
              <a:t>Sends the modulated RF signal to the antenna.</a:t>
            </a:r>
          </a:p>
          <a:p>
            <a:pPr marL="0" lvl="1" indent="0" algn="just">
              <a:lnSpc>
                <a:spcPct val="150000"/>
              </a:lnSpc>
              <a:buNone/>
            </a:pPr>
            <a:r>
              <a:rPr lang="en-GB" sz="2100" b="1" dirty="0"/>
              <a:t>Antenna: </a:t>
            </a:r>
          </a:p>
          <a:p>
            <a:pPr marL="447675" lvl="1" indent="-269875" algn="just">
              <a:lnSpc>
                <a:spcPct val="150000"/>
              </a:lnSpc>
            </a:pPr>
            <a:r>
              <a:rPr lang="en-GB" sz="2100" dirty="0"/>
              <a:t>Converts the electrical signal into radio waves. </a:t>
            </a:r>
          </a:p>
          <a:p>
            <a:pPr marL="447675" lvl="1" indent="-269875" algn="just">
              <a:lnSpc>
                <a:spcPct val="150000"/>
              </a:lnSpc>
            </a:pPr>
            <a:r>
              <a:rPr lang="en-GB" sz="2100" dirty="0"/>
              <a:t>The antenna radiates these waves into space for transmission over the air.</a:t>
            </a:r>
          </a:p>
        </p:txBody>
      </p:sp>
    </p:spTree>
    <p:extLst>
      <p:ext uri="{BB962C8B-B14F-4D97-AF65-F5344CB8AC3E}">
        <p14:creationId xmlns:p14="http://schemas.microsoft.com/office/powerpoint/2010/main" val="4064487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77520" y="1166741"/>
            <a:ext cx="11594969" cy="1325563"/>
          </a:xfrm>
        </p:spPr>
        <p:txBody>
          <a:bodyPr>
            <a:normAutofit/>
          </a:bodyPr>
          <a:lstStyle/>
          <a:p>
            <a:r>
              <a:rPr lang="en-GB" sz="3200" b="1" dirty="0"/>
              <a:t>How is a Signal Transmitted and Received?</a:t>
            </a:r>
          </a:p>
        </p:txBody>
      </p:sp>
      <p:pic>
        <p:nvPicPr>
          <p:cNvPr id="12" name="Picture 11">
            <a:extLst>
              <a:ext uri="{FF2B5EF4-FFF2-40B4-BE49-F238E27FC236}">
                <a16:creationId xmlns:a16="http://schemas.microsoft.com/office/drawing/2014/main" id="{EFFA4D75-9FD3-7979-50CC-D316D77B7C1F}"/>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Effect>
                      <a14:brightnessContrast bright="20000" contrast="-40000"/>
                    </a14:imgEffect>
                  </a14:imgLayer>
                </a14:imgProps>
              </a:ext>
            </a:extLst>
          </a:blip>
          <a:stretch>
            <a:fillRect/>
          </a:stretch>
        </p:blipFill>
        <p:spPr>
          <a:xfrm>
            <a:off x="659794" y="2689389"/>
            <a:ext cx="11115646" cy="2519200"/>
          </a:xfrm>
          <a:prstGeom prst="rect">
            <a:avLst/>
          </a:prstGeom>
        </p:spPr>
      </p:pic>
    </p:spTree>
    <p:extLst>
      <p:ext uri="{BB962C8B-B14F-4D97-AF65-F5344CB8AC3E}">
        <p14:creationId xmlns:p14="http://schemas.microsoft.com/office/powerpoint/2010/main" val="7914313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01500"/>
            <a:ext cx="11594969" cy="1325563"/>
          </a:xfrm>
        </p:spPr>
        <p:txBody>
          <a:bodyPr>
            <a:normAutofit/>
          </a:bodyPr>
          <a:lstStyle/>
          <a:p>
            <a:r>
              <a:rPr lang="en-GB" sz="3200" b="1" dirty="0"/>
              <a:t>How is the Signal Transmitted and Received?</a:t>
            </a:r>
          </a:p>
        </p:txBody>
      </p:sp>
      <p:sp>
        <p:nvSpPr>
          <p:cNvPr id="6" name="Content Placeholder 2">
            <a:extLst>
              <a:ext uri="{FF2B5EF4-FFF2-40B4-BE49-F238E27FC236}">
                <a16:creationId xmlns:a16="http://schemas.microsoft.com/office/drawing/2014/main" id="{74DC3978-5378-48DF-4148-89434FCCFDCB}"/>
              </a:ext>
            </a:extLst>
          </p:cNvPr>
          <p:cNvSpPr txBox="1">
            <a:spLocks/>
          </p:cNvSpPr>
          <p:nvPr/>
        </p:nvSpPr>
        <p:spPr>
          <a:xfrm>
            <a:off x="1153160" y="2184898"/>
            <a:ext cx="9453880" cy="36971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lnSpc>
                <a:spcPct val="150000"/>
              </a:lnSpc>
              <a:buFont typeface="Arial" panose="020B0604020202020204" pitchFamily="34" charset="0"/>
              <a:buNone/>
            </a:pPr>
            <a:r>
              <a:rPr lang="en-GB" sz="2100" b="1" dirty="0"/>
              <a:t>Antenna Transmission:</a:t>
            </a:r>
          </a:p>
          <a:p>
            <a:pPr marL="715963" lvl="1" indent="-342900" algn="just">
              <a:lnSpc>
                <a:spcPct val="150000"/>
              </a:lnSpc>
            </a:pPr>
            <a:r>
              <a:rPr lang="en-GB" sz="2100" dirty="0"/>
              <a:t>The modulated radio waves propagate from the transmitting antenna.</a:t>
            </a:r>
          </a:p>
          <a:p>
            <a:pPr marL="715963" lvl="1" indent="-342900" algn="just">
              <a:lnSpc>
                <a:spcPct val="150000"/>
              </a:lnSpc>
            </a:pPr>
            <a:r>
              <a:rPr lang="en-GB" sz="2100" dirty="0"/>
              <a:t>These waves travel through the air towards the receiver.</a:t>
            </a:r>
          </a:p>
          <a:p>
            <a:pPr marL="0" lvl="1" indent="0" algn="just">
              <a:lnSpc>
                <a:spcPct val="150000"/>
              </a:lnSpc>
              <a:buFont typeface="Arial" panose="020B0604020202020204" pitchFamily="34" charset="0"/>
              <a:buNone/>
            </a:pPr>
            <a:r>
              <a:rPr lang="en-GB" sz="2100" b="1" dirty="0"/>
              <a:t>Signal Propagation:</a:t>
            </a:r>
          </a:p>
          <a:p>
            <a:pPr marL="715963" lvl="1" indent="-342900" algn="just">
              <a:lnSpc>
                <a:spcPct val="150000"/>
              </a:lnSpc>
            </a:pPr>
            <a:r>
              <a:rPr lang="en-GB" sz="2100" dirty="0"/>
              <a:t>The RF waves travel over long distances through various mediums (air, space). </a:t>
            </a:r>
          </a:p>
          <a:p>
            <a:pPr marL="715963" lvl="1" indent="-342900" algn="just">
              <a:lnSpc>
                <a:spcPct val="150000"/>
              </a:lnSpc>
            </a:pPr>
            <a:r>
              <a:rPr lang="en-GB" sz="2100" dirty="0"/>
              <a:t>The waves may reflect, refract, or diffuse as they propagate, depending on the environment.</a:t>
            </a:r>
          </a:p>
        </p:txBody>
      </p:sp>
    </p:spTree>
    <p:extLst>
      <p:ext uri="{BB962C8B-B14F-4D97-AF65-F5344CB8AC3E}">
        <p14:creationId xmlns:p14="http://schemas.microsoft.com/office/powerpoint/2010/main" val="14668940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01500"/>
            <a:ext cx="11594969" cy="1325563"/>
          </a:xfrm>
        </p:spPr>
        <p:txBody>
          <a:bodyPr>
            <a:normAutofit/>
          </a:bodyPr>
          <a:lstStyle/>
          <a:p>
            <a:r>
              <a:rPr lang="en-GB" sz="3200" b="1" dirty="0"/>
              <a:t>How is the Signal Transmitted and Received?</a:t>
            </a:r>
          </a:p>
        </p:txBody>
      </p:sp>
      <p:sp>
        <p:nvSpPr>
          <p:cNvPr id="6" name="Content Placeholder 2">
            <a:extLst>
              <a:ext uri="{FF2B5EF4-FFF2-40B4-BE49-F238E27FC236}">
                <a16:creationId xmlns:a16="http://schemas.microsoft.com/office/drawing/2014/main" id="{74DC3978-5378-48DF-4148-89434FCCFDCB}"/>
              </a:ext>
            </a:extLst>
          </p:cNvPr>
          <p:cNvSpPr txBox="1">
            <a:spLocks/>
          </p:cNvSpPr>
          <p:nvPr/>
        </p:nvSpPr>
        <p:spPr>
          <a:xfrm>
            <a:off x="939800" y="2271258"/>
            <a:ext cx="9453880" cy="36971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lnSpc>
                <a:spcPct val="150000"/>
              </a:lnSpc>
              <a:buFont typeface="Arial" panose="020B0604020202020204" pitchFamily="34" charset="0"/>
              <a:buNone/>
            </a:pPr>
            <a:r>
              <a:rPr lang="en-GB" sz="2100" b="1" dirty="0"/>
              <a:t>Receiver’s Antenna:</a:t>
            </a:r>
          </a:p>
          <a:p>
            <a:pPr marL="715963" lvl="1" indent="-342900" algn="just">
              <a:lnSpc>
                <a:spcPct val="150000"/>
              </a:lnSpc>
            </a:pPr>
            <a:r>
              <a:rPr lang="en-GB" sz="2100" dirty="0"/>
              <a:t>The receiving antenna captures the RF waves and converts them back into an electrical signal.</a:t>
            </a:r>
          </a:p>
          <a:p>
            <a:pPr marL="0" lvl="1" indent="0" algn="just">
              <a:lnSpc>
                <a:spcPct val="150000"/>
              </a:lnSpc>
              <a:buNone/>
            </a:pPr>
            <a:r>
              <a:rPr lang="en-GB" sz="2100" b="1" dirty="0"/>
              <a:t>Demodulation:</a:t>
            </a:r>
          </a:p>
          <a:p>
            <a:pPr marL="715963" lvl="1" indent="-342900" algn="just">
              <a:lnSpc>
                <a:spcPct val="150000"/>
              </a:lnSpc>
            </a:pPr>
            <a:r>
              <a:rPr lang="en-GB" sz="2100" dirty="0"/>
              <a:t>The receiver extracts the original data by demodulating the received signal.</a:t>
            </a:r>
          </a:p>
          <a:p>
            <a:pPr marL="715963" lvl="1" indent="-342900" algn="just">
              <a:lnSpc>
                <a:spcPct val="150000"/>
              </a:lnSpc>
            </a:pPr>
            <a:r>
              <a:rPr lang="en-GB" sz="2100" dirty="0"/>
              <a:t>The demodulator decodes the modulated carrier wave to recover the transmitted information (e.g., sound, video, or data).</a:t>
            </a:r>
          </a:p>
        </p:txBody>
      </p:sp>
    </p:spTree>
    <p:extLst>
      <p:ext uri="{BB962C8B-B14F-4D97-AF65-F5344CB8AC3E}">
        <p14:creationId xmlns:p14="http://schemas.microsoft.com/office/powerpoint/2010/main" val="3951466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97031" y="1603783"/>
            <a:ext cx="11594969" cy="1325563"/>
          </a:xfrm>
        </p:spPr>
        <p:txBody>
          <a:bodyPr>
            <a:normAutofit/>
          </a:bodyPr>
          <a:lstStyle/>
          <a:p>
            <a:r>
              <a:rPr lang="en-GB" sz="3200" b="1" dirty="0"/>
              <a:t>Why do we need Modulation?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743704" y="2762193"/>
            <a:ext cx="11764776" cy="3697174"/>
          </a:xfrm>
        </p:spPr>
        <p:txBody>
          <a:bodyPr>
            <a:noAutofit/>
          </a:bodyPr>
          <a:lstStyle/>
          <a:p>
            <a:pPr algn="just">
              <a:lnSpc>
                <a:spcPct val="150000"/>
              </a:lnSpc>
            </a:pPr>
            <a:r>
              <a:rPr lang="en-GB" sz="2200" dirty="0"/>
              <a:t>To reduce the size of the Antenna</a:t>
            </a:r>
          </a:p>
          <a:p>
            <a:pPr algn="just">
              <a:lnSpc>
                <a:spcPct val="150000"/>
              </a:lnSpc>
            </a:pPr>
            <a:r>
              <a:rPr lang="en-GB" sz="2200" dirty="0"/>
              <a:t>For Wireless Communication</a:t>
            </a:r>
          </a:p>
          <a:p>
            <a:pPr algn="just">
              <a:lnSpc>
                <a:spcPct val="150000"/>
              </a:lnSpc>
            </a:pPr>
            <a:r>
              <a:rPr lang="en-GB" sz="2200" dirty="0"/>
              <a:t>To reduce the interference</a:t>
            </a:r>
          </a:p>
          <a:p>
            <a:pPr algn="just">
              <a:lnSpc>
                <a:spcPct val="150000"/>
              </a:lnSpc>
            </a:pPr>
            <a:endParaRPr lang="en-GB" sz="2200" dirty="0"/>
          </a:p>
          <a:p>
            <a:pPr marL="0" indent="0" algn="just">
              <a:lnSpc>
                <a:spcPct val="150000"/>
              </a:lnSpc>
              <a:buNone/>
            </a:pPr>
            <a:endParaRPr lang="en-GB" sz="2400" b="1" dirty="0"/>
          </a:p>
        </p:txBody>
      </p:sp>
    </p:spTree>
    <p:extLst>
      <p:ext uri="{BB962C8B-B14F-4D97-AF65-F5344CB8AC3E}">
        <p14:creationId xmlns:p14="http://schemas.microsoft.com/office/powerpoint/2010/main" val="12738510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826543"/>
            <a:ext cx="11594969" cy="1325563"/>
          </a:xfrm>
        </p:spPr>
        <p:txBody>
          <a:bodyPr>
            <a:normAutofit/>
          </a:bodyPr>
          <a:lstStyle/>
          <a:p>
            <a:r>
              <a:rPr lang="en-GB" sz="3200" b="1" dirty="0"/>
              <a:t>To reduce the size of the Antenna</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335784" y="1851613"/>
                <a:ext cx="9245096" cy="3697174"/>
              </a:xfrm>
            </p:spPr>
            <p:txBody>
              <a:bodyPr>
                <a:noAutofit/>
              </a:bodyPr>
              <a:lstStyle/>
              <a:p>
                <a:pPr algn="just">
                  <a:lnSpc>
                    <a:spcPct val="150000"/>
                  </a:lnSpc>
                </a:pPr>
                <a:r>
                  <a:rPr lang="en-GB" sz="2200" dirty="0"/>
                  <a:t>The length of the antenna determines the frequency to be transmitted. Lower the frequency, Higher the size of the antenna.</a:t>
                </a:r>
              </a:p>
              <a:p>
                <a:pPr algn="just">
                  <a:lnSpc>
                    <a:spcPct val="150000"/>
                  </a:lnSpc>
                </a:pPr>
                <a:r>
                  <a:rPr lang="en-GB" sz="2200" dirty="0"/>
                  <a:t>Example: If the frequency to be transmitted is 120 </a:t>
                </a:r>
                <a:r>
                  <a:rPr lang="en-GB" sz="2200" dirty="0" err="1"/>
                  <a:t>KHz</a:t>
                </a:r>
                <a:r>
                  <a:rPr lang="en-GB" sz="2200" dirty="0"/>
                  <a:t> then the size of the antenna could be calculated using </a:t>
                </a:r>
              </a:p>
              <a:p>
                <a:pPr marL="2239963" lvl="6" indent="0" algn="just">
                  <a:lnSpc>
                    <a:spcPct val="150000"/>
                  </a:lnSpc>
                  <a:buNone/>
                </a:pPr>
                <a14:m>
                  <m:oMath xmlns:m="http://schemas.openxmlformats.org/officeDocument/2006/math">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𝐿</m:t>
                    </m:r>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 </m:t>
                    </m:r>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𝑐</m:t>
                        </m:r>
                      </m:num>
                      <m:den>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𝑓</m:t>
                        </m:r>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a:t>
                </a:r>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538163" lvl="6"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Where c is the speed of the light in m/s</a:t>
                </a:r>
                <a:r>
                  <a:rPr lang="en-GB" sz="2200" kern="100" dirty="0">
                    <a:latin typeface="Calibri" panose="020F0502020204030204" pitchFamily="34" charset="0"/>
                    <a:ea typeface="DengXian" panose="02010600030101010101" pitchFamily="2" charset="-122"/>
                    <a:cs typeface="Arial" panose="020B0604020202020204" pitchFamily="34" charset="0"/>
                  </a:rPr>
                  <a:t> and f is the frequency</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898525" lvl="6"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Therefore,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𝐿</m:t>
                    </m:r>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 </m:t>
                    </m:r>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i="1" kern="100">
                            <a:effectLst/>
                            <a:latin typeface="Cambria Math" panose="02040503050406030204" pitchFamily="18" charset="0"/>
                            <a:ea typeface="DengXian" panose="02010600030101010101" pitchFamily="2" charset="-122"/>
                            <a:cs typeface="Arial" panose="020B0604020202020204" pitchFamily="34" charset="0"/>
                          </a:rPr>
                          <m:t>𝑐</m:t>
                        </m:r>
                      </m:num>
                      <m:den>
                        <m:r>
                          <a:rPr lang="en-GB" sz="2200" i="1" kern="100">
                            <a:effectLst/>
                            <a:latin typeface="Cambria Math" panose="02040503050406030204" pitchFamily="18" charset="0"/>
                            <a:ea typeface="DengXian" panose="02010600030101010101" pitchFamily="2" charset="-122"/>
                            <a:cs typeface="Arial" panose="020B0604020202020204" pitchFamily="34" charset="0"/>
                          </a:rPr>
                          <m:t>𝑓</m:t>
                        </m:r>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 </a:t>
                </a:r>
                <a14:m>
                  <m:oMath xmlns:m="http://schemas.openxmlformats.org/officeDocument/2006/math">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i="1" kern="100">
                            <a:effectLst/>
                            <a:latin typeface="Cambria Math" panose="02040503050406030204" pitchFamily="18" charset="0"/>
                            <a:ea typeface="DengXian" panose="02010600030101010101" pitchFamily="2" charset="-122"/>
                            <a:cs typeface="Arial" panose="020B0604020202020204" pitchFamily="34" charset="0"/>
                          </a:rPr>
                          <m:t>299792458</m:t>
                        </m:r>
                      </m:num>
                      <m:den>
                        <m:r>
                          <a:rPr lang="en-GB" sz="2200" i="1" kern="100">
                            <a:effectLst/>
                            <a:latin typeface="Cambria Math" panose="02040503050406030204" pitchFamily="18" charset="0"/>
                            <a:ea typeface="DengXian" panose="02010600030101010101" pitchFamily="2" charset="-122"/>
                            <a:cs typeface="Arial" panose="020B0604020202020204" pitchFamily="34" charset="0"/>
                          </a:rPr>
                          <m:t>120 ×</m:t>
                        </m:r>
                        <m:sSup>
                          <m:sSup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kern="100">
                                <a:effectLst/>
                                <a:latin typeface="Cambria Math" panose="02040503050406030204" pitchFamily="18" charset="0"/>
                                <a:ea typeface="DengXian" panose="02010600030101010101" pitchFamily="2" charset="-122"/>
                                <a:cs typeface="Arial" panose="020B0604020202020204" pitchFamily="34" charset="0"/>
                              </a:rPr>
                              <m:t>3</m:t>
                            </m:r>
                          </m:sup>
                        </m:sSup>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 </a:t>
                </a:r>
                <a:r>
                  <a:rPr lang="en-GB" sz="22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2498.27 meters</a:t>
                </a:r>
              </a:p>
              <a:p>
                <a:pPr marL="538163" lvl="6" indent="0" algn="just">
                  <a:lnSpc>
                    <a:spcPct val="150000"/>
                  </a:lnSpc>
                  <a:buNone/>
                </a:pP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lvl="6" algn="just">
                  <a:lnSpc>
                    <a:spcPct val="150000"/>
                  </a:lnSpc>
                </a:pPr>
                <a:endParaRPr lang="en-GB" sz="1400" dirty="0"/>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335784" y="1851613"/>
                <a:ext cx="9245096" cy="3697174"/>
              </a:xfrm>
              <a:blipFill>
                <a:blip r:embed="rId3"/>
                <a:stretch>
                  <a:fillRect l="-725" r="-791" b="-18647"/>
                </a:stretch>
              </a:blipFill>
            </p:spPr>
            <p:txBody>
              <a:bodyPr/>
              <a:lstStyle/>
              <a:p>
                <a:r>
                  <a:rPr lang="en-GB">
                    <a:noFill/>
                  </a:rPr>
                  <a:t> </a:t>
                </a:r>
              </a:p>
            </p:txBody>
          </p:sp>
        </mc:Fallback>
      </mc:AlternateContent>
      <p:pic>
        <p:nvPicPr>
          <p:cNvPr id="5" name="Picture 4" descr="A black screen with yellow and blue objects&#10;&#10;Description automatically generated">
            <a:extLst>
              <a:ext uri="{FF2B5EF4-FFF2-40B4-BE49-F238E27FC236}">
                <a16:creationId xmlns:a16="http://schemas.microsoft.com/office/drawing/2014/main" id="{02103151-307A-534D-B1E4-D6CB595EE9ED}"/>
              </a:ext>
            </a:extLst>
          </p:cNvPr>
          <p:cNvPicPr>
            <a:picLocks noChangeAspect="1"/>
          </p:cNvPicPr>
          <p:nvPr/>
        </p:nvPicPr>
        <p:blipFill>
          <a:blip r:embed="rId4"/>
          <a:stretch>
            <a:fillRect/>
          </a:stretch>
        </p:blipFill>
        <p:spPr>
          <a:xfrm>
            <a:off x="9443720" y="2280920"/>
            <a:ext cx="2700398" cy="3346505"/>
          </a:xfrm>
          <a:prstGeom prst="rect">
            <a:avLst/>
          </a:prstGeom>
        </p:spPr>
      </p:pic>
    </p:spTree>
    <p:extLst>
      <p:ext uri="{BB962C8B-B14F-4D97-AF65-F5344CB8AC3E}">
        <p14:creationId xmlns:p14="http://schemas.microsoft.com/office/powerpoint/2010/main" val="29968037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363933"/>
            <a:ext cx="11594969" cy="1325563"/>
          </a:xfrm>
        </p:spPr>
        <p:txBody>
          <a:bodyPr>
            <a:normAutofit/>
          </a:bodyPr>
          <a:lstStyle/>
          <a:p>
            <a:r>
              <a:rPr lang="en-GB" sz="3200" b="1" dirty="0"/>
              <a:t>For Wireless Communication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967871" y="2639786"/>
            <a:ext cx="11764776" cy="3697174"/>
          </a:xfrm>
        </p:spPr>
        <p:txBody>
          <a:bodyPr>
            <a:noAutofit/>
          </a:bodyPr>
          <a:lstStyle/>
          <a:p>
            <a:pPr algn="just">
              <a:lnSpc>
                <a:spcPct val="150000"/>
              </a:lnSpc>
            </a:pPr>
            <a:r>
              <a:rPr lang="en-GB" sz="2200" dirty="0"/>
              <a:t>To achieve long distance communication without wires.</a:t>
            </a:r>
          </a:p>
          <a:p>
            <a:pPr algn="just">
              <a:lnSpc>
                <a:spcPct val="150000"/>
              </a:lnSpc>
            </a:pPr>
            <a:r>
              <a:rPr lang="en-GB" sz="2200" dirty="0"/>
              <a:t>The technique of modulation helped humans to become wireless. </a:t>
            </a:r>
          </a:p>
          <a:p>
            <a:pPr algn="just">
              <a:lnSpc>
                <a:spcPct val="150000"/>
              </a:lnSpc>
            </a:pPr>
            <a:r>
              <a:rPr lang="en-GB" sz="2200" dirty="0"/>
              <a:t>Telephones no longer had to be plugged into a wall. </a:t>
            </a:r>
            <a:endParaRPr lang="en-GB" sz="2400" b="1" dirty="0"/>
          </a:p>
        </p:txBody>
      </p:sp>
    </p:spTree>
    <p:extLst>
      <p:ext uri="{BB962C8B-B14F-4D97-AF65-F5344CB8AC3E}">
        <p14:creationId xmlns:p14="http://schemas.microsoft.com/office/powerpoint/2010/main" val="227173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33400" y="1430359"/>
            <a:ext cx="11594969" cy="1325563"/>
          </a:xfrm>
        </p:spPr>
        <p:txBody>
          <a:bodyPr>
            <a:normAutofit/>
          </a:bodyPr>
          <a:lstStyle/>
          <a:p>
            <a:r>
              <a:rPr lang="en-GB" sz="3200" b="1" dirty="0"/>
              <a:t>To reduce the interference</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071880" y="2604882"/>
            <a:ext cx="9570720" cy="3697174"/>
          </a:xfrm>
        </p:spPr>
        <p:txBody>
          <a:bodyPr>
            <a:noAutofit/>
          </a:bodyPr>
          <a:lstStyle/>
          <a:p>
            <a:pPr algn="just">
              <a:lnSpc>
                <a:spcPct val="150000"/>
              </a:lnSpc>
            </a:pPr>
            <a:r>
              <a:rPr lang="en-GB" sz="2200" dirty="0"/>
              <a:t>Using a carrier wave of high frequencies and allotting a band of frequencies to each message, there is no mixing up of signals, and the received signals are perfect.</a:t>
            </a:r>
            <a:endParaRPr lang="en-GB" sz="2400" b="1" dirty="0"/>
          </a:p>
        </p:txBody>
      </p:sp>
    </p:spTree>
    <p:extLst>
      <p:ext uri="{BB962C8B-B14F-4D97-AF65-F5344CB8AC3E}">
        <p14:creationId xmlns:p14="http://schemas.microsoft.com/office/powerpoint/2010/main" val="16375936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61333" y="1169940"/>
            <a:ext cx="11594969" cy="1325563"/>
          </a:xfrm>
        </p:spPr>
        <p:txBody>
          <a:bodyPr>
            <a:normAutofit/>
          </a:bodyPr>
          <a:lstStyle/>
          <a:p>
            <a:r>
              <a:rPr lang="en-GB" sz="3200" b="1" dirty="0"/>
              <a:t>References</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35853" y="2229619"/>
            <a:ext cx="9570720" cy="3697174"/>
          </a:xfrm>
        </p:spPr>
        <p:txBody>
          <a:bodyPr>
            <a:noAutofit/>
          </a:bodyPr>
          <a:lstStyle/>
          <a:p>
            <a:pPr marL="0" indent="0" algn="just">
              <a:lnSpc>
                <a:spcPct val="150000"/>
              </a:lnSpc>
              <a:buNone/>
            </a:pPr>
            <a:r>
              <a:rPr lang="en-GB" sz="1600" dirty="0"/>
              <a:t>[1] </a:t>
            </a:r>
            <a:r>
              <a:rPr lang="en-GB" sz="1600" dirty="0" err="1"/>
              <a:t>ViewSpace</a:t>
            </a:r>
            <a:r>
              <a:rPr lang="en-GB" sz="1600" dirty="0"/>
              <a:t>. (n.d.). </a:t>
            </a:r>
            <a:r>
              <a:rPr lang="en-GB" sz="1600" i="1" dirty="0"/>
              <a:t>Forms of Light: Electromagnetic Spectrum</a:t>
            </a:r>
            <a:r>
              <a:rPr lang="en-GB" sz="1600" dirty="0"/>
              <a:t>. Unveiling Invisible Universe. Retrieved from </a:t>
            </a:r>
            <a:r>
              <a:rPr lang="en-GB" sz="1600" dirty="0">
                <a:hlinkClick r:id="rId3"/>
              </a:rPr>
              <a:t>https://viewspace.org/interactives/unveiling_invisible_universe/forms_of_light/electromagnetic_spectrum</a:t>
            </a:r>
            <a:endParaRPr lang="en-GB" sz="1600" dirty="0"/>
          </a:p>
          <a:p>
            <a:pPr marL="0" indent="0" algn="just">
              <a:lnSpc>
                <a:spcPct val="150000"/>
              </a:lnSpc>
              <a:buNone/>
            </a:pPr>
            <a:r>
              <a:rPr lang="en-GB" sz="1600" dirty="0"/>
              <a:t>[2] National Aeronautics and Space Administration. </a:t>
            </a:r>
            <a:r>
              <a:rPr lang="en-GB" sz="1600" i="1" dirty="0"/>
              <a:t>Hubble Space Telescope</a:t>
            </a:r>
            <a:r>
              <a:rPr lang="en-GB" sz="1600" dirty="0"/>
              <a:t>. NASA Science. </a:t>
            </a:r>
            <a:r>
              <a:rPr lang="en-GB" sz="1600" dirty="0">
                <a:hlinkClick r:id="rId4"/>
              </a:rPr>
              <a:t>https://science.nasa.gov/mission/hubble/</a:t>
            </a:r>
            <a:endParaRPr lang="en-GB" sz="2400" b="1" dirty="0"/>
          </a:p>
        </p:txBody>
      </p:sp>
    </p:spTree>
    <p:extLst>
      <p:ext uri="{BB962C8B-B14F-4D97-AF65-F5344CB8AC3E}">
        <p14:creationId xmlns:p14="http://schemas.microsoft.com/office/powerpoint/2010/main" val="3316624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02451" y="231925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b="1" dirty="0">
                <a:latin typeface="Arial"/>
                <a:cs typeface="Arial"/>
              </a:rPr>
              <a:t>Thank you</a:t>
            </a:r>
            <a:endParaRPr lang="en-US" dirty="0"/>
          </a:p>
        </p:txBody>
      </p:sp>
    </p:spTree>
    <p:extLst>
      <p:ext uri="{BB962C8B-B14F-4D97-AF65-F5344CB8AC3E}">
        <p14:creationId xmlns:p14="http://schemas.microsoft.com/office/powerpoint/2010/main" val="394902790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17.0.6602"/>
  <p:tag name="SLIDO_PRESENTATION_ID" val="7279530a-6f68-488c-9746-9bfba0342aaa"/>
  <p:tag name="SLIDO_EVENT_UUID" val="54eea246-7a41-41db-be00-f84e948f3802"/>
  <p:tag name="SLIDO_EVENT_SECTION_UUID" val="2a5995fe-fb6a-49ce-8707-42ee01dd07f8"/>
</p:tagLst>
</file>

<file path=ppt/tags/tag2.xml><?xml version="1.0" encoding="utf-8"?>
<p:tagLst xmlns:a="http://schemas.openxmlformats.org/drawingml/2006/main" xmlns:r="http://schemas.openxmlformats.org/officeDocument/2006/relationships" xmlns:p="http://schemas.openxmlformats.org/presentationml/2006/main">
  <p:tag name="SLIDO_METADATA" val="eyJUaW1lc3RhbXAiOjE3NTg1NDY2Njl9"/>
  <p:tag name="SLIDO_TYPE" val="SlidoPoll"/>
  <p:tag name="SLIDO_POLL_UUID" val="97e639f9-3cda-46ca-b26b-8a5222437146"/>
  <p:tag name="SLIDO_TIMELINE" val="W3sicG9sbFF1ZXN0aW9uVXVpZCI6IjE0MzM4ZWM3LTg2MmEtNGRjYS1hZDMxLTQ0ZWZjMDMyY2Y3MiIsInNob3dSZXN1bHRzIjp0cnVlLCJzaG93Q29ycmVjdEFuc3dlcnMiOmZhbHNlLCJ2b3RpbmdMb2NrZWQiOmZhbHNlfV0="/>
</p:tagLst>
</file>

<file path=ppt/tags/tag3.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WordCloud"/>
</p:tagLst>
</file>

<file path=ppt/tags/tag4.xml><?xml version="1.0" encoding="utf-8"?>
<p:tagLst xmlns:a="http://schemas.openxmlformats.org/drawingml/2006/main" xmlns:r="http://schemas.openxmlformats.org/officeDocument/2006/relationships" xmlns:p="http://schemas.openxmlformats.org/presentationml/2006/main">
  <p:tag name="SLIDO_ELEMENT" val="title"/>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1619</TotalTime>
  <Words>1865</Words>
  <Application>Microsoft Office PowerPoint</Application>
  <PresentationFormat>Widescreen</PresentationFormat>
  <Paragraphs>285</Paragraphs>
  <Slides>28</Slides>
  <Notes>25</Notes>
  <HiddenSlides>0</HiddenSlides>
  <MMClips>0</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28</vt:i4>
      </vt:variant>
    </vt:vector>
  </HeadingPairs>
  <TitlesOfParts>
    <vt:vector size="56" baseType="lpstr">
      <vt:lpstr>Aptos</vt:lpstr>
      <vt:lpstr>Calibri </vt:lpstr>
      <vt:lpstr>Arial</vt:lpstr>
      <vt:lpstr>Calibri</vt:lpstr>
      <vt:lpstr>Calibri Light</vt:lpstr>
      <vt:lpstr>Cambria</vt:lpstr>
      <vt:lpstr>Cambria Math</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Learning Objectives</vt:lpstr>
      <vt:lpstr>Electromagnetic Spectrum</vt:lpstr>
      <vt:lpstr>Electromagnetic Spectrum</vt:lpstr>
      <vt:lpstr>Frequency and Wavelength of Electromagnetic Spectrum </vt:lpstr>
      <vt:lpstr>Can You Spot the Radiation?</vt:lpstr>
      <vt:lpstr>PowerPoint Presentation</vt:lpstr>
      <vt:lpstr>PowerPoint Presentation</vt:lpstr>
      <vt:lpstr>PowerPoint Presentation</vt:lpstr>
      <vt:lpstr>PowerPoint Presentation</vt:lpstr>
      <vt:lpstr>Speed of the Light</vt:lpstr>
      <vt:lpstr>Speed of the Light</vt:lpstr>
      <vt:lpstr>Speed of the Light</vt:lpstr>
      <vt:lpstr>PowerPoint Presentation</vt:lpstr>
      <vt:lpstr>PowerPoint Presentation</vt:lpstr>
      <vt:lpstr>PowerPoint Presentation</vt:lpstr>
      <vt:lpstr>Radio Spectrum</vt:lpstr>
      <vt:lpstr>How are RF Signals generated and transmitted?</vt:lpstr>
      <vt:lpstr>How are RF Signals generated and transmitted?</vt:lpstr>
      <vt:lpstr>How is a Signal Transmitted and Received?</vt:lpstr>
      <vt:lpstr>How is the Signal Transmitted and Received?</vt:lpstr>
      <vt:lpstr>How is the Signal Transmitted and Received?</vt:lpstr>
      <vt:lpstr>Why do we need Modulation?</vt:lpstr>
      <vt:lpstr>To reduce the size of the Antenna</vt:lpstr>
      <vt:lpstr>For Wireless Communication</vt:lpstr>
      <vt:lpstr>To reduce the interference</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131</cp:revision>
  <dcterms:created xsi:type="dcterms:W3CDTF">2021-03-09T15:35:42Z</dcterms:created>
  <dcterms:modified xsi:type="dcterms:W3CDTF">2025-09-23T08:44:19Z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