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8" r:id="rId4"/>
    <p:sldId id="269" r:id="rId5"/>
    <p:sldId id="259" r:id="rId6"/>
    <p:sldId id="260" r:id="rId7"/>
    <p:sldId id="262" r:id="rId8"/>
    <p:sldId id="258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96" autoAdjust="0"/>
    <p:restoredTop sz="94660"/>
  </p:normalViewPr>
  <p:slideViewPr>
    <p:cSldViewPr snapToGrid="0">
      <p:cViewPr varScale="1">
        <p:scale>
          <a:sx n="67" d="100"/>
          <a:sy n="67" d="100"/>
        </p:scale>
        <p:origin x="134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7697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1194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724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034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290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767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944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021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4338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992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36905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4402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26760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64241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8934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AC7958-A9BB-43FA-BC35-FC21A9EBB109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907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AC7958-A9BB-43FA-BC35-FC21A9EBB109}" type="datetimeFigureOut">
              <a:rPr lang="en-GB" smtClean="0"/>
              <a:t>12/02/2019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0D7B9DA9-6489-4701-8BB5-B58CE8F1D0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274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Chinese </a:t>
            </a:r>
            <a:r>
              <a:rPr lang="en-US" dirty="0"/>
              <a:t>3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zh-CN" altLang="en-US" dirty="0" smtClean="0"/>
              <a:t>综合 </a:t>
            </a:r>
            <a:r>
              <a:rPr lang="en-US" altLang="zh-CN" dirty="0" smtClean="0"/>
              <a:t>Comprehensive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 smtClean="0"/>
              <a:t>12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</a:t>
            </a:r>
            <a:r>
              <a:rPr lang="en-US" sz="2000" dirty="0"/>
              <a:t>F</a:t>
            </a:r>
            <a:r>
              <a:rPr lang="en-US" sz="2000" dirty="0" smtClean="0"/>
              <a:t>eb WEEK 1-2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33490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24</a:t>
            </a:r>
            <a:r>
              <a:rPr lang="zh-CN" altLang="en-US" sz="3200" dirty="0" smtClean="0"/>
              <a:t>课 </a:t>
            </a:r>
            <a:r>
              <a:rPr lang="zh-CN" altLang="en-US" sz="3200" dirty="0"/>
              <a:t>妈妈给</a:t>
            </a:r>
            <a:r>
              <a:rPr lang="zh-CN" altLang="en-US" sz="3200" dirty="0" smtClean="0"/>
              <a:t>我寄来了礼物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7314" y="4960619"/>
            <a:ext cx="2831676" cy="147446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2400" dirty="0" smtClean="0"/>
              <a:t>雪，小雪，大雪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鹅毛大雪 </a:t>
            </a:r>
            <a:r>
              <a:rPr lang="en-GB" altLang="zh-CN" sz="2400" dirty="0"/>
              <a:t>é </a:t>
            </a:r>
            <a:r>
              <a:rPr lang="en-GB" altLang="zh-CN" sz="2400" dirty="0" err="1"/>
              <a:t>máo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雨，小雨，大雨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瓢泼大雨 </a:t>
            </a:r>
            <a:r>
              <a:rPr lang="en-GB" altLang="zh-CN" sz="2400" dirty="0" err="1"/>
              <a:t>piáo</a:t>
            </a:r>
            <a:r>
              <a:rPr lang="en-GB" altLang="zh-CN" sz="2400" dirty="0"/>
              <a:t> </a:t>
            </a:r>
            <a:r>
              <a:rPr lang="en-GB" altLang="zh-CN" sz="2400" dirty="0" err="1"/>
              <a:t>pō</a:t>
            </a:r>
            <a:endParaRPr lang="en-US" altLang="zh-CN" sz="2400" dirty="0" smtClean="0"/>
          </a:p>
        </p:txBody>
      </p:sp>
      <p:sp>
        <p:nvSpPr>
          <p:cNvPr id="7" name="TextBox 6"/>
          <p:cNvSpPr txBox="1"/>
          <p:nvPr/>
        </p:nvSpPr>
        <p:spPr>
          <a:xfrm>
            <a:off x="3770851" y="4960619"/>
            <a:ext cx="2505267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下</a:t>
            </a:r>
            <a:r>
              <a:rPr lang="zh-CN" altLang="en-US" sz="2400" dirty="0" smtClean="0"/>
              <a:t>雪</a:t>
            </a:r>
            <a:endParaRPr lang="en-US" altLang="zh-CN" sz="2400" dirty="0" smtClean="0"/>
          </a:p>
          <a:p>
            <a:r>
              <a:rPr lang="zh-CN" altLang="en-US" sz="2400" dirty="0" smtClean="0"/>
              <a:t>下</a:t>
            </a:r>
            <a:r>
              <a:rPr lang="zh-CN" altLang="en-US" sz="2400" dirty="0"/>
              <a:t>雨</a:t>
            </a:r>
            <a:endParaRPr lang="en-US" altLang="zh-CN" sz="2400" dirty="0"/>
          </a:p>
          <a:p>
            <a:r>
              <a:rPr lang="zh-CN" altLang="en-US" sz="2400" dirty="0" smtClean="0"/>
              <a:t>下雨</a:t>
            </a:r>
            <a:r>
              <a:rPr lang="zh-CN" altLang="en-US" sz="2400" dirty="0"/>
              <a:t>夹</a:t>
            </a:r>
            <a:r>
              <a:rPr lang="zh-CN" altLang="en-US" sz="2400" dirty="0" smtClean="0"/>
              <a:t>雪</a:t>
            </a:r>
            <a:r>
              <a:rPr lang="en-GB" altLang="zh-CN" sz="2000" dirty="0" err="1"/>
              <a:t>yǔ</a:t>
            </a:r>
            <a:r>
              <a:rPr lang="en-GB" altLang="zh-CN" sz="2000" dirty="0"/>
              <a:t> </a:t>
            </a:r>
            <a:r>
              <a:rPr lang="en-GB" altLang="zh-CN" sz="2000" dirty="0" err="1"/>
              <a:t>jiá</a:t>
            </a:r>
            <a:r>
              <a:rPr lang="en-GB" altLang="zh-CN" sz="2000" dirty="0"/>
              <a:t> </a:t>
            </a:r>
            <a:r>
              <a:rPr lang="en-GB" altLang="zh-CN" sz="2000" dirty="0" err="1"/>
              <a:t>xuě</a:t>
            </a:r>
            <a:endParaRPr lang="en-US" sz="2000" dirty="0"/>
          </a:p>
        </p:txBody>
      </p:sp>
      <p:sp>
        <p:nvSpPr>
          <p:cNvPr id="10" name="TextBox 9"/>
          <p:cNvSpPr txBox="1"/>
          <p:nvPr/>
        </p:nvSpPr>
        <p:spPr>
          <a:xfrm>
            <a:off x="6697980" y="4930437"/>
            <a:ext cx="300609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/>
              <a:t>气</a:t>
            </a:r>
            <a:r>
              <a:rPr lang="zh-CN" altLang="en-US" sz="2400" dirty="0" smtClean="0"/>
              <a:t>温 </a:t>
            </a:r>
            <a:r>
              <a:rPr lang="en-GB" altLang="zh-CN" sz="2400" dirty="0" err="1" smtClean="0"/>
              <a:t>qì</a:t>
            </a:r>
            <a:r>
              <a:rPr lang="en-GB" altLang="zh-CN" sz="2400" dirty="0" smtClean="0"/>
              <a:t> </a:t>
            </a:r>
            <a:r>
              <a:rPr lang="en-GB" altLang="zh-CN" sz="2400" dirty="0" err="1" smtClean="0"/>
              <a:t>wē</a:t>
            </a:r>
            <a:r>
              <a:rPr lang="en-US" altLang="zh-CN" sz="2400" dirty="0" smtClean="0"/>
              <a:t>n</a:t>
            </a:r>
            <a:endParaRPr lang="en-US" altLang="zh-CN" sz="2400" dirty="0"/>
          </a:p>
          <a:p>
            <a:r>
              <a:rPr lang="zh-CN" altLang="en-US" sz="2400" dirty="0" smtClean="0"/>
              <a:t>度</a:t>
            </a:r>
            <a:r>
              <a:rPr lang="en-GB" altLang="zh-CN" sz="2400" dirty="0" err="1"/>
              <a:t>dù</a:t>
            </a:r>
            <a:r>
              <a:rPr lang="en-GB" altLang="zh-CN" sz="2400" dirty="0"/>
              <a:t> </a:t>
            </a:r>
            <a:endParaRPr lang="en-US" altLang="zh-CN" sz="2400" dirty="0"/>
          </a:p>
          <a:p>
            <a:r>
              <a:rPr lang="zh-CN" altLang="en-US" sz="2400" dirty="0"/>
              <a:t>零</a:t>
            </a:r>
            <a:r>
              <a:rPr lang="zh-CN" altLang="en-US" sz="2400" dirty="0" smtClean="0"/>
              <a:t>下 </a:t>
            </a:r>
            <a:r>
              <a:rPr lang="en-GB" altLang="zh-CN" sz="2400" dirty="0" err="1"/>
              <a:t>líng</a:t>
            </a:r>
            <a:r>
              <a:rPr lang="en-GB" altLang="zh-CN" sz="2400" dirty="0"/>
              <a:t> </a:t>
            </a:r>
            <a:r>
              <a:rPr lang="en-GB" altLang="zh-CN" sz="2400" dirty="0" err="1"/>
              <a:t>xià</a:t>
            </a:r>
            <a:endParaRPr lang="en-US" altLang="zh-CN" sz="2400" dirty="0"/>
          </a:p>
          <a:p>
            <a:r>
              <a:rPr lang="zh-CN" altLang="en-US" sz="2400" dirty="0"/>
              <a:t>最</a:t>
            </a:r>
            <a:r>
              <a:rPr lang="zh-CN" altLang="en-US" sz="2400" dirty="0" smtClean="0"/>
              <a:t>高气温 </a:t>
            </a:r>
            <a:r>
              <a:rPr lang="en-GB" altLang="zh-CN" sz="2400" dirty="0" err="1"/>
              <a:t>zuì</a:t>
            </a:r>
            <a:r>
              <a:rPr lang="en-GB" altLang="zh-CN" sz="2400" dirty="0"/>
              <a:t> </a:t>
            </a:r>
            <a:r>
              <a:rPr lang="en-GB" altLang="zh-CN" sz="2400" dirty="0" err="1"/>
              <a:t>gāo</a:t>
            </a:r>
            <a:endParaRPr lang="en-US" altLang="zh-CN" sz="2400" dirty="0"/>
          </a:p>
          <a:p>
            <a:r>
              <a:rPr lang="zh-CN" altLang="en-US" sz="2400" dirty="0" smtClean="0"/>
              <a:t>最低气温 </a:t>
            </a:r>
            <a:r>
              <a:rPr lang="en-GB" altLang="zh-CN" sz="2400" dirty="0" err="1"/>
              <a:t>zuì</a:t>
            </a:r>
            <a:r>
              <a:rPr lang="en-GB" altLang="zh-CN" sz="2400" dirty="0"/>
              <a:t> </a:t>
            </a:r>
            <a:r>
              <a:rPr lang="en-GB" altLang="zh-CN" sz="2400" dirty="0" err="1" smtClean="0"/>
              <a:t>dī</a:t>
            </a:r>
            <a:endParaRPr lang="en-US" altLang="zh-CN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517314" y="1300758"/>
            <a:ext cx="24003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/>
              <a:t>复习：</a:t>
            </a:r>
            <a:endParaRPr lang="en-US" altLang="zh-CN" sz="2400" b="1" dirty="0"/>
          </a:p>
          <a:p>
            <a:r>
              <a:rPr lang="zh-CN" altLang="en-US" sz="2400" dirty="0"/>
              <a:t>天</a:t>
            </a:r>
            <a:r>
              <a:rPr lang="zh-CN" altLang="en-US" sz="2400" dirty="0" smtClean="0"/>
              <a:t>气</a:t>
            </a:r>
            <a:endParaRPr lang="en-US" altLang="zh-CN" sz="24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314" y="1188720"/>
            <a:ext cx="9978937" cy="3737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76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24</a:t>
            </a:r>
            <a:r>
              <a:rPr lang="zh-CN" altLang="en-US" sz="3200" dirty="0" smtClean="0"/>
              <a:t>课 </a:t>
            </a:r>
            <a:r>
              <a:rPr lang="zh-CN" altLang="en-US" sz="3200" dirty="0"/>
              <a:t>妈妈给</a:t>
            </a:r>
            <a:r>
              <a:rPr lang="zh-CN" altLang="en-US" sz="3200" dirty="0" smtClean="0"/>
              <a:t>我寄来了礼物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2968836" cy="4669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 b="1" dirty="0" smtClean="0"/>
              <a:t>复习：</a:t>
            </a:r>
            <a:endParaRPr lang="en-US" altLang="zh-CN" sz="2400" b="1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b="1" dirty="0" smtClean="0">
                <a:solidFill>
                  <a:srgbClr val="00B0F0"/>
                </a:solidFill>
              </a:rPr>
              <a:t>左右 </a:t>
            </a:r>
            <a:r>
              <a:rPr lang="en-GB" altLang="zh-CN" sz="2400" dirty="0" err="1" smtClean="0">
                <a:solidFill>
                  <a:schemeClr val="tx1"/>
                </a:solidFill>
              </a:rPr>
              <a:t>zuǒ</a:t>
            </a:r>
            <a:r>
              <a:rPr lang="en-GB" altLang="zh-CN" sz="2400" dirty="0" smtClean="0">
                <a:solidFill>
                  <a:schemeClr val="tx1"/>
                </a:solidFill>
              </a:rPr>
              <a:t> </a:t>
            </a:r>
            <a:r>
              <a:rPr lang="en-GB" altLang="zh-CN" sz="2400" dirty="0" err="1">
                <a:solidFill>
                  <a:schemeClr val="tx1"/>
                </a:solidFill>
              </a:rPr>
              <a:t>yòu</a:t>
            </a:r>
            <a:endParaRPr lang="en-US" altLang="zh-CN" sz="2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altLang="zh-CN" sz="2400" dirty="0" smtClean="0"/>
              <a:t>Number+</a:t>
            </a:r>
            <a:r>
              <a:rPr lang="zh-CN" altLang="en-US" sz="2400" dirty="0" smtClean="0">
                <a:solidFill>
                  <a:srgbClr val="00B0F0"/>
                </a:solidFill>
              </a:rPr>
              <a:t>左右</a:t>
            </a:r>
            <a:endParaRPr lang="en-US" altLang="zh-CN" sz="2400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en-US" altLang="zh-CN" sz="2400" b="1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zh-CN" altLang="en-US" sz="2400" b="1" dirty="0">
                <a:solidFill>
                  <a:srgbClr val="7030A0"/>
                </a:solidFill>
              </a:rPr>
              <a:t>差不</a:t>
            </a:r>
            <a:r>
              <a:rPr lang="zh-CN" altLang="en-US" sz="2400" b="1" dirty="0" smtClean="0">
                <a:solidFill>
                  <a:srgbClr val="7030A0"/>
                </a:solidFill>
              </a:rPr>
              <a:t>多 </a:t>
            </a:r>
            <a:r>
              <a:rPr lang="zh-CN" altLang="en-US" sz="2400" dirty="0" smtClean="0">
                <a:solidFill>
                  <a:srgbClr val="7030A0"/>
                </a:solidFill>
              </a:rPr>
              <a:t>差不多</a:t>
            </a:r>
            <a:r>
              <a:rPr lang="zh-CN" altLang="en-US" sz="2400" dirty="0" smtClean="0"/>
              <a:t>（</a:t>
            </a:r>
            <a:r>
              <a:rPr lang="en-US" altLang="zh-CN" sz="2400" dirty="0" smtClean="0"/>
              <a:t>+ Number</a:t>
            </a:r>
            <a:r>
              <a:rPr lang="zh-CN" altLang="en-US" sz="2400" dirty="0" smtClean="0"/>
              <a:t>）</a:t>
            </a:r>
            <a:endParaRPr lang="en-US" altLang="zh-CN" sz="2400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b="1" dirty="0" smtClean="0">
                <a:solidFill>
                  <a:schemeClr val="accent2"/>
                </a:solidFill>
              </a:rPr>
              <a:t>还可以</a:t>
            </a:r>
            <a:endParaRPr lang="en-GB" sz="2400" b="1" dirty="0">
              <a:solidFill>
                <a:schemeClr val="accent2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646170" y="2148840"/>
            <a:ext cx="3611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这件衣服三百块钱</a:t>
            </a:r>
            <a:r>
              <a:rPr lang="zh-CN" altLang="en-US" sz="2400" dirty="0" smtClean="0">
                <a:solidFill>
                  <a:srgbClr val="00B0F0"/>
                </a:solidFill>
              </a:rPr>
              <a:t>左右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r>
              <a:rPr lang="zh-CN" altLang="en-US" sz="2400" dirty="0"/>
              <a:t>我</a:t>
            </a:r>
            <a:r>
              <a:rPr lang="zh-CN" altLang="en-US" sz="2400" dirty="0" smtClean="0"/>
              <a:t>们十点</a:t>
            </a:r>
            <a:r>
              <a:rPr lang="zh-CN" altLang="en-US" sz="2400" dirty="0" smtClean="0">
                <a:solidFill>
                  <a:srgbClr val="00B0F0"/>
                </a:solidFill>
              </a:rPr>
              <a:t>左右</a:t>
            </a:r>
            <a:r>
              <a:rPr lang="zh-CN" altLang="en-US" sz="2400" dirty="0" smtClean="0"/>
              <a:t>到学校。</a:t>
            </a:r>
            <a:endParaRPr lang="en-US" altLang="zh-CN" sz="2400" dirty="0" smtClean="0"/>
          </a:p>
          <a:p>
            <a:r>
              <a:rPr lang="zh-CN" altLang="en-US" sz="2400" dirty="0"/>
              <a:t>今</a:t>
            </a:r>
            <a:r>
              <a:rPr lang="zh-CN" altLang="en-US" sz="2400" dirty="0" smtClean="0"/>
              <a:t>天二十度</a:t>
            </a:r>
            <a:r>
              <a:rPr lang="zh-CN" altLang="en-US" sz="2400" dirty="0" smtClean="0">
                <a:solidFill>
                  <a:srgbClr val="00B0F0"/>
                </a:solidFill>
              </a:rPr>
              <a:t>左右</a:t>
            </a:r>
            <a:r>
              <a:rPr lang="zh-CN" altLang="en-US" sz="2400" dirty="0" smtClean="0"/>
              <a:t>。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3646170" y="3570089"/>
            <a:ext cx="36804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这两条裤子</a:t>
            </a:r>
            <a:r>
              <a:rPr lang="zh-CN" altLang="en-US" sz="2400" dirty="0" smtClean="0">
                <a:solidFill>
                  <a:srgbClr val="7030A0"/>
                </a:solidFill>
              </a:rPr>
              <a:t>差不多</a:t>
            </a:r>
            <a:r>
              <a:rPr lang="zh-CN" altLang="en-US" sz="2400" dirty="0" smtClean="0"/>
              <a:t>长。</a:t>
            </a:r>
            <a:endParaRPr lang="en-US" altLang="zh-CN" sz="2400" dirty="0" smtClean="0"/>
          </a:p>
          <a:p>
            <a:r>
              <a:rPr lang="zh-CN" altLang="en-US" sz="2400" dirty="0"/>
              <a:t>我</a:t>
            </a:r>
            <a:r>
              <a:rPr lang="zh-CN" altLang="en-US" sz="2400" dirty="0">
                <a:solidFill>
                  <a:srgbClr val="7030A0"/>
                </a:solidFill>
              </a:rPr>
              <a:t>差不</a:t>
            </a:r>
            <a:r>
              <a:rPr lang="zh-CN" altLang="en-US" sz="2400" dirty="0" smtClean="0">
                <a:solidFill>
                  <a:srgbClr val="7030A0"/>
                </a:solidFill>
              </a:rPr>
              <a:t>多</a:t>
            </a:r>
            <a:r>
              <a:rPr lang="zh-CN" altLang="en-US" sz="2400" dirty="0" smtClean="0"/>
              <a:t>等了两个小时。</a:t>
            </a:r>
            <a:endParaRPr lang="en-US" altLang="zh-CN" sz="2400" dirty="0" smtClean="0"/>
          </a:p>
          <a:p>
            <a:r>
              <a:rPr lang="en-US" altLang="zh-CN" sz="2400" dirty="0" smtClean="0"/>
              <a:t>A:</a:t>
            </a:r>
            <a:r>
              <a:rPr lang="zh-CN" altLang="en-US" sz="2400" dirty="0" smtClean="0"/>
              <a:t>这</a:t>
            </a:r>
            <a:r>
              <a:rPr lang="zh-CN" altLang="en-US" sz="2400" dirty="0"/>
              <a:t>两件衣</a:t>
            </a:r>
            <a:r>
              <a:rPr lang="zh-CN" altLang="en-US" sz="2400" dirty="0" smtClean="0"/>
              <a:t>服一样吗？</a:t>
            </a:r>
            <a:endParaRPr lang="en-US" altLang="zh-CN" sz="2400" dirty="0" smtClean="0"/>
          </a:p>
          <a:p>
            <a:r>
              <a:rPr lang="en-US" sz="2400" dirty="0" smtClean="0"/>
              <a:t>B:</a:t>
            </a:r>
            <a:r>
              <a:rPr lang="zh-CN" altLang="en-US" sz="2400" dirty="0" smtClean="0">
                <a:solidFill>
                  <a:srgbClr val="7030A0"/>
                </a:solidFill>
              </a:rPr>
              <a:t>差不多</a:t>
            </a:r>
            <a:r>
              <a:rPr lang="zh-CN" altLang="en-US" sz="2400" dirty="0" smtClean="0"/>
              <a:t>。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3646170" y="5360670"/>
            <a:ext cx="30746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今天天气</a:t>
            </a:r>
            <a:r>
              <a:rPr lang="zh-CN" altLang="en-US" sz="2400" dirty="0" smtClean="0">
                <a:solidFill>
                  <a:schemeClr val="accent2"/>
                </a:solidFill>
              </a:rPr>
              <a:t>还可以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r>
              <a:rPr lang="zh-CN" altLang="en-US" sz="2400" dirty="0"/>
              <a:t>这</a:t>
            </a:r>
            <a:r>
              <a:rPr lang="zh-CN" altLang="en-US" sz="2400" dirty="0" smtClean="0"/>
              <a:t>儿的菜</a:t>
            </a:r>
            <a:r>
              <a:rPr lang="zh-CN" altLang="en-US" sz="2400" dirty="0" smtClean="0">
                <a:solidFill>
                  <a:schemeClr val="accent2"/>
                </a:solidFill>
              </a:rPr>
              <a:t>还可以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r>
              <a:rPr lang="zh-CN" altLang="en-US" sz="2400" dirty="0"/>
              <a:t>我身</a:t>
            </a:r>
            <a:r>
              <a:rPr lang="zh-CN" altLang="en-US" sz="2400" dirty="0" smtClean="0"/>
              <a:t>体</a:t>
            </a:r>
            <a:r>
              <a:rPr lang="zh-CN" altLang="en-US" sz="2400" dirty="0" smtClean="0">
                <a:solidFill>
                  <a:schemeClr val="accent2"/>
                </a:solidFill>
              </a:rPr>
              <a:t>还可以</a:t>
            </a:r>
            <a:r>
              <a:rPr lang="zh-CN" altLang="en-US" sz="2400" dirty="0" smtClean="0"/>
              <a:t>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50037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24</a:t>
            </a:r>
            <a:r>
              <a:rPr lang="zh-CN" altLang="en-US" sz="3200" dirty="0" smtClean="0"/>
              <a:t>课 </a:t>
            </a:r>
            <a:r>
              <a:rPr lang="zh-CN" altLang="en-US" sz="3200" dirty="0"/>
              <a:t>妈妈给</a:t>
            </a:r>
            <a:r>
              <a:rPr lang="zh-CN" altLang="en-US" sz="3200" dirty="0" smtClean="0"/>
              <a:t>我寄来了礼物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1894416" cy="4669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CN" altLang="en-US" sz="2400" b="1" dirty="0"/>
              <a:t>复习</a:t>
            </a:r>
            <a:r>
              <a:rPr lang="zh-CN" altLang="en-US" sz="2400" b="1" dirty="0" smtClean="0"/>
              <a:t>：</a:t>
            </a:r>
            <a:endParaRPr lang="en-US" altLang="zh-CN" sz="2400" b="1" dirty="0" smtClean="0"/>
          </a:p>
          <a:p>
            <a:pPr marL="0" indent="0">
              <a:buNone/>
            </a:pPr>
            <a:endParaRPr lang="en-US" altLang="zh-CN" sz="2400" b="1" dirty="0"/>
          </a:p>
          <a:p>
            <a:pPr marL="0" indent="0">
              <a:buNone/>
            </a:pPr>
            <a:r>
              <a:rPr lang="zh-CN" altLang="en-US" sz="2400" b="1" dirty="0" smtClean="0">
                <a:solidFill>
                  <a:srgbClr val="C00000"/>
                </a:solidFill>
              </a:rPr>
              <a:t>才</a:t>
            </a:r>
            <a:endParaRPr lang="en-US" altLang="zh-CN" sz="2400" b="1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zh-CN" altLang="en-US" sz="2000" dirty="0" smtClean="0"/>
              <a:t>表示强调。</a:t>
            </a:r>
            <a:endParaRPr lang="en-US" altLang="zh-CN" sz="2000" dirty="0" smtClean="0"/>
          </a:p>
          <a:p>
            <a:pPr marL="0" indent="0">
              <a:buNone/>
            </a:pPr>
            <a:endParaRPr lang="en-US" altLang="zh-CN" sz="2400" dirty="0" smtClean="0"/>
          </a:p>
          <a:p>
            <a:pPr marL="0" indent="0">
              <a:buNone/>
            </a:pPr>
            <a:endParaRPr lang="en-US" altLang="zh-CN" sz="2400" dirty="0"/>
          </a:p>
          <a:p>
            <a:pPr marL="0" indent="0">
              <a:buNone/>
            </a:pPr>
            <a:r>
              <a:rPr lang="zh-CN" altLang="en-US" sz="2400" b="1" dirty="0" smtClean="0">
                <a:solidFill>
                  <a:srgbClr val="0070C0"/>
                </a:solidFill>
              </a:rPr>
              <a:t>了</a:t>
            </a:r>
            <a:endParaRPr lang="en-US" altLang="zh-CN" sz="2400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sz="2400" dirty="0" smtClean="0">
                <a:solidFill>
                  <a:schemeClr val="tx1"/>
                </a:solidFill>
              </a:rPr>
              <a:t>句子</a:t>
            </a:r>
            <a:r>
              <a:rPr lang="en-US" altLang="zh-CN" sz="2400" dirty="0" smtClean="0">
                <a:solidFill>
                  <a:schemeClr val="tx1"/>
                </a:solidFill>
              </a:rPr>
              <a:t>+</a:t>
            </a:r>
            <a:r>
              <a:rPr lang="zh-CN" altLang="en-US" sz="2400" dirty="0" smtClean="0">
                <a:solidFill>
                  <a:srgbClr val="0070C0"/>
                </a:solidFill>
              </a:rPr>
              <a:t>了</a:t>
            </a:r>
            <a:endParaRPr lang="en-US" altLang="zh-CN" sz="2400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zh-CN" altLang="en-US" sz="2000" dirty="0">
                <a:solidFill>
                  <a:schemeClr val="tx1"/>
                </a:solidFill>
              </a:rPr>
              <a:t>表</a:t>
            </a:r>
            <a:r>
              <a:rPr lang="zh-CN" altLang="en-US" sz="2000" dirty="0" smtClean="0">
                <a:solidFill>
                  <a:schemeClr val="tx1"/>
                </a:solidFill>
              </a:rPr>
              <a:t>示事态变化。</a:t>
            </a:r>
            <a:endParaRPr lang="en-US" altLang="zh-CN" sz="2000" dirty="0">
              <a:solidFill>
                <a:schemeClr val="tx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777490" y="2286000"/>
            <a:ext cx="5669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这本书</a:t>
            </a:r>
            <a:r>
              <a:rPr lang="zh-CN" altLang="en-US" sz="2400" dirty="0" smtClean="0">
                <a:solidFill>
                  <a:srgbClr val="C00000"/>
                </a:solidFill>
              </a:rPr>
              <a:t>才</a:t>
            </a:r>
            <a:r>
              <a:rPr lang="zh-CN" altLang="en-US" sz="2400" dirty="0" smtClean="0"/>
              <a:t>有意思呢。</a:t>
            </a:r>
            <a:endParaRPr lang="en-US" altLang="zh-CN" sz="2400" dirty="0" smtClean="0"/>
          </a:p>
          <a:p>
            <a:r>
              <a:rPr lang="zh-CN" altLang="en-US" sz="2400" dirty="0"/>
              <a:t>我的汉语一</a:t>
            </a:r>
            <a:r>
              <a:rPr lang="zh-CN" altLang="en-US" sz="2400" dirty="0" smtClean="0"/>
              <a:t>般，他的汉语</a:t>
            </a:r>
            <a:r>
              <a:rPr lang="zh-CN" altLang="en-US" sz="2400" dirty="0" smtClean="0">
                <a:solidFill>
                  <a:srgbClr val="C00000"/>
                </a:solidFill>
              </a:rPr>
              <a:t>才</a:t>
            </a:r>
            <a:r>
              <a:rPr lang="zh-CN" altLang="en-US" sz="2400" dirty="0" smtClean="0"/>
              <a:t>好呢。</a:t>
            </a:r>
            <a:endParaRPr lang="en-US" altLang="zh-CN" sz="2400" dirty="0" smtClean="0"/>
          </a:p>
          <a:p>
            <a:r>
              <a:rPr lang="zh-CN" altLang="en-US" sz="2400" dirty="0"/>
              <a:t>那是我的同</a:t>
            </a:r>
            <a:r>
              <a:rPr lang="zh-CN" altLang="en-US" sz="2400" dirty="0" smtClean="0"/>
              <a:t>学，这</a:t>
            </a:r>
            <a:r>
              <a:rPr lang="zh-CN" altLang="en-US" sz="2400" dirty="0" smtClean="0">
                <a:solidFill>
                  <a:srgbClr val="C00000"/>
                </a:solidFill>
              </a:rPr>
              <a:t>才</a:t>
            </a:r>
            <a:r>
              <a:rPr lang="zh-CN" altLang="en-US" sz="2400" dirty="0" smtClean="0"/>
              <a:t>是我们的老师呢。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2777490" y="4197972"/>
            <a:ext cx="57035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 smtClean="0"/>
              <a:t>已经十点</a:t>
            </a:r>
            <a:r>
              <a:rPr lang="zh-CN" altLang="en-US" sz="2400" dirty="0" smtClean="0">
                <a:solidFill>
                  <a:srgbClr val="0070C0"/>
                </a:solidFill>
              </a:rPr>
              <a:t>了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r>
              <a:rPr lang="zh-CN" altLang="en-US" sz="2400" dirty="0"/>
              <a:t>下雨</a:t>
            </a:r>
            <a:r>
              <a:rPr lang="zh-CN" altLang="en-US" sz="2400" dirty="0" smtClean="0">
                <a:solidFill>
                  <a:srgbClr val="0070C0"/>
                </a:solidFill>
              </a:rPr>
              <a:t>了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r>
              <a:rPr lang="zh-CN" altLang="en-US" sz="2400" dirty="0"/>
              <a:t>今年冬天突然变冷</a:t>
            </a:r>
            <a:r>
              <a:rPr lang="zh-CN" altLang="en-US" sz="2400" dirty="0" smtClean="0">
                <a:solidFill>
                  <a:srgbClr val="0070C0"/>
                </a:solidFill>
              </a:rPr>
              <a:t>了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r>
              <a:rPr lang="zh-CN" altLang="en-US" sz="2400" dirty="0"/>
              <a:t>他现在好点儿</a:t>
            </a:r>
            <a:r>
              <a:rPr lang="zh-CN" altLang="en-US" sz="2400" dirty="0" smtClean="0">
                <a:solidFill>
                  <a:srgbClr val="0070C0"/>
                </a:solidFill>
              </a:rPr>
              <a:t>了</a:t>
            </a:r>
            <a:r>
              <a:rPr lang="zh-CN" altLang="en-US" sz="2400" dirty="0" smtClean="0"/>
              <a:t>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898968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24</a:t>
            </a:r>
            <a:r>
              <a:rPr lang="zh-CN" altLang="en-US" sz="3200" dirty="0" smtClean="0"/>
              <a:t>课 </a:t>
            </a:r>
            <a:r>
              <a:rPr lang="zh-CN" altLang="en-US" sz="3200" dirty="0"/>
              <a:t>妈妈给</a:t>
            </a:r>
            <a:r>
              <a:rPr lang="zh-CN" altLang="en-US" sz="3200" dirty="0" smtClean="0"/>
              <a:t>我寄来了礼物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2568786" cy="4669762"/>
          </a:xfrm>
        </p:spPr>
        <p:txBody>
          <a:bodyPr>
            <a:noAutofit/>
          </a:bodyPr>
          <a:lstStyle/>
          <a:p>
            <a:r>
              <a:rPr lang="zh-CN" altLang="en-US" sz="2400" dirty="0" smtClean="0"/>
              <a:t>边 </a:t>
            </a:r>
            <a:r>
              <a:rPr lang="en-GB" altLang="zh-CN" sz="2400" dirty="0" err="1" smtClean="0"/>
              <a:t>biān</a:t>
            </a:r>
            <a:endParaRPr lang="en-US" altLang="zh-CN" sz="2400" dirty="0"/>
          </a:p>
          <a:p>
            <a:r>
              <a:rPr lang="zh-CN" altLang="en-US" sz="2400" dirty="0" smtClean="0"/>
              <a:t>面 </a:t>
            </a:r>
            <a:r>
              <a:rPr lang="en-GB" altLang="zh-CN" sz="2400" dirty="0" err="1"/>
              <a:t>miàn</a:t>
            </a:r>
            <a:endParaRPr lang="en-US" altLang="zh-CN" sz="2400" dirty="0"/>
          </a:p>
          <a:p>
            <a:pPr marL="0" indent="0">
              <a:buNone/>
            </a:pPr>
            <a:endParaRPr lang="en-US" sz="2400" dirty="0" smtClean="0"/>
          </a:p>
          <a:p>
            <a:pPr marL="0" indent="0">
              <a:buNone/>
            </a:pPr>
            <a:r>
              <a:rPr lang="en-US" sz="2000" dirty="0" err="1"/>
              <a:t>qián</a:t>
            </a:r>
            <a:r>
              <a:rPr lang="en-US" sz="2000" dirty="0"/>
              <a:t> </a:t>
            </a:r>
            <a:r>
              <a:rPr lang="en-US" sz="2000" dirty="0" smtClean="0"/>
              <a:t>    </a:t>
            </a:r>
            <a:r>
              <a:rPr lang="en-US" sz="2000" dirty="0" err="1" smtClean="0"/>
              <a:t>hòu</a:t>
            </a:r>
            <a:endParaRPr lang="en-US" sz="2000" dirty="0"/>
          </a:p>
          <a:p>
            <a:pPr marL="0" indent="0">
              <a:buNone/>
            </a:pPr>
            <a:r>
              <a:rPr lang="zh-CN" altLang="en-US" sz="2400" dirty="0" smtClean="0"/>
              <a:t>前</a:t>
            </a:r>
            <a:r>
              <a:rPr lang="en-US" altLang="zh-CN" sz="2400" dirty="0" smtClean="0"/>
              <a:t>~	</a:t>
            </a:r>
            <a:r>
              <a:rPr lang="zh-CN" altLang="en-US" sz="2400" dirty="0" smtClean="0"/>
              <a:t>后</a:t>
            </a:r>
            <a:r>
              <a:rPr lang="en-US" altLang="zh-CN" sz="2400" dirty="0" smtClean="0"/>
              <a:t>~</a:t>
            </a:r>
          </a:p>
          <a:p>
            <a:pPr marL="0" indent="0">
              <a:buNone/>
            </a:pPr>
            <a:r>
              <a:rPr lang="zh-CN" altLang="en-US" sz="2400" dirty="0" smtClean="0"/>
              <a:t>左</a:t>
            </a:r>
            <a:r>
              <a:rPr lang="en-US" altLang="zh-CN" sz="2400" dirty="0" smtClean="0"/>
              <a:t>~	</a:t>
            </a:r>
            <a:r>
              <a:rPr lang="zh-CN" altLang="en-US" sz="2400" dirty="0" smtClean="0"/>
              <a:t>右</a:t>
            </a:r>
            <a:r>
              <a:rPr lang="en-US" altLang="zh-CN" sz="2400" dirty="0"/>
              <a:t>~</a:t>
            </a:r>
          </a:p>
          <a:p>
            <a:pPr marL="0" indent="0">
              <a:buNone/>
            </a:pPr>
            <a:r>
              <a:rPr lang="zh-CN" altLang="en-US" sz="2400" dirty="0"/>
              <a:t>上</a:t>
            </a:r>
            <a:r>
              <a:rPr lang="en-US" altLang="zh-CN" sz="2400" dirty="0" smtClean="0"/>
              <a:t>~	</a:t>
            </a:r>
            <a:r>
              <a:rPr lang="zh-CN" altLang="en-US" sz="2400" dirty="0" smtClean="0"/>
              <a:t>下</a:t>
            </a:r>
            <a:r>
              <a:rPr lang="en-US" altLang="zh-CN" sz="2400" dirty="0"/>
              <a:t>~</a:t>
            </a:r>
          </a:p>
          <a:p>
            <a:pPr marL="0" indent="0">
              <a:buNone/>
            </a:pPr>
            <a:endParaRPr lang="en-US" altLang="zh-CN" sz="2400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3078609" y="2868768"/>
            <a:ext cx="2937510" cy="23852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东</a:t>
            </a:r>
            <a:r>
              <a:rPr lang="en-GB" altLang="zh-CN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dōng</a:t>
            </a:r>
            <a:r>
              <a:rPr lang="en-GB" altLang="zh-CN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altLang="zh-CN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~</a:t>
            </a:r>
            <a:endParaRPr lang="en-US" altLang="zh-CN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南</a:t>
            </a:r>
            <a:r>
              <a:rPr lang="en-GB" altLang="zh-CN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nán</a:t>
            </a:r>
            <a:r>
              <a:rPr lang="en-GB" altLang="zh-CN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altLang="zh-CN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~</a:t>
            </a:r>
            <a:endParaRPr lang="en-US" altLang="zh-CN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西</a:t>
            </a:r>
            <a:r>
              <a:rPr lang="en-GB" altLang="zh-CN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xī</a:t>
            </a:r>
            <a:r>
              <a:rPr lang="en-GB" altLang="zh-CN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altLang="zh-CN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~</a:t>
            </a:r>
            <a:endParaRPr lang="en-US" altLang="zh-CN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北</a:t>
            </a:r>
            <a:r>
              <a:rPr lang="en-GB" altLang="zh-CN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běi</a:t>
            </a:r>
            <a:r>
              <a:rPr lang="en-GB" altLang="zh-CN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altLang="zh-CN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~</a:t>
            </a:r>
            <a:endParaRPr lang="en-GB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endParaRPr lang="en-GB" sz="28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0600" y="1748744"/>
            <a:ext cx="4697730" cy="3150916"/>
          </a:xfrm>
          <a:prstGeom prst="rect">
            <a:avLst/>
          </a:prstGeom>
        </p:spPr>
      </p:pic>
      <p:cxnSp>
        <p:nvCxnSpPr>
          <p:cNvPr id="8" name="Straight Arrow Connector 7"/>
          <p:cNvCxnSpPr/>
          <p:nvPr/>
        </p:nvCxnSpPr>
        <p:spPr>
          <a:xfrm flipV="1">
            <a:off x="7286625" y="2617470"/>
            <a:ext cx="862965" cy="706732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>
            <a:off x="6340793" y="3463290"/>
            <a:ext cx="808673" cy="651510"/>
          </a:xfrm>
          <a:prstGeom prst="straightConnector1">
            <a:avLst/>
          </a:prstGeom>
          <a:ln w="28575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7286625" y="3463290"/>
            <a:ext cx="848678" cy="729638"/>
          </a:xfrm>
          <a:prstGeom prst="straightConnector1">
            <a:avLst/>
          </a:prstGeom>
          <a:ln w="28575">
            <a:solidFill>
              <a:schemeClr val="accent4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 flipH="1" flipV="1">
            <a:off x="6340793" y="2617447"/>
            <a:ext cx="808673" cy="705791"/>
          </a:xfrm>
          <a:prstGeom prst="straightConnector1">
            <a:avLst/>
          </a:prstGeom>
          <a:ln w="28575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8149590" y="2103120"/>
            <a:ext cx="1143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 smtClean="0">
                <a:solidFill>
                  <a:schemeClr val="accent1"/>
                </a:solidFill>
              </a:rPr>
              <a:t>东北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8206742" y="4114800"/>
            <a:ext cx="1010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 smtClean="0">
                <a:solidFill>
                  <a:schemeClr val="accent4"/>
                </a:solidFill>
              </a:rPr>
              <a:t>东南</a:t>
            </a:r>
            <a:endParaRPr lang="en-GB" sz="2400" b="1" dirty="0">
              <a:solidFill>
                <a:schemeClr val="accent4"/>
              </a:solidFill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5459629" y="4114800"/>
            <a:ext cx="8508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 smtClean="0">
                <a:solidFill>
                  <a:srgbClr val="00B0F0"/>
                </a:solidFill>
              </a:rPr>
              <a:t>西南</a:t>
            </a:r>
            <a:endParaRPr lang="en-GB" sz="2400" b="1" dirty="0">
              <a:solidFill>
                <a:srgbClr val="00B0F0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5412466" y="2103120"/>
            <a:ext cx="1005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 smtClean="0">
                <a:solidFill>
                  <a:srgbClr val="7030A0"/>
                </a:solidFill>
              </a:rPr>
              <a:t>西北</a:t>
            </a:r>
            <a:endParaRPr lang="en-GB" sz="24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3127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60420" y="416775"/>
            <a:ext cx="8698230" cy="644122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24</a:t>
            </a:r>
            <a:r>
              <a:rPr lang="zh-CN" altLang="en-US" sz="3200" dirty="0" smtClean="0"/>
              <a:t>课 </a:t>
            </a:r>
            <a:r>
              <a:rPr lang="zh-CN" altLang="en-US" sz="3200" dirty="0"/>
              <a:t>妈妈给</a:t>
            </a:r>
            <a:r>
              <a:rPr lang="zh-CN" altLang="en-US" sz="3200" dirty="0" smtClean="0"/>
              <a:t>我寄来了礼物</a:t>
            </a:r>
            <a:endParaRPr lang="en-GB" sz="3200" dirty="0"/>
          </a:p>
        </p:txBody>
      </p:sp>
      <p:sp>
        <p:nvSpPr>
          <p:cNvPr id="4" name="TextBox 3"/>
          <p:cNvSpPr txBox="1"/>
          <p:nvPr/>
        </p:nvSpPr>
        <p:spPr>
          <a:xfrm>
            <a:off x="560070" y="1371601"/>
            <a:ext cx="2103120" cy="24519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</a:t>
            </a:r>
            <a:r>
              <a:rPr lang="zh-CN" altLang="en-US" sz="2400" b="1" dirty="0">
                <a:solidFill>
                  <a:srgbClr val="C00000"/>
                </a:solidFill>
              </a:rPr>
              <a:t>在</a:t>
            </a:r>
            <a:r>
              <a:rPr lang="en-US" altLang="zh-CN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</a:t>
            </a:r>
            <a:r>
              <a:rPr lang="zh-CN" alt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的</a:t>
            </a:r>
            <a:r>
              <a:rPr lang="zh-CN" altLang="en-US" sz="2400" dirty="0">
                <a:solidFill>
                  <a:srgbClr val="0070C0"/>
                </a:solidFill>
              </a:rPr>
              <a:t>左</a:t>
            </a:r>
            <a:r>
              <a:rPr lang="zh-CN" alt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边。</a:t>
            </a:r>
            <a:endParaRPr lang="en-US" altLang="zh-CN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</a:t>
            </a:r>
            <a:r>
              <a:rPr lang="zh-CN" altLang="en-US" sz="2400" b="1" dirty="0">
                <a:solidFill>
                  <a:srgbClr val="C00000"/>
                </a:solidFill>
              </a:rPr>
              <a:t>在</a:t>
            </a:r>
            <a:r>
              <a:rPr lang="en-US" altLang="zh-CN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</a:t>
            </a:r>
            <a:r>
              <a:rPr lang="zh-CN" alt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的</a:t>
            </a:r>
            <a:r>
              <a:rPr lang="zh-CN" altLang="en-US" sz="2400" dirty="0">
                <a:solidFill>
                  <a:srgbClr val="0070C0"/>
                </a:solidFill>
              </a:rPr>
              <a:t>右</a:t>
            </a:r>
            <a:r>
              <a:rPr lang="zh-CN" alt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边。</a:t>
            </a:r>
            <a:endParaRPr lang="en-US" altLang="zh-CN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</a:t>
            </a:r>
            <a:r>
              <a:rPr lang="zh-CN" alt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的</a:t>
            </a:r>
            <a:r>
              <a:rPr lang="zh-CN" altLang="en-US" sz="2400" dirty="0">
                <a:solidFill>
                  <a:srgbClr val="0070C0"/>
                </a:solidFill>
              </a:rPr>
              <a:t>右</a:t>
            </a:r>
            <a:r>
              <a:rPr lang="zh-CN" alt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边</a:t>
            </a:r>
            <a:r>
              <a:rPr lang="zh-CN" altLang="en-US" sz="2400" b="1" dirty="0">
                <a:solidFill>
                  <a:schemeClr val="accent2"/>
                </a:solidFill>
              </a:rPr>
              <a:t>是</a:t>
            </a:r>
            <a:r>
              <a:rPr lang="en-US" altLang="zh-CN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</a:t>
            </a:r>
            <a:r>
              <a:rPr lang="zh-CN" alt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。</a:t>
            </a:r>
            <a:endParaRPr lang="en-US" altLang="zh-CN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</a:t>
            </a: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的</a:t>
            </a:r>
            <a:r>
              <a:rPr lang="zh-CN" altLang="en-US" sz="2400" dirty="0">
                <a:solidFill>
                  <a:srgbClr val="0070C0"/>
                </a:solidFill>
              </a:rPr>
              <a:t>左</a:t>
            </a: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边</a:t>
            </a:r>
            <a:r>
              <a:rPr lang="zh-CN" altLang="en-US" sz="2400" b="1" dirty="0">
                <a:solidFill>
                  <a:schemeClr val="accent2"/>
                </a:solidFill>
              </a:rPr>
              <a:t>是</a:t>
            </a:r>
            <a:r>
              <a:rPr lang="en-US" altLang="zh-CN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</a:t>
            </a:r>
            <a:r>
              <a:rPr lang="zh-CN" alt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。</a:t>
            </a:r>
            <a:endParaRPr lang="en-GB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60070" y="4006436"/>
            <a:ext cx="3028950" cy="14568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2400" dirty="0">
                <a:solidFill>
                  <a:srgbClr val="0070C0"/>
                </a:solidFill>
              </a:rPr>
              <a:t>左、右、上、下</a:t>
            </a:r>
            <a:endParaRPr lang="en-US" altLang="zh-CN" sz="2400" dirty="0">
              <a:solidFill>
                <a:srgbClr val="0070C0"/>
              </a:solidFill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2400" dirty="0">
                <a:solidFill>
                  <a:srgbClr val="0070C0"/>
                </a:solidFill>
              </a:rPr>
              <a:t>前、后</a:t>
            </a:r>
            <a:endParaRPr lang="en-US" altLang="zh-CN" sz="2400" dirty="0">
              <a:solidFill>
                <a:srgbClr val="0070C0"/>
              </a:solidFill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2400" dirty="0">
                <a:solidFill>
                  <a:srgbClr val="0070C0"/>
                </a:solidFill>
              </a:rPr>
              <a:t>东、南、西、</a:t>
            </a:r>
            <a:r>
              <a:rPr lang="zh-CN" altLang="en-US" sz="2400" dirty="0">
                <a:solidFill>
                  <a:srgbClr val="0070C0"/>
                </a:solidFill>
              </a:rPr>
              <a:t>北</a:t>
            </a:r>
            <a:endParaRPr lang="en-GB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9683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24</a:t>
            </a:r>
            <a:r>
              <a:rPr lang="zh-CN" altLang="en-US" sz="3200" dirty="0" smtClean="0"/>
              <a:t>课 </a:t>
            </a:r>
            <a:r>
              <a:rPr lang="zh-CN" altLang="en-US" sz="3200" dirty="0"/>
              <a:t>妈妈给</a:t>
            </a:r>
            <a:r>
              <a:rPr lang="zh-CN" altLang="en-US" sz="3200" dirty="0" smtClean="0"/>
              <a:t>我寄来了礼物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4683336" cy="4669762"/>
          </a:xfrm>
        </p:spPr>
        <p:txBody>
          <a:bodyPr>
            <a:normAutofit/>
          </a:bodyPr>
          <a:lstStyle/>
          <a:p>
            <a:r>
              <a:rPr lang="zh-CN" altLang="en-US" sz="2400" b="1" dirty="0" smtClean="0"/>
              <a:t>是</a:t>
            </a:r>
            <a:endParaRPr lang="en-US" altLang="zh-CN" sz="2400" b="1" dirty="0" smtClean="0"/>
          </a:p>
          <a:p>
            <a:pPr marL="0" indent="0">
              <a:buNone/>
            </a:pPr>
            <a:r>
              <a:rPr lang="en-US" altLang="zh-CN" sz="2400" dirty="0" smtClean="0"/>
              <a:t>m</a:t>
            </a:r>
            <a:r>
              <a:rPr lang="en-US" sz="2400" dirty="0" smtClean="0"/>
              <a:t>ean/ show existence</a:t>
            </a:r>
          </a:p>
          <a:p>
            <a:pPr marL="0" indent="0">
              <a:buNone/>
            </a:pPr>
            <a:endParaRPr lang="en-US" sz="2400" dirty="0" smtClean="0"/>
          </a:p>
          <a:p>
            <a:pPr marL="0" indent="0">
              <a:buNone/>
            </a:pPr>
            <a:r>
              <a:rPr lang="en-US" dirty="0" smtClean="0"/>
              <a:t>      </a:t>
            </a:r>
            <a:r>
              <a:rPr lang="en-US" dirty="0" err="1" smtClean="0"/>
              <a:t>dà</a:t>
            </a:r>
            <a:r>
              <a:rPr lang="en-US" dirty="0" smtClean="0"/>
              <a:t> </a:t>
            </a:r>
            <a:r>
              <a:rPr lang="en-US" dirty="0" err="1" smtClean="0"/>
              <a:t>lóu</a:t>
            </a:r>
            <a:r>
              <a:rPr lang="en-US" dirty="0"/>
              <a:t> </a:t>
            </a:r>
            <a:r>
              <a:rPr lang="en-US" dirty="0" smtClean="0"/>
              <a:t>    </a:t>
            </a:r>
            <a:r>
              <a:rPr lang="en-US" dirty="0" err="1" smtClean="0"/>
              <a:t>shū</a:t>
            </a:r>
            <a:r>
              <a:rPr lang="en-US" dirty="0" smtClean="0"/>
              <a:t> </a:t>
            </a:r>
            <a:r>
              <a:rPr lang="en-US" dirty="0" err="1" smtClean="0"/>
              <a:t>diàn</a:t>
            </a:r>
            <a:r>
              <a:rPr lang="en-US" dirty="0" smtClean="0"/>
              <a:t>  </a:t>
            </a:r>
            <a:r>
              <a:rPr lang="en-US" dirty="0" err="1" smtClean="0"/>
              <a:t>chāo</a:t>
            </a:r>
            <a:r>
              <a:rPr lang="en-US" dirty="0" smtClean="0"/>
              <a:t> </a:t>
            </a:r>
            <a:r>
              <a:rPr lang="en-US" dirty="0" err="1"/>
              <a:t>shì</a:t>
            </a:r>
            <a:r>
              <a:rPr lang="en-US" dirty="0"/>
              <a:t> </a:t>
            </a:r>
            <a:endParaRPr lang="en-US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zh-CN" altLang="en-US" sz="2400" dirty="0" smtClean="0"/>
              <a:t>大楼后面是书店和超市。</a:t>
            </a:r>
            <a:endParaRPr lang="en-US" altLang="zh-CN" sz="24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US" altLang="zh-CN" sz="2400" dirty="0" smtClean="0"/>
              <a:t>James</a:t>
            </a:r>
            <a:r>
              <a:rPr lang="zh-CN" altLang="en-US" sz="2400" dirty="0" smtClean="0"/>
              <a:t>左边是</a:t>
            </a:r>
            <a:r>
              <a:rPr lang="en-US" altLang="zh-CN" sz="2400" dirty="0" err="1" smtClean="0"/>
              <a:t>Hamzah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zh-CN" altLang="en-US" sz="2400" dirty="0" smtClean="0"/>
              <a:t>今天是我的生日。</a:t>
            </a:r>
            <a:endParaRPr lang="en-US" sz="2400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4747722" y="1371601"/>
            <a:ext cx="5333538" cy="2949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zh-CN" altLang="en-US" sz="24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在</a:t>
            </a:r>
            <a:endParaRPr lang="en-US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在 </a:t>
            </a:r>
            <a:r>
              <a:rPr lang="en-US" altLang="zh-CN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+ </a:t>
            </a: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地方 </a:t>
            </a:r>
            <a:r>
              <a:rPr lang="en-US" altLang="zh-CN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(location)</a:t>
            </a: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altLang="zh-CN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§"/>
            </a:pP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我在家吃饭。</a:t>
            </a:r>
            <a:endParaRPr lang="en-US" altLang="zh-CN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§"/>
            </a:pPr>
            <a:r>
              <a:rPr lang="en-US" altLang="zh-CN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Ceilyn</a:t>
            </a: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和</a:t>
            </a:r>
            <a:r>
              <a:rPr lang="en-US" altLang="zh-CN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Saffron</a:t>
            </a: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在</a:t>
            </a:r>
            <a:r>
              <a:rPr lang="en-US" altLang="zh-CN" sz="2400" dirty="0" err="1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Hamzah</a:t>
            </a: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的右边。</a:t>
            </a:r>
            <a:endParaRPr lang="en-US" altLang="zh-CN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 defTabSz="457200">
              <a:spcBef>
                <a:spcPts val="1000"/>
              </a:spcBef>
              <a:buClr>
                <a:schemeClr val="accent1"/>
              </a:buClr>
              <a:buSzPct val="80000"/>
              <a:buFont typeface="Wingdings" panose="05000000000000000000" pitchFamily="2" charset="2"/>
              <a:buChar char="§"/>
            </a:pP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他们在电影院</a:t>
            </a:r>
            <a:r>
              <a:rPr lang="en-GB" altLang="zh-CN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diàn</a:t>
            </a:r>
            <a:r>
              <a:rPr lang="en-GB" altLang="zh-CN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GB" altLang="zh-CN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yǐng</a:t>
            </a:r>
            <a:r>
              <a:rPr lang="en-GB" altLang="zh-CN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GB" altLang="zh-CN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yuàn</a:t>
            </a: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看电影。</a:t>
            </a:r>
            <a:endParaRPr lang="en-GB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8695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24</a:t>
            </a:r>
            <a:r>
              <a:rPr lang="zh-CN" altLang="en-US" sz="3200" dirty="0" smtClean="0"/>
              <a:t>课 </a:t>
            </a:r>
            <a:r>
              <a:rPr lang="zh-CN" altLang="en-US" sz="3200" dirty="0"/>
              <a:t>妈妈给</a:t>
            </a:r>
            <a:r>
              <a:rPr lang="zh-CN" altLang="en-US" sz="3200" dirty="0" smtClean="0"/>
              <a:t>我寄来了礼物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1"/>
            <a:ext cx="2877396" cy="388619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zh-CN" altLang="en-US" sz="2400" dirty="0" smtClean="0"/>
              <a:t>             来</a:t>
            </a:r>
            <a:r>
              <a:rPr lang="en-GB" altLang="zh-CN" sz="2400" dirty="0" err="1"/>
              <a:t>lái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             去</a:t>
            </a:r>
            <a:r>
              <a:rPr lang="en-GB" altLang="zh-CN" sz="2400" dirty="0" err="1"/>
              <a:t>qù</a:t>
            </a:r>
            <a:endParaRPr lang="en-US" altLang="zh-CN" sz="2400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dirty="0" smtClean="0"/>
              <a:t>进</a:t>
            </a:r>
            <a:r>
              <a:rPr lang="en-GB" altLang="zh-CN" sz="2400" dirty="0" err="1"/>
              <a:t>jìn</a:t>
            </a:r>
            <a:r>
              <a:rPr lang="zh-CN" altLang="en-US" sz="2400" dirty="0" smtClean="0"/>
              <a:t>来</a:t>
            </a:r>
            <a:r>
              <a:rPr lang="en-US" altLang="zh-CN" sz="2400" dirty="0" smtClean="0"/>
              <a:t>/</a:t>
            </a:r>
            <a:r>
              <a:rPr lang="zh-CN" altLang="en-US" sz="2400" dirty="0" smtClean="0"/>
              <a:t>去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出</a:t>
            </a:r>
            <a:r>
              <a:rPr lang="en-GB" altLang="zh-CN" sz="2400" dirty="0" err="1"/>
              <a:t>chū</a:t>
            </a:r>
            <a:r>
              <a:rPr lang="zh-CN" altLang="en-US" sz="2400" dirty="0" smtClean="0"/>
              <a:t>来</a:t>
            </a:r>
            <a:r>
              <a:rPr lang="en-US" altLang="zh-CN" sz="2400" dirty="0" smtClean="0"/>
              <a:t>/</a:t>
            </a:r>
            <a:r>
              <a:rPr lang="zh-CN" altLang="en-US" sz="2400" dirty="0" smtClean="0"/>
              <a:t>去</a:t>
            </a:r>
            <a:endParaRPr lang="en-US" altLang="zh-CN" sz="2400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zh-CN" altLang="en-US" sz="2400" dirty="0" smtClean="0"/>
              <a:t>上来</a:t>
            </a:r>
            <a:r>
              <a:rPr lang="en-US" altLang="zh-CN" sz="2400" dirty="0" smtClean="0"/>
              <a:t>/</a:t>
            </a:r>
            <a:r>
              <a:rPr lang="zh-CN" altLang="en-US" sz="2400" dirty="0" smtClean="0"/>
              <a:t>去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 smtClean="0"/>
              <a:t>下来</a:t>
            </a:r>
            <a:r>
              <a:rPr lang="en-US" altLang="zh-CN" sz="2400" dirty="0" smtClean="0"/>
              <a:t>/</a:t>
            </a:r>
            <a:r>
              <a:rPr lang="zh-CN" altLang="en-US" sz="2400" dirty="0" smtClean="0"/>
              <a:t>去</a:t>
            </a:r>
            <a:endParaRPr lang="en-US" altLang="zh-CN" sz="2400" dirty="0" smtClean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1177290" y="1565910"/>
            <a:ext cx="617220" cy="0"/>
          </a:xfrm>
          <a:prstGeom prst="straightConnector1">
            <a:avLst/>
          </a:prstGeom>
          <a:ln w="7620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2828925" y="2026920"/>
            <a:ext cx="617220" cy="0"/>
          </a:xfrm>
          <a:prstGeom prst="straightConnector1">
            <a:avLst/>
          </a:prstGeom>
          <a:ln w="762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H="1">
            <a:off x="2802255" y="1565910"/>
            <a:ext cx="643890" cy="0"/>
          </a:xfrm>
          <a:prstGeom prst="straightConnector1">
            <a:avLst/>
          </a:prstGeom>
          <a:ln w="7620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1059180" y="2026920"/>
            <a:ext cx="643890" cy="0"/>
          </a:xfrm>
          <a:prstGeom prst="straightConnector1">
            <a:avLst/>
          </a:prstGeom>
          <a:ln w="76200">
            <a:solidFill>
              <a:srgbClr val="C0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/>
          <p:cNvSpPr txBox="1"/>
          <p:nvPr/>
        </p:nvSpPr>
        <p:spPr>
          <a:xfrm>
            <a:off x="3954780" y="2651760"/>
            <a:ext cx="3783330" cy="39446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起</a:t>
            </a:r>
            <a:r>
              <a:rPr lang="en-GB" altLang="zh-CN" sz="2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qǐ</a:t>
            </a: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来</a:t>
            </a:r>
            <a:endParaRPr lang="en-US" altLang="zh-CN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回</a:t>
            </a:r>
            <a:r>
              <a:rPr lang="en-GB" altLang="zh-CN" sz="2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huí</a:t>
            </a: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来</a:t>
            </a:r>
            <a:r>
              <a:rPr lang="en-US" altLang="zh-CN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/</a:t>
            </a:r>
            <a:r>
              <a:rPr lang="zh-CN" alt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去</a:t>
            </a:r>
            <a:endParaRPr lang="en-US" altLang="zh-CN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带</a:t>
            </a:r>
            <a:r>
              <a:rPr lang="en-GB" altLang="zh-CN" sz="2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dài</a:t>
            </a: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来</a:t>
            </a:r>
            <a:r>
              <a:rPr lang="en-US" altLang="zh-CN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/</a:t>
            </a:r>
            <a:r>
              <a:rPr lang="zh-CN" alt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去</a:t>
            </a:r>
            <a:endParaRPr lang="en-US" altLang="zh-CN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寄</a:t>
            </a:r>
            <a:r>
              <a:rPr lang="en-GB" altLang="zh-CN" sz="2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jì</a:t>
            </a: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来</a:t>
            </a:r>
            <a:r>
              <a:rPr lang="en-US" altLang="zh-CN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/</a:t>
            </a:r>
            <a:r>
              <a:rPr lang="zh-CN" altLang="en-US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去</a:t>
            </a:r>
            <a:endParaRPr lang="en-US" altLang="zh-CN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拿</a:t>
            </a:r>
            <a:r>
              <a:rPr lang="en-GB" altLang="zh-CN" sz="2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ná</a:t>
            </a: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来</a:t>
            </a:r>
            <a:r>
              <a:rPr lang="en-US" altLang="zh-CN" sz="2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/</a:t>
            </a: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去</a:t>
            </a:r>
            <a:endParaRPr lang="en-US" altLang="zh-CN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走</a:t>
            </a:r>
            <a:r>
              <a:rPr lang="en-GB" altLang="zh-CN" sz="2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zǒu</a:t>
            </a: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来</a:t>
            </a:r>
            <a:r>
              <a:rPr lang="en-US" altLang="zh-CN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/</a:t>
            </a: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去</a:t>
            </a:r>
            <a:endParaRPr lang="en-US" altLang="zh-CN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跑</a:t>
            </a:r>
            <a:r>
              <a:rPr lang="en-GB" altLang="zh-CN" sz="2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pǎo</a:t>
            </a: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来</a:t>
            </a:r>
            <a:r>
              <a:rPr lang="en-US" altLang="zh-CN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/</a:t>
            </a: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去</a:t>
            </a:r>
            <a:endParaRPr lang="en-US" altLang="zh-CN" sz="2400" dirty="0" smtClean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defTabSz="457200"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买</a:t>
            </a:r>
            <a:r>
              <a:rPr lang="en-GB" altLang="zh-CN" sz="24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mǎi</a:t>
            </a: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来</a:t>
            </a:r>
            <a:r>
              <a:rPr lang="en-US" altLang="zh-CN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/</a:t>
            </a:r>
            <a:r>
              <a:rPr lang="zh-CN" altLang="en-US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去</a:t>
            </a:r>
            <a:endParaRPr lang="en-GB" sz="2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2438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579120"/>
          </a:xfrm>
        </p:spPr>
        <p:txBody>
          <a:bodyPr>
            <a:normAutofit/>
          </a:bodyPr>
          <a:lstStyle/>
          <a:p>
            <a:r>
              <a:rPr lang="zh-CN" altLang="en-US" sz="3200" dirty="0" smtClean="0"/>
              <a:t>第</a:t>
            </a:r>
            <a:r>
              <a:rPr lang="en-US" altLang="zh-CN" sz="3200" dirty="0" smtClean="0"/>
              <a:t>24</a:t>
            </a:r>
            <a:r>
              <a:rPr lang="zh-CN" altLang="en-US" sz="3200" dirty="0" smtClean="0"/>
              <a:t>课 </a:t>
            </a:r>
            <a:r>
              <a:rPr lang="zh-CN" altLang="en-US" sz="3200" dirty="0"/>
              <a:t>妈妈给</a:t>
            </a:r>
            <a:r>
              <a:rPr lang="zh-CN" altLang="en-US" sz="3200" dirty="0" smtClean="0"/>
              <a:t>我寄来了礼物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371600"/>
            <a:ext cx="9278196" cy="5749289"/>
          </a:xfrm>
        </p:spPr>
        <p:txBody>
          <a:bodyPr>
            <a:normAutofit/>
          </a:bodyPr>
          <a:lstStyle/>
          <a:p>
            <a:r>
              <a:rPr lang="zh-CN" altLang="en-US" sz="2400" b="1" dirty="0" smtClean="0">
                <a:solidFill>
                  <a:schemeClr val="accent4"/>
                </a:solidFill>
              </a:rPr>
              <a:t>把</a:t>
            </a:r>
            <a:endParaRPr lang="en-US" sz="2400" b="1" dirty="0" smtClean="0">
              <a:solidFill>
                <a:schemeClr val="accent4"/>
              </a:solidFill>
            </a:endParaRPr>
          </a:p>
          <a:p>
            <a:pPr marL="0" indent="0">
              <a:buNone/>
            </a:pPr>
            <a:r>
              <a:rPr lang="zh-CN" altLang="en-US" sz="2400" b="1" dirty="0" smtClean="0">
                <a:solidFill>
                  <a:schemeClr val="accent4"/>
                </a:solidFill>
              </a:rPr>
              <a:t>把</a:t>
            </a:r>
            <a:r>
              <a:rPr lang="en-US" altLang="zh-CN" sz="2400" dirty="0" smtClean="0"/>
              <a:t>A + </a:t>
            </a:r>
            <a:r>
              <a:rPr lang="en-US" altLang="zh-CN" sz="2400" b="1" dirty="0" smtClean="0">
                <a:solidFill>
                  <a:schemeClr val="accent2"/>
                </a:solidFill>
              </a:rPr>
              <a:t>v. </a:t>
            </a:r>
            <a:r>
              <a:rPr lang="en-US" altLang="zh-CN" sz="2400" dirty="0" smtClean="0"/>
              <a:t>+ </a:t>
            </a:r>
            <a:r>
              <a:rPr lang="zh-CN" altLang="en-US" sz="2400" dirty="0" smtClean="0">
                <a:solidFill>
                  <a:srgbClr val="0070C0"/>
                </a:solidFill>
              </a:rPr>
              <a:t>来</a:t>
            </a:r>
            <a:r>
              <a:rPr lang="en-US" altLang="zh-CN" sz="2400" dirty="0" smtClean="0"/>
              <a:t>/</a:t>
            </a:r>
            <a:r>
              <a:rPr lang="zh-CN" altLang="en-US" sz="2400" dirty="0" smtClean="0">
                <a:solidFill>
                  <a:srgbClr val="0070C0"/>
                </a:solidFill>
              </a:rPr>
              <a:t>去</a:t>
            </a:r>
            <a:r>
              <a:rPr lang="zh-CN" altLang="en-US" sz="2400" dirty="0" smtClean="0"/>
              <a:t>。</a:t>
            </a:r>
            <a:endParaRPr lang="en-US" altLang="zh-CN" sz="2400" dirty="0" smtClean="0"/>
          </a:p>
          <a:p>
            <a:pPr marL="0" indent="0">
              <a:buNone/>
            </a:pPr>
            <a:endParaRPr lang="en-US" sz="2400" dirty="0"/>
          </a:p>
          <a:p>
            <a:pPr>
              <a:buFont typeface="Wingdings" panose="05000000000000000000" pitchFamily="2" charset="2"/>
              <a:buChar char="§"/>
            </a:pPr>
            <a:r>
              <a:rPr lang="zh-CN" altLang="en-US" sz="2400" dirty="0"/>
              <a:t>我</a:t>
            </a:r>
            <a:r>
              <a:rPr lang="zh-CN" altLang="en-US" sz="2400" dirty="0">
                <a:solidFill>
                  <a:schemeClr val="accent4"/>
                </a:solidFill>
              </a:rPr>
              <a:t>把</a:t>
            </a:r>
            <a:r>
              <a:rPr lang="zh-CN" altLang="en-US" sz="2400" dirty="0"/>
              <a:t>信</a:t>
            </a:r>
            <a:r>
              <a:rPr lang="zh-CN" altLang="en-US" sz="2400" dirty="0">
                <a:solidFill>
                  <a:schemeClr val="accent2"/>
                </a:solidFill>
              </a:rPr>
              <a:t>寄</a:t>
            </a:r>
            <a:r>
              <a:rPr lang="zh-CN" altLang="en-US" sz="2400" dirty="0">
                <a:solidFill>
                  <a:srgbClr val="0070C0"/>
                </a:solidFill>
              </a:rPr>
              <a:t>去</a:t>
            </a:r>
            <a:r>
              <a:rPr lang="zh-CN" altLang="en-US" sz="2400" dirty="0"/>
              <a:t>了。</a:t>
            </a:r>
            <a:endParaRPr lang="en-US" altLang="zh-CN" sz="2400" dirty="0"/>
          </a:p>
          <a:p>
            <a:pPr>
              <a:buFont typeface="Wingdings" panose="05000000000000000000" pitchFamily="2" charset="2"/>
              <a:buChar char="§"/>
            </a:pPr>
            <a:r>
              <a:rPr lang="zh-CN" altLang="en-US" sz="2400" dirty="0" smtClean="0"/>
              <a:t>他</a:t>
            </a:r>
            <a:r>
              <a:rPr lang="zh-CN" altLang="en-US" sz="2400" dirty="0">
                <a:solidFill>
                  <a:schemeClr val="accent4"/>
                </a:solidFill>
              </a:rPr>
              <a:t>把</a:t>
            </a:r>
            <a:r>
              <a:rPr lang="zh-CN" altLang="en-US" sz="2400" dirty="0"/>
              <a:t>他们</a:t>
            </a:r>
            <a:r>
              <a:rPr lang="zh-CN" altLang="en-US" sz="2400" dirty="0">
                <a:solidFill>
                  <a:schemeClr val="accent2"/>
                </a:solidFill>
              </a:rPr>
              <a:t>带</a:t>
            </a:r>
            <a:r>
              <a:rPr lang="zh-CN" altLang="en-US" sz="2400" dirty="0">
                <a:solidFill>
                  <a:srgbClr val="0070C0"/>
                </a:solidFill>
              </a:rPr>
              <a:t>来</a:t>
            </a:r>
            <a:r>
              <a:rPr lang="zh-CN" altLang="en-US" sz="2400" dirty="0"/>
              <a:t>了。</a:t>
            </a:r>
            <a:endParaRPr lang="en-US" altLang="zh-CN" sz="2400" dirty="0"/>
          </a:p>
          <a:p>
            <a:pPr>
              <a:buFont typeface="Wingdings" panose="05000000000000000000" pitchFamily="2" charset="2"/>
              <a:buChar char="§"/>
            </a:pPr>
            <a:r>
              <a:rPr lang="zh-CN" altLang="en-US" sz="2400" dirty="0" smtClean="0"/>
              <a:t>马</a:t>
            </a:r>
            <a:r>
              <a:rPr lang="zh-CN" altLang="en-US" sz="2400" dirty="0"/>
              <a:t>丁</a:t>
            </a:r>
            <a:r>
              <a:rPr lang="zh-CN" altLang="en-US" sz="2400" dirty="0">
                <a:solidFill>
                  <a:schemeClr val="accent4"/>
                </a:solidFill>
              </a:rPr>
              <a:t>把</a:t>
            </a:r>
            <a:r>
              <a:rPr lang="zh-CN" altLang="en-US" sz="2400" dirty="0"/>
              <a:t>我的书</a:t>
            </a:r>
            <a:r>
              <a:rPr lang="zh-CN" altLang="en-US" sz="2400" dirty="0">
                <a:solidFill>
                  <a:schemeClr val="accent2"/>
                </a:solidFill>
              </a:rPr>
              <a:t>拿</a:t>
            </a:r>
            <a:r>
              <a:rPr lang="zh-CN" altLang="en-US" sz="2400" dirty="0">
                <a:solidFill>
                  <a:srgbClr val="0070C0"/>
                </a:solidFill>
              </a:rPr>
              <a:t>去</a:t>
            </a:r>
            <a:r>
              <a:rPr lang="zh-CN" altLang="en-US" sz="2400" dirty="0"/>
              <a:t>了。</a:t>
            </a:r>
            <a:endParaRPr lang="en-US" altLang="zh-CN" sz="2400" dirty="0"/>
          </a:p>
          <a:p>
            <a:pPr>
              <a:buFont typeface="Wingdings" panose="05000000000000000000" pitchFamily="2" charset="2"/>
              <a:buChar char="§"/>
            </a:pPr>
            <a:r>
              <a:rPr lang="zh-CN" altLang="en-US" sz="2400" dirty="0" smtClean="0"/>
              <a:t>我</a:t>
            </a:r>
            <a:r>
              <a:rPr lang="zh-CN" altLang="en-US" sz="2400" dirty="0"/>
              <a:t>们</a:t>
            </a:r>
            <a:r>
              <a:rPr lang="zh-CN" altLang="en-US" sz="2400" dirty="0">
                <a:solidFill>
                  <a:schemeClr val="accent4"/>
                </a:solidFill>
              </a:rPr>
              <a:t>把</a:t>
            </a:r>
            <a:r>
              <a:rPr lang="zh-CN" altLang="en-US" sz="2400" dirty="0"/>
              <a:t>菜</a:t>
            </a:r>
            <a:r>
              <a:rPr lang="zh-CN" altLang="en-US" sz="2400" dirty="0">
                <a:solidFill>
                  <a:schemeClr val="accent2"/>
                </a:solidFill>
              </a:rPr>
              <a:t>买</a:t>
            </a:r>
            <a:r>
              <a:rPr lang="zh-CN" altLang="en-US" sz="2400" dirty="0">
                <a:solidFill>
                  <a:srgbClr val="0070C0"/>
                </a:solidFill>
              </a:rPr>
              <a:t>来</a:t>
            </a:r>
            <a:r>
              <a:rPr lang="zh-CN" altLang="en-US" sz="2400" dirty="0"/>
              <a:t>了。</a:t>
            </a:r>
            <a:endParaRPr lang="en-GB" sz="2400" dirty="0"/>
          </a:p>
          <a:p>
            <a:pPr marL="0" indent="0">
              <a:buNone/>
            </a:pPr>
            <a:endParaRPr lang="en-US" altLang="zh-CN" sz="2400" dirty="0" smtClean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99977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177</TotalTime>
  <Words>623</Words>
  <Application>Microsoft Office PowerPoint</Application>
  <PresentationFormat>Widescreen</PresentationFormat>
  <Paragraphs>118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方正姚体</vt:lpstr>
      <vt:lpstr>华文新魏</vt:lpstr>
      <vt:lpstr>Arial</vt:lpstr>
      <vt:lpstr>Trebuchet MS</vt:lpstr>
      <vt:lpstr>Wingdings</vt:lpstr>
      <vt:lpstr>Wingdings 3</vt:lpstr>
      <vt:lpstr>Facet</vt:lpstr>
      <vt:lpstr>Chinese 3 综合 Comprehensive</vt:lpstr>
      <vt:lpstr>第24课 妈妈给我寄来了礼物</vt:lpstr>
      <vt:lpstr>第24课 妈妈给我寄来了礼物</vt:lpstr>
      <vt:lpstr>第24课 妈妈给我寄来了礼物</vt:lpstr>
      <vt:lpstr>第24课 妈妈给我寄来了礼物</vt:lpstr>
      <vt:lpstr>第24课 妈妈给我寄来了礼物</vt:lpstr>
      <vt:lpstr>第24课 妈妈给我寄来了礼物</vt:lpstr>
      <vt:lpstr>第24课 妈妈给我寄来了礼物</vt:lpstr>
      <vt:lpstr>第24课 妈妈给我寄来了礼物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2 综合 Comprehensive</dc:title>
  <dc:creator>Yiying Jiao</dc:creator>
  <cp:lastModifiedBy>Yiying Jiao</cp:lastModifiedBy>
  <cp:revision>6</cp:revision>
  <dcterms:created xsi:type="dcterms:W3CDTF">2019-02-06T10:41:19Z</dcterms:created>
  <dcterms:modified xsi:type="dcterms:W3CDTF">2019-02-12T13:47:49Z</dcterms:modified>
</cp:coreProperties>
</file>