
<file path=[Content_Types].xml><?xml version="1.0" encoding="utf-8"?>
<Types xmlns="http://schemas.openxmlformats.org/package/2006/content-types">
  <Default Extension="jpeg" ContentType="image/jpeg"/>
  <Default Extension="jpeg@f_auto"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2" r:id="rId4"/>
    <p:sldId id="258" r:id="rId5"/>
    <p:sldId id="259" r:id="rId6"/>
    <p:sldId id="260" r:id="rId7"/>
    <p:sldId id="263" r:id="rId8"/>
    <p:sldId id="264" r:id="rId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35C0A1-B266-4DA5-AAAD-07983ECD16EC}" type="datetimeFigureOut">
              <a:rPr lang="zh-CN" altLang="en-US" smtClean="0"/>
              <a:t>2023/7/22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5EA1D4-A035-453C-9C84-35170ADEF143}" type="slidenum">
              <a:rPr lang="zh-CN" altLang="en-US" smtClean="0"/>
              <a:t>‹#›</a:t>
            </a:fld>
            <a:endParaRPr lang="zh-CN" altLang="en-US"/>
          </a:p>
        </p:txBody>
      </p:sp>
    </p:spTree>
    <p:extLst>
      <p:ext uri="{BB962C8B-B14F-4D97-AF65-F5344CB8AC3E}">
        <p14:creationId xmlns:p14="http://schemas.microsoft.com/office/powerpoint/2010/main" val="1470866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800" dirty="0">
                <a:effectLst/>
                <a:latin typeface="Times New Roman" panose="02020603050405020304" pitchFamily="18" charset="0"/>
                <a:ea typeface="等线" panose="02010600030101010101" pitchFamily="2" charset="-122"/>
              </a:rPr>
              <a:t>JD Group officially entered the e-commerce sector in 2004. In May 2014, JD Group was officially listed on NASDAQ Stock Exchange in the United States, making it the first comprehensive e-commerce platform in China to successfully go public in the United States.</a:t>
            </a:r>
            <a:endParaRPr lang="zh-CN" altLang="en-US" dirty="0"/>
          </a:p>
        </p:txBody>
      </p:sp>
      <p:sp>
        <p:nvSpPr>
          <p:cNvPr id="4" name="灯片编号占位符 3"/>
          <p:cNvSpPr>
            <a:spLocks noGrp="1"/>
          </p:cNvSpPr>
          <p:nvPr>
            <p:ph type="sldNum" sz="quarter" idx="5"/>
          </p:nvPr>
        </p:nvSpPr>
        <p:spPr/>
        <p:txBody>
          <a:bodyPr/>
          <a:lstStyle/>
          <a:p>
            <a:fld id="{B25EA1D4-A035-453C-9C84-35170ADEF143}" type="slidenum">
              <a:rPr lang="zh-CN" altLang="en-US" smtClean="0"/>
              <a:t>2</a:t>
            </a:fld>
            <a:endParaRPr lang="zh-CN" altLang="en-US"/>
          </a:p>
        </p:txBody>
      </p:sp>
    </p:spTree>
    <p:extLst>
      <p:ext uri="{BB962C8B-B14F-4D97-AF65-F5344CB8AC3E}">
        <p14:creationId xmlns:p14="http://schemas.microsoft.com/office/powerpoint/2010/main" val="3605339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B8009E-AA3B-0B92-FCEB-1200748DC2F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127ACB46-0C68-E258-0A23-715F3B989C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A09BBEFF-5794-50DB-D8FF-A6A7FFDA8A34}"/>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74188655-8CC6-0850-9821-87F627C9948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8F7D536-3A41-6A11-B1B0-99BA998379DE}"/>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77478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BBF867B-CDDE-D85E-6FE9-5D024566027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309E616-8042-ECDF-4919-268375DE5C54}"/>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053BF10-DCA4-F483-992A-07E932EEEE8F}"/>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73C7E81A-E728-E7EF-9873-CA65738B689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2A916FD-489B-4C38-5B6D-FCE6EC3F6B5F}"/>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417464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6674DA0-4B5F-30A5-CE75-98629E4FC6C9}"/>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0A0FCAE9-8CB2-9AA9-9E99-798FD85D4B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C3BAE094-04A3-7001-CA18-446B0E091230}"/>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43B43085-8FF6-804E-955A-8A219E1933D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6E2AB4E-58BA-27EF-AC42-AD0F777C5859}"/>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326701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6C6F66C-67CC-2CA5-945F-A4236C2B0F5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65CACC1E-0E89-92F9-18CB-8F7D13A02447}"/>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488EDD8-EC00-E236-00D6-0FFE22D8670F}"/>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AC45D88-BFE1-A325-5345-19C5019A0220}"/>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6" name="页脚占位符 5">
            <a:extLst>
              <a:ext uri="{FF2B5EF4-FFF2-40B4-BE49-F238E27FC236}">
                <a16:creationId xmlns:a16="http://schemas.microsoft.com/office/drawing/2014/main" id="{FAA7D9D9-9AC0-1E40-7A64-B17869397CC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85CA332-F3F3-FF51-35E0-E47AD04B456F}"/>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416400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E1A9C01-7C39-620B-AC16-88E4352B51AF}"/>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6FAE4A7-4D87-92B2-A142-EC79F8BE06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28D9971A-0BCC-AAC7-6E79-6B7A9037012E}"/>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749F713-123A-E421-38D9-D3F08FCA2D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F78B98AC-0801-E28A-BCC7-880372133AED}"/>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2FE25DDA-EA7B-398F-EABD-3210941B7035}"/>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8" name="页脚占位符 7">
            <a:extLst>
              <a:ext uri="{FF2B5EF4-FFF2-40B4-BE49-F238E27FC236}">
                <a16:creationId xmlns:a16="http://schemas.microsoft.com/office/drawing/2014/main" id="{E721AEF9-014B-394D-23FA-3CCA0D325272}"/>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A6040C10-9804-9D39-DE2C-0DF0CD8260C1}"/>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962776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7A5FD8-3630-3C03-577F-86DCAEEF9968}"/>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0850D7CA-3607-0EEB-1DB9-09AF60B05CDA}"/>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4" name="页脚占位符 3">
            <a:extLst>
              <a:ext uri="{FF2B5EF4-FFF2-40B4-BE49-F238E27FC236}">
                <a16:creationId xmlns:a16="http://schemas.microsoft.com/office/drawing/2014/main" id="{5105CE57-52D1-4604-5C12-C59A759118D6}"/>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EF6BB8B-9465-E700-E35F-1DAC955FB213}"/>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71407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3FBDAF6D-3D1A-3E4F-6208-CA233C0F3809}"/>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3" name="页脚占位符 2">
            <a:extLst>
              <a:ext uri="{FF2B5EF4-FFF2-40B4-BE49-F238E27FC236}">
                <a16:creationId xmlns:a16="http://schemas.microsoft.com/office/drawing/2014/main" id="{9F50BCBC-E80A-59E7-6ED7-4F405CDC4B70}"/>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908AD1A-BD6D-9E67-5BFE-33DA91D82B88}"/>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87690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7DF9E9F-F31C-56E6-7A13-21001B4956E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FE708DF-F306-24E7-E2AA-75299BEA2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52A5B63A-D172-BBF1-F510-5AAE29E5D2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FDB02B6-6D4D-9A1B-A140-9BD5E3AB2F6F}"/>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6" name="页脚占位符 5">
            <a:extLst>
              <a:ext uri="{FF2B5EF4-FFF2-40B4-BE49-F238E27FC236}">
                <a16:creationId xmlns:a16="http://schemas.microsoft.com/office/drawing/2014/main" id="{EE5EEEC4-3781-101D-7DF0-FE3DB54F766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331AE0C4-06C1-B85B-DBEE-3E6BBB275B67}"/>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615507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32C2EEE-BDC2-11AD-B6B6-CA12185661A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C32214C-79C7-B3F0-3657-1B75A714A9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F67D2A2-B7D5-030F-FDF7-E50B0DCA3E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C3BC11D-8F80-60F0-AC79-A6E8C469E162}"/>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6" name="页脚占位符 5">
            <a:extLst>
              <a:ext uri="{FF2B5EF4-FFF2-40B4-BE49-F238E27FC236}">
                <a16:creationId xmlns:a16="http://schemas.microsoft.com/office/drawing/2014/main" id="{CCAF5825-D3E0-9AEE-D97D-F0902E3CCF7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033C7C5-B13A-5F51-5D51-3419816708D6}"/>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607234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D0AC8B1-E82B-BD29-544A-C61BA160EF1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0C7DFDE3-ADCA-AA2D-CFB1-24DB34161B0D}"/>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9E80AF8-1991-7339-D4E9-843DA0601368}"/>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99008CAC-9F2D-B9C3-5C06-675876EDC09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AA4F214-9BDA-9358-8242-775CFB76A6D4}"/>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174579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9BFEEB0-DFC3-896B-F1CB-00950A2C60E9}"/>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187521C-AE54-4677-DBEE-60A5B9C28E0A}"/>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D33C64A-0EAF-11F6-E393-7319F4955181}"/>
              </a:ext>
            </a:extLst>
          </p:cNvPr>
          <p:cNvSpPr>
            <a:spLocks noGrp="1"/>
          </p:cNvSpPr>
          <p:nvPr>
            <p:ph type="dt" sz="half" idx="10"/>
          </p:nvPr>
        </p:nvSpPr>
        <p:spPr/>
        <p:txBody>
          <a:body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00F7D9E6-58F2-0F13-462F-ECA4413A3E0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677C45D-F597-76A0-8DE6-5029FA837374}"/>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65892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85D1C26C-7FC4-AC0A-6B20-90B1E073E1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27A17D8D-5688-2658-B99E-72D91AFD95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DB48E2B-BDB2-671A-C247-01E3A70EB1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60AEC-4537-4E9C-A809-025DDFFEF8BC}" type="datetimeFigureOut">
              <a:rPr lang="zh-CN" altLang="en-US" smtClean="0"/>
              <a:t>2023/7/22</a:t>
            </a:fld>
            <a:endParaRPr lang="zh-CN" altLang="en-US"/>
          </a:p>
        </p:txBody>
      </p:sp>
      <p:sp>
        <p:nvSpPr>
          <p:cNvPr id="5" name="页脚占位符 4">
            <a:extLst>
              <a:ext uri="{FF2B5EF4-FFF2-40B4-BE49-F238E27FC236}">
                <a16:creationId xmlns:a16="http://schemas.microsoft.com/office/drawing/2014/main" id="{44DCB03F-7D86-AF4A-4D2D-A8F81AA5F0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F04A8FF9-8044-5967-235D-A1BA1F0C3F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287349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f_auto"/><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f_auto"/><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9993733C-C852-7DA3-4E2F-0800AACE5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87922"/>
            <a:ext cx="5284176" cy="6655777"/>
          </a:xfrm>
          <a:prstGeom prst="rect">
            <a:avLst/>
          </a:prstGeom>
        </p:spPr>
      </p:pic>
      <p:sp>
        <p:nvSpPr>
          <p:cNvPr id="8" name="文本框 7">
            <a:extLst>
              <a:ext uri="{FF2B5EF4-FFF2-40B4-BE49-F238E27FC236}">
                <a16:creationId xmlns:a16="http://schemas.microsoft.com/office/drawing/2014/main" id="{557F96DD-1D0C-3235-ADD4-427C7634D228}"/>
              </a:ext>
            </a:extLst>
          </p:cNvPr>
          <p:cNvSpPr txBox="1"/>
          <p:nvPr/>
        </p:nvSpPr>
        <p:spPr>
          <a:xfrm>
            <a:off x="6280340" y="878584"/>
            <a:ext cx="3693640" cy="721480"/>
          </a:xfrm>
          <a:prstGeom prst="rect">
            <a:avLst/>
          </a:prstGeom>
          <a:noFill/>
        </p:spPr>
        <p:txBody>
          <a:bodyPr wrap="none" rtlCol="0">
            <a:spAutoFit/>
          </a:bodyPr>
          <a:lstStyle/>
          <a:p>
            <a:pPr algn="ctr">
              <a:lnSpc>
                <a:spcPct val="200000"/>
              </a:lnSpc>
            </a:pPr>
            <a:r>
              <a:rPr lang="en-US" altLang="zh-CN" sz="1100" b="1" i="1" kern="100" dirty="0">
                <a:solidFill>
                  <a:srgbClr val="FF0000"/>
                </a:solidFill>
                <a:effectLst/>
                <a:latin typeface="Times New Roman" panose="02020603050405020304" pitchFamily="18" charset="0"/>
                <a:ea typeface="方正仿宋简体"/>
                <a:cs typeface="Times New Roman" panose="02020603050405020304" pitchFamily="18" charset="0"/>
              </a:rPr>
              <a:t>The impact of organizational change on Internet businesses,</a:t>
            </a:r>
          </a:p>
          <a:p>
            <a:pPr algn="ctr">
              <a:lnSpc>
                <a:spcPct val="200000"/>
              </a:lnSpc>
            </a:pPr>
            <a:r>
              <a:rPr lang="en-US" altLang="zh-CN" sz="1100" b="1" i="1" kern="100" dirty="0">
                <a:solidFill>
                  <a:srgbClr val="FF0000"/>
                </a:solidFill>
                <a:effectLst/>
                <a:latin typeface="Times New Roman" panose="02020603050405020304" pitchFamily="18" charset="0"/>
                <a:ea typeface="方正仿宋简体"/>
                <a:cs typeface="Times New Roman" panose="02020603050405020304" pitchFamily="18" charset="0"/>
              </a:rPr>
              <a:t>Evidence from JD Group</a:t>
            </a:r>
            <a:endParaRPr lang="zh-CN" altLang="zh-CN" sz="1100" kern="100" dirty="0">
              <a:effectLst/>
              <a:latin typeface="等线" panose="02010600030101010101" pitchFamily="2" charset="-122"/>
              <a:ea typeface="等线" panose="02010600030101010101" pitchFamily="2" charset="-122"/>
              <a:cs typeface="Times New Roman" panose="02020603050405020304" pitchFamily="18" charset="0"/>
            </a:endParaRPr>
          </a:p>
        </p:txBody>
      </p:sp>
      <p:pic>
        <p:nvPicPr>
          <p:cNvPr id="9" name="图片 8">
            <a:extLst>
              <a:ext uri="{FF2B5EF4-FFF2-40B4-BE49-F238E27FC236}">
                <a16:creationId xmlns:a16="http://schemas.microsoft.com/office/drawing/2014/main" id="{FA878631-2AFF-253D-5C3B-AACBF7DA8F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94819" y="913733"/>
            <a:ext cx="651182" cy="651182"/>
          </a:xfrm>
          <a:prstGeom prst="rect">
            <a:avLst/>
          </a:prstGeom>
        </p:spPr>
      </p:pic>
      <p:sp>
        <p:nvSpPr>
          <p:cNvPr id="3" name="文本框 2">
            <a:extLst>
              <a:ext uri="{FF2B5EF4-FFF2-40B4-BE49-F238E27FC236}">
                <a16:creationId xmlns:a16="http://schemas.microsoft.com/office/drawing/2014/main" id="{9163B6B2-0E3C-C303-3D40-06162F5F97D1}"/>
              </a:ext>
            </a:extLst>
          </p:cNvPr>
          <p:cNvSpPr txBox="1"/>
          <p:nvPr/>
        </p:nvSpPr>
        <p:spPr>
          <a:xfrm>
            <a:off x="5622680" y="2469837"/>
            <a:ext cx="6097464" cy="3068853"/>
          </a:xfrm>
          <a:prstGeom prst="rect">
            <a:avLst/>
          </a:prstGeom>
          <a:noFill/>
        </p:spPr>
        <p:txBody>
          <a:bodyPr wrap="square">
            <a:spAutoFit/>
          </a:bodyPr>
          <a:lstStyle>
            <a:defPPr>
              <a:defRPr lang="zh-CN"/>
            </a:defPPr>
            <a:lvl1pPr algn="just">
              <a:lnSpc>
                <a:spcPct val="150000"/>
              </a:lnSpc>
              <a:defRPr sz="1000">
                <a:latin typeface="微软雅黑" panose="020B0503020204020204" pitchFamily="34" charset="-122"/>
                <a:ea typeface="微软雅黑" panose="020B0503020204020204" pitchFamily="34" charset="-122"/>
              </a:defRPr>
            </a:lvl1pPr>
          </a:lstStyle>
          <a:p>
            <a:r>
              <a:rPr lang="en-US" altLang="zh-CN" dirty="0"/>
              <a:t>Organizational Change refers to the process that an organization adjusts, improves, and innovates organizational elements (such as the organization's management philosophy, working mode, organizational structure, staffing, organizational culture, and technology, etc.) in a timely manner based on internal and external environment changes. The development of enterprises cannot be achieved without organizational reform. The changes of internal and external environment and the constant integration and change of enterprise resources have brought opportunities and challenges to enterprises, which requires enterprises to pay attention to organizational reform. The most important thing for organizational change management is to have a complete plan and implementation steps at the level of the senior management of the organization as well as a clear understanding of possible obstacles and obstacles. The backbone of organizational change is the middle-level team of the enterprise. The degree of cognition, enthusiasm and quality of the team's participation in the change determine the success of a change to a large extent.</a:t>
            </a:r>
            <a:endParaRPr lang="zh-CN" altLang="zh-CN" dirty="0"/>
          </a:p>
        </p:txBody>
      </p:sp>
      <p:sp>
        <p:nvSpPr>
          <p:cNvPr id="4" name="矩形 3">
            <a:extLst>
              <a:ext uri="{FF2B5EF4-FFF2-40B4-BE49-F238E27FC236}">
                <a16:creationId xmlns:a16="http://schemas.microsoft.com/office/drawing/2014/main" id="{88638943-9A09-617E-CD97-F0E92E61D9B1}"/>
              </a:ext>
            </a:extLst>
          </p:cNvPr>
          <p:cNvSpPr/>
          <p:nvPr/>
        </p:nvSpPr>
        <p:spPr>
          <a:xfrm>
            <a:off x="5442438" y="87922"/>
            <a:ext cx="6550270" cy="6655777"/>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629182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E5670CE8-F5F5-7291-62FD-CCBDB5856489}"/>
              </a:ext>
            </a:extLst>
          </p:cNvPr>
          <p:cNvSpPr txBox="1"/>
          <p:nvPr/>
        </p:nvSpPr>
        <p:spPr>
          <a:xfrm>
            <a:off x="5807317" y="1057727"/>
            <a:ext cx="5890846" cy="988476"/>
          </a:xfrm>
          <a:prstGeom prst="rect">
            <a:avLst/>
          </a:prstGeom>
          <a:noFill/>
        </p:spPr>
        <p:txBody>
          <a:bodyPr wrap="square">
            <a:spAutoFit/>
          </a:bodyPr>
          <a:lstStyle/>
          <a:p>
            <a:pPr algn="just">
              <a:lnSpc>
                <a:spcPct val="150000"/>
              </a:lnSpc>
            </a:pPr>
            <a:r>
              <a:rPr lang="en-US" altLang="zh-CN" sz="1000" b="0" i="0" dirty="0">
                <a:solidFill>
                  <a:srgbClr val="2A2B2E"/>
                </a:solidFill>
                <a:effectLst/>
                <a:latin typeface="微软雅黑" panose="020B0503020204020204" pitchFamily="34" charset="-122"/>
                <a:ea typeface="微软雅黑" panose="020B0503020204020204" pitchFamily="34" charset="-122"/>
              </a:rPr>
              <a:t>As early as around 2016, JD put forward three organizational change strategies. That is to establish customer-oriented network organization, value contract diamond organization and bamboo ecological organization. To a certain extent, these three organizations also represent the development direction of the future organizational reform of Chinese enterprises.</a:t>
            </a:r>
            <a:endParaRPr lang="zh-CN" altLang="en-US" sz="1000" dirty="0">
              <a:latin typeface="微软雅黑" panose="020B0503020204020204" pitchFamily="34" charset="-122"/>
              <a:ea typeface="微软雅黑" panose="020B0503020204020204" pitchFamily="34" charset="-122"/>
            </a:endParaRPr>
          </a:p>
        </p:txBody>
      </p:sp>
      <p:pic>
        <p:nvPicPr>
          <p:cNvPr id="7" name="图片 6">
            <a:extLst>
              <a:ext uri="{FF2B5EF4-FFF2-40B4-BE49-F238E27FC236}">
                <a16:creationId xmlns:a16="http://schemas.microsoft.com/office/drawing/2014/main" id="{B735DA42-54F7-BB12-0082-D26D43BB4A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290" y="87922"/>
            <a:ext cx="5257800" cy="6655777"/>
          </a:xfrm>
          <a:prstGeom prst="rect">
            <a:avLst/>
          </a:prstGeom>
        </p:spPr>
      </p:pic>
      <p:pic>
        <p:nvPicPr>
          <p:cNvPr id="9" name="图片 8">
            <a:extLst>
              <a:ext uri="{FF2B5EF4-FFF2-40B4-BE49-F238E27FC236}">
                <a16:creationId xmlns:a16="http://schemas.microsoft.com/office/drawing/2014/main" id="{6CEAE808-AD2A-443D-5912-FF98F05ED5E6}"/>
              </a:ext>
            </a:extLst>
          </p:cNvPr>
          <p:cNvPicPr>
            <a:picLocks noChangeAspect="1"/>
          </p:cNvPicPr>
          <p:nvPr/>
        </p:nvPicPr>
        <p:blipFill rotWithShape="1">
          <a:blip r:embed="rId4">
            <a:extLst>
              <a:ext uri="{28A0092B-C50C-407E-A947-70E740481C1C}">
                <a14:useLocalDpi xmlns:a14="http://schemas.microsoft.com/office/drawing/2010/main" val="0"/>
              </a:ext>
            </a:extLst>
          </a:blip>
          <a:srcRect b="19298"/>
          <a:stretch/>
        </p:blipFill>
        <p:spPr>
          <a:xfrm>
            <a:off x="5851280" y="2345285"/>
            <a:ext cx="5732585" cy="1907379"/>
          </a:xfrm>
          <a:prstGeom prst="rect">
            <a:avLst/>
          </a:prstGeom>
        </p:spPr>
      </p:pic>
      <p:sp>
        <p:nvSpPr>
          <p:cNvPr id="2" name="文本框 1">
            <a:extLst>
              <a:ext uri="{FF2B5EF4-FFF2-40B4-BE49-F238E27FC236}">
                <a16:creationId xmlns:a16="http://schemas.microsoft.com/office/drawing/2014/main" id="{58A779E7-D0F9-AD7B-56ED-DDB2689F71E3}"/>
              </a:ext>
            </a:extLst>
          </p:cNvPr>
          <p:cNvSpPr txBox="1"/>
          <p:nvPr/>
        </p:nvSpPr>
        <p:spPr>
          <a:xfrm>
            <a:off x="5772149" y="4742338"/>
            <a:ext cx="5961183" cy="1450141"/>
          </a:xfrm>
          <a:prstGeom prst="rect">
            <a:avLst/>
          </a:prstGeom>
          <a:noFill/>
        </p:spPr>
        <p:txBody>
          <a:bodyPr wrap="square">
            <a:spAutoFit/>
          </a:bodyPr>
          <a:lstStyle/>
          <a:p>
            <a:pPr algn="just">
              <a:lnSpc>
                <a:spcPct val="150000"/>
              </a:lnSpc>
            </a:pPr>
            <a:r>
              <a:rPr lang="en-US" altLang="zh-CN" sz="1000" dirty="0">
                <a:latin typeface="微软雅黑" panose="020B0503020204020204" pitchFamily="34" charset="-122"/>
                <a:ea typeface="微软雅黑" panose="020B0503020204020204" pitchFamily="34" charset="-122"/>
              </a:rPr>
              <a:t>In the increasingly competitive market environment, JD Group is faced with many challenges. How to improve organizational efficiency, stimulate business vitality, meet user needs, and build an open ecology has become the focus of high-level attention. To this end, JD Retail opened the largest organizational change in the past five years on April 9, 2023, canceling the business group system and changing into the divisional system. This change will have a profound impact on JD Retail's business development and platform ecology.</a:t>
            </a:r>
            <a:endParaRPr lang="zh-CN" altLang="en-US" sz="1000" dirty="0">
              <a:latin typeface="微软雅黑" panose="020B0503020204020204" pitchFamily="34" charset="-122"/>
              <a:ea typeface="微软雅黑" panose="020B0503020204020204" pitchFamily="34" charset="-122"/>
            </a:endParaRPr>
          </a:p>
        </p:txBody>
      </p:sp>
      <p:sp>
        <p:nvSpPr>
          <p:cNvPr id="3" name="矩形 2">
            <a:extLst>
              <a:ext uri="{FF2B5EF4-FFF2-40B4-BE49-F238E27FC236}">
                <a16:creationId xmlns:a16="http://schemas.microsoft.com/office/drawing/2014/main" id="{4B1D0A8B-DB11-4068-0F70-30F61F41248D}"/>
              </a:ext>
            </a:extLst>
          </p:cNvPr>
          <p:cNvSpPr/>
          <p:nvPr/>
        </p:nvSpPr>
        <p:spPr>
          <a:xfrm>
            <a:off x="5442438" y="87922"/>
            <a:ext cx="6550270" cy="6655777"/>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6963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33CF3B8D-75ED-F53E-C322-839228A682BD}"/>
              </a:ext>
            </a:extLst>
          </p:cNvPr>
          <p:cNvSpPr txBox="1"/>
          <p:nvPr/>
        </p:nvSpPr>
        <p:spPr>
          <a:xfrm>
            <a:off x="4223237" y="386887"/>
            <a:ext cx="5591907" cy="1346907"/>
          </a:xfrm>
          <a:prstGeom prst="rect">
            <a:avLst/>
          </a:prstGeom>
          <a:noFill/>
        </p:spPr>
        <p:txBody>
          <a:bodyPr wrap="square" rtlCol="0">
            <a:spAutoFit/>
          </a:bodyPr>
          <a:lstStyle/>
          <a:p>
            <a:pPr algn="ctr">
              <a:lnSpc>
                <a:spcPct val="150000"/>
              </a:lnSpc>
            </a:pPr>
            <a:r>
              <a:rPr lang="en-US" altLang="zh-CN" sz="1400" b="1" kern="2200" dirty="0">
                <a:effectLst/>
                <a:latin typeface="微软雅黑" panose="020B0503020204020204" pitchFamily="34" charset="-122"/>
                <a:ea typeface="微软雅黑" panose="020B0503020204020204" pitchFamily="34" charset="-122"/>
              </a:rPr>
              <a:t>The first change: </a:t>
            </a:r>
          </a:p>
          <a:p>
            <a:pPr algn="ctr">
              <a:lnSpc>
                <a:spcPct val="150000"/>
              </a:lnSpc>
            </a:pPr>
            <a:r>
              <a:rPr lang="en-US" altLang="zh-CN" sz="1400" b="1" kern="2200" dirty="0">
                <a:effectLst/>
                <a:latin typeface="微软雅黑" panose="020B0503020204020204" pitchFamily="34" charset="-122"/>
                <a:ea typeface="微软雅黑" panose="020B0503020204020204" pitchFamily="34" charset="-122"/>
              </a:rPr>
              <a:t>Established its own logistics and supply chain system in 2007</a:t>
            </a:r>
            <a:endParaRPr lang="zh-CN" altLang="zh-CN" sz="1400" b="1" kern="2200" dirty="0">
              <a:effectLst/>
              <a:latin typeface="微软雅黑" panose="020B0503020204020204" pitchFamily="34" charset="-122"/>
              <a:ea typeface="微软雅黑" panose="020B0503020204020204" pitchFamily="34" charset="-122"/>
            </a:endParaRPr>
          </a:p>
          <a:p>
            <a:pPr algn="ctr">
              <a:lnSpc>
                <a:spcPct val="150000"/>
              </a:lnSpc>
            </a:pPr>
            <a:endParaRPr lang="zh-CN" altLang="en-US" sz="1400" dirty="0">
              <a:latin typeface="微软雅黑" panose="020B0503020204020204" pitchFamily="34" charset="-122"/>
              <a:ea typeface="微软雅黑" panose="020B0503020204020204" pitchFamily="34" charset="-122"/>
            </a:endParaRPr>
          </a:p>
        </p:txBody>
      </p:sp>
      <p:pic>
        <p:nvPicPr>
          <p:cNvPr id="8" name="图片 7">
            <a:extLst>
              <a:ext uri="{FF2B5EF4-FFF2-40B4-BE49-F238E27FC236}">
                <a16:creationId xmlns:a16="http://schemas.microsoft.com/office/drawing/2014/main" id="{7FECE585-7CC4-7A72-55ED-7EDC5D45F196}"/>
              </a:ext>
            </a:extLst>
          </p:cNvPr>
          <p:cNvPicPr>
            <a:picLocks noChangeAspect="1"/>
          </p:cNvPicPr>
          <p:nvPr/>
        </p:nvPicPr>
        <p:blipFill>
          <a:blip r:embed="rId2"/>
          <a:stretch>
            <a:fillRect/>
          </a:stretch>
        </p:blipFill>
        <p:spPr>
          <a:xfrm>
            <a:off x="1074860" y="386887"/>
            <a:ext cx="2457450" cy="1042028"/>
          </a:xfrm>
          <a:prstGeom prst="rect">
            <a:avLst/>
          </a:prstGeom>
        </p:spPr>
      </p:pic>
      <p:pic>
        <p:nvPicPr>
          <p:cNvPr id="3" name="图片 2">
            <a:extLst>
              <a:ext uri="{FF2B5EF4-FFF2-40B4-BE49-F238E27FC236}">
                <a16:creationId xmlns:a16="http://schemas.microsoft.com/office/drawing/2014/main" id="{F5E25920-4084-13FC-09C6-5499A61443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291" y="2161903"/>
            <a:ext cx="4865077" cy="3572284"/>
          </a:xfrm>
          <a:prstGeom prst="rect">
            <a:avLst/>
          </a:prstGeom>
        </p:spPr>
      </p:pic>
      <p:sp>
        <p:nvSpPr>
          <p:cNvPr id="5" name="文本框 4">
            <a:extLst>
              <a:ext uri="{FF2B5EF4-FFF2-40B4-BE49-F238E27FC236}">
                <a16:creationId xmlns:a16="http://schemas.microsoft.com/office/drawing/2014/main" id="{728257D9-AA9E-2073-590E-D672FA705A6D}"/>
              </a:ext>
            </a:extLst>
          </p:cNvPr>
          <p:cNvSpPr txBox="1"/>
          <p:nvPr/>
        </p:nvSpPr>
        <p:spPr>
          <a:xfrm>
            <a:off x="5245344" y="2681544"/>
            <a:ext cx="6097464" cy="738664"/>
          </a:xfrm>
          <a:prstGeom prst="rect">
            <a:avLst/>
          </a:prstGeom>
          <a:noFill/>
        </p:spPr>
        <p:txBody>
          <a:bodyPr wrap="square">
            <a:spAutoFit/>
          </a:bodyPr>
          <a:lstStyle/>
          <a:p>
            <a:pPr algn="ctr"/>
            <a:r>
              <a:rPr lang="en-US" altLang="zh-CN" sz="1400" dirty="0">
                <a:effectLst/>
                <a:latin typeface="微软雅黑" panose="020B0503020204020204" pitchFamily="34" charset="-122"/>
                <a:ea typeface="微软雅黑" panose="020B0503020204020204" pitchFamily="34" charset="-122"/>
              </a:rPr>
              <a:t>Phase 1: Unfreezing</a:t>
            </a:r>
          </a:p>
          <a:p>
            <a:pPr algn="ctr"/>
            <a:r>
              <a:rPr lang="en-US" altLang="zh-CN" sz="1400" dirty="0">
                <a:latin typeface="微软雅黑" panose="020B0503020204020204" pitchFamily="34" charset="-122"/>
                <a:ea typeface="微软雅黑" panose="020B0503020204020204" pitchFamily="34" charset="-122"/>
              </a:rPr>
              <a:t>Different from the platform, start to build their own logistics. Form their own core competitiveness.</a:t>
            </a:r>
            <a:endParaRPr lang="zh-CN" altLang="en-US" sz="1400" dirty="0">
              <a:latin typeface="微软雅黑" panose="020B0503020204020204" pitchFamily="34" charset="-122"/>
              <a:ea typeface="微软雅黑" panose="020B0503020204020204" pitchFamily="34" charset="-122"/>
            </a:endParaRPr>
          </a:p>
        </p:txBody>
      </p:sp>
      <p:sp>
        <p:nvSpPr>
          <p:cNvPr id="9" name="文本框 8">
            <a:extLst>
              <a:ext uri="{FF2B5EF4-FFF2-40B4-BE49-F238E27FC236}">
                <a16:creationId xmlns:a16="http://schemas.microsoft.com/office/drawing/2014/main" id="{2313EA5D-F62A-C4F6-0FDD-8FC386F1403E}"/>
              </a:ext>
            </a:extLst>
          </p:cNvPr>
          <p:cNvSpPr txBox="1"/>
          <p:nvPr/>
        </p:nvSpPr>
        <p:spPr>
          <a:xfrm>
            <a:off x="5315683" y="3659119"/>
            <a:ext cx="6097464" cy="738664"/>
          </a:xfrm>
          <a:prstGeom prst="rect">
            <a:avLst/>
          </a:prstGeom>
          <a:noFill/>
        </p:spPr>
        <p:txBody>
          <a:bodyPr wrap="square">
            <a:spAutoFit/>
          </a:bodyPr>
          <a:lstStyle>
            <a:defPPr>
              <a:defRPr lang="zh-CN"/>
            </a:defPPr>
            <a:lvl1pPr algn="ctr">
              <a:defRPr sz="1400">
                <a:effectLst/>
                <a:latin typeface="微软雅黑" panose="020B0503020204020204" pitchFamily="34" charset="-122"/>
                <a:ea typeface="微软雅黑" panose="020B0503020204020204" pitchFamily="34" charset="-122"/>
              </a:defRPr>
            </a:lvl1pPr>
          </a:lstStyle>
          <a:p>
            <a:r>
              <a:rPr lang="en-US" altLang="zh-CN" dirty="0"/>
              <a:t> Stage 2: Changing</a:t>
            </a:r>
          </a:p>
          <a:p>
            <a:r>
              <a:rPr lang="en-US" altLang="zh-CN" dirty="0"/>
              <a:t>From centralized management to flat management, the granularity is finer. Improve organizational efficiency and operational quality.</a:t>
            </a:r>
            <a:endParaRPr lang="zh-CN" altLang="zh-CN" dirty="0"/>
          </a:p>
        </p:txBody>
      </p:sp>
      <p:sp>
        <p:nvSpPr>
          <p:cNvPr id="13" name="文本框 12">
            <a:extLst>
              <a:ext uri="{FF2B5EF4-FFF2-40B4-BE49-F238E27FC236}">
                <a16:creationId xmlns:a16="http://schemas.microsoft.com/office/drawing/2014/main" id="{1573F7BA-EE2A-1C16-A99B-9F1FEAA4BD1D}"/>
              </a:ext>
            </a:extLst>
          </p:cNvPr>
          <p:cNvSpPr txBox="1"/>
          <p:nvPr/>
        </p:nvSpPr>
        <p:spPr>
          <a:xfrm>
            <a:off x="5245344" y="4622257"/>
            <a:ext cx="6097464" cy="738664"/>
          </a:xfrm>
          <a:prstGeom prst="rect">
            <a:avLst/>
          </a:prstGeom>
          <a:noFill/>
        </p:spPr>
        <p:txBody>
          <a:bodyPr wrap="square">
            <a:spAutoFit/>
          </a:bodyPr>
          <a:lstStyle>
            <a:defPPr>
              <a:defRPr lang="zh-CN"/>
            </a:defPPr>
            <a:lvl1pPr algn="ctr">
              <a:defRPr sz="1400">
                <a:effectLst/>
                <a:latin typeface="微软雅黑" panose="020B0503020204020204" pitchFamily="34" charset="-122"/>
                <a:ea typeface="微软雅黑" panose="020B0503020204020204" pitchFamily="34" charset="-122"/>
              </a:defRPr>
            </a:lvl1pPr>
          </a:lstStyle>
          <a:p>
            <a:r>
              <a:rPr lang="en-US" altLang="zh-CN" dirty="0"/>
              <a:t>Phase 3: Refreezing</a:t>
            </a:r>
          </a:p>
          <a:p>
            <a:r>
              <a:rPr lang="en-US" altLang="zh-CN" dirty="0"/>
              <a:t>Enable big boss mode to improve management autonomy and organizational vitality.</a:t>
            </a:r>
            <a:endParaRPr lang="zh-CN" altLang="zh-CN" dirty="0"/>
          </a:p>
        </p:txBody>
      </p:sp>
      <p:sp>
        <p:nvSpPr>
          <p:cNvPr id="14" name="矩形 13">
            <a:extLst>
              <a:ext uri="{FF2B5EF4-FFF2-40B4-BE49-F238E27FC236}">
                <a16:creationId xmlns:a16="http://schemas.microsoft.com/office/drawing/2014/main" id="{57085383-B66A-F6AE-161A-BEA82FF06158}"/>
              </a:ext>
            </a:extLst>
          </p:cNvPr>
          <p:cNvSpPr/>
          <p:nvPr/>
        </p:nvSpPr>
        <p:spPr>
          <a:xfrm>
            <a:off x="5245344" y="2048609"/>
            <a:ext cx="6747364" cy="383919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a:extLst>
              <a:ext uri="{FF2B5EF4-FFF2-40B4-BE49-F238E27FC236}">
                <a16:creationId xmlns:a16="http://schemas.microsoft.com/office/drawing/2014/main" id="{C456C58C-C676-4E39-2258-13F8EDCE32E0}"/>
              </a:ext>
            </a:extLst>
          </p:cNvPr>
          <p:cNvSpPr/>
          <p:nvPr/>
        </p:nvSpPr>
        <p:spPr>
          <a:xfrm>
            <a:off x="70338" y="2048609"/>
            <a:ext cx="5090747" cy="383919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87651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B6FFEEC0-D14A-C5C6-CF31-442E9A71893E}"/>
              </a:ext>
            </a:extLst>
          </p:cNvPr>
          <p:cNvSpPr txBox="1"/>
          <p:nvPr/>
        </p:nvSpPr>
        <p:spPr>
          <a:xfrm>
            <a:off x="2932967" y="624812"/>
            <a:ext cx="6097464" cy="889090"/>
          </a:xfrm>
          <a:prstGeom prst="rect">
            <a:avLst/>
          </a:prstGeom>
          <a:noFill/>
        </p:spPr>
        <p:txBody>
          <a:bodyPr wrap="square">
            <a:spAutoFit/>
          </a:bodyPr>
          <a:lstStyle/>
          <a:p>
            <a:pPr indent="306070" algn="ctr">
              <a:lnSpc>
                <a:spcPct val="200000"/>
              </a:lnSpc>
              <a:spcBef>
                <a:spcPts val="1300"/>
              </a:spcBef>
              <a:spcAft>
                <a:spcPts val="1300"/>
              </a:spcAft>
            </a:pPr>
            <a:r>
              <a:rPr lang="en-US" altLang="zh-CN" sz="1400" b="1" kern="100" dirty="0">
                <a:effectLst/>
                <a:latin typeface="微软雅黑" panose="020B0503020204020204" pitchFamily="34" charset="-122"/>
                <a:ea typeface="微软雅黑" panose="020B0503020204020204" pitchFamily="34" charset="-122"/>
                <a:cs typeface="Times New Roman" panose="02020603050405020304" pitchFamily="18" charset="0"/>
              </a:rPr>
              <a:t>Second change (2018): Cancel the business group system, fully get through self-management and POP.</a:t>
            </a:r>
            <a:endParaRPr lang="zh-CN" altLang="zh-CN" sz="1400" b="1" kern="100" dirty="0">
              <a:effectLst/>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9" name="图片 8">
            <a:extLst>
              <a:ext uri="{FF2B5EF4-FFF2-40B4-BE49-F238E27FC236}">
                <a16:creationId xmlns:a16="http://schemas.microsoft.com/office/drawing/2014/main" id="{20F8671F-2433-2D61-110A-1003F75441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194" y="2156992"/>
            <a:ext cx="4633546" cy="3743711"/>
          </a:xfrm>
          <a:prstGeom prst="rect">
            <a:avLst/>
          </a:prstGeom>
        </p:spPr>
      </p:pic>
      <p:sp>
        <p:nvSpPr>
          <p:cNvPr id="3" name="文本框 2">
            <a:extLst>
              <a:ext uri="{FF2B5EF4-FFF2-40B4-BE49-F238E27FC236}">
                <a16:creationId xmlns:a16="http://schemas.microsoft.com/office/drawing/2014/main" id="{2582ECC6-D50B-3C01-A2A2-C56346BE2B36}"/>
              </a:ext>
            </a:extLst>
          </p:cNvPr>
          <p:cNvSpPr txBox="1"/>
          <p:nvPr/>
        </p:nvSpPr>
        <p:spPr>
          <a:xfrm>
            <a:off x="5203579" y="2994478"/>
            <a:ext cx="6097464" cy="276999"/>
          </a:xfrm>
          <a:prstGeom prst="rect">
            <a:avLst/>
          </a:prstGeom>
          <a:noFill/>
        </p:spPr>
        <p:txBody>
          <a:bodyPr wrap="square">
            <a:spAutoFit/>
          </a:bodyPr>
          <a:lstStyle/>
          <a:p>
            <a:pPr algn="ctr"/>
            <a:r>
              <a:rPr lang="zh-CN" altLang="en-US" sz="1200" dirty="0">
                <a:latin typeface="微软雅黑" panose="020B0503020204020204" pitchFamily="34" charset="-122"/>
                <a:ea typeface="微软雅黑" panose="020B0503020204020204" pitchFamily="34" charset="-122"/>
              </a:rPr>
              <a:t>Change from a business group to a business unit, reduce reporting levels.</a:t>
            </a:r>
          </a:p>
        </p:txBody>
      </p:sp>
      <p:sp>
        <p:nvSpPr>
          <p:cNvPr id="6" name="文本框 5">
            <a:extLst>
              <a:ext uri="{FF2B5EF4-FFF2-40B4-BE49-F238E27FC236}">
                <a16:creationId xmlns:a16="http://schemas.microsoft.com/office/drawing/2014/main" id="{0DE65DC0-2B96-CE06-913E-EA8ADD5226A7}"/>
              </a:ext>
            </a:extLst>
          </p:cNvPr>
          <p:cNvSpPr txBox="1"/>
          <p:nvPr/>
        </p:nvSpPr>
        <p:spPr>
          <a:xfrm>
            <a:off x="5203579" y="5269322"/>
            <a:ext cx="6097464" cy="276999"/>
          </a:xfrm>
          <a:prstGeom prst="rect">
            <a:avLst/>
          </a:prstGeom>
          <a:noFill/>
        </p:spPr>
        <p:txBody>
          <a:bodyPr wrap="square">
            <a:spAutoFit/>
          </a:bodyPr>
          <a:lstStyle>
            <a:defPPr>
              <a:defRPr lang="zh-CN"/>
            </a:defPPr>
            <a:lvl1pPr algn="ctr">
              <a:defRPr sz="1200">
                <a:latin typeface="微软雅黑" panose="020B0503020204020204" pitchFamily="34" charset="-122"/>
                <a:ea typeface="微软雅黑" panose="020B0503020204020204" pitchFamily="34" charset="-122"/>
              </a:defRPr>
            </a:lvl1pPr>
          </a:lstStyle>
          <a:p>
            <a:r>
              <a:rPr lang="zh-CN" altLang="en-US" dirty="0"/>
              <a:t>Improve efficiency and stimulate organizational vitality</a:t>
            </a:r>
          </a:p>
        </p:txBody>
      </p:sp>
      <p:sp>
        <p:nvSpPr>
          <p:cNvPr id="8" name="矩形 7">
            <a:extLst>
              <a:ext uri="{FF2B5EF4-FFF2-40B4-BE49-F238E27FC236}">
                <a16:creationId xmlns:a16="http://schemas.microsoft.com/office/drawing/2014/main" id="{1130C767-A3EA-EE7F-BCE5-5522783434D5}"/>
              </a:ext>
            </a:extLst>
          </p:cNvPr>
          <p:cNvSpPr/>
          <p:nvPr/>
        </p:nvSpPr>
        <p:spPr>
          <a:xfrm>
            <a:off x="501162" y="2027985"/>
            <a:ext cx="11220816" cy="400172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a:extLst>
              <a:ext uri="{FF2B5EF4-FFF2-40B4-BE49-F238E27FC236}">
                <a16:creationId xmlns:a16="http://schemas.microsoft.com/office/drawing/2014/main" id="{5E216EA3-BD7A-E88D-094B-741BB5CC58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76935" y="3912379"/>
            <a:ext cx="651182" cy="651182"/>
          </a:xfrm>
          <a:prstGeom prst="rect">
            <a:avLst/>
          </a:prstGeom>
        </p:spPr>
      </p:pic>
    </p:spTree>
    <p:extLst>
      <p:ext uri="{BB962C8B-B14F-4D97-AF65-F5344CB8AC3E}">
        <p14:creationId xmlns:p14="http://schemas.microsoft.com/office/powerpoint/2010/main" val="37993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FC84F5D2-8B7F-89C7-2E0F-C83B765D1EF6}"/>
              </a:ext>
            </a:extLst>
          </p:cNvPr>
          <p:cNvSpPr txBox="1"/>
          <p:nvPr/>
        </p:nvSpPr>
        <p:spPr>
          <a:xfrm>
            <a:off x="3047267" y="457172"/>
            <a:ext cx="6097464" cy="646331"/>
          </a:xfrm>
          <a:prstGeom prst="rect">
            <a:avLst/>
          </a:prstGeom>
          <a:noFill/>
        </p:spPr>
        <p:txBody>
          <a:bodyPr wrap="square">
            <a:spAutoFit/>
          </a:bodyPr>
          <a:lstStyle/>
          <a:p>
            <a:pPr algn="ctr"/>
            <a:r>
              <a:rPr lang="en-US" altLang="zh-CN" b="1" dirty="0">
                <a:solidFill>
                  <a:srgbClr val="2A2B2E"/>
                </a:solidFill>
                <a:latin typeface="微软雅黑" panose="020B0503020204020204" pitchFamily="34" charset="-122"/>
                <a:ea typeface="微软雅黑" panose="020B0503020204020204" pitchFamily="34" charset="-122"/>
              </a:rPr>
              <a:t>SWOT</a:t>
            </a:r>
            <a:br>
              <a:rPr lang="en-US" altLang="zh-CN" b="1" i="0" dirty="0">
                <a:solidFill>
                  <a:srgbClr val="939599"/>
                </a:solidFill>
                <a:effectLst/>
                <a:latin typeface="微软雅黑" panose="020B0503020204020204" pitchFamily="34" charset="-122"/>
                <a:ea typeface="微软雅黑" panose="020B0503020204020204" pitchFamily="34" charset="-122"/>
              </a:rPr>
            </a:br>
            <a:endParaRPr lang="en-US" altLang="zh-CN" b="1" i="0" dirty="0">
              <a:solidFill>
                <a:srgbClr val="2A2B2E"/>
              </a:solidFill>
              <a:effectLst/>
              <a:latin typeface="微软雅黑" panose="020B0503020204020204" pitchFamily="34" charset="-122"/>
              <a:ea typeface="微软雅黑" panose="020B0503020204020204" pitchFamily="34" charset="-122"/>
            </a:endParaRPr>
          </a:p>
        </p:txBody>
      </p:sp>
      <p:sp>
        <p:nvSpPr>
          <p:cNvPr id="3" name="文本框 2">
            <a:extLst>
              <a:ext uri="{FF2B5EF4-FFF2-40B4-BE49-F238E27FC236}">
                <a16:creationId xmlns:a16="http://schemas.microsoft.com/office/drawing/2014/main" id="{C607F6D4-9FF7-176B-4A2A-9FDB4B48F3E9}"/>
              </a:ext>
            </a:extLst>
          </p:cNvPr>
          <p:cNvSpPr txBox="1"/>
          <p:nvPr/>
        </p:nvSpPr>
        <p:spPr>
          <a:xfrm>
            <a:off x="3127863" y="2033620"/>
            <a:ext cx="6097464" cy="3919727"/>
          </a:xfrm>
          <a:prstGeom prst="rect">
            <a:avLst/>
          </a:prstGeom>
          <a:noFill/>
        </p:spPr>
        <p:txBody>
          <a:bodyPr wrap="square">
            <a:spAutoFit/>
          </a:bodyPr>
          <a:lstStyle/>
          <a:p>
            <a:pPr indent="306070" algn="ctr">
              <a:lnSpc>
                <a:spcPct val="200000"/>
              </a:lnSpc>
              <a:spcBef>
                <a:spcPts val="1300"/>
              </a:spcBef>
              <a:spcAft>
                <a:spcPts val="1300"/>
              </a:spcAft>
            </a:pPr>
            <a:r>
              <a:rPr lang="en-US"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rPr>
              <a:t>Input part: SWOT model analysis</a:t>
            </a:r>
            <a:endParaRPr lang="zh-CN"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rPr>
              <a:t>S</a:t>
            </a:r>
            <a:r>
              <a:rPr lang="en-US"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rPr>
              <a:t>: It occupies 1/3 share of the domestic B2C market and has great popularity and influence. Especially the digital category as the main e-commerce platform, quality is guaranteed. Clear market positioning, perfect logistics system.</a:t>
            </a:r>
            <a:endParaRPr lang="zh-CN"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rPr>
              <a:t>W</a:t>
            </a:r>
            <a:r>
              <a:rPr lang="en-US"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rPr>
              <a:t>: It started relatively late. Its former competitors included the vertical e-commerce website of books, Joyo.com, and the comprehensive Taobao. There are certain deficiencies in payment.</a:t>
            </a:r>
            <a:endParaRPr lang="zh-CN"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rPr>
              <a:t>O</a:t>
            </a:r>
            <a:r>
              <a:rPr lang="en-US"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rPr>
              <a:t>: With the rapid development of online shopping market, the digital business environment plays a great role in promoting the infrastructure construction of digital supply chain.</a:t>
            </a:r>
            <a:endParaRPr lang="zh-CN"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200" b="1" kern="100" dirty="0">
                <a:effectLst/>
                <a:latin typeface="微软雅黑" panose="020B0503020204020204" pitchFamily="34" charset="-122"/>
                <a:ea typeface="微软雅黑" panose="020B0503020204020204" pitchFamily="34" charset="-122"/>
                <a:cs typeface="Times New Roman" panose="02020603050405020304" pitchFamily="18" charset="0"/>
              </a:rPr>
              <a:t>T</a:t>
            </a:r>
            <a:r>
              <a:rPr lang="en-US"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rPr>
              <a:t>: The capital chain is tight. We not only need to purchase goods by ourselves, but also need to invest in the cost of self-established logistics. All these need a long harvest period to recover the cost.</a:t>
            </a:r>
            <a:endParaRPr lang="zh-CN" altLang="zh-CN" sz="1200" kern="100" dirty="0">
              <a:effectLst/>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5" name="图片 4">
            <a:extLst>
              <a:ext uri="{FF2B5EF4-FFF2-40B4-BE49-F238E27FC236}">
                <a16:creationId xmlns:a16="http://schemas.microsoft.com/office/drawing/2014/main" id="{48D4898D-28BA-1A5A-70F3-5DA01036862F}"/>
              </a:ext>
            </a:extLst>
          </p:cNvPr>
          <p:cNvPicPr>
            <a:picLocks noChangeAspect="1"/>
          </p:cNvPicPr>
          <p:nvPr/>
        </p:nvPicPr>
        <p:blipFill>
          <a:blip r:embed="rId2"/>
          <a:stretch>
            <a:fillRect/>
          </a:stretch>
        </p:blipFill>
        <p:spPr>
          <a:xfrm>
            <a:off x="4787778" y="780337"/>
            <a:ext cx="2457450" cy="1042028"/>
          </a:xfrm>
          <a:prstGeom prst="rect">
            <a:avLst/>
          </a:prstGeom>
        </p:spPr>
      </p:pic>
      <p:sp>
        <p:nvSpPr>
          <p:cNvPr id="8" name="矩形 7">
            <a:extLst>
              <a:ext uri="{FF2B5EF4-FFF2-40B4-BE49-F238E27FC236}">
                <a16:creationId xmlns:a16="http://schemas.microsoft.com/office/drawing/2014/main" id="{CAA4AD56-1212-034F-E0F3-E37A42B3098A}"/>
              </a:ext>
            </a:extLst>
          </p:cNvPr>
          <p:cNvSpPr/>
          <p:nvPr/>
        </p:nvSpPr>
        <p:spPr>
          <a:xfrm>
            <a:off x="2642821" y="2156919"/>
            <a:ext cx="6747364" cy="383919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99506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54BD25E7-EF22-A133-ABCD-994AB9E6F4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6365" y="1486010"/>
            <a:ext cx="4780086" cy="3314590"/>
          </a:xfrm>
          <a:prstGeom prst="rect">
            <a:avLst/>
          </a:prstGeom>
        </p:spPr>
      </p:pic>
      <p:sp>
        <p:nvSpPr>
          <p:cNvPr id="3" name="文本框 2">
            <a:extLst>
              <a:ext uri="{FF2B5EF4-FFF2-40B4-BE49-F238E27FC236}">
                <a16:creationId xmlns:a16="http://schemas.microsoft.com/office/drawing/2014/main" id="{03B5D95E-2829-CB57-1467-FC1B781BC694}"/>
              </a:ext>
            </a:extLst>
          </p:cNvPr>
          <p:cNvSpPr txBox="1"/>
          <p:nvPr/>
        </p:nvSpPr>
        <p:spPr>
          <a:xfrm>
            <a:off x="2624505" y="103931"/>
            <a:ext cx="6097464" cy="1121846"/>
          </a:xfrm>
          <a:prstGeom prst="rect">
            <a:avLst/>
          </a:prstGeom>
          <a:noFill/>
        </p:spPr>
        <p:txBody>
          <a:bodyPr wrap="square">
            <a:spAutoFit/>
          </a:bodyPr>
          <a:lstStyle/>
          <a:p>
            <a:pPr indent="304800" algn="ctr">
              <a:lnSpc>
                <a:spcPct val="200000"/>
              </a:lnSpc>
              <a:spcBef>
                <a:spcPts val="1700"/>
              </a:spcBef>
              <a:spcAft>
                <a:spcPts val="1650"/>
              </a:spcAft>
            </a:pPr>
            <a:r>
              <a:rPr lang="en-US" altLang="zh-CN" sz="1800" b="1" kern="2200" dirty="0">
                <a:effectLst/>
                <a:latin typeface="Times New Roman" panose="02020603050405020304" pitchFamily="18" charset="0"/>
                <a:ea typeface="等线" panose="02010600030101010101" pitchFamily="2" charset="-122"/>
              </a:rPr>
              <a:t>Third transformation (2018): The acceleration of digital supply chain.</a:t>
            </a:r>
            <a:endParaRPr lang="zh-CN" altLang="zh-CN" sz="3600" b="1" kern="2200" dirty="0">
              <a:effectLst/>
              <a:latin typeface="等线" panose="02010600030101010101" pitchFamily="2" charset="-122"/>
              <a:ea typeface="等线" panose="02010600030101010101" pitchFamily="2" charset="-122"/>
            </a:endParaRPr>
          </a:p>
        </p:txBody>
      </p:sp>
      <p:sp>
        <p:nvSpPr>
          <p:cNvPr id="8" name="文本框 7">
            <a:extLst>
              <a:ext uri="{FF2B5EF4-FFF2-40B4-BE49-F238E27FC236}">
                <a16:creationId xmlns:a16="http://schemas.microsoft.com/office/drawing/2014/main" id="{09CB97FC-8735-E60B-5020-859B757EC8DE}"/>
              </a:ext>
            </a:extLst>
          </p:cNvPr>
          <p:cNvSpPr txBox="1"/>
          <p:nvPr/>
        </p:nvSpPr>
        <p:spPr>
          <a:xfrm>
            <a:off x="3391633" y="5371990"/>
            <a:ext cx="6097464" cy="276999"/>
          </a:xfrm>
          <a:prstGeom prst="rect">
            <a:avLst/>
          </a:prstGeom>
          <a:noFill/>
        </p:spPr>
        <p:txBody>
          <a:bodyPr wrap="square">
            <a:spAutoFit/>
          </a:bodyPr>
          <a:lstStyle/>
          <a:p>
            <a:r>
              <a:rPr lang="zh-CN" altLang="en-US" sz="1200" dirty="0">
                <a:latin typeface="微软雅黑" panose="020B0503020204020204" pitchFamily="34" charset="-122"/>
                <a:ea typeface="微软雅黑" panose="020B0503020204020204" pitchFamily="34" charset="-122"/>
              </a:rPr>
              <a:t>Digital, intelligent, robot application, improve production efficiency.</a:t>
            </a:r>
          </a:p>
        </p:txBody>
      </p:sp>
    </p:spTree>
    <p:extLst>
      <p:ext uri="{BB962C8B-B14F-4D97-AF65-F5344CB8AC3E}">
        <p14:creationId xmlns:p14="http://schemas.microsoft.com/office/powerpoint/2010/main" val="2195891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74298666-9A18-F732-8059-3B288BCB63D4}"/>
              </a:ext>
            </a:extLst>
          </p:cNvPr>
          <p:cNvSpPr txBox="1"/>
          <p:nvPr/>
        </p:nvSpPr>
        <p:spPr>
          <a:xfrm>
            <a:off x="4897316" y="914346"/>
            <a:ext cx="2688072" cy="874407"/>
          </a:xfrm>
          <a:prstGeom prst="rect">
            <a:avLst/>
          </a:prstGeom>
          <a:noFill/>
        </p:spPr>
        <p:txBody>
          <a:bodyPr wrap="square">
            <a:spAutoFit/>
          </a:bodyPr>
          <a:lstStyle>
            <a:defPPr>
              <a:defRPr lang="zh-CN"/>
            </a:defPPr>
            <a:lvl1pPr algn="just">
              <a:lnSpc>
                <a:spcPct val="150000"/>
              </a:lnSpc>
              <a:defRPr sz="1200">
                <a:latin typeface="微软雅黑" panose="020B0503020204020204" pitchFamily="34" charset="-122"/>
                <a:ea typeface="微软雅黑" panose="020B0503020204020204" pitchFamily="34" charset="-122"/>
              </a:defRPr>
            </a:lvl1pPr>
          </a:lstStyle>
          <a:p>
            <a:r>
              <a:rPr lang="en-US" altLang="zh-CN" sz="1800" b="1" dirty="0"/>
              <a:t>Conclusion</a:t>
            </a:r>
            <a:br>
              <a:rPr lang="en-US" altLang="zh-CN" sz="1800" b="1" dirty="0"/>
            </a:br>
            <a:endParaRPr lang="zh-CN" altLang="en-US" sz="1800" b="1" dirty="0"/>
          </a:p>
        </p:txBody>
      </p:sp>
      <p:sp>
        <p:nvSpPr>
          <p:cNvPr id="3" name="文本框 2">
            <a:extLst>
              <a:ext uri="{FF2B5EF4-FFF2-40B4-BE49-F238E27FC236}">
                <a16:creationId xmlns:a16="http://schemas.microsoft.com/office/drawing/2014/main" id="{53DF703C-B954-D254-8A5F-F0971F45A21A}"/>
              </a:ext>
            </a:extLst>
          </p:cNvPr>
          <p:cNvSpPr txBox="1"/>
          <p:nvPr/>
        </p:nvSpPr>
        <p:spPr>
          <a:xfrm>
            <a:off x="4826976" y="2308624"/>
            <a:ext cx="6180993" cy="2552686"/>
          </a:xfrm>
          <a:prstGeom prst="rect">
            <a:avLst/>
          </a:prstGeom>
          <a:noFill/>
        </p:spPr>
        <p:txBody>
          <a:bodyPr wrap="square">
            <a:spAutoFit/>
          </a:bodyPr>
          <a:lstStyle/>
          <a:p>
            <a:pPr algn="just">
              <a:lnSpc>
                <a:spcPct val="150000"/>
              </a:lnSpc>
            </a:pPr>
            <a:r>
              <a:rPr lang="zh-CN" altLang="en-US" sz="1200" dirty="0">
                <a:latin typeface="微软雅黑" panose="020B0503020204020204" pitchFamily="34" charset="-122"/>
                <a:ea typeface="微软雅黑" panose="020B0503020204020204" pitchFamily="34" charset="-122"/>
              </a:rPr>
              <a:t>Establish a sense of urgency, technology conversion oriented, improve the market sensitivity of front-line employees. In the new Internet environment, to increase digital construction and integrated supply chain construction, the internal resistance is analgesic, but in order to achieve greater goals, we need to move forward. After three changes, Jingdong has completed the transformation from traditional e-commerce to a new technology company with technical reserves. It is currently the largest private enterprise in China, and in the future, it will maintain technological iteration, develop core competitiveness, innovate corporate culture, and maintain a leading position.</a:t>
            </a:r>
          </a:p>
        </p:txBody>
      </p:sp>
      <p:pic>
        <p:nvPicPr>
          <p:cNvPr id="4" name="图片 3">
            <a:extLst>
              <a:ext uri="{FF2B5EF4-FFF2-40B4-BE49-F238E27FC236}">
                <a16:creationId xmlns:a16="http://schemas.microsoft.com/office/drawing/2014/main" id="{CDD02778-F3B7-0CAC-E5A2-5C1FACBEDF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044" y="2332481"/>
            <a:ext cx="3884002" cy="3437791"/>
          </a:xfrm>
          <a:prstGeom prst="rect">
            <a:avLst/>
          </a:prstGeom>
        </p:spPr>
      </p:pic>
    </p:spTree>
    <p:extLst>
      <p:ext uri="{BB962C8B-B14F-4D97-AF65-F5344CB8AC3E}">
        <p14:creationId xmlns:p14="http://schemas.microsoft.com/office/powerpoint/2010/main" val="4170494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73A81D8-FC7B-7BA1-E60A-711C89A19CE4}"/>
              </a:ext>
            </a:extLst>
          </p:cNvPr>
          <p:cNvSpPr txBox="1"/>
          <p:nvPr/>
        </p:nvSpPr>
        <p:spPr>
          <a:xfrm>
            <a:off x="2474303" y="2679394"/>
            <a:ext cx="7243394" cy="2831544"/>
          </a:xfrm>
          <a:prstGeom prst="rect">
            <a:avLst/>
          </a:prstGeom>
          <a:noFill/>
        </p:spPr>
        <p:txBody>
          <a:bodyPr wrap="none" rtlCol="0">
            <a:spAutoFit/>
          </a:bodyPr>
          <a:lstStyle/>
          <a:p>
            <a:pPr algn="ctr"/>
            <a:r>
              <a:rPr lang="en-US" altLang="zh-CN" sz="8800" b="1" dirty="0">
                <a:latin typeface="微软雅黑" panose="020B0503020204020204" pitchFamily="34" charset="-122"/>
                <a:ea typeface="微软雅黑" panose="020B0503020204020204" pitchFamily="34" charset="-122"/>
              </a:rPr>
              <a:t>THANK YOU</a:t>
            </a:r>
          </a:p>
          <a:p>
            <a:pPr algn="ctr"/>
            <a:r>
              <a:rPr lang="en-US" altLang="zh-CN" sz="3000" b="1" dirty="0">
                <a:latin typeface="微软雅黑" panose="020B0503020204020204" pitchFamily="34" charset="-122"/>
                <a:ea typeface="微软雅黑" panose="020B0503020204020204" pitchFamily="34" charset="-122"/>
              </a:rPr>
              <a:t>Name:</a:t>
            </a:r>
            <a:r>
              <a:rPr lang="en-US" altLang="zh-CN" sz="3000" dirty="0">
                <a:latin typeface="微软雅黑" panose="020B0503020204020204" pitchFamily="34" charset="-122"/>
                <a:ea typeface="微软雅黑" panose="020B0503020204020204" pitchFamily="34" charset="-122"/>
              </a:rPr>
              <a:t> Peng Guo</a:t>
            </a:r>
            <a:br>
              <a:rPr lang="en-US" altLang="zh-CN" sz="3000" dirty="0">
                <a:latin typeface="微软雅黑" panose="020B0503020204020204" pitchFamily="34" charset="-122"/>
                <a:ea typeface="微软雅黑" panose="020B0503020204020204" pitchFamily="34" charset="-122"/>
              </a:rPr>
            </a:br>
            <a:r>
              <a:rPr lang="en-US" altLang="zh-CN" sz="3000" b="1" dirty="0">
                <a:latin typeface="微软雅黑" panose="020B0503020204020204" pitchFamily="34" charset="-122"/>
                <a:ea typeface="微软雅黑" panose="020B0503020204020204" pitchFamily="34" charset="-122"/>
              </a:rPr>
              <a:t>Student ID: </a:t>
            </a:r>
            <a:r>
              <a:rPr lang="en-US" altLang="zh-CN" sz="3000" dirty="0">
                <a:latin typeface="微软雅黑" panose="020B0503020204020204" pitchFamily="34" charset="-122"/>
                <a:ea typeface="微软雅黑" panose="020B0503020204020204" pitchFamily="34" charset="-122"/>
              </a:rPr>
              <a:t>2216865</a:t>
            </a:r>
            <a:br>
              <a:rPr lang="en-US" altLang="zh-CN" sz="3000" dirty="0">
                <a:latin typeface="微软雅黑" panose="020B0503020204020204" pitchFamily="34" charset="-122"/>
                <a:ea typeface="微软雅黑" panose="020B0503020204020204" pitchFamily="34" charset="-122"/>
              </a:rPr>
            </a:br>
            <a:endParaRPr lang="zh-CN" altLang="en-US" sz="3000" b="1"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59107584"/>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TotalTime>
  <Words>799</Words>
  <Application>Microsoft Office PowerPoint</Application>
  <PresentationFormat>宽屏</PresentationFormat>
  <Paragraphs>30</Paragraphs>
  <Slides>8</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8</vt:i4>
      </vt:variant>
    </vt:vector>
  </HeadingPairs>
  <TitlesOfParts>
    <vt:vector size="14" baseType="lpstr">
      <vt:lpstr>等线</vt:lpstr>
      <vt:lpstr>等线 Light</vt:lpstr>
      <vt:lpstr>微软雅黑</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lvknife lvknife</dc:creator>
  <cp:lastModifiedBy>lvknife lvknife</cp:lastModifiedBy>
  <cp:revision>3</cp:revision>
  <dcterms:created xsi:type="dcterms:W3CDTF">2023-02-27T11:19:59Z</dcterms:created>
  <dcterms:modified xsi:type="dcterms:W3CDTF">2023-07-21T22:22:20Z</dcterms:modified>
</cp:coreProperties>
</file>