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8" r:id="rId5"/>
    <p:sldId id="256" r:id="rId6"/>
    <p:sldId id="270" r:id="rId7"/>
    <p:sldId id="257" r:id="rId8"/>
    <p:sldId id="267" r:id="rId9"/>
    <p:sldId id="260" r:id="rId10"/>
    <p:sldId id="261" r:id="rId11"/>
    <p:sldId id="264" r:id="rId12"/>
    <p:sldId id="259" r:id="rId13"/>
    <p:sldId id="263" r:id="rId14"/>
    <p:sldId id="265" r:id="rId15"/>
    <p:sldId id="262" r:id="rId16"/>
    <p:sldId id="266" r:id="rId17"/>
    <p:sldId id="258"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02DF3A-05D1-16AC-AAFD-21E9FB6A6004}" v="384" dt="2025-11-07T18:28:07.874"/>
    <p1510:client id="{70236DF7-7F1E-725F-B14E-987C65927718}" v="126" dt="2025-11-05T19:58:38.879"/>
    <p1510:client id="{F9F2FB94-CB15-0233-DE9F-62F3538622EC}" v="288" dt="2025-11-05T19:32:24.4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75" d="100"/>
          <a:sy n="75" d="100"/>
        </p:scale>
        <p:origin x="519" y="32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5.png"/><Relationship Id="rId7" Type="http://schemas.openxmlformats.org/officeDocument/2006/relationships/image" Target="../media/image16.png"/><Relationship Id="rId2" Type="http://schemas.openxmlformats.org/officeDocument/2006/relationships/image" Target="../media/image12.svg"/><Relationship Id="rId1" Type="http://schemas.openxmlformats.org/officeDocument/2006/relationships/image" Target="../media/image8.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5.png"/><Relationship Id="rId7" Type="http://schemas.openxmlformats.org/officeDocument/2006/relationships/image" Target="../media/image16.png"/><Relationship Id="rId2" Type="http://schemas.openxmlformats.org/officeDocument/2006/relationships/image" Target="../media/image12.svg"/><Relationship Id="rId1" Type="http://schemas.openxmlformats.org/officeDocument/2006/relationships/image" Target="../media/image8.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CDF0A7-7CB0-4AA2-A04B-1066115B832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F88B83E9-3A9B-4188-B6C0-E99AA590F4AA}">
      <dgm:prSet/>
      <dgm:spPr/>
      <dgm:t>
        <a:bodyPr/>
        <a:lstStyle/>
        <a:p>
          <a:pPr algn="ctr" rtl="0">
            <a:lnSpc>
              <a:spcPct val="90000"/>
            </a:lnSpc>
            <a:defRPr cap="all"/>
          </a:pPr>
          <a:r>
            <a:rPr lang="en-GB" dirty="0">
              <a:latin typeface="Aptos"/>
              <a:ea typeface="+mn-ea"/>
              <a:cs typeface="+mn-cs"/>
            </a:rPr>
            <a:t>Assessment: Keep an eye on breath sounds, oxygen saturation, respiration rate, and any indications of haemoptysis or dyspnoea Diagnosis, Lung tissue damage-related impaired gas exchange Planning ,Prevent infection, control pain, lessen dyspnoea, and maintain oxygenation.</a:t>
          </a:r>
        </a:p>
      </dgm:t>
    </dgm:pt>
    <dgm:pt modelId="{B6360F8B-308B-458E-9881-EEA65C58AA8F}" type="parTrans" cxnId="{4238EFA2-D0E9-48D0-A59D-97B19DCA6DC1}">
      <dgm:prSet/>
      <dgm:spPr/>
      <dgm:t>
        <a:bodyPr/>
        <a:lstStyle/>
        <a:p>
          <a:endParaRPr lang="en-US"/>
        </a:p>
      </dgm:t>
    </dgm:pt>
    <dgm:pt modelId="{3155BBC5-C319-4AD8-BD6D-66FDC2EDEB87}" type="sibTrans" cxnId="{4238EFA2-D0E9-48D0-A59D-97B19DCA6DC1}">
      <dgm:prSet/>
      <dgm:spPr/>
      <dgm:t>
        <a:bodyPr/>
        <a:lstStyle/>
        <a:p>
          <a:endParaRPr lang="en-US"/>
        </a:p>
      </dgm:t>
    </dgm:pt>
    <dgm:pt modelId="{DC156034-FF00-405F-A528-1B8FFBA16F32}">
      <dgm:prSet/>
      <dgm:spPr/>
      <dgm:t>
        <a:bodyPr/>
        <a:lstStyle/>
        <a:p>
          <a:pPr algn="ctr" rtl="0">
            <a:lnSpc>
              <a:spcPct val="90000"/>
            </a:lnSpc>
            <a:defRPr cap="all"/>
          </a:pPr>
          <a:r>
            <a:rPr lang="en-GB" dirty="0">
              <a:latin typeface="Aptos" panose="020B0004020202020204"/>
              <a:ea typeface="+mn-ea"/>
              <a:cs typeface="+mn-cs"/>
            </a:rPr>
            <a:t>Interventions: Give bronchodilators and oxygen as directed; promote coughing, deep breathing, and lung-expansion-maximizing posture; offer psychosocial support; keep an eye out for problems Evaluation: The patient feels less discomfort, dyspnoea has lessened, and oxygen saturation has improved.</a:t>
          </a:r>
          <a:endParaRPr lang="en-US" dirty="0">
            <a:latin typeface="Aptos" panose="020B0004020202020204"/>
            <a:ea typeface="+mn-ea"/>
            <a:cs typeface="+mn-cs"/>
          </a:endParaRPr>
        </a:p>
      </dgm:t>
    </dgm:pt>
    <dgm:pt modelId="{07E2DD2F-9CE5-43D6-838B-BA2D84290F92}" type="parTrans" cxnId="{455A9EB6-86B5-46DD-A06C-C34E607E6642}">
      <dgm:prSet/>
      <dgm:spPr/>
      <dgm:t>
        <a:bodyPr/>
        <a:lstStyle/>
        <a:p>
          <a:endParaRPr lang="en-US"/>
        </a:p>
      </dgm:t>
    </dgm:pt>
    <dgm:pt modelId="{50FFC7AE-F620-408C-9732-CC7C4A84A518}" type="sibTrans" cxnId="{455A9EB6-86B5-46DD-A06C-C34E607E6642}">
      <dgm:prSet/>
      <dgm:spPr/>
      <dgm:t>
        <a:bodyPr/>
        <a:lstStyle/>
        <a:p>
          <a:endParaRPr lang="en-US"/>
        </a:p>
      </dgm:t>
    </dgm:pt>
    <dgm:pt modelId="{00F69FB9-352F-44EA-87DD-7BFFDBBBF4CA}" type="pres">
      <dgm:prSet presAssocID="{FECDF0A7-7CB0-4AA2-A04B-1066115B832B}" presName="hierChild1" presStyleCnt="0">
        <dgm:presLayoutVars>
          <dgm:chPref val="1"/>
          <dgm:dir/>
          <dgm:animOne val="branch"/>
          <dgm:animLvl val="lvl"/>
          <dgm:resizeHandles/>
        </dgm:presLayoutVars>
      </dgm:prSet>
      <dgm:spPr/>
    </dgm:pt>
    <dgm:pt modelId="{100C9777-D599-4AE9-8F9F-E9CE7D25892A}" type="pres">
      <dgm:prSet presAssocID="{F88B83E9-3A9B-4188-B6C0-E99AA590F4AA}" presName="hierRoot1" presStyleCnt="0"/>
      <dgm:spPr/>
    </dgm:pt>
    <dgm:pt modelId="{15866A38-C638-4365-85FE-836C7943C66A}" type="pres">
      <dgm:prSet presAssocID="{F88B83E9-3A9B-4188-B6C0-E99AA590F4AA}" presName="composite" presStyleCnt="0"/>
      <dgm:spPr/>
    </dgm:pt>
    <dgm:pt modelId="{2E498309-4C2D-4FBC-891C-955A3EE6AC5A}" type="pres">
      <dgm:prSet presAssocID="{F88B83E9-3A9B-4188-B6C0-E99AA590F4AA}" presName="background" presStyleLbl="node0" presStyleIdx="0" presStyleCnt="2"/>
      <dgm:spPr/>
    </dgm:pt>
    <dgm:pt modelId="{935E3EAE-4658-40BE-B5AB-7B9A4F9715F2}" type="pres">
      <dgm:prSet presAssocID="{F88B83E9-3A9B-4188-B6C0-E99AA590F4AA}" presName="text" presStyleLbl="fgAcc0" presStyleIdx="0" presStyleCnt="2">
        <dgm:presLayoutVars>
          <dgm:chPref val="3"/>
        </dgm:presLayoutVars>
      </dgm:prSet>
      <dgm:spPr/>
    </dgm:pt>
    <dgm:pt modelId="{E0C287D9-E19B-462C-8CD0-92B2AD3ADB5D}" type="pres">
      <dgm:prSet presAssocID="{F88B83E9-3A9B-4188-B6C0-E99AA590F4AA}" presName="hierChild2" presStyleCnt="0"/>
      <dgm:spPr/>
    </dgm:pt>
    <dgm:pt modelId="{9550023A-7BC8-4AEC-86FA-1A99E446DCAF}" type="pres">
      <dgm:prSet presAssocID="{DC156034-FF00-405F-A528-1B8FFBA16F32}" presName="hierRoot1" presStyleCnt="0"/>
      <dgm:spPr/>
    </dgm:pt>
    <dgm:pt modelId="{15712E5E-16CE-470C-949B-511790B23122}" type="pres">
      <dgm:prSet presAssocID="{DC156034-FF00-405F-A528-1B8FFBA16F32}" presName="composite" presStyleCnt="0"/>
      <dgm:spPr/>
    </dgm:pt>
    <dgm:pt modelId="{78D14B91-D110-4D76-AE4A-9DC84B81B01B}" type="pres">
      <dgm:prSet presAssocID="{DC156034-FF00-405F-A528-1B8FFBA16F32}" presName="background" presStyleLbl="node0" presStyleIdx="1" presStyleCnt="2"/>
      <dgm:spPr/>
    </dgm:pt>
    <dgm:pt modelId="{6E5F5D46-7C19-41FA-A1D0-77D27F7C4365}" type="pres">
      <dgm:prSet presAssocID="{DC156034-FF00-405F-A528-1B8FFBA16F32}" presName="text" presStyleLbl="fgAcc0" presStyleIdx="1" presStyleCnt="2">
        <dgm:presLayoutVars>
          <dgm:chPref val="3"/>
        </dgm:presLayoutVars>
      </dgm:prSet>
      <dgm:spPr/>
    </dgm:pt>
    <dgm:pt modelId="{61178F86-B6B0-4CC1-9370-818BB7630A9C}" type="pres">
      <dgm:prSet presAssocID="{DC156034-FF00-405F-A528-1B8FFBA16F32}" presName="hierChild2" presStyleCnt="0"/>
      <dgm:spPr/>
    </dgm:pt>
  </dgm:ptLst>
  <dgm:cxnLst>
    <dgm:cxn modelId="{ABA25145-11AA-45D7-B0D4-F561CE7AF4D9}" type="presOf" srcId="{FECDF0A7-7CB0-4AA2-A04B-1066115B832B}" destId="{00F69FB9-352F-44EA-87DD-7BFFDBBBF4CA}" srcOrd="0" destOrd="0" presId="urn:microsoft.com/office/officeart/2005/8/layout/hierarchy1"/>
    <dgm:cxn modelId="{F44CC34A-91C6-473C-8DD6-D3C53953C1BE}" type="presOf" srcId="{F88B83E9-3A9B-4188-B6C0-E99AA590F4AA}" destId="{935E3EAE-4658-40BE-B5AB-7B9A4F9715F2}" srcOrd="0" destOrd="0" presId="urn:microsoft.com/office/officeart/2005/8/layout/hierarchy1"/>
    <dgm:cxn modelId="{D245027F-9FBE-4333-9F3E-3492FE2DE8A6}" type="presOf" srcId="{DC156034-FF00-405F-A528-1B8FFBA16F32}" destId="{6E5F5D46-7C19-41FA-A1D0-77D27F7C4365}" srcOrd="0" destOrd="0" presId="urn:microsoft.com/office/officeart/2005/8/layout/hierarchy1"/>
    <dgm:cxn modelId="{4238EFA2-D0E9-48D0-A59D-97B19DCA6DC1}" srcId="{FECDF0A7-7CB0-4AA2-A04B-1066115B832B}" destId="{F88B83E9-3A9B-4188-B6C0-E99AA590F4AA}" srcOrd="0" destOrd="0" parTransId="{B6360F8B-308B-458E-9881-EEA65C58AA8F}" sibTransId="{3155BBC5-C319-4AD8-BD6D-66FDC2EDEB87}"/>
    <dgm:cxn modelId="{455A9EB6-86B5-46DD-A06C-C34E607E6642}" srcId="{FECDF0A7-7CB0-4AA2-A04B-1066115B832B}" destId="{DC156034-FF00-405F-A528-1B8FFBA16F32}" srcOrd="1" destOrd="0" parTransId="{07E2DD2F-9CE5-43D6-838B-BA2D84290F92}" sibTransId="{50FFC7AE-F620-408C-9732-CC7C4A84A518}"/>
    <dgm:cxn modelId="{CDF55508-1BB1-471F-90C0-A13E101C20DD}" type="presParOf" srcId="{00F69FB9-352F-44EA-87DD-7BFFDBBBF4CA}" destId="{100C9777-D599-4AE9-8F9F-E9CE7D25892A}" srcOrd="0" destOrd="0" presId="urn:microsoft.com/office/officeart/2005/8/layout/hierarchy1"/>
    <dgm:cxn modelId="{643B8B28-666A-484C-9A5B-D7A1DCFC52A6}" type="presParOf" srcId="{100C9777-D599-4AE9-8F9F-E9CE7D25892A}" destId="{15866A38-C638-4365-85FE-836C7943C66A}" srcOrd="0" destOrd="0" presId="urn:microsoft.com/office/officeart/2005/8/layout/hierarchy1"/>
    <dgm:cxn modelId="{C6957C6F-371D-4984-8E66-05D2C4EC570E}" type="presParOf" srcId="{15866A38-C638-4365-85FE-836C7943C66A}" destId="{2E498309-4C2D-4FBC-891C-955A3EE6AC5A}" srcOrd="0" destOrd="0" presId="urn:microsoft.com/office/officeart/2005/8/layout/hierarchy1"/>
    <dgm:cxn modelId="{6E3857D9-D612-4C0F-AD50-F9CD56E01FF6}" type="presParOf" srcId="{15866A38-C638-4365-85FE-836C7943C66A}" destId="{935E3EAE-4658-40BE-B5AB-7B9A4F9715F2}" srcOrd="1" destOrd="0" presId="urn:microsoft.com/office/officeart/2005/8/layout/hierarchy1"/>
    <dgm:cxn modelId="{BB7CA536-D3A3-4054-A6CC-5A0B6917C772}" type="presParOf" srcId="{100C9777-D599-4AE9-8F9F-E9CE7D25892A}" destId="{E0C287D9-E19B-462C-8CD0-92B2AD3ADB5D}" srcOrd="1" destOrd="0" presId="urn:microsoft.com/office/officeart/2005/8/layout/hierarchy1"/>
    <dgm:cxn modelId="{EF7A09C8-A050-4C1F-B9DD-6BD177EBDF2D}" type="presParOf" srcId="{00F69FB9-352F-44EA-87DD-7BFFDBBBF4CA}" destId="{9550023A-7BC8-4AEC-86FA-1A99E446DCAF}" srcOrd="1" destOrd="0" presId="urn:microsoft.com/office/officeart/2005/8/layout/hierarchy1"/>
    <dgm:cxn modelId="{F81834C0-B019-4431-837D-B7D008783857}" type="presParOf" srcId="{9550023A-7BC8-4AEC-86FA-1A99E446DCAF}" destId="{15712E5E-16CE-470C-949B-511790B23122}" srcOrd="0" destOrd="0" presId="urn:microsoft.com/office/officeart/2005/8/layout/hierarchy1"/>
    <dgm:cxn modelId="{F4D8A920-9689-415F-9246-FE54C5085FFC}" type="presParOf" srcId="{15712E5E-16CE-470C-949B-511790B23122}" destId="{78D14B91-D110-4D76-AE4A-9DC84B81B01B}" srcOrd="0" destOrd="0" presId="urn:microsoft.com/office/officeart/2005/8/layout/hierarchy1"/>
    <dgm:cxn modelId="{AD7212D5-E0B8-4558-8203-43B42A215B27}" type="presParOf" srcId="{15712E5E-16CE-470C-949B-511790B23122}" destId="{6E5F5D46-7C19-41FA-A1D0-77D27F7C4365}" srcOrd="1" destOrd="0" presId="urn:microsoft.com/office/officeart/2005/8/layout/hierarchy1"/>
    <dgm:cxn modelId="{3DBF5F2D-F1AD-44DF-8EC3-8FB56F01EA0C}" type="presParOf" srcId="{9550023A-7BC8-4AEC-86FA-1A99E446DCAF}" destId="{61178F86-B6B0-4CC1-9370-818BB7630A9C}"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E056EF-3A05-4AB3-AC21-491B5EB955E7}" type="doc">
      <dgm:prSet loTypeId="urn:microsoft.com/office/officeart/2018/2/layout/IconLabelList" loCatId="icon" qsTypeId="urn:microsoft.com/office/officeart/2005/8/quickstyle/simple1" qsCatId="simple" csTypeId="urn:microsoft.com/office/officeart/2005/8/colors/colorful2" csCatId="colorful" phldr="1"/>
      <dgm:spPr/>
      <dgm:t>
        <a:bodyPr/>
        <a:lstStyle/>
        <a:p>
          <a:endParaRPr lang="en-US"/>
        </a:p>
      </dgm:t>
    </dgm:pt>
    <dgm:pt modelId="{507BB36E-9668-4150-9FB4-2057BD406D74}">
      <dgm:prSet/>
      <dgm:spPr/>
      <dgm:t>
        <a:bodyPr/>
        <a:lstStyle/>
        <a:p>
          <a:pPr>
            <a:lnSpc>
              <a:spcPct val="100000"/>
            </a:lnSpc>
          </a:pPr>
          <a:r>
            <a:rPr lang="en-GB"/>
            <a:t>Make sure the patient and family are informed about the plan, the anticipated course of care, the nature of the monitoring, and when to notify the team of any changes. </a:t>
          </a:r>
          <a:endParaRPr lang="en-US"/>
        </a:p>
      </dgm:t>
    </dgm:pt>
    <dgm:pt modelId="{D62F2719-66B6-4F98-B5F6-19C38E8B4BA5}" type="parTrans" cxnId="{35B03F59-D66A-459C-A7AD-B2CCA789102E}">
      <dgm:prSet/>
      <dgm:spPr/>
      <dgm:t>
        <a:bodyPr/>
        <a:lstStyle/>
        <a:p>
          <a:endParaRPr lang="en-US"/>
        </a:p>
      </dgm:t>
    </dgm:pt>
    <dgm:pt modelId="{3118657D-90E7-462F-9DA4-FFB4931C0A80}" type="sibTrans" cxnId="{35B03F59-D66A-459C-A7AD-B2CCA789102E}">
      <dgm:prSet/>
      <dgm:spPr/>
      <dgm:t>
        <a:bodyPr/>
        <a:lstStyle/>
        <a:p>
          <a:endParaRPr lang="en-US"/>
        </a:p>
      </dgm:t>
    </dgm:pt>
    <dgm:pt modelId="{E9158C78-2A09-498D-96E1-01CF2C461A66}">
      <dgm:prSet/>
      <dgm:spPr/>
      <dgm:t>
        <a:bodyPr/>
        <a:lstStyle/>
        <a:p>
          <a:pPr>
            <a:lnSpc>
              <a:spcPct val="100000"/>
            </a:lnSpc>
          </a:pPr>
          <a:r>
            <a:rPr lang="en-GB"/>
            <a:t>Make that the clinical nurse specialist for lung cancer is identified as soon as possible and that their contact information is provided.</a:t>
          </a:r>
          <a:endParaRPr lang="en-US"/>
        </a:p>
      </dgm:t>
    </dgm:pt>
    <dgm:pt modelId="{E55A0A90-B4BB-48B0-AD28-39EBB21C5E81}" type="parTrans" cxnId="{58CA0C63-4402-4655-B364-7DC44B4801BA}">
      <dgm:prSet/>
      <dgm:spPr/>
      <dgm:t>
        <a:bodyPr/>
        <a:lstStyle/>
        <a:p>
          <a:endParaRPr lang="en-US"/>
        </a:p>
      </dgm:t>
    </dgm:pt>
    <dgm:pt modelId="{F44C438E-AE03-449E-B931-562E7C196B09}" type="sibTrans" cxnId="{58CA0C63-4402-4655-B364-7DC44B4801BA}">
      <dgm:prSet/>
      <dgm:spPr/>
      <dgm:t>
        <a:bodyPr/>
        <a:lstStyle/>
        <a:p>
          <a:endParaRPr lang="en-US"/>
        </a:p>
      </dgm:t>
    </dgm:pt>
    <dgm:pt modelId="{944B7283-6EC0-4CF5-A266-37DEDEC12687}">
      <dgm:prSet/>
      <dgm:spPr/>
      <dgm:t>
        <a:bodyPr/>
        <a:lstStyle/>
        <a:p>
          <a:pPr>
            <a:lnSpc>
              <a:spcPct val="100000"/>
            </a:lnSpc>
          </a:pPr>
          <a:r>
            <a:rPr lang="en-GB"/>
            <a:t>Smoking cessation is crucial for results, so make sure it is treated early and properly. </a:t>
          </a:r>
          <a:endParaRPr lang="en-US"/>
        </a:p>
      </dgm:t>
    </dgm:pt>
    <dgm:pt modelId="{140BE8E2-0C87-4A63-847B-CCBA03618190}" type="parTrans" cxnId="{CE1632DA-4A2E-4BA6-BBDC-9821CC4D34F3}">
      <dgm:prSet/>
      <dgm:spPr/>
      <dgm:t>
        <a:bodyPr/>
        <a:lstStyle/>
        <a:p>
          <a:endParaRPr lang="en-US"/>
        </a:p>
      </dgm:t>
    </dgm:pt>
    <dgm:pt modelId="{FBFF8C05-FCA7-49CE-AF9C-811DAF87C1EA}" type="sibTrans" cxnId="{CE1632DA-4A2E-4BA6-BBDC-9821CC4D34F3}">
      <dgm:prSet/>
      <dgm:spPr/>
      <dgm:t>
        <a:bodyPr/>
        <a:lstStyle/>
        <a:p>
          <a:endParaRPr lang="en-US"/>
        </a:p>
      </dgm:t>
    </dgm:pt>
    <dgm:pt modelId="{5D8AF989-6914-4465-B5BA-F7464C1A76DC}">
      <dgm:prSet/>
      <dgm:spPr/>
      <dgm:t>
        <a:bodyPr/>
        <a:lstStyle/>
        <a:p>
          <a:pPr>
            <a:lnSpc>
              <a:spcPct val="100000"/>
            </a:lnSpc>
          </a:pPr>
          <a:r>
            <a:rPr lang="en-GB"/>
            <a:t>Make sure supportive and palliative care input is integrated early in the route and isn't postponed until the last minute.</a:t>
          </a:r>
          <a:endParaRPr lang="en-US"/>
        </a:p>
      </dgm:t>
    </dgm:pt>
    <dgm:pt modelId="{46FD5B9B-35BF-4B99-84D6-1DDD564FA926}" type="parTrans" cxnId="{83F7A19F-A73D-47C6-AA37-480677B584A4}">
      <dgm:prSet/>
      <dgm:spPr/>
      <dgm:t>
        <a:bodyPr/>
        <a:lstStyle/>
        <a:p>
          <a:endParaRPr lang="en-US"/>
        </a:p>
      </dgm:t>
    </dgm:pt>
    <dgm:pt modelId="{522007BC-FFF1-49C5-98ED-9B5193FEE684}" type="sibTrans" cxnId="{83F7A19F-A73D-47C6-AA37-480677B584A4}">
      <dgm:prSet/>
      <dgm:spPr/>
      <dgm:t>
        <a:bodyPr/>
        <a:lstStyle/>
        <a:p>
          <a:endParaRPr lang="en-US"/>
        </a:p>
      </dgm:t>
    </dgm:pt>
    <dgm:pt modelId="{2C6A24A7-A3D5-4BFE-A81F-51C7821B7D12}" type="pres">
      <dgm:prSet presAssocID="{48E056EF-3A05-4AB3-AC21-491B5EB955E7}" presName="root" presStyleCnt="0">
        <dgm:presLayoutVars>
          <dgm:dir/>
          <dgm:resizeHandles val="exact"/>
        </dgm:presLayoutVars>
      </dgm:prSet>
      <dgm:spPr/>
    </dgm:pt>
    <dgm:pt modelId="{429F1F45-11AF-47BD-BFCD-5D13BD71C9EA}" type="pres">
      <dgm:prSet presAssocID="{507BB36E-9668-4150-9FB4-2057BD406D74}" presName="compNode" presStyleCnt="0"/>
      <dgm:spPr/>
    </dgm:pt>
    <dgm:pt modelId="{024409E3-C77A-410D-82A3-570213654066}" type="pres">
      <dgm:prSet presAssocID="{507BB36E-9668-4150-9FB4-2057BD406D7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46B7A2B4-8764-4109-9B8A-5721F4420759}" type="pres">
      <dgm:prSet presAssocID="{507BB36E-9668-4150-9FB4-2057BD406D74}" presName="spaceRect" presStyleCnt="0"/>
      <dgm:spPr/>
    </dgm:pt>
    <dgm:pt modelId="{844CF63C-66BB-4A37-96CB-357E69AEEB85}" type="pres">
      <dgm:prSet presAssocID="{507BB36E-9668-4150-9FB4-2057BD406D74}" presName="textRect" presStyleLbl="revTx" presStyleIdx="0" presStyleCnt="4">
        <dgm:presLayoutVars>
          <dgm:chMax val="1"/>
          <dgm:chPref val="1"/>
        </dgm:presLayoutVars>
      </dgm:prSet>
      <dgm:spPr/>
    </dgm:pt>
    <dgm:pt modelId="{2BB001F0-3A68-4D6C-B86A-C0C25C1E2587}" type="pres">
      <dgm:prSet presAssocID="{3118657D-90E7-462F-9DA4-FFB4931C0A80}" presName="sibTrans" presStyleCnt="0"/>
      <dgm:spPr/>
    </dgm:pt>
    <dgm:pt modelId="{CB8B0D50-8F12-4E11-B8A2-0662CA045ED5}" type="pres">
      <dgm:prSet presAssocID="{E9158C78-2A09-498D-96E1-01CF2C461A66}" presName="compNode" presStyleCnt="0"/>
      <dgm:spPr/>
    </dgm:pt>
    <dgm:pt modelId="{11D3D445-FD07-41B4-9D65-7350B3741E47}" type="pres">
      <dgm:prSet presAssocID="{E9158C78-2A09-498D-96E1-01CF2C461A6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ungs"/>
        </a:ext>
      </dgm:extLst>
    </dgm:pt>
    <dgm:pt modelId="{DF0970E2-2E88-44F1-BADB-CD6DC89A2575}" type="pres">
      <dgm:prSet presAssocID="{E9158C78-2A09-498D-96E1-01CF2C461A66}" presName="spaceRect" presStyleCnt="0"/>
      <dgm:spPr/>
    </dgm:pt>
    <dgm:pt modelId="{6CBD0D6F-578C-4A2E-97F2-9E8B4E7EFE2E}" type="pres">
      <dgm:prSet presAssocID="{E9158C78-2A09-498D-96E1-01CF2C461A66}" presName="textRect" presStyleLbl="revTx" presStyleIdx="1" presStyleCnt="4">
        <dgm:presLayoutVars>
          <dgm:chMax val="1"/>
          <dgm:chPref val="1"/>
        </dgm:presLayoutVars>
      </dgm:prSet>
      <dgm:spPr/>
    </dgm:pt>
    <dgm:pt modelId="{261A6803-E3DB-488D-8E4F-35388F91ACD4}" type="pres">
      <dgm:prSet presAssocID="{F44C438E-AE03-449E-B931-562E7C196B09}" presName="sibTrans" presStyleCnt="0"/>
      <dgm:spPr/>
    </dgm:pt>
    <dgm:pt modelId="{4CD9C8E5-36D7-4DC3-B955-461BF8A98DEE}" type="pres">
      <dgm:prSet presAssocID="{944B7283-6EC0-4CF5-A266-37DEDEC12687}" presName="compNode" presStyleCnt="0"/>
      <dgm:spPr/>
    </dgm:pt>
    <dgm:pt modelId="{1D80C1CF-9719-43DA-BFC8-41FFFCE8F1B6}" type="pres">
      <dgm:prSet presAssocID="{944B7283-6EC0-4CF5-A266-37DEDEC1268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moking"/>
        </a:ext>
      </dgm:extLst>
    </dgm:pt>
    <dgm:pt modelId="{89F002BA-FC39-4280-893A-08AEAB01ADE3}" type="pres">
      <dgm:prSet presAssocID="{944B7283-6EC0-4CF5-A266-37DEDEC12687}" presName="spaceRect" presStyleCnt="0"/>
      <dgm:spPr/>
    </dgm:pt>
    <dgm:pt modelId="{C10B303B-2AD5-43C1-9F29-A0136B31D3E6}" type="pres">
      <dgm:prSet presAssocID="{944B7283-6EC0-4CF5-A266-37DEDEC12687}" presName="textRect" presStyleLbl="revTx" presStyleIdx="2" presStyleCnt="4">
        <dgm:presLayoutVars>
          <dgm:chMax val="1"/>
          <dgm:chPref val="1"/>
        </dgm:presLayoutVars>
      </dgm:prSet>
      <dgm:spPr/>
    </dgm:pt>
    <dgm:pt modelId="{BAEA1AF5-1714-40F9-8D3A-0D0BC99CFAAE}" type="pres">
      <dgm:prSet presAssocID="{FBFF8C05-FCA7-49CE-AF9C-811DAF87C1EA}" presName="sibTrans" presStyleCnt="0"/>
      <dgm:spPr/>
    </dgm:pt>
    <dgm:pt modelId="{17A76D13-E5CD-420F-B59F-BDFF3CA7085C}" type="pres">
      <dgm:prSet presAssocID="{5D8AF989-6914-4465-B5BA-F7464C1A76DC}" presName="compNode" presStyleCnt="0"/>
      <dgm:spPr/>
    </dgm:pt>
    <dgm:pt modelId="{EB8ADFE0-F050-44BE-A81D-4FE96656A178}" type="pres">
      <dgm:prSet presAssocID="{5D8AF989-6914-4465-B5BA-F7464C1A76D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ospital"/>
        </a:ext>
      </dgm:extLst>
    </dgm:pt>
    <dgm:pt modelId="{AB7E5CEA-27C5-4A7B-A4D8-072945DF47A0}" type="pres">
      <dgm:prSet presAssocID="{5D8AF989-6914-4465-B5BA-F7464C1A76DC}" presName="spaceRect" presStyleCnt="0"/>
      <dgm:spPr/>
    </dgm:pt>
    <dgm:pt modelId="{0D3AC1E6-7F0C-4C89-9698-061D309D6EA6}" type="pres">
      <dgm:prSet presAssocID="{5D8AF989-6914-4465-B5BA-F7464C1A76DC}" presName="textRect" presStyleLbl="revTx" presStyleIdx="3" presStyleCnt="4">
        <dgm:presLayoutVars>
          <dgm:chMax val="1"/>
          <dgm:chPref val="1"/>
        </dgm:presLayoutVars>
      </dgm:prSet>
      <dgm:spPr/>
    </dgm:pt>
  </dgm:ptLst>
  <dgm:cxnLst>
    <dgm:cxn modelId="{432BB913-B711-48C5-83E7-3E30D17A91A9}" type="presOf" srcId="{48E056EF-3A05-4AB3-AC21-491B5EB955E7}" destId="{2C6A24A7-A3D5-4BFE-A81F-51C7821B7D12}" srcOrd="0" destOrd="0" presId="urn:microsoft.com/office/officeart/2018/2/layout/IconLabelList"/>
    <dgm:cxn modelId="{96238836-2DCA-4CE7-9CDC-057407BBBE38}" type="presOf" srcId="{E9158C78-2A09-498D-96E1-01CF2C461A66}" destId="{6CBD0D6F-578C-4A2E-97F2-9E8B4E7EFE2E}" srcOrd="0" destOrd="0" presId="urn:microsoft.com/office/officeart/2018/2/layout/IconLabelList"/>
    <dgm:cxn modelId="{58CA0C63-4402-4655-B364-7DC44B4801BA}" srcId="{48E056EF-3A05-4AB3-AC21-491B5EB955E7}" destId="{E9158C78-2A09-498D-96E1-01CF2C461A66}" srcOrd="1" destOrd="0" parTransId="{E55A0A90-B4BB-48B0-AD28-39EBB21C5E81}" sibTransId="{F44C438E-AE03-449E-B931-562E7C196B09}"/>
    <dgm:cxn modelId="{7D769F6C-4016-4554-A50E-7C924C3C0EC0}" type="presOf" srcId="{5D8AF989-6914-4465-B5BA-F7464C1A76DC}" destId="{0D3AC1E6-7F0C-4C89-9698-061D309D6EA6}" srcOrd="0" destOrd="0" presId="urn:microsoft.com/office/officeart/2018/2/layout/IconLabelList"/>
    <dgm:cxn modelId="{339F1774-92E5-44B4-B916-6B08C1AA1883}" type="presOf" srcId="{944B7283-6EC0-4CF5-A266-37DEDEC12687}" destId="{C10B303B-2AD5-43C1-9F29-A0136B31D3E6}" srcOrd="0" destOrd="0" presId="urn:microsoft.com/office/officeart/2018/2/layout/IconLabelList"/>
    <dgm:cxn modelId="{35B03F59-D66A-459C-A7AD-B2CCA789102E}" srcId="{48E056EF-3A05-4AB3-AC21-491B5EB955E7}" destId="{507BB36E-9668-4150-9FB4-2057BD406D74}" srcOrd="0" destOrd="0" parTransId="{D62F2719-66B6-4F98-B5F6-19C38E8B4BA5}" sibTransId="{3118657D-90E7-462F-9DA4-FFB4931C0A80}"/>
    <dgm:cxn modelId="{83F7A19F-A73D-47C6-AA37-480677B584A4}" srcId="{48E056EF-3A05-4AB3-AC21-491B5EB955E7}" destId="{5D8AF989-6914-4465-B5BA-F7464C1A76DC}" srcOrd="3" destOrd="0" parTransId="{46FD5B9B-35BF-4B99-84D6-1DDD564FA926}" sibTransId="{522007BC-FFF1-49C5-98ED-9B5193FEE684}"/>
    <dgm:cxn modelId="{CE1632DA-4A2E-4BA6-BBDC-9821CC4D34F3}" srcId="{48E056EF-3A05-4AB3-AC21-491B5EB955E7}" destId="{944B7283-6EC0-4CF5-A266-37DEDEC12687}" srcOrd="2" destOrd="0" parTransId="{140BE8E2-0C87-4A63-847B-CCBA03618190}" sibTransId="{FBFF8C05-FCA7-49CE-AF9C-811DAF87C1EA}"/>
    <dgm:cxn modelId="{87E998F4-91DC-4DAF-A2E9-31B0D8FCEA45}" type="presOf" srcId="{507BB36E-9668-4150-9FB4-2057BD406D74}" destId="{844CF63C-66BB-4A37-96CB-357E69AEEB85}" srcOrd="0" destOrd="0" presId="urn:microsoft.com/office/officeart/2018/2/layout/IconLabelList"/>
    <dgm:cxn modelId="{C50427B9-2414-4F3B-9944-DE7B59F5DAA4}" type="presParOf" srcId="{2C6A24A7-A3D5-4BFE-A81F-51C7821B7D12}" destId="{429F1F45-11AF-47BD-BFCD-5D13BD71C9EA}" srcOrd="0" destOrd="0" presId="urn:microsoft.com/office/officeart/2018/2/layout/IconLabelList"/>
    <dgm:cxn modelId="{37B386A5-0334-4B1C-A0C0-D620CAE23656}" type="presParOf" srcId="{429F1F45-11AF-47BD-BFCD-5D13BD71C9EA}" destId="{024409E3-C77A-410D-82A3-570213654066}" srcOrd="0" destOrd="0" presId="urn:microsoft.com/office/officeart/2018/2/layout/IconLabelList"/>
    <dgm:cxn modelId="{07221B58-FFD6-41F6-8EEC-CB478A2B8374}" type="presParOf" srcId="{429F1F45-11AF-47BD-BFCD-5D13BD71C9EA}" destId="{46B7A2B4-8764-4109-9B8A-5721F4420759}" srcOrd="1" destOrd="0" presId="urn:microsoft.com/office/officeart/2018/2/layout/IconLabelList"/>
    <dgm:cxn modelId="{5B2020D7-A8FB-467E-8C6D-E2B1AAC63F73}" type="presParOf" srcId="{429F1F45-11AF-47BD-BFCD-5D13BD71C9EA}" destId="{844CF63C-66BB-4A37-96CB-357E69AEEB85}" srcOrd="2" destOrd="0" presId="urn:microsoft.com/office/officeart/2018/2/layout/IconLabelList"/>
    <dgm:cxn modelId="{919D036E-62DE-4E18-B9BE-46D0586A193E}" type="presParOf" srcId="{2C6A24A7-A3D5-4BFE-A81F-51C7821B7D12}" destId="{2BB001F0-3A68-4D6C-B86A-C0C25C1E2587}" srcOrd="1" destOrd="0" presId="urn:microsoft.com/office/officeart/2018/2/layout/IconLabelList"/>
    <dgm:cxn modelId="{A3F116B9-3160-4BA7-844E-B1BE06CE1A3E}" type="presParOf" srcId="{2C6A24A7-A3D5-4BFE-A81F-51C7821B7D12}" destId="{CB8B0D50-8F12-4E11-B8A2-0662CA045ED5}" srcOrd="2" destOrd="0" presId="urn:microsoft.com/office/officeart/2018/2/layout/IconLabelList"/>
    <dgm:cxn modelId="{BB37FD3B-4ADD-459A-9EB3-7604F20AA81E}" type="presParOf" srcId="{CB8B0D50-8F12-4E11-B8A2-0662CA045ED5}" destId="{11D3D445-FD07-41B4-9D65-7350B3741E47}" srcOrd="0" destOrd="0" presId="urn:microsoft.com/office/officeart/2018/2/layout/IconLabelList"/>
    <dgm:cxn modelId="{43CC989B-E44C-4C2B-9DFE-E506ADEA7E1D}" type="presParOf" srcId="{CB8B0D50-8F12-4E11-B8A2-0662CA045ED5}" destId="{DF0970E2-2E88-44F1-BADB-CD6DC89A2575}" srcOrd="1" destOrd="0" presId="urn:microsoft.com/office/officeart/2018/2/layout/IconLabelList"/>
    <dgm:cxn modelId="{C3DE18E3-A9E6-4AD1-81CE-86446598FC3A}" type="presParOf" srcId="{CB8B0D50-8F12-4E11-B8A2-0662CA045ED5}" destId="{6CBD0D6F-578C-4A2E-97F2-9E8B4E7EFE2E}" srcOrd="2" destOrd="0" presId="urn:microsoft.com/office/officeart/2018/2/layout/IconLabelList"/>
    <dgm:cxn modelId="{AE418C8B-92FE-49D7-86C0-1D2760451BAF}" type="presParOf" srcId="{2C6A24A7-A3D5-4BFE-A81F-51C7821B7D12}" destId="{261A6803-E3DB-488D-8E4F-35388F91ACD4}" srcOrd="3" destOrd="0" presId="urn:microsoft.com/office/officeart/2018/2/layout/IconLabelList"/>
    <dgm:cxn modelId="{DB0A076B-9817-462C-95F6-72D5D955172E}" type="presParOf" srcId="{2C6A24A7-A3D5-4BFE-A81F-51C7821B7D12}" destId="{4CD9C8E5-36D7-4DC3-B955-461BF8A98DEE}" srcOrd="4" destOrd="0" presId="urn:microsoft.com/office/officeart/2018/2/layout/IconLabelList"/>
    <dgm:cxn modelId="{A4BFCCF7-4D14-433B-A28B-987CA22776E6}" type="presParOf" srcId="{4CD9C8E5-36D7-4DC3-B955-461BF8A98DEE}" destId="{1D80C1CF-9719-43DA-BFC8-41FFFCE8F1B6}" srcOrd="0" destOrd="0" presId="urn:microsoft.com/office/officeart/2018/2/layout/IconLabelList"/>
    <dgm:cxn modelId="{BAE7CDBF-6761-4B5D-8520-9E2BFA1FB89A}" type="presParOf" srcId="{4CD9C8E5-36D7-4DC3-B955-461BF8A98DEE}" destId="{89F002BA-FC39-4280-893A-08AEAB01ADE3}" srcOrd="1" destOrd="0" presId="urn:microsoft.com/office/officeart/2018/2/layout/IconLabelList"/>
    <dgm:cxn modelId="{B640595F-F12C-45E9-B380-40FC5FCF8957}" type="presParOf" srcId="{4CD9C8E5-36D7-4DC3-B955-461BF8A98DEE}" destId="{C10B303B-2AD5-43C1-9F29-A0136B31D3E6}" srcOrd="2" destOrd="0" presId="urn:microsoft.com/office/officeart/2018/2/layout/IconLabelList"/>
    <dgm:cxn modelId="{DD7855ED-6C2D-4A49-8E46-3A36FA714319}" type="presParOf" srcId="{2C6A24A7-A3D5-4BFE-A81F-51C7821B7D12}" destId="{BAEA1AF5-1714-40F9-8D3A-0D0BC99CFAAE}" srcOrd="5" destOrd="0" presId="urn:microsoft.com/office/officeart/2018/2/layout/IconLabelList"/>
    <dgm:cxn modelId="{7BF554D2-8F15-4956-BBCE-036B4100ACB0}" type="presParOf" srcId="{2C6A24A7-A3D5-4BFE-A81F-51C7821B7D12}" destId="{17A76D13-E5CD-420F-B59F-BDFF3CA7085C}" srcOrd="6" destOrd="0" presId="urn:microsoft.com/office/officeart/2018/2/layout/IconLabelList"/>
    <dgm:cxn modelId="{2DD84028-F7FB-470A-8A19-4BE9AAE936CA}" type="presParOf" srcId="{17A76D13-E5CD-420F-B59F-BDFF3CA7085C}" destId="{EB8ADFE0-F050-44BE-A81D-4FE96656A178}" srcOrd="0" destOrd="0" presId="urn:microsoft.com/office/officeart/2018/2/layout/IconLabelList"/>
    <dgm:cxn modelId="{1966EA48-002E-490C-95C4-44421ABA7A24}" type="presParOf" srcId="{17A76D13-E5CD-420F-B59F-BDFF3CA7085C}" destId="{AB7E5CEA-27C5-4A7B-A4D8-072945DF47A0}" srcOrd="1" destOrd="0" presId="urn:microsoft.com/office/officeart/2018/2/layout/IconLabelList"/>
    <dgm:cxn modelId="{DB8A3EF7-87B1-4A5D-A246-810D4A3D50B1}" type="presParOf" srcId="{17A76D13-E5CD-420F-B59F-BDFF3CA7085C}" destId="{0D3AC1E6-7F0C-4C89-9698-061D309D6EA6}"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2C2400-E531-4879-850B-D844E115E53A}"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89247BCA-9CD4-407A-A76A-99987AFFF523}">
      <dgm:prSet/>
      <dgm:spPr/>
      <dgm:t>
        <a:bodyPr/>
        <a:lstStyle/>
        <a:p>
          <a:pPr>
            <a:lnSpc>
              <a:spcPct val="100000"/>
            </a:lnSpc>
          </a:pPr>
          <a:r>
            <a:rPr lang="en-GB" dirty="0"/>
            <a:t>Coordination with primary care and community services: Make sure that results and abnormalities are shared between primary and secondary care, and that specific monitoring of comorbid conditions, immunisations, and any community-based support (such as a community nurse or physiotherapy) is in place. </a:t>
          </a:r>
          <a:endParaRPr lang="en-US" dirty="0"/>
        </a:p>
      </dgm:t>
    </dgm:pt>
    <dgm:pt modelId="{0C2294D1-0ECB-45E3-8E2C-C295747EF3CE}" type="parTrans" cxnId="{FE864F8B-DD65-4821-A195-27E0C849C8F9}">
      <dgm:prSet/>
      <dgm:spPr/>
      <dgm:t>
        <a:bodyPr/>
        <a:lstStyle/>
        <a:p>
          <a:endParaRPr lang="en-US"/>
        </a:p>
      </dgm:t>
    </dgm:pt>
    <dgm:pt modelId="{ED626D96-3F16-409A-B135-59005400209F}" type="sibTrans" cxnId="{FE864F8B-DD65-4821-A195-27E0C849C8F9}">
      <dgm:prSet/>
      <dgm:spPr/>
      <dgm:t>
        <a:bodyPr/>
        <a:lstStyle/>
        <a:p>
          <a:endParaRPr lang="en-US"/>
        </a:p>
      </dgm:t>
    </dgm:pt>
    <dgm:pt modelId="{20451C7F-CC88-4102-9966-D61F98882A92}">
      <dgm:prSet/>
      <dgm:spPr/>
      <dgm:t>
        <a:bodyPr/>
        <a:lstStyle/>
        <a:p>
          <a:pPr>
            <a:lnSpc>
              <a:spcPct val="100000"/>
            </a:lnSpc>
          </a:pPr>
          <a:r>
            <a:rPr lang="en-GB"/>
            <a:t>Make sure monitoring outcomes are recorded</a:t>
          </a:r>
          <a:r>
            <a:rPr lang="en-GB">
              <a:latin typeface="Aptos Display" panose="020F0302020204030204"/>
            </a:rPr>
            <a:t> </a:t>
          </a:r>
          <a:r>
            <a:rPr lang="en-GB"/>
            <a:t> and examined protocols, wait times, and follow-up uptake (such as the NHS "Faster Diagnosis Standard" for cancer pathways). </a:t>
          </a:r>
          <a:endParaRPr lang="en-US"/>
        </a:p>
      </dgm:t>
    </dgm:pt>
    <dgm:pt modelId="{4BC766D4-CA94-4CCA-9B43-9C39F07C0DD0}" type="parTrans" cxnId="{EB05721D-1303-422C-8CE0-0A5B82F029F0}">
      <dgm:prSet/>
      <dgm:spPr/>
      <dgm:t>
        <a:bodyPr/>
        <a:lstStyle/>
        <a:p>
          <a:endParaRPr lang="en-US"/>
        </a:p>
      </dgm:t>
    </dgm:pt>
    <dgm:pt modelId="{625CE329-9DCC-4E6F-A9DD-B58018B2A308}" type="sibTrans" cxnId="{EB05721D-1303-422C-8CE0-0A5B82F029F0}">
      <dgm:prSet/>
      <dgm:spPr/>
      <dgm:t>
        <a:bodyPr/>
        <a:lstStyle/>
        <a:p>
          <a:endParaRPr lang="en-US"/>
        </a:p>
      </dgm:t>
    </dgm:pt>
    <dgm:pt modelId="{0C36B965-675C-4BDF-9A4D-053D00EB5598}" type="pres">
      <dgm:prSet presAssocID="{9C2C2400-E531-4879-850B-D844E115E53A}" presName="root" presStyleCnt="0">
        <dgm:presLayoutVars>
          <dgm:dir/>
          <dgm:resizeHandles val="exact"/>
        </dgm:presLayoutVars>
      </dgm:prSet>
      <dgm:spPr/>
    </dgm:pt>
    <dgm:pt modelId="{DD108C56-6A0E-4E6C-ACB0-498C30C05D39}" type="pres">
      <dgm:prSet presAssocID="{89247BCA-9CD4-407A-A76A-99987AFFF523}" presName="compNode" presStyleCnt="0"/>
      <dgm:spPr/>
    </dgm:pt>
    <dgm:pt modelId="{DA0905A1-45CB-4BCC-8363-80574D9A2BA2}" type="pres">
      <dgm:prSet presAssocID="{89247BCA-9CD4-407A-A76A-99987AFFF52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7A631695-6F30-4830-B866-3EE1D9AE51C2}" type="pres">
      <dgm:prSet presAssocID="{89247BCA-9CD4-407A-A76A-99987AFFF523}" presName="spaceRect" presStyleCnt="0"/>
      <dgm:spPr/>
    </dgm:pt>
    <dgm:pt modelId="{56B1F7BC-CC88-494D-B679-B9A99388574A}" type="pres">
      <dgm:prSet presAssocID="{89247BCA-9CD4-407A-A76A-99987AFFF523}" presName="textRect" presStyleLbl="revTx" presStyleIdx="0" presStyleCnt="2">
        <dgm:presLayoutVars>
          <dgm:chMax val="1"/>
          <dgm:chPref val="1"/>
        </dgm:presLayoutVars>
      </dgm:prSet>
      <dgm:spPr/>
    </dgm:pt>
    <dgm:pt modelId="{318A78F6-BEC2-478B-B0E6-AF86C39FDCAB}" type="pres">
      <dgm:prSet presAssocID="{ED626D96-3F16-409A-B135-59005400209F}" presName="sibTrans" presStyleCnt="0"/>
      <dgm:spPr/>
    </dgm:pt>
    <dgm:pt modelId="{52E33539-2989-4390-9057-53444D503C0B}" type="pres">
      <dgm:prSet presAssocID="{20451C7F-CC88-4102-9966-D61F98882A92}" presName="compNode" presStyleCnt="0"/>
      <dgm:spPr/>
    </dgm:pt>
    <dgm:pt modelId="{B46E10DE-486B-48EC-8446-372D57062B37}" type="pres">
      <dgm:prSet presAssocID="{20451C7F-CC88-4102-9966-D61F98882A9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dneys"/>
        </a:ext>
      </dgm:extLst>
    </dgm:pt>
    <dgm:pt modelId="{9C986C38-8929-44D4-9604-2E3CA31A4C83}" type="pres">
      <dgm:prSet presAssocID="{20451C7F-CC88-4102-9966-D61F98882A92}" presName="spaceRect" presStyleCnt="0"/>
      <dgm:spPr/>
    </dgm:pt>
    <dgm:pt modelId="{48A244B8-6842-42EE-9FB9-5F7A84DDB073}" type="pres">
      <dgm:prSet presAssocID="{20451C7F-CC88-4102-9966-D61F98882A92}" presName="textRect" presStyleLbl="revTx" presStyleIdx="1" presStyleCnt="2">
        <dgm:presLayoutVars>
          <dgm:chMax val="1"/>
          <dgm:chPref val="1"/>
        </dgm:presLayoutVars>
      </dgm:prSet>
      <dgm:spPr/>
    </dgm:pt>
  </dgm:ptLst>
  <dgm:cxnLst>
    <dgm:cxn modelId="{EB05721D-1303-422C-8CE0-0A5B82F029F0}" srcId="{9C2C2400-E531-4879-850B-D844E115E53A}" destId="{20451C7F-CC88-4102-9966-D61F98882A92}" srcOrd="1" destOrd="0" parTransId="{4BC766D4-CA94-4CCA-9B43-9C39F07C0DD0}" sibTransId="{625CE329-9DCC-4E6F-A9DD-B58018B2A308}"/>
    <dgm:cxn modelId="{4861235E-A572-48B5-96C4-C722C12B694C}" type="presOf" srcId="{20451C7F-CC88-4102-9966-D61F98882A92}" destId="{48A244B8-6842-42EE-9FB9-5F7A84DDB073}" srcOrd="0" destOrd="0" presId="urn:microsoft.com/office/officeart/2018/2/layout/IconLabelList"/>
    <dgm:cxn modelId="{69724246-06BB-489D-B4B7-461D97FDB535}" type="presOf" srcId="{9C2C2400-E531-4879-850B-D844E115E53A}" destId="{0C36B965-675C-4BDF-9A4D-053D00EB5598}" srcOrd="0" destOrd="0" presId="urn:microsoft.com/office/officeart/2018/2/layout/IconLabelList"/>
    <dgm:cxn modelId="{FE864F8B-DD65-4821-A195-27E0C849C8F9}" srcId="{9C2C2400-E531-4879-850B-D844E115E53A}" destId="{89247BCA-9CD4-407A-A76A-99987AFFF523}" srcOrd="0" destOrd="0" parTransId="{0C2294D1-0ECB-45E3-8E2C-C295747EF3CE}" sibTransId="{ED626D96-3F16-409A-B135-59005400209F}"/>
    <dgm:cxn modelId="{942BEFD6-A4A9-4034-95B8-9200CF066C36}" type="presOf" srcId="{89247BCA-9CD4-407A-A76A-99987AFFF523}" destId="{56B1F7BC-CC88-494D-B679-B9A99388574A}" srcOrd="0" destOrd="0" presId="urn:microsoft.com/office/officeart/2018/2/layout/IconLabelList"/>
    <dgm:cxn modelId="{E1C10FCE-FE82-497B-BB31-DB988116B537}" type="presParOf" srcId="{0C36B965-675C-4BDF-9A4D-053D00EB5598}" destId="{DD108C56-6A0E-4E6C-ACB0-498C30C05D39}" srcOrd="0" destOrd="0" presId="urn:microsoft.com/office/officeart/2018/2/layout/IconLabelList"/>
    <dgm:cxn modelId="{296007DE-CF6A-476B-AC41-32A218F23B4B}" type="presParOf" srcId="{DD108C56-6A0E-4E6C-ACB0-498C30C05D39}" destId="{DA0905A1-45CB-4BCC-8363-80574D9A2BA2}" srcOrd="0" destOrd="0" presId="urn:microsoft.com/office/officeart/2018/2/layout/IconLabelList"/>
    <dgm:cxn modelId="{7CCB392B-0232-452F-B660-9244C549DD04}" type="presParOf" srcId="{DD108C56-6A0E-4E6C-ACB0-498C30C05D39}" destId="{7A631695-6F30-4830-B866-3EE1D9AE51C2}" srcOrd="1" destOrd="0" presId="urn:microsoft.com/office/officeart/2018/2/layout/IconLabelList"/>
    <dgm:cxn modelId="{A63F51A7-8D80-4B3F-A20A-2E831E8AF300}" type="presParOf" srcId="{DD108C56-6A0E-4E6C-ACB0-498C30C05D39}" destId="{56B1F7BC-CC88-494D-B679-B9A99388574A}" srcOrd="2" destOrd="0" presId="urn:microsoft.com/office/officeart/2018/2/layout/IconLabelList"/>
    <dgm:cxn modelId="{7FAC135F-1E36-4C17-8186-78D398E0A980}" type="presParOf" srcId="{0C36B965-675C-4BDF-9A4D-053D00EB5598}" destId="{318A78F6-BEC2-478B-B0E6-AF86C39FDCAB}" srcOrd="1" destOrd="0" presId="urn:microsoft.com/office/officeart/2018/2/layout/IconLabelList"/>
    <dgm:cxn modelId="{4E380E8B-1BC5-4DDB-8A43-AFC59297BAFB}" type="presParOf" srcId="{0C36B965-675C-4BDF-9A4D-053D00EB5598}" destId="{52E33539-2989-4390-9057-53444D503C0B}" srcOrd="2" destOrd="0" presId="urn:microsoft.com/office/officeart/2018/2/layout/IconLabelList"/>
    <dgm:cxn modelId="{2CDFFC20-C4C9-42F8-A40E-A16FBFA04C47}" type="presParOf" srcId="{52E33539-2989-4390-9057-53444D503C0B}" destId="{B46E10DE-486B-48EC-8446-372D57062B37}" srcOrd="0" destOrd="0" presId="urn:microsoft.com/office/officeart/2018/2/layout/IconLabelList"/>
    <dgm:cxn modelId="{0C1E9273-DA2D-4F11-8DCD-C2FE84AD5D59}" type="presParOf" srcId="{52E33539-2989-4390-9057-53444D503C0B}" destId="{9C986C38-8929-44D4-9604-2E3CA31A4C83}" srcOrd="1" destOrd="0" presId="urn:microsoft.com/office/officeart/2018/2/layout/IconLabelList"/>
    <dgm:cxn modelId="{09E6327D-4229-4F63-9F18-C1E8580A0319}" type="presParOf" srcId="{52E33539-2989-4390-9057-53444D503C0B}" destId="{48A244B8-6842-42EE-9FB9-5F7A84DDB073}"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98309-4C2D-4FBC-891C-955A3EE6AC5A}">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E3EAE-4658-40BE-B5AB-7B9A4F9715F2}">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defRPr cap="all"/>
          </a:pPr>
          <a:r>
            <a:rPr lang="en-GB" sz="1800" kern="1200" dirty="0">
              <a:latin typeface="Aptos"/>
              <a:ea typeface="+mn-ea"/>
              <a:cs typeface="+mn-cs"/>
            </a:rPr>
            <a:t>Assessment: Keep an eye on breath sounds, oxygen saturation, respiration rate, and any indications of haemoptysis or dyspnoea Diagnosis, Lung tissue damage-related impaired gas exchange Planning ,Prevent infection, control pain, lessen dyspnoea, and maintain oxygenation.</a:t>
          </a:r>
        </a:p>
      </dsp:txBody>
      <dsp:txXfrm>
        <a:off x="602678" y="725825"/>
        <a:ext cx="4463730" cy="2771523"/>
      </dsp:txXfrm>
    </dsp:sp>
    <dsp:sp modelId="{78D14B91-D110-4D76-AE4A-9DC84B81B01B}">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5F5D46-7C19-41FA-A1D0-77D27F7C4365}">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defRPr cap="all"/>
          </a:pPr>
          <a:r>
            <a:rPr lang="en-GB" sz="1800" kern="1200" dirty="0">
              <a:latin typeface="Aptos" panose="020B0004020202020204"/>
              <a:ea typeface="+mn-ea"/>
              <a:cs typeface="+mn-cs"/>
            </a:rPr>
            <a:t>Interventions: Give bronchodilators and oxygen as directed; promote coughing, deep breathing, and lung-expansion-maximizing posture; offer psychosocial support; keep an eye out for problems Evaluation: The patient feels less discomfort, dyspnoea has lessened, and oxygen saturation has improved.</a:t>
          </a:r>
          <a:endParaRPr lang="en-US" sz="1800" kern="1200" dirty="0">
            <a:latin typeface="Aptos" panose="020B0004020202020204"/>
            <a:ea typeface="+mn-ea"/>
            <a:cs typeface="+mn-cs"/>
          </a:endParaRPr>
        </a:p>
      </dsp:txBody>
      <dsp:txXfrm>
        <a:off x="6269123" y="725825"/>
        <a:ext cx="4463730" cy="27715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4409E3-C77A-410D-82A3-570213654066}">
      <dsp:nvSpPr>
        <dsp:cNvPr id="0" name=""/>
        <dsp:cNvSpPr/>
      </dsp:nvSpPr>
      <dsp:spPr>
        <a:xfrm>
          <a:off x="415690" y="859158"/>
          <a:ext cx="675527" cy="6755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4CF63C-66BB-4A37-96CB-357E69AEEB85}">
      <dsp:nvSpPr>
        <dsp:cNvPr id="0" name=""/>
        <dsp:cNvSpPr/>
      </dsp:nvSpPr>
      <dsp:spPr>
        <a:xfrm>
          <a:off x="2868" y="1832767"/>
          <a:ext cx="1501171" cy="1013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Make sure the patient and family are informed about the plan, the anticipated course of care, the nature of the monitoring, and when to notify the team of any changes. </a:t>
          </a:r>
          <a:endParaRPr lang="en-US" sz="1100" kern="1200"/>
        </a:p>
      </dsp:txBody>
      <dsp:txXfrm>
        <a:off x="2868" y="1832767"/>
        <a:ext cx="1501171" cy="1013291"/>
      </dsp:txXfrm>
    </dsp:sp>
    <dsp:sp modelId="{11D3D445-FD07-41B4-9D65-7350B3741E47}">
      <dsp:nvSpPr>
        <dsp:cNvPr id="0" name=""/>
        <dsp:cNvSpPr/>
      </dsp:nvSpPr>
      <dsp:spPr>
        <a:xfrm>
          <a:off x="2179567" y="859158"/>
          <a:ext cx="675527" cy="6755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BD0D6F-578C-4A2E-97F2-9E8B4E7EFE2E}">
      <dsp:nvSpPr>
        <dsp:cNvPr id="0" name=""/>
        <dsp:cNvSpPr/>
      </dsp:nvSpPr>
      <dsp:spPr>
        <a:xfrm>
          <a:off x="1766745" y="1832767"/>
          <a:ext cx="1501171" cy="1013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Make that the clinical nurse specialist for lung cancer is identified as soon as possible and that their contact information is provided.</a:t>
          </a:r>
          <a:endParaRPr lang="en-US" sz="1100" kern="1200"/>
        </a:p>
      </dsp:txBody>
      <dsp:txXfrm>
        <a:off x="1766745" y="1832767"/>
        <a:ext cx="1501171" cy="1013291"/>
      </dsp:txXfrm>
    </dsp:sp>
    <dsp:sp modelId="{1D80C1CF-9719-43DA-BFC8-41FFFCE8F1B6}">
      <dsp:nvSpPr>
        <dsp:cNvPr id="0" name=""/>
        <dsp:cNvSpPr/>
      </dsp:nvSpPr>
      <dsp:spPr>
        <a:xfrm>
          <a:off x="3943444" y="859158"/>
          <a:ext cx="675527" cy="6755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0B303B-2AD5-43C1-9F29-A0136B31D3E6}">
      <dsp:nvSpPr>
        <dsp:cNvPr id="0" name=""/>
        <dsp:cNvSpPr/>
      </dsp:nvSpPr>
      <dsp:spPr>
        <a:xfrm>
          <a:off x="3530622" y="1832767"/>
          <a:ext cx="1501171" cy="1013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Smoking cessation is crucial for results, so make sure it is treated early and properly. </a:t>
          </a:r>
          <a:endParaRPr lang="en-US" sz="1100" kern="1200"/>
        </a:p>
      </dsp:txBody>
      <dsp:txXfrm>
        <a:off x="3530622" y="1832767"/>
        <a:ext cx="1501171" cy="1013291"/>
      </dsp:txXfrm>
    </dsp:sp>
    <dsp:sp modelId="{EB8ADFE0-F050-44BE-A81D-4FE96656A178}">
      <dsp:nvSpPr>
        <dsp:cNvPr id="0" name=""/>
        <dsp:cNvSpPr/>
      </dsp:nvSpPr>
      <dsp:spPr>
        <a:xfrm>
          <a:off x="5707321" y="859158"/>
          <a:ext cx="675527" cy="6755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3AC1E6-7F0C-4C89-9698-061D309D6EA6}">
      <dsp:nvSpPr>
        <dsp:cNvPr id="0" name=""/>
        <dsp:cNvSpPr/>
      </dsp:nvSpPr>
      <dsp:spPr>
        <a:xfrm>
          <a:off x="5294498" y="1832767"/>
          <a:ext cx="1501171" cy="1013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Make sure supportive and palliative care input is integrated early in the route and isn't postponed until the last minute.</a:t>
          </a:r>
          <a:endParaRPr lang="en-US" sz="1100" kern="1200"/>
        </a:p>
      </dsp:txBody>
      <dsp:txXfrm>
        <a:off x="5294498" y="1832767"/>
        <a:ext cx="1501171" cy="10132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905A1-45CB-4BCC-8363-80574D9A2BA2}">
      <dsp:nvSpPr>
        <dsp:cNvPr id="0" name=""/>
        <dsp:cNvSpPr/>
      </dsp:nvSpPr>
      <dsp:spPr>
        <a:xfrm>
          <a:off x="870526" y="542313"/>
          <a:ext cx="1377000" cy="1377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B1F7BC-CC88-494D-B679-B9A99388574A}">
      <dsp:nvSpPr>
        <dsp:cNvPr id="0" name=""/>
        <dsp:cNvSpPr/>
      </dsp:nvSpPr>
      <dsp:spPr>
        <a:xfrm>
          <a:off x="29026" y="2374514"/>
          <a:ext cx="3060000" cy="120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Coordination with primary care and community services: Make sure that results and abnormalities are shared between primary and secondary care, and that specific monitoring of comorbid conditions, immunisations, and any community-based support (such as a community nurse or physiotherapy) is in place. </a:t>
          </a:r>
          <a:endParaRPr lang="en-US" sz="1100" kern="1200" dirty="0"/>
        </a:p>
      </dsp:txBody>
      <dsp:txXfrm>
        <a:off x="29026" y="2374514"/>
        <a:ext cx="3060000" cy="1202343"/>
      </dsp:txXfrm>
    </dsp:sp>
    <dsp:sp modelId="{B46E10DE-486B-48EC-8446-372D57062B37}">
      <dsp:nvSpPr>
        <dsp:cNvPr id="0" name=""/>
        <dsp:cNvSpPr/>
      </dsp:nvSpPr>
      <dsp:spPr>
        <a:xfrm>
          <a:off x="4466026" y="542313"/>
          <a:ext cx="1377000" cy="1377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A244B8-6842-42EE-9FB9-5F7A84DDB073}">
      <dsp:nvSpPr>
        <dsp:cNvPr id="0" name=""/>
        <dsp:cNvSpPr/>
      </dsp:nvSpPr>
      <dsp:spPr>
        <a:xfrm>
          <a:off x="3624526" y="2374514"/>
          <a:ext cx="3060000" cy="120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Make sure monitoring outcomes are recorded</a:t>
          </a:r>
          <a:r>
            <a:rPr lang="en-GB" sz="1100" kern="1200">
              <a:latin typeface="Aptos Display" panose="020F0302020204030204"/>
            </a:rPr>
            <a:t> </a:t>
          </a:r>
          <a:r>
            <a:rPr lang="en-GB" sz="1100" kern="1200"/>
            <a:t> and examined protocols, wait times, and follow-up uptake (such as the NHS "Faster Diagnosis Standard" for cancer pathways). </a:t>
          </a:r>
          <a:endParaRPr lang="en-US" sz="1100" kern="1200"/>
        </a:p>
      </dsp:txBody>
      <dsp:txXfrm>
        <a:off x="3624526" y="2374514"/>
        <a:ext cx="3060000" cy="120234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hyperlink" Target="https://www.frontiersin.org/journals/oncology/articles/10.3389/fonc.2022.1089320/ful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9.sv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image" Target="../media/image11.jpeg"/><Relationship Id="rId9" Type="http://schemas.microsoft.com/office/2007/relationships/diagramDrawing" Target="../diagrams/drawing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9.sv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image" Target="../media/image20.jpeg"/><Relationship Id="rId9" Type="http://schemas.microsoft.com/office/2007/relationships/diagramDrawing" Target="../diagrams/drawing3.xml"/></Relationships>
</file>

<file path=ppt/slides/_rels/slide14.xml.rels><?xml version="1.0" encoding="UTF-8" standalone="yes"?>
<Relationships xmlns="http://schemas.openxmlformats.org/package/2006/relationships"><Relationship Id="rId3" Type="http://schemas.openxmlformats.org/officeDocument/2006/relationships/hyperlink" Target="https://www.nice.org.uk/guidance" TargetMode="External"/><Relationship Id="rId2" Type="http://schemas.openxmlformats.org/officeDocument/2006/relationships/hyperlink" Target="https://www.cancer.gov/about-cancer/understanding/what-is-cancer" TargetMode="External"/><Relationship Id="rId1" Type="http://schemas.openxmlformats.org/officeDocument/2006/relationships/slideLayout" Target="../slideLayouts/slideLayout2.xml"/><Relationship Id="rId5" Type="http://schemas.openxmlformats.org/officeDocument/2006/relationships/hyperlink" Target="https://www.cancer.org/cancer.html" TargetMode="External"/><Relationship Id="rId4" Type="http://schemas.openxmlformats.org/officeDocument/2006/relationships/hyperlink" Target="https://www.nhs.uk/conditions/lung-c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c 15">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Content Placeholder 2">
            <a:extLst>
              <a:ext uri="{FF2B5EF4-FFF2-40B4-BE49-F238E27FC236}">
                <a16:creationId xmlns:a16="http://schemas.microsoft.com/office/drawing/2014/main" id="{05B6FF0E-DD14-F75F-1697-00B33974250E}"/>
              </a:ext>
            </a:extLst>
          </p:cNvPr>
          <p:cNvSpPr>
            <a:spLocks noGrp="1"/>
          </p:cNvSpPr>
          <p:nvPr>
            <p:ph idx="1"/>
          </p:nvPr>
        </p:nvSpPr>
        <p:spPr>
          <a:xfrm>
            <a:off x="5370153" y="1526033"/>
            <a:ext cx="5536397" cy="3935281"/>
          </a:xfrm>
        </p:spPr>
        <p:txBody>
          <a:bodyPr vert="horz" lIns="91440" tIns="45720" rIns="91440" bIns="45720" rtlCol="0" anchor="t">
            <a:normAutofit/>
          </a:bodyPr>
          <a:lstStyle/>
          <a:p>
            <a:pPr marL="0" indent="0">
              <a:buNone/>
            </a:pPr>
            <a:r>
              <a:rPr lang="en-GB" dirty="0"/>
              <a:t>Student  Name </a:t>
            </a:r>
            <a:endParaRPr lang="en-US" dirty="0"/>
          </a:p>
          <a:p>
            <a:pPr marL="0" indent="0">
              <a:buNone/>
            </a:pPr>
            <a:r>
              <a:rPr lang="en-GB" dirty="0"/>
              <a:t>Sonia  Ali</a:t>
            </a:r>
          </a:p>
          <a:p>
            <a:pPr marL="0" indent="0">
              <a:buNone/>
            </a:pPr>
            <a:r>
              <a:rPr lang="en-GB" dirty="0"/>
              <a:t>ID Number 2311446</a:t>
            </a:r>
          </a:p>
          <a:p>
            <a:pPr marL="0" indent="0">
              <a:buNone/>
            </a:pPr>
            <a:r>
              <a:rPr lang="en-GB" dirty="0"/>
              <a:t>Module Name</a:t>
            </a:r>
          </a:p>
          <a:p>
            <a:pPr marL="0" indent="0">
              <a:buNone/>
            </a:pPr>
            <a:r>
              <a:rPr lang="en-GB" dirty="0"/>
              <a:t>INTROUDUCTION TO PHYSIOLOGY (BMHP5023)</a:t>
            </a:r>
          </a:p>
          <a:p>
            <a:pPr marL="0" indent="0">
              <a:buNone/>
            </a:pPr>
            <a:r>
              <a:rPr lang="en-GB" dirty="0"/>
              <a:t>Lecturer Name</a:t>
            </a:r>
          </a:p>
          <a:p>
            <a:pPr marL="0" indent="0">
              <a:buNone/>
            </a:pPr>
            <a:r>
              <a:rPr lang="en-GB" dirty="0"/>
              <a:t>Gillian weaver</a:t>
            </a:r>
          </a:p>
        </p:txBody>
      </p:sp>
      <p:pic>
        <p:nvPicPr>
          <p:cNvPr id="2" name="Slide 1 ">
            <a:hlinkClick r:id="" action="ppaction://media"/>
            <a:extLst>
              <a:ext uri="{FF2B5EF4-FFF2-40B4-BE49-F238E27FC236}">
                <a16:creationId xmlns:a16="http://schemas.microsoft.com/office/drawing/2014/main" id="{0BC65B93-D9AE-D551-0AB5-E0C60823A44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8342" y="2559316"/>
            <a:ext cx="304800" cy="304800"/>
          </a:xfrm>
          <a:prstGeom prst="rect">
            <a:avLst/>
          </a:prstGeom>
        </p:spPr>
      </p:pic>
    </p:spTree>
    <p:extLst>
      <p:ext uri="{BB962C8B-B14F-4D97-AF65-F5344CB8AC3E}">
        <p14:creationId xmlns:p14="http://schemas.microsoft.com/office/powerpoint/2010/main" val="2468424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2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 name="Rectangle 20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251316" cy="1807305"/>
          </a:xfrm>
        </p:spPr>
        <p:txBody>
          <a:bodyPr>
            <a:normAutofit/>
          </a:bodyPr>
          <a:lstStyle/>
          <a:p>
            <a:r>
              <a:rPr lang="en-GB"/>
              <a:t>Cancers Disease</a:t>
            </a:r>
          </a:p>
        </p:txBody>
      </p:sp>
      <p:sp>
        <p:nvSpPr>
          <p:cNvPr id="3" name="Subtitle 2"/>
          <p:cNvSpPr>
            <a:spLocks noGrp="1"/>
          </p:cNvSpPr>
          <p:nvPr>
            <p:ph idx="1"/>
          </p:nvPr>
        </p:nvSpPr>
        <p:spPr>
          <a:xfrm>
            <a:off x="838200" y="2333297"/>
            <a:ext cx="4619621" cy="3843666"/>
          </a:xfrm>
        </p:spPr>
        <p:txBody>
          <a:bodyPr vert="horz" lIns="91440" tIns="45720" rIns="91440" bIns="45720" rtlCol="0" anchor="t">
            <a:normAutofit/>
          </a:bodyPr>
          <a:lstStyle/>
          <a:p>
            <a:pPr marL="0" indent="0">
              <a:buNone/>
            </a:pPr>
            <a:r>
              <a:rPr lang="en-GB" sz="1700" dirty="0">
                <a:ea typeface="+mn-lt"/>
                <a:cs typeface="+mn-lt"/>
              </a:rPr>
              <a:t>Uncontrolled cell growth, lack of normal cell regulation, and the capacity to invade or spread to other parts of the body (metastasis) are the hallmarks of cancer, a group of disorders connected to the body's physiological </a:t>
            </a:r>
            <a:r>
              <a:rPr lang="en-GB" sz="1700" dirty="0" err="1">
                <a:ea typeface="+mn-lt"/>
                <a:cs typeface="+mn-lt"/>
              </a:rPr>
              <a:t>processes.Normal</a:t>
            </a:r>
            <a:r>
              <a:rPr lang="en-GB" sz="1700" dirty="0">
                <a:ea typeface="+mn-lt"/>
                <a:cs typeface="+mn-lt"/>
              </a:rPr>
              <a:t> cells develop, divide, and die in a controlled way; cancer cells, on the other hand, lose this autonomy and continue to divide despite signs to the contrary. Because cancer cells and the ensuing physiological alterations can spread and disrupt numerous organs and regular bodily processes, cancer has an impact on numerous bodily systems. I'll go over one bodily physiological system that has to do with cancer.</a:t>
            </a:r>
            <a:endParaRPr lang="en-US" dirty="0"/>
          </a:p>
        </p:txBody>
      </p:sp>
      <p:pic>
        <p:nvPicPr>
          <p:cNvPr id="199" name="Picture 198">
            <a:extLst>
              <a:ext uri="{FF2B5EF4-FFF2-40B4-BE49-F238E27FC236}">
                <a16:creationId xmlns:a16="http://schemas.microsoft.com/office/drawing/2014/main" id="{A38E0943-FEEE-E263-F56B-17DB6DF71553}"/>
              </a:ext>
            </a:extLst>
          </p:cNvPr>
          <p:cNvPicPr>
            <a:picLocks noChangeAspect="1"/>
          </p:cNvPicPr>
          <p:nvPr/>
        </p:nvPicPr>
        <p:blipFill>
          <a:blip r:embed="rId4"/>
          <a:srcRect l="22023" r="29070"/>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6" name="slide 2">
            <a:hlinkClick r:id="" action="ppaction://media"/>
            <a:extLst>
              <a:ext uri="{FF2B5EF4-FFF2-40B4-BE49-F238E27FC236}">
                <a16:creationId xmlns:a16="http://schemas.microsoft.com/office/drawing/2014/main" id="{3DED3C46-1412-45A4-F9FB-9DCD9794F51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41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descr="DNA">
            <a:extLst>
              <a:ext uri="{FF2B5EF4-FFF2-40B4-BE49-F238E27FC236}">
                <a16:creationId xmlns:a16="http://schemas.microsoft.com/office/drawing/2014/main" id="{2A36A2E5-1492-DD35-1BA9-05A01303F29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6951" y="1793846"/>
            <a:ext cx="3620021" cy="3620021"/>
          </a:xfrm>
          <a:prstGeom prst="rect">
            <a:avLst/>
          </a:prstGeom>
        </p:spPr>
      </p:pic>
      <p:sp>
        <p:nvSpPr>
          <p:cNvPr id="20" name="Content Placeholder 2">
            <a:extLst>
              <a:ext uri="{FF2B5EF4-FFF2-40B4-BE49-F238E27FC236}">
                <a16:creationId xmlns:a16="http://schemas.microsoft.com/office/drawing/2014/main" id="{5874A9BF-8971-EBAA-EFFB-5186D8093E5A}"/>
              </a:ext>
            </a:extLst>
          </p:cNvPr>
          <p:cNvSpPr>
            <a:spLocks noGrp="1"/>
          </p:cNvSpPr>
          <p:nvPr>
            <p:ph idx="1"/>
          </p:nvPr>
        </p:nvSpPr>
        <p:spPr>
          <a:xfrm>
            <a:off x="6090574" y="2421682"/>
            <a:ext cx="4977578" cy="3639289"/>
          </a:xfrm>
        </p:spPr>
        <p:txBody>
          <a:bodyPr vert="horz" lIns="91440" tIns="45720" rIns="91440" bIns="45720" rtlCol="0" anchor="ctr">
            <a:normAutofit/>
          </a:bodyPr>
          <a:lstStyle/>
          <a:p>
            <a:pPr>
              <a:buNone/>
            </a:pPr>
            <a:r>
              <a:rPr lang="en-GB" sz="1800">
                <a:solidFill>
                  <a:schemeClr val="tx2"/>
                </a:solidFill>
                <a:ea typeface="+mn-lt"/>
                <a:cs typeface="+mn-lt"/>
              </a:rPr>
              <a:t>Since cancer can arise in nearly any tissue or organ, it has a wide range of effects on the body. The respiratory system, one bodily system, is also affected. </a:t>
            </a:r>
            <a:endParaRPr lang="en-US" sz="1800">
              <a:solidFill>
                <a:schemeClr val="tx2"/>
              </a:solidFill>
            </a:endParaRPr>
          </a:p>
          <a:p>
            <a:pPr>
              <a:buNone/>
            </a:pPr>
            <a:endParaRPr lang="en-US" sz="1800">
              <a:solidFill>
                <a:schemeClr val="tx2"/>
              </a:solidFill>
            </a:endParaRPr>
          </a:p>
          <a:p>
            <a:pPr marL="0" indent="0">
              <a:buNone/>
            </a:pPr>
            <a:r>
              <a:rPr lang="en-GB" sz="1800">
                <a:solidFill>
                  <a:schemeClr val="tx2"/>
                </a:solidFill>
                <a:ea typeface="+mn-lt"/>
                <a:cs typeface="+mn-lt"/>
              </a:rPr>
              <a:t>Depending on the kind, location, and stage of the disease, cancer can have a variety of direct and indirect effects on the respiratory system.</a:t>
            </a:r>
            <a:endParaRPr lang="en-GB" sz="1800">
              <a:solidFill>
                <a:schemeClr val="tx2"/>
              </a:solidFill>
            </a:endParaRPr>
          </a:p>
        </p:txBody>
      </p:sp>
      <p:grpSp>
        <p:nvGrpSpPr>
          <p:cNvPr id="21" name="Group 20">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slid 3">
            <a:hlinkClick r:id="" action="ppaction://media"/>
            <a:extLst>
              <a:ext uri="{FF2B5EF4-FFF2-40B4-BE49-F238E27FC236}">
                <a16:creationId xmlns:a16="http://schemas.microsoft.com/office/drawing/2014/main" id="{7D9FC17F-B6B6-ED05-240A-5C6F8C5D653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839027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88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AF54E-5B01-8B64-279D-31493C6EFCD6}"/>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Respiratory system</a:t>
            </a:r>
          </a:p>
        </p:txBody>
      </p:sp>
      <p:sp>
        <p:nvSpPr>
          <p:cNvPr id="3" name="Content Placeholder 2">
            <a:extLst>
              <a:ext uri="{FF2B5EF4-FFF2-40B4-BE49-F238E27FC236}">
                <a16:creationId xmlns:a16="http://schemas.microsoft.com/office/drawing/2014/main" id="{0754F4C4-D58E-98EC-A155-1D11A0A17F1E}"/>
              </a:ext>
            </a:extLst>
          </p:cNvPr>
          <p:cNvSpPr>
            <a:spLocks noGrp="1"/>
          </p:cNvSpPr>
          <p:nvPr>
            <p:ph idx="1"/>
          </p:nvPr>
        </p:nvSpPr>
        <p:spPr>
          <a:xfrm>
            <a:off x="804672" y="2421682"/>
            <a:ext cx="4977578" cy="3639289"/>
          </a:xfrm>
        </p:spPr>
        <p:txBody>
          <a:bodyPr vert="horz" lIns="91440" tIns="45720" rIns="91440" bIns="45720" rtlCol="0" anchor="ctr">
            <a:normAutofit/>
          </a:bodyPr>
          <a:lstStyle/>
          <a:p>
            <a:pPr>
              <a:buNone/>
            </a:pPr>
            <a:r>
              <a:rPr lang="en-GB" sz="1700" dirty="0">
                <a:solidFill>
                  <a:schemeClr val="tx2"/>
                </a:solidFill>
                <a:ea typeface="+mn-lt"/>
                <a:cs typeface="+mn-lt"/>
              </a:rPr>
              <a:t>By blocking airways, decreasing lung capacity, and harming the alveoli where gas exchange takes place, lung cancer seriously damages the respiratory system. Tumour growth can obstruct the airways, resulting in wheezing, persistent coughing, and dyspnoea. Additionally, cancer cells may infiltrate lung tissue, resulting in pleural effusion—a buildup of fluid and inflammation that further reduces breathing efficiency. Fatigue and hypoxia arise from the body receiving less oxygen when lung function deteriorates. Respiratory failure, the primary cause of death for lung cancer patients, is frequently brought on by advanced stages.</a:t>
            </a:r>
            <a:endParaRPr lang="en-US" sz="17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Lungs">
            <a:extLst>
              <a:ext uri="{FF2B5EF4-FFF2-40B4-BE49-F238E27FC236}">
                <a16:creationId xmlns:a16="http://schemas.microsoft.com/office/drawing/2014/main" id="{B4CEF8D4-A568-C21A-4F4D-13F9B3A24B3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21726" y="1629089"/>
            <a:ext cx="3620021" cy="3620021"/>
          </a:xfrm>
          <a:prstGeom prst="rect">
            <a:avLst/>
          </a:prstGeom>
        </p:spPr>
      </p:pic>
      <p:pic>
        <p:nvPicPr>
          <p:cNvPr id="4" name="slide 4 ">
            <a:hlinkClick r:id="" action="ppaction://media"/>
            <a:extLst>
              <a:ext uri="{FF2B5EF4-FFF2-40B4-BE49-F238E27FC236}">
                <a16:creationId xmlns:a16="http://schemas.microsoft.com/office/drawing/2014/main" id="{7EF03025-5057-AA66-38E1-116A62DC1C0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99980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7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diagram of lung cancer&#10;&#10;AI-generated content may be incorrect.">
            <a:extLst>
              <a:ext uri="{FF2B5EF4-FFF2-40B4-BE49-F238E27FC236}">
                <a16:creationId xmlns:a16="http://schemas.microsoft.com/office/drawing/2014/main" id="{4DDF887D-65A4-0195-6A48-3C0A687FEE0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624930" y="643466"/>
            <a:ext cx="6942139" cy="5571067"/>
          </a:xfrm>
          <a:prstGeom prst="rect">
            <a:avLst/>
          </a:prstGeom>
        </p:spPr>
      </p:pic>
      <p:sp>
        <p:nvSpPr>
          <p:cNvPr id="5" name="TextBox 4">
            <a:extLst>
              <a:ext uri="{FF2B5EF4-FFF2-40B4-BE49-F238E27FC236}">
                <a16:creationId xmlns:a16="http://schemas.microsoft.com/office/drawing/2014/main" id="{0B025DB6-9B91-4BA6-58DC-36CA1A975D1E}"/>
              </a:ext>
            </a:extLst>
          </p:cNvPr>
          <p:cNvSpPr txBox="1"/>
          <p:nvPr/>
        </p:nvSpPr>
        <p:spPr>
          <a:xfrm>
            <a:off x="3387725" y="6176963"/>
            <a:ext cx="5416550" cy="317500"/>
          </a:xfrm>
          <a:prstGeom prst="rect">
            <a:avLst/>
          </a:prstGeom>
        </p:spPr>
        <p:txBody>
          <a:bodyPr>
            <a:normAutofit lnSpcReduction="10000"/>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505545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4" name="Group 33">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5" name="Freeform: Shape 34">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638BA5A-4F9D-1987-8E7B-8EDC91884B87}"/>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Risk factors</a:t>
            </a:r>
          </a:p>
        </p:txBody>
      </p:sp>
      <p:sp>
        <p:nvSpPr>
          <p:cNvPr id="5" name="Content Placeholder 4">
            <a:extLst>
              <a:ext uri="{FF2B5EF4-FFF2-40B4-BE49-F238E27FC236}">
                <a16:creationId xmlns:a16="http://schemas.microsoft.com/office/drawing/2014/main" id="{CB15EDAD-1F01-26EC-68A3-2C9AAAC1EA2C}"/>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GB" sz="1800">
                <a:solidFill>
                  <a:schemeClr val="tx2"/>
                </a:solidFill>
                <a:ea typeface="+mn-lt"/>
                <a:cs typeface="+mn-lt"/>
              </a:rPr>
              <a:t>The respiratory system is impacted by several risk factors for patients with lung cancer. The biggest cause is still smoking, which greatly raises the risk of lung tissue developing into cancer. Asbestos, silica, and industrial chemicals are examples of occupational exposures that increase risk. Cumulative lung injury is caused by environmental contaminants such as radon and air pollution. A family history of lung cancer might raise vulnerability, therefore genetic predisposition also matters. COPD and other chronic respiratory conditions may make a person more vulnerable. Early detection of these risk factors is essential for prompt screening, prevention, and better patient outcomes.</a:t>
            </a:r>
            <a:endParaRPr lang="en-GB" sz="1800">
              <a:solidFill>
                <a:schemeClr val="tx2"/>
              </a:solidFill>
            </a:endParaRPr>
          </a:p>
        </p:txBody>
      </p:sp>
      <p:pic>
        <p:nvPicPr>
          <p:cNvPr id="3" name="slide 6">
            <a:hlinkClick r:id="" action="ppaction://media"/>
            <a:extLst>
              <a:ext uri="{FF2B5EF4-FFF2-40B4-BE49-F238E27FC236}">
                <a16:creationId xmlns:a16="http://schemas.microsoft.com/office/drawing/2014/main" id="{E757E19E-5A61-45F1-6E8A-0CCA794803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90154" y="2493610"/>
            <a:ext cx="304800" cy="304800"/>
          </a:xfrm>
          <a:prstGeom prst="rect">
            <a:avLst/>
          </a:prstGeom>
        </p:spPr>
      </p:pic>
    </p:spTree>
    <p:extLst>
      <p:ext uri="{BB962C8B-B14F-4D97-AF65-F5344CB8AC3E}">
        <p14:creationId xmlns:p14="http://schemas.microsoft.com/office/powerpoint/2010/main" val="1181124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9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a:extLst>
              <a:ext uri="{FF2B5EF4-FFF2-40B4-BE49-F238E27FC236}">
                <a16:creationId xmlns:a16="http://schemas.microsoft.com/office/drawing/2014/main" id="{C000072B-757A-B5FD-DF39-C85984DF1F9F}"/>
              </a:ext>
            </a:extLst>
          </p:cNvPr>
          <p:cNvSpPr>
            <a:spLocks noGrp="1"/>
          </p:cNvSpPr>
          <p:nvPr>
            <p:ph idx="1"/>
          </p:nvPr>
        </p:nvSpPr>
        <p:spPr>
          <a:xfrm>
            <a:off x="804672" y="2421682"/>
            <a:ext cx="4977578" cy="3639289"/>
          </a:xfrm>
        </p:spPr>
        <p:txBody>
          <a:bodyPr vert="horz" lIns="91440" tIns="45720" rIns="91440" bIns="45720" rtlCol="0" anchor="ctr">
            <a:normAutofit/>
          </a:bodyPr>
          <a:lstStyle/>
          <a:p>
            <a:pPr>
              <a:buNone/>
            </a:pPr>
            <a:r>
              <a:rPr lang="en-GB" sz="1700">
                <a:solidFill>
                  <a:schemeClr val="tx2"/>
                </a:solidFill>
                <a:ea typeface="+mn-lt"/>
                <a:cs typeface="+mn-lt"/>
              </a:rPr>
              <a:t>This is an overview of a lung cancer patient's care plan, routine, and monitoring approach that is in line with National Institute for Health and Care Excellence (NICE) guidelines and UK NHS practice. </a:t>
            </a:r>
            <a:endParaRPr lang="en-US" sz="1700">
              <a:solidFill>
                <a:schemeClr val="tx2"/>
              </a:solidFill>
            </a:endParaRPr>
          </a:p>
          <a:p>
            <a:pPr>
              <a:buNone/>
            </a:pPr>
            <a:endParaRPr lang="en-US" sz="1700">
              <a:solidFill>
                <a:schemeClr val="tx2"/>
              </a:solidFill>
            </a:endParaRPr>
          </a:p>
          <a:p>
            <a:pPr>
              <a:buNone/>
            </a:pPr>
            <a:r>
              <a:rPr lang="en-GB" sz="1700">
                <a:solidFill>
                  <a:schemeClr val="tx2"/>
                </a:solidFill>
                <a:ea typeface="+mn-lt"/>
                <a:cs typeface="+mn-lt"/>
              </a:rPr>
              <a:t>The patient (and family/caregiver) and the multidisciplinary team (oncology, respiratory medicine, nursing, palliative care, primary care) should work together to design the treatment plan, which should include the following elements.</a:t>
            </a:r>
            <a:endParaRPr lang="en-GB" sz="1700">
              <a:solidFill>
                <a:schemeClr val="tx2"/>
              </a:solidFill>
            </a:endParaRPr>
          </a:p>
          <a:p>
            <a:pPr>
              <a:buNone/>
            </a:pPr>
            <a:r>
              <a:rPr lang="en-GB" sz="1700">
                <a:solidFill>
                  <a:schemeClr val="tx2"/>
                </a:solidFill>
                <a:ea typeface="+mn-lt"/>
                <a:cs typeface="+mn-lt"/>
              </a:rPr>
              <a:t> </a:t>
            </a:r>
            <a:endParaRPr lang="en-GB" sz="1700">
              <a:solidFill>
                <a:schemeClr val="tx2"/>
              </a:solidFill>
            </a:endParaRPr>
          </a:p>
          <a:p>
            <a:pPr>
              <a:buNone/>
            </a:pPr>
            <a:endParaRPr lang="en-GB" sz="17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Lungs">
            <a:extLst>
              <a:ext uri="{FF2B5EF4-FFF2-40B4-BE49-F238E27FC236}">
                <a16:creationId xmlns:a16="http://schemas.microsoft.com/office/drawing/2014/main" id="{9101418E-2562-28DA-474C-B1B01CBFD8C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21726" y="1629089"/>
            <a:ext cx="3620021" cy="3620021"/>
          </a:xfrm>
          <a:prstGeom prst="rect">
            <a:avLst/>
          </a:prstGeom>
        </p:spPr>
      </p:pic>
      <p:pic>
        <p:nvPicPr>
          <p:cNvPr id="3" name="slide 7">
            <a:hlinkClick r:id="" action="ppaction://media"/>
            <a:extLst>
              <a:ext uri="{FF2B5EF4-FFF2-40B4-BE49-F238E27FC236}">
                <a16:creationId xmlns:a16="http://schemas.microsoft.com/office/drawing/2014/main" id="{180841EC-6424-C08C-C8AD-71DB6B58F5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969250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6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CA40C1-1DC1-1A62-0152-7572F4F82986}"/>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Patient care plan</a:t>
            </a:r>
          </a:p>
        </p:txBody>
      </p:sp>
      <p:pic>
        <p:nvPicPr>
          <p:cNvPr id="31" name="Graphic 30" descr="Doctor">
            <a:extLst>
              <a:ext uri="{FF2B5EF4-FFF2-40B4-BE49-F238E27FC236}">
                <a16:creationId xmlns:a16="http://schemas.microsoft.com/office/drawing/2014/main" id="{FED3C647-D083-D167-5DF8-BADC4935C7F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6951" y="1793846"/>
            <a:ext cx="3620021" cy="3620021"/>
          </a:xfrm>
          <a:prstGeom prst="rect">
            <a:avLst/>
          </a:prstGeom>
        </p:spPr>
      </p:pic>
      <p:sp>
        <p:nvSpPr>
          <p:cNvPr id="24" name="Content Placeholder 2">
            <a:extLst>
              <a:ext uri="{FF2B5EF4-FFF2-40B4-BE49-F238E27FC236}">
                <a16:creationId xmlns:a16="http://schemas.microsoft.com/office/drawing/2014/main" id="{F959B72E-69BB-300F-9728-CB003CB644B3}"/>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r>
              <a:rPr lang="en-GB" sz="1800" dirty="0">
                <a:solidFill>
                  <a:schemeClr val="tx2"/>
                </a:solidFill>
                <a:ea typeface="+mn-lt"/>
                <a:cs typeface="+mn-lt"/>
              </a:rPr>
              <a:t>Phase of diagnosis and staging:</a:t>
            </a:r>
          </a:p>
          <a:p>
            <a:pPr marL="0" indent="0">
              <a:buNone/>
            </a:pPr>
            <a:r>
              <a:rPr lang="en-GB" sz="1800" dirty="0">
                <a:solidFill>
                  <a:schemeClr val="tx2"/>
                </a:solidFill>
                <a:ea typeface="+mn-lt"/>
                <a:cs typeface="+mn-lt"/>
              </a:rPr>
              <a:t> Making sure the patient is evaluated as soon as possible to determine the kind, stage, functional state (e.g., lung function, performance status), and, if applicable, molecular characteristics of the tumour.</a:t>
            </a:r>
            <a:endParaRPr lang="en-GB" sz="1800" dirty="0">
              <a:solidFill>
                <a:schemeClr val="tx2"/>
              </a:solidFill>
            </a:endParaRPr>
          </a:p>
          <a:p>
            <a:pPr marL="0" indent="0">
              <a:buNone/>
            </a:pPr>
            <a:r>
              <a:rPr lang="en-GB" sz="1800" dirty="0">
                <a:solidFill>
                  <a:schemeClr val="tx2"/>
                </a:solidFill>
                <a:ea typeface="+mn-lt"/>
                <a:cs typeface="+mn-lt"/>
              </a:rPr>
              <a:t>Clear communication channels for the patient and family, a designated clinical nurse specialist (CNS) for lung cancer, and connections between secondary and primary care should all be included in the plan. </a:t>
            </a:r>
            <a:endParaRPr lang="en-GB" sz="1800" dirty="0">
              <a:solidFill>
                <a:schemeClr val="tx2"/>
              </a:solidFill>
            </a:endParaRPr>
          </a:p>
        </p:txBody>
      </p:sp>
      <p:grpSp>
        <p:nvGrpSpPr>
          <p:cNvPr id="38" name="Group 37">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9" name="Freeform: Shape 38">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slide 8">
            <a:hlinkClick r:id="" action="ppaction://media"/>
            <a:extLst>
              <a:ext uri="{FF2B5EF4-FFF2-40B4-BE49-F238E27FC236}">
                <a16:creationId xmlns:a16="http://schemas.microsoft.com/office/drawing/2014/main" id="{F61B7C42-F0DA-DCCC-CB5F-28FE2DF25BD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092450" y="3417397"/>
            <a:ext cx="304800" cy="304800"/>
          </a:xfrm>
          <a:prstGeom prst="rect">
            <a:avLst/>
          </a:prstGeom>
        </p:spPr>
      </p:pic>
    </p:spTree>
    <p:extLst>
      <p:ext uri="{BB962C8B-B14F-4D97-AF65-F5344CB8AC3E}">
        <p14:creationId xmlns:p14="http://schemas.microsoft.com/office/powerpoint/2010/main" val="43905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2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8" name="Group 27">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9" name="Rectangle 28">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2" name="Freeform: Shape 31">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4" name="Rectangle 33">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2">
            <a:extLst>
              <a:ext uri="{FF2B5EF4-FFF2-40B4-BE49-F238E27FC236}">
                <a16:creationId xmlns:a16="http://schemas.microsoft.com/office/drawing/2014/main" id="{CCC371CE-DBF8-2C04-2E20-610FA2EF913D}"/>
              </a:ext>
            </a:extLst>
          </p:cNvPr>
          <p:cNvGraphicFramePr>
            <a:graphicFrameLocks noGrp="1"/>
          </p:cNvGraphicFramePr>
          <p:nvPr>
            <p:ph idx="1"/>
            <p:extLst>
              <p:ext uri="{D42A27DB-BD31-4B8C-83A1-F6EECF244321}">
                <p14:modId xmlns:p14="http://schemas.microsoft.com/office/powerpoint/2010/main" val="2573595193"/>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slide 9">
            <a:hlinkClick r:id="" action="ppaction://media"/>
            <a:extLst>
              <a:ext uri="{FF2B5EF4-FFF2-40B4-BE49-F238E27FC236}">
                <a16:creationId xmlns:a16="http://schemas.microsoft.com/office/drawing/2014/main" id="{C399E890-BAA9-12F8-8A36-9E0F5F3CDBF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743803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33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59BB9A6-E892-DCAA-6535-F46F420D7208}"/>
              </a:ext>
            </a:extLst>
          </p:cNvPr>
          <p:cNvSpPr>
            <a:spLocks noGrp="1"/>
          </p:cNvSpPr>
          <p:nvPr>
            <p:ph type="title"/>
          </p:nvPr>
        </p:nvSpPr>
        <p:spPr>
          <a:xfrm>
            <a:off x="838200" y="365125"/>
            <a:ext cx="5393361" cy="1325563"/>
          </a:xfrm>
        </p:spPr>
        <p:txBody>
          <a:bodyPr vert="horz" lIns="91440" tIns="45720" rIns="91440" bIns="45720" rtlCol="0">
            <a:normAutofit/>
          </a:bodyPr>
          <a:lstStyle/>
          <a:p>
            <a:r>
              <a:rPr lang="en-US" dirty="0"/>
              <a:t>Care Routine</a:t>
            </a:r>
          </a:p>
        </p:txBody>
      </p:sp>
      <p:sp>
        <p:nvSpPr>
          <p:cNvPr id="3" name="Content Placeholder 2">
            <a:extLst>
              <a:ext uri="{FF2B5EF4-FFF2-40B4-BE49-F238E27FC236}">
                <a16:creationId xmlns:a16="http://schemas.microsoft.com/office/drawing/2014/main" id="{7CDEB921-5FD4-4E3D-6736-EB4F66150115}"/>
              </a:ext>
            </a:extLst>
          </p:cNvPr>
          <p:cNvSpPr>
            <a:spLocks noGrp="1"/>
          </p:cNvSpPr>
          <p:nvPr>
            <p:ph idx="1"/>
          </p:nvPr>
        </p:nvSpPr>
        <p:spPr>
          <a:xfrm>
            <a:off x="838200" y="1825625"/>
            <a:ext cx="5393361" cy="4351338"/>
          </a:xfrm>
        </p:spPr>
        <p:txBody>
          <a:bodyPr vert="horz" lIns="91440" tIns="45720" rIns="91440" bIns="45720" rtlCol="0" anchor="t">
            <a:normAutofit fontScale="77500" lnSpcReduction="20000"/>
          </a:bodyPr>
          <a:lstStyle/>
          <a:p>
            <a:pPr>
              <a:buNone/>
            </a:pPr>
            <a:r>
              <a:rPr lang="en-US" sz="2000" dirty="0">
                <a:ea typeface="+mn-lt"/>
                <a:cs typeface="+mn-lt"/>
              </a:rPr>
              <a:t>The daily and weekly nursing and clinical care of a patient with lung cancer is referred to as the routine of care. This ought to comprise: </a:t>
            </a:r>
            <a:endParaRPr lang="en-US" sz="2000" dirty="0"/>
          </a:p>
          <a:p>
            <a:pPr>
              <a:buNone/>
            </a:pPr>
            <a:endParaRPr lang="en-US" sz="2000" dirty="0"/>
          </a:p>
          <a:p>
            <a:pPr>
              <a:buNone/>
            </a:pPr>
            <a:r>
              <a:rPr lang="en-US" sz="2000" dirty="0">
                <a:ea typeface="+mn-lt"/>
                <a:cs typeface="+mn-lt"/>
              </a:rPr>
              <a:t>Frequent outpatient reviews: Patients should have a planned follow-up appointment after completing active treatment (such as surgery, radiation, or chemotherapy). Within six weeks of finishing therapy, NG122 advises scheduling an initial specialist follow-up session. </a:t>
            </a:r>
            <a:endParaRPr lang="en-US" sz="2000" dirty="0"/>
          </a:p>
          <a:p>
            <a:pPr>
              <a:buNone/>
            </a:pPr>
            <a:r>
              <a:rPr lang="en-US" sz="2000" dirty="0">
                <a:ea typeface="+mn-lt"/>
                <a:cs typeface="+mn-lt"/>
              </a:rPr>
              <a:t> </a:t>
            </a:r>
            <a:endParaRPr lang="en-US" sz="2000" dirty="0"/>
          </a:p>
          <a:p>
            <a:pPr>
              <a:buNone/>
            </a:pPr>
            <a:endParaRPr lang="en-US" sz="2000" dirty="0"/>
          </a:p>
          <a:p>
            <a:pPr>
              <a:buNone/>
            </a:pPr>
            <a:r>
              <a:rPr lang="en-US" sz="2000" dirty="0">
                <a:ea typeface="+mn-lt"/>
                <a:cs typeface="+mn-lt"/>
              </a:rPr>
              <a:t>Lifestyle recommendations and rehabilitation: Promote physical activity to the extent that it is feasible, pulmonary rehabilitation or exercise programs if appropriate, nutrition support, quitting smoking, and reducing exposure to respiratory infections. </a:t>
            </a:r>
            <a:endParaRPr lang="en-US" sz="2000" dirty="0"/>
          </a:p>
          <a:p>
            <a:pPr>
              <a:buNone/>
            </a:pPr>
            <a:endParaRPr lang="en-US" sz="2000" dirty="0"/>
          </a:p>
          <a:p>
            <a:pPr marL="0" indent="0">
              <a:buNone/>
            </a:pPr>
            <a:r>
              <a:rPr lang="en-US" sz="1300" dirty="0">
                <a:ea typeface="+mn-lt"/>
                <a:cs typeface="+mn-lt"/>
              </a:rPr>
              <a:t>I</a:t>
            </a:r>
            <a:endParaRPr lang="en-US" sz="1300" dirty="0"/>
          </a:p>
        </p:txBody>
      </p:sp>
      <p:pic>
        <p:nvPicPr>
          <p:cNvPr id="5" name="Picture 4" descr="Person sanitising hand">
            <a:extLst>
              <a:ext uri="{FF2B5EF4-FFF2-40B4-BE49-F238E27FC236}">
                <a16:creationId xmlns:a16="http://schemas.microsoft.com/office/drawing/2014/main" id="{0963BFBC-5CDD-B98C-D23E-2E36F3F00B74}"/>
              </a:ext>
            </a:extLst>
          </p:cNvPr>
          <p:cNvPicPr>
            <a:picLocks noChangeAspect="1"/>
          </p:cNvPicPr>
          <p:nvPr/>
        </p:nvPicPr>
        <p:blipFill>
          <a:blip r:embed="rId4"/>
          <a:srcRect l="10785" r="20464"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slid 10">
            <a:hlinkClick r:id="" action="ppaction://media"/>
            <a:extLst>
              <a:ext uri="{FF2B5EF4-FFF2-40B4-BE49-F238E27FC236}">
                <a16:creationId xmlns:a16="http://schemas.microsoft.com/office/drawing/2014/main" id="{CD9272CA-0394-9199-DF83-DD81C38376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231561" y="875506"/>
            <a:ext cx="304800" cy="304800"/>
          </a:xfrm>
          <a:prstGeom prst="rect">
            <a:avLst/>
          </a:prstGeom>
        </p:spPr>
      </p:pic>
    </p:spTree>
    <p:extLst>
      <p:ext uri="{BB962C8B-B14F-4D97-AF65-F5344CB8AC3E}">
        <p14:creationId xmlns:p14="http://schemas.microsoft.com/office/powerpoint/2010/main" val="2808168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1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5345244-5CFF-1D20-EEAC-FD0C0BBD521A}"/>
              </a:ext>
            </a:extLst>
          </p:cNvPr>
          <p:cNvPicPr>
            <a:picLocks noChangeAspect="1"/>
          </p:cNvPicPr>
          <p:nvPr/>
        </p:nvPicPr>
        <p:blipFill>
          <a:blip r:embed="rId4"/>
          <a:srcRect l="20747" r="38467" b="-3"/>
          <a:stretch>
            <a:fillRect/>
          </a:stretch>
        </p:blipFill>
        <p:spPr>
          <a:xfrm>
            <a:off x="1" y="10"/>
            <a:ext cx="4196496" cy="6857990"/>
          </a:xfrm>
          <a:prstGeom prst="rect">
            <a:avLst/>
          </a:prstGeom>
          <a:effectLst/>
        </p:spPr>
      </p:pic>
      <p:graphicFrame>
        <p:nvGraphicFramePr>
          <p:cNvPr id="14" name="Content Placeholder 2">
            <a:extLst>
              <a:ext uri="{FF2B5EF4-FFF2-40B4-BE49-F238E27FC236}">
                <a16:creationId xmlns:a16="http://schemas.microsoft.com/office/drawing/2014/main" id="{23BC99D8-0B1C-5FEE-4A97-A5D19D97353E}"/>
              </a:ext>
            </a:extLst>
          </p:cNvPr>
          <p:cNvGraphicFramePr>
            <a:graphicFrameLocks noGrp="1"/>
          </p:cNvGraphicFramePr>
          <p:nvPr>
            <p:ph idx="1"/>
            <p:extLst>
              <p:ext uri="{D42A27DB-BD31-4B8C-83A1-F6EECF244321}">
                <p14:modId xmlns:p14="http://schemas.microsoft.com/office/powerpoint/2010/main" val="361796466"/>
              </p:ext>
            </p:extLst>
          </p:nvPr>
        </p:nvGraphicFramePr>
        <p:xfrm>
          <a:off x="4538183" y="1336810"/>
          <a:ext cx="6798539" cy="370521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slide 11">
            <a:hlinkClick r:id="" action="ppaction://media"/>
            <a:extLst>
              <a:ext uri="{FF2B5EF4-FFF2-40B4-BE49-F238E27FC236}">
                <a16:creationId xmlns:a16="http://schemas.microsoft.com/office/drawing/2014/main" id="{887B1A85-8CD0-224B-14E9-390A638599F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105400" y="1184410"/>
            <a:ext cx="304800" cy="304800"/>
          </a:xfrm>
          <a:prstGeom prst="rect">
            <a:avLst/>
          </a:prstGeom>
        </p:spPr>
      </p:pic>
    </p:spTree>
    <p:extLst>
      <p:ext uri="{BB962C8B-B14F-4D97-AF65-F5344CB8AC3E}">
        <p14:creationId xmlns:p14="http://schemas.microsoft.com/office/powerpoint/2010/main" val="1520693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42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24112C-40BA-BD30-8496-02C9BB5FD3CB}"/>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Monitoring </a:t>
            </a:r>
          </a:p>
        </p:txBody>
      </p:sp>
      <p:sp>
        <p:nvSpPr>
          <p:cNvPr id="32" name="Content Placeholder 2">
            <a:extLst>
              <a:ext uri="{FF2B5EF4-FFF2-40B4-BE49-F238E27FC236}">
                <a16:creationId xmlns:a16="http://schemas.microsoft.com/office/drawing/2014/main" id="{E6098A86-2ABA-10E7-B016-C24F99695319}"/>
              </a:ext>
            </a:extLst>
          </p:cNvPr>
          <p:cNvSpPr>
            <a:spLocks noGrp="1"/>
          </p:cNvSpPr>
          <p:nvPr>
            <p:ph idx="1"/>
          </p:nvPr>
        </p:nvSpPr>
        <p:spPr>
          <a:xfrm>
            <a:off x="804672" y="2421682"/>
            <a:ext cx="4977578" cy="3639289"/>
          </a:xfrm>
        </p:spPr>
        <p:txBody>
          <a:bodyPr vert="horz" lIns="91440" tIns="45720" rIns="91440" bIns="45720" rtlCol="0" anchor="ctr">
            <a:normAutofit/>
          </a:bodyPr>
          <a:lstStyle/>
          <a:p>
            <a:pPr>
              <a:buNone/>
            </a:pPr>
            <a:r>
              <a:rPr lang="en-GB" sz="1800">
                <a:solidFill>
                  <a:schemeClr val="tx2"/>
                </a:solidFill>
                <a:ea typeface="+mn-lt"/>
                <a:cs typeface="+mn-lt"/>
              </a:rPr>
              <a:t>The methodical assessment of a patient's condition, reaction to treatment, side effects, and early identification of recurrence or progression is known as monitoring. According to standard NHS procedure and NICE guidelines, monitoring should consist of. </a:t>
            </a:r>
            <a:endParaRPr lang="en-US" sz="1800">
              <a:solidFill>
                <a:schemeClr val="tx2"/>
              </a:solidFill>
            </a:endParaRPr>
          </a:p>
          <a:p>
            <a:pPr marL="0" indent="0">
              <a:buNone/>
            </a:pPr>
            <a:r>
              <a:rPr lang="en-GB" sz="1800">
                <a:solidFill>
                  <a:schemeClr val="tx2"/>
                </a:solidFill>
                <a:ea typeface="+mn-lt"/>
                <a:cs typeface="+mn-lt"/>
              </a:rPr>
              <a:t>As mentioned above, scheduled follow-up appointments should be made at regular intervals (e.g., every 3–6 months in the first 1-2 years, then possibly every 6–12 months depending on stage and local protocol), starting about 6 weeks after treatment.</a:t>
            </a:r>
            <a:endParaRPr lang="en-GB" sz="1800">
              <a:solidFill>
                <a:schemeClr val="tx2"/>
              </a:solidFill>
            </a:endParaRPr>
          </a:p>
        </p:txBody>
      </p:sp>
      <p:grpSp>
        <p:nvGrpSpPr>
          <p:cNvPr id="33" name="Group 32">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4" name="Graphic 33" descr="Medicine">
            <a:extLst>
              <a:ext uri="{FF2B5EF4-FFF2-40B4-BE49-F238E27FC236}">
                <a16:creationId xmlns:a16="http://schemas.microsoft.com/office/drawing/2014/main" id="{93582A49-1B08-605E-8954-5DE5A39CCDD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21726" y="1629089"/>
            <a:ext cx="3620021" cy="3620021"/>
          </a:xfrm>
          <a:prstGeom prst="rect">
            <a:avLst/>
          </a:prstGeom>
        </p:spPr>
      </p:pic>
      <p:pic>
        <p:nvPicPr>
          <p:cNvPr id="3" name="Recorded Sound">
            <a:hlinkClick r:id="" action="ppaction://media"/>
            <a:extLst>
              <a:ext uri="{FF2B5EF4-FFF2-40B4-BE49-F238E27FC236}">
                <a16:creationId xmlns:a16="http://schemas.microsoft.com/office/drawing/2014/main" id="{B1CCBA36-0167-28C4-409A-93C937B559C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451350" y="1319853"/>
            <a:ext cx="304800" cy="304800"/>
          </a:xfrm>
          <a:prstGeom prst="rect">
            <a:avLst/>
          </a:prstGeom>
        </p:spPr>
      </p:pic>
    </p:spTree>
    <p:extLst>
      <p:ext uri="{BB962C8B-B14F-4D97-AF65-F5344CB8AC3E}">
        <p14:creationId xmlns:p14="http://schemas.microsoft.com/office/powerpoint/2010/main" val="2236241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4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43F3E284-63A8-AB3F-5A85-90D7E209A56C}"/>
              </a:ext>
            </a:extLst>
          </p:cNvPr>
          <p:cNvPicPr>
            <a:picLocks noChangeAspect="1"/>
          </p:cNvPicPr>
          <p:nvPr/>
        </p:nvPicPr>
        <p:blipFill>
          <a:blip r:embed="rId4"/>
          <a:srcRect l="30206" r="15679" b="2"/>
          <a:stretch>
            <a:fillRect/>
          </a:stretch>
        </p:blipFill>
        <p:spPr>
          <a:xfrm>
            <a:off x="7675658" y="2093976"/>
            <a:ext cx="3941064" cy="4096512"/>
          </a:xfrm>
          <a:prstGeom prst="rect">
            <a:avLst/>
          </a:prstGeom>
        </p:spPr>
      </p:pic>
      <p:graphicFrame>
        <p:nvGraphicFramePr>
          <p:cNvPr id="35" name="Content Placeholder 2">
            <a:extLst>
              <a:ext uri="{FF2B5EF4-FFF2-40B4-BE49-F238E27FC236}">
                <a16:creationId xmlns:a16="http://schemas.microsoft.com/office/drawing/2014/main" id="{817597DF-9C8B-20D2-59DC-C4DAD1A67C72}"/>
              </a:ext>
            </a:extLst>
          </p:cNvPr>
          <p:cNvGraphicFramePr>
            <a:graphicFrameLocks noGrp="1"/>
          </p:cNvGraphicFramePr>
          <p:nvPr>
            <p:ph idx="1"/>
            <p:extLst>
              <p:ext uri="{D42A27DB-BD31-4B8C-83A1-F6EECF244321}">
                <p14:modId xmlns:p14="http://schemas.microsoft.com/office/powerpoint/2010/main" val="1052426082"/>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slid 13">
            <a:hlinkClick r:id="" action="ppaction://media"/>
            <a:extLst>
              <a:ext uri="{FF2B5EF4-FFF2-40B4-BE49-F238E27FC236}">
                <a16:creationId xmlns:a16="http://schemas.microsoft.com/office/drawing/2014/main" id="{14A75F21-D275-CF74-60E9-1C63DC51674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371850" y="2559050"/>
            <a:ext cx="304800" cy="304800"/>
          </a:xfrm>
          <a:prstGeom prst="rect">
            <a:avLst/>
          </a:prstGeom>
        </p:spPr>
      </p:pic>
    </p:spTree>
    <p:extLst>
      <p:ext uri="{BB962C8B-B14F-4D97-AF65-F5344CB8AC3E}">
        <p14:creationId xmlns:p14="http://schemas.microsoft.com/office/powerpoint/2010/main" val="3489133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02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287C-6711-5D87-DA46-87573698DF6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FBCA173-1FCD-DAF8-06B0-B822FABF322A}"/>
              </a:ext>
            </a:extLst>
          </p:cNvPr>
          <p:cNvSpPr>
            <a:spLocks noGrp="1"/>
          </p:cNvSpPr>
          <p:nvPr>
            <p:ph idx="1"/>
          </p:nvPr>
        </p:nvSpPr>
        <p:spPr>
          <a:xfrm>
            <a:off x="1007533" y="1825625"/>
            <a:ext cx="10515600" cy="4351338"/>
          </a:xfrm>
        </p:spPr>
        <p:txBody>
          <a:bodyPr vert="horz" lIns="91440" tIns="45720" rIns="91440" bIns="45720" rtlCol="0" anchor="t">
            <a:normAutofit/>
          </a:bodyPr>
          <a:lstStyle/>
          <a:p>
            <a:pPr marL="0" indent="0">
              <a:buNone/>
            </a:pPr>
            <a:r>
              <a:rPr lang="en-GB" sz="1800" dirty="0">
                <a:ea typeface="+mn-lt"/>
                <a:cs typeface="+mn-lt"/>
              </a:rPr>
              <a:t>American Lung Association. (2023). </a:t>
            </a:r>
            <a:r>
              <a:rPr lang="en-GB" sz="1800" i="1" dirty="0">
                <a:ea typeface="+mn-lt"/>
                <a:cs typeface="+mn-lt"/>
              </a:rPr>
              <a:t>How Lung Cancer Affects Breathing.</a:t>
            </a:r>
            <a:endParaRPr lang="en-GB" sz="1800"/>
          </a:p>
          <a:p>
            <a:pPr marL="0" indent="0">
              <a:buNone/>
            </a:pPr>
            <a:r>
              <a:rPr lang="en-GB" sz="1800" dirty="0">
                <a:ea typeface="+mn-lt"/>
                <a:cs typeface="+mn-lt"/>
              </a:rPr>
              <a:t>National Cancer Institute. (2024). </a:t>
            </a:r>
            <a:r>
              <a:rPr lang="en-GB" sz="1800" i="1" dirty="0">
                <a:ea typeface="+mn-lt"/>
                <a:cs typeface="+mn-lt"/>
              </a:rPr>
              <a:t>Lung Cancer and the Respiratory System.</a:t>
            </a:r>
            <a:endParaRPr lang="en-GB" sz="1800" i="1"/>
          </a:p>
          <a:p>
            <a:pPr marL="0" indent="0">
              <a:buNone/>
            </a:pPr>
            <a:r>
              <a:rPr lang="en-GB" sz="1800" dirty="0">
                <a:ea typeface="+mn-lt"/>
                <a:cs typeface="+mn-lt"/>
              </a:rPr>
              <a:t>Hanahan, D., &amp; Weinberg, R. A. (2011). </a:t>
            </a:r>
            <a:r>
              <a:rPr lang="en-GB" sz="1800" i="1" dirty="0">
                <a:ea typeface="+mn-lt"/>
                <a:cs typeface="+mn-lt"/>
              </a:rPr>
              <a:t>Hallmarks of Cancer: The Next Generation.</a:t>
            </a:r>
            <a:r>
              <a:rPr lang="en-GB" sz="1800" dirty="0">
                <a:ea typeface="+mn-lt"/>
                <a:cs typeface="+mn-lt"/>
              </a:rPr>
              <a:t> </a:t>
            </a:r>
            <a:r>
              <a:rPr lang="en-GB" sz="1800" b="1" dirty="0">
                <a:ea typeface="+mn-lt"/>
                <a:cs typeface="+mn-lt"/>
              </a:rPr>
              <a:t>Cell, 144(5), 646–674.</a:t>
            </a:r>
            <a:endParaRPr lang="en-GB" sz="1800"/>
          </a:p>
          <a:p>
            <a:pPr marL="0" indent="0">
              <a:buNone/>
            </a:pPr>
            <a:r>
              <a:rPr lang="en-GB" sz="1800" dirty="0">
                <a:ea typeface="+mn-lt"/>
                <a:cs typeface="+mn-lt"/>
              </a:rPr>
              <a:t>National Cancer Institute (2024). </a:t>
            </a:r>
            <a:r>
              <a:rPr lang="en-GB" sz="1800" i="1" dirty="0">
                <a:ea typeface="+mn-lt"/>
                <a:cs typeface="+mn-lt"/>
              </a:rPr>
              <a:t>What Is Cancer?</a:t>
            </a:r>
            <a:r>
              <a:rPr lang="en-GB" sz="1800" dirty="0">
                <a:ea typeface="+mn-lt"/>
                <a:cs typeface="+mn-lt"/>
              </a:rPr>
              <a:t> </a:t>
            </a:r>
            <a:r>
              <a:rPr lang="en-GB" sz="1800" dirty="0">
                <a:ea typeface="+mn-lt"/>
                <a:cs typeface="+mn-lt"/>
                <a:hlinkClick r:id="rId2"/>
              </a:rPr>
              <a:t>https://www.cancer.gov/about-cancer/understanding/what-is-cancer</a:t>
            </a:r>
            <a:endParaRPr lang="en-GB" sz="1800">
              <a:ea typeface="+mn-lt"/>
              <a:cs typeface="+mn-lt"/>
            </a:endParaRPr>
          </a:p>
          <a:p>
            <a:pPr marL="0" indent="0">
              <a:buNone/>
            </a:pPr>
            <a:r>
              <a:rPr lang="en-GB" sz="1800" dirty="0">
                <a:ea typeface="+mn-lt"/>
                <a:cs typeface="+mn-lt"/>
              </a:rPr>
              <a:t>Ignatavicius, D. D., Workman, M. L., &amp; Rebar, C. R. (2020). </a:t>
            </a:r>
            <a:r>
              <a:rPr lang="en-GB" sz="1800" i="1" dirty="0">
                <a:ea typeface="+mn-lt"/>
                <a:cs typeface="+mn-lt"/>
              </a:rPr>
              <a:t>Medical-Surgical Nursing: Concepts for Interprofessional Collaborative Care</a:t>
            </a:r>
            <a:r>
              <a:rPr lang="en-GB" sz="1800" dirty="0">
                <a:ea typeface="+mn-lt"/>
                <a:cs typeface="+mn-lt"/>
              </a:rPr>
              <a:t> (9th ed.). Elsevier.</a:t>
            </a:r>
            <a:endParaRPr lang="en-GB" sz="1800"/>
          </a:p>
          <a:p>
            <a:pPr marL="0" indent="0">
              <a:buNone/>
            </a:pPr>
            <a:r>
              <a:rPr lang="en-GB" dirty="0">
                <a:ea typeface="+mn-lt"/>
                <a:cs typeface="+mn-lt"/>
                <a:hlinkClick r:id="rId3"/>
              </a:rPr>
              <a:t>NICE guidance | NICE</a:t>
            </a:r>
          </a:p>
          <a:p>
            <a:pPr marL="0" indent="0">
              <a:buNone/>
            </a:pPr>
            <a:r>
              <a:rPr lang="en-GB" dirty="0">
                <a:ea typeface="+mn-lt"/>
                <a:cs typeface="+mn-lt"/>
                <a:hlinkClick r:id="rId4"/>
              </a:rPr>
              <a:t>Lung cancer - NHS</a:t>
            </a:r>
          </a:p>
          <a:p>
            <a:pPr marL="0" indent="0">
              <a:buNone/>
            </a:pPr>
            <a:r>
              <a:rPr lang="en-GB" sz="1800" dirty="0">
                <a:ea typeface="+mn-lt"/>
                <a:cs typeface="+mn-lt"/>
              </a:rPr>
              <a:t>American Cancer Society. (2024). </a:t>
            </a:r>
            <a:r>
              <a:rPr lang="en-GB" sz="1800" i="1" dirty="0">
                <a:ea typeface="+mn-lt"/>
                <a:cs typeface="+mn-lt"/>
              </a:rPr>
              <a:t>Cancer Basics.</a:t>
            </a:r>
            <a:r>
              <a:rPr lang="en-GB" sz="1800" dirty="0">
                <a:ea typeface="+mn-lt"/>
                <a:cs typeface="+mn-lt"/>
              </a:rPr>
              <a:t> </a:t>
            </a:r>
            <a:r>
              <a:rPr lang="en-GB" sz="1800" dirty="0">
                <a:ea typeface="+mn-lt"/>
                <a:cs typeface="+mn-lt"/>
                <a:hlinkClick r:id="rId5"/>
              </a:rPr>
              <a:t>https://www.cancer.org/cancer.html</a:t>
            </a:r>
            <a:endParaRPr lang="en-GB" sz="1800"/>
          </a:p>
        </p:txBody>
      </p:sp>
    </p:spTree>
    <p:extLst>
      <p:ext uri="{BB962C8B-B14F-4D97-AF65-F5344CB8AC3E}">
        <p14:creationId xmlns:p14="http://schemas.microsoft.com/office/powerpoint/2010/main" val="29196595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9" ma:contentTypeDescription="Create a new document." ma:contentTypeScope="" ma:versionID="f71f4b5ee3721ca79625eb0f2ca7b86b">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cca4df3ae252ce64d4837ac109f73f1e"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60023FFD-344C-41D0-B006-C3A4068F3A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BA3C889-8FD7-45FF-96BD-8B9DF323A6D2}">
  <ds:schemaRefs>
    <ds:schemaRef ds:uri="http://schemas.microsoft.com/sharepoint/v3/contenttype/forms"/>
  </ds:schemaRefs>
</ds:datastoreItem>
</file>

<file path=customXml/itemProps3.xml><?xml version="1.0" encoding="utf-8"?>
<ds:datastoreItem xmlns:ds="http://schemas.openxmlformats.org/officeDocument/2006/customXml" ds:itemID="{AA1D4381-FAD8-4E88-9028-A421E8DC72B2}">
  <ds:schemaRefs>
    <ds:schemaRef ds:uri="http://schemas.microsoft.com/office/2006/documentManagement/types"/>
    <ds:schemaRef ds:uri="http://purl.org/dc/elements/1.1/"/>
    <ds:schemaRef ds:uri="http://purl.org/dc/terms/"/>
    <ds:schemaRef ds:uri="http://schemas.microsoft.com/office/2006/metadata/properties"/>
    <ds:schemaRef ds:uri="http://purl.org/dc/dcmitype/"/>
    <ds:schemaRef ds:uri="47a3e2db-67be-4841-b3a5-2f2fb1d7c7b3"/>
    <ds:schemaRef ds:uri="http://schemas.microsoft.com/office/infopath/2007/PartnerControls"/>
    <ds:schemaRef ds:uri="http://schemas.openxmlformats.org/package/2006/metadata/core-properties"/>
    <ds:schemaRef ds:uri="60ab93c2-c2e2-4a82-ab36-09e8ba3f753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46</TotalTime>
  <Words>1208</Words>
  <Application>Microsoft Office PowerPoint</Application>
  <PresentationFormat>Widescreen</PresentationFormat>
  <Paragraphs>54</Paragraphs>
  <Slides>14</Slides>
  <Notes>0</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PowerPoint Presentation</vt:lpstr>
      <vt:lpstr>Cancers Disease</vt:lpstr>
      <vt:lpstr>PowerPoint Presentation</vt:lpstr>
      <vt:lpstr>Respiratory system</vt:lpstr>
      <vt:lpstr>PowerPoint Presentation</vt:lpstr>
      <vt:lpstr>Risk factors</vt:lpstr>
      <vt:lpstr>PowerPoint Presentation</vt:lpstr>
      <vt:lpstr>Patient care plan</vt:lpstr>
      <vt:lpstr>PowerPoint Presentation</vt:lpstr>
      <vt:lpstr>Care Routine</vt:lpstr>
      <vt:lpstr>PowerPoint Presentation</vt:lpstr>
      <vt:lpstr>Monitoring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Sonia Ali (2311446)</cp:lastModifiedBy>
  <cp:revision>435</cp:revision>
  <dcterms:created xsi:type="dcterms:W3CDTF">2025-11-05T17:49:44Z</dcterms:created>
  <dcterms:modified xsi:type="dcterms:W3CDTF">2025-11-08T18:58:25Z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