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73" r:id="rId12"/>
    <p:sldId id="266" r:id="rId13"/>
    <p:sldId id="267" r:id="rId14"/>
    <p:sldId id="268" r:id="rId15"/>
    <p:sldId id="269" r:id="rId16"/>
    <p:sldId id="270" r:id="rId17"/>
    <p:sldId id="271" r:id="rId18"/>
    <p:sldId id="27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85" d="100"/>
          <a:sy n="85" d="100"/>
        </p:scale>
        <p:origin x="1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9401640419947508"/>
          <c:y val="7.4548702245552642E-2"/>
          <c:w val="0.61114982502187232"/>
          <c:h val="0.8326195683872849"/>
        </c:manualLayout>
      </c:layout>
      <c:lineChart>
        <c:grouping val="standard"/>
        <c:varyColors val="0"/>
        <c:ser>
          <c:idx val="0"/>
          <c:order val="0"/>
          <c:tx>
            <c:strRef>
              <c:f>Sheet1!$I$5</c:f>
              <c:strCache>
                <c:ptCount val="1"/>
                <c:pt idx="0">
                  <c:v> Sales </c:v>
                </c:pt>
              </c:strCache>
            </c:strRef>
          </c:tx>
          <c:marker>
            <c:symbol val="none"/>
          </c:marker>
          <c:cat>
            <c:strRef>
              <c:f>Sheet1!$H$6:$H$10</c:f>
              <c:strCache>
                <c:ptCount val="5"/>
                <c:pt idx="0">
                  <c:v> Year 1 </c:v>
                </c:pt>
                <c:pt idx="1">
                  <c:v> Year 2 </c:v>
                </c:pt>
                <c:pt idx="2">
                  <c:v> Year 3 </c:v>
                </c:pt>
                <c:pt idx="3">
                  <c:v> Year 4 </c:v>
                </c:pt>
                <c:pt idx="4">
                  <c:v> Year 5 </c:v>
                </c:pt>
              </c:strCache>
            </c:strRef>
          </c:cat>
          <c:val>
            <c:numRef>
              <c:f>Sheet1!$I$6:$I$10</c:f>
              <c:numCache>
                <c:formatCode>_ * #,##0_ ;_ * \-#,##0_ ;_ * "-"??_ ;_ @_ </c:formatCode>
                <c:ptCount val="5"/>
                <c:pt idx="0">
                  <c:v>11680000</c:v>
                </c:pt>
                <c:pt idx="1">
                  <c:v>12000000</c:v>
                </c:pt>
                <c:pt idx="2">
                  <c:v>12500000</c:v>
                </c:pt>
                <c:pt idx="3">
                  <c:v>13020000</c:v>
                </c:pt>
                <c:pt idx="4">
                  <c:v>14000000</c:v>
                </c:pt>
              </c:numCache>
            </c:numRef>
          </c:val>
          <c:smooth val="0"/>
          <c:extLst>
            <c:ext xmlns:c16="http://schemas.microsoft.com/office/drawing/2014/chart" uri="{C3380CC4-5D6E-409C-BE32-E72D297353CC}">
              <c16:uniqueId val="{00000000-15D8-40AB-A96B-BB25A4759E7F}"/>
            </c:ext>
          </c:extLst>
        </c:ser>
        <c:ser>
          <c:idx val="1"/>
          <c:order val="1"/>
          <c:tx>
            <c:strRef>
              <c:f>Sheet1!$J$5</c:f>
              <c:strCache>
                <c:ptCount val="1"/>
                <c:pt idx="0">
                  <c:v> Profit </c:v>
                </c:pt>
              </c:strCache>
            </c:strRef>
          </c:tx>
          <c:marker>
            <c:symbol val="none"/>
          </c:marker>
          <c:cat>
            <c:strRef>
              <c:f>Sheet1!$H$6:$H$10</c:f>
              <c:strCache>
                <c:ptCount val="5"/>
                <c:pt idx="0">
                  <c:v> Year 1 </c:v>
                </c:pt>
                <c:pt idx="1">
                  <c:v> Year 2 </c:v>
                </c:pt>
                <c:pt idx="2">
                  <c:v> Year 3 </c:v>
                </c:pt>
                <c:pt idx="3">
                  <c:v> Year 4 </c:v>
                </c:pt>
                <c:pt idx="4">
                  <c:v> Year 5 </c:v>
                </c:pt>
              </c:strCache>
            </c:strRef>
          </c:cat>
          <c:val>
            <c:numRef>
              <c:f>Sheet1!$J$6:$J$10</c:f>
              <c:numCache>
                <c:formatCode>_ * #,##0_ ;_ * \-#,##0_ ;_ * "-"??_ ;_ @_ </c:formatCode>
                <c:ptCount val="5"/>
                <c:pt idx="0">
                  <c:v>7227036.3636363633</c:v>
                </c:pt>
                <c:pt idx="1">
                  <c:v>7432272.7272727303</c:v>
                </c:pt>
                <c:pt idx="2">
                  <c:v>7752954.5454545403</c:v>
                </c:pt>
                <c:pt idx="3">
                  <c:v>8086463.6363636404</c:v>
                </c:pt>
                <c:pt idx="4">
                  <c:v>8715000</c:v>
                </c:pt>
              </c:numCache>
            </c:numRef>
          </c:val>
          <c:smooth val="0"/>
          <c:extLst>
            <c:ext xmlns:c16="http://schemas.microsoft.com/office/drawing/2014/chart" uri="{C3380CC4-5D6E-409C-BE32-E72D297353CC}">
              <c16:uniqueId val="{00000001-15D8-40AB-A96B-BB25A4759E7F}"/>
            </c:ext>
          </c:extLst>
        </c:ser>
        <c:dLbls>
          <c:showLegendKey val="0"/>
          <c:showVal val="0"/>
          <c:showCatName val="0"/>
          <c:showSerName val="0"/>
          <c:showPercent val="0"/>
          <c:showBubbleSize val="0"/>
        </c:dLbls>
        <c:smooth val="0"/>
        <c:axId val="136219264"/>
        <c:axId val="136233728"/>
      </c:lineChart>
      <c:catAx>
        <c:axId val="136219264"/>
        <c:scaling>
          <c:orientation val="minMax"/>
        </c:scaling>
        <c:delete val="0"/>
        <c:axPos val="b"/>
        <c:numFmt formatCode="General" sourceLinked="0"/>
        <c:majorTickMark val="out"/>
        <c:minorTickMark val="none"/>
        <c:tickLblPos val="nextTo"/>
        <c:txPr>
          <a:bodyPr rot="-60000000" spcFirstLastPara="0" vertOverflow="ellipsis" vert="horz" wrap="square" anchor="ctr" anchorCtr="1"/>
          <a:lstStyle/>
          <a:p>
            <a:pPr>
              <a:defRPr lang="en-US" sz="1000" b="0" i="0" u="none" strike="noStrike" kern="1200" baseline="0">
                <a:solidFill>
                  <a:schemeClr val="tx1"/>
                </a:solidFill>
                <a:latin typeface="+mn-lt"/>
                <a:ea typeface="+mn-ea"/>
                <a:cs typeface="+mn-cs"/>
              </a:defRPr>
            </a:pPr>
            <a:endParaRPr lang="en-US"/>
          </a:p>
        </c:txPr>
        <c:crossAx val="136233728"/>
        <c:crosses val="autoZero"/>
        <c:auto val="1"/>
        <c:lblAlgn val="ctr"/>
        <c:lblOffset val="100"/>
        <c:noMultiLvlLbl val="0"/>
      </c:catAx>
      <c:valAx>
        <c:axId val="136233728"/>
        <c:scaling>
          <c:orientation val="minMax"/>
        </c:scaling>
        <c:delete val="0"/>
        <c:axPos val="l"/>
        <c:majorGridlines/>
        <c:numFmt formatCode="_ * #,##0_ ;_ * \-#,##0_ ;_ * &quot;-&quot;??_ ;_ @_ " sourceLinked="1"/>
        <c:majorTickMark val="out"/>
        <c:minorTickMark val="none"/>
        <c:tickLblPos val="nextTo"/>
        <c:txPr>
          <a:bodyPr rot="-60000000" spcFirstLastPara="0" vertOverflow="ellipsis" vert="horz" wrap="square" anchor="ctr" anchorCtr="1"/>
          <a:lstStyle/>
          <a:p>
            <a:pPr>
              <a:defRPr lang="en-US" sz="1000" b="0" i="0" u="none" strike="noStrike" kern="1200" baseline="0">
                <a:solidFill>
                  <a:schemeClr val="tx1"/>
                </a:solidFill>
                <a:latin typeface="+mn-lt"/>
                <a:ea typeface="+mn-ea"/>
                <a:cs typeface="+mn-cs"/>
              </a:defRPr>
            </a:pPr>
            <a:endParaRPr lang="en-US"/>
          </a:p>
        </c:txPr>
        <c:crossAx val="136219264"/>
        <c:crosses val="autoZero"/>
        <c:crossBetween val="between"/>
      </c:valAx>
    </c:plotArea>
    <c:legend>
      <c:legendPos val="r"/>
      <c:overlay val="0"/>
      <c:txPr>
        <a:bodyPr rot="0" spcFirstLastPara="0" vertOverflow="ellipsis" vert="horz" wrap="square" anchor="ctr" anchorCtr="1"/>
        <a:lstStyle/>
        <a:p>
          <a:pPr>
            <a:defRPr lang="en-US" sz="1000" b="0" i="0" u="none" strike="noStrike" kern="1200" baseline="0">
              <a:solidFill>
                <a:schemeClr val="tx1"/>
              </a:solidFill>
              <a:latin typeface="+mn-lt"/>
              <a:ea typeface="+mn-ea"/>
              <a:cs typeface="+mn-cs"/>
            </a:defRPr>
          </a:pPr>
          <a:endParaRPr lang="en-US"/>
        </a:p>
      </c:txPr>
    </c:legend>
    <c:plotVisOnly val="1"/>
    <c:dispBlanksAs val="gap"/>
    <c:showDLblsOverMax val="0"/>
  </c:chart>
  <c:txPr>
    <a:bodyPr/>
    <a:lstStyle/>
    <a:p>
      <a:pPr>
        <a:defRPr lang="en-US"/>
      </a:pPr>
      <a:endParaRPr lang="en-US"/>
    </a:p>
  </c:txPr>
  <c:externalData r:id="rId1">
    <c:autoUpdate val="0"/>
  </c:externalData>
</c:chartSpac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44F74DA-E9EF-4089-B4A9-212D3D5C6D28}"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8E975-767C-4784-9B17-412308D11E73}" type="slidenum">
              <a:rPr lang="en-GB" smtClean="0"/>
              <a:t>‹#›</a:t>
            </a:fld>
            <a:endParaRPr lang="en-GB"/>
          </a:p>
        </p:txBody>
      </p:sp>
    </p:spTree>
    <p:extLst>
      <p:ext uri="{BB962C8B-B14F-4D97-AF65-F5344CB8AC3E}">
        <p14:creationId xmlns:p14="http://schemas.microsoft.com/office/powerpoint/2010/main" val="3740810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4F74DA-E9EF-4089-B4A9-212D3D5C6D28}"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8E975-767C-4784-9B17-412308D11E73}" type="slidenum">
              <a:rPr lang="en-GB" smtClean="0"/>
              <a:t>‹#›</a:t>
            </a:fld>
            <a:endParaRPr lang="en-GB"/>
          </a:p>
        </p:txBody>
      </p:sp>
    </p:spTree>
    <p:extLst>
      <p:ext uri="{BB962C8B-B14F-4D97-AF65-F5344CB8AC3E}">
        <p14:creationId xmlns:p14="http://schemas.microsoft.com/office/powerpoint/2010/main" val="3479772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4F74DA-E9EF-4089-B4A9-212D3D5C6D28}"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8E975-767C-4784-9B17-412308D11E73}" type="slidenum">
              <a:rPr lang="en-GB" smtClean="0"/>
              <a:t>‹#›</a:t>
            </a:fld>
            <a:endParaRPr lang="en-GB"/>
          </a:p>
        </p:txBody>
      </p:sp>
    </p:spTree>
    <p:extLst>
      <p:ext uri="{BB962C8B-B14F-4D97-AF65-F5344CB8AC3E}">
        <p14:creationId xmlns:p14="http://schemas.microsoft.com/office/powerpoint/2010/main" val="8220922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44F74DA-E9EF-4089-B4A9-212D3D5C6D28}" type="datetimeFigureOut">
              <a:rPr lang="en-GB" smtClean="0"/>
              <a:t>20/07/2021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18E975-767C-4784-9B17-412308D11E73}" type="slidenum">
              <a:rPr lang="en-GB" smtClean="0"/>
              <a:t>‹#›</a:t>
            </a:fld>
            <a:endParaRPr lang="en-GB"/>
          </a:p>
        </p:txBody>
      </p:sp>
    </p:spTree>
    <p:extLst>
      <p:ext uri="{BB962C8B-B14F-4D97-AF65-F5344CB8AC3E}">
        <p14:creationId xmlns:p14="http://schemas.microsoft.com/office/powerpoint/2010/main" val="555737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44F74DA-E9EF-4089-B4A9-212D3D5C6D28}" type="datetimeFigureOut">
              <a:rPr lang="en-GB" smtClean="0"/>
              <a:t>20/07/2021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18E975-767C-4784-9B17-412308D11E73}" type="slidenum">
              <a:rPr lang="en-GB" smtClean="0"/>
              <a:t>‹#›</a:t>
            </a:fld>
            <a:endParaRPr lang="en-GB"/>
          </a:p>
        </p:txBody>
      </p:sp>
    </p:spTree>
    <p:extLst>
      <p:ext uri="{BB962C8B-B14F-4D97-AF65-F5344CB8AC3E}">
        <p14:creationId xmlns:p14="http://schemas.microsoft.com/office/powerpoint/2010/main" val="58831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44F74DA-E9EF-4089-B4A9-212D3D5C6D28}" type="datetimeFigureOut">
              <a:rPr lang="en-GB" smtClean="0"/>
              <a:t>20/07/2021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18E975-767C-4784-9B17-412308D11E73}" type="slidenum">
              <a:rPr lang="en-GB" smtClean="0"/>
              <a:t>‹#›</a:t>
            </a:fld>
            <a:endParaRPr lang="en-GB"/>
          </a:p>
        </p:txBody>
      </p:sp>
    </p:spTree>
    <p:extLst>
      <p:ext uri="{BB962C8B-B14F-4D97-AF65-F5344CB8AC3E}">
        <p14:creationId xmlns:p14="http://schemas.microsoft.com/office/powerpoint/2010/main" val="4160961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4F74DA-E9EF-4089-B4A9-212D3D5C6D28}" type="datetimeFigureOut">
              <a:rPr lang="en-GB" smtClean="0"/>
              <a:t>20/07/2021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18E975-767C-4784-9B17-412308D11E73}" type="slidenum">
              <a:rPr lang="en-GB" smtClean="0"/>
              <a:t>‹#›</a:t>
            </a:fld>
            <a:endParaRPr lang="en-GB"/>
          </a:p>
        </p:txBody>
      </p:sp>
    </p:spTree>
    <p:extLst>
      <p:ext uri="{BB962C8B-B14F-4D97-AF65-F5344CB8AC3E}">
        <p14:creationId xmlns:p14="http://schemas.microsoft.com/office/powerpoint/2010/main" val="19328731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44F74DA-E9EF-4089-B4A9-212D3D5C6D28}" type="datetimeFigureOut">
              <a:rPr lang="en-GB" smtClean="0"/>
              <a:t>20/07/2021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18E975-767C-4784-9B17-412308D11E73}" type="slidenum">
              <a:rPr lang="en-GB" smtClean="0"/>
              <a:t>‹#›</a:t>
            </a:fld>
            <a:endParaRPr lang="en-GB"/>
          </a:p>
        </p:txBody>
      </p:sp>
    </p:spTree>
    <p:extLst>
      <p:ext uri="{BB962C8B-B14F-4D97-AF65-F5344CB8AC3E}">
        <p14:creationId xmlns:p14="http://schemas.microsoft.com/office/powerpoint/2010/main" val="2856375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4F74DA-E9EF-4089-B4A9-212D3D5C6D28}" type="datetimeFigureOut">
              <a:rPr lang="en-GB" smtClean="0"/>
              <a:t>20/07/2021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18E975-767C-4784-9B17-412308D11E73}" type="slidenum">
              <a:rPr lang="en-GB" smtClean="0"/>
              <a:t>‹#›</a:t>
            </a:fld>
            <a:endParaRPr lang="en-GB"/>
          </a:p>
        </p:txBody>
      </p:sp>
    </p:spTree>
    <p:extLst>
      <p:ext uri="{BB962C8B-B14F-4D97-AF65-F5344CB8AC3E}">
        <p14:creationId xmlns:p14="http://schemas.microsoft.com/office/powerpoint/2010/main" val="2892254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4F74DA-E9EF-4089-B4A9-212D3D5C6D28}"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8E975-767C-4784-9B17-412308D11E73}" type="slidenum">
              <a:rPr lang="en-GB" smtClean="0"/>
              <a:t>‹#›</a:t>
            </a:fld>
            <a:endParaRPr lang="en-GB"/>
          </a:p>
        </p:txBody>
      </p:sp>
    </p:spTree>
    <p:extLst>
      <p:ext uri="{BB962C8B-B14F-4D97-AF65-F5344CB8AC3E}">
        <p14:creationId xmlns:p14="http://schemas.microsoft.com/office/powerpoint/2010/main" val="2087423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4F74DA-E9EF-4089-B4A9-212D3D5C6D28}"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8E975-767C-4784-9B17-412308D11E7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7422361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4F74DA-E9EF-4089-B4A9-212D3D5C6D28}"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8E975-767C-4784-9B17-412308D11E73}" type="slidenum">
              <a:rPr lang="en-GB" smtClean="0"/>
              <a:t>‹#›</a:t>
            </a:fld>
            <a:endParaRPr lang="en-GB"/>
          </a:p>
        </p:txBody>
      </p:sp>
    </p:spTree>
    <p:extLst>
      <p:ext uri="{BB962C8B-B14F-4D97-AF65-F5344CB8AC3E}">
        <p14:creationId xmlns:p14="http://schemas.microsoft.com/office/powerpoint/2010/main" val="2164923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4F74DA-E9EF-4089-B4A9-212D3D5C6D28}"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8E975-767C-4784-9B17-412308D11E7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774502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4F74DA-E9EF-4089-B4A9-212D3D5C6D28}"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8E975-767C-4784-9B17-412308D11E73}" type="slidenum">
              <a:rPr lang="en-GB" smtClean="0"/>
              <a:t>‹#›</a:t>
            </a:fld>
            <a:endParaRPr lang="en-GB"/>
          </a:p>
        </p:txBody>
      </p:sp>
    </p:spTree>
    <p:extLst>
      <p:ext uri="{BB962C8B-B14F-4D97-AF65-F5344CB8AC3E}">
        <p14:creationId xmlns:p14="http://schemas.microsoft.com/office/powerpoint/2010/main" val="40726945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4F74DA-E9EF-4089-B4A9-212D3D5C6D28}"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8E975-767C-4784-9B17-412308D11E73}" type="slidenum">
              <a:rPr lang="en-GB" smtClean="0"/>
              <a:t>‹#›</a:t>
            </a:fld>
            <a:endParaRPr lang="en-GB"/>
          </a:p>
        </p:txBody>
      </p:sp>
    </p:spTree>
    <p:extLst>
      <p:ext uri="{BB962C8B-B14F-4D97-AF65-F5344CB8AC3E}">
        <p14:creationId xmlns:p14="http://schemas.microsoft.com/office/powerpoint/2010/main" val="29703285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4F74DA-E9EF-4089-B4A9-212D3D5C6D28}"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18E975-767C-4784-9B17-412308D11E73}" type="slidenum">
              <a:rPr lang="en-GB" smtClean="0"/>
              <a:t>‹#›</a:t>
            </a:fld>
            <a:endParaRPr lang="en-GB"/>
          </a:p>
        </p:txBody>
      </p:sp>
    </p:spTree>
    <p:extLst>
      <p:ext uri="{BB962C8B-B14F-4D97-AF65-F5344CB8AC3E}">
        <p14:creationId xmlns:p14="http://schemas.microsoft.com/office/powerpoint/2010/main" val="41793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44F74DA-E9EF-4089-B4A9-212D3D5C6D28}" type="datetimeFigureOut">
              <a:rPr lang="en-GB" smtClean="0"/>
              <a:t>20/07/2021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818E975-767C-4784-9B17-412308D11E73}" type="slidenum">
              <a:rPr lang="en-GB" smtClean="0"/>
              <a:t>‹#›</a:t>
            </a:fld>
            <a:endParaRPr lang="en-GB"/>
          </a:p>
        </p:txBody>
      </p:sp>
    </p:spTree>
    <p:extLst>
      <p:ext uri="{BB962C8B-B14F-4D97-AF65-F5344CB8AC3E}">
        <p14:creationId xmlns:p14="http://schemas.microsoft.com/office/powerpoint/2010/main" val="26712460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adinaamironesei.blogspot.com/2014/12/un-test-de-autocunoastere-inedit-bonus-film.html" TargetMode="External"/><Relationship Id="rId2" Type="http://schemas.openxmlformats.org/officeDocument/2006/relationships/image" Target="../media/image6.jp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image" Target="../media/image7.jpg"/></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qa.stackexchange.com/questions/10475/what-is-quality-assurance" TargetMode="External"/><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icture containing bottle, indoor, close&#10;&#10;Description automatically generated">
            <a:extLst>
              <a:ext uri="{FF2B5EF4-FFF2-40B4-BE49-F238E27FC236}">
                <a16:creationId xmlns:a16="http://schemas.microsoft.com/office/drawing/2014/main" id="{04247FBC-5DD1-4246-A3B7-17C292AFEAB6}"/>
              </a:ext>
            </a:extLst>
          </p:cNvPr>
          <p:cNvPicPr>
            <a:picLocks noChangeAspect="1"/>
          </p:cNvPicPr>
          <p:nvPr/>
        </p:nvPicPr>
        <p:blipFill rotWithShape="1">
          <a:blip r:embed="rId2">
            <a:extLst>
              <a:ext uri="{28A0092B-C50C-407E-A947-70E740481C1C}">
                <a14:useLocalDpi xmlns:a14="http://schemas.microsoft.com/office/drawing/2010/main" val="0"/>
              </a:ext>
            </a:extLst>
          </a:blip>
          <a:srcRect t="9357" r="1" b="4077"/>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EDB7EA35-BD88-40F8-8E74-AE5BD3CB8D4B}"/>
              </a:ext>
            </a:extLst>
          </p:cNvPr>
          <p:cNvSpPr>
            <a:spLocks noGrp="1"/>
          </p:cNvSpPr>
          <p:nvPr>
            <p:ph type="ctrTitle"/>
          </p:nvPr>
        </p:nvSpPr>
        <p:spPr>
          <a:xfrm>
            <a:off x="668867" y="1678666"/>
            <a:ext cx="4088190" cy="2369093"/>
          </a:xfrm>
        </p:spPr>
        <p:txBody>
          <a:bodyPr>
            <a:normAutofit/>
          </a:bodyPr>
          <a:lstStyle/>
          <a:p>
            <a:pPr>
              <a:lnSpc>
                <a:spcPct val="90000"/>
              </a:lnSpc>
            </a:pPr>
            <a:r>
              <a:rPr lang="en-US" sz="1200" i="1" dirty="0">
                <a:solidFill>
                  <a:schemeClr val="tx1">
                    <a:lumMod val="75000"/>
                    <a:lumOff val="25000"/>
                  </a:schemeClr>
                </a:solidFill>
              </a:rPr>
              <a:t>University of Walls</a:t>
            </a:r>
            <a:br>
              <a:rPr lang="en-US" sz="1200" i="1" dirty="0">
                <a:solidFill>
                  <a:schemeClr val="tx1">
                    <a:lumMod val="75000"/>
                    <a:lumOff val="25000"/>
                  </a:schemeClr>
                </a:solidFill>
              </a:rPr>
            </a:br>
            <a:r>
              <a:rPr lang="en-US" sz="1200" i="1" dirty="0">
                <a:solidFill>
                  <a:schemeClr val="tx1">
                    <a:lumMod val="75000"/>
                    <a:lumOff val="25000"/>
                  </a:schemeClr>
                </a:solidFill>
              </a:rPr>
              <a:t> Trinity Saint David</a:t>
            </a:r>
            <a:br>
              <a:rPr lang="en-US" sz="3400" dirty="0"/>
            </a:br>
            <a:r>
              <a:rPr lang="en-US" sz="3400" b="1" dirty="0" err="1">
                <a:latin typeface="Calibri" panose="020F0502020204030204" pitchFamily="34" charset="0"/>
                <a:cs typeface="Calibri" panose="020F0502020204030204" pitchFamily="34" charset="0"/>
              </a:rPr>
              <a:t>Algaewash</a:t>
            </a:r>
            <a:br>
              <a:rPr lang="en-US" sz="3400" b="1" dirty="0">
                <a:latin typeface="Calibri" panose="020F0502020204030204" pitchFamily="34" charset="0"/>
                <a:cs typeface="Calibri" panose="020F0502020204030204" pitchFamily="34" charset="0"/>
              </a:rPr>
            </a:br>
            <a:r>
              <a:rPr lang="en-US" sz="3400" b="1" dirty="0">
                <a:latin typeface="Calibri" panose="020F0502020204030204" pitchFamily="34" charset="0"/>
                <a:cs typeface="Calibri" panose="020F0502020204030204" pitchFamily="34" charset="0"/>
              </a:rPr>
              <a:t>shampoo</a:t>
            </a:r>
            <a:endParaRPr lang="en-GB" sz="3400" b="1" dirty="0">
              <a:latin typeface="Calibri" panose="020F0502020204030204" pitchFamily="34" charset="0"/>
              <a:cs typeface="Calibri" panose="020F0502020204030204" pitchFamily="34" charset="0"/>
            </a:endParaRPr>
          </a:p>
        </p:txBody>
      </p:sp>
      <p:sp>
        <p:nvSpPr>
          <p:cNvPr id="3" name="Subtitle 2">
            <a:extLst>
              <a:ext uri="{FF2B5EF4-FFF2-40B4-BE49-F238E27FC236}">
                <a16:creationId xmlns:a16="http://schemas.microsoft.com/office/drawing/2014/main" id="{C739EC98-5A11-484D-A724-1C75EDFE6D3C}"/>
              </a:ext>
            </a:extLst>
          </p:cNvPr>
          <p:cNvSpPr>
            <a:spLocks noGrp="1"/>
          </p:cNvSpPr>
          <p:nvPr>
            <p:ph type="subTitle" idx="1"/>
          </p:nvPr>
        </p:nvSpPr>
        <p:spPr>
          <a:xfrm>
            <a:off x="677335" y="4050831"/>
            <a:ext cx="4079721" cy="1096901"/>
          </a:xfrm>
        </p:spPr>
        <p:txBody>
          <a:bodyPr>
            <a:normAutofit/>
          </a:bodyPr>
          <a:lstStyle/>
          <a:p>
            <a:pPr>
              <a:lnSpc>
                <a:spcPct val="90000"/>
              </a:lnSpc>
            </a:pPr>
            <a:r>
              <a:rPr lang="en-US" sz="1100"/>
              <a:t>Business plan</a:t>
            </a:r>
          </a:p>
          <a:p>
            <a:pPr>
              <a:lnSpc>
                <a:spcPct val="90000"/>
              </a:lnSpc>
            </a:pPr>
            <a:r>
              <a:rPr lang="en-US" sz="1100" dirty="0"/>
              <a:t>Module name: Entrepreneurship LCBB5001</a:t>
            </a:r>
          </a:p>
          <a:p>
            <a:pPr>
              <a:lnSpc>
                <a:spcPct val="90000"/>
              </a:lnSpc>
            </a:pPr>
            <a:r>
              <a:rPr lang="en-US" sz="1100" dirty="0"/>
              <a:t>Lecturer name: Dr. Doreen </a:t>
            </a:r>
            <a:r>
              <a:rPr lang="en-US" sz="1100" dirty="0" err="1"/>
              <a:t>Nyaa</a:t>
            </a:r>
            <a:r>
              <a:rPr lang="en-US" sz="1100" dirty="0"/>
              <a:t> </a:t>
            </a:r>
            <a:r>
              <a:rPr lang="en-US" sz="1100" dirty="0" err="1"/>
              <a:t>Amundam</a:t>
            </a:r>
            <a:endParaRPr lang="en-US" sz="1100" dirty="0"/>
          </a:p>
          <a:p>
            <a:pPr>
              <a:lnSpc>
                <a:spcPct val="90000"/>
              </a:lnSpc>
            </a:pPr>
            <a:r>
              <a:rPr lang="en-US" sz="1100" dirty="0"/>
              <a:t>Student name: </a:t>
            </a:r>
            <a:r>
              <a:rPr lang="en-US" sz="1100" dirty="0" err="1"/>
              <a:t>Zlatina</a:t>
            </a:r>
            <a:r>
              <a:rPr lang="en-US" sz="1100" dirty="0"/>
              <a:t> </a:t>
            </a:r>
            <a:r>
              <a:rPr lang="en-US" sz="1100" dirty="0" err="1"/>
              <a:t>Kircheva</a:t>
            </a:r>
            <a:r>
              <a:rPr lang="en-US" sz="1100" dirty="0"/>
              <a:t> 1918147</a:t>
            </a:r>
          </a:p>
          <a:p>
            <a:pPr>
              <a:lnSpc>
                <a:spcPct val="90000"/>
              </a:lnSpc>
            </a:pPr>
            <a:endParaRPr lang="en-GB" sz="1100" dirty="0"/>
          </a:p>
        </p:txBody>
      </p:sp>
      <p:cxnSp>
        <p:nvCxnSpPr>
          <p:cNvPr id="40" name="Straight Connector 22">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01478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C5C13-AF5F-4F13-B584-C91513744C72}"/>
              </a:ext>
            </a:extLst>
          </p:cNvPr>
          <p:cNvSpPr>
            <a:spLocks noGrp="1"/>
          </p:cNvSpPr>
          <p:nvPr>
            <p:ph type="title"/>
          </p:nvPr>
        </p:nvSpPr>
        <p:spPr/>
        <p:txBody>
          <a:bodyPr>
            <a:normAutofit/>
          </a:bodyPr>
          <a:lstStyle/>
          <a:p>
            <a:pPr algn="ctr"/>
            <a:r>
              <a:rPr lang="en-US" sz="4800" b="1" dirty="0">
                <a:latin typeface="Calibri" panose="020F0502020204030204" pitchFamily="34" charset="0"/>
                <a:cs typeface="Calibri" panose="020F0502020204030204" pitchFamily="34" charset="0"/>
              </a:rPr>
              <a:t>Contain page</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EE5CF9C2-7302-4F95-B51E-A52AFC8BD040}"/>
              </a:ext>
            </a:extLst>
          </p:cNvPr>
          <p:cNvSpPr>
            <a:spLocks noGrp="1"/>
          </p:cNvSpPr>
          <p:nvPr>
            <p:ph idx="1"/>
          </p:nvPr>
        </p:nvSpPr>
        <p:spPr/>
        <p:txBody>
          <a:bodyPr>
            <a:normAutofit/>
          </a:bodyPr>
          <a:lstStyle/>
          <a:p>
            <a:r>
              <a:rPr lang="en-US" sz="2000" dirty="0">
                <a:latin typeface="Calibri" panose="020F0502020204030204" pitchFamily="34" charset="0"/>
                <a:cs typeface="Calibri" panose="020F0502020204030204" pitchFamily="34" charset="0"/>
              </a:rPr>
              <a:t>Business/ Company Overview</a:t>
            </a:r>
          </a:p>
          <a:p>
            <a:r>
              <a:rPr lang="en-US" sz="2000" dirty="0">
                <a:latin typeface="Calibri" panose="020F0502020204030204" pitchFamily="34" charset="0"/>
                <a:cs typeface="Calibri" panose="020F0502020204030204" pitchFamily="34" charset="0"/>
              </a:rPr>
              <a:t>Product and services</a:t>
            </a:r>
          </a:p>
          <a:p>
            <a:r>
              <a:rPr lang="en-US" sz="2000" dirty="0">
                <a:latin typeface="Calibri" panose="020F0502020204030204" pitchFamily="34" charset="0"/>
                <a:cs typeface="Calibri" panose="020F0502020204030204" pitchFamily="34" charset="0"/>
              </a:rPr>
              <a:t>Market Research</a:t>
            </a:r>
          </a:p>
          <a:p>
            <a:r>
              <a:rPr lang="en-US" sz="2000" dirty="0">
                <a:latin typeface="Calibri" panose="020F0502020204030204" pitchFamily="34" charset="0"/>
                <a:cs typeface="Calibri" panose="020F0502020204030204" pitchFamily="34" charset="0"/>
              </a:rPr>
              <a:t>Target Market</a:t>
            </a:r>
          </a:p>
          <a:p>
            <a:r>
              <a:rPr lang="en-US" sz="2000" dirty="0">
                <a:latin typeface="Calibri" panose="020F0502020204030204" pitchFamily="34" charset="0"/>
                <a:cs typeface="Calibri" panose="020F0502020204030204" pitchFamily="34" charset="0"/>
              </a:rPr>
              <a:t>Marketing plan</a:t>
            </a:r>
          </a:p>
          <a:p>
            <a:r>
              <a:rPr lang="en-US" sz="2000" dirty="0">
                <a:latin typeface="Calibri" panose="020F0502020204030204" pitchFamily="34" charset="0"/>
                <a:cs typeface="Calibri" panose="020F0502020204030204" pitchFamily="34" charset="0"/>
              </a:rPr>
              <a:t>Management Team and operations</a:t>
            </a:r>
          </a:p>
          <a:p>
            <a:r>
              <a:rPr lang="en-US" sz="2000" dirty="0">
                <a:latin typeface="Calibri" panose="020F0502020204030204" pitchFamily="34" charset="0"/>
                <a:cs typeface="Calibri" panose="020F0502020204030204" pitchFamily="34" charset="0"/>
              </a:rPr>
              <a:t>Financial plan</a:t>
            </a:r>
          </a:p>
          <a:p>
            <a:endParaRPr lang="en-GB" sz="1200" dirty="0"/>
          </a:p>
        </p:txBody>
      </p:sp>
    </p:spTree>
    <p:extLst>
      <p:ext uri="{BB962C8B-B14F-4D97-AF65-F5344CB8AC3E}">
        <p14:creationId xmlns:p14="http://schemas.microsoft.com/office/powerpoint/2010/main" val="461361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1A5C6B4-C2C5-457A-A69A-5A4DB466BB9C}"/>
              </a:ext>
            </a:extLst>
          </p:cNvPr>
          <p:cNvSpPr>
            <a:spLocks noGrp="1"/>
          </p:cNvSpPr>
          <p:nvPr>
            <p:ph type="title"/>
          </p:nvPr>
        </p:nvSpPr>
        <p:spPr>
          <a:xfrm>
            <a:off x="7181723" y="609600"/>
            <a:ext cx="4512989" cy="2227730"/>
          </a:xfrm>
        </p:spPr>
        <p:txBody>
          <a:bodyPr anchor="ctr">
            <a:normAutofit/>
          </a:bodyPr>
          <a:lstStyle/>
          <a:p>
            <a:r>
              <a:rPr lang="en-US" b="1">
                <a:solidFill>
                  <a:srgbClr val="FFFFFF"/>
                </a:solidFill>
                <a:latin typeface="Calibri" panose="020F0502020204030204" pitchFamily="34" charset="0"/>
                <a:cs typeface="Calibri" panose="020F0502020204030204" pitchFamily="34" charset="0"/>
              </a:rPr>
              <a:t>Company overview</a:t>
            </a:r>
            <a:br>
              <a:rPr lang="en-US" b="1">
                <a:solidFill>
                  <a:srgbClr val="FFFFFF"/>
                </a:solidFill>
                <a:latin typeface="Calibri" panose="020F0502020204030204" pitchFamily="34" charset="0"/>
                <a:cs typeface="Calibri" panose="020F0502020204030204" pitchFamily="34" charset="0"/>
              </a:rPr>
            </a:br>
            <a:endParaRPr lang="en-GB" b="1">
              <a:solidFill>
                <a:srgbClr val="FFFFFF"/>
              </a:solidFill>
              <a:latin typeface="Calibri" panose="020F0502020204030204" pitchFamily="34" charset="0"/>
              <a:cs typeface="Calibri" panose="020F0502020204030204" pitchFamily="34" charset="0"/>
            </a:endParaRPr>
          </a:p>
        </p:txBody>
      </p:sp>
      <p:pic>
        <p:nvPicPr>
          <p:cNvPr id="5" name="Picture 4" descr="Logo, company name&#10;&#10;Description automatically generated">
            <a:extLst>
              <a:ext uri="{FF2B5EF4-FFF2-40B4-BE49-F238E27FC236}">
                <a16:creationId xmlns:a16="http://schemas.microsoft.com/office/drawing/2014/main" id="{4D40E8DD-8033-4F58-A6FF-319C07EED0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7251" y="2027159"/>
            <a:ext cx="3856774" cy="2892580"/>
          </a:xfrm>
          <a:prstGeom prst="rect">
            <a:avLst/>
          </a:prstGeom>
        </p:spPr>
      </p:pic>
      <p:sp>
        <p:nvSpPr>
          <p:cNvPr id="3" name="Content Placeholder 2">
            <a:extLst>
              <a:ext uri="{FF2B5EF4-FFF2-40B4-BE49-F238E27FC236}">
                <a16:creationId xmlns:a16="http://schemas.microsoft.com/office/drawing/2014/main" id="{29CDE835-AB4B-4CA0-AA1E-1FA938B7CFC9}"/>
              </a:ext>
            </a:extLst>
          </p:cNvPr>
          <p:cNvSpPr>
            <a:spLocks noGrp="1"/>
          </p:cNvSpPr>
          <p:nvPr>
            <p:ph idx="1"/>
          </p:nvPr>
        </p:nvSpPr>
        <p:spPr>
          <a:xfrm>
            <a:off x="7181725" y="2837329"/>
            <a:ext cx="4512988" cy="3317938"/>
          </a:xfrm>
        </p:spPr>
        <p:txBody>
          <a:bodyPr anchor="t">
            <a:normAutofit/>
          </a:bodyPr>
          <a:lstStyle/>
          <a:p>
            <a:pPr>
              <a:lnSpc>
                <a:spcPct val="90000"/>
              </a:lnSpc>
            </a:pPr>
            <a:r>
              <a:rPr lang="en-US" sz="1500">
                <a:solidFill>
                  <a:srgbClr val="FFFFFF"/>
                </a:solidFill>
              </a:rPr>
              <a:t>Procter &amp; Gamble Co., also known as P&amp;S, is an American multinational consumer goods company headquartered in downtown Cincinnati, Ohio, United States, founded by William Procter and James Gambe, both from United Kingdom.</a:t>
            </a:r>
          </a:p>
          <a:p>
            <a:pPr>
              <a:lnSpc>
                <a:spcPct val="90000"/>
              </a:lnSpc>
            </a:pPr>
            <a:r>
              <a:rPr lang="en-US" sz="1500">
                <a:solidFill>
                  <a:srgbClr val="FFFFFF"/>
                </a:solidFill>
              </a:rPr>
              <a:t>The company founded in 1837</a:t>
            </a:r>
          </a:p>
          <a:p>
            <a:pPr>
              <a:lnSpc>
                <a:spcPct val="90000"/>
              </a:lnSpc>
            </a:pPr>
            <a:r>
              <a:rPr lang="en-US" sz="1500">
                <a:solidFill>
                  <a:srgbClr val="FFFFFF"/>
                </a:solidFill>
              </a:rPr>
              <a:t>It is one of the biggest consumer goods companies in the world, with 127,000 employees across 180 countries.</a:t>
            </a:r>
          </a:p>
          <a:p>
            <a:pPr>
              <a:lnSpc>
                <a:spcPct val="90000"/>
              </a:lnSpc>
            </a:pPr>
            <a:r>
              <a:rPr lang="en-US" sz="1500">
                <a:solidFill>
                  <a:srgbClr val="FFFFFF"/>
                </a:solidFill>
              </a:rPr>
              <a:t>Marketing for 300 brands</a:t>
            </a:r>
          </a:p>
          <a:p>
            <a:pPr>
              <a:lnSpc>
                <a:spcPct val="90000"/>
              </a:lnSpc>
            </a:pPr>
            <a:r>
              <a:rPr lang="en-US" sz="1500">
                <a:solidFill>
                  <a:srgbClr val="FFFFFF"/>
                </a:solidFill>
              </a:rPr>
              <a:t>Generates $82 billion in revenues in 2001</a:t>
            </a:r>
          </a:p>
          <a:p>
            <a:pPr>
              <a:lnSpc>
                <a:spcPct val="90000"/>
              </a:lnSpc>
            </a:pPr>
            <a:endParaRPr lang="en-GB" sz="1500">
              <a:solidFill>
                <a:srgbClr val="FFFFFF"/>
              </a:solidFill>
            </a:endParaRPr>
          </a:p>
        </p:txBody>
      </p:sp>
    </p:spTree>
    <p:extLst>
      <p:ext uri="{BB962C8B-B14F-4D97-AF65-F5344CB8AC3E}">
        <p14:creationId xmlns:p14="http://schemas.microsoft.com/office/powerpoint/2010/main" val="2600157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31236-BA8D-4573-B9F9-EC8B7E4C1456}"/>
              </a:ext>
            </a:extLst>
          </p:cNvPr>
          <p:cNvSpPr>
            <a:spLocks noGrp="1"/>
          </p:cNvSpPr>
          <p:nvPr>
            <p:ph type="title"/>
          </p:nvPr>
        </p:nvSpPr>
        <p:spPr/>
        <p:txBody>
          <a:bodyPr/>
          <a:lstStyle/>
          <a:p>
            <a:pPr algn="ctr"/>
            <a:r>
              <a:rPr lang="en-US" b="1" dirty="0">
                <a:latin typeface="Calibri" panose="020F0502020204030204" pitchFamily="34" charset="0"/>
                <a:cs typeface="Calibri" panose="020F0502020204030204" pitchFamily="34" charset="0"/>
              </a:rPr>
              <a:t>Product and services</a:t>
            </a:r>
            <a:br>
              <a:rPr lang="en-US" b="1" dirty="0">
                <a:latin typeface="Calibri" panose="020F0502020204030204" pitchFamily="34" charset="0"/>
                <a:cs typeface="Calibri" panose="020F0502020204030204" pitchFamily="34" charset="0"/>
              </a:rPr>
            </a:br>
            <a:endParaRPr lang="en-GB"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6E30199F-C145-4888-B134-F1F78A52C2F5}"/>
              </a:ext>
            </a:extLst>
          </p:cNvPr>
          <p:cNvSpPr>
            <a:spLocks noGrp="1"/>
          </p:cNvSpPr>
          <p:nvPr>
            <p:ph idx="1"/>
          </p:nvPr>
        </p:nvSpPr>
        <p:spPr/>
        <p:txBody>
          <a:bodyPr/>
          <a:lstStyle/>
          <a:p>
            <a:r>
              <a:rPr lang="en-IN" sz="1800" dirty="0">
                <a:effectLst/>
                <a:latin typeface="Calibri" panose="020F0502020204030204" pitchFamily="34" charset="0"/>
                <a:ea typeface="Calibri" panose="020F0502020204030204" pitchFamily="34" charset="0"/>
                <a:cs typeface="Times New Roman" panose="02020603050405020304" pitchFamily="18" charset="0"/>
              </a:rPr>
              <a:t>Providing a wide range of products and services, company tries to reach every individual. They made sure that their company is not just restricted to one section of the society. Keeping this in mind over the years, from baby care to, hair products, home products, oral care, to skin and shampoo, all these products have seen P&amp;G company making a significant mark in each and every industry.</a:t>
            </a:r>
          </a:p>
          <a:p>
            <a:r>
              <a:rPr lang="en-IN" dirty="0">
                <a:latin typeface="Calibri" panose="020F0502020204030204" pitchFamily="34" charset="0"/>
                <a:ea typeface="Calibri" panose="020F0502020204030204" pitchFamily="34" charset="0"/>
                <a:cs typeface="Times New Roman" panose="02020603050405020304" pitchFamily="18" charset="0"/>
              </a:rPr>
              <a:t>P &amp; G</a:t>
            </a:r>
            <a:r>
              <a:rPr lang="en-IN" sz="1800" dirty="0">
                <a:effectLst/>
                <a:latin typeface="Calibri" panose="020F0502020204030204" pitchFamily="34" charset="0"/>
                <a:ea typeface="Calibri" panose="020F0502020204030204" pitchFamily="34" charset="0"/>
                <a:cs typeface="Times New Roman" panose="02020603050405020304" pitchFamily="18" charset="0"/>
              </a:rPr>
              <a:t> has decided to launch another shampoo brand under its name. As mentioned above, ‘</a:t>
            </a:r>
            <a:r>
              <a:rPr lang="en-IN" sz="1800" dirty="0" err="1">
                <a:effectLst/>
                <a:latin typeface="Calibri" panose="020F0502020204030204" pitchFamily="34" charset="0"/>
                <a:ea typeface="Calibri" panose="020F0502020204030204" pitchFamily="34" charset="0"/>
                <a:cs typeface="Times New Roman" panose="02020603050405020304" pitchFamily="18" charset="0"/>
              </a:rPr>
              <a:t>Algaewash</a:t>
            </a:r>
            <a:r>
              <a:rPr lang="en-IN" sz="1800" dirty="0">
                <a:effectLst/>
                <a:latin typeface="Calibri" panose="020F0502020204030204" pitchFamily="34" charset="0"/>
                <a:ea typeface="Calibri" panose="020F0502020204030204" pitchFamily="34" charset="0"/>
                <a:cs typeface="Times New Roman" panose="02020603050405020304" pitchFamily="18" charset="0"/>
              </a:rPr>
              <a:t>’ is an eco-friendly shampoo planned and manufactured with the premium quality and technology to meet the needs of the people.</a:t>
            </a:r>
          </a:p>
          <a:p>
            <a:endParaRPr lang="en-GB" dirty="0"/>
          </a:p>
        </p:txBody>
      </p:sp>
    </p:spTree>
    <p:extLst>
      <p:ext uri="{BB962C8B-B14F-4D97-AF65-F5344CB8AC3E}">
        <p14:creationId xmlns:p14="http://schemas.microsoft.com/office/powerpoint/2010/main" val="263998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A614E-43B4-40D6-807B-4EE2DB2A64D0}"/>
              </a:ext>
            </a:extLst>
          </p:cNvPr>
          <p:cNvSpPr>
            <a:spLocks noGrp="1"/>
          </p:cNvSpPr>
          <p:nvPr>
            <p:ph type="title"/>
          </p:nvPr>
        </p:nvSpPr>
        <p:spPr>
          <a:xfrm>
            <a:off x="5536734" y="609600"/>
            <a:ext cx="3737268" cy="1320800"/>
          </a:xfrm>
        </p:spPr>
        <p:txBody>
          <a:bodyPr>
            <a:normAutofit/>
          </a:bodyPr>
          <a:lstStyle/>
          <a:p>
            <a:r>
              <a:rPr lang="en-US" b="1">
                <a:latin typeface="Calibri" panose="020F0502020204030204" pitchFamily="34" charset="0"/>
                <a:cs typeface="Calibri" panose="020F0502020204030204" pitchFamily="34" charset="0"/>
              </a:rPr>
              <a:t>Market research</a:t>
            </a:r>
            <a:br>
              <a:rPr lang="en-US" dirty="0"/>
            </a:br>
            <a:endParaRPr lang="en-GB"/>
          </a:p>
        </p:txBody>
      </p:sp>
      <p:sp>
        <p:nvSpPr>
          <p:cNvPr id="3" name="Content Placeholder 2">
            <a:extLst>
              <a:ext uri="{FF2B5EF4-FFF2-40B4-BE49-F238E27FC236}">
                <a16:creationId xmlns:a16="http://schemas.microsoft.com/office/drawing/2014/main" id="{C5903704-59FB-465D-ACD3-BA262A2A3568}"/>
              </a:ext>
            </a:extLst>
          </p:cNvPr>
          <p:cNvSpPr>
            <a:spLocks noGrp="1"/>
          </p:cNvSpPr>
          <p:nvPr>
            <p:ph idx="1"/>
          </p:nvPr>
        </p:nvSpPr>
        <p:spPr>
          <a:xfrm>
            <a:off x="5209563" y="2160589"/>
            <a:ext cx="4064439" cy="3880773"/>
          </a:xfrm>
        </p:spPr>
        <p:txBody>
          <a:bodyPr>
            <a:normAutofit/>
          </a:bodyPr>
          <a:lstStyle/>
          <a:p>
            <a:pPr>
              <a:lnSpc>
                <a:spcPct val="90000"/>
              </a:lnSpc>
            </a:pPr>
            <a:r>
              <a:rPr lang="en-IN" sz="1300">
                <a:effectLst/>
                <a:latin typeface="Calibri" panose="020F0502020204030204" pitchFamily="34" charset="0"/>
                <a:ea typeface="Calibri" panose="020F0502020204030204" pitchFamily="34" charset="0"/>
                <a:cs typeface="Times New Roman" panose="02020603050405020304" pitchFamily="18" charset="0"/>
              </a:rPr>
              <a:t>Losing hair is a natural process, it will happen to humans after a point. But it also has been noticed that there are many other factors which increases the rate of losing or thinning hair at a very early stage of life. Genetics playing a crucial role in this but many scientists have claimed that due to the unhealthy lifestyle and continuous state of tension and no proper rest are major reasons which are causing this problem in men and women </a:t>
            </a:r>
          </a:p>
          <a:p>
            <a:pPr>
              <a:lnSpc>
                <a:spcPct val="90000"/>
              </a:lnSpc>
            </a:pPr>
            <a:r>
              <a:rPr lang="en-IN" sz="1300">
                <a:effectLst/>
                <a:latin typeface="Calibri" panose="020F0502020204030204" pitchFamily="34" charset="0"/>
                <a:ea typeface="Calibri" panose="020F0502020204030204" pitchFamily="34" charset="0"/>
                <a:cs typeface="Times New Roman" panose="02020603050405020304" pitchFamily="18" charset="0"/>
              </a:rPr>
              <a:t>What has become important to understand that people usually do not give proper treatment to their hair unless and until it’s too late. As mentioned above genetics do play a significant role, but at the same time, no treatment and care from the people also make their situation worse.</a:t>
            </a:r>
          </a:p>
          <a:p>
            <a:pPr>
              <a:lnSpc>
                <a:spcPct val="90000"/>
              </a:lnSpc>
            </a:pPr>
            <a:r>
              <a:rPr lang="en-IN" sz="1300">
                <a:effectLst/>
                <a:latin typeface="Calibri" panose="020F0502020204030204" pitchFamily="34" charset="0"/>
                <a:ea typeface="Calibri" panose="020F0502020204030204" pitchFamily="34" charset="0"/>
                <a:cs typeface="Times New Roman" panose="02020603050405020304" pitchFamily="18" charset="0"/>
              </a:rPr>
              <a:t> </a:t>
            </a:r>
            <a:r>
              <a:rPr lang="en-IN" sz="1300" err="1">
                <a:effectLst/>
                <a:latin typeface="Calibri" panose="020F0502020204030204" pitchFamily="34" charset="0"/>
                <a:ea typeface="Calibri" panose="020F0502020204030204" pitchFamily="34" charset="0"/>
                <a:cs typeface="Times New Roman" panose="02020603050405020304" pitchFamily="18" charset="0"/>
              </a:rPr>
              <a:t>Algaewash</a:t>
            </a:r>
            <a:r>
              <a:rPr lang="en-IN" sz="1300">
                <a:effectLst/>
                <a:latin typeface="Calibri" panose="020F0502020204030204" pitchFamily="34" charset="0"/>
                <a:ea typeface="Calibri" panose="020F0502020204030204" pitchFamily="34" charset="0"/>
                <a:cs typeface="Times New Roman" panose="02020603050405020304" pitchFamily="18" charset="0"/>
              </a:rPr>
              <a:t> is manufactured in order to fulfil the basic needs of hair which people are unable to provide. </a:t>
            </a:r>
            <a:endParaRPr lang="en-GB" sz="1300"/>
          </a:p>
        </p:txBody>
      </p:sp>
      <p:pic>
        <p:nvPicPr>
          <p:cNvPr id="5" name="Picture 4" descr="A picture containing person, cosmetic&#10;&#10;Description automatically generated">
            <a:extLst>
              <a:ext uri="{FF2B5EF4-FFF2-40B4-BE49-F238E27FC236}">
                <a16:creationId xmlns:a16="http://schemas.microsoft.com/office/drawing/2014/main" id="{753AEE11-3CAF-455A-BA14-B5BA5B51938D}"/>
              </a:ext>
            </a:extLst>
          </p:cNvPr>
          <p:cNvPicPr>
            <a:picLocks noChangeAspect="1"/>
          </p:cNvPicPr>
          <p:nvPr/>
        </p:nvPicPr>
        <p:blipFill rotWithShape="1">
          <a:blip r:embed="rId2">
            <a:extLst>
              <a:ext uri="{28A0092B-C50C-407E-A947-70E740481C1C}">
                <a14:useLocalDpi xmlns:a14="http://schemas.microsoft.com/office/drawing/2010/main" val="0"/>
              </a:ext>
            </a:extLst>
          </a:blip>
          <a:srcRect l="39695" r="16055"/>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77556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298D4B4-46EF-48F2-93C1-56FDC90A0F27}"/>
              </a:ext>
            </a:extLst>
          </p:cNvPr>
          <p:cNvSpPr>
            <a:spLocks noGrp="1"/>
          </p:cNvSpPr>
          <p:nvPr>
            <p:ph type="title"/>
          </p:nvPr>
        </p:nvSpPr>
        <p:spPr>
          <a:xfrm>
            <a:off x="7623610" y="609600"/>
            <a:ext cx="4071102" cy="1219200"/>
          </a:xfrm>
        </p:spPr>
        <p:txBody>
          <a:bodyPr anchor="ctr">
            <a:normAutofit/>
          </a:bodyPr>
          <a:lstStyle/>
          <a:p>
            <a:r>
              <a:rPr lang="en-US" b="1" dirty="0">
                <a:solidFill>
                  <a:schemeClr val="accent2"/>
                </a:solidFill>
                <a:latin typeface="Calibri" panose="020F0502020204030204" pitchFamily="34" charset="0"/>
                <a:cs typeface="Calibri" panose="020F0502020204030204" pitchFamily="34" charset="0"/>
              </a:rPr>
              <a:t>Eco-friendly</a:t>
            </a:r>
            <a:endParaRPr lang="en-GB" b="1" dirty="0">
              <a:solidFill>
                <a:schemeClr val="accent2"/>
              </a:solidFill>
              <a:latin typeface="Calibri" panose="020F0502020204030204" pitchFamily="34" charset="0"/>
              <a:cs typeface="Calibri" panose="020F0502020204030204" pitchFamily="34" charset="0"/>
            </a:endParaRPr>
          </a:p>
        </p:txBody>
      </p:sp>
      <p:pic>
        <p:nvPicPr>
          <p:cNvPr id="5" name="Picture 4" descr="A person getting his hair done&#10;&#10;Description automatically generated with low confidence">
            <a:extLst>
              <a:ext uri="{FF2B5EF4-FFF2-40B4-BE49-F238E27FC236}">
                <a16:creationId xmlns:a16="http://schemas.microsoft.com/office/drawing/2014/main" id="{26F75053-0CEF-4380-95B7-00B3726647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7251" y="1916904"/>
            <a:ext cx="3856774" cy="3113091"/>
          </a:xfrm>
          <a:prstGeom prst="rect">
            <a:avLst/>
          </a:prstGeom>
        </p:spPr>
      </p:pic>
      <p:sp>
        <p:nvSpPr>
          <p:cNvPr id="3" name="Content Placeholder 2">
            <a:extLst>
              <a:ext uri="{FF2B5EF4-FFF2-40B4-BE49-F238E27FC236}">
                <a16:creationId xmlns:a16="http://schemas.microsoft.com/office/drawing/2014/main" id="{5ACC0A9C-B294-4B17-A9EE-6548DBFC493E}"/>
              </a:ext>
            </a:extLst>
          </p:cNvPr>
          <p:cNvSpPr>
            <a:spLocks noGrp="1"/>
          </p:cNvSpPr>
          <p:nvPr>
            <p:ph idx="1"/>
          </p:nvPr>
        </p:nvSpPr>
        <p:spPr>
          <a:xfrm>
            <a:off x="7232423" y="1951768"/>
            <a:ext cx="4512988" cy="3317938"/>
          </a:xfrm>
        </p:spPr>
        <p:txBody>
          <a:bodyPr anchor="t">
            <a:noAutofit/>
          </a:bodyPr>
          <a:lstStyle/>
          <a:p>
            <a:pPr>
              <a:lnSpc>
                <a:spcPct val="90000"/>
              </a:lnSpc>
            </a:pPr>
            <a:r>
              <a:rPr lang="en-IN"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It provides proper nourishment and at the same time stops them from getting thin. It maintains their thickness and is recommended to be used thrice in a week by an individual. From the last few years, the company has witnessed people showing interest in herbal products and products which are eco-friendly and good for skin. It was a right time for the company as well to also invest into something like </a:t>
            </a:r>
            <a:r>
              <a:rPr lang="en-IN" dirty="0" err="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Algaewash</a:t>
            </a:r>
            <a:r>
              <a:rPr lang="en-IN"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Just like all the other products of </a:t>
            </a:r>
            <a:r>
              <a:rPr lang="en-IN" dirty="0" err="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Alagewash</a:t>
            </a:r>
            <a:r>
              <a:rPr lang="en-IN"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company is making sure that it matches up the expectations and provides best service to their customers</a:t>
            </a:r>
            <a:endParaRPr lang="en-GB" dirty="0">
              <a:solidFill>
                <a:srgbClr val="FFFFFF"/>
              </a:solidFill>
            </a:endParaRPr>
          </a:p>
        </p:txBody>
      </p:sp>
    </p:spTree>
    <p:extLst>
      <p:ext uri="{BB962C8B-B14F-4D97-AF65-F5344CB8AC3E}">
        <p14:creationId xmlns:p14="http://schemas.microsoft.com/office/powerpoint/2010/main" val="4049624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C31436D-559B-4C29-AA9F-884042B093DB}"/>
              </a:ext>
            </a:extLst>
          </p:cNvPr>
          <p:cNvSpPr>
            <a:spLocks noGrp="1"/>
          </p:cNvSpPr>
          <p:nvPr>
            <p:ph type="title"/>
          </p:nvPr>
        </p:nvSpPr>
        <p:spPr>
          <a:xfrm>
            <a:off x="7181723" y="609600"/>
            <a:ext cx="4512989" cy="2227730"/>
          </a:xfrm>
        </p:spPr>
        <p:txBody>
          <a:bodyPr anchor="ctr">
            <a:normAutofit/>
          </a:bodyPr>
          <a:lstStyle/>
          <a:p>
            <a:r>
              <a:rPr lang="en-US" b="1">
                <a:solidFill>
                  <a:srgbClr val="FFFFFF"/>
                </a:solidFill>
                <a:latin typeface="Calibri" panose="020F0502020204030204" pitchFamily="34" charset="0"/>
                <a:cs typeface="Calibri" panose="020F0502020204030204" pitchFamily="34" charset="0"/>
              </a:rPr>
              <a:t>Halal certificated</a:t>
            </a:r>
            <a:br>
              <a:rPr lang="en-US">
                <a:solidFill>
                  <a:srgbClr val="FFFFFF"/>
                </a:solidFill>
              </a:rPr>
            </a:br>
            <a:endParaRPr lang="en-GB">
              <a:solidFill>
                <a:srgbClr val="FFFFFF"/>
              </a:solidFill>
            </a:endParaRPr>
          </a:p>
        </p:txBody>
      </p:sp>
      <p:pic>
        <p:nvPicPr>
          <p:cNvPr id="5" name="Picture 4" descr="Logo&#10;&#10;Description automatically generated">
            <a:extLst>
              <a:ext uri="{FF2B5EF4-FFF2-40B4-BE49-F238E27FC236}">
                <a16:creationId xmlns:a16="http://schemas.microsoft.com/office/drawing/2014/main" id="{FDB1D07C-92BC-41F0-8F51-0C3D4F2AF1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21D61BFD-F083-4798-97E0-FF5CF22579F8}"/>
              </a:ext>
            </a:extLst>
          </p:cNvPr>
          <p:cNvSpPr>
            <a:spLocks noGrp="1"/>
          </p:cNvSpPr>
          <p:nvPr>
            <p:ph idx="1"/>
          </p:nvPr>
        </p:nvSpPr>
        <p:spPr>
          <a:xfrm>
            <a:off x="7181725" y="2837329"/>
            <a:ext cx="4512988" cy="3317938"/>
          </a:xfrm>
        </p:spPr>
        <p:txBody>
          <a:bodyPr anchor="t">
            <a:normAutofit/>
          </a:bodyPr>
          <a:lstStyle/>
          <a:p>
            <a:r>
              <a:rPr lang="en-I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Algaewash also targets the consumers who trust the brand for their animal cruelty policy. Launching this product is one of the steps to adapt eco-friendly policies and halal sertificat in the upcoming product as well</a:t>
            </a:r>
            <a:endParaRPr lang="en-GB">
              <a:solidFill>
                <a:srgbClr val="FFFFFF"/>
              </a:solidFill>
            </a:endParaRPr>
          </a:p>
        </p:txBody>
      </p:sp>
    </p:spTree>
    <p:extLst>
      <p:ext uri="{BB962C8B-B14F-4D97-AF65-F5344CB8AC3E}">
        <p14:creationId xmlns:p14="http://schemas.microsoft.com/office/powerpoint/2010/main" val="29066376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834E2-451A-4487-8751-CE1F9D65FD51}"/>
              </a:ext>
            </a:extLst>
          </p:cNvPr>
          <p:cNvSpPr>
            <a:spLocks noGrp="1"/>
          </p:cNvSpPr>
          <p:nvPr>
            <p:ph type="title"/>
          </p:nvPr>
        </p:nvSpPr>
        <p:spPr>
          <a:xfrm>
            <a:off x="4056463" y="609600"/>
            <a:ext cx="5217538" cy="1320800"/>
          </a:xfrm>
        </p:spPr>
        <p:txBody>
          <a:bodyPr>
            <a:normAutofit/>
          </a:bodyPr>
          <a:lstStyle/>
          <a:p>
            <a:r>
              <a:rPr lang="en-US" b="1">
                <a:latin typeface="Calibri" panose="020F0502020204030204" pitchFamily="34" charset="0"/>
                <a:cs typeface="Calibri" panose="020F0502020204030204" pitchFamily="34" charset="0"/>
              </a:rPr>
              <a:t>Target market</a:t>
            </a:r>
            <a:br>
              <a:rPr lang="en-US"/>
            </a:br>
            <a:endParaRPr lang="en-GB"/>
          </a:p>
        </p:txBody>
      </p:sp>
      <p:pic>
        <p:nvPicPr>
          <p:cNvPr id="5" name="Picture 4" descr="A group of people posing for a photo&#10;&#10;Description automatically generated">
            <a:extLst>
              <a:ext uri="{FF2B5EF4-FFF2-40B4-BE49-F238E27FC236}">
                <a16:creationId xmlns:a16="http://schemas.microsoft.com/office/drawing/2014/main" id="{367F83F0-2356-416F-A785-2ED2015ED06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308" r="-6" b="-6"/>
          <a:stretch/>
        </p:blipFill>
        <p:spPr>
          <a:xfrm>
            <a:off x="442803" y="609600"/>
            <a:ext cx="3613659" cy="2601747"/>
          </a:xfrm>
          <a:prstGeom prst="rect">
            <a:avLst/>
          </a:prstGeom>
        </p:spPr>
      </p:pic>
      <p:sp>
        <p:nvSpPr>
          <p:cNvPr id="34" name="Isosceles Triangle 8">
            <a:extLst>
              <a:ext uri="{FF2B5EF4-FFF2-40B4-BE49-F238E27FC236}">
                <a16:creationId xmlns:a16="http://schemas.microsoft.com/office/drawing/2014/main" id="{B5B9F7B6-0E4A-4A5F-BBBA-73496FAE5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FC1A22B-016B-45EA-896B-C7FF335E20C4}"/>
              </a:ext>
            </a:extLst>
          </p:cNvPr>
          <p:cNvSpPr>
            <a:spLocks noGrp="1"/>
          </p:cNvSpPr>
          <p:nvPr>
            <p:ph idx="1"/>
          </p:nvPr>
        </p:nvSpPr>
        <p:spPr>
          <a:xfrm>
            <a:off x="4062394" y="2160589"/>
            <a:ext cx="5211607" cy="3880773"/>
          </a:xfrm>
        </p:spPr>
        <p:txBody>
          <a:bodyPr>
            <a:normAutofit/>
          </a:bodyPr>
          <a:lstStyle/>
          <a:p>
            <a:r>
              <a:rPr lang="en-IN">
                <a:effectLst/>
                <a:latin typeface="Calibri" panose="020F0502020204030204" pitchFamily="34" charset="0"/>
                <a:ea typeface="Calibri" panose="020F0502020204030204" pitchFamily="34" charset="0"/>
                <a:cs typeface="Times New Roman" panose="02020603050405020304" pitchFamily="18" charset="0"/>
              </a:rPr>
              <a:t>The product is manufactured keeping the people of the United Kingdom in mind for now. Thus it will specifically focus on all the age group especially from 16-55. The product can be used by both male and female. The product will be available online as well as on every local shop in Birmingham. Gradually as the production rate will increase, it will start to expand the whole business all over the England.</a:t>
            </a:r>
            <a:endParaRPr lang="en-GB"/>
          </a:p>
        </p:txBody>
      </p:sp>
      <p:sp>
        <p:nvSpPr>
          <p:cNvPr id="36" name="Rectangle 35">
            <a:extLst>
              <a:ext uri="{FF2B5EF4-FFF2-40B4-BE49-F238E27FC236}">
                <a16:creationId xmlns:a16="http://schemas.microsoft.com/office/drawing/2014/main" id="{B51D13AF-6D7E-42A4-BF57-BFDF66E1FE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26230" y="5618029"/>
            <a:ext cx="618066" cy="228600"/>
          </a:xfrm>
          <a:prstGeom prst="rect">
            <a:avLst/>
          </a:prstGeom>
          <a:solidFill>
            <a:srgbClr val="EA2D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8" name="Picture 7" descr="A picture containing text, outdoor, scene, store&#10;&#10;Description automatically generated">
            <a:extLst>
              <a:ext uri="{FF2B5EF4-FFF2-40B4-BE49-F238E27FC236}">
                <a16:creationId xmlns:a16="http://schemas.microsoft.com/office/drawing/2014/main" id="{611DDDEC-4FC8-4AAF-9AF2-59EB43193AD6}"/>
              </a:ext>
            </a:extLst>
          </p:cNvPr>
          <p:cNvPicPr>
            <a:picLocks noChangeAspect="1"/>
          </p:cNvPicPr>
          <p:nvPr/>
        </p:nvPicPr>
        <p:blipFill rotWithShape="1">
          <a:blip r:embed="rId4">
            <a:extLst>
              <a:ext uri="{28A0092B-C50C-407E-A947-70E740481C1C}">
                <a14:useLocalDpi xmlns:a14="http://schemas.microsoft.com/office/drawing/2010/main" val="0"/>
              </a:ext>
            </a:extLst>
          </a:blip>
          <a:srcRect r="9346" b="-6"/>
          <a:stretch/>
        </p:blipFill>
        <p:spPr>
          <a:xfrm>
            <a:off x="677334" y="3439947"/>
            <a:ext cx="3379129" cy="2601746"/>
          </a:xfrm>
          <a:prstGeom prst="rect">
            <a:avLst/>
          </a:prstGeom>
        </p:spPr>
      </p:pic>
      <p:sp>
        <p:nvSpPr>
          <p:cNvPr id="6" name="TextBox 5">
            <a:extLst>
              <a:ext uri="{FF2B5EF4-FFF2-40B4-BE49-F238E27FC236}">
                <a16:creationId xmlns:a16="http://schemas.microsoft.com/office/drawing/2014/main" id="{4045C098-37C1-48BE-8FEC-D716FD0555B7}"/>
              </a:ext>
            </a:extLst>
          </p:cNvPr>
          <p:cNvSpPr txBox="1"/>
          <p:nvPr/>
        </p:nvSpPr>
        <p:spPr>
          <a:xfrm>
            <a:off x="1134978" y="3011292"/>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adinaamironesei.blogspot.com/2014/12/un-test-de-autocunoastere-inedit-bonus-film.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304996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D0C6986-2016-4BE4-992B-397C2BB20C12}"/>
              </a:ext>
            </a:extLst>
          </p:cNvPr>
          <p:cNvSpPr>
            <a:spLocks noGrp="1"/>
          </p:cNvSpPr>
          <p:nvPr>
            <p:ph type="title"/>
          </p:nvPr>
        </p:nvSpPr>
        <p:spPr>
          <a:xfrm>
            <a:off x="7181723" y="609600"/>
            <a:ext cx="4512989" cy="2227730"/>
          </a:xfrm>
        </p:spPr>
        <p:txBody>
          <a:bodyPr anchor="ctr">
            <a:normAutofit/>
          </a:bodyPr>
          <a:lstStyle/>
          <a:p>
            <a:r>
              <a:rPr lang="en-US" b="1">
                <a:solidFill>
                  <a:srgbClr val="FFFFFF"/>
                </a:solidFill>
                <a:latin typeface="Calibri" panose="020F0502020204030204" pitchFamily="34" charset="0"/>
                <a:cs typeface="Calibri" panose="020F0502020204030204" pitchFamily="34" charset="0"/>
              </a:rPr>
              <a:t>Target market</a:t>
            </a:r>
            <a:br>
              <a:rPr lang="en-US">
                <a:solidFill>
                  <a:srgbClr val="FFFFFF"/>
                </a:solidFill>
              </a:rPr>
            </a:br>
            <a:endParaRPr lang="en-GB">
              <a:solidFill>
                <a:srgbClr val="FFFFFF"/>
              </a:solidFill>
            </a:endParaRPr>
          </a:p>
        </p:txBody>
      </p:sp>
      <p:pic>
        <p:nvPicPr>
          <p:cNvPr id="5" name="Picture 4" descr="Diagram&#10;&#10;Description automatically generated">
            <a:extLst>
              <a:ext uri="{FF2B5EF4-FFF2-40B4-BE49-F238E27FC236}">
                <a16:creationId xmlns:a16="http://schemas.microsoft.com/office/drawing/2014/main" id="{33ACBF68-827F-425F-A3C0-36729EE2F9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804" y="2100264"/>
            <a:ext cx="5076335" cy="3043236"/>
          </a:xfrm>
          <a:prstGeom prst="rect">
            <a:avLst/>
          </a:prstGeom>
        </p:spPr>
      </p:pic>
      <p:sp>
        <p:nvSpPr>
          <p:cNvPr id="3" name="Content Placeholder 2">
            <a:extLst>
              <a:ext uri="{FF2B5EF4-FFF2-40B4-BE49-F238E27FC236}">
                <a16:creationId xmlns:a16="http://schemas.microsoft.com/office/drawing/2014/main" id="{C349FCF3-77E0-49EA-8563-6DBA6E6A3291}"/>
              </a:ext>
            </a:extLst>
          </p:cNvPr>
          <p:cNvSpPr>
            <a:spLocks noGrp="1"/>
          </p:cNvSpPr>
          <p:nvPr>
            <p:ph idx="1"/>
          </p:nvPr>
        </p:nvSpPr>
        <p:spPr>
          <a:xfrm>
            <a:off x="7181725" y="2837329"/>
            <a:ext cx="4512988" cy="3317938"/>
          </a:xfrm>
        </p:spPr>
        <p:txBody>
          <a:bodyPr anchor="t">
            <a:normAutofit/>
          </a:bodyPr>
          <a:lstStyle/>
          <a:p>
            <a:r>
              <a:rPr lang="en-IN">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P&amp;G is very confident about their product and but also want to make sure that they deliver the same result which they have expected from the product. As time will progress and when people will start sharing their feedback, company will slowly expand their market depending up on how much attention they are able to capture.</a:t>
            </a:r>
            <a:endParaRPr lang="en-GB">
              <a:solidFill>
                <a:srgbClr val="FFFFFF"/>
              </a:solidFill>
            </a:endParaRPr>
          </a:p>
        </p:txBody>
      </p:sp>
    </p:spTree>
    <p:extLst>
      <p:ext uri="{BB962C8B-B14F-4D97-AF65-F5344CB8AC3E}">
        <p14:creationId xmlns:p14="http://schemas.microsoft.com/office/powerpoint/2010/main" val="2912146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F32EC-655D-4938-B1A0-D8B7A29EDB8C}"/>
              </a:ext>
            </a:extLst>
          </p:cNvPr>
          <p:cNvSpPr>
            <a:spLocks noGrp="1"/>
          </p:cNvSpPr>
          <p:nvPr>
            <p:ph type="title"/>
          </p:nvPr>
        </p:nvSpPr>
        <p:spPr>
          <a:xfrm>
            <a:off x="677334" y="609600"/>
            <a:ext cx="8596668" cy="1320800"/>
          </a:xfrm>
        </p:spPr>
        <p:txBody>
          <a:bodyPr anchor="t">
            <a:normAutofit/>
          </a:bodyPr>
          <a:lstStyle/>
          <a:p>
            <a:r>
              <a:rPr lang="en-US" b="1" dirty="0"/>
              <a:t>Marketing plan</a:t>
            </a:r>
            <a:br>
              <a:rPr lang="en-US" dirty="0"/>
            </a:br>
            <a:endParaRPr lang="en-GB"/>
          </a:p>
        </p:txBody>
      </p:sp>
      <p:sp>
        <p:nvSpPr>
          <p:cNvPr id="3" name="Content Placeholder 2">
            <a:extLst>
              <a:ext uri="{FF2B5EF4-FFF2-40B4-BE49-F238E27FC236}">
                <a16:creationId xmlns:a16="http://schemas.microsoft.com/office/drawing/2014/main" id="{1DBA9878-9EB6-4645-A2EB-073ED1A905BD}"/>
              </a:ext>
            </a:extLst>
          </p:cNvPr>
          <p:cNvSpPr>
            <a:spLocks noGrp="1"/>
          </p:cNvSpPr>
          <p:nvPr>
            <p:ph idx="1"/>
          </p:nvPr>
        </p:nvSpPr>
        <p:spPr>
          <a:xfrm>
            <a:off x="6336287" y="2160589"/>
            <a:ext cx="2934714" cy="3880773"/>
          </a:xfrm>
        </p:spPr>
        <p:txBody>
          <a:bodyPr>
            <a:normAutofit/>
          </a:bodyPr>
          <a:lstStyle/>
          <a:p>
            <a:r>
              <a:rPr lang="en-IN" sz="1700">
                <a:effectLst/>
                <a:latin typeface="Calibri" panose="020F0502020204030204" pitchFamily="34" charset="0"/>
                <a:ea typeface="Calibri" panose="020F0502020204030204" pitchFamily="34" charset="0"/>
                <a:cs typeface="Times New Roman" panose="02020603050405020304" pitchFamily="18" charset="0"/>
              </a:rPr>
              <a:t>The marketing plan includes directly contacting local shop owners, creating a social media campaigns and designing creative advertisement on television and radio to promote their product. The influence of advertisement on products sales is very high. Advertisement as a visual medium helps the customer to build trust and faith in the product.</a:t>
            </a:r>
            <a:endParaRPr lang="en-GB" sz="1700"/>
          </a:p>
        </p:txBody>
      </p:sp>
      <p:pic>
        <p:nvPicPr>
          <p:cNvPr id="5" name="Picture 4" descr="A person using a computer&#10;&#10;Description automatically generated with low confidence">
            <a:extLst>
              <a:ext uri="{FF2B5EF4-FFF2-40B4-BE49-F238E27FC236}">
                <a16:creationId xmlns:a16="http://schemas.microsoft.com/office/drawing/2014/main" id="{6E82A2C3-8424-43D8-BF71-DBBD51CD6E6F}"/>
              </a:ext>
            </a:extLst>
          </p:cNvPr>
          <p:cNvPicPr>
            <a:picLocks noChangeAspect="1"/>
          </p:cNvPicPr>
          <p:nvPr/>
        </p:nvPicPr>
        <p:blipFill rotWithShape="1">
          <a:blip r:embed="rId2">
            <a:extLst>
              <a:ext uri="{28A0092B-C50C-407E-A947-70E740481C1C}">
                <a14:useLocalDpi xmlns:a14="http://schemas.microsoft.com/office/drawing/2010/main" val="0"/>
              </a:ext>
            </a:extLst>
          </a:blip>
          <a:srcRect l="4099" r="3458" b="1"/>
          <a:stretch/>
        </p:blipFill>
        <p:spPr>
          <a:xfrm>
            <a:off x="677334" y="2159331"/>
            <a:ext cx="5423429" cy="3882362"/>
          </a:xfrm>
          <a:prstGeom prst="rect">
            <a:avLst/>
          </a:prstGeom>
        </p:spPr>
      </p:pic>
    </p:spTree>
    <p:extLst>
      <p:ext uri="{BB962C8B-B14F-4D97-AF65-F5344CB8AC3E}">
        <p14:creationId xmlns:p14="http://schemas.microsoft.com/office/powerpoint/2010/main" val="36807678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1D2F4-2598-4F80-BEBA-E9F3C11BD815}"/>
              </a:ext>
            </a:extLst>
          </p:cNvPr>
          <p:cNvSpPr>
            <a:spLocks noGrp="1"/>
          </p:cNvSpPr>
          <p:nvPr>
            <p:ph type="title"/>
          </p:nvPr>
        </p:nvSpPr>
        <p:spPr>
          <a:xfrm>
            <a:off x="5536734" y="609600"/>
            <a:ext cx="3737268" cy="1320800"/>
          </a:xfrm>
        </p:spPr>
        <p:txBody>
          <a:bodyPr>
            <a:normAutofit/>
          </a:bodyPr>
          <a:lstStyle/>
          <a:p>
            <a:r>
              <a:rPr lang="en-US" b="1" dirty="0">
                <a:latin typeface="Calibri" panose="020F0502020204030204" pitchFamily="34" charset="0"/>
                <a:cs typeface="Calibri" panose="020F0502020204030204" pitchFamily="34" charset="0"/>
              </a:rPr>
              <a:t>Where </a:t>
            </a:r>
            <a:r>
              <a:rPr lang="en-US" b="1" dirty="0" err="1">
                <a:latin typeface="Calibri" panose="020F0502020204030204" pitchFamily="34" charset="0"/>
                <a:cs typeface="Calibri" panose="020F0502020204030204" pitchFamily="34" charset="0"/>
              </a:rPr>
              <a:t>Algaewash</a:t>
            </a:r>
            <a:r>
              <a:rPr lang="en-US" b="1" dirty="0">
                <a:latin typeface="Calibri" panose="020F0502020204030204" pitchFamily="34" charset="0"/>
                <a:cs typeface="Calibri" panose="020F0502020204030204" pitchFamily="34" charset="0"/>
              </a:rPr>
              <a:t> can be found?</a:t>
            </a:r>
            <a:endParaRPr lang="en-GB" b="1" dirty="0">
              <a:latin typeface="Calibri" panose="020F0502020204030204" pitchFamily="34" charset="0"/>
              <a:cs typeface="Calibri" panose="020F0502020204030204" pitchFamily="34" charset="0"/>
            </a:endParaRPr>
          </a:p>
        </p:txBody>
      </p:sp>
      <p:sp>
        <p:nvSpPr>
          <p:cNvPr id="9" name="Content Placeholder 8">
            <a:extLst>
              <a:ext uri="{FF2B5EF4-FFF2-40B4-BE49-F238E27FC236}">
                <a16:creationId xmlns:a16="http://schemas.microsoft.com/office/drawing/2014/main" id="{7DC13C8E-A8C3-4219-9348-D9F7106CD823}"/>
              </a:ext>
            </a:extLst>
          </p:cNvPr>
          <p:cNvSpPr>
            <a:spLocks noGrp="1"/>
          </p:cNvSpPr>
          <p:nvPr>
            <p:ph idx="1"/>
          </p:nvPr>
        </p:nvSpPr>
        <p:spPr>
          <a:xfrm>
            <a:off x="5209563" y="2160589"/>
            <a:ext cx="4064439" cy="3880773"/>
          </a:xfrm>
        </p:spPr>
        <p:txBody>
          <a:bodyPr>
            <a:normAutofit/>
          </a:bodyPr>
          <a:lstStyle/>
          <a:p>
            <a:r>
              <a:rPr lang="en-IN" sz="1800" dirty="0">
                <a:effectLst/>
                <a:latin typeface="Calibri" panose="020F0502020204030204" pitchFamily="34" charset="0"/>
                <a:ea typeface="Calibri" panose="020F0502020204030204" pitchFamily="34" charset="0"/>
                <a:cs typeface="Times New Roman" panose="02020603050405020304" pitchFamily="18" charset="0"/>
              </a:rPr>
              <a:t>The product will be available online as well as on every local shop in Birmingham. Gradually as the production rate will increase, it will start to expand the whole business all over the England</a:t>
            </a:r>
            <a:endParaRPr lang="en-US" dirty="0"/>
          </a:p>
        </p:txBody>
      </p:sp>
      <p:pic>
        <p:nvPicPr>
          <p:cNvPr id="5" name="Content Placeholder 4" descr="A picture containing text, outdoor, scene, store&#10;&#10;Description automatically generated">
            <a:extLst>
              <a:ext uri="{FF2B5EF4-FFF2-40B4-BE49-F238E27FC236}">
                <a16:creationId xmlns:a16="http://schemas.microsoft.com/office/drawing/2014/main" id="{30AA3C76-2FFF-4A74-ADE3-CE4673800F70}"/>
              </a:ext>
            </a:extLst>
          </p:cNvPr>
          <p:cNvPicPr>
            <a:picLocks noChangeAspect="1"/>
          </p:cNvPicPr>
          <p:nvPr/>
        </p:nvPicPr>
        <p:blipFill rotWithShape="1">
          <a:blip r:embed="rId2">
            <a:extLst>
              <a:ext uri="{28A0092B-C50C-407E-A947-70E740481C1C}">
                <a14:useLocalDpi xmlns:a14="http://schemas.microsoft.com/office/drawing/2010/main" val="0"/>
              </a:ext>
            </a:extLst>
          </a:blip>
          <a:srcRect l="15624" r="25377"/>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2" name="Isosceles Triangle 1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75392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4DC88-0297-4553-AC3F-5B85A7C90C13}"/>
              </a:ext>
            </a:extLst>
          </p:cNvPr>
          <p:cNvSpPr>
            <a:spLocks noGrp="1"/>
          </p:cNvSpPr>
          <p:nvPr>
            <p:ph type="title"/>
          </p:nvPr>
        </p:nvSpPr>
        <p:spPr>
          <a:xfrm>
            <a:off x="623005" y="452438"/>
            <a:ext cx="8596667" cy="1320800"/>
          </a:xfrm>
        </p:spPr>
        <p:txBody>
          <a:bodyPr anchor="t">
            <a:normAutofit/>
          </a:bodyPr>
          <a:lstStyle/>
          <a:p>
            <a:pPr algn="ctr"/>
            <a:r>
              <a:rPr lang="en-US" b="1" dirty="0"/>
              <a:t>Marketing plan</a:t>
            </a:r>
            <a:br>
              <a:rPr lang="en-US" dirty="0"/>
            </a:br>
            <a:endParaRPr lang="en-GB" dirty="0"/>
          </a:p>
        </p:txBody>
      </p:sp>
      <p:sp>
        <p:nvSpPr>
          <p:cNvPr id="11" name="Content Placeholder 10">
            <a:extLst>
              <a:ext uri="{FF2B5EF4-FFF2-40B4-BE49-F238E27FC236}">
                <a16:creationId xmlns:a16="http://schemas.microsoft.com/office/drawing/2014/main" id="{1D0E791B-73CA-420B-8113-7640E2852EDA}"/>
              </a:ext>
            </a:extLst>
          </p:cNvPr>
          <p:cNvSpPr>
            <a:spLocks noGrp="1"/>
          </p:cNvSpPr>
          <p:nvPr>
            <p:ph idx="1"/>
          </p:nvPr>
        </p:nvSpPr>
        <p:spPr>
          <a:xfrm>
            <a:off x="6336287" y="2160589"/>
            <a:ext cx="2934714" cy="3880773"/>
          </a:xfrm>
        </p:spPr>
        <p:txBody>
          <a:bodyPr>
            <a:normAutofit/>
          </a:bodyPr>
          <a:lstStyle/>
          <a:p>
            <a:pPr>
              <a:lnSpc>
                <a:spcPct val="90000"/>
              </a:lnSpc>
            </a:pPr>
            <a:r>
              <a:rPr lang="en-IN">
                <a:effectLst/>
                <a:latin typeface="Calibri" panose="020F0502020204030204" pitchFamily="34" charset="0"/>
                <a:ea typeface="Calibri" panose="020F0502020204030204" pitchFamily="34" charset="0"/>
                <a:cs typeface="Times New Roman" panose="02020603050405020304" pitchFamily="18" charset="0"/>
              </a:rPr>
              <a:t>P&amp;G decided to donate 10 percent of the revenue generated by selling 1 product of </a:t>
            </a:r>
            <a:r>
              <a:rPr lang="en-IN" err="1">
                <a:effectLst/>
                <a:latin typeface="Calibri" panose="020F0502020204030204" pitchFamily="34" charset="0"/>
                <a:ea typeface="Calibri" panose="020F0502020204030204" pitchFamily="34" charset="0"/>
                <a:cs typeface="Times New Roman" panose="02020603050405020304" pitchFamily="18" charset="0"/>
              </a:rPr>
              <a:t>Algaewash</a:t>
            </a:r>
            <a:r>
              <a:rPr lang="en-IN">
                <a:effectLst/>
                <a:latin typeface="Calibri" panose="020F0502020204030204" pitchFamily="34" charset="0"/>
                <a:ea typeface="Calibri" panose="020F0502020204030204" pitchFamily="34" charset="0"/>
                <a:cs typeface="Times New Roman" panose="02020603050405020304" pitchFamily="18" charset="0"/>
              </a:rPr>
              <a:t> for creating wigs. These wigs will by shared and donated to the people suffering from cancer. With this gesture, Company wants to make a point that they stand with the people who are fighting one of the biggest fights of their life</a:t>
            </a:r>
            <a:endParaRPr lang="en-US"/>
          </a:p>
        </p:txBody>
      </p:sp>
      <p:pic>
        <p:nvPicPr>
          <p:cNvPr id="9" name="Picture 8" descr="A picture containing person&#10;&#10;Description automatically generated">
            <a:extLst>
              <a:ext uri="{FF2B5EF4-FFF2-40B4-BE49-F238E27FC236}">
                <a16:creationId xmlns:a16="http://schemas.microsoft.com/office/drawing/2014/main" id="{6C360FC3-97C8-4968-8F0F-F2483A41EB0D}"/>
              </a:ext>
            </a:extLst>
          </p:cNvPr>
          <p:cNvPicPr>
            <a:picLocks noChangeAspect="1"/>
          </p:cNvPicPr>
          <p:nvPr/>
        </p:nvPicPr>
        <p:blipFill rotWithShape="1">
          <a:blip r:embed="rId2">
            <a:extLst>
              <a:ext uri="{28A0092B-C50C-407E-A947-70E740481C1C}">
                <a14:useLocalDpi xmlns:a14="http://schemas.microsoft.com/office/drawing/2010/main" val="0"/>
              </a:ext>
            </a:extLst>
          </a:blip>
          <a:srcRect l="6754" r="2" b="2"/>
          <a:stretch/>
        </p:blipFill>
        <p:spPr>
          <a:xfrm>
            <a:off x="677334" y="2159331"/>
            <a:ext cx="5423429" cy="3882362"/>
          </a:xfrm>
          <a:prstGeom prst="rect">
            <a:avLst/>
          </a:prstGeom>
        </p:spPr>
      </p:pic>
    </p:spTree>
    <p:extLst>
      <p:ext uri="{BB962C8B-B14F-4D97-AF65-F5344CB8AC3E}">
        <p14:creationId xmlns:p14="http://schemas.microsoft.com/office/powerpoint/2010/main" val="2605098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6B15A-B388-47BE-A2B7-F05793153C86}"/>
              </a:ext>
            </a:extLst>
          </p:cNvPr>
          <p:cNvSpPr>
            <a:spLocks noGrp="1"/>
          </p:cNvSpPr>
          <p:nvPr>
            <p:ph type="title"/>
          </p:nvPr>
        </p:nvSpPr>
        <p:spPr>
          <a:xfrm>
            <a:off x="677334" y="609600"/>
            <a:ext cx="8596668" cy="1320800"/>
          </a:xfrm>
        </p:spPr>
        <p:txBody>
          <a:bodyPr anchor="t">
            <a:normAutofit/>
          </a:bodyPr>
          <a:lstStyle/>
          <a:p>
            <a:r>
              <a:rPr lang="en-US" b="1">
                <a:latin typeface="Calibri" panose="020F0502020204030204" pitchFamily="34" charset="0"/>
                <a:cs typeface="Calibri" panose="020F0502020204030204" pitchFamily="34" charset="0"/>
              </a:rPr>
              <a:t>Management team and operations</a:t>
            </a:r>
            <a:endParaRPr lang="en-GB" b="1">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52E11121-DC50-468E-B186-041D98356AE6}"/>
              </a:ext>
            </a:extLst>
          </p:cNvPr>
          <p:cNvSpPr>
            <a:spLocks noGrp="1"/>
          </p:cNvSpPr>
          <p:nvPr>
            <p:ph idx="1"/>
          </p:nvPr>
        </p:nvSpPr>
        <p:spPr>
          <a:xfrm>
            <a:off x="6336287" y="2160589"/>
            <a:ext cx="2934714" cy="3880773"/>
          </a:xfrm>
        </p:spPr>
        <p:txBody>
          <a:bodyPr>
            <a:normAutofit/>
          </a:bodyPr>
          <a:lstStyle/>
          <a:p>
            <a:pPr>
              <a:lnSpc>
                <a:spcPct val="90000"/>
              </a:lnSpc>
            </a:pPr>
            <a:r>
              <a:rPr lang="en-IN" sz="1500">
                <a:effectLst/>
                <a:latin typeface="Calibri" panose="020F0502020204030204" pitchFamily="34" charset="0"/>
                <a:ea typeface="Calibri" panose="020F0502020204030204" pitchFamily="34" charset="0"/>
                <a:cs typeface="Times New Roman" panose="02020603050405020304" pitchFamily="18" charset="0"/>
              </a:rPr>
              <a:t>The product will be looked after by the special team which also handles Herbal Essences bio-renew. The decision has been made seeing how impressive results they have provided. The product will have its own Research and development team which will look after the manufacturing of the product. This team will make sure that it executes all the plans which were decided on paper for the Alagaewash</a:t>
            </a:r>
            <a:endParaRPr lang="en-GB" sz="1500"/>
          </a:p>
        </p:txBody>
      </p:sp>
      <p:pic>
        <p:nvPicPr>
          <p:cNvPr id="8" name="Picture 7" descr="Diagram&#10;&#10;Description automatically generated">
            <a:extLst>
              <a:ext uri="{FF2B5EF4-FFF2-40B4-BE49-F238E27FC236}">
                <a16:creationId xmlns:a16="http://schemas.microsoft.com/office/drawing/2014/main" id="{C5E8E8C0-CDA8-4AB3-9E67-8F1CE15823B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935" r="3" b="3"/>
          <a:stretch/>
        </p:blipFill>
        <p:spPr>
          <a:xfrm>
            <a:off x="677334" y="2159331"/>
            <a:ext cx="5423429" cy="3882362"/>
          </a:xfrm>
          <a:prstGeom prst="rect">
            <a:avLst/>
          </a:prstGeom>
        </p:spPr>
      </p:pic>
      <p:sp>
        <p:nvSpPr>
          <p:cNvPr id="9" name="TextBox 8">
            <a:extLst>
              <a:ext uri="{FF2B5EF4-FFF2-40B4-BE49-F238E27FC236}">
                <a16:creationId xmlns:a16="http://schemas.microsoft.com/office/drawing/2014/main" id="{85D15364-FF9A-40FD-8192-3640764EFFB7}"/>
              </a:ext>
            </a:extLst>
          </p:cNvPr>
          <p:cNvSpPr txBox="1"/>
          <p:nvPr/>
        </p:nvSpPr>
        <p:spPr>
          <a:xfrm>
            <a:off x="3574109" y="5841638"/>
            <a:ext cx="252665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qa.stackexchange.com/questions/10475/what-is-quality-assuranc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5600468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FBE32-7A3D-49D2-9979-BF97B8F107B1}"/>
              </a:ext>
            </a:extLst>
          </p:cNvPr>
          <p:cNvSpPr>
            <a:spLocks noGrp="1"/>
          </p:cNvSpPr>
          <p:nvPr>
            <p:ph type="title"/>
          </p:nvPr>
        </p:nvSpPr>
        <p:spPr>
          <a:xfrm>
            <a:off x="677334" y="609600"/>
            <a:ext cx="8596668" cy="1320800"/>
          </a:xfrm>
        </p:spPr>
        <p:txBody>
          <a:bodyPr anchor="t">
            <a:normAutofit/>
          </a:bodyPr>
          <a:lstStyle/>
          <a:p>
            <a:pPr algn="ctr"/>
            <a:r>
              <a:rPr lang="en-US" sz="4000" b="1" dirty="0"/>
              <a:t>Financial plan</a:t>
            </a:r>
            <a:br>
              <a:rPr lang="en-US" b="1" dirty="0"/>
            </a:br>
            <a:endParaRPr lang="en-GB" b="1" dirty="0"/>
          </a:p>
        </p:txBody>
      </p:sp>
      <p:sp>
        <p:nvSpPr>
          <p:cNvPr id="3" name="Content Placeholder 2">
            <a:extLst>
              <a:ext uri="{FF2B5EF4-FFF2-40B4-BE49-F238E27FC236}">
                <a16:creationId xmlns:a16="http://schemas.microsoft.com/office/drawing/2014/main" id="{21DD952E-4790-4C25-92FF-DE3D695EF9B6}"/>
              </a:ext>
            </a:extLst>
          </p:cNvPr>
          <p:cNvSpPr>
            <a:spLocks noGrp="1"/>
          </p:cNvSpPr>
          <p:nvPr>
            <p:ph idx="1"/>
          </p:nvPr>
        </p:nvSpPr>
        <p:spPr>
          <a:xfrm>
            <a:off x="6416039" y="2160589"/>
            <a:ext cx="2927185" cy="3880773"/>
          </a:xfrm>
        </p:spPr>
        <p:txBody>
          <a:bodyPr>
            <a:normAutofit/>
          </a:bodyPr>
          <a:lstStyle/>
          <a:p>
            <a:pPr marL="0" indent="0">
              <a:buNone/>
            </a:pPr>
            <a:r>
              <a:rPr lang="en-IN" sz="1500" dirty="0">
                <a:effectLst/>
                <a:latin typeface="Calibri" panose="020F0502020204030204" pitchFamily="34" charset="0"/>
                <a:ea typeface="Calibri" panose="020F0502020204030204" pitchFamily="34" charset="0"/>
                <a:cs typeface="Times New Roman" panose="02020603050405020304" pitchFamily="18" charset="0"/>
              </a:rPr>
              <a:t>The company is having two options </a:t>
            </a:r>
          </a:p>
          <a:p>
            <a:r>
              <a:rPr lang="en-IN" sz="1500" dirty="0">
                <a:effectLst/>
                <a:latin typeface="Calibri" panose="020F0502020204030204" pitchFamily="34" charset="0"/>
                <a:ea typeface="Calibri" panose="020F0502020204030204" pitchFamily="34" charset="0"/>
                <a:cs typeface="Times New Roman" panose="02020603050405020304" pitchFamily="18" charset="0"/>
              </a:rPr>
              <a:t>1: Invest 2,000,000 money for in - house production or</a:t>
            </a:r>
          </a:p>
          <a:p>
            <a:r>
              <a:rPr lang="en-IN" sz="1500" dirty="0">
                <a:effectLst/>
                <a:latin typeface="Calibri" panose="020F0502020204030204" pitchFamily="34" charset="0"/>
                <a:ea typeface="Calibri" panose="020F0502020204030204" pitchFamily="34" charset="0"/>
                <a:cs typeface="Times New Roman" panose="02020603050405020304" pitchFamily="18" charset="0"/>
              </a:rPr>
              <a:t> Option 2: Outsource the Production process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500" dirty="0"/>
          </a:p>
        </p:txBody>
      </p:sp>
      <p:graphicFrame>
        <p:nvGraphicFramePr>
          <p:cNvPr id="5" name="Table 4">
            <a:extLst>
              <a:ext uri="{FF2B5EF4-FFF2-40B4-BE49-F238E27FC236}">
                <a16:creationId xmlns:a16="http://schemas.microsoft.com/office/drawing/2014/main" id="{74E5000E-5F90-4DD3-981E-708398FC3978}"/>
              </a:ext>
            </a:extLst>
          </p:cNvPr>
          <p:cNvGraphicFramePr>
            <a:graphicFrameLocks noGrp="1"/>
          </p:cNvGraphicFramePr>
          <p:nvPr>
            <p:extLst>
              <p:ext uri="{D42A27DB-BD31-4B8C-83A1-F6EECF244321}">
                <p14:modId xmlns:p14="http://schemas.microsoft.com/office/powerpoint/2010/main" val="3257824048"/>
              </p:ext>
            </p:extLst>
          </p:nvPr>
        </p:nvGraphicFramePr>
        <p:xfrm>
          <a:off x="571500" y="2160588"/>
          <a:ext cx="5844538" cy="3780279"/>
        </p:xfrm>
        <a:graphic>
          <a:graphicData uri="http://schemas.openxmlformats.org/drawingml/2006/table">
            <a:tbl>
              <a:tblPr>
                <a:tableStyleId>{5C22544A-7EE6-4342-B048-85BDC9FD1C3A}</a:tableStyleId>
              </a:tblPr>
              <a:tblGrid>
                <a:gridCol w="1300100">
                  <a:extLst>
                    <a:ext uri="{9D8B030D-6E8A-4147-A177-3AD203B41FA5}">
                      <a16:colId xmlns:a16="http://schemas.microsoft.com/office/drawing/2014/main" val="348996471"/>
                    </a:ext>
                  </a:extLst>
                </a:gridCol>
                <a:gridCol w="984923">
                  <a:extLst>
                    <a:ext uri="{9D8B030D-6E8A-4147-A177-3AD203B41FA5}">
                      <a16:colId xmlns:a16="http://schemas.microsoft.com/office/drawing/2014/main" val="856151012"/>
                    </a:ext>
                  </a:extLst>
                </a:gridCol>
                <a:gridCol w="984923">
                  <a:extLst>
                    <a:ext uri="{9D8B030D-6E8A-4147-A177-3AD203B41FA5}">
                      <a16:colId xmlns:a16="http://schemas.microsoft.com/office/drawing/2014/main" val="655427065"/>
                    </a:ext>
                  </a:extLst>
                </a:gridCol>
                <a:gridCol w="1287296">
                  <a:extLst>
                    <a:ext uri="{9D8B030D-6E8A-4147-A177-3AD203B41FA5}">
                      <a16:colId xmlns:a16="http://schemas.microsoft.com/office/drawing/2014/main" val="1413918918"/>
                    </a:ext>
                  </a:extLst>
                </a:gridCol>
                <a:gridCol w="1287296">
                  <a:extLst>
                    <a:ext uri="{9D8B030D-6E8A-4147-A177-3AD203B41FA5}">
                      <a16:colId xmlns:a16="http://schemas.microsoft.com/office/drawing/2014/main" val="1031913843"/>
                    </a:ext>
                  </a:extLst>
                </a:gridCol>
              </a:tblGrid>
              <a:tr h="368300">
                <a:tc>
                  <a:txBody>
                    <a:bodyPr/>
                    <a:lstStyle/>
                    <a:p>
                      <a:pPr algn="l" fontAlgn="b"/>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endParaRPr lang="en-GB" sz="1000" b="0" i="0" u="none" strike="noStrike" dirty="0">
                        <a:solidFill>
                          <a:srgbClr val="000000"/>
                        </a:solidFill>
                        <a:effectLst/>
                        <a:latin typeface="Calibri" panose="020F0502020204030204" pitchFamily="34" charset="0"/>
                      </a:endParaRPr>
                    </a:p>
                  </a:txBody>
                  <a:tcPr marL="8903" marR="8903" marT="8903"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903" marR="8903" marT="8903" marB="0" anchor="b"/>
                </a:tc>
                <a:extLst>
                  <a:ext uri="{0D108BD9-81ED-4DB2-BD59-A6C34878D82A}">
                    <a16:rowId xmlns:a16="http://schemas.microsoft.com/office/drawing/2014/main" val="3315142019"/>
                  </a:ext>
                </a:extLst>
              </a:tr>
              <a:tr h="235468">
                <a:tc>
                  <a:txBody>
                    <a:bodyPr/>
                    <a:lstStyle/>
                    <a:p>
                      <a:pPr algn="l" fontAlgn="b"/>
                      <a:r>
                        <a:rPr lang="en-GB" sz="1000" u="none" strike="noStrike">
                          <a:effectLst/>
                        </a:rPr>
                        <a:t> Particulars </a:t>
                      </a:r>
                      <a:endParaRPr lang="en-GB" sz="1000" b="1" i="0" u="none" strike="noStrike">
                        <a:solidFill>
                          <a:srgbClr val="000000"/>
                        </a:solidFill>
                        <a:effectLst/>
                        <a:latin typeface="Calibri" panose="020F0502020204030204" pitchFamily="34" charset="0"/>
                      </a:endParaRPr>
                    </a:p>
                  </a:txBody>
                  <a:tcPr marL="8903" marR="8903" marT="8903" marB="0" anchor="b"/>
                </a:tc>
                <a:tc gridSpan="2">
                  <a:txBody>
                    <a:bodyPr/>
                    <a:lstStyle/>
                    <a:p>
                      <a:pPr algn="ctr" fontAlgn="b"/>
                      <a:r>
                        <a:rPr lang="en-GB" sz="1000" u="none" strike="noStrike" dirty="0">
                          <a:effectLst/>
                        </a:rPr>
                        <a:t> </a:t>
                      </a:r>
                      <a:r>
                        <a:rPr lang="en-GB" sz="1000" b="1" u="none" strike="noStrike" dirty="0">
                          <a:effectLst/>
                        </a:rPr>
                        <a:t>Option 1 </a:t>
                      </a:r>
                      <a:endParaRPr lang="en-GB" sz="1000" b="1" i="0" u="none" strike="noStrike" dirty="0">
                        <a:solidFill>
                          <a:srgbClr val="000000"/>
                        </a:solidFill>
                        <a:effectLst/>
                        <a:latin typeface="Calibri" panose="020F0502020204030204" pitchFamily="34" charset="0"/>
                      </a:endParaRPr>
                    </a:p>
                  </a:txBody>
                  <a:tcPr marL="8903" marR="8903" marT="8903" marB="0" anchor="b"/>
                </a:tc>
                <a:tc hMerge="1">
                  <a:txBody>
                    <a:bodyPr/>
                    <a:lstStyle/>
                    <a:p>
                      <a:endParaRPr lang="en-GB"/>
                    </a:p>
                  </a:txBody>
                  <a:tcPr/>
                </a:tc>
                <a:tc gridSpan="2">
                  <a:txBody>
                    <a:bodyPr/>
                    <a:lstStyle/>
                    <a:p>
                      <a:pPr algn="ctr" fontAlgn="b"/>
                      <a:r>
                        <a:rPr lang="en-GB" sz="1000" b="1" u="none" strike="noStrike" dirty="0">
                          <a:effectLst/>
                        </a:rPr>
                        <a:t> Option 2 </a:t>
                      </a:r>
                      <a:endParaRPr lang="en-GB" sz="1000" b="1" i="0" u="none" strike="noStrike" dirty="0">
                        <a:solidFill>
                          <a:srgbClr val="000000"/>
                        </a:solidFill>
                        <a:effectLst/>
                        <a:latin typeface="Calibri" panose="020F0502020204030204" pitchFamily="34" charset="0"/>
                      </a:endParaRPr>
                    </a:p>
                  </a:txBody>
                  <a:tcPr marL="8903" marR="8903" marT="8903" marB="0" anchor="b"/>
                </a:tc>
                <a:tc hMerge="1">
                  <a:txBody>
                    <a:bodyPr/>
                    <a:lstStyle/>
                    <a:p>
                      <a:endParaRPr lang="en-GB"/>
                    </a:p>
                  </a:txBody>
                  <a:tcPr/>
                </a:tc>
                <a:extLst>
                  <a:ext uri="{0D108BD9-81ED-4DB2-BD59-A6C34878D82A}">
                    <a16:rowId xmlns:a16="http://schemas.microsoft.com/office/drawing/2014/main" val="1635643569"/>
                  </a:ext>
                </a:extLst>
              </a:tr>
              <a:tr h="235468">
                <a:tc>
                  <a:txBody>
                    <a:bodyPr/>
                    <a:lstStyle/>
                    <a:p>
                      <a:pPr algn="l" fontAlgn="b"/>
                      <a:r>
                        <a:rPr lang="en-GB" sz="1000" u="none" strike="noStrike">
                          <a:effectLst/>
                        </a:rPr>
                        <a:t> Cash Outflow </a:t>
                      </a:r>
                      <a:endParaRPr lang="en-GB" sz="1000" b="1"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Amount </a:t>
                      </a:r>
                      <a:endParaRPr lang="en-GB" sz="1000" b="1"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PV </a:t>
                      </a:r>
                      <a:endParaRPr lang="en-GB" sz="1000" b="1"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Amount </a:t>
                      </a:r>
                      <a:endParaRPr lang="en-GB" sz="1000" b="1"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PV </a:t>
                      </a:r>
                      <a:endParaRPr lang="en-GB" sz="1000" b="1" i="0" u="none" strike="noStrike">
                        <a:solidFill>
                          <a:srgbClr val="000000"/>
                        </a:solidFill>
                        <a:effectLst/>
                        <a:latin typeface="Calibri" panose="020F0502020204030204" pitchFamily="34" charset="0"/>
                      </a:endParaRPr>
                    </a:p>
                  </a:txBody>
                  <a:tcPr marL="8903" marR="8903" marT="8903" marB="0" anchor="b"/>
                </a:tc>
                <a:extLst>
                  <a:ext uri="{0D108BD9-81ED-4DB2-BD59-A6C34878D82A}">
                    <a16:rowId xmlns:a16="http://schemas.microsoft.com/office/drawing/2014/main" val="2245430734"/>
                  </a:ext>
                </a:extLst>
              </a:tr>
              <a:tr h="420149">
                <a:tc>
                  <a:txBody>
                    <a:bodyPr/>
                    <a:lstStyle/>
                    <a:p>
                      <a:pPr algn="l" fontAlgn="b"/>
                      <a:r>
                        <a:rPr lang="en-GB" sz="1000" u="none" strike="noStrike">
                          <a:effectLst/>
                        </a:rPr>
                        <a:t> Year 0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2,000,000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2,500,000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   </a:t>
                      </a:r>
                      <a:endParaRPr lang="en-GB" sz="1000" b="0" i="0" u="none" strike="noStrike">
                        <a:solidFill>
                          <a:srgbClr val="000000"/>
                        </a:solidFill>
                        <a:effectLst/>
                        <a:latin typeface="Calibri" panose="020F0502020204030204" pitchFamily="34" charset="0"/>
                      </a:endParaRPr>
                    </a:p>
                  </a:txBody>
                  <a:tcPr marL="8903" marR="8903" marT="8903" marB="0" anchor="b"/>
                </a:tc>
                <a:extLst>
                  <a:ext uri="{0D108BD9-81ED-4DB2-BD59-A6C34878D82A}">
                    <a16:rowId xmlns:a16="http://schemas.microsoft.com/office/drawing/2014/main" val="2257286432"/>
                  </a:ext>
                </a:extLst>
              </a:tr>
              <a:tr h="420149">
                <a:tc>
                  <a:txBody>
                    <a:bodyPr/>
                    <a:lstStyle/>
                    <a:p>
                      <a:pPr algn="l" fontAlgn="b"/>
                      <a:r>
                        <a:rPr lang="en-GB" sz="1000" u="none" strike="noStrike">
                          <a:effectLst/>
                        </a:rPr>
                        <a:t> Year 1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3,868,964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3,516,888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4,452,964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4,047,744 </a:t>
                      </a:r>
                      <a:endParaRPr lang="en-GB" sz="1000" b="0" i="0" u="none" strike="noStrike">
                        <a:solidFill>
                          <a:srgbClr val="000000"/>
                        </a:solidFill>
                        <a:effectLst/>
                        <a:latin typeface="Calibri" panose="020F0502020204030204" pitchFamily="34" charset="0"/>
                      </a:endParaRPr>
                    </a:p>
                  </a:txBody>
                  <a:tcPr marL="8903" marR="8903" marT="8903" marB="0" anchor="b"/>
                </a:tc>
                <a:extLst>
                  <a:ext uri="{0D108BD9-81ED-4DB2-BD59-A6C34878D82A}">
                    <a16:rowId xmlns:a16="http://schemas.microsoft.com/office/drawing/2014/main" val="2357033512"/>
                  </a:ext>
                </a:extLst>
              </a:tr>
              <a:tr h="420149">
                <a:tc>
                  <a:txBody>
                    <a:bodyPr/>
                    <a:lstStyle/>
                    <a:p>
                      <a:pPr algn="l" fontAlgn="b"/>
                      <a:r>
                        <a:rPr lang="en-GB" sz="1000" u="none" strike="noStrike">
                          <a:effectLst/>
                        </a:rPr>
                        <a:t> Year 2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3,072,273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2,537,697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3,672,273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3,033,297 </a:t>
                      </a:r>
                      <a:endParaRPr lang="en-GB" sz="1000" b="0" i="0" u="none" strike="noStrike">
                        <a:solidFill>
                          <a:srgbClr val="000000"/>
                        </a:solidFill>
                        <a:effectLst/>
                        <a:latin typeface="Calibri" panose="020F0502020204030204" pitchFamily="34" charset="0"/>
                      </a:endParaRPr>
                    </a:p>
                  </a:txBody>
                  <a:tcPr marL="8903" marR="8903" marT="8903" marB="0" anchor="b"/>
                </a:tc>
                <a:extLst>
                  <a:ext uri="{0D108BD9-81ED-4DB2-BD59-A6C34878D82A}">
                    <a16:rowId xmlns:a16="http://schemas.microsoft.com/office/drawing/2014/main" val="3587019644"/>
                  </a:ext>
                </a:extLst>
              </a:tr>
              <a:tr h="420149">
                <a:tc>
                  <a:txBody>
                    <a:bodyPr/>
                    <a:lstStyle/>
                    <a:p>
                      <a:pPr algn="l" fontAlgn="b"/>
                      <a:r>
                        <a:rPr lang="en-GB" sz="1000" u="none" strike="noStrike">
                          <a:effectLst/>
                        </a:rPr>
                        <a:t> Year 3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4,122,045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3,095,656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4,747,045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3,565,031 </a:t>
                      </a:r>
                      <a:endParaRPr lang="en-GB" sz="1000" b="0" i="0" u="none" strike="noStrike">
                        <a:solidFill>
                          <a:srgbClr val="000000"/>
                        </a:solidFill>
                        <a:effectLst/>
                        <a:latin typeface="Calibri" panose="020F0502020204030204" pitchFamily="34" charset="0"/>
                      </a:endParaRPr>
                    </a:p>
                  </a:txBody>
                  <a:tcPr marL="8903" marR="8903" marT="8903" marB="0" anchor="b"/>
                </a:tc>
                <a:extLst>
                  <a:ext uri="{0D108BD9-81ED-4DB2-BD59-A6C34878D82A}">
                    <a16:rowId xmlns:a16="http://schemas.microsoft.com/office/drawing/2014/main" val="3546606334"/>
                  </a:ext>
                </a:extLst>
              </a:tr>
              <a:tr h="420149">
                <a:tc>
                  <a:txBody>
                    <a:bodyPr/>
                    <a:lstStyle/>
                    <a:p>
                      <a:pPr algn="l" fontAlgn="b"/>
                      <a:r>
                        <a:rPr lang="en-GB" sz="1000" u="none" strike="noStrike">
                          <a:effectLst/>
                        </a:rPr>
                        <a:t> Year 4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4,282,536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2,924,972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4,933,536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3,369,605 </a:t>
                      </a:r>
                      <a:endParaRPr lang="en-GB" sz="1000" b="0" i="0" u="none" strike="noStrike">
                        <a:solidFill>
                          <a:srgbClr val="000000"/>
                        </a:solidFill>
                        <a:effectLst/>
                        <a:latin typeface="Calibri" panose="020F0502020204030204" pitchFamily="34" charset="0"/>
                      </a:endParaRPr>
                    </a:p>
                  </a:txBody>
                  <a:tcPr marL="8903" marR="8903" marT="8903" marB="0" anchor="b"/>
                </a:tc>
                <a:extLst>
                  <a:ext uri="{0D108BD9-81ED-4DB2-BD59-A6C34878D82A}">
                    <a16:rowId xmlns:a16="http://schemas.microsoft.com/office/drawing/2014/main" val="547637519"/>
                  </a:ext>
                </a:extLst>
              </a:tr>
              <a:tr h="420149">
                <a:tc>
                  <a:txBody>
                    <a:bodyPr/>
                    <a:lstStyle/>
                    <a:p>
                      <a:pPr algn="l" fontAlgn="b"/>
                      <a:r>
                        <a:rPr lang="en-GB" sz="1000" u="none" strike="noStrike">
                          <a:effectLst/>
                        </a:rPr>
                        <a:t> Year 5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4,585,000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2,847,285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5,285,000 </a:t>
                      </a:r>
                      <a:endParaRPr lang="en-GB" sz="1000" b="0"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3,281,985 </a:t>
                      </a:r>
                      <a:endParaRPr lang="en-GB" sz="1000" b="0" i="0" u="none" strike="noStrike">
                        <a:solidFill>
                          <a:srgbClr val="000000"/>
                        </a:solidFill>
                        <a:effectLst/>
                        <a:latin typeface="Calibri" panose="020F0502020204030204" pitchFamily="34" charset="0"/>
                      </a:endParaRPr>
                    </a:p>
                  </a:txBody>
                  <a:tcPr marL="8903" marR="8903" marT="8903" marB="0" anchor="b"/>
                </a:tc>
                <a:extLst>
                  <a:ext uri="{0D108BD9-81ED-4DB2-BD59-A6C34878D82A}">
                    <a16:rowId xmlns:a16="http://schemas.microsoft.com/office/drawing/2014/main" val="1331582489"/>
                  </a:ext>
                </a:extLst>
              </a:tr>
              <a:tr h="420149">
                <a:tc>
                  <a:txBody>
                    <a:bodyPr/>
                    <a:lstStyle/>
                    <a:p>
                      <a:pPr algn="l" fontAlgn="b"/>
                      <a:r>
                        <a:rPr lang="en-GB" sz="1000" u="none" strike="noStrike">
                          <a:effectLst/>
                        </a:rPr>
                        <a:t> Total Cash Outflow </a:t>
                      </a:r>
                      <a:endParaRPr lang="en-GB" sz="1000" b="1"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21,930,818 </a:t>
                      </a:r>
                      <a:endParaRPr lang="en-GB" sz="1000" b="1"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17,422,499 </a:t>
                      </a:r>
                      <a:endParaRPr lang="en-GB" sz="1000" b="1"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a:effectLst/>
                        </a:rPr>
                        <a:t>         23,090,818 </a:t>
                      </a:r>
                      <a:endParaRPr lang="en-GB" sz="1000" b="1" i="0" u="none" strike="noStrike">
                        <a:solidFill>
                          <a:srgbClr val="000000"/>
                        </a:solidFill>
                        <a:effectLst/>
                        <a:latin typeface="Calibri" panose="020F0502020204030204" pitchFamily="34" charset="0"/>
                      </a:endParaRPr>
                    </a:p>
                  </a:txBody>
                  <a:tcPr marL="8903" marR="8903" marT="8903" marB="0" anchor="b"/>
                </a:tc>
                <a:tc>
                  <a:txBody>
                    <a:bodyPr/>
                    <a:lstStyle/>
                    <a:p>
                      <a:pPr algn="l" fontAlgn="b"/>
                      <a:r>
                        <a:rPr lang="en-GB" sz="1000" u="none" strike="noStrike" dirty="0">
                          <a:effectLst/>
                        </a:rPr>
                        <a:t>         17,297,663 </a:t>
                      </a:r>
                      <a:endParaRPr lang="en-GB" sz="1000" b="1" i="0" u="none" strike="noStrike" dirty="0">
                        <a:solidFill>
                          <a:srgbClr val="000000"/>
                        </a:solidFill>
                        <a:effectLst/>
                        <a:latin typeface="Calibri" panose="020F0502020204030204" pitchFamily="34" charset="0"/>
                      </a:endParaRPr>
                    </a:p>
                  </a:txBody>
                  <a:tcPr marL="8903" marR="8903" marT="8903" marB="0" anchor="b"/>
                </a:tc>
                <a:extLst>
                  <a:ext uri="{0D108BD9-81ED-4DB2-BD59-A6C34878D82A}">
                    <a16:rowId xmlns:a16="http://schemas.microsoft.com/office/drawing/2014/main" val="2034085550"/>
                  </a:ext>
                </a:extLst>
              </a:tr>
            </a:tbl>
          </a:graphicData>
        </a:graphic>
      </p:graphicFrame>
    </p:spTree>
    <p:extLst>
      <p:ext uri="{BB962C8B-B14F-4D97-AF65-F5344CB8AC3E}">
        <p14:creationId xmlns:p14="http://schemas.microsoft.com/office/powerpoint/2010/main" val="27795077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8F6B4-A648-4B9B-A843-82197242452D}"/>
              </a:ext>
            </a:extLst>
          </p:cNvPr>
          <p:cNvSpPr>
            <a:spLocks noGrp="1"/>
          </p:cNvSpPr>
          <p:nvPr>
            <p:ph type="title"/>
          </p:nvPr>
        </p:nvSpPr>
        <p:spPr>
          <a:xfrm>
            <a:off x="677334" y="609600"/>
            <a:ext cx="8596668" cy="1320800"/>
          </a:xfrm>
        </p:spPr>
        <p:txBody>
          <a:bodyPr>
            <a:normAutofit/>
          </a:bodyPr>
          <a:lstStyle/>
          <a:p>
            <a:r>
              <a:rPr lang="en-US" sz="4000" b="1" dirty="0">
                <a:latin typeface="Calibri" panose="020F0502020204030204" pitchFamily="34" charset="0"/>
                <a:cs typeface="Calibri" panose="020F0502020204030204" pitchFamily="34" charset="0"/>
              </a:rPr>
              <a:t>Cash inflows</a:t>
            </a:r>
            <a:br>
              <a:rPr lang="en-US" dirty="0"/>
            </a:br>
            <a:endParaRPr lang="en-GB" dirty="0"/>
          </a:p>
        </p:txBody>
      </p:sp>
      <p:graphicFrame>
        <p:nvGraphicFramePr>
          <p:cNvPr id="4" name="Content Placeholder 3">
            <a:extLst>
              <a:ext uri="{FF2B5EF4-FFF2-40B4-BE49-F238E27FC236}">
                <a16:creationId xmlns:a16="http://schemas.microsoft.com/office/drawing/2014/main" id="{AE44DA2C-31F1-4BC6-B9A2-393609E4EDA2}"/>
              </a:ext>
            </a:extLst>
          </p:cNvPr>
          <p:cNvGraphicFramePr>
            <a:graphicFrameLocks noGrp="1"/>
          </p:cNvGraphicFramePr>
          <p:nvPr>
            <p:ph idx="1"/>
            <p:extLst>
              <p:ext uri="{D42A27DB-BD31-4B8C-83A1-F6EECF244321}">
                <p14:modId xmlns:p14="http://schemas.microsoft.com/office/powerpoint/2010/main" val="1382556186"/>
              </p:ext>
            </p:extLst>
          </p:nvPr>
        </p:nvGraphicFramePr>
        <p:xfrm>
          <a:off x="677863" y="2463219"/>
          <a:ext cx="8596315" cy="3276180"/>
        </p:xfrm>
        <a:graphic>
          <a:graphicData uri="http://schemas.openxmlformats.org/drawingml/2006/table">
            <a:tbl>
              <a:tblPr/>
              <a:tblGrid>
                <a:gridCol w="1927163">
                  <a:extLst>
                    <a:ext uri="{9D8B030D-6E8A-4147-A177-3AD203B41FA5}">
                      <a16:colId xmlns:a16="http://schemas.microsoft.com/office/drawing/2014/main" val="1247389083"/>
                    </a:ext>
                  </a:extLst>
                </a:gridCol>
                <a:gridCol w="1667288">
                  <a:extLst>
                    <a:ext uri="{9D8B030D-6E8A-4147-A177-3AD203B41FA5}">
                      <a16:colId xmlns:a16="http://schemas.microsoft.com/office/drawing/2014/main" val="3451639625"/>
                    </a:ext>
                  </a:extLst>
                </a:gridCol>
                <a:gridCol w="1667288">
                  <a:extLst>
                    <a:ext uri="{9D8B030D-6E8A-4147-A177-3AD203B41FA5}">
                      <a16:colId xmlns:a16="http://schemas.microsoft.com/office/drawing/2014/main" val="1101924591"/>
                    </a:ext>
                  </a:extLst>
                </a:gridCol>
                <a:gridCol w="1667288">
                  <a:extLst>
                    <a:ext uri="{9D8B030D-6E8A-4147-A177-3AD203B41FA5}">
                      <a16:colId xmlns:a16="http://schemas.microsoft.com/office/drawing/2014/main" val="3227722211"/>
                    </a:ext>
                  </a:extLst>
                </a:gridCol>
                <a:gridCol w="1667288">
                  <a:extLst>
                    <a:ext uri="{9D8B030D-6E8A-4147-A177-3AD203B41FA5}">
                      <a16:colId xmlns:a16="http://schemas.microsoft.com/office/drawing/2014/main" val="2110390387"/>
                    </a:ext>
                  </a:extLst>
                </a:gridCol>
              </a:tblGrid>
              <a:tr h="327618">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32212661"/>
                  </a:ext>
                </a:extLst>
              </a:tr>
              <a:tr h="327618">
                <a:tc>
                  <a:txBody>
                    <a:bodyPr/>
                    <a:lstStyle/>
                    <a:p>
                      <a:pPr algn="l" fontAlgn="b">
                        <a:spcBef>
                          <a:spcPts val="0"/>
                        </a:spcBef>
                        <a:spcAft>
                          <a:spcPts val="0"/>
                        </a:spcAft>
                      </a:pPr>
                      <a:r>
                        <a:rPr lang="en-GB" sz="1700" b="1" i="0" u="none" strike="noStrike">
                          <a:solidFill>
                            <a:srgbClr val="000000"/>
                          </a:solidFill>
                          <a:effectLst/>
                          <a:latin typeface="Calibri" panose="020F0502020204030204" pitchFamily="34" charset="0"/>
                        </a:rPr>
                        <a:t> Cash Inflows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39702717"/>
                  </a:ext>
                </a:extLst>
              </a:tr>
              <a:tr h="327618">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Year 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55998991"/>
                  </a:ext>
                </a:extLst>
              </a:tr>
              <a:tr h="327618">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Year 1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11,680,000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10,617,120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11,680,000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10,617,120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84624346"/>
                  </a:ext>
                </a:extLst>
              </a:tr>
              <a:tr h="327618">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Year 2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12,000,000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9,912,000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12,000,000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9,912,000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77864947"/>
                  </a:ext>
                </a:extLst>
              </a:tr>
              <a:tr h="327618">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Year 3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12,500,000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9,387,500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12,500,000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9,387,500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34364407"/>
                  </a:ext>
                </a:extLst>
              </a:tr>
              <a:tr h="327618">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Year 4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13,020,000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8,892,660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13,020,000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8,892,660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67955759"/>
                  </a:ext>
                </a:extLst>
              </a:tr>
              <a:tr h="327618">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Year 5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14,000,000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8,694,000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14,000,000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0" i="0" u="none" strike="noStrike">
                          <a:solidFill>
                            <a:srgbClr val="000000"/>
                          </a:solidFill>
                          <a:effectLst/>
                          <a:latin typeface="Calibri" panose="020F0502020204030204" pitchFamily="34" charset="0"/>
                        </a:rPr>
                        <a:t>           8,694,000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9790590"/>
                  </a:ext>
                </a:extLst>
              </a:tr>
              <a:tr h="327618">
                <a:tc>
                  <a:txBody>
                    <a:bodyPr/>
                    <a:lstStyle/>
                    <a:p>
                      <a:pPr algn="l" fontAlgn="b">
                        <a:spcBef>
                          <a:spcPts val="0"/>
                        </a:spcBef>
                        <a:spcAft>
                          <a:spcPts val="0"/>
                        </a:spcAft>
                      </a:pPr>
                      <a:r>
                        <a:rPr lang="en-GB" sz="1700" b="1" i="0" u="none" strike="noStrike">
                          <a:solidFill>
                            <a:srgbClr val="000000"/>
                          </a:solidFill>
                          <a:effectLst/>
                          <a:latin typeface="Calibri" panose="020F0502020204030204" pitchFamily="34" charset="0"/>
                        </a:rPr>
                        <a:t> Total Cash Inflows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1" i="0" u="none" strike="noStrike">
                          <a:solidFill>
                            <a:srgbClr val="000000"/>
                          </a:solidFill>
                          <a:effectLst/>
                          <a:latin typeface="Calibri" panose="020F0502020204030204" pitchFamily="34" charset="0"/>
                        </a:rPr>
                        <a:t>         63,200,000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1" i="0" u="none" strike="noStrike">
                          <a:solidFill>
                            <a:srgbClr val="000000"/>
                          </a:solidFill>
                          <a:effectLst/>
                          <a:latin typeface="Calibri" panose="020F0502020204030204" pitchFamily="34" charset="0"/>
                        </a:rPr>
                        <a:t>         47,503,280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1" i="0" u="none" strike="noStrike">
                          <a:solidFill>
                            <a:srgbClr val="000000"/>
                          </a:solidFill>
                          <a:effectLst/>
                          <a:latin typeface="Calibri" panose="020F0502020204030204" pitchFamily="34" charset="0"/>
                        </a:rPr>
                        <a:t>         63,200,000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1" i="0" u="none" strike="noStrike">
                          <a:solidFill>
                            <a:srgbClr val="000000"/>
                          </a:solidFill>
                          <a:effectLst/>
                          <a:latin typeface="Calibri" panose="020F0502020204030204" pitchFamily="34" charset="0"/>
                        </a:rPr>
                        <a:t>         47,503,280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34026887"/>
                  </a:ext>
                </a:extLst>
              </a:tr>
              <a:tr h="327618">
                <a:tc>
                  <a:txBody>
                    <a:bodyPr/>
                    <a:lstStyle/>
                    <a:p>
                      <a:pPr algn="l" fontAlgn="b">
                        <a:spcBef>
                          <a:spcPts val="0"/>
                        </a:spcBef>
                        <a:spcAft>
                          <a:spcPts val="0"/>
                        </a:spcAft>
                      </a:pPr>
                      <a:r>
                        <a:rPr lang="en-GB" sz="1700" b="1" i="0" u="none" strike="noStrike">
                          <a:solidFill>
                            <a:srgbClr val="000000"/>
                          </a:solidFill>
                          <a:effectLst/>
                          <a:latin typeface="Calibri" panose="020F0502020204030204" pitchFamily="34" charset="0"/>
                        </a:rPr>
                        <a:t> NPV of Project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1" i="0" u="none" strike="noStrike">
                          <a:solidFill>
                            <a:srgbClr val="000000"/>
                          </a:solidFill>
                          <a:effectLst/>
                          <a:latin typeface="Calibri" panose="020F0502020204030204" pitchFamily="34" charset="0"/>
                        </a:rPr>
                        <a:t>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1" i="0" u="none" strike="noStrike">
                          <a:solidFill>
                            <a:srgbClr val="000000"/>
                          </a:solidFill>
                          <a:effectLst/>
                          <a:latin typeface="Calibri" panose="020F0502020204030204" pitchFamily="34" charset="0"/>
                        </a:rPr>
                        <a:t>         30,080,781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1" i="0" u="none" strike="noStrike">
                          <a:solidFill>
                            <a:srgbClr val="000000"/>
                          </a:solidFill>
                          <a:effectLst/>
                          <a:latin typeface="Calibri" panose="020F0502020204030204" pitchFamily="34" charset="0"/>
                        </a:rPr>
                        <a:t> </a:t>
                      </a:r>
                      <a:endParaRPr lang="en-GB" sz="2800" b="0" i="0" u="none" strike="noStrike">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700" b="1" i="0" u="none" strike="noStrike" dirty="0">
                          <a:solidFill>
                            <a:srgbClr val="000000"/>
                          </a:solidFill>
                          <a:effectLst/>
                          <a:latin typeface="Calibri" panose="020F0502020204030204" pitchFamily="34" charset="0"/>
                        </a:rPr>
                        <a:t>         30,205,617 </a:t>
                      </a:r>
                      <a:endParaRPr lang="en-GB" sz="2800" b="0" i="0" u="none" strike="noStrike" dirty="0">
                        <a:effectLst/>
                        <a:latin typeface="Arial" panose="020B0604020202020204" pitchFamily="34" charset="0"/>
                      </a:endParaRPr>
                    </a:p>
                  </a:txBody>
                  <a:tcPr marL="14600" marR="14600" marT="1460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86823507"/>
                  </a:ext>
                </a:extLst>
              </a:tr>
            </a:tbl>
          </a:graphicData>
        </a:graphic>
      </p:graphicFrame>
    </p:spTree>
    <p:extLst>
      <p:ext uri="{BB962C8B-B14F-4D97-AF65-F5344CB8AC3E}">
        <p14:creationId xmlns:p14="http://schemas.microsoft.com/office/powerpoint/2010/main" val="41187550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162222-903C-4C2B-BAF3-631D05D2B497}"/>
              </a:ext>
            </a:extLst>
          </p:cNvPr>
          <p:cNvSpPr>
            <a:spLocks noGrp="1"/>
          </p:cNvSpPr>
          <p:nvPr>
            <p:ph type="title"/>
          </p:nvPr>
        </p:nvSpPr>
        <p:spPr>
          <a:xfrm>
            <a:off x="1286933" y="609600"/>
            <a:ext cx="10197494" cy="1099457"/>
          </a:xfrm>
        </p:spPr>
        <p:txBody>
          <a:bodyPr vert="horz" lIns="91440" tIns="45720" rIns="91440" bIns="45720" rtlCol="0">
            <a:normAutofit/>
          </a:bodyPr>
          <a:lstStyle/>
          <a:p>
            <a:pPr>
              <a:lnSpc>
                <a:spcPct val="90000"/>
              </a:lnSpc>
            </a:pPr>
            <a:r>
              <a:rPr lang="en-US" sz="3100" b="1" kern="1200">
                <a:effectLst/>
                <a:latin typeface="+mj-lt"/>
                <a:ea typeface="+mj-ea"/>
                <a:cs typeface="+mj-cs"/>
              </a:rPr>
              <a:t>The projected profit and loss statement for five years </a:t>
            </a:r>
            <a:br>
              <a:rPr lang="en-US" sz="3100" kern="1200">
                <a:effectLst/>
                <a:latin typeface="+mj-lt"/>
                <a:ea typeface="+mj-ea"/>
                <a:cs typeface="+mj-cs"/>
              </a:rPr>
            </a:br>
            <a:endParaRPr lang="en-US" sz="3100" kern="1200">
              <a:latin typeface="+mj-lt"/>
              <a:ea typeface="+mj-ea"/>
              <a:cs typeface="+mj-cs"/>
            </a:endParaRPr>
          </a:p>
        </p:txBody>
      </p:sp>
      <p:sp>
        <p:nvSpPr>
          <p:cNvPr id="41" name="Isosceles Triangle 4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4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 name="Content Placeholder 3">
            <a:extLst>
              <a:ext uri="{FF2B5EF4-FFF2-40B4-BE49-F238E27FC236}">
                <a16:creationId xmlns:a16="http://schemas.microsoft.com/office/drawing/2014/main" id="{1955BA8A-99EE-4D6B-99A1-31BD57737C1F}"/>
              </a:ext>
            </a:extLst>
          </p:cNvPr>
          <p:cNvGraphicFramePr>
            <a:graphicFrameLocks noGrp="1"/>
          </p:cNvGraphicFramePr>
          <p:nvPr>
            <p:ph idx="1"/>
            <p:extLst>
              <p:ext uri="{D42A27DB-BD31-4B8C-83A1-F6EECF244321}">
                <p14:modId xmlns:p14="http://schemas.microsoft.com/office/powerpoint/2010/main" val="926206224"/>
              </p:ext>
            </p:extLst>
          </p:nvPr>
        </p:nvGraphicFramePr>
        <p:xfrm>
          <a:off x="1532282" y="1948543"/>
          <a:ext cx="9127440" cy="4093495"/>
        </p:xfrm>
        <a:graphic>
          <a:graphicData uri="http://schemas.openxmlformats.org/drawingml/2006/table">
            <a:tbl>
              <a:tblPr firstRow="1" bandRow="1">
                <a:noFill/>
              </a:tblPr>
              <a:tblGrid>
                <a:gridCol w="2844370">
                  <a:extLst>
                    <a:ext uri="{9D8B030D-6E8A-4147-A177-3AD203B41FA5}">
                      <a16:colId xmlns:a16="http://schemas.microsoft.com/office/drawing/2014/main" val="1146399743"/>
                    </a:ext>
                  </a:extLst>
                </a:gridCol>
                <a:gridCol w="1256614">
                  <a:extLst>
                    <a:ext uri="{9D8B030D-6E8A-4147-A177-3AD203B41FA5}">
                      <a16:colId xmlns:a16="http://schemas.microsoft.com/office/drawing/2014/main" val="2337385084"/>
                    </a:ext>
                  </a:extLst>
                </a:gridCol>
                <a:gridCol w="1256614">
                  <a:extLst>
                    <a:ext uri="{9D8B030D-6E8A-4147-A177-3AD203B41FA5}">
                      <a16:colId xmlns:a16="http://schemas.microsoft.com/office/drawing/2014/main" val="948314614"/>
                    </a:ext>
                  </a:extLst>
                </a:gridCol>
                <a:gridCol w="1256614">
                  <a:extLst>
                    <a:ext uri="{9D8B030D-6E8A-4147-A177-3AD203B41FA5}">
                      <a16:colId xmlns:a16="http://schemas.microsoft.com/office/drawing/2014/main" val="4277445420"/>
                    </a:ext>
                  </a:extLst>
                </a:gridCol>
                <a:gridCol w="1256614">
                  <a:extLst>
                    <a:ext uri="{9D8B030D-6E8A-4147-A177-3AD203B41FA5}">
                      <a16:colId xmlns:a16="http://schemas.microsoft.com/office/drawing/2014/main" val="2328686365"/>
                    </a:ext>
                  </a:extLst>
                </a:gridCol>
                <a:gridCol w="1256614">
                  <a:extLst>
                    <a:ext uri="{9D8B030D-6E8A-4147-A177-3AD203B41FA5}">
                      <a16:colId xmlns:a16="http://schemas.microsoft.com/office/drawing/2014/main" val="298878701"/>
                    </a:ext>
                  </a:extLst>
                </a:gridCol>
              </a:tblGrid>
              <a:tr h="384824">
                <a:tc gridSpan="6">
                  <a:txBody>
                    <a:bodyPr/>
                    <a:lstStyle/>
                    <a:p>
                      <a:pPr algn="ctr" fontAlgn="b">
                        <a:spcBef>
                          <a:spcPts val="0"/>
                        </a:spcBef>
                        <a:spcAft>
                          <a:spcPts val="0"/>
                        </a:spcAft>
                      </a:pPr>
                      <a:r>
                        <a:rPr lang="en-GB" sz="1700" b="1" i="0" u="none" strike="noStrike" cap="none" spc="30">
                          <a:solidFill>
                            <a:schemeClr val="tx1"/>
                          </a:solidFill>
                          <a:effectLst/>
                          <a:latin typeface="Times New Roman" panose="02020603050405020304" pitchFamily="18" charset="0"/>
                        </a:rPr>
                        <a:t> Projeected Income Statement </a:t>
                      </a:r>
                      <a:endParaRPr lang="en-GB" sz="1700" b="1" i="0" u="none" strike="noStrike" cap="none" spc="30">
                        <a:solidFill>
                          <a:schemeClr val="tx1"/>
                        </a:solidFill>
                        <a:effectLst/>
                        <a:latin typeface="Arial" panose="020B0604020202020204" pitchFamily="34" charset="0"/>
                      </a:endParaRPr>
                    </a:p>
                  </a:txBody>
                  <a:tcPr marL="0" marR="9521" marT="44663" marB="44663" anchor="ctr">
                    <a:lnL w="12700" cmpd="sng">
                      <a:noFill/>
                    </a:lnL>
                    <a:lnR w="12700" cmpd="sng">
                      <a:noFill/>
                    </a:lnR>
                    <a:lnT w="19050" cap="flat" cmpd="sng" algn="ctr">
                      <a:solidFill>
                        <a:schemeClr val="accent1"/>
                      </a:solidFill>
                      <a:prstDash val="solid"/>
                    </a:lnT>
                    <a:lnB w="38100" cmpd="sng">
                      <a:noFill/>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312727047"/>
                  </a:ext>
                </a:extLst>
              </a:tr>
              <a:tr h="250748">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Particulars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Year 1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Year 2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Year 3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Year 4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Year 5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38100" cmpd="sng">
                      <a:noFill/>
                    </a:lnT>
                    <a:lnB w="9525" cap="flat" cmpd="sng" algn="ctr">
                      <a:solidFill>
                        <a:schemeClr val="accent1"/>
                      </a:solidFill>
                      <a:prstDash val="solid"/>
                    </a:lnB>
                    <a:noFill/>
                  </a:tcPr>
                </a:tc>
                <a:extLst>
                  <a:ext uri="{0D108BD9-81ED-4DB2-BD59-A6C34878D82A}">
                    <a16:rowId xmlns:a16="http://schemas.microsoft.com/office/drawing/2014/main" val="3657824715"/>
                  </a:ext>
                </a:extLst>
              </a:tr>
              <a:tr h="250748">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Unit Sold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584,000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600,000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625,000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651,000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700,000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3083706531"/>
                  </a:ext>
                </a:extLst>
              </a:tr>
              <a:tr h="250748">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Unit Price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20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20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20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20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20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extLst>
                  <a:ext uri="{0D108BD9-81ED-4DB2-BD59-A6C34878D82A}">
                    <a16:rowId xmlns:a16="http://schemas.microsoft.com/office/drawing/2014/main" val="1363994771"/>
                  </a:ext>
                </a:extLst>
              </a:tr>
              <a:tr h="250748">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Sales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11,680,000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12,000,000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12,500,000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13,020,000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14,000,000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1305886679"/>
                  </a:ext>
                </a:extLst>
              </a:tr>
              <a:tr h="448947">
                <a:tc>
                  <a:txBody>
                    <a:bodyPr/>
                    <a:lstStyle/>
                    <a:p>
                      <a:pPr algn="l" fontAlgn="b">
                        <a:spcBef>
                          <a:spcPts val="0"/>
                        </a:spcBef>
                        <a:spcAft>
                          <a:spcPts val="0"/>
                        </a:spcAft>
                      </a:pPr>
                      <a:r>
                        <a:rPr lang="en-US" sz="1300" b="0" i="0" u="none" strike="noStrike" cap="none" spc="0">
                          <a:solidFill>
                            <a:schemeClr val="tx1"/>
                          </a:solidFill>
                          <a:effectLst/>
                          <a:latin typeface="Times New Roman" panose="02020603050405020304" pitchFamily="18" charset="0"/>
                        </a:rPr>
                        <a:t> Variable Cost (Production from Third Party) </a:t>
                      </a:r>
                      <a:endParaRPr lang="en-US"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1,752,000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1,800,000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1,875,000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1,953,000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2,100,000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extLst>
                  <a:ext uri="{0D108BD9-81ED-4DB2-BD59-A6C34878D82A}">
                    <a16:rowId xmlns:a16="http://schemas.microsoft.com/office/drawing/2014/main" val="1773533408"/>
                  </a:ext>
                </a:extLst>
              </a:tr>
              <a:tr h="250748">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Contribution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9,928,000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10,200,000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10,625,000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11,067,000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11,900,000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993263573"/>
                  </a:ext>
                </a:extLst>
              </a:tr>
              <a:tr h="250748">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Period Cost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extLst>
                  <a:ext uri="{0D108BD9-81ED-4DB2-BD59-A6C34878D82A}">
                    <a16:rowId xmlns:a16="http://schemas.microsoft.com/office/drawing/2014/main" val="944620847"/>
                  </a:ext>
                </a:extLst>
              </a:tr>
              <a:tr h="250748">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Administrative Expenses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100,000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100,000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100,000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100,000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100,000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2217078910"/>
                  </a:ext>
                </a:extLst>
              </a:tr>
              <a:tr h="250748">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Other Selling Expenses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250,000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250,000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250,000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250,000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250,000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extLst>
                  <a:ext uri="{0D108BD9-81ED-4DB2-BD59-A6C34878D82A}">
                    <a16:rowId xmlns:a16="http://schemas.microsoft.com/office/drawing/2014/main" val="1153252084"/>
                  </a:ext>
                </a:extLst>
              </a:tr>
              <a:tr h="250748">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Profit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9,578,000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9,850,000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10,275,000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10,717,000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11,550,000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328519706"/>
                  </a:ext>
                </a:extLst>
              </a:tr>
              <a:tr h="250748">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Contribution for CSR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870,727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895,455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934,091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974,273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1,050,000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extLst>
                  <a:ext uri="{0D108BD9-81ED-4DB2-BD59-A6C34878D82A}">
                    <a16:rowId xmlns:a16="http://schemas.microsoft.com/office/drawing/2014/main" val="659353084"/>
                  </a:ext>
                </a:extLst>
              </a:tr>
              <a:tr h="250748">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Profit before Tax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8,707,273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8,954,545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9,340,909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9,742,727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10,500,000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3774462057"/>
                  </a:ext>
                </a:extLst>
              </a:tr>
              <a:tr h="250748">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Tax @ 17%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1,480,236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1,522,273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1,587,955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1,656,264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
                        <a:spcBef>
                          <a:spcPts val="0"/>
                        </a:spcBef>
                        <a:spcAft>
                          <a:spcPts val="0"/>
                        </a:spcAft>
                      </a:pPr>
                      <a:r>
                        <a:rPr lang="en-GB" sz="1300" b="0" i="0" u="none" strike="noStrike" cap="none" spc="0">
                          <a:solidFill>
                            <a:schemeClr val="tx1"/>
                          </a:solidFill>
                          <a:effectLst/>
                          <a:latin typeface="Times New Roman" panose="02020603050405020304" pitchFamily="18" charset="0"/>
                        </a:rPr>
                        <a:t>         1,785,000 </a:t>
                      </a:r>
                      <a:endParaRPr lang="en-GB" sz="1300" b="0" i="0" u="none" strike="noStrike" cap="none" spc="0">
                        <a:solidFill>
                          <a:schemeClr val="tx1"/>
                        </a:solidFill>
                        <a:effectLst/>
                        <a:latin typeface="Arial" panose="020B0604020202020204" pitchFamily="34" charset="0"/>
                      </a:endParaRPr>
                    </a:p>
                  </a:txBody>
                  <a:tcPr marL="0" marR="9305" marT="9305" marB="0" anchor="b">
                    <a:lnL w="12700" cmpd="sng">
                      <a:noFill/>
                      <a:prstDash val="solid"/>
                    </a:lnL>
                    <a:lnR w="12700" cmpd="sng">
                      <a:noFill/>
                      <a:prstDash val="solid"/>
                    </a:lnR>
                    <a:lnT w="12700" cmpd="sng">
                      <a:noFill/>
                      <a:prstDash val="solid"/>
                    </a:lnT>
                    <a:lnB w="9525" cap="flat" cmpd="sng" algn="ctr">
                      <a:solidFill>
                        <a:schemeClr val="accent1"/>
                      </a:solidFill>
                      <a:prstDash val="solid"/>
                    </a:lnB>
                    <a:noFill/>
                  </a:tcPr>
                </a:tc>
                <a:extLst>
                  <a:ext uri="{0D108BD9-81ED-4DB2-BD59-A6C34878D82A}">
                    <a16:rowId xmlns:a16="http://schemas.microsoft.com/office/drawing/2014/main" val="396201359"/>
                  </a:ext>
                </a:extLst>
              </a:tr>
              <a:tr h="250748">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Profit After Tax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7,227,036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7,432,273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7,752,955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8,086,464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
                        <a:spcBef>
                          <a:spcPts val="0"/>
                        </a:spcBef>
                        <a:spcAft>
                          <a:spcPts val="0"/>
                        </a:spcAft>
                      </a:pPr>
                      <a:r>
                        <a:rPr lang="en-GB" sz="1300" b="1" i="0" u="none" strike="noStrike" cap="none" spc="0">
                          <a:solidFill>
                            <a:schemeClr val="tx1"/>
                          </a:solidFill>
                          <a:effectLst/>
                          <a:latin typeface="Times New Roman" panose="02020603050405020304" pitchFamily="18" charset="0"/>
                        </a:rPr>
                        <a:t>         8,715,000 </a:t>
                      </a:r>
                      <a:endParaRPr lang="en-GB" sz="1300" b="0" i="0" u="none" strike="noStrike" cap="none" spc="0">
                        <a:solidFill>
                          <a:schemeClr val="tx1"/>
                        </a:solidFill>
                        <a:effectLst/>
                        <a:latin typeface="Arial" panose="020B0604020202020204" pitchFamily="34" charset="0"/>
                      </a:endParaRPr>
                    </a:p>
                  </a:txBody>
                  <a:tcPr marL="47604" marR="9305" marT="9305" marB="0" anchor="b">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330364514"/>
                  </a:ext>
                </a:extLst>
              </a:tr>
            </a:tbl>
          </a:graphicData>
        </a:graphic>
      </p:graphicFrame>
    </p:spTree>
    <p:extLst>
      <p:ext uri="{BB962C8B-B14F-4D97-AF65-F5344CB8AC3E}">
        <p14:creationId xmlns:p14="http://schemas.microsoft.com/office/powerpoint/2010/main" val="34364804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67038B-A538-4F50-A05C-7D253330A2AC}"/>
              </a:ext>
            </a:extLst>
          </p:cNvPr>
          <p:cNvSpPr>
            <a:spLocks noGrp="1"/>
          </p:cNvSpPr>
          <p:nvPr>
            <p:ph type="title"/>
          </p:nvPr>
        </p:nvSpPr>
        <p:spPr>
          <a:xfrm>
            <a:off x="1286933" y="609600"/>
            <a:ext cx="10197494" cy="1099457"/>
          </a:xfrm>
        </p:spPr>
        <p:txBody>
          <a:bodyPr>
            <a:normAutofit fontScale="90000"/>
          </a:bodyPr>
          <a:lstStyle/>
          <a:p>
            <a:r>
              <a:rPr lang="en-US" dirty="0"/>
              <a:t>Profit for the 5 years of operations</a:t>
            </a:r>
            <a:br>
              <a:rPr lang="en-US" dirty="0"/>
            </a:br>
            <a:br>
              <a:rPr lang="en-US" dirty="0"/>
            </a:br>
            <a:endParaRPr lang="en-GB" dirty="0"/>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 name="Content Placeholder 3">
            <a:extLst>
              <a:ext uri="{FF2B5EF4-FFF2-40B4-BE49-F238E27FC236}">
                <a16:creationId xmlns:a16="http://schemas.microsoft.com/office/drawing/2014/main" id="{29BFBA7F-F921-43F0-9371-7482FDE42A6C}"/>
              </a:ext>
            </a:extLst>
          </p:cNvPr>
          <p:cNvGraphicFramePr>
            <a:graphicFrameLocks noGrp="1"/>
          </p:cNvGraphicFramePr>
          <p:nvPr>
            <p:ph idx="1"/>
            <p:extLst>
              <p:ext uri="{D42A27DB-BD31-4B8C-83A1-F6EECF244321}">
                <p14:modId xmlns:p14="http://schemas.microsoft.com/office/powerpoint/2010/main" val="2820741431"/>
              </p:ext>
            </p:extLst>
          </p:nvPr>
        </p:nvGraphicFramePr>
        <p:xfrm>
          <a:off x="1286933" y="2155884"/>
          <a:ext cx="9618134" cy="3678803"/>
        </p:xfrm>
        <a:graphic>
          <a:graphicData uri="http://schemas.openxmlformats.org/drawingml/2006/table">
            <a:tbl>
              <a:tblPr>
                <a:tableStyleId>{5C22544A-7EE6-4342-B048-85BDC9FD1C3A}</a:tableStyleId>
              </a:tblPr>
              <a:tblGrid>
                <a:gridCol w="2305642">
                  <a:extLst>
                    <a:ext uri="{9D8B030D-6E8A-4147-A177-3AD203B41FA5}">
                      <a16:colId xmlns:a16="http://schemas.microsoft.com/office/drawing/2014/main" val="2644333259"/>
                    </a:ext>
                  </a:extLst>
                </a:gridCol>
                <a:gridCol w="3851863">
                  <a:extLst>
                    <a:ext uri="{9D8B030D-6E8A-4147-A177-3AD203B41FA5}">
                      <a16:colId xmlns:a16="http://schemas.microsoft.com/office/drawing/2014/main" val="730801517"/>
                    </a:ext>
                  </a:extLst>
                </a:gridCol>
                <a:gridCol w="3460629">
                  <a:extLst>
                    <a:ext uri="{9D8B030D-6E8A-4147-A177-3AD203B41FA5}">
                      <a16:colId xmlns:a16="http://schemas.microsoft.com/office/drawing/2014/main" val="3176886123"/>
                    </a:ext>
                  </a:extLst>
                </a:gridCol>
              </a:tblGrid>
              <a:tr h="565709">
                <a:tc>
                  <a:txBody>
                    <a:bodyPr/>
                    <a:lstStyle/>
                    <a:p>
                      <a:pPr algn="l" fontAlgn="b"/>
                      <a:endParaRPr lang="en-GB" sz="2700" b="0" i="0" u="none" strike="noStrike">
                        <a:solidFill>
                          <a:srgbClr val="000000"/>
                        </a:solidFill>
                        <a:effectLst/>
                        <a:latin typeface="Calibri" panose="020F0502020204030204" pitchFamily="34" charset="0"/>
                      </a:endParaRPr>
                    </a:p>
                  </a:txBody>
                  <a:tcPr marL="23122" marR="23122" marT="23122" marB="0" anchor="b"/>
                </a:tc>
                <a:tc>
                  <a:txBody>
                    <a:bodyPr/>
                    <a:lstStyle/>
                    <a:p>
                      <a:pPr algn="l" fontAlgn="b"/>
                      <a:endParaRPr lang="en-GB" sz="2700" b="0" i="0" u="none" strike="noStrike">
                        <a:solidFill>
                          <a:srgbClr val="000000"/>
                        </a:solidFill>
                        <a:effectLst/>
                        <a:latin typeface="Calibri" panose="020F0502020204030204" pitchFamily="34" charset="0"/>
                      </a:endParaRPr>
                    </a:p>
                  </a:txBody>
                  <a:tcPr marL="23122" marR="23122" marT="23122" marB="0" anchor="b"/>
                </a:tc>
                <a:tc>
                  <a:txBody>
                    <a:bodyPr/>
                    <a:lstStyle/>
                    <a:p>
                      <a:pPr algn="l" fontAlgn="b"/>
                      <a:endParaRPr lang="en-GB" sz="2700" b="0" i="0" u="none" strike="noStrike">
                        <a:solidFill>
                          <a:srgbClr val="000000"/>
                        </a:solidFill>
                        <a:effectLst/>
                        <a:latin typeface="Calibri" panose="020F0502020204030204" pitchFamily="34" charset="0"/>
                      </a:endParaRPr>
                    </a:p>
                  </a:txBody>
                  <a:tcPr marL="23122" marR="23122" marT="23122" marB="0" anchor="b"/>
                </a:tc>
                <a:extLst>
                  <a:ext uri="{0D108BD9-81ED-4DB2-BD59-A6C34878D82A}">
                    <a16:rowId xmlns:a16="http://schemas.microsoft.com/office/drawing/2014/main" val="3998508738"/>
                  </a:ext>
                </a:extLst>
              </a:tr>
              <a:tr h="518849">
                <a:tc>
                  <a:txBody>
                    <a:bodyPr/>
                    <a:lstStyle/>
                    <a:p>
                      <a:pPr algn="l" fontAlgn="b"/>
                      <a:r>
                        <a:rPr lang="en-GB" sz="2700" u="none" strike="noStrike">
                          <a:effectLst/>
                        </a:rPr>
                        <a:t> </a:t>
                      </a:r>
                      <a:endParaRPr lang="en-GB" sz="2700" b="0" i="0" u="none" strike="noStrike">
                        <a:solidFill>
                          <a:srgbClr val="000000"/>
                        </a:solidFill>
                        <a:effectLst/>
                        <a:latin typeface="Calibri" panose="020F0502020204030204" pitchFamily="34" charset="0"/>
                      </a:endParaRPr>
                    </a:p>
                  </a:txBody>
                  <a:tcPr marL="23122" marR="23122" marT="23122" marB="0" anchor="b"/>
                </a:tc>
                <a:tc>
                  <a:txBody>
                    <a:bodyPr/>
                    <a:lstStyle/>
                    <a:p>
                      <a:pPr algn="l" fontAlgn="b"/>
                      <a:r>
                        <a:rPr lang="en-GB" sz="2700" u="none" strike="noStrike">
                          <a:effectLst/>
                        </a:rPr>
                        <a:t> Sales </a:t>
                      </a:r>
                      <a:endParaRPr lang="en-GB" sz="2700" b="0" i="0" u="none" strike="noStrike">
                        <a:solidFill>
                          <a:srgbClr val="000000"/>
                        </a:solidFill>
                        <a:effectLst/>
                        <a:latin typeface="Calibri" panose="020F0502020204030204" pitchFamily="34" charset="0"/>
                      </a:endParaRPr>
                    </a:p>
                  </a:txBody>
                  <a:tcPr marL="23122" marR="23122" marT="23122" marB="0" anchor="b"/>
                </a:tc>
                <a:tc>
                  <a:txBody>
                    <a:bodyPr/>
                    <a:lstStyle/>
                    <a:p>
                      <a:pPr algn="l" fontAlgn="b"/>
                      <a:r>
                        <a:rPr lang="en-GB" sz="2700" u="none" strike="noStrike">
                          <a:effectLst/>
                        </a:rPr>
                        <a:t> Profit </a:t>
                      </a:r>
                      <a:endParaRPr lang="en-GB" sz="2700" b="0" i="0" u="none" strike="noStrike">
                        <a:solidFill>
                          <a:srgbClr val="000000"/>
                        </a:solidFill>
                        <a:effectLst/>
                        <a:latin typeface="Calibri" panose="020F0502020204030204" pitchFamily="34" charset="0"/>
                      </a:endParaRPr>
                    </a:p>
                  </a:txBody>
                  <a:tcPr marL="23122" marR="23122" marT="23122" marB="0" anchor="b"/>
                </a:tc>
                <a:extLst>
                  <a:ext uri="{0D108BD9-81ED-4DB2-BD59-A6C34878D82A}">
                    <a16:rowId xmlns:a16="http://schemas.microsoft.com/office/drawing/2014/main" val="3427128049"/>
                  </a:ext>
                </a:extLst>
              </a:tr>
              <a:tr h="518849">
                <a:tc>
                  <a:txBody>
                    <a:bodyPr/>
                    <a:lstStyle/>
                    <a:p>
                      <a:pPr algn="l" fontAlgn="b"/>
                      <a:r>
                        <a:rPr lang="en-GB" sz="2700" u="none" strike="noStrike">
                          <a:effectLst/>
                        </a:rPr>
                        <a:t> Year 1 </a:t>
                      </a:r>
                      <a:endParaRPr lang="en-GB" sz="2700" b="0" i="0" u="none" strike="noStrike">
                        <a:solidFill>
                          <a:srgbClr val="000000"/>
                        </a:solidFill>
                        <a:effectLst/>
                        <a:latin typeface="Calibri" panose="020F0502020204030204" pitchFamily="34" charset="0"/>
                      </a:endParaRPr>
                    </a:p>
                  </a:txBody>
                  <a:tcPr marL="23122" marR="23122" marT="23122" marB="0" anchor="b"/>
                </a:tc>
                <a:tc>
                  <a:txBody>
                    <a:bodyPr/>
                    <a:lstStyle/>
                    <a:p>
                      <a:pPr algn="l" fontAlgn="b"/>
                      <a:r>
                        <a:rPr lang="en-GB" sz="2700" u="none" strike="noStrike">
                          <a:effectLst/>
                        </a:rPr>
                        <a:t>           11,680,000 </a:t>
                      </a:r>
                      <a:endParaRPr lang="en-GB" sz="2700" b="0" i="0" u="none" strike="noStrike">
                        <a:solidFill>
                          <a:srgbClr val="000000"/>
                        </a:solidFill>
                        <a:effectLst/>
                        <a:latin typeface="Calibri" panose="020F0502020204030204" pitchFamily="34" charset="0"/>
                      </a:endParaRPr>
                    </a:p>
                  </a:txBody>
                  <a:tcPr marL="23122" marR="23122" marT="23122" marB="0" anchor="b"/>
                </a:tc>
                <a:tc>
                  <a:txBody>
                    <a:bodyPr/>
                    <a:lstStyle/>
                    <a:p>
                      <a:pPr algn="l" fontAlgn="b"/>
                      <a:r>
                        <a:rPr lang="en-GB" sz="2700" u="none" strike="noStrike">
                          <a:effectLst/>
                        </a:rPr>
                        <a:t>          7,227,036 </a:t>
                      </a:r>
                      <a:endParaRPr lang="en-GB" sz="2700" b="0" i="0" u="none" strike="noStrike">
                        <a:solidFill>
                          <a:srgbClr val="000000"/>
                        </a:solidFill>
                        <a:effectLst/>
                        <a:latin typeface="Calibri" panose="020F0502020204030204" pitchFamily="34" charset="0"/>
                      </a:endParaRPr>
                    </a:p>
                  </a:txBody>
                  <a:tcPr marL="23122" marR="23122" marT="23122" marB="0" anchor="b"/>
                </a:tc>
                <a:extLst>
                  <a:ext uri="{0D108BD9-81ED-4DB2-BD59-A6C34878D82A}">
                    <a16:rowId xmlns:a16="http://schemas.microsoft.com/office/drawing/2014/main" val="358555349"/>
                  </a:ext>
                </a:extLst>
              </a:tr>
              <a:tr h="518849">
                <a:tc>
                  <a:txBody>
                    <a:bodyPr/>
                    <a:lstStyle/>
                    <a:p>
                      <a:pPr algn="l" fontAlgn="b"/>
                      <a:r>
                        <a:rPr lang="en-GB" sz="2700" u="none" strike="noStrike">
                          <a:effectLst/>
                        </a:rPr>
                        <a:t> Year 2 </a:t>
                      </a:r>
                      <a:endParaRPr lang="en-GB" sz="2700" b="0" i="0" u="none" strike="noStrike">
                        <a:solidFill>
                          <a:srgbClr val="000000"/>
                        </a:solidFill>
                        <a:effectLst/>
                        <a:latin typeface="Calibri" panose="020F0502020204030204" pitchFamily="34" charset="0"/>
                      </a:endParaRPr>
                    </a:p>
                  </a:txBody>
                  <a:tcPr marL="23122" marR="23122" marT="23122" marB="0" anchor="b"/>
                </a:tc>
                <a:tc>
                  <a:txBody>
                    <a:bodyPr/>
                    <a:lstStyle/>
                    <a:p>
                      <a:pPr algn="l" fontAlgn="b"/>
                      <a:r>
                        <a:rPr lang="en-GB" sz="2700" u="none" strike="noStrike">
                          <a:effectLst/>
                        </a:rPr>
                        <a:t>           12,000,000 </a:t>
                      </a:r>
                      <a:endParaRPr lang="en-GB" sz="2700" b="0" i="0" u="none" strike="noStrike">
                        <a:solidFill>
                          <a:srgbClr val="000000"/>
                        </a:solidFill>
                        <a:effectLst/>
                        <a:latin typeface="Calibri" panose="020F0502020204030204" pitchFamily="34" charset="0"/>
                      </a:endParaRPr>
                    </a:p>
                  </a:txBody>
                  <a:tcPr marL="23122" marR="23122" marT="23122" marB="0" anchor="b"/>
                </a:tc>
                <a:tc>
                  <a:txBody>
                    <a:bodyPr/>
                    <a:lstStyle/>
                    <a:p>
                      <a:pPr algn="l" fontAlgn="b"/>
                      <a:r>
                        <a:rPr lang="en-GB" sz="2700" u="none" strike="noStrike">
                          <a:effectLst/>
                        </a:rPr>
                        <a:t>          7,432,273 </a:t>
                      </a:r>
                      <a:endParaRPr lang="en-GB" sz="2700" b="0" i="0" u="none" strike="noStrike">
                        <a:solidFill>
                          <a:srgbClr val="000000"/>
                        </a:solidFill>
                        <a:effectLst/>
                        <a:latin typeface="Calibri" panose="020F0502020204030204" pitchFamily="34" charset="0"/>
                      </a:endParaRPr>
                    </a:p>
                  </a:txBody>
                  <a:tcPr marL="23122" marR="23122" marT="23122" marB="0" anchor="b"/>
                </a:tc>
                <a:extLst>
                  <a:ext uri="{0D108BD9-81ED-4DB2-BD59-A6C34878D82A}">
                    <a16:rowId xmlns:a16="http://schemas.microsoft.com/office/drawing/2014/main" val="2356824183"/>
                  </a:ext>
                </a:extLst>
              </a:tr>
              <a:tr h="518849">
                <a:tc>
                  <a:txBody>
                    <a:bodyPr/>
                    <a:lstStyle/>
                    <a:p>
                      <a:pPr algn="l" fontAlgn="b"/>
                      <a:r>
                        <a:rPr lang="en-GB" sz="2700" u="none" strike="noStrike">
                          <a:effectLst/>
                        </a:rPr>
                        <a:t> Year 3 </a:t>
                      </a:r>
                      <a:endParaRPr lang="en-GB" sz="2700" b="0" i="0" u="none" strike="noStrike">
                        <a:solidFill>
                          <a:srgbClr val="000000"/>
                        </a:solidFill>
                        <a:effectLst/>
                        <a:latin typeface="Calibri" panose="020F0502020204030204" pitchFamily="34" charset="0"/>
                      </a:endParaRPr>
                    </a:p>
                  </a:txBody>
                  <a:tcPr marL="23122" marR="23122" marT="23122" marB="0" anchor="b"/>
                </a:tc>
                <a:tc>
                  <a:txBody>
                    <a:bodyPr/>
                    <a:lstStyle/>
                    <a:p>
                      <a:pPr algn="l" fontAlgn="b"/>
                      <a:r>
                        <a:rPr lang="en-GB" sz="2700" u="none" strike="noStrike">
                          <a:effectLst/>
                        </a:rPr>
                        <a:t>           12,500,000 </a:t>
                      </a:r>
                      <a:endParaRPr lang="en-GB" sz="2700" b="0" i="0" u="none" strike="noStrike">
                        <a:solidFill>
                          <a:srgbClr val="000000"/>
                        </a:solidFill>
                        <a:effectLst/>
                        <a:latin typeface="Calibri" panose="020F0502020204030204" pitchFamily="34" charset="0"/>
                      </a:endParaRPr>
                    </a:p>
                  </a:txBody>
                  <a:tcPr marL="23122" marR="23122" marT="23122" marB="0" anchor="b"/>
                </a:tc>
                <a:tc>
                  <a:txBody>
                    <a:bodyPr/>
                    <a:lstStyle/>
                    <a:p>
                      <a:pPr algn="l" fontAlgn="b"/>
                      <a:r>
                        <a:rPr lang="en-GB" sz="2700" u="none" strike="noStrike">
                          <a:effectLst/>
                        </a:rPr>
                        <a:t>          7,752,955 </a:t>
                      </a:r>
                      <a:endParaRPr lang="en-GB" sz="2700" b="0" i="0" u="none" strike="noStrike">
                        <a:solidFill>
                          <a:srgbClr val="000000"/>
                        </a:solidFill>
                        <a:effectLst/>
                        <a:latin typeface="Calibri" panose="020F0502020204030204" pitchFamily="34" charset="0"/>
                      </a:endParaRPr>
                    </a:p>
                  </a:txBody>
                  <a:tcPr marL="23122" marR="23122" marT="23122" marB="0" anchor="b"/>
                </a:tc>
                <a:extLst>
                  <a:ext uri="{0D108BD9-81ED-4DB2-BD59-A6C34878D82A}">
                    <a16:rowId xmlns:a16="http://schemas.microsoft.com/office/drawing/2014/main" val="1424725866"/>
                  </a:ext>
                </a:extLst>
              </a:tr>
              <a:tr h="518849">
                <a:tc>
                  <a:txBody>
                    <a:bodyPr/>
                    <a:lstStyle/>
                    <a:p>
                      <a:pPr algn="l" fontAlgn="b"/>
                      <a:r>
                        <a:rPr lang="en-GB" sz="2700" u="none" strike="noStrike">
                          <a:effectLst/>
                        </a:rPr>
                        <a:t> Year 4 </a:t>
                      </a:r>
                      <a:endParaRPr lang="en-GB" sz="2700" b="0" i="0" u="none" strike="noStrike">
                        <a:solidFill>
                          <a:srgbClr val="000000"/>
                        </a:solidFill>
                        <a:effectLst/>
                        <a:latin typeface="Calibri" panose="020F0502020204030204" pitchFamily="34" charset="0"/>
                      </a:endParaRPr>
                    </a:p>
                  </a:txBody>
                  <a:tcPr marL="23122" marR="23122" marT="23122" marB="0" anchor="b"/>
                </a:tc>
                <a:tc>
                  <a:txBody>
                    <a:bodyPr/>
                    <a:lstStyle/>
                    <a:p>
                      <a:pPr algn="l" fontAlgn="b"/>
                      <a:r>
                        <a:rPr lang="en-GB" sz="2700" u="none" strike="noStrike">
                          <a:effectLst/>
                        </a:rPr>
                        <a:t>           13,020,000 </a:t>
                      </a:r>
                      <a:endParaRPr lang="en-GB" sz="2700" b="0" i="0" u="none" strike="noStrike">
                        <a:solidFill>
                          <a:srgbClr val="000000"/>
                        </a:solidFill>
                        <a:effectLst/>
                        <a:latin typeface="Calibri" panose="020F0502020204030204" pitchFamily="34" charset="0"/>
                      </a:endParaRPr>
                    </a:p>
                  </a:txBody>
                  <a:tcPr marL="23122" marR="23122" marT="23122" marB="0" anchor="b"/>
                </a:tc>
                <a:tc>
                  <a:txBody>
                    <a:bodyPr/>
                    <a:lstStyle/>
                    <a:p>
                      <a:pPr algn="l" fontAlgn="b"/>
                      <a:r>
                        <a:rPr lang="en-GB" sz="2700" u="none" strike="noStrike">
                          <a:effectLst/>
                        </a:rPr>
                        <a:t>          8,086,464 </a:t>
                      </a:r>
                      <a:endParaRPr lang="en-GB" sz="2700" b="0" i="0" u="none" strike="noStrike">
                        <a:solidFill>
                          <a:srgbClr val="000000"/>
                        </a:solidFill>
                        <a:effectLst/>
                        <a:latin typeface="Calibri" panose="020F0502020204030204" pitchFamily="34" charset="0"/>
                      </a:endParaRPr>
                    </a:p>
                  </a:txBody>
                  <a:tcPr marL="23122" marR="23122" marT="23122" marB="0" anchor="b"/>
                </a:tc>
                <a:extLst>
                  <a:ext uri="{0D108BD9-81ED-4DB2-BD59-A6C34878D82A}">
                    <a16:rowId xmlns:a16="http://schemas.microsoft.com/office/drawing/2014/main" val="2790571145"/>
                  </a:ext>
                </a:extLst>
              </a:tr>
              <a:tr h="518849">
                <a:tc>
                  <a:txBody>
                    <a:bodyPr/>
                    <a:lstStyle/>
                    <a:p>
                      <a:pPr algn="l" fontAlgn="b"/>
                      <a:r>
                        <a:rPr lang="en-GB" sz="2700" u="none" strike="noStrike">
                          <a:effectLst/>
                        </a:rPr>
                        <a:t> Year 5 </a:t>
                      </a:r>
                      <a:endParaRPr lang="en-GB" sz="2700" b="0" i="0" u="none" strike="noStrike">
                        <a:solidFill>
                          <a:srgbClr val="000000"/>
                        </a:solidFill>
                        <a:effectLst/>
                        <a:latin typeface="Calibri" panose="020F0502020204030204" pitchFamily="34" charset="0"/>
                      </a:endParaRPr>
                    </a:p>
                  </a:txBody>
                  <a:tcPr marL="23122" marR="23122" marT="23122" marB="0" anchor="b"/>
                </a:tc>
                <a:tc>
                  <a:txBody>
                    <a:bodyPr/>
                    <a:lstStyle/>
                    <a:p>
                      <a:pPr algn="l" fontAlgn="b"/>
                      <a:r>
                        <a:rPr lang="en-GB" sz="2700" u="none" strike="noStrike">
                          <a:effectLst/>
                        </a:rPr>
                        <a:t>           14,000,000 </a:t>
                      </a:r>
                      <a:endParaRPr lang="en-GB" sz="2700" b="0" i="0" u="none" strike="noStrike">
                        <a:solidFill>
                          <a:srgbClr val="000000"/>
                        </a:solidFill>
                        <a:effectLst/>
                        <a:latin typeface="Calibri" panose="020F0502020204030204" pitchFamily="34" charset="0"/>
                      </a:endParaRPr>
                    </a:p>
                  </a:txBody>
                  <a:tcPr marL="23122" marR="23122" marT="23122" marB="0" anchor="b"/>
                </a:tc>
                <a:tc>
                  <a:txBody>
                    <a:bodyPr/>
                    <a:lstStyle/>
                    <a:p>
                      <a:pPr algn="l" fontAlgn="b"/>
                      <a:r>
                        <a:rPr lang="en-GB" sz="2700" u="none" strike="noStrike" dirty="0">
                          <a:effectLst/>
                        </a:rPr>
                        <a:t>          8,715,000 </a:t>
                      </a:r>
                      <a:endParaRPr lang="en-GB" sz="2700" b="0" i="0" u="none" strike="noStrike" dirty="0">
                        <a:solidFill>
                          <a:srgbClr val="000000"/>
                        </a:solidFill>
                        <a:effectLst/>
                        <a:latin typeface="Calibri" panose="020F0502020204030204" pitchFamily="34" charset="0"/>
                      </a:endParaRPr>
                    </a:p>
                  </a:txBody>
                  <a:tcPr marL="23122" marR="23122" marT="23122" marB="0" anchor="b"/>
                </a:tc>
                <a:extLst>
                  <a:ext uri="{0D108BD9-81ED-4DB2-BD59-A6C34878D82A}">
                    <a16:rowId xmlns:a16="http://schemas.microsoft.com/office/drawing/2014/main" val="1723977513"/>
                  </a:ext>
                </a:extLst>
              </a:tr>
            </a:tbl>
          </a:graphicData>
        </a:graphic>
      </p:graphicFrame>
    </p:spTree>
    <p:extLst>
      <p:ext uri="{BB962C8B-B14F-4D97-AF65-F5344CB8AC3E}">
        <p14:creationId xmlns:p14="http://schemas.microsoft.com/office/powerpoint/2010/main" val="33662183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A94FCF-1E01-4E87-848C-12E648B2BC0C}"/>
              </a:ext>
            </a:extLst>
          </p:cNvPr>
          <p:cNvSpPr>
            <a:spLocks noGrp="1"/>
          </p:cNvSpPr>
          <p:nvPr>
            <p:ph type="title"/>
          </p:nvPr>
        </p:nvSpPr>
        <p:spPr>
          <a:xfrm>
            <a:off x="1286933" y="609600"/>
            <a:ext cx="10197494" cy="1099457"/>
          </a:xfrm>
        </p:spPr>
        <p:txBody>
          <a:bodyPr>
            <a:normAutofit/>
          </a:bodyPr>
          <a:lstStyle/>
          <a:p>
            <a:endParaRPr lang="en-GB" dirty="0"/>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 name="Content Placeholder 3">
            <a:extLst>
              <a:ext uri="{FF2B5EF4-FFF2-40B4-BE49-F238E27FC236}">
                <a16:creationId xmlns:a16="http://schemas.microsoft.com/office/drawing/2014/main" id="{00000000-0008-0000-0000-000004000000}"/>
              </a:ext>
            </a:extLst>
          </p:cNvPr>
          <p:cNvGraphicFramePr>
            <a:graphicFrameLocks noGrp="1"/>
          </p:cNvGraphicFramePr>
          <p:nvPr>
            <p:ph idx="1"/>
            <p:extLst>
              <p:ext uri="{D42A27DB-BD31-4B8C-83A1-F6EECF244321}">
                <p14:modId xmlns:p14="http://schemas.microsoft.com/office/powerpoint/2010/main" val="259822391"/>
              </p:ext>
            </p:extLst>
          </p:nvPr>
        </p:nvGraphicFramePr>
        <p:xfrm>
          <a:off x="1286933" y="1948543"/>
          <a:ext cx="9618133" cy="4093482"/>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02376792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1342</TotalTime>
  <Words>1446</Words>
  <Application>Microsoft Office PowerPoint</Application>
  <PresentationFormat>Widescreen</PresentationFormat>
  <Paragraphs>247</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Times New Roman</vt:lpstr>
      <vt:lpstr>Trebuchet MS</vt:lpstr>
      <vt:lpstr>Wingdings 3</vt:lpstr>
      <vt:lpstr>Facet</vt:lpstr>
      <vt:lpstr>University of Walls  Trinity Saint David Algaewash shampoo</vt:lpstr>
      <vt:lpstr>Contain page</vt:lpstr>
      <vt:lpstr>Company overview </vt:lpstr>
      <vt:lpstr>Product and services </vt:lpstr>
      <vt:lpstr>Market research </vt:lpstr>
      <vt:lpstr>Eco-friendly</vt:lpstr>
      <vt:lpstr>Halal certificated </vt:lpstr>
      <vt:lpstr>Target market </vt:lpstr>
      <vt:lpstr>Target market </vt:lpstr>
      <vt:lpstr>Marketing plan </vt:lpstr>
      <vt:lpstr>Where Algaewash can be found?</vt:lpstr>
      <vt:lpstr>Marketing plan </vt:lpstr>
      <vt:lpstr>Management team and operations</vt:lpstr>
      <vt:lpstr>Financial plan </vt:lpstr>
      <vt:lpstr>Cash inflows </vt:lpstr>
      <vt:lpstr>The projected profit and loss statement for five years  </vt:lpstr>
      <vt:lpstr>Profit for the 5 years of operations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Walls  Trinity Saint David Algaewash shampoo</dc:title>
  <dc:creator>Zlatina-PC</dc:creator>
  <cp:lastModifiedBy>Zlatina-PC</cp:lastModifiedBy>
  <cp:revision>1</cp:revision>
  <dcterms:created xsi:type="dcterms:W3CDTF">2021-07-20T15:52:11Z</dcterms:created>
  <dcterms:modified xsi:type="dcterms:W3CDTF">2021-07-21T14:14:50Z</dcterms:modified>
</cp:coreProperties>
</file>