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8" r:id="rId1"/>
  </p:sldMasterIdLst>
  <p:notesMasterIdLst>
    <p:notesMasterId r:id="rId14"/>
  </p:notesMasterIdLst>
  <p:sldIdLst>
    <p:sldId id="256" r:id="rId2"/>
    <p:sldId id="258" r:id="rId3"/>
    <p:sldId id="257" r:id="rId4"/>
    <p:sldId id="260" r:id="rId5"/>
    <p:sldId id="261" r:id="rId6"/>
    <p:sldId id="270" r:id="rId7"/>
    <p:sldId id="271" r:id="rId8"/>
    <p:sldId id="272" r:id="rId9"/>
    <p:sldId id="269" r:id="rId10"/>
    <p:sldId id="273" r:id="rId11"/>
    <p:sldId id="276" r:id="rId12"/>
    <p:sldId id="274"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3763" autoAdjust="0"/>
  </p:normalViewPr>
  <p:slideViewPr>
    <p:cSldViewPr snapToGrid="0">
      <p:cViewPr>
        <p:scale>
          <a:sx n="59" d="100"/>
          <a:sy n="59" d="100"/>
        </p:scale>
        <p:origin x="-936" y="-27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0C364AB-C594-4E10-B0AB-9ECB93A47327}" type="datetimeFigureOut">
              <a:rPr lang="en-GB" smtClean="0"/>
              <a:t>26/02/2022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D34D72F-B8F6-4716-A255-E3E50BB52E21}" type="slidenum">
              <a:rPr lang="en-GB" smtClean="0"/>
              <a:t>‹#›</a:t>
            </a:fld>
            <a:endParaRPr lang="en-GB"/>
          </a:p>
        </p:txBody>
      </p:sp>
    </p:spTree>
    <p:extLst>
      <p:ext uri="{BB962C8B-B14F-4D97-AF65-F5344CB8AC3E}">
        <p14:creationId xmlns:p14="http://schemas.microsoft.com/office/powerpoint/2010/main" val="42808737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0"/>
              </a:spcAft>
            </a:pPr>
            <a:r>
              <a:rPr lang="en-GB" sz="1800" b="1" i="1" kern="0" dirty="0">
                <a:solidFill>
                  <a:srgbClr val="000000"/>
                </a:solidFill>
                <a:effectLst/>
                <a:latin typeface="Arial" panose="020B0604020202020204" pitchFamily="34" charset="0"/>
                <a:ea typeface="Times New Roman" panose="02020603050405020304" pitchFamily="18" charset="0"/>
              </a:rPr>
              <a:t>Introduction and Chosen Research Question	</a:t>
            </a:r>
            <a:endParaRPr lang="en-US" sz="1800" b="1" i="1" kern="0" dirty="0">
              <a:solidFill>
                <a:srgbClr val="000000"/>
              </a:solidFill>
              <a:effectLst/>
              <a:latin typeface="Arial" panose="020B0604020202020204" pitchFamily="34" charset="0"/>
              <a:ea typeface="Times New Roman" panose="02020603050405020304" pitchFamily="18" charset="0"/>
            </a:endParaRPr>
          </a:p>
          <a:p>
            <a:pPr marL="0" marR="0" indent="457200" algn="just">
              <a:lnSpc>
                <a:spcPct val="150000"/>
              </a:lnSpc>
              <a:spcBef>
                <a:spcPts val="0"/>
              </a:spcBef>
              <a:spcAft>
                <a:spcPts val="0"/>
              </a:spcAft>
            </a:pP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crisis due to the Covid-19 contingency has accelerated the implementation of collaborative tools in education (</a:t>
            </a:r>
            <a:r>
              <a:rPr lang="en-GB"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Perifanou</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et al., 2021). Most educational institutions including UWTSD have incorporated them to be able to continue with the classes, adapting formats and possibilities to the different subjects and educational stages. An adequate training for teachers is also essential since digital skills are essential for them. Digital tools or systems that allow access to certain services that make it easier for users to communicate and work together, regardless of whether they are gathered in the same physical place. According to Clark (2020), collaborative tools are an ideal solution to be able to carry out educational work online. Apart from overcoming the problem of distance, they help to strengthen issues such as reasoning, self-learning, independence, and collaborative learning.</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457200" algn="just" fontAlgn="t">
              <a:lnSpc>
                <a:spcPct val="150000"/>
              </a:lnSpc>
              <a:spcBef>
                <a:spcPts val="0"/>
              </a:spcBef>
              <a:spcAft>
                <a:spcPts val="0"/>
              </a:spcAft>
            </a:pPr>
            <a:r>
              <a:rPr lang="en-GB" sz="1800" dirty="0">
                <a:solidFill>
                  <a:srgbClr val="000000"/>
                </a:solidFill>
                <a:effectLst/>
                <a:latin typeface="Arial" panose="020B0604020202020204" pitchFamily="34" charset="0"/>
                <a:ea typeface="Times New Roman" panose="02020603050405020304" pitchFamily="18" charset="0"/>
              </a:rPr>
              <a:t>Modern educational space cannot be imagined without digital tools (</a:t>
            </a:r>
            <a:r>
              <a:rPr lang="en-GB" sz="1800" dirty="0" err="1">
                <a:solidFill>
                  <a:srgbClr val="000000"/>
                </a:solidFill>
                <a:effectLst/>
                <a:latin typeface="Arial" panose="020B0604020202020204" pitchFamily="34" charset="0"/>
                <a:ea typeface="Times New Roman" panose="02020603050405020304" pitchFamily="18" charset="0"/>
              </a:rPr>
              <a:t>Rannastu</a:t>
            </a:r>
            <a:r>
              <a:rPr lang="en-GB" sz="1800" dirty="0">
                <a:solidFill>
                  <a:srgbClr val="000000"/>
                </a:solidFill>
                <a:effectLst/>
                <a:latin typeface="Arial" panose="020B0604020202020204" pitchFamily="34" charset="0"/>
                <a:ea typeface="Times New Roman" panose="02020603050405020304" pitchFamily="18" charset="0"/>
              </a:rPr>
              <a:t>-Avalos, and </a:t>
            </a:r>
            <a:r>
              <a:rPr lang="en-GB" sz="1800" dirty="0" err="1">
                <a:solidFill>
                  <a:srgbClr val="000000"/>
                </a:solidFill>
                <a:effectLst/>
                <a:latin typeface="Arial" panose="020B0604020202020204" pitchFamily="34" charset="0"/>
                <a:ea typeface="Times New Roman" panose="02020603050405020304" pitchFamily="18" charset="0"/>
              </a:rPr>
              <a:t>Siiman</a:t>
            </a:r>
            <a:r>
              <a:rPr lang="en-GB" sz="1800" dirty="0">
                <a:solidFill>
                  <a:srgbClr val="000000"/>
                </a:solidFill>
                <a:effectLst/>
                <a:latin typeface="Arial" panose="020B0604020202020204" pitchFamily="34" charset="0"/>
                <a:ea typeface="Times New Roman" panose="02020603050405020304" pitchFamily="18" charset="0"/>
              </a:rPr>
              <a:t>, 2020). Digital tools have taken a strong place in the educational process of UWTSD, significantly expanding the capabilities of both teachers and students. There are numerous tools are used at UWTSD for collaboration such as Zoom, Microsoft Teams, Skype, and Google Classroom (</a:t>
            </a:r>
            <a:r>
              <a:rPr lang="en-GB" sz="1800" dirty="0" err="1">
                <a:solidFill>
                  <a:srgbClr val="000000"/>
                </a:solidFill>
                <a:effectLst/>
                <a:latin typeface="Arial" panose="020B0604020202020204" pitchFamily="34" charset="0"/>
                <a:ea typeface="Times New Roman" panose="02020603050405020304" pitchFamily="18" charset="0"/>
              </a:rPr>
              <a:t>Rannastu</a:t>
            </a:r>
            <a:r>
              <a:rPr lang="en-GB" sz="1800" dirty="0">
                <a:solidFill>
                  <a:srgbClr val="000000"/>
                </a:solidFill>
                <a:effectLst/>
                <a:latin typeface="Arial" panose="020B0604020202020204" pitchFamily="34" charset="0"/>
                <a:ea typeface="Times New Roman" panose="02020603050405020304" pitchFamily="18" charset="0"/>
              </a:rPr>
              <a:t>-Avalos, and </a:t>
            </a:r>
            <a:r>
              <a:rPr lang="en-GB" sz="1800" dirty="0" err="1">
                <a:solidFill>
                  <a:srgbClr val="000000"/>
                </a:solidFill>
                <a:effectLst/>
                <a:latin typeface="Arial" panose="020B0604020202020204" pitchFamily="34" charset="0"/>
                <a:ea typeface="Times New Roman" panose="02020603050405020304" pitchFamily="18" charset="0"/>
              </a:rPr>
              <a:t>Siiman</a:t>
            </a:r>
            <a:r>
              <a:rPr lang="en-GB" sz="1800" dirty="0">
                <a:solidFill>
                  <a:srgbClr val="000000"/>
                </a:solidFill>
                <a:effectLst/>
                <a:latin typeface="Arial" panose="020B0604020202020204" pitchFamily="34" charset="0"/>
                <a:ea typeface="Times New Roman" panose="02020603050405020304" pitchFamily="18" charset="0"/>
              </a:rPr>
              <a:t>, 2020). Almost every teacher has a need for remote interaction with students. The use of digital tools in the educational process of UWTSD enables the teacher to organise joint work of students in a remote format and receive instant feedback.</a:t>
            </a:r>
            <a:endParaRPr lang="en-US" sz="1800" dirty="0">
              <a:effectLst/>
              <a:latin typeface="Times New Roman" panose="02020603050405020304" pitchFamily="18" charset="0"/>
              <a:ea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AD34D72F-B8F6-4716-A255-E3E50BB52E21}" type="slidenum">
              <a:rPr lang="en-GB" smtClean="0"/>
              <a:t>3</a:t>
            </a:fld>
            <a:endParaRPr lang="en-GB"/>
          </a:p>
        </p:txBody>
      </p:sp>
    </p:spTree>
    <p:extLst>
      <p:ext uri="{BB962C8B-B14F-4D97-AF65-F5344CB8AC3E}">
        <p14:creationId xmlns:p14="http://schemas.microsoft.com/office/powerpoint/2010/main" val="16519808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000000"/>
                </a:solidFill>
                <a:effectLst/>
                <a:latin typeface="Arial" panose="020B0604020202020204" pitchFamily="34" charset="0"/>
                <a:ea typeface="Times New Roman" panose="02020603050405020304" pitchFamily="18" charset="0"/>
              </a:rPr>
              <a:t>The choice of tools to develop collaborative learning processes in virtual environments is not trivial. According to Zahn et al. (2017), using the same tool in different contexts shows that there are different effects. However, as argued by </a:t>
            </a:r>
            <a:r>
              <a:rPr lang="en-GB" sz="1800" dirty="0" err="1">
                <a:solidFill>
                  <a:srgbClr val="000000"/>
                </a:solidFill>
                <a:effectLst/>
                <a:latin typeface="Arial" panose="020B0604020202020204" pitchFamily="34" charset="0"/>
                <a:ea typeface="Times New Roman" panose="02020603050405020304" pitchFamily="18" charset="0"/>
              </a:rPr>
              <a:t>Pozo</a:t>
            </a:r>
            <a:r>
              <a:rPr lang="en-GB" sz="1800" dirty="0">
                <a:solidFill>
                  <a:srgbClr val="000000"/>
                </a:solidFill>
                <a:effectLst/>
                <a:latin typeface="Arial" panose="020B0604020202020204" pitchFamily="34" charset="0"/>
                <a:ea typeface="Times New Roman" panose="02020603050405020304" pitchFamily="18" charset="0"/>
              </a:rPr>
              <a:t> et al. (2021), “despite the existence of a fairly considerable volume of tools applicable to CSCL environments, there is still no complete technological solution created specifically to support this type of process globally”. However, in the context of Web2.0 there is a clear trend towards the use of associated tools in combination with the usual collaborative platforms.</a:t>
            </a:r>
            <a:endParaRPr lang="en-US" sz="1800" dirty="0">
              <a:effectLst/>
              <a:latin typeface="Times New Roman" panose="02020603050405020304" pitchFamily="18" charset="0"/>
              <a:ea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AD34D72F-B8F6-4716-A255-E3E50BB52E21}" type="slidenum">
              <a:rPr lang="en-GB" smtClean="0"/>
              <a:t>4</a:t>
            </a:fld>
            <a:endParaRPr lang="en-GB"/>
          </a:p>
        </p:txBody>
      </p:sp>
    </p:spTree>
    <p:extLst>
      <p:ext uri="{BB962C8B-B14F-4D97-AF65-F5344CB8AC3E}">
        <p14:creationId xmlns:p14="http://schemas.microsoft.com/office/powerpoint/2010/main" val="952867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457200" algn="just" fontAlgn="t">
              <a:lnSpc>
                <a:spcPct val="150000"/>
              </a:lnSpc>
              <a:spcBef>
                <a:spcPts val="0"/>
              </a:spcBef>
              <a:spcAft>
                <a:spcPts val="0"/>
              </a:spcAft>
            </a:pPr>
            <a:r>
              <a:rPr lang="en-GB" sz="1800" dirty="0">
                <a:solidFill>
                  <a:srgbClr val="000000"/>
                </a:solidFill>
                <a:effectLst/>
                <a:latin typeface="Arial" panose="020B0604020202020204" pitchFamily="34" charset="0"/>
                <a:ea typeface="Times New Roman" panose="02020603050405020304" pitchFamily="18" charset="0"/>
              </a:rPr>
              <a:t>According to Clark (2020), when it comes to organising cooperative activities, offering feedback, and building an online educational environment, there are numerous digital solutions to choose from nowadays. The most popular of them are “Padlet, </a:t>
            </a:r>
            <a:r>
              <a:rPr lang="en-GB" sz="1800" dirty="0" err="1">
                <a:solidFill>
                  <a:srgbClr val="000000"/>
                </a:solidFill>
                <a:effectLst/>
                <a:latin typeface="Arial" panose="020B0604020202020204" pitchFamily="34" charset="0"/>
                <a:ea typeface="Times New Roman" panose="02020603050405020304" pitchFamily="18" charset="0"/>
              </a:rPr>
              <a:t>Mentimeter</a:t>
            </a:r>
            <a:r>
              <a:rPr lang="en-GB" sz="1800" dirty="0">
                <a:solidFill>
                  <a:srgbClr val="000000"/>
                </a:solidFill>
                <a:effectLst/>
                <a:latin typeface="Arial" panose="020B0604020202020204" pitchFamily="34" charset="0"/>
                <a:ea typeface="Times New Roman" panose="02020603050405020304" pitchFamily="18" charset="0"/>
              </a:rPr>
              <a:t>, Google Form, </a:t>
            </a:r>
            <a:r>
              <a:rPr lang="en-GB" sz="1800" dirty="0" err="1">
                <a:solidFill>
                  <a:srgbClr val="000000"/>
                </a:solidFill>
                <a:effectLst/>
                <a:latin typeface="Arial" panose="020B0604020202020204" pitchFamily="34" charset="0"/>
                <a:ea typeface="Times New Roman" panose="02020603050405020304" pitchFamily="18" charset="0"/>
              </a:rPr>
              <a:t>Plickers</a:t>
            </a:r>
            <a:r>
              <a:rPr lang="en-GB" sz="1800" dirty="0">
                <a:solidFill>
                  <a:srgbClr val="000000"/>
                </a:solidFill>
                <a:effectLst/>
                <a:latin typeface="Arial" panose="020B0604020202020204" pitchFamily="34" charset="0"/>
                <a:ea typeface="Times New Roman" panose="02020603050405020304" pitchFamily="18" charset="0"/>
              </a:rPr>
              <a:t>, Kahoot, Quisizz, Google Classroom, Learning Apps, Microsoft Teams, Zoom, Skype”. That is why there is a need to distinguish them according to certain criteria. Bower, and Dalgarno, (2017), present the classification of the teacher’s digital tools. The following groups of instruments have been identified:</a:t>
            </a:r>
            <a:endParaRPr lang="en-US" sz="1800" dirty="0">
              <a:effectLst/>
              <a:latin typeface="Times New Roman" panose="02020603050405020304" pitchFamily="18" charset="0"/>
              <a:ea typeface="Times New Roman" panose="02020603050405020304" pitchFamily="18" charset="0"/>
            </a:endParaRPr>
          </a:p>
          <a:p>
            <a:pPr marL="0" marR="0" indent="457200" algn="just" fontAlgn="t">
              <a:lnSpc>
                <a:spcPct val="150000"/>
              </a:lnSpc>
              <a:spcBef>
                <a:spcPts val="0"/>
              </a:spcBef>
              <a:spcAft>
                <a:spcPts val="0"/>
              </a:spcAft>
            </a:pPr>
            <a:r>
              <a:rPr lang="en-GB" sz="1800" dirty="0">
                <a:solidFill>
                  <a:srgbClr val="000000"/>
                </a:solidFill>
                <a:effectLst/>
                <a:latin typeface="Arial" panose="020B0604020202020204" pitchFamily="34" charset="0"/>
                <a:ea typeface="Times New Roman" panose="02020603050405020304" pitchFamily="18" charset="0"/>
              </a:rPr>
              <a:t>1. Collaboration tools: Padlet, Google services, Microsoft 360.</a:t>
            </a:r>
            <a:endParaRPr lang="en-US" sz="1800" dirty="0">
              <a:effectLst/>
              <a:latin typeface="Times New Roman" panose="02020603050405020304" pitchFamily="18" charset="0"/>
              <a:ea typeface="Times New Roman" panose="02020603050405020304" pitchFamily="18" charset="0"/>
            </a:endParaRPr>
          </a:p>
          <a:p>
            <a:pPr marL="0" marR="0" indent="457200" algn="just" fontAlgn="t">
              <a:lnSpc>
                <a:spcPct val="150000"/>
              </a:lnSpc>
              <a:spcBef>
                <a:spcPts val="0"/>
              </a:spcBef>
              <a:spcAft>
                <a:spcPts val="0"/>
              </a:spcAft>
            </a:pPr>
            <a:r>
              <a:rPr lang="en-GB" sz="1800" dirty="0">
                <a:solidFill>
                  <a:srgbClr val="000000"/>
                </a:solidFill>
                <a:effectLst/>
                <a:latin typeface="Arial" panose="020B0604020202020204" pitchFamily="34" charset="0"/>
                <a:ea typeface="Times New Roman" panose="02020603050405020304" pitchFamily="18" charset="0"/>
              </a:rPr>
              <a:t>2. Feedback tools: Google Form, Kahoot, Quisizz.</a:t>
            </a:r>
            <a:endParaRPr lang="en-US" sz="1800" dirty="0">
              <a:effectLst/>
              <a:latin typeface="Times New Roman" panose="02020603050405020304" pitchFamily="18" charset="0"/>
              <a:ea typeface="Times New Roman" panose="02020603050405020304" pitchFamily="18" charset="0"/>
            </a:endParaRPr>
          </a:p>
          <a:p>
            <a:pPr marL="0" marR="0" indent="457200" algn="just" fontAlgn="t">
              <a:lnSpc>
                <a:spcPct val="150000"/>
              </a:lnSpc>
              <a:spcBef>
                <a:spcPts val="0"/>
              </a:spcBef>
              <a:spcAft>
                <a:spcPts val="0"/>
              </a:spcAft>
            </a:pPr>
            <a:r>
              <a:rPr lang="en-GB" sz="1800" dirty="0">
                <a:solidFill>
                  <a:srgbClr val="000000"/>
                </a:solidFill>
                <a:effectLst/>
                <a:latin typeface="Arial" panose="020B0604020202020204" pitchFamily="34" charset="0"/>
                <a:ea typeface="Times New Roman" panose="02020603050405020304" pitchFamily="18" charset="0"/>
              </a:rPr>
              <a:t>3. Tools for organising online lessons: Microsoft Teams, Zoom, Skype.</a:t>
            </a:r>
            <a:endParaRPr lang="en-US" sz="1800" dirty="0">
              <a:effectLst/>
              <a:latin typeface="Times New Roman" panose="02020603050405020304" pitchFamily="18" charset="0"/>
              <a:ea typeface="Times New Roman" panose="02020603050405020304" pitchFamily="18" charset="0"/>
            </a:endParaRPr>
          </a:p>
          <a:p>
            <a:pPr marL="0" marR="0" indent="457200" algn="just" fontAlgn="t">
              <a:lnSpc>
                <a:spcPct val="150000"/>
              </a:lnSpc>
              <a:spcBef>
                <a:spcPts val="0"/>
              </a:spcBef>
              <a:spcAft>
                <a:spcPts val="0"/>
              </a:spcAft>
            </a:pPr>
            <a:r>
              <a:rPr lang="en-GB" sz="1800" dirty="0">
                <a:solidFill>
                  <a:srgbClr val="000000"/>
                </a:solidFill>
                <a:effectLst/>
                <a:latin typeface="Arial" panose="020B0604020202020204" pitchFamily="34" charset="0"/>
                <a:ea typeface="Times New Roman" panose="02020603050405020304" pitchFamily="18" charset="0"/>
              </a:rPr>
              <a:t>Traxler, (2018), consider in more detail some of the teacher’s digital tools for organising distance learning, presented in our classification.</a:t>
            </a:r>
            <a:endParaRPr lang="en-US" sz="1800" dirty="0">
              <a:effectLst/>
              <a:latin typeface="Times New Roman" panose="02020603050405020304" pitchFamily="18" charset="0"/>
              <a:ea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AD34D72F-B8F6-4716-A255-E3E50BB52E21}" type="slidenum">
              <a:rPr lang="en-GB" smtClean="0"/>
              <a:t>5</a:t>
            </a:fld>
            <a:endParaRPr lang="en-GB"/>
          </a:p>
        </p:txBody>
      </p:sp>
    </p:spTree>
    <p:extLst>
      <p:ext uri="{BB962C8B-B14F-4D97-AF65-F5344CB8AC3E}">
        <p14:creationId xmlns:p14="http://schemas.microsoft.com/office/powerpoint/2010/main" val="34862533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457200" algn="just">
              <a:lnSpc>
                <a:spcPct val="150000"/>
              </a:lnSpc>
              <a:spcBef>
                <a:spcPts val="0"/>
              </a:spcBef>
              <a:spcAft>
                <a:spcPts val="0"/>
              </a:spcAft>
            </a:pP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This study will utilise qualitative research method. Qualitative researchers have a research question they need to answer, and they use a combination of interviews, focus groups, and observations to collect qualitative data and make sense of user behaviour. In the social sciences, the qualitative paradigm is a useful tool (Jacques et al., 2020). This study will employ qualitative research method because qualitative analysis employs a multi-method process that involves an evaluative and observational conceptualisation of the study, which implies that the qualitative researcher investigates events in their natural settings, trying to understand or explain them based on the meanings that people assign to them. Qualitative research methodology is an integrating, multidisciplinary and, on occasion, counter-disciplinary area.</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457200" algn="just">
              <a:lnSpc>
                <a:spcPct val="150000"/>
              </a:lnSpc>
              <a:spcBef>
                <a:spcPts val="0"/>
              </a:spcBef>
              <a:spcAft>
                <a:spcPts val="0"/>
              </a:spcAft>
            </a:pP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This study will be inductive in nature. The data will be collected through an online semi-structured interviews. An online research reduces the cost of sending and applying a qualitative study. In addition, tracking and response collection are faster, as is data processing. The thematic and content analysis tools will be used for the analysis of data.</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AD34D72F-B8F6-4716-A255-E3E50BB52E21}" type="slidenum">
              <a:rPr lang="en-GB" smtClean="0"/>
              <a:t>6</a:t>
            </a:fld>
            <a:endParaRPr lang="en-GB"/>
          </a:p>
        </p:txBody>
      </p:sp>
    </p:spTree>
    <p:extLst>
      <p:ext uri="{BB962C8B-B14F-4D97-AF65-F5344CB8AC3E}">
        <p14:creationId xmlns:p14="http://schemas.microsoft.com/office/powerpoint/2010/main" val="2263278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0"/>
              </a:spcAft>
            </a:pPr>
            <a:r>
              <a:rPr lang="en-GB" sz="1800" b="1" dirty="0">
                <a:solidFill>
                  <a:srgbClr val="000000"/>
                </a:solidFill>
                <a:effectLst/>
                <a:latin typeface="Arial" panose="020B0604020202020204" pitchFamily="34" charset="0"/>
                <a:ea typeface="Times New Roman" panose="02020603050405020304" pitchFamily="18" charset="0"/>
              </a:rPr>
              <a:t>Research Questions, Focus Group and Data Collection Tool</a:t>
            </a:r>
            <a:endParaRPr lang="en-US" sz="1800" b="1" dirty="0">
              <a:solidFill>
                <a:srgbClr val="000000"/>
              </a:solidFill>
              <a:effectLst/>
              <a:latin typeface="Arial" panose="020B0604020202020204" pitchFamily="34" charset="0"/>
              <a:ea typeface="Times New Roman" panose="02020603050405020304" pitchFamily="18" charset="0"/>
            </a:endParaRPr>
          </a:p>
          <a:p>
            <a:pPr marL="0" marR="0" indent="457200" algn="just">
              <a:lnSpc>
                <a:spcPct val="150000"/>
              </a:lnSpc>
              <a:spcBef>
                <a:spcPts val="0"/>
              </a:spcBef>
              <a:spcAft>
                <a:spcPts val="0"/>
              </a:spcAft>
            </a:pP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main research question which will be analysed in this study is “Which digital tool is most commonly used for collaboration at UWTSD?”. Other research questions that will be asked are following:</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Which digital tools are you used to collaborate at UWSTD?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Which is most effective and common tool you used to collaborate at UWSTD?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Do you think the digital tool you commonly used effective than other digital tools?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What are the pros and cons of digital tool are you using?</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How will you further increase the effectiveness of digital tool to collaborate at UWSTD?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AD34D72F-B8F6-4716-A255-E3E50BB52E21}" type="slidenum">
              <a:rPr lang="en-GB" smtClean="0"/>
              <a:t>7</a:t>
            </a:fld>
            <a:endParaRPr lang="en-GB"/>
          </a:p>
        </p:txBody>
      </p:sp>
    </p:spTree>
    <p:extLst>
      <p:ext uri="{BB962C8B-B14F-4D97-AF65-F5344CB8AC3E}">
        <p14:creationId xmlns:p14="http://schemas.microsoft.com/office/powerpoint/2010/main" val="13998952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Focus groups of this study will be the teachers and administrative staff of UWSTD. A small group will be chosen for this study. An online semi-structured interview will be conducted to ask the above-mentioned questions. The rationale for this is because if the appropriate questions are asked, it helps a researcher to gather accurate and useful data.</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AD34D72F-B8F6-4716-A255-E3E50BB52E21}" type="slidenum">
              <a:rPr lang="en-GB" smtClean="0"/>
              <a:t>8</a:t>
            </a:fld>
            <a:endParaRPr lang="en-GB"/>
          </a:p>
        </p:txBody>
      </p:sp>
    </p:spTree>
    <p:extLst>
      <p:ext uri="{BB962C8B-B14F-4D97-AF65-F5344CB8AC3E}">
        <p14:creationId xmlns:p14="http://schemas.microsoft.com/office/powerpoint/2010/main" val="18790115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Ethical considerations especially related to safety and confidentially of research participants is essential in research work (</a:t>
            </a:r>
            <a:r>
              <a:rPr lang="en-GB"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Rannastu</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-Avalos, and </a:t>
            </a:r>
            <a:r>
              <a:rPr lang="en-GB"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Siiman</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2020). This can be achieved by the use of appropriate ethical standards. In this study researcher will strongly focus to ensure the ethical issues. In a qualitative study, ethical problems have a specific resonance because of the depth of the investigation. Ethical issues will be addressed in this study in the areas of anonymity, secrecy, and informed consent, amongst others. The researcher will avoid interfering with the privacy and confidentially of participants. Ethical research requires informed permission, which has been accepted as a necessary component in a wide range of professions. For the permission, the informed consent form will be given for participation in this study.</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AD34D72F-B8F6-4716-A255-E3E50BB52E21}" type="slidenum">
              <a:rPr lang="en-GB" smtClean="0"/>
              <a:t>9</a:t>
            </a:fld>
            <a:endParaRPr lang="en-GB"/>
          </a:p>
        </p:txBody>
      </p:sp>
    </p:spTree>
    <p:extLst>
      <p:ext uri="{BB962C8B-B14F-4D97-AF65-F5344CB8AC3E}">
        <p14:creationId xmlns:p14="http://schemas.microsoft.com/office/powerpoint/2010/main" val="1696394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ctr">
              <a:lnSpc>
                <a:spcPct val="150000"/>
              </a:lnSpc>
              <a:spcBef>
                <a:spcPts val="0"/>
              </a:spcBef>
              <a:spcAft>
                <a:spcPts val="0"/>
              </a:spcAft>
            </a:pPr>
            <a:r>
              <a:rPr lang="en-GB" sz="1800" b="1" i="0" kern="0" dirty="0">
                <a:solidFill>
                  <a:srgbClr val="000000"/>
                </a:solidFill>
                <a:effectLst/>
                <a:latin typeface="Arial" panose="020B0604020202020204" pitchFamily="34" charset="0"/>
                <a:ea typeface="Times New Roman" panose="02020603050405020304" pitchFamily="18" charset="0"/>
              </a:rPr>
              <a:t>References</a:t>
            </a:r>
            <a:endParaRPr lang="en-US" sz="1800" b="1" i="1" kern="0" dirty="0">
              <a:solidFill>
                <a:srgbClr val="000000"/>
              </a:solidFill>
              <a:effectLst/>
              <a:latin typeface="Arial" panose="020B0604020202020204" pitchFamily="34" charset="0"/>
              <a:ea typeface="Times New Roman" panose="02020603050405020304" pitchFamily="18" charset="0"/>
            </a:endParaRPr>
          </a:p>
          <a:p>
            <a:pPr marL="457200" marR="0" indent="-457200" algn="just">
              <a:lnSpc>
                <a:spcPct val="150000"/>
              </a:lnSpc>
              <a:spcBef>
                <a:spcPts val="0"/>
              </a:spcBef>
              <a:spcAft>
                <a:spcPts val="0"/>
              </a:spcAft>
            </a:pP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Bower, M., Lee, M.J. and Dalgarno, B., 2017. Collaborative learning across physical and virtual worlds: Factors supporting and constraining learners in a blended reality environment. </a:t>
            </a:r>
            <a:r>
              <a:rPr lang="en-GB"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British Journal of Educational Technology</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GB"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48</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(2), pp.407-430.</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gn="just">
              <a:lnSpc>
                <a:spcPct val="150000"/>
              </a:lnSpc>
              <a:spcBef>
                <a:spcPts val="0"/>
              </a:spcBef>
              <a:spcAft>
                <a:spcPts val="0"/>
              </a:spcAft>
            </a:pP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Clark, J.T., 2020. Distance education. In </a:t>
            </a:r>
            <a:r>
              <a:rPr lang="en-GB"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Clinical engineering handbook</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(pp. 410-415). Academic Press.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gn="just">
              <a:lnSpc>
                <a:spcPct val="150000"/>
              </a:lnSpc>
              <a:spcBef>
                <a:spcPts val="0"/>
              </a:spcBef>
              <a:spcAft>
                <a:spcPts val="0"/>
              </a:spcAft>
            </a:pP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Darling-Hammond, L. and </a:t>
            </a:r>
            <a:r>
              <a:rPr lang="en-GB"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Hyler</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M.E., 2020. Preparing educators for the time of COVID… and beyond. </a:t>
            </a:r>
            <a:r>
              <a:rPr lang="en-GB"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European Journal of Teacher Education</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GB"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43</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(4), pp.457-465.</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gn="just">
              <a:lnSpc>
                <a:spcPct val="150000"/>
              </a:lnSpc>
              <a:spcBef>
                <a:spcPts val="0"/>
              </a:spcBef>
              <a:spcAft>
                <a:spcPts val="0"/>
              </a:spcAft>
            </a:pP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Dunleavy, G., Nikolaou, C.K., </a:t>
            </a:r>
            <a:r>
              <a:rPr lang="en-GB"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Nifakos</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S., </a:t>
            </a:r>
            <a:r>
              <a:rPr lang="en-GB"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Atun</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R., Law, G.C.Y. and Car, L.T., 2019. Mobile digital education for health professions: systematic review and meta-analysis by the digital health education collaboration. </a:t>
            </a:r>
            <a:r>
              <a:rPr lang="en-GB"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Journal of medical Internet research</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GB"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21</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(2), p.e12937.</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gn="just">
              <a:lnSpc>
                <a:spcPct val="150000"/>
              </a:lnSpc>
              <a:spcBef>
                <a:spcPts val="0"/>
              </a:spcBef>
              <a:spcAft>
                <a:spcPts val="0"/>
              </a:spcAft>
            </a:pP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Jacques, S., </a:t>
            </a:r>
            <a:r>
              <a:rPr lang="en-GB"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Ouahabi</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 and </a:t>
            </a:r>
            <a:r>
              <a:rPr lang="en-GB"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Lequeu</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T., 2020. Remote Knowledge Acquisition and Assessment During the COVID-19 Pandemic. </a:t>
            </a:r>
            <a:r>
              <a:rPr lang="en-GB"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Int. J. Eng. </a:t>
            </a:r>
            <a:r>
              <a:rPr lang="en-GB" sz="1800" i="1"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Pedagog</a:t>
            </a:r>
            <a:r>
              <a:rPr lang="en-GB"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GB"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10</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(6), pp.120-138.</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gn="just">
              <a:lnSpc>
                <a:spcPct val="150000"/>
              </a:lnSpc>
              <a:spcBef>
                <a:spcPts val="0"/>
              </a:spcBef>
              <a:spcAft>
                <a:spcPts val="0"/>
              </a:spcAft>
            </a:pP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Kyaw, B.M., Saxena, N., </a:t>
            </a:r>
            <a:r>
              <a:rPr lang="en-GB"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Posadzki</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P., </a:t>
            </a:r>
            <a:r>
              <a:rPr lang="en-GB"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Vseteckova</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J., Nikolaou, C.K., George, P.P., Divakar, U., </a:t>
            </a:r>
            <a:r>
              <a:rPr lang="en-GB"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Masiello</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 </a:t>
            </a:r>
            <a:r>
              <a:rPr lang="en-GB"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Kononowicz</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A.A., </a:t>
            </a:r>
            <a:r>
              <a:rPr lang="en-GB"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Zary</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N. and Car, L.T., 2019. Virtual reality for health professions education: systematic review and meta-analysis by the digital health education collaboration. </a:t>
            </a:r>
            <a:r>
              <a:rPr lang="en-GB"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Journal of medical Internet research</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GB"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21</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 p.e12959.</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gn="just">
              <a:lnSpc>
                <a:spcPct val="150000"/>
              </a:lnSpc>
              <a:spcBef>
                <a:spcPts val="0"/>
              </a:spcBef>
              <a:spcAft>
                <a:spcPts val="0"/>
              </a:spcAft>
            </a:pP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Markova, T., </a:t>
            </a:r>
            <a:r>
              <a:rPr lang="en-GB"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Glazkova</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 and </a:t>
            </a:r>
            <a:r>
              <a:rPr lang="en-GB"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Zaborova</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E., 2017. Quality issues of online distance learning. </a:t>
            </a:r>
            <a:r>
              <a:rPr lang="en-GB"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Procedia-Social and </a:t>
            </a:r>
            <a:r>
              <a:rPr lang="en-GB" sz="1800" i="1"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Behavioral</a:t>
            </a:r>
            <a:r>
              <a:rPr lang="en-GB"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Sciences</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GB"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237</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pp.685-691.</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gn="just">
              <a:lnSpc>
                <a:spcPct val="150000"/>
              </a:lnSpc>
              <a:spcBef>
                <a:spcPts val="0"/>
              </a:spcBef>
              <a:spcAft>
                <a:spcPts val="0"/>
              </a:spcAft>
            </a:pPr>
            <a:r>
              <a:rPr lang="en-GB"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Perifanou</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M., Economides, A. and </a:t>
            </a:r>
            <a:r>
              <a:rPr lang="en-GB"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Tzafilkou</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K., 2021. Teachers’ digital skills readiness during COVID-19 pandemic.</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gn="just">
              <a:lnSpc>
                <a:spcPct val="150000"/>
              </a:lnSpc>
              <a:spcBef>
                <a:spcPts val="0"/>
              </a:spcBef>
              <a:spcAft>
                <a:spcPts val="0"/>
              </a:spcAft>
            </a:pPr>
            <a:r>
              <a:rPr lang="en-GB"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Pozo</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J.I., Pérez </a:t>
            </a:r>
            <a:r>
              <a:rPr lang="en-GB"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Echeverría</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M.P., </a:t>
            </a:r>
            <a:r>
              <a:rPr lang="en-GB"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Cabellos</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B. and Sánchez, D.L., 2021. Teaching and learning in times of COVID-19: uses of digital technologies during school lockdowns. </a:t>
            </a:r>
            <a:r>
              <a:rPr lang="en-GB"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Frontiers in Psychology</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GB"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12</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p.1511.</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gn="just">
              <a:lnSpc>
                <a:spcPct val="150000"/>
              </a:lnSpc>
              <a:spcBef>
                <a:spcPts val="0"/>
              </a:spcBef>
              <a:spcAft>
                <a:spcPts val="0"/>
              </a:spcAft>
            </a:pPr>
            <a:r>
              <a:rPr lang="en-GB"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Rannastu</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-Avalos, M. and </a:t>
            </a:r>
            <a:r>
              <a:rPr lang="en-GB"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Siiman</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L.A., 2020, September. Challenges for distance learning and online collaboration in the time of COVID-19: Interviews with science teachers. In </a:t>
            </a:r>
            <a:r>
              <a:rPr lang="en-GB"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International Conference on Collaboration Technologies and Social Computing</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(pp. 128-142). Springer, Cham.</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gn="just">
              <a:lnSpc>
                <a:spcPct val="150000"/>
              </a:lnSpc>
              <a:spcBef>
                <a:spcPts val="0"/>
              </a:spcBef>
              <a:spcAft>
                <a:spcPts val="0"/>
              </a:spcAft>
            </a:pP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Traxler, J., 2018. Distance learning—Predictions and possibilities. </a:t>
            </a:r>
            <a:r>
              <a:rPr lang="en-GB"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Education Sciences</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GB"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8</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 p.35.</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gn="just">
              <a:lnSpc>
                <a:spcPct val="150000"/>
              </a:lnSpc>
              <a:spcBef>
                <a:spcPts val="0"/>
              </a:spcBef>
              <a:spcAft>
                <a:spcPts val="0"/>
              </a:spcAft>
            </a:pP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Zahn, C., Hesse, F., Finke, M., Pea, R., Mills, M. and Rosen, J., 2017. Advanced digital video technologies to support collaborative learning in school education and beyond. In </a:t>
            </a:r>
            <a:r>
              <a:rPr lang="en-GB"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Computer Supported Collaborative Learning 2005: The Next 10 Years!</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(pp. 737-742). Routledge.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AD34D72F-B8F6-4716-A255-E3E50BB52E21}" type="slidenum">
              <a:rPr lang="en-GB" smtClean="0"/>
              <a:t>12</a:t>
            </a:fld>
            <a:endParaRPr lang="en-GB"/>
          </a:p>
        </p:txBody>
      </p:sp>
    </p:spTree>
    <p:extLst>
      <p:ext uri="{BB962C8B-B14F-4D97-AF65-F5344CB8AC3E}">
        <p14:creationId xmlns:p14="http://schemas.microsoft.com/office/powerpoint/2010/main" val="7329447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32"/>
            <a:ext cx="103632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B21561A-C7B9-4A73-8E5F-927437D91CC3}" type="datetimeFigureOut">
              <a:rPr lang="en-GB" smtClean="0"/>
              <a:t>26/02/2022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51C4232-E436-4B25-BBD8-85474A3A3FFA}" type="slidenum">
              <a:rPr lang="en-GB" smtClean="0"/>
              <a:t>‹#›</a:t>
            </a:fld>
            <a:endParaRPr lang="en-GB"/>
          </a:p>
        </p:txBody>
      </p:sp>
    </p:spTree>
    <p:extLst>
      <p:ext uri="{BB962C8B-B14F-4D97-AF65-F5344CB8AC3E}">
        <p14:creationId xmlns:p14="http://schemas.microsoft.com/office/powerpoint/2010/main" val="36290604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B21561A-C7B9-4A73-8E5F-927437D91CC3}" type="datetimeFigureOut">
              <a:rPr lang="en-GB" smtClean="0"/>
              <a:t>26/02/2022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51C4232-E436-4B25-BBD8-85474A3A3FFA}" type="slidenum">
              <a:rPr lang="en-GB" smtClean="0"/>
              <a:t>‹#›</a:t>
            </a:fld>
            <a:endParaRPr lang="en-GB"/>
          </a:p>
        </p:txBody>
      </p:sp>
    </p:spTree>
    <p:extLst>
      <p:ext uri="{BB962C8B-B14F-4D97-AF65-F5344CB8AC3E}">
        <p14:creationId xmlns:p14="http://schemas.microsoft.com/office/powerpoint/2010/main" val="23501254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7"/>
            <a:ext cx="103632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B21561A-C7B9-4A73-8E5F-927437D91CC3}" type="datetimeFigureOut">
              <a:rPr lang="en-GB" smtClean="0"/>
              <a:t>26/02/2022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51C4232-E436-4B25-BBD8-85474A3A3FFA}" type="slidenum">
              <a:rPr lang="en-GB" smtClean="0"/>
              <a:t>‹#›</a:t>
            </a:fld>
            <a:endParaRPr lang="en-GB"/>
          </a:p>
        </p:txBody>
      </p:sp>
    </p:spTree>
    <p:extLst>
      <p:ext uri="{BB962C8B-B14F-4D97-AF65-F5344CB8AC3E}">
        <p14:creationId xmlns:p14="http://schemas.microsoft.com/office/powerpoint/2010/main" val="13612075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12800" y="1600206"/>
            <a:ext cx="7213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8229600" y="1600206"/>
            <a:ext cx="7213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0B21561A-C7B9-4A73-8E5F-927437D91CC3}" type="datetimeFigureOut">
              <a:rPr lang="en-GB" smtClean="0"/>
              <a:t>26/02/2022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51C4232-E436-4B25-BBD8-85474A3A3FFA}" type="slidenum">
              <a:rPr lang="en-GB" smtClean="0"/>
              <a:t>‹#›</a:t>
            </a:fld>
            <a:endParaRPr lang="en-GB"/>
          </a:p>
        </p:txBody>
      </p:sp>
    </p:spTree>
    <p:extLst>
      <p:ext uri="{BB962C8B-B14F-4D97-AF65-F5344CB8AC3E}">
        <p14:creationId xmlns:p14="http://schemas.microsoft.com/office/powerpoint/2010/main" val="41952275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93372"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72"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0B21561A-C7B9-4A73-8E5F-927437D91CC3}" type="datetimeFigureOut">
              <a:rPr lang="en-GB" smtClean="0"/>
              <a:t>26/02/2022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51C4232-E436-4B25-BBD8-85474A3A3FFA}" type="slidenum">
              <a:rPr lang="en-GB" smtClean="0"/>
              <a:t>‹#›</a:t>
            </a:fld>
            <a:endParaRPr lang="en-GB"/>
          </a:p>
        </p:txBody>
      </p:sp>
    </p:spTree>
    <p:extLst>
      <p:ext uri="{BB962C8B-B14F-4D97-AF65-F5344CB8AC3E}">
        <p14:creationId xmlns:p14="http://schemas.microsoft.com/office/powerpoint/2010/main" val="14594266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0B21561A-C7B9-4A73-8E5F-927437D91CC3}" type="datetimeFigureOut">
              <a:rPr lang="en-GB" smtClean="0"/>
              <a:t>26/02/2022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51C4232-E436-4B25-BBD8-85474A3A3FFA}" type="slidenum">
              <a:rPr lang="en-GB" smtClean="0"/>
              <a:t>‹#›</a:t>
            </a:fld>
            <a:endParaRPr lang="en-GB"/>
          </a:p>
        </p:txBody>
      </p:sp>
    </p:spTree>
    <p:extLst>
      <p:ext uri="{BB962C8B-B14F-4D97-AF65-F5344CB8AC3E}">
        <p14:creationId xmlns:p14="http://schemas.microsoft.com/office/powerpoint/2010/main" val="10515425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B21561A-C7B9-4A73-8E5F-927437D91CC3}" type="datetimeFigureOut">
              <a:rPr lang="en-GB" smtClean="0"/>
              <a:t>26/02/2022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51C4232-E436-4B25-BBD8-85474A3A3FFA}" type="slidenum">
              <a:rPr lang="en-GB" smtClean="0"/>
              <a:t>‹#›</a:t>
            </a:fld>
            <a:endParaRPr lang="en-GB"/>
          </a:p>
        </p:txBody>
      </p:sp>
    </p:spTree>
    <p:extLst>
      <p:ext uri="{BB962C8B-B14F-4D97-AF65-F5344CB8AC3E}">
        <p14:creationId xmlns:p14="http://schemas.microsoft.com/office/powerpoint/2010/main" val="22945655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0"/>
            <a:ext cx="4011084"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4766733" y="273057"/>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B21561A-C7B9-4A73-8E5F-927437D91CC3}" type="datetimeFigureOut">
              <a:rPr lang="en-GB" smtClean="0"/>
              <a:t>26/02/2022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51C4232-E436-4B25-BBD8-85474A3A3FFA}" type="slidenum">
              <a:rPr lang="en-GB" smtClean="0"/>
              <a:t>‹#›</a:t>
            </a:fld>
            <a:endParaRPr lang="en-GB"/>
          </a:p>
        </p:txBody>
      </p:sp>
    </p:spTree>
    <p:extLst>
      <p:ext uri="{BB962C8B-B14F-4D97-AF65-F5344CB8AC3E}">
        <p14:creationId xmlns:p14="http://schemas.microsoft.com/office/powerpoint/2010/main" val="40532155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B21561A-C7B9-4A73-8E5F-927437D91CC3}" type="datetimeFigureOut">
              <a:rPr lang="en-GB" smtClean="0"/>
              <a:t>26/02/2022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51C4232-E436-4B25-BBD8-85474A3A3FFA}" type="slidenum">
              <a:rPr lang="en-GB" smtClean="0"/>
              <a:t>‹#›</a:t>
            </a:fld>
            <a:endParaRPr lang="en-GB"/>
          </a:p>
        </p:txBody>
      </p:sp>
    </p:spTree>
    <p:extLst>
      <p:ext uri="{BB962C8B-B14F-4D97-AF65-F5344CB8AC3E}">
        <p14:creationId xmlns:p14="http://schemas.microsoft.com/office/powerpoint/2010/main" val="35871887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B21561A-C7B9-4A73-8E5F-927437D91CC3}" type="datetimeFigureOut">
              <a:rPr lang="en-GB" smtClean="0"/>
              <a:t>26/02/2022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51C4232-E436-4B25-BBD8-85474A3A3FFA}" type="slidenum">
              <a:rPr lang="en-GB" smtClean="0"/>
              <a:t>‹#›</a:t>
            </a:fld>
            <a:endParaRPr lang="en-GB"/>
          </a:p>
        </p:txBody>
      </p:sp>
    </p:spTree>
    <p:extLst>
      <p:ext uri="{BB962C8B-B14F-4D97-AF65-F5344CB8AC3E}">
        <p14:creationId xmlns:p14="http://schemas.microsoft.com/office/powerpoint/2010/main" val="17119129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785600" y="274645"/>
            <a:ext cx="36576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12800" y="274645"/>
            <a:ext cx="107696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B21561A-C7B9-4A73-8E5F-927437D91CC3}" type="datetimeFigureOut">
              <a:rPr lang="en-GB" smtClean="0"/>
              <a:t>26/02/2022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51C4232-E436-4B25-BBD8-85474A3A3FFA}" type="slidenum">
              <a:rPr lang="en-GB" smtClean="0"/>
              <a:t>‹#›</a:t>
            </a:fld>
            <a:endParaRPr lang="en-GB"/>
          </a:p>
        </p:txBody>
      </p:sp>
    </p:spTree>
    <p:extLst>
      <p:ext uri="{BB962C8B-B14F-4D97-AF65-F5344CB8AC3E}">
        <p14:creationId xmlns:p14="http://schemas.microsoft.com/office/powerpoint/2010/main" val="41222954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09600" y="1600206"/>
            <a:ext cx="109728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609600" y="6356357"/>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21561A-C7B9-4A73-8E5F-927437D91CC3}" type="datetimeFigureOut">
              <a:rPr lang="en-GB" smtClean="0"/>
              <a:t>26/02/2022</a:t>
            </a:fld>
            <a:endParaRPr lang="en-GB"/>
          </a:p>
        </p:txBody>
      </p:sp>
      <p:sp>
        <p:nvSpPr>
          <p:cNvPr id="5" name="Footer Placeholder 4"/>
          <p:cNvSpPr>
            <a:spLocks noGrp="1"/>
          </p:cNvSpPr>
          <p:nvPr>
            <p:ph type="ftr" sz="quarter" idx="3"/>
          </p:nvPr>
        </p:nvSpPr>
        <p:spPr>
          <a:xfrm>
            <a:off x="4165600" y="6356357"/>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37600" y="6356357"/>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1C4232-E436-4B25-BBD8-85474A3A3FFA}" type="slidenum">
              <a:rPr lang="en-GB" smtClean="0"/>
              <a:t>‹#›</a:t>
            </a:fld>
            <a:endParaRPr lang="en-GB"/>
          </a:p>
        </p:txBody>
      </p:sp>
    </p:spTree>
    <p:extLst>
      <p:ext uri="{BB962C8B-B14F-4D97-AF65-F5344CB8AC3E}">
        <p14:creationId xmlns:p14="http://schemas.microsoft.com/office/powerpoint/2010/main" val="2450096531"/>
      </p:ext>
    </p:extLst>
  </p:cSld>
  <p:clrMap bg1="lt1" tx1="dk1" bg2="lt2" tx2="dk2" accent1="accent1" accent2="accent2" accent3="accent3" accent4="accent4" accent5="accent5" accent6="accent6" hlink="hlink" folHlink="folHlink"/>
  <p:sldLayoutIdLst>
    <p:sldLayoutId id="2147483869" r:id="rId1"/>
    <p:sldLayoutId id="2147483870" r:id="rId2"/>
    <p:sldLayoutId id="2147483871" r:id="rId3"/>
    <p:sldLayoutId id="2147483872" r:id="rId4"/>
    <p:sldLayoutId id="2147483873" r:id="rId5"/>
    <p:sldLayoutId id="2147483874" r:id="rId6"/>
    <p:sldLayoutId id="2147483875" r:id="rId7"/>
    <p:sldLayoutId id="2147483876" r:id="rId8"/>
    <p:sldLayoutId id="2147483877" r:id="rId9"/>
    <p:sldLayoutId id="2147483878" r:id="rId10"/>
    <p:sldLayoutId id="214748387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95B6660-7A19-44E2-9879-B1E418B5D0EA}"/>
              </a:ext>
            </a:extLst>
          </p:cNvPr>
          <p:cNvSpPr>
            <a:spLocks noGrp="1"/>
          </p:cNvSpPr>
          <p:nvPr>
            <p:ph type="ctrTitle"/>
          </p:nvPr>
        </p:nvSpPr>
        <p:spPr>
          <a:xfrm>
            <a:off x="2612571" y="296426"/>
            <a:ext cx="8701872" cy="2858756"/>
          </a:xfrm>
        </p:spPr>
        <p:txBody>
          <a:bodyPr>
            <a:normAutofit/>
          </a:bodyPr>
          <a:lstStyle/>
          <a:p>
            <a:pPr indent="457200">
              <a:lnSpc>
                <a:spcPct val="150000"/>
              </a:lnSpc>
              <a:spcBef>
                <a:spcPts val="0"/>
              </a:spcBef>
            </a:pPr>
            <a:r>
              <a:rPr lang="en-GB" sz="1800" dirty="0" smtClean="0">
                <a:solidFill>
                  <a:schemeClr val="bg1"/>
                </a:solidFill>
                <a:effectLst/>
                <a:latin typeface="Arial" panose="020B0604020202020204" pitchFamily="34" charset="0"/>
                <a:ea typeface="Calibri" panose="020F0502020204030204" pitchFamily="34" charset="0"/>
                <a:cs typeface="Times New Roman" panose="02020603050405020304" pitchFamily="18" charset="0"/>
              </a:rPr>
              <a:t>Module</a:t>
            </a:r>
            <a:r>
              <a:rPr lang="en-GB" sz="1800" b="0" dirty="0" smtClean="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t>
            </a:r>
            <a:r>
              <a:rPr lang="en-GB" sz="1800" dirty="0" smtClean="0">
                <a:solidFill>
                  <a:schemeClr val="bg1"/>
                </a:solidFill>
                <a:effectLst/>
                <a:latin typeface="Arial" panose="020B0604020202020204" pitchFamily="34" charset="0"/>
                <a:cs typeface="Arial" panose="020B0604020202020204" pitchFamily="34" charset="0"/>
              </a:rPr>
              <a:t>BMSW4003</a:t>
            </a:r>
            <a:r>
              <a:rPr lang="en-GB" sz="1800" b="0" dirty="0">
                <a:effectLst/>
              </a:rPr>
              <a:t/>
            </a:r>
            <a:br>
              <a:rPr lang="en-GB" sz="1800" b="0" dirty="0">
                <a:effectLst/>
              </a:rPr>
            </a:br>
            <a:r>
              <a:rPr lang="en-GB" sz="1800" b="1"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Digital </a:t>
            </a:r>
            <a:r>
              <a:rPr lang="en-GB" sz="18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Skills and Research Methods</a:t>
            </a:r>
            <a:r>
              <a:rPr lang="en-US" sz="1800" dirty="0">
                <a:effectLst/>
                <a:latin typeface="Calibri" panose="020F0502020204030204" pitchFamily="34" charset="0"/>
                <a:ea typeface="Calibri" panose="020F0502020204030204" pitchFamily="34" charset="0"/>
                <a:cs typeface="Times New Roman" panose="02020603050405020304" pitchFamily="18" charset="0"/>
              </a:rPr>
              <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r>
              <a:rPr lang="en-GB" sz="18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Title: How do we use technology to collaborate at UWTSD?</a:t>
            </a:r>
            <a:r>
              <a:rPr lang="en-US" sz="1800" dirty="0">
                <a:effectLst/>
                <a:latin typeface="Calibri" panose="020F0502020204030204" pitchFamily="34" charset="0"/>
                <a:ea typeface="Calibri" panose="020F0502020204030204" pitchFamily="34" charset="0"/>
                <a:cs typeface="Times New Roman" panose="02020603050405020304" pitchFamily="18" charset="0"/>
              </a:rPr>
              <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endParaRPr lang="en-GB" dirty="0"/>
          </a:p>
        </p:txBody>
      </p:sp>
      <p:sp>
        <p:nvSpPr>
          <p:cNvPr id="3" name="Subtitle 2">
            <a:extLst>
              <a:ext uri="{FF2B5EF4-FFF2-40B4-BE49-F238E27FC236}">
                <a16:creationId xmlns="" xmlns:a16="http://schemas.microsoft.com/office/drawing/2014/main" id="{253AFA9B-6040-4896-B8AD-84E643FEFE94}"/>
              </a:ext>
            </a:extLst>
          </p:cNvPr>
          <p:cNvSpPr>
            <a:spLocks noGrp="1"/>
          </p:cNvSpPr>
          <p:nvPr>
            <p:ph type="subTitle" idx="1"/>
          </p:nvPr>
        </p:nvSpPr>
        <p:spPr/>
        <p:txBody>
          <a:bodyPr>
            <a:noAutofit/>
          </a:bodyPr>
          <a:lstStyle/>
          <a:p>
            <a:r>
              <a:rPr lang="en-GB" sz="1600" u="sng" dirty="0">
                <a:solidFill>
                  <a:schemeClr val="tx1"/>
                </a:solidFill>
              </a:rPr>
              <a:t>PRESENTED </a:t>
            </a:r>
            <a:r>
              <a:rPr lang="en-GB" sz="1600" u="sng" dirty="0" smtClean="0">
                <a:solidFill>
                  <a:schemeClr val="tx1"/>
                </a:solidFill>
              </a:rPr>
              <a:t>BY</a:t>
            </a:r>
            <a:r>
              <a:rPr lang="en-GB" sz="1600" dirty="0" smtClean="0">
                <a:solidFill>
                  <a:schemeClr val="tx1"/>
                </a:solidFill>
              </a:rPr>
              <a:t>:    VIMI NAIKO (2120212)</a:t>
            </a:r>
          </a:p>
          <a:p>
            <a:r>
              <a:rPr lang="en-GB" sz="1600" dirty="0" smtClean="0">
                <a:solidFill>
                  <a:schemeClr val="tx1"/>
                </a:solidFill>
              </a:rPr>
              <a:t>                                             RAMIZA FUDULU(2118059)</a:t>
            </a:r>
          </a:p>
          <a:p>
            <a:r>
              <a:rPr lang="en-GB" sz="1600" dirty="0">
                <a:solidFill>
                  <a:schemeClr val="tx1"/>
                </a:solidFill>
              </a:rPr>
              <a:t> </a:t>
            </a:r>
            <a:r>
              <a:rPr lang="en-GB" sz="1600" dirty="0" smtClean="0">
                <a:solidFill>
                  <a:schemeClr val="tx1"/>
                </a:solidFill>
              </a:rPr>
              <a:t>                                                                       ROXANA DANIELA LEMNARIU(2118526)</a:t>
            </a:r>
          </a:p>
          <a:p>
            <a:r>
              <a:rPr lang="en-GB" sz="1600" u="sng" dirty="0" smtClean="0">
                <a:solidFill>
                  <a:schemeClr val="tx1"/>
                </a:solidFill>
              </a:rPr>
              <a:t>PRESENTED TO</a:t>
            </a:r>
            <a:r>
              <a:rPr lang="en-GB" sz="1600" dirty="0" smtClean="0">
                <a:solidFill>
                  <a:schemeClr val="tx1"/>
                </a:solidFill>
              </a:rPr>
              <a:t>:  NGOZI IBEJI  </a:t>
            </a:r>
            <a:endParaRPr lang="en-GB" sz="1600" dirty="0">
              <a:solidFill>
                <a:schemeClr val="tx1"/>
              </a:solidFill>
            </a:endParaRPr>
          </a:p>
        </p:txBody>
      </p:sp>
      <p:pic>
        <p:nvPicPr>
          <p:cNvPr id="1028" name="Picture 4" descr="University of Wales Trinity Saint David - Wikipedia">
            <a:extLst>
              <a:ext uri="{FF2B5EF4-FFF2-40B4-BE49-F238E27FC236}">
                <a16:creationId xmlns="" xmlns:a16="http://schemas.microsoft.com/office/drawing/2014/main" id="{CC94C6E2-DB38-4105-8CA7-1B29C8F4B0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2417779" cy="60557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02715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9974870-5FE0-4165-B736-96D6153DFEEC}"/>
              </a:ext>
            </a:extLst>
          </p:cNvPr>
          <p:cNvSpPr>
            <a:spLocks noGrp="1"/>
          </p:cNvSpPr>
          <p:nvPr>
            <p:ph type="title"/>
          </p:nvPr>
        </p:nvSpPr>
        <p:spPr/>
        <p:txBody>
          <a:bodyPr/>
          <a:lstStyle/>
          <a:p>
            <a:r>
              <a:rPr lang="en-GB" sz="1800" b="1" dirty="0">
                <a:effectLst/>
                <a:latin typeface="Calibri" panose="020F0502020204030204" pitchFamily="34" charset="0"/>
                <a:ea typeface="Calibri" panose="020F0502020204030204" pitchFamily="34" charset="0"/>
                <a:cs typeface="Times New Roman" panose="02020603050405020304" pitchFamily="18" charset="0"/>
              </a:rPr>
              <a:t>Chosen Research Question</a:t>
            </a:r>
            <a:endParaRPr lang="en-GB" b="1" dirty="0"/>
          </a:p>
        </p:txBody>
      </p:sp>
      <p:sp>
        <p:nvSpPr>
          <p:cNvPr id="3" name="Content Placeholder 2">
            <a:extLst>
              <a:ext uri="{FF2B5EF4-FFF2-40B4-BE49-F238E27FC236}">
                <a16:creationId xmlns="" xmlns:a16="http://schemas.microsoft.com/office/drawing/2014/main" id="{69BDC25D-750B-43F2-96CA-17B0FE4E762B}"/>
              </a:ext>
            </a:extLst>
          </p:cNvPr>
          <p:cNvSpPr>
            <a:spLocks noGrp="1"/>
          </p:cNvSpPr>
          <p:nvPr>
            <p:ph idx="1"/>
          </p:nvPr>
        </p:nvSpPr>
        <p:spPr/>
        <p:txBody>
          <a:bodyPr/>
          <a:lstStyle/>
          <a:p>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chosen research question is “Which digital tool is most commonly used for collaboration at UWTSD?”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pic>
        <p:nvPicPr>
          <p:cNvPr id="4" name="Picture 2" descr="The Top 11 Online Collaboration Tools - 2020 Update - Soda PDF Blog">
            <a:extLst>
              <a:ext uri="{FF2B5EF4-FFF2-40B4-BE49-F238E27FC236}">
                <a16:creationId xmlns="" xmlns:a16="http://schemas.microsoft.com/office/drawing/2014/main" id="{357DA27D-9A62-49D8-926F-7D2CD1F1C0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1283" y="2991140"/>
            <a:ext cx="8160855" cy="26371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36895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1C7B344-4E8F-41F0-B8CF-76CD3A479AC2}"/>
              </a:ext>
            </a:extLst>
          </p:cNvPr>
          <p:cNvSpPr>
            <a:spLocks noGrp="1"/>
          </p:cNvSpPr>
          <p:nvPr>
            <p:ph type="title"/>
          </p:nvPr>
        </p:nvSpPr>
        <p:spPr/>
        <p:txBody>
          <a:bodyPr/>
          <a:lstStyle/>
          <a:p>
            <a:r>
              <a:rPr lang="en-GB" sz="1800" b="1" dirty="0">
                <a:effectLst/>
                <a:latin typeface="Calibri" panose="020F0502020204030204" pitchFamily="34" charset="0"/>
                <a:ea typeface="Calibri" panose="020F0502020204030204" pitchFamily="34" charset="0"/>
                <a:cs typeface="Times New Roman" panose="02020603050405020304" pitchFamily="18" charset="0"/>
              </a:rPr>
              <a:t>Introduction </a:t>
            </a:r>
            <a:endParaRPr lang="en-GB" b="1" dirty="0"/>
          </a:p>
        </p:txBody>
      </p:sp>
      <p:sp>
        <p:nvSpPr>
          <p:cNvPr id="3" name="Content Placeholder 2">
            <a:extLst>
              <a:ext uri="{FF2B5EF4-FFF2-40B4-BE49-F238E27FC236}">
                <a16:creationId xmlns="" xmlns:a16="http://schemas.microsoft.com/office/drawing/2014/main" id="{5783EA6B-BF7D-46AA-ABD8-0FFA3E168C71}"/>
              </a:ext>
            </a:extLst>
          </p:cNvPr>
          <p:cNvSpPr>
            <a:spLocks noGrp="1"/>
          </p:cNvSpPr>
          <p:nvPr>
            <p:ph idx="1"/>
          </p:nvPr>
        </p:nvSpPr>
        <p:spPr/>
        <p:txBody>
          <a:bodyPr>
            <a:normAutofit/>
          </a:bodyPr>
          <a:lstStyle/>
          <a:p>
            <a:pPr marL="137160" indent="0">
              <a:buNone/>
            </a:pPr>
            <a:endParaRPr lang="en-GB" sz="1800" dirty="0">
              <a:solidFill>
                <a:srgbClr val="000000"/>
              </a:solidFill>
              <a:effectLst/>
              <a:latin typeface="Arial" panose="020B0604020202020204" pitchFamily="34" charset="0"/>
              <a:ea typeface="Calibri" panose="020F0502020204030204" pitchFamily="34" charset="0"/>
            </a:endParaRPr>
          </a:p>
          <a:p>
            <a:r>
              <a:rPr lang="en-GB" sz="1800" dirty="0">
                <a:solidFill>
                  <a:srgbClr val="000000"/>
                </a:solidFill>
                <a:effectLst/>
                <a:latin typeface="Arial" panose="020B0604020202020204" pitchFamily="34" charset="0"/>
                <a:ea typeface="Calibri" panose="020F0502020204030204" pitchFamily="34" charset="0"/>
              </a:rPr>
              <a:t>According to Clark (2020), collaborative tools are an ideal solution to be able to carry out educational work online. </a:t>
            </a:r>
          </a:p>
          <a:p>
            <a:r>
              <a:rPr lang="en-GB" sz="1800" dirty="0">
                <a:solidFill>
                  <a:srgbClr val="000000"/>
                </a:solidFill>
                <a:effectLst/>
                <a:latin typeface="Arial" panose="020B0604020202020204" pitchFamily="34" charset="0"/>
                <a:ea typeface="Calibri" panose="020F0502020204030204" pitchFamily="34" charset="0"/>
              </a:rPr>
              <a:t>Digital tools have taken a strong place in the educational process of UWTSD, significantly expanding the capabilities of both teachers and students. </a:t>
            </a:r>
          </a:p>
          <a:p>
            <a:r>
              <a:rPr lang="en-GB" sz="1800" dirty="0">
                <a:solidFill>
                  <a:srgbClr val="000000"/>
                </a:solidFill>
                <a:effectLst/>
                <a:latin typeface="Arial" panose="020B0604020202020204" pitchFamily="34" charset="0"/>
                <a:ea typeface="Calibri" panose="020F0502020204030204" pitchFamily="34" charset="0"/>
              </a:rPr>
              <a:t>There are numerous tools are used at UWTSD for collaboration such as Zoom, Microsoft Teams, Skype, and Google Classroom (</a:t>
            </a:r>
            <a:r>
              <a:rPr lang="en-GB" sz="1800" dirty="0" err="1">
                <a:solidFill>
                  <a:srgbClr val="000000"/>
                </a:solidFill>
                <a:effectLst/>
                <a:latin typeface="Arial" panose="020B0604020202020204" pitchFamily="34" charset="0"/>
                <a:ea typeface="Calibri" panose="020F0502020204030204" pitchFamily="34" charset="0"/>
              </a:rPr>
              <a:t>Rannastu</a:t>
            </a:r>
            <a:r>
              <a:rPr lang="en-GB" sz="1800" dirty="0">
                <a:solidFill>
                  <a:srgbClr val="000000"/>
                </a:solidFill>
                <a:effectLst/>
                <a:latin typeface="Arial" panose="020B0604020202020204" pitchFamily="34" charset="0"/>
                <a:ea typeface="Calibri" panose="020F0502020204030204" pitchFamily="34" charset="0"/>
              </a:rPr>
              <a:t>-Avalos, and </a:t>
            </a:r>
            <a:r>
              <a:rPr lang="en-GB" sz="1800" dirty="0" err="1">
                <a:solidFill>
                  <a:srgbClr val="000000"/>
                </a:solidFill>
                <a:effectLst/>
                <a:latin typeface="Arial" panose="020B0604020202020204" pitchFamily="34" charset="0"/>
                <a:ea typeface="Calibri" panose="020F0502020204030204" pitchFamily="34" charset="0"/>
              </a:rPr>
              <a:t>Siiman</a:t>
            </a:r>
            <a:r>
              <a:rPr lang="en-GB" sz="1800" dirty="0">
                <a:solidFill>
                  <a:srgbClr val="000000"/>
                </a:solidFill>
                <a:effectLst/>
                <a:latin typeface="Arial" panose="020B0604020202020204" pitchFamily="34" charset="0"/>
                <a:ea typeface="Calibri" panose="020F0502020204030204" pitchFamily="34" charset="0"/>
              </a:rPr>
              <a:t>, 2020</a:t>
            </a:r>
            <a:r>
              <a:rPr lang="en-GB" sz="1800" dirty="0" smtClean="0">
                <a:solidFill>
                  <a:srgbClr val="000000"/>
                </a:solidFill>
                <a:effectLst/>
                <a:latin typeface="Arial" panose="020B0604020202020204" pitchFamily="34" charset="0"/>
                <a:ea typeface="Calibri" panose="020F0502020204030204" pitchFamily="34" charset="0"/>
              </a:rPr>
              <a:t>).</a:t>
            </a:r>
          </a:p>
          <a:p>
            <a:endParaRPr lang="en-GB" sz="1800" dirty="0" smtClean="0">
              <a:solidFill>
                <a:srgbClr val="000000"/>
              </a:solidFill>
              <a:latin typeface="Arial" panose="020B0604020202020204" pitchFamily="34" charset="0"/>
              <a:ea typeface="Calibri" panose="020F0502020204030204" pitchFamily="34" charset="0"/>
            </a:endParaRPr>
          </a:p>
          <a:p>
            <a:endParaRPr lang="en-GB" sz="1800" dirty="0">
              <a:solidFill>
                <a:srgbClr val="000000"/>
              </a:solidFill>
              <a:latin typeface="Arial" panose="020B0604020202020204" pitchFamily="34" charset="0"/>
              <a:ea typeface="Calibri" panose="020F0502020204030204" pitchFamily="34" charset="0"/>
            </a:endParaRPr>
          </a:p>
          <a:p>
            <a:endParaRPr lang="en-GB" sz="1800" dirty="0" smtClean="0">
              <a:solidFill>
                <a:srgbClr val="000000"/>
              </a:solidFill>
              <a:latin typeface="Arial" panose="020B0604020202020204" pitchFamily="34" charset="0"/>
              <a:ea typeface="Calibri" panose="020F0502020204030204" pitchFamily="34" charset="0"/>
            </a:endParaRPr>
          </a:p>
          <a:p>
            <a:endParaRPr lang="en-GB" sz="1800" dirty="0">
              <a:solidFill>
                <a:srgbClr val="000000"/>
              </a:solidFill>
              <a:latin typeface="Arial" panose="020B0604020202020204" pitchFamily="34" charset="0"/>
              <a:ea typeface="Calibri" panose="020F0502020204030204" pitchFamily="34" charset="0"/>
            </a:endParaRPr>
          </a:p>
          <a:p>
            <a:endParaRPr lang="en-GB" sz="1800" dirty="0" smtClean="0">
              <a:solidFill>
                <a:srgbClr val="000000"/>
              </a:solidFill>
              <a:latin typeface="Arial" panose="020B0604020202020204" pitchFamily="34" charset="0"/>
              <a:ea typeface="Calibri" panose="020F0502020204030204" pitchFamily="34" charset="0"/>
            </a:endParaRPr>
          </a:p>
          <a:p>
            <a:endParaRPr lang="en-GB" sz="1800" dirty="0">
              <a:solidFill>
                <a:srgbClr val="000000"/>
              </a:solidFill>
              <a:latin typeface="Arial" panose="020B0604020202020204" pitchFamily="34" charset="0"/>
              <a:ea typeface="Calibri" panose="020F0502020204030204" pitchFamily="34" charset="0"/>
            </a:endParaRPr>
          </a:p>
          <a:p>
            <a:pPr marL="0" indent="0">
              <a:buNone/>
            </a:pPr>
            <a:r>
              <a:rPr lang="en-GB" sz="1800" dirty="0" smtClean="0">
                <a:solidFill>
                  <a:srgbClr val="000000"/>
                </a:solidFill>
                <a:latin typeface="Arial" panose="020B0604020202020204" pitchFamily="34" charset="0"/>
                <a:ea typeface="Calibri" panose="020F0502020204030204" pitchFamily="34" charset="0"/>
              </a:rPr>
              <a:t>                                                                                                                                   </a:t>
            </a:r>
            <a:r>
              <a:rPr lang="en-GB" sz="1800" b="1" dirty="0" smtClean="0">
                <a:solidFill>
                  <a:srgbClr val="000000"/>
                </a:solidFill>
                <a:latin typeface="Arial" panose="020B0604020202020204" pitchFamily="34" charset="0"/>
                <a:ea typeface="Calibri" panose="020F0502020204030204" pitchFamily="34" charset="0"/>
              </a:rPr>
              <a:t>  </a:t>
            </a:r>
            <a:r>
              <a:rPr lang="en-GB" sz="1400" b="1" dirty="0" smtClean="0">
                <a:solidFill>
                  <a:srgbClr val="000000"/>
                </a:solidFill>
                <a:latin typeface="Arial" panose="020B0604020202020204" pitchFamily="34" charset="0"/>
                <a:ea typeface="Calibri" panose="020F0502020204030204" pitchFamily="34" charset="0"/>
              </a:rPr>
              <a:t>Roxana Daniela </a:t>
            </a:r>
            <a:r>
              <a:rPr lang="en-GB" sz="1400" b="1" dirty="0" err="1" smtClean="0">
                <a:solidFill>
                  <a:srgbClr val="000000"/>
                </a:solidFill>
                <a:latin typeface="Arial" panose="020B0604020202020204" pitchFamily="34" charset="0"/>
                <a:ea typeface="Calibri" panose="020F0502020204030204" pitchFamily="34" charset="0"/>
              </a:rPr>
              <a:t>Lemnariu</a:t>
            </a:r>
            <a:endParaRPr lang="en-GB" sz="1800" b="1" dirty="0">
              <a:solidFill>
                <a:srgbClr val="000000"/>
              </a:solidFill>
              <a:latin typeface="Arial" panose="020B0604020202020204" pitchFamily="34" charset="0"/>
              <a:ea typeface="Calibri" panose="020F0502020204030204" pitchFamily="34" charset="0"/>
            </a:endParaRPr>
          </a:p>
          <a:p>
            <a:endParaRPr lang="en-GB" sz="1800" dirty="0" smtClean="0">
              <a:solidFill>
                <a:srgbClr val="000000"/>
              </a:solidFill>
              <a:effectLst/>
              <a:latin typeface="Arial" panose="020B0604020202020204" pitchFamily="34" charset="0"/>
              <a:ea typeface="Calibri" panose="020F0502020204030204" pitchFamily="34" charset="0"/>
            </a:endParaRPr>
          </a:p>
          <a:p>
            <a:pPr marL="0" indent="0">
              <a:buNone/>
            </a:pPr>
            <a:endParaRPr lang="en-GB" sz="1800" dirty="0">
              <a:solidFill>
                <a:srgbClr val="000000"/>
              </a:solidFill>
              <a:latin typeface="Arial" panose="020B0604020202020204" pitchFamily="34" charset="0"/>
              <a:ea typeface="Calibri" panose="020F0502020204030204" pitchFamily="34" charset="0"/>
            </a:endParaRPr>
          </a:p>
          <a:p>
            <a:pPr marL="0" indent="0">
              <a:buNone/>
            </a:pPr>
            <a:endParaRPr lang="en-GB" sz="1800" dirty="0" smtClean="0">
              <a:solidFill>
                <a:srgbClr val="000000"/>
              </a:solidFill>
              <a:effectLst/>
              <a:latin typeface="Arial" panose="020B0604020202020204" pitchFamily="34" charset="0"/>
              <a:ea typeface="Calibri" panose="020F0502020204030204" pitchFamily="34" charset="0"/>
            </a:endParaRPr>
          </a:p>
          <a:p>
            <a:pPr marL="0" indent="0">
              <a:buNone/>
            </a:pPr>
            <a:endParaRPr lang="en-GB" sz="1800" dirty="0">
              <a:solidFill>
                <a:srgbClr val="000000"/>
              </a:solidFill>
              <a:latin typeface="Arial" panose="020B0604020202020204" pitchFamily="34" charset="0"/>
              <a:ea typeface="Calibri" panose="020F0502020204030204" pitchFamily="34" charset="0"/>
            </a:endParaRPr>
          </a:p>
          <a:p>
            <a:pPr marL="0" indent="0">
              <a:buNone/>
            </a:pPr>
            <a:endParaRPr lang="en-GB" sz="1800" dirty="0" smtClean="0">
              <a:solidFill>
                <a:srgbClr val="000000"/>
              </a:solidFill>
              <a:effectLst/>
              <a:latin typeface="Arial" panose="020B0604020202020204" pitchFamily="34" charset="0"/>
              <a:ea typeface="Calibri" panose="020F0502020204030204" pitchFamily="34" charset="0"/>
            </a:endParaRPr>
          </a:p>
        </p:txBody>
      </p:sp>
    </p:spTree>
    <p:extLst>
      <p:ext uri="{BB962C8B-B14F-4D97-AF65-F5344CB8AC3E}">
        <p14:creationId xmlns:p14="http://schemas.microsoft.com/office/powerpoint/2010/main" val="8282920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2B82E74-6D03-4ABF-8EE2-C774031B5A38}"/>
              </a:ext>
            </a:extLst>
          </p:cNvPr>
          <p:cNvSpPr>
            <a:spLocks noGrp="1"/>
          </p:cNvSpPr>
          <p:nvPr>
            <p:ph type="title"/>
          </p:nvPr>
        </p:nvSpPr>
        <p:spPr/>
        <p:txBody>
          <a:bodyPr/>
          <a:lstStyle/>
          <a:p>
            <a:r>
              <a:rPr lang="en-GB" sz="1800" b="1" dirty="0" smtClean="0">
                <a:effectLst/>
                <a:latin typeface="Calibri" panose="020F0502020204030204" pitchFamily="34" charset="0"/>
                <a:ea typeface="Calibri" panose="020F0502020204030204" pitchFamily="34" charset="0"/>
                <a:cs typeface="Times New Roman" panose="02020603050405020304" pitchFamily="18" charset="0"/>
              </a:rPr>
              <a:t>RATIONAL</a:t>
            </a:r>
            <a:br>
              <a:rPr lang="en-GB" sz="1800" b="1" dirty="0" smtClean="0">
                <a:effectLst/>
                <a:latin typeface="Calibri" panose="020F0502020204030204" pitchFamily="34" charset="0"/>
                <a:ea typeface="Calibri" panose="020F0502020204030204" pitchFamily="34" charset="0"/>
                <a:cs typeface="Times New Roman" panose="02020603050405020304" pitchFamily="18" charset="0"/>
              </a:rPr>
            </a:br>
            <a:r>
              <a:rPr lang="en-GB" sz="1800" b="1" dirty="0" smtClean="0">
                <a:effectLst/>
                <a:latin typeface="Calibri" panose="020F0502020204030204" pitchFamily="34" charset="0"/>
                <a:ea typeface="Calibri" panose="020F0502020204030204" pitchFamily="34" charset="0"/>
                <a:cs typeface="Times New Roman" panose="02020603050405020304" pitchFamily="18" charset="0"/>
              </a:rPr>
              <a:t>Literature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Review</a:t>
            </a:r>
            <a:endParaRPr lang="en-GB" b="1" dirty="0"/>
          </a:p>
        </p:txBody>
      </p:sp>
      <p:sp>
        <p:nvSpPr>
          <p:cNvPr id="3" name="Content Placeholder 2">
            <a:extLst>
              <a:ext uri="{FF2B5EF4-FFF2-40B4-BE49-F238E27FC236}">
                <a16:creationId xmlns="" xmlns:a16="http://schemas.microsoft.com/office/drawing/2014/main" id="{5F42DD3C-B438-4ADE-AA0D-E1189BD312DD}"/>
              </a:ext>
            </a:extLst>
          </p:cNvPr>
          <p:cNvSpPr>
            <a:spLocks noGrp="1"/>
          </p:cNvSpPr>
          <p:nvPr>
            <p:ph idx="1"/>
          </p:nvPr>
        </p:nvSpPr>
        <p:spPr>
          <a:xfrm>
            <a:off x="609600" y="1600206"/>
            <a:ext cx="11007144" cy="5045293"/>
          </a:xfrm>
        </p:spPr>
        <p:txBody>
          <a:bodyPr>
            <a:normAutofit lnSpcReduction="10000"/>
          </a:bodyPr>
          <a:lstStyle/>
          <a:p>
            <a:r>
              <a:rPr lang="en-GB" sz="1800" dirty="0">
                <a:solidFill>
                  <a:srgbClr val="000000"/>
                </a:solidFill>
                <a:effectLst/>
                <a:latin typeface="Arial" panose="020B0604020202020204" pitchFamily="34" charset="0"/>
                <a:ea typeface="Times New Roman" panose="02020603050405020304" pitchFamily="18" charset="0"/>
              </a:rPr>
              <a:t>The choice of tools to develop collaborative learning processes in virtual environments is not trivial. </a:t>
            </a:r>
          </a:p>
          <a:p>
            <a:r>
              <a:rPr lang="en-GB" sz="1800" dirty="0">
                <a:solidFill>
                  <a:srgbClr val="000000"/>
                </a:solidFill>
                <a:effectLst/>
                <a:latin typeface="Arial" panose="020B0604020202020204" pitchFamily="34" charset="0"/>
                <a:ea typeface="Times New Roman" panose="02020603050405020304" pitchFamily="18" charset="0"/>
              </a:rPr>
              <a:t>However, as argued by </a:t>
            </a:r>
            <a:r>
              <a:rPr lang="en-GB" sz="1800" dirty="0" err="1">
                <a:solidFill>
                  <a:srgbClr val="000000"/>
                </a:solidFill>
                <a:effectLst/>
                <a:latin typeface="Arial" panose="020B0604020202020204" pitchFamily="34" charset="0"/>
                <a:ea typeface="Times New Roman" panose="02020603050405020304" pitchFamily="18" charset="0"/>
              </a:rPr>
              <a:t>Pozo</a:t>
            </a:r>
            <a:r>
              <a:rPr lang="en-GB" sz="1800" dirty="0">
                <a:solidFill>
                  <a:srgbClr val="000000"/>
                </a:solidFill>
                <a:effectLst/>
                <a:latin typeface="Arial" panose="020B0604020202020204" pitchFamily="34" charset="0"/>
                <a:ea typeface="Times New Roman" panose="02020603050405020304" pitchFamily="18" charset="0"/>
              </a:rPr>
              <a:t> et al. (2021), “despite the existence of a fairly considerable volume of tools applicable to CSCL environments, there is still no complete technological solution created specifically to support this type of process globally”. </a:t>
            </a:r>
          </a:p>
          <a:p>
            <a:r>
              <a:rPr lang="en-GB" sz="1800" dirty="0">
                <a:solidFill>
                  <a:srgbClr val="000000"/>
                </a:solidFill>
                <a:effectLst/>
                <a:latin typeface="Arial" panose="020B0604020202020204" pitchFamily="34" charset="0"/>
                <a:ea typeface="Times New Roman" panose="02020603050405020304" pitchFamily="18" charset="0"/>
              </a:rPr>
              <a:t>However, in the context of Web2.0 there is a clear trend towards the use of associated tools in combination with the usual collaborative platforms.</a:t>
            </a:r>
            <a:endParaRPr lang="en-US" sz="1800" dirty="0">
              <a:effectLst/>
              <a:latin typeface="Times New Roman" panose="02020603050405020304" pitchFamily="18" charset="0"/>
              <a:ea typeface="Times New Roman" panose="02020603050405020304" pitchFamily="18" charset="0"/>
            </a:endParaRPr>
          </a:p>
          <a:p>
            <a:r>
              <a:rPr lang="en-GB" sz="1800" dirty="0">
                <a:solidFill>
                  <a:srgbClr val="000000"/>
                </a:solidFill>
                <a:latin typeface="Arial" panose="020B0604020202020204" pitchFamily="34" charset="0"/>
                <a:ea typeface="Times New Roman" panose="02020603050405020304" pitchFamily="18" charset="0"/>
              </a:rPr>
              <a:t>Bower, and </a:t>
            </a:r>
            <a:r>
              <a:rPr lang="en-GB" sz="1800" dirty="0" err="1">
                <a:solidFill>
                  <a:srgbClr val="000000"/>
                </a:solidFill>
                <a:latin typeface="Arial" panose="020B0604020202020204" pitchFamily="34" charset="0"/>
                <a:ea typeface="Times New Roman" panose="02020603050405020304" pitchFamily="18" charset="0"/>
              </a:rPr>
              <a:t>Dalgarno</a:t>
            </a:r>
            <a:r>
              <a:rPr lang="en-GB" sz="1800" dirty="0">
                <a:solidFill>
                  <a:srgbClr val="000000"/>
                </a:solidFill>
                <a:latin typeface="Arial" panose="020B0604020202020204" pitchFamily="34" charset="0"/>
                <a:ea typeface="Times New Roman" panose="02020603050405020304" pitchFamily="18" charset="0"/>
              </a:rPr>
              <a:t>, (2017), stated that collaborative tools in the classroom have been shown with the confinement derived from the COVID-19 crisis, as an ideal solution to be able to carry out educational work online. </a:t>
            </a:r>
            <a:endParaRPr lang="en-US" sz="1800" dirty="0">
              <a:latin typeface="Times New Roman" panose="02020603050405020304" pitchFamily="18" charset="0"/>
              <a:ea typeface="Times New Roman" panose="02020603050405020304" pitchFamily="18" charset="0"/>
            </a:endParaRPr>
          </a:p>
          <a:p>
            <a:r>
              <a:rPr lang="en-GB" sz="1800" dirty="0">
                <a:solidFill>
                  <a:srgbClr val="000000"/>
                </a:solidFill>
                <a:latin typeface="Arial" panose="020B0604020202020204" pitchFamily="34" charset="0"/>
                <a:ea typeface="Calibri" panose="020F0502020204030204" pitchFamily="34" charset="0"/>
              </a:rPr>
              <a:t>Markova et al. (2017), points out that collaborative work through the network has two basic and interrelated components.</a:t>
            </a:r>
          </a:p>
          <a:p>
            <a:r>
              <a:rPr lang="en-GB" sz="1800" dirty="0">
                <a:solidFill>
                  <a:srgbClr val="000000"/>
                </a:solidFill>
                <a:latin typeface="Arial" panose="020B0604020202020204" pitchFamily="34" charset="0"/>
                <a:ea typeface="Times New Roman" panose="02020603050405020304" pitchFamily="18" charset="0"/>
              </a:rPr>
              <a:t>In particular, the use of asynchronous online tools, such as email, mailing lists, discussion forums, and more recently blogs and wikis, has exploded in educational settings.</a:t>
            </a:r>
            <a:endParaRPr lang="en-US" sz="1800" dirty="0">
              <a:latin typeface="Times New Roman" panose="02020603050405020304" pitchFamily="18" charset="0"/>
              <a:ea typeface="Times New Roman" panose="02020603050405020304" pitchFamily="18" charset="0"/>
            </a:endParaRPr>
          </a:p>
          <a:p>
            <a:pPr marL="0" indent="0">
              <a:buNone/>
            </a:pPr>
            <a:r>
              <a:rPr lang="en-GB" b="1" dirty="0" smtClean="0"/>
              <a:t>                                                                                         </a:t>
            </a:r>
          </a:p>
          <a:p>
            <a:pPr marL="0" indent="0">
              <a:buNone/>
            </a:pPr>
            <a:r>
              <a:rPr lang="en-GB" b="1" dirty="0" smtClean="0"/>
              <a:t>                                                                                                </a:t>
            </a:r>
            <a:r>
              <a:rPr lang="en-GB" sz="1400" b="1" dirty="0" smtClean="0"/>
              <a:t>Roxana Daniela </a:t>
            </a:r>
            <a:r>
              <a:rPr lang="en-GB" sz="1400" b="1" dirty="0" err="1" smtClean="0"/>
              <a:t>Lemnariu</a:t>
            </a:r>
            <a:endParaRPr lang="en-GB" b="1" dirty="0"/>
          </a:p>
        </p:txBody>
      </p:sp>
    </p:spTree>
    <p:extLst>
      <p:ext uri="{BB962C8B-B14F-4D97-AF65-F5344CB8AC3E}">
        <p14:creationId xmlns:p14="http://schemas.microsoft.com/office/powerpoint/2010/main" val="40539330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A841C23-EE98-4AA5-896C-C11ECA8AA11B}"/>
              </a:ext>
            </a:extLst>
          </p:cNvPr>
          <p:cNvSpPr>
            <a:spLocks noGrp="1"/>
          </p:cNvSpPr>
          <p:nvPr>
            <p:ph type="title"/>
          </p:nvPr>
        </p:nvSpPr>
        <p:spPr/>
        <p:txBody>
          <a:bodyPr/>
          <a:lstStyle/>
          <a:p>
            <a:r>
              <a:rPr lang="en-GB" sz="1800" b="1" dirty="0" smtClean="0">
                <a:latin typeface="Calibri" panose="020F0502020204030204" pitchFamily="34" charset="0"/>
                <a:ea typeface="Calibri" panose="020F0502020204030204" pitchFamily="34" charset="0"/>
                <a:cs typeface="Times New Roman" panose="02020603050405020304" pitchFamily="18" charset="0"/>
              </a:rPr>
              <a:t>R</a:t>
            </a:r>
            <a:r>
              <a:rPr lang="en-GB" sz="1800" b="1" dirty="0" smtClean="0">
                <a:effectLst/>
                <a:latin typeface="Calibri" panose="020F0502020204030204" pitchFamily="34" charset="0"/>
                <a:ea typeface="Calibri" panose="020F0502020204030204" pitchFamily="34" charset="0"/>
                <a:cs typeface="Times New Roman" panose="02020603050405020304" pitchFamily="18" charset="0"/>
              </a:rPr>
              <a:t>ATIONAL</a:t>
            </a:r>
            <a:br>
              <a:rPr lang="en-GB" sz="1800" b="1" dirty="0" smtClean="0">
                <a:effectLst/>
                <a:latin typeface="Calibri" panose="020F0502020204030204" pitchFamily="34" charset="0"/>
                <a:ea typeface="Calibri" panose="020F0502020204030204" pitchFamily="34" charset="0"/>
                <a:cs typeface="Times New Roman" panose="02020603050405020304" pitchFamily="18" charset="0"/>
              </a:rPr>
            </a:br>
            <a:r>
              <a:rPr lang="en-GB" sz="1800" b="1" dirty="0" smtClean="0">
                <a:effectLst/>
                <a:latin typeface="Calibri" panose="020F0502020204030204" pitchFamily="34" charset="0"/>
                <a:ea typeface="Calibri" panose="020F0502020204030204" pitchFamily="34" charset="0"/>
                <a:cs typeface="Times New Roman" panose="02020603050405020304" pitchFamily="18" charset="0"/>
              </a:rPr>
              <a:t>Literature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Review</a:t>
            </a:r>
            <a:endParaRPr lang="en-GB" b="1" dirty="0"/>
          </a:p>
        </p:txBody>
      </p:sp>
      <p:sp>
        <p:nvSpPr>
          <p:cNvPr id="3" name="Content Placeholder 2">
            <a:extLst>
              <a:ext uri="{FF2B5EF4-FFF2-40B4-BE49-F238E27FC236}">
                <a16:creationId xmlns="" xmlns:a16="http://schemas.microsoft.com/office/drawing/2014/main" id="{CE451920-736E-4EC7-8F02-A320D6EAD41C}"/>
              </a:ext>
            </a:extLst>
          </p:cNvPr>
          <p:cNvSpPr>
            <a:spLocks noGrp="1"/>
          </p:cNvSpPr>
          <p:nvPr>
            <p:ph idx="1"/>
          </p:nvPr>
        </p:nvSpPr>
        <p:spPr/>
        <p:txBody>
          <a:bodyPr>
            <a:normAutofit/>
          </a:bodyPr>
          <a:lstStyle/>
          <a:p>
            <a:r>
              <a:rPr lang="en-GB" sz="1800" dirty="0">
                <a:solidFill>
                  <a:srgbClr val="000000"/>
                </a:solidFill>
                <a:effectLst/>
                <a:latin typeface="Arial" panose="020B0604020202020204" pitchFamily="34" charset="0"/>
                <a:ea typeface="Calibri" panose="020F0502020204030204" pitchFamily="34" charset="0"/>
              </a:rPr>
              <a:t>According to Clark (2020), when it comes to organising cooperative activities, offering feedback, and building an online educational environment, there are numerous digital solutions to choose from nowadays. </a:t>
            </a:r>
          </a:p>
          <a:p>
            <a:r>
              <a:rPr lang="en-GB" sz="1800" b="1" dirty="0">
                <a:solidFill>
                  <a:srgbClr val="000000"/>
                </a:solidFill>
                <a:effectLst/>
                <a:latin typeface="Arial" panose="020B0604020202020204" pitchFamily="34" charset="0"/>
                <a:ea typeface="Calibri" panose="020F0502020204030204" pitchFamily="34" charset="0"/>
              </a:rPr>
              <a:t>The most popular of them are </a:t>
            </a:r>
          </a:p>
          <a:p>
            <a:pPr lvl="1"/>
            <a:r>
              <a:rPr lang="en-GB" sz="1600" b="1" dirty="0">
                <a:solidFill>
                  <a:srgbClr val="000000"/>
                </a:solidFill>
                <a:effectLst/>
                <a:latin typeface="Arial" panose="020B0604020202020204" pitchFamily="34" charset="0"/>
                <a:ea typeface="Calibri" panose="020F0502020204030204" pitchFamily="34" charset="0"/>
              </a:rPr>
              <a:t>Padlet</a:t>
            </a:r>
          </a:p>
          <a:p>
            <a:pPr lvl="1"/>
            <a:r>
              <a:rPr lang="en-GB" sz="1600" b="1" dirty="0" err="1">
                <a:solidFill>
                  <a:srgbClr val="000000"/>
                </a:solidFill>
                <a:effectLst/>
                <a:latin typeface="Arial" panose="020B0604020202020204" pitchFamily="34" charset="0"/>
                <a:ea typeface="Calibri" panose="020F0502020204030204" pitchFamily="34" charset="0"/>
              </a:rPr>
              <a:t>Mentimeter</a:t>
            </a:r>
            <a:endParaRPr lang="en-GB" sz="1600" b="1" dirty="0">
              <a:solidFill>
                <a:srgbClr val="000000"/>
              </a:solidFill>
              <a:effectLst/>
              <a:latin typeface="Arial" panose="020B0604020202020204" pitchFamily="34" charset="0"/>
              <a:ea typeface="Calibri" panose="020F0502020204030204" pitchFamily="34" charset="0"/>
            </a:endParaRPr>
          </a:p>
          <a:p>
            <a:pPr lvl="1"/>
            <a:r>
              <a:rPr lang="en-GB" sz="1600" b="1" dirty="0">
                <a:solidFill>
                  <a:srgbClr val="000000"/>
                </a:solidFill>
                <a:effectLst/>
                <a:latin typeface="Arial" panose="020B0604020202020204" pitchFamily="34" charset="0"/>
                <a:ea typeface="Calibri" panose="020F0502020204030204" pitchFamily="34" charset="0"/>
              </a:rPr>
              <a:t>Google Form</a:t>
            </a:r>
          </a:p>
          <a:p>
            <a:pPr lvl="1"/>
            <a:r>
              <a:rPr lang="en-GB" sz="1600" b="1" dirty="0" err="1">
                <a:solidFill>
                  <a:srgbClr val="000000"/>
                </a:solidFill>
                <a:effectLst/>
                <a:latin typeface="Arial" panose="020B0604020202020204" pitchFamily="34" charset="0"/>
                <a:ea typeface="Calibri" panose="020F0502020204030204" pitchFamily="34" charset="0"/>
              </a:rPr>
              <a:t>Plickers</a:t>
            </a:r>
            <a:r>
              <a:rPr lang="en-GB" sz="1600" b="1" dirty="0">
                <a:solidFill>
                  <a:srgbClr val="000000"/>
                </a:solidFill>
                <a:effectLst/>
                <a:latin typeface="Arial" panose="020B0604020202020204" pitchFamily="34" charset="0"/>
                <a:ea typeface="Calibri" panose="020F0502020204030204" pitchFamily="34" charset="0"/>
              </a:rPr>
              <a:t>, Kahoot, Quisizz</a:t>
            </a:r>
          </a:p>
          <a:p>
            <a:pPr lvl="1"/>
            <a:r>
              <a:rPr lang="en-GB" sz="1600" b="1" dirty="0">
                <a:solidFill>
                  <a:srgbClr val="000000"/>
                </a:solidFill>
                <a:effectLst/>
                <a:latin typeface="Arial" panose="020B0604020202020204" pitchFamily="34" charset="0"/>
                <a:ea typeface="Calibri" panose="020F0502020204030204" pitchFamily="34" charset="0"/>
              </a:rPr>
              <a:t>Google Classroom</a:t>
            </a:r>
          </a:p>
          <a:p>
            <a:pPr lvl="1"/>
            <a:r>
              <a:rPr lang="en-GB" sz="1600" b="1" dirty="0">
                <a:solidFill>
                  <a:srgbClr val="000000"/>
                </a:solidFill>
                <a:effectLst/>
                <a:latin typeface="Arial" panose="020B0604020202020204" pitchFamily="34" charset="0"/>
                <a:ea typeface="Calibri" panose="020F0502020204030204" pitchFamily="34" charset="0"/>
              </a:rPr>
              <a:t>Learning Apps</a:t>
            </a:r>
          </a:p>
          <a:p>
            <a:pPr lvl="1"/>
            <a:r>
              <a:rPr lang="en-GB" sz="1600" b="1" dirty="0">
                <a:solidFill>
                  <a:srgbClr val="000000"/>
                </a:solidFill>
                <a:effectLst/>
                <a:latin typeface="Arial" panose="020B0604020202020204" pitchFamily="34" charset="0"/>
                <a:ea typeface="Calibri" panose="020F0502020204030204" pitchFamily="34" charset="0"/>
              </a:rPr>
              <a:t>Microsoft Teams</a:t>
            </a:r>
          </a:p>
          <a:p>
            <a:pPr lvl="1"/>
            <a:r>
              <a:rPr lang="en-GB" sz="1600" b="1" dirty="0">
                <a:solidFill>
                  <a:srgbClr val="000000"/>
                </a:solidFill>
                <a:effectLst/>
                <a:latin typeface="Arial" panose="020B0604020202020204" pitchFamily="34" charset="0"/>
                <a:ea typeface="Calibri" panose="020F0502020204030204" pitchFamily="34" charset="0"/>
              </a:rPr>
              <a:t>Zoom, </a:t>
            </a:r>
            <a:r>
              <a:rPr lang="en-GB" sz="1600" b="1" dirty="0" smtClean="0">
                <a:solidFill>
                  <a:srgbClr val="000000"/>
                </a:solidFill>
                <a:effectLst/>
                <a:latin typeface="Arial" panose="020B0604020202020204" pitchFamily="34" charset="0"/>
                <a:ea typeface="Calibri" panose="020F0502020204030204" pitchFamily="34" charset="0"/>
              </a:rPr>
              <a:t>Skype</a:t>
            </a:r>
          </a:p>
          <a:p>
            <a:pPr lvl="1"/>
            <a:endParaRPr lang="en-GB" sz="1600" b="1" dirty="0">
              <a:solidFill>
                <a:srgbClr val="000000"/>
              </a:solidFill>
              <a:latin typeface="Arial" panose="020B0604020202020204" pitchFamily="34" charset="0"/>
            </a:endParaRPr>
          </a:p>
          <a:p>
            <a:pPr marL="457200" lvl="1" indent="0">
              <a:buNone/>
            </a:pPr>
            <a:r>
              <a:rPr lang="en-GB" sz="1600" b="1" dirty="0" smtClean="0">
                <a:solidFill>
                  <a:srgbClr val="000000"/>
                </a:solidFill>
                <a:latin typeface="Arial" panose="020B0604020202020204" pitchFamily="34" charset="0"/>
              </a:rPr>
              <a:t>                                                                                                                                          </a:t>
            </a:r>
            <a:r>
              <a:rPr lang="en-GB" sz="1400" b="1" dirty="0" smtClean="0">
                <a:solidFill>
                  <a:srgbClr val="000000"/>
                </a:solidFill>
                <a:latin typeface="Arial" panose="020B0604020202020204" pitchFamily="34" charset="0"/>
              </a:rPr>
              <a:t>Roxana Daniela </a:t>
            </a:r>
            <a:r>
              <a:rPr lang="en-GB" sz="1400" b="1" dirty="0" err="1" smtClean="0">
                <a:solidFill>
                  <a:srgbClr val="000000"/>
                </a:solidFill>
                <a:latin typeface="Arial" panose="020B0604020202020204" pitchFamily="34" charset="0"/>
              </a:rPr>
              <a:t>Lemnariu</a:t>
            </a:r>
            <a:endParaRPr lang="en-GB" b="1" dirty="0"/>
          </a:p>
        </p:txBody>
      </p:sp>
    </p:spTree>
    <p:extLst>
      <p:ext uri="{BB962C8B-B14F-4D97-AF65-F5344CB8AC3E}">
        <p14:creationId xmlns:p14="http://schemas.microsoft.com/office/powerpoint/2010/main" val="22940308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EDD9E9A-65DE-4918-9860-2A2966C4F9A0}"/>
              </a:ext>
            </a:extLst>
          </p:cNvPr>
          <p:cNvSpPr>
            <a:spLocks noGrp="1"/>
          </p:cNvSpPr>
          <p:nvPr>
            <p:ph type="title"/>
          </p:nvPr>
        </p:nvSpPr>
        <p:spPr/>
        <p:txBody>
          <a:bodyPr/>
          <a:lstStyle/>
          <a:p>
            <a:r>
              <a:rPr lang="en-GB" sz="1800" b="1" i="1" kern="0" dirty="0">
                <a:solidFill>
                  <a:srgbClr val="000000"/>
                </a:solidFill>
                <a:effectLst/>
                <a:latin typeface="Arial" panose="020B0604020202020204" pitchFamily="34" charset="0"/>
                <a:ea typeface="Times New Roman" panose="02020603050405020304" pitchFamily="18" charset="0"/>
              </a:rPr>
              <a:t>Proposed Method</a:t>
            </a:r>
            <a:r>
              <a:rPr lang="en-US" sz="1800" b="1" i="1" kern="0" dirty="0">
                <a:solidFill>
                  <a:srgbClr val="000000"/>
                </a:solidFill>
                <a:effectLst/>
                <a:latin typeface="Arial" panose="020B0604020202020204" pitchFamily="34" charset="0"/>
                <a:ea typeface="Times New Roman" panose="02020603050405020304" pitchFamily="18" charset="0"/>
              </a:rPr>
              <a:t/>
            </a:r>
            <a:br>
              <a:rPr lang="en-US" sz="1800" b="1" i="1" kern="0" dirty="0">
                <a:solidFill>
                  <a:srgbClr val="000000"/>
                </a:solidFill>
                <a:effectLst/>
                <a:latin typeface="Arial" panose="020B0604020202020204" pitchFamily="34" charset="0"/>
                <a:ea typeface="Times New Roman" panose="02020603050405020304" pitchFamily="18" charset="0"/>
              </a:rPr>
            </a:br>
            <a:endParaRPr lang="en-GB" dirty="0"/>
          </a:p>
        </p:txBody>
      </p:sp>
      <p:sp>
        <p:nvSpPr>
          <p:cNvPr id="3" name="Content Placeholder 2">
            <a:extLst>
              <a:ext uri="{FF2B5EF4-FFF2-40B4-BE49-F238E27FC236}">
                <a16:creationId xmlns="" xmlns:a16="http://schemas.microsoft.com/office/drawing/2014/main" id="{3261D530-E376-4C5C-8CAF-FE0FD5DAAC41}"/>
              </a:ext>
            </a:extLst>
          </p:cNvPr>
          <p:cNvSpPr>
            <a:spLocks noGrp="1"/>
          </p:cNvSpPr>
          <p:nvPr>
            <p:ph idx="1"/>
          </p:nvPr>
        </p:nvSpPr>
        <p:spPr/>
        <p:txBody>
          <a:bodyPr>
            <a:normAutofit lnSpcReduction="10000"/>
          </a:bodyPr>
          <a:lstStyle/>
          <a:p>
            <a:pPr marL="0" marR="0" indent="457200" algn="just">
              <a:lnSpc>
                <a:spcPct val="150000"/>
              </a:lnSpc>
              <a:spcBef>
                <a:spcPts val="0"/>
              </a:spcBef>
              <a:spcAft>
                <a:spcPts val="0"/>
              </a:spcAft>
            </a:pP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This study will utilise qualitative research method. </a:t>
            </a:r>
            <a:r>
              <a:rPr lang="en-GB" sz="18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p>
            <a:pPr marL="0" marR="0" indent="457200" algn="just">
              <a:lnSpc>
                <a:spcPct val="150000"/>
              </a:lnSpc>
              <a:spcBef>
                <a:spcPts val="0"/>
              </a:spcBef>
              <a:spcAft>
                <a:spcPts val="0"/>
              </a:spcAft>
            </a:pP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This study will employ qualitative research method because qualitative analysis employs a </a:t>
            </a:r>
            <a:r>
              <a:rPr lang="en-GB" sz="18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multi-  method </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process that involves an evaluative and observational conceptualisation of the study.</a:t>
            </a:r>
          </a:p>
          <a:p>
            <a:pPr marL="0" marR="0" indent="457200" algn="just">
              <a:lnSpc>
                <a:spcPct val="150000"/>
              </a:lnSpc>
              <a:spcBef>
                <a:spcPts val="0"/>
              </a:spcBef>
              <a:spcAft>
                <a:spcPts val="0"/>
              </a:spcAft>
            </a:pP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This study will be inductive in nature. </a:t>
            </a:r>
          </a:p>
          <a:p>
            <a:pPr marL="0" marR="0" indent="457200" algn="just">
              <a:lnSpc>
                <a:spcPct val="150000"/>
              </a:lnSpc>
              <a:spcBef>
                <a:spcPts val="0"/>
              </a:spcBef>
              <a:spcAft>
                <a:spcPts val="0"/>
              </a:spcAft>
            </a:pP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data will be collected through an online semi-structured interviews. </a:t>
            </a:r>
          </a:p>
          <a:p>
            <a:pPr marL="0" marR="0" indent="457200" algn="just">
              <a:lnSpc>
                <a:spcPct val="150000"/>
              </a:lnSpc>
              <a:spcBef>
                <a:spcPts val="0"/>
              </a:spcBef>
              <a:spcAft>
                <a:spcPts val="0"/>
              </a:spcAft>
            </a:pP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An online research reduces the cost of sending and applying a qualitative study. </a:t>
            </a:r>
          </a:p>
          <a:p>
            <a:pPr marL="0" marR="0" indent="457200" algn="just">
              <a:lnSpc>
                <a:spcPct val="150000"/>
              </a:lnSpc>
              <a:spcBef>
                <a:spcPts val="0"/>
              </a:spcBef>
              <a:spcAft>
                <a:spcPts val="0"/>
              </a:spcAft>
            </a:pP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thematic and content analysis tools will be used for the analysis of data</a:t>
            </a:r>
            <a:r>
              <a:rPr lang="en-GB" sz="18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t>
            </a:r>
          </a:p>
          <a:p>
            <a:pPr marL="0" marR="0" indent="457200" algn="just">
              <a:lnSpc>
                <a:spcPct val="150000"/>
              </a:lnSpc>
              <a:spcBef>
                <a:spcPts val="0"/>
              </a:spcBef>
              <a:spcAft>
                <a:spcPts val="0"/>
              </a:spcAft>
            </a:pPr>
            <a:endParaRPr lang="en-GB" sz="1800" dirty="0">
              <a:solidFill>
                <a:srgbClr val="000000"/>
              </a:solidFill>
              <a:latin typeface="Arial" panose="020B0604020202020204" pitchFamily="34" charset="0"/>
              <a:ea typeface="Calibri" panose="020F0502020204030204" pitchFamily="34" charset="0"/>
              <a:cs typeface="Times New Roman" panose="02020603050405020304" pitchFamily="18" charset="0"/>
            </a:endParaRPr>
          </a:p>
          <a:p>
            <a:pPr marL="0" marR="0" indent="457200" algn="just">
              <a:lnSpc>
                <a:spcPct val="150000"/>
              </a:lnSpc>
              <a:spcBef>
                <a:spcPts val="0"/>
              </a:spcBef>
              <a:spcAft>
                <a:spcPts val="0"/>
              </a:spcAft>
            </a:pPr>
            <a:endParaRPr lang="en-GB" sz="14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p>
            <a:pPr marL="0" marR="0" indent="0" algn="just">
              <a:lnSpc>
                <a:spcPct val="150000"/>
              </a:lnSpc>
              <a:spcBef>
                <a:spcPts val="0"/>
              </a:spcBef>
              <a:spcAft>
                <a:spcPts val="0"/>
              </a:spcAft>
              <a:buNone/>
            </a:pPr>
            <a:r>
              <a:rPr lang="en-GB" sz="14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GB" sz="1400"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                                                                                                                               </a:t>
            </a:r>
          </a:p>
          <a:p>
            <a:pPr marL="0" marR="0" indent="0" algn="just">
              <a:lnSpc>
                <a:spcPct val="150000"/>
              </a:lnSpc>
              <a:spcBef>
                <a:spcPts val="0"/>
              </a:spcBef>
              <a:spcAft>
                <a:spcPts val="0"/>
              </a:spcAft>
              <a:buNone/>
            </a:pPr>
            <a:endParaRPr lang="en-GB" sz="1400" dirty="0">
              <a:solidFill>
                <a:srgbClr val="000000"/>
              </a:solidFill>
              <a:latin typeface="Arial" panose="020B0604020202020204" pitchFamily="34" charset="0"/>
              <a:ea typeface="Calibri" panose="020F0502020204030204" pitchFamily="34" charset="0"/>
              <a:cs typeface="Times New Roman" panose="02020603050405020304" pitchFamily="18" charset="0"/>
            </a:endParaRPr>
          </a:p>
          <a:p>
            <a:pPr marL="0" marR="0" indent="0" algn="just">
              <a:lnSpc>
                <a:spcPct val="150000"/>
              </a:lnSpc>
              <a:spcBef>
                <a:spcPts val="0"/>
              </a:spcBef>
              <a:spcAft>
                <a:spcPts val="0"/>
              </a:spcAft>
              <a:buNone/>
            </a:pPr>
            <a:r>
              <a:rPr lang="en-GB" sz="1400"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GB" sz="1400" b="1"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GB" sz="1400" b="1" dirty="0" err="1" smtClean="0">
                <a:solidFill>
                  <a:srgbClr val="000000"/>
                </a:solidFill>
                <a:latin typeface="Arial" panose="020B0604020202020204" pitchFamily="34" charset="0"/>
                <a:ea typeface="Calibri" panose="020F0502020204030204" pitchFamily="34" charset="0"/>
                <a:cs typeface="Times New Roman" panose="02020603050405020304" pitchFamily="18" charset="0"/>
              </a:rPr>
              <a:t>Vimi</a:t>
            </a:r>
            <a:r>
              <a:rPr lang="en-GB" sz="1400" b="1"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GB" sz="1400" b="1" dirty="0" err="1" smtClean="0">
                <a:solidFill>
                  <a:srgbClr val="000000"/>
                </a:solidFill>
                <a:latin typeface="Arial" panose="020B0604020202020204" pitchFamily="34" charset="0"/>
                <a:ea typeface="Calibri" panose="020F0502020204030204" pitchFamily="34" charset="0"/>
                <a:cs typeface="Times New Roman" panose="02020603050405020304" pitchFamily="18" charset="0"/>
              </a:rPr>
              <a:t>Naiko</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427240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3955A44-1FE5-463C-ADC8-47E40649C9A8}"/>
              </a:ext>
            </a:extLst>
          </p:cNvPr>
          <p:cNvSpPr>
            <a:spLocks noGrp="1"/>
          </p:cNvSpPr>
          <p:nvPr>
            <p:ph type="title"/>
          </p:nvPr>
        </p:nvSpPr>
        <p:spPr/>
        <p:txBody>
          <a:bodyPr/>
          <a:lstStyle/>
          <a:p>
            <a:r>
              <a:rPr lang="en-GB" sz="1800" b="1" dirty="0">
                <a:effectLst/>
                <a:latin typeface="Calibri" panose="020F0502020204030204" pitchFamily="34" charset="0"/>
                <a:ea typeface="Calibri" panose="020F0502020204030204" pitchFamily="34" charset="0"/>
                <a:cs typeface="Times New Roman" panose="02020603050405020304" pitchFamily="18" charset="0"/>
              </a:rPr>
              <a:t>Research Questions</a:t>
            </a:r>
            <a:endParaRPr lang="en-GB" b="1" dirty="0"/>
          </a:p>
        </p:txBody>
      </p:sp>
      <p:sp>
        <p:nvSpPr>
          <p:cNvPr id="3" name="Content Placeholder 2">
            <a:extLst>
              <a:ext uri="{FF2B5EF4-FFF2-40B4-BE49-F238E27FC236}">
                <a16:creationId xmlns="" xmlns:a16="http://schemas.microsoft.com/office/drawing/2014/main" id="{584F183F-CDBE-4A8C-84C0-288F51BDD48C}"/>
              </a:ext>
            </a:extLst>
          </p:cNvPr>
          <p:cNvSpPr>
            <a:spLocks noGrp="1"/>
          </p:cNvSpPr>
          <p:nvPr>
            <p:ph idx="1"/>
          </p:nvPr>
        </p:nvSpPr>
        <p:spPr/>
        <p:txBody>
          <a:bodyPr>
            <a:normAutofit fontScale="92500" lnSpcReduction="10000"/>
          </a:bodyPr>
          <a:lstStyle/>
          <a:p>
            <a:pPr marL="0" marR="0" indent="457200" algn="just">
              <a:lnSpc>
                <a:spcPct val="150000"/>
              </a:lnSpc>
              <a:spcBef>
                <a:spcPts val="0"/>
              </a:spcBef>
              <a:spcAft>
                <a:spcPts val="0"/>
              </a:spcAft>
            </a:pP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main research question which will be analysed in this study is “Which digital tool is most commonly used for collaboration at UWTSD?”. </a:t>
            </a:r>
          </a:p>
          <a:p>
            <a:pPr marL="0" marR="0" indent="457200" algn="just">
              <a:lnSpc>
                <a:spcPct val="150000"/>
              </a:lnSpc>
              <a:spcBef>
                <a:spcPts val="0"/>
              </a:spcBef>
              <a:spcAft>
                <a:spcPts val="0"/>
              </a:spcAft>
            </a:pP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Other research questions that will be asked are following:</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lgn="just">
              <a:lnSpc>
                <a:spcPct val="150000"/>
              </a:lnSpc>
              <a:spcBef>
                <a:spcPts val="0"/>
              </a:spcBef>
              <a:buFont typeface="Symbol" panose="05050102010706020507" pitchFamily="18" charset="2"/>
              <a:buChar char=""/>
            </a:pPr>
            <a:r>
              <a:rPr lang="en-GB" sz="16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Which digital tools are you used to collaborate at UWSTD?</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lgn="just">
              <a:lnSpc>
                <a:spcPct val="150000"/>
              </a:lnSpc>
              <a:spcBef>
                <a:spcPts val="0"/>
              </a:spcBef>
              <a:buFont typeface="Symbol" panose="05050102010706020507" pitchFamily="18" charset="2"/>
              <a:buChar char=""/>
            </a:pPr>
            <a:r>
              <a:rPr lang="en-GB" sz="16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Which is most effective and common tool you used to collaborate at UWSTD?</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lgn="just">
              <a:lnSpc>
                <a:spcPct val="150000"/>
              </a:lnSpc>
              <a:spcBef>
                <a:spcPts val="0"/>
              </a:spcBef>
              <a:buFont typeface="Symbol" panose="05050102010706020507" pitchFamily="18" charset="2"/>
              <a:buChar char=""/>
            </a:pPr>
            <a:r>
              <a:rPr lang="en-GB" sz="16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Do you think the digital tool you commonly used effective than other digital tools?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lgn="just">
              <a:lnSpc>
                <a:spcPct val="150000"/>
              </a:lnSpc>
              <a:spcBef>
                <a:spcPts val="0"/>
              </a:spcBef>
              <a:buFont typeface="Symbol" panose="05050102010706020507" pitchFamily="18" charset="2"/>
              <a:buChar char=""/>
            </a:pPr>
            <a:r>
              <a:rPr lang="en-GB" sz="16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What are the pros and cons of digital tool are you using?</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lgn="just">
              <a:lnSpc>
                <a:spcPct val="150000"/>
              </a:lnSpc>
              <a:spcBef>
                <a:spcPts val="0"/>
              </a:spcBef>
              <a:buFont typeface="Symbol" panose="05050102010706020507" pitchFamily="18" charset="2"/>
              <a:buChar char=""/>
            </a:pPr>
            <a:r>
              <a:rPr lang="en-GB" sz="16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How will you further increase the effectiveness of digital tool to collaborate at UWSTD</a:t>
            </a:r>
            <a:r>
              <a:rPr lang="en-GB" sz="16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t>
            </a:r>
          </a:p>
          <a:p>
            <a:pPr marL="800100" lvl="1" indent="-342900" algn="just">
              <a:lnSpc>
                <a:spcPct val="150000"/>
              </a:lnSpc>
              <a:spcBef>
                <a:spcPts val="0"/>
              </a:spcBef>
              <a:buFont typeface="Symbol" panose="05050102010706020507" pitchFamily="18" charset="2"/>
              <a:buChar char=""/>
            </a:pPr>
            <a:endParaRPr lang="en-GB" sz="1600" dirty="0">
              <a:solidFill>
                <a:srgbClr val="000000"/>
              </a:solidFill>
              <a:latin typeface="Arial" panose="020B0604020202020204" pitchFamily="34" charset="0"/>
              <a:ea typeface="Calibri" panose="020F0502020204030204" pitchFamily="34" charset="0"/>
              <a:cs typeface="Times New Roman" panose="02020603050405020304" pitchFamily="18" charset="0"/>
            </a:endParaRPr>
          </a:p>
          <a:p>
            <a:pPr marL="800100" lvl="1" indent="-342900" algn="just">
              <a:lnSpc>
                <a:spcPct val="150000"/>
              </a:lnSpc>
              <a:spcBef>
                <a:spcPts val="0"/>
              </a:spcBef>
              <a:buFont typeface="Symbol" panose="05050102010706020507" pitchFamily="18" charset="2"/>
              <a:buChar char=""/>
            </a:pPr>
            <a:endParaRPr lang="en-GB" sz="16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p>
            <a:pPr marL="800100" lvl="1" indent="-342900" algn="just">
              <a:lnSpc>
                <a:spcPct val="150000"/>
              </a:lnSpc>
              <a:spcBef>
                <a:spcPts val="0"/>
              </a:spcBef>
              <a:buFont typeface="Symbol" panose="05050102010706020507" pitchFamily="18" charset="2"/>
              <a:buChar char=""/>
            </a:pPr>
            <a:endParaRPr lang="en-GB" sz="1600" dirty="0">
              <a:solidFill>
                <a:srgbClr val="000000"/>
              </a:solidFill>
              <a:latin typeface="Arial" panose="020B0604020202020204" pitchFamily="34" charset="0"/>
              <a:ea typeface="Calibri" panose="020F0502020204030204" pitchFamily="34" charset="0"/>
              <a:cs typeface="Times New Roman" panose="02020603050405020304" pitchFamily="18" charset="0"/>
            </a:endParaRPr>
          </a:p>
          <a:p>
            <a:pPr marL="457200" lvl="1" indent="0" algn="just">
              <a:lnSpc>
                <a:spcPct val="150000"/>
              </a:lnSpc>
              <a:spcBef>
                <a:spcPts val="0"/>
              </a:spcBef>
              <a:buNone/>
            </a:pPr>
            <a:endParaRPr lang="en-GB" sz="16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p>
            <a:pPr marL="457200" lvl="1" indent="0" algn="just">
              <a:lnSpc>
                <a:spcPct val="150000"/>
              </a:lnSpc>
              <a:spcBef>
                <a:spcPts val="0"/>
              </a:spcBef>
              <a:buNone/>
            </a:pPr>
            <a:r>
              <a:rPr lang="en-GB" sz="16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GB" sz="1600"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GB" sz="1400" b="1" dirty="0" err="1" smtClean="0">
                <a:solidFill>
                  <a:srgbClr val="000000"/>
                </a:solidFill>
                <a:latin typeface="Arial" panose="020B0604020202020204" pitchFamily="34" charset="0"/>
                <a:ea typeface="Calibri" panose="020F0502020204030204" pitchFamily="34" charset="0"/>
                <a:cs typeface="Times New Roman" panose="02020603050405020304" pitchFamily="18" charset="0"/>
              </a:rPr>
              <a:t>Vimi</a:t>
            </a:r>
            <a:r>
              <a:rPr lang="en-GB" sz="1400" b="1"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GB" sz="1400" b="1" dirty="0" err="1" smtClean="0">
                <a:solidFill>
                  <a:srgbClr val="000000"/>
                </a:solidFill>
                <a:latin typeface="Arial" panose="020B0604020202020204" pitchFamily="34" charset="0"/>
                <a:ea typeface="Calibri" panose="020F0502020204030204" pitchFamily="34" charset="0"/>
                <a:cs typeface="Times New Roman" panose="02020603050405020304" pitchFamily="18" charset="0"/>
              </a:rPr>
              <a:t>Naiko</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8531065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5893DC3-23E0-4323-976E-9EDC52EDE028}"/>
              </a:ext>
            </a:extLst>
          </p:cNvPr>
          <p:cNvSpPr>
            <a:spLocks noGrp="1"/>
          </p:cNvSpPr>
          <p:nvPr>
            <p:ph type="title"/>
          </p:nvPr>
        </p:nvSpPr>
        <p:spPr/>
        <p:txBody>
          <a:bodyPr/>
          <a:lstStyle/>
          <a:p>
            <a:r>
              <a:rPr lang="en-GB" sz="1800" b="1" dirty="0">
                <a:solidFill>
                  <a:srgbClr val="000000"/>
                </a:solidFill>
                <a:effectLst/>
                <a:latin typeface="Arial" panose="020B0604020202020204" pitchFamily="34" charset="0"/>
                <a:ea typeface="Times New Roman" panose="02020603050405020304" pitchFamily="18" charset="0"/>
              </a:rPr>
              <a:t>Focus Group and Data Collection Tool</a:t>
            </a:r>
            <a:r>
              <a:rPr lang="en-US" sz="1800" b="1" dirty="0">
                <a:solidFill>
                  <a:srgbClr val="000000"/>
                </a:solidFill>
                <a:effectLst/>
                <a:latin typeface="Arial" panose="020B0604020202020204" pitchFamily="34" charset="0"/>
                <a:ea typeface="Times New Roman" panose="02020603050405020304" pitchFamily="18" charset="0"/>
              </a:rPr>
              <a:t/>
            </a:r>
            <a:br>
              <a:rPr lang="en-US" sz="1800" b="1" dirty="0">
                <a:solidFill>
                  <a:srgbClr val="000000"/>
                </a:solidFill>
                <a:effectLst/>
                <a:latin typeface="Arial" panose="020B0604020202020204" pitchFamily="34" charset="0"/>
                <a:ea typeface="Times New Roman" panose="02020603050405020304" pitchFamily="18" charset="0"/>
              </a:rPr>
            </a:br>
            <a:endParaRPr lang="en-GB" dirty="0"/>
          </a:p>
        </p:txBody>
      </p:sp>
      <p:sp>
        <p:nvSpPr>
          <p:cNvPr id="3" name="Content Placeholder 2">
            <a:extLst>
              <a:ext uri="{FF2B5EF4-FFF2-40B4-BE49-F238E27FC236}">
                <a16:creationId xmlns="" xmlns:a16="http://schemas.microsoft.com/office/drawing/2014/main" id="{ACAC789E-9954-4B2C-B7DF-0C6BD2845E51}"/>
              </a:ext>
            </a:extLst>
          </p:cNvPr>
          <p:cNvSpPr>
            <a:spLocks noGrp="1"/>
          </p:cNvSpPr>
          <p:nvPr>
            <p:ph idx="1"/>
          </p:nvPr>
        </p:nvSpPr>
        <p:spPr/>
        <p:txBody>
          <a:bodyPr>
            <a:normAutofit fontScale="92500" lnSpcReduction="10000"/>
          </a:bodyPr>
          <a:lstStyle/>
          <a:p>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Focus groups of this study will be the teachers and administrative staff of UWSTD.</a:t>
            </a:r>
          </a:p>
          <a:p>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 small group will be chosen for this study. </a:t>
            </a:r>
          </a:p>
          <a:p>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An online semi-structured interview will be conducted to ask the above-mentioned questions. </a:t>
            </a:r>
          </a:p>
          <a:p>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 rationale for this is because if the appropriate questions are asked, it helps a researcher to gather accurate and useful data.</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smtClean="0"/>
          </a:p>
          <a:p>
            <a:endParaRPr lang="en-GB" dirty="0"/>
          </a:p>
          <a:p>
            <a:endParaRPr lang="en-GB" dirty="0" smtClean="0"/>
          </a:p>
          <a:p>
            <a:endParaRPr lang="en-GB" dirty="0"/>
          </a:p>
          <a:p>
            <a:pPr marL="0" indent="0">
              <a:buNone/>
            </a:pPr>
            <a:r>
              <a:rPr lang="en-GB" dirty="0"/>
              <a:t> </a:t>
            </a:r>
            <a:r>
              <a:rPr lang="en-GB" dirty="0" smtClean="0"/>
              <a:t>                                                                                           </a:t>
            </a:r>
          </a:p>
          <a:p>
            <a:pPr marL="0" indent="0">
              <a:buNone/>
            </a:pPr>
            <a:r>
              <a:rPr lang="en-GB" sz="1500" dirty="0"/>
              <a:t> </a:t>
            </a:r>
            <a:r>
              <a:rPr lang="en-GB" sz="1500" dirty="0" smtClean="0"/>
              <a:t>                                                                                                                                                                                                                                             </a:t>
            </a:r>
            <a:r>
              <a:rPr lang="en-GB" sz="1500" b="1" dirty="0" err="1" smtClean="0"/>
              <a:t>Ramiza</a:t>
            </a:r>
            <a:r>
              <a:rPr lang="en-GB" sz="1500" b="1" dirty="0" smtClean="0"/>
              <a:t> </a:t>
            </a:r>
            <a:r>
              <a:rPr lang="en-GB" sz="1500" b="1" dirty="0" err="1" smtClean="0"/>
              <a:t>Fudulu</a:t>
            </a:r>
            <a:endParaRPr lang="en-GB" sz="1500" dirty="0"/>
          </a:p>
        </p:txBody>
      </p:sp>
    </p:spTree>
    <p:extLst>
      <p:ext uri="{BB962C8B-B14F-4D97-AF65-F5344CB8AC3E}">
        <p14:creationId xmlns:p14="http://schemas.microsoft.com/office/powerpoint/2010/main" val="11733943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2CF8449-0CCE-420E-B00C-506E4435B0A5}"/>
              </a:ext>
            </a:extLst>
          </p:cNvPr>
          <p:cNvSpPr>
            <a:spLocks noGrp="1"/>
          </p:cNvSpPr>
          <p:nvPr>
            <p:ph type="title"/>
          </p:nvPr>
        </p:nvSpPr>
        <p:spPr/>
        <p:txBody>
          <a:bodyPr/>
          <a:lstStyle/>
          <a:p>
            <a:r>
              <a:rPr lang="en-GB" sz="1800" b="1" i="1" kern="0" dirty="0">
                <a:solidFill>
                  <a:srgbClr val="000000"/>
                </a:solidFill>
                <a:effectLst/>
                <a:latin typeface="Arial" panose="020B0604020202020204" pitchFamily="34" charset="0"/>
                <a:ea typeface="Times New Roman" panose="02020603050405020304" pitchFamily="18" charset="0"/>
              </a:rPr>
              <a:t>Ethical considerations</a:t>
            </a:r>
            <a:r>
              <a:rPr lang="en-US" sz="1800" b="1" i="1" kern="0" dirty="0">
                <a:solidFill>
                  <a:srgbClr val="000000"/>
                </a:solidFill>
                <a:effectLst/>
                <a:latin typeface="Arial" panose="020B0604020202020204" pitchFamily="34" charset="0"/>
                <a:ea typeface="Times New Roman" panose="02020603050405020304" pitchFamily="18" charset="0"/>
              </a:rPr>
              <a:t/>
            </a:r>
            <a:br>
              <a:rPr lang="en-US" sz="1800" b="1" i="1" kern="0" dirty="0">
                <a:solidFill>
                  <a:srgbClr val="000000"/>
                </a:solidFill>
                <a:effectLst/>
                <a:latin typeface="Arial" panose="020B0604020202020204" pitchFamily="34" charset="0"/>
                <a:ea typeface="Times New Roman" panose="02020603050405020304" pitchFamily="18" charset="0"/>
              </a:rPr>
            </a:br>
            <a:endParaRPr lang="en-GB" dirty="0"/>
          </a:p>
        </p:txBody>
      </p:sp>
      <p:sp>
        <p:nvSpPr>
          <p:cNvPr id="3" name="Content Placeholder 2">
            <a:extLst>
              <a:ext uri="{FF2B5EF4-FFF2-40B4-BE49-F238E27FC236}">
                <a16:creationId xmlns="" xmlns:a16="http://schemas.microsoft.com/office/drawing/2014/main" id="{E050ECD6-DA71-4801-A961-357607939634}"/>
              </a:ext>
            </a:extLst>
          </p:cNvPr>
          <p:cNvSpPr>
            <a:spLocks noGrp="1"/>
          </p:cNvSpPr>
          <p:nvPr>
            <p:ph idx="1"/>
          </p:nvPr>
        </p:nvSpPr>
        <p:spPr/>
        <p:txBody>
          <a:bodyPr>
            <a:normAutofit/>
          </a:bodyPr>
          <a:lstStyle/>
          <a:p>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Ethical considerations especially related to safety and confidentially of research participants is essential in research work (</a:t>
            </a:r>
            <a:r>
              <a:rPr lang="en-GB"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Rannastu</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-Avalos, and </a:t>
            </a:r>
            <a:r>
              <a:rPr lang="en-GB"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Siiman</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2020). </a:t>
            </a:r>
          </a:p>
          <a:p>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Ethical issues will be addressed in this study in the areas of:</a:t>
            </a:r>
          </a:p>
          <a:p>
            <a:pPr lvl="1"/>
            <a:r>
              <a:rPr lang="en-GB" sz="16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Anonymity</a:t>
            </a:r>
          </a:p>
          <a:p>
            <a:pPr lvl="1"/>
            <a:r>
              <a:rPr lang="en-GB" sz="16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Secrecy,</a:t>
            </a:r>
          </a:p>
          <a:p>
            <a:pPr lvl="1"/>
            <a:r>
              <a:rPr lang="en-GB" sz="16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Informed consent. </a:t>
            </a:r>
            <a:endPar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p>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For the permission, the informed consent form will be given for participation in this study</a:t>
            </a:r>
            <a:r>
              <a:rPr lang="en-GB" sz="18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t>
            </a:r>
          </a:p>
          <a:p>
            <a:endParaRPr lang="en-GB" sz="1800" dirty="0">
              <a:solidFill>
                <a:srgbClr val="000000"/>
              </a:solidFill>
              <a:latin typeface="Arial" panose="020B0604020202020204" pitchFamily="34" charset="0"/>
              <a:ea typeface="Calibri" panose="020F0502020204030204" pitchFamily="34" charset="0"/>
              <a:cs typeface="Times New Roman" panose="02020603050405020304" pitchFamily="18" charset="0"/>
            </a:endParaRPr>
          </a:p>
          <a:p>
            <a:endParaRPr lang="en-GB" sz="18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p>
            <a:endParaRPr lang="en-GB" sz="1800" dirty="0">
              <a:solidFill>
                <a:srgbClr val="000000"/>
              </a:solidFill>
              <a:latin typeface="Arial" panose="020B0604020202020204" pitchFamily="34" charset="0"/>
              <a:ea typeface="Calibri" panose="020F0502020204030204" pitchFamily="34" charset="0"/>
              <a:cs typeface="Times New Roman" panose="02020603050405020304" pitchFamily="18" charset="0"/>
            </a:endParaRPr>
          </a:p>
          <a:p>
            <a:endParaRPr lang="en-GB" sz="18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p>
            <a:endParaRPr lang="en-GB" sz="1800" dirty="0">
              <a:solidFill>
                <a:srgbClr val="000000"/>
              </a:solidFill>
              <a:latin typeface="Arial" panose="020B0604020202020204" pitchFamily="34" charset="0"/>
              <a:ea typeface="Calibri" panose="020F0502020204030204" pitchFamily="34" charset="0"/>
              <a:cs typeface="Times New Roman" panose="02020603050405020304" pitchFamily="18" charset="0"/>
            </a:endParaRPr>
          </a:p>
          <a:p>
            <a:endParaRPr lang="en-GB" sz="18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p>
            <a:pPr marL="0" indent="0">
              <a:buNone/>
            </a:pPr>
            <a:r>
              <a:rPr lang="en-GB" sz="14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GB" sz="1400" b="1"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GB" sz="1400" b="1" dirty="0" err="1" smtClean="0">
                <a:solidFill>
                  <a:srgbClr val="000000"/>
                </a:solidFill>
                <a:latin typeface="Arial" panose="020B0604020202020204" pitchFamily="34" charset="0"/>
                <a:ea typeface="Calibri" panose="020F0502020204030204" pitchFamily="34" charset="0"/>
                <a:cs typeface="Times New Roman" panose="02020603050405020304" pitchFamily="18" charset="0"/>
              </a:rPr>
              <a:t>Ramiza</a:t>
            </a:r>
            <a:r>
              <a:rPr lang="en-GB" sz="1400" b="1"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en-GB" sz="1400" b="1" dirty="0" err="1" smtClean="0">
                <a:solidFill>
                  <a:srgbClr val="000000"/>
                </a:solidFill>
                <a:latin typeface="Arial" panose="020B0604020202020204" pitchFamily="34" charset="0"/>
                <a:ea typeface="Calibri" panose="020F0502020204030204" pitchFamily="34" charset="0"/>
                <a:cs typeface="Times New Roman" panose="02020603050405020304" pitchFamily="18" charset="0"/>
              </a:rPr>
              <a:t>Fudulu</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4822726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7B8EF11-D2A5-4978-B5C4-29BFBD38DBB4}"/>
              </a:ext>
            </a:extLst>
          </p:cNvPr>
          <p:cNvSpPr>
            <a:spLocks noGrp="1"/>
          </p:cNvSpPr>
          <p:nvPr>
            <p:ph type="title"/>
          </p:nvPr>
        </p:nvSpPr>
        <p:spPr/>
        <p:txBody>
          <a:bodyPr/>
          <a:lstStyle/>
          <a:p>
            <a:r>
              <a:rPr lang="en-GB" sz="1800" b="1" i="1" kern="0" dirty="0">
                <a:solidFill>
                  <a:srgbClr val="000000"/>
                </a:solidFill>
                <a:effectLst/>
                <a:latin typeface="Arial" panose="020B0604020202020204" pitchFamily="34" charset="0"/>
                <a:ea typeface="Times New Roman" panose="02020603050405020304" pitchFamily="18" charset="0"/>
              </a:rPr>
              <a:t>Hypothesis</a:t>
            </a:r>
            <a:r>
              <a:rPr lang="en-US" sz="1800" b="1" i="1" kern="0" dirty="0">
                <a:solidFill>
                  <a:srgbClr val="000000"/>
                </a:solidFill>
                <a:effectLst/>
                <a:latin typeface="Arial" panose="020B0604020202020204" pitchFamily="34" charset="0"/>
                <a:ea typeface="Times New Roman" panose="02020603050405020304" pitchFamily="18" charset="0"/>
              </a:rPr>
              <a:t/>
            </a:r>
            <a:br>
              <a:rPr lang="en-US" sz="1800" b="1" i="1" kern="0" dirty="0">
                <a:solidFill>
                  <a:srgbClr val="000000"/>
                </a:solidFill>
                <a:effectLst/>
                <a:latin typeface="Arial" panose="020B0604020202020204" pitchFamily="34" charset="0"/>
                <a:ea typeface="Times New Roman" panose="02020603050405020304" pitchFamily="18" charset="0"/>
              </a:rPr>
            </a:br>
            <a:endParaRPr lang="en-GB" dirty="0"/>
          </a:p>
        </p:txBody>
      </p:sp>
      <p:sp>
        <p:nvSpPr>
          <p:cNvPr id="3" name="Content Placeholder 2">
            <a:extLst>
              <a:ext uri="{FF2B5EF4-FFF2-40B4-BE49-F238E27FC236}">
                <a16:creationId xmlns="" xmlns:a16="http://schemas.microsoft.com/office/drawing/2014/main" id="{B744B11F-6203-4885-98F1-04735E6070EC}"/>
              </a:ext>
            </a:extLst>
          </p:cNvPr>
          <p:cNvSpPr>
            <a:spLocks noGrp="1"/>
          </p:cNvSpPr>
          <p:nvPr>
            <p:ph idx="1"/>
          </p:nvPr>
        </p:nvSpPr>
        <p:spPr/>
        <p:txBody>
          <a:bodyPr/>
          <a:lstStyle/>
          <a:p>
            <a:r>
              <a:rPr lang="en-GB" sz="1800" dirty="0">
                <a:solidFill>
                  <a:srgbClr val="000000"/>
                </a:solidFill>
                <a:effectLst/>
                <a:latin typeface="Arial" panose="020B0604020202020204" pitchFamily="34" charset="0"/>
                <a:ea typeface="Calibri" panose="020F0502020204030204" pitchFamily="34" charset="0"/>
              </a:rPr>
              <a:t>It is hypothesised that “Google Classroom is the most common tool used at UWSTD for collaboration</a:t>
            </a:r>
            <a:r>
              <a:rPr lang="en-GB" sz="1800" dirty="0" smtClean="0">
                <a:solidFill>
                  <a:srgbClr val="000000"/>
                </a:solidFill>
                <a:effectLst/>
                <a:latin typeface="Arial" panose="020B0604020202020204" pitchFamily="34" charset="0"/>
                <a:ea typeface="Calibri" panose="020F0502020204030204" pitchFamily="34" charset="0"/>
              </a:rPr>
              <a:t>”.</a:t>
            </a:r>
          </a:p>
          <a:p>
            <a:endParaRPr lang="en-GB" sz="1800" dirty="0">
              <a:solidFill>
                <a:srgbClr val="000000"/>
              </a:solidFill>
              <a:latin typeface="Arial" panose="020B0604020202020204" pitchFamily="34" charset="0"/>
            </a:endParaRPr>
          </a:p>
          <a:p>
            <a:endParaRPr lang="en-GB" sz="1800" dirty="0" smtClean="0">
              <a:solidFill>
                <a:srgbClr val="000000"/>
              </a:solidFill>
              <a:latin typeface="Arial" panose="020B0604020202020204" pitchFamily="34" charset="0"/>
            </a:endParaRPr>
          </a:p>
          <a:p>
            <a:endParaRPr lang="en-GB" sz="1800" dirty="0">
              <a:solidFill>
                <a:srgbClr val="000000"/>
              </a:solidFill>
              <a:latin typeface="Arial" panose="020B0604020202020204" pitchFamily="34" charset="0"/>
            </a:endParaRPr>
          </a:p>
          <a:p>
            <a:endParaRPr lang="en-GB" sz="1800" dirty="0" smtClean="0">
              <a:solidFill>
                <a:srgbClr val="000000"/>
              </a:solidFill>
              <a:latin typeface="Arial" panose="020B0604020202020204" pitchFamily="34" charset="0"/>
            </a:endParaRPr>
          </a:p>
          <a:p>
            <a:endParaRPr lang="en-GB" sz="1800" dirty="0">
              <a:solidFill>
                <a:srgbClr val="000000"/>
              </a:solidFill>
              <a:latin typeface="Arial" panose="020B0604020202020204" pitchFamily="34" charset="0"/>
            </a:endParaRPr>
          </a:p>
          <a:p>
            <a:endParaRPr lang="en-GB" sz="1800" dirty="0" smtClean="0">
              <a:solidFill>
                <a:srgbClr val="000000"/>
              </a:solidFill>
              <a:latin typeface="Arial" panose="020B0604020202020204" pitchFamily="34" charset="0"/>
            </a:endParaRPr>
          </a:p>
          <a:p>
            <a:endParaRPr lang="en-GB" sz="1800" dirty="0">
              <a:solidFill>
                <a:srgbClr val="000000"/>
              </a:solidFill>
              <a:latin typeface="Arial" panose="020B0604020202020204" pitchFamily="34" charset="0"/>
            </a:endParaRPr>
          </a:p>
          <a:p>
            <a:endParaRPr lang="en-GB" sz="1800" dirty="0" smtClean="0">
              <a:solidFill>
                <a:srgbClr val="000000"/>
              </a:solidFill>
              <a:latin typeface="Arial" panose="020B0604020202020204" pitchFamily="34" charset="0"/>
            </a:endParaRPr>
          </a:p>
          <a:p>
            <a:endParaRPr lang="en-GB" sz="1800" dirty="0">
              <a:solidFill>
                <a:srgbClr val="000000"/>
              </a:solidFill>
              <a:latin typeface="Arial" panose="020B0604020202020204" pitchFamily="34" charset="0"/>
            </a:endParaRPr>
          </a:p>
          <a:p>
            <a:endParaRPr lang="en-GB" sz="1800" dirty="0" smtClean="0">
              <a:solidFill>
                <a:srgbClr val="000000"/>
              </a:solidFill>
              <a:latin typeface="Arial" panose="020B0604020202020204" pitchFamily="34" charset="0"/>
            </a:endParaRPr>
          </a:p>
          <a:p>
            <a:pPr marL="0" indent="0">
              <a:buNone/>
            </a:pPr>
            <a:r>
              <a:rPr lang="en-GB" sz="1800" dirty="0">
                <a:solidFill>
                  <a:srgbClr val="000000"/>
                </a:solidFill>
                <a:latin typeface="Arial" panose="020B0604020202020204" pitchFamily="34" charset="0"/>
              </a:rPr>
              <a:t> </a:t>
            </a:r>
            <a:r>
              <a:rPr lang="en-GB" sz="1800" dirty="0" smtClean="0">
                <a:solidFill>
                  <a:srgbClr val="000000"/>
                </a:solidFill>
                <a:latin typeface="Arial" panose="020B0604020202020204" pitchFamily="34" charset="0"/>
              </a:rPr>
              <a:t>                                                                                                                                            </a:t>
            </a:r>
            <a:r>
              <a:rPr lang="en-GB" sz="1400" b="1" dirty="0" err="1" smtClean="0">
                <a:solidFill>
                  <a:srgbClr val="000000"/>
                </a:solidFill>
                <a:latin typeface="Arial" panose="020B0604020202020204" pitchFamily="34" charset="0"/>
              </a:rPr>
              <a:t>Ramiza</a:t>
            </a:r>
            <a:r>
              <a:rPr lang="en-GB" sz="1400" b="1" dirty="0" smtClean="0">
                <a:solidFill>
                  <a:srgbClr val="000000"/>
                </a:solidFill>
                <a:latin typeface="Arial" panose="020B0604020202020204" pitchFamily="34" charset="0"/>
              </a:rPr>
              <a:t> </a:t>
            </a:r>
            <a:r>
              <a:rPr lang="en-GB" sz="1400" b="1" dirty="0" err="1" smtClean="0">
                <a:solidFill>
                  <a:srgbClr val="000000"/>
                </a:solidFill>
                <a:latin typeface="Arial" panose="020B0604020202020204" pitchFamily="34" charset="0"/>
              </a:rPr>
              <a:t>Fudulu</a:t>
            </a:r>
            <a:endParaRPr lang="en-GB" dirty="0"/>
          </a:p>
        </p:txBody>
      </p:sp>
    </p:spTree>
    <p:extLst>
      <p:ext uri="{BB962C8B-B14F-4D97-AF65-F5344CB8AC3E}">
        <p14:creationId xmlns:p14="http://schemas.microsoft.com/office/powerpoint/2010/main" val="4916012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3843" y="-304912"/>
            <a:ext cx="10972800" cy="1143000"/>
          </a:xfrm>
        </p:spPr>
        <p:txBody>
          <a:bodyPr/>
          <a:lstStyle/>
          <a:p>
            <a:r>
              <a:rPr lang="en-GB" dirty="0" smtClean="0"/>
              <a:t>Research timeline</a:t>
            </a:r>
            <a:endParaRPr lang="en-GB" dirty="0"/>
          </a:p>
        </p:txBody>
      </p:sp>
      <p:graphicFrame>
        <p:nvGraphicFramePr>
          <p:cNvPr id="3" name="Table 2"/>
          <p:cNvGraphicFramePr>
            <a:graphicFrameLocks noGrp="1"/>
          </p:cNvGraphicFramePr>
          <p:nvPr>
            <p:extLst>
              <p:ext uri="{D42A27DB-BD31-4B8C-83A1-F6EECF244321}">
                <p14:modId xmlns:p14="http://schemas.microsoft.com/office/powerpoint/2010/main" val="1960716806"/>
              </p:ext>
            </p:extLst>
          </p:nvPr>
        </p:nvGraphicFramePr>
        <p:xfrm>
          <a:off x="244698" y="682579"/>
          <a:ext cx="11526591" cy="6082121"/>
        </p:xfrm>
        <a:graphic>
          <a:graphicData uri="http://schemas.openxmlformats.org/drawingml/2006/table">
            <a:tbl>
              <a:tblPr firstRow="1" bandRow="1">
                <a:tableStyleId>{073A0DAA-6AF3-43AB-8588-CEC1D06C72B9}</a:tableStyleId>
              </a:tblPr>
              <a:tblGrid>
                <a:gridCol w="1533439"/>
                <a:gridCol w="1036592"/>
                <a:gridCol w="1259317"/>
                <a:gridCol w="1272165"/>
                <a:gridCol w="1285015"/>
                <a:gridCol w="1310716"/>
                <a:gridCol w="1349267"/>
                <a:gridCol w="1259315"/>
                <a:gridCol w="1220765"/>
              </a:tblGrid>
              <a:tr h="329115">
                <a:tc>
                  <a:txBody>
                    <a:bodyPr/>
                    <a:lstStyle/>
                    <a:p>
                      <a:r>
                        <a:rPr lang="en-GB" sz="1200" dirty="0" smtClean="0"/>
                        <a:t>Particulars</a:t>
                      </a:r>
                      <a:endParaRPr lang="en-GB" sz="1200" dirty="0"/>
                    </a:p>
                  </a:txBody>
                  <a:tcPr/>
                </a:tc>
                <a:tc>
                  <a:txBody>
                    <a:bodyPr/>
                    <a:lstStyle/>
                    <a:p>
                      <a:r>
                        <a:rPr lang="en-GB" dirty="0" smtClean="0"/>
                        <a:t>Week 3</a:t>
                      </a:r>
                      <a:endParaRPr lang="en-GB" dirty="0"/>
                    </a:p>
                  </a:txBody>
                  <a:tcPr/>
                </a:tc>
                <a:tc>
                  <a:txBody>
                    <a:bodyPr/>
                    <a:lstStyle/>
                    <a:p>
                      <a:r>
                        <a:rPr lang="en-GB" dirty="0" smtClean="0"/>
                        <a:t>Week</a:t>
                      </a:r>
                      <a:r>
                        <a:rPr lang="en-GB" baseline="0" dirty="0" smtClean="0"/>
                        <a:t> 4</a:t>
                      </a:r>
                      <a:endParaRPr lang="en-GB" dirty="0"/>
                    </a:p>
                  </a:txBody>
                  <a:tcPr/>
                </a:tc>
                <a:tc>
                  <a:txBody>
                    <a:bodyPr/>
                    <a:lstStyle/>
                    <a:p>
                      <a:r>
                        <a:rPr lang="en-GB" dirty="0" smtClean="0"/>
                        <a:t>Week 5</a:t>
                      </a:r>
                      <a:endParaRPr lang="en-GB" dirty="0"/>
                    </a:p>
                  </a:txBody>
                  <a:tcPr/>
                </a:tc>
                <a:tc>
                  <a:txBody>
                    <a:bodyPr/>
                    <a:lstStyle/>
                    <a:p>
                      <a:r>
                        <a:rPr lang="en-GB" dirty="0" smtClean="0"/>
                        <a:t>Week 6</a:t>
                      </a:r>
                      <a:endParaRPr lang="en-GB" dirty="0"/>
                    </a:p>
                  </a:txBody>
                  <a:tcPr/>
                </a:tc>
                <a:tc>
                  <a:txBody>
                    <a:bodyPr/>
                    <a:lstStyle/>
                    <a:p>
                      <a:r>
                        <a:rPr lang="en-GB" dirty="0" smtClean="0"/>
                        <a:t>Week 7</a:t>
                      </a:r>
                      <a:endParaRPr lang="en-GB" dirty="0"/>
                    </a:p>
                  </a:txBody>
                  <a:tcPr/>
                </a:tc>
                <a:tc>
                  <a:txBody>
                    <a:bodyPr/>
                    <a:lstStyle/>
                    <a:p>
                      <a:r>
                        <a:rPr lang="en-GB" dirty="0" smtClean="0"/>
                        <a:t>Week 8</a:t>
                      </a:r>
                      <a:endParaRPr lang="en-GB" dirty="0"/>
                    </a:p>
                  </a:txBody>
                  <a:tcPr/>
                </a:tc>
                <a:tc>
                  <a:txBody>
                    <a:bodyPr/>
                    <a:lstStyle/>
                    <a:p>
                      <a:r>
                        <a:rPr lang="en-GB" dirty="0" smtClean="0"/>
                        <a:t>week9</a:t>
                      </a:r>
                      <a:endParaRPr lang="en-GB" dirty="0"/>
                    </a:p>
                  </a:txBody>
                  <a:tcPr/>
                </a:tc>
                <a:tc>
                  <a:txBody>
                    <a:bodyPr/>
                    <a:lstStyle/>
                    <a:p>
                      <a:r>
                        <a:rPr lang="en-GB" dirty="0" smtClean="0"/>
                        <a:t>Week</a:t>
                      </a:r>
                      <a:r>
                        <a:rPr lang="en-GB" baseline="0" dirty="0" smtClean="0"/>
                        <a:t> 10</a:t>
                      </a:r>
                      <a:endParaRPr lang="en-GB" dirty="0"/>
                    </a:p>
                  </a:txBody>
                  <a:tcPr/>
                </a:tc>
              </a:tr>
              <a:tr h="57595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Identification</a:t>
                      </a:r>
                      <a:r>
                        <a:rPr lang="en-GB" sz="1200" baseline="0" dirty="0" smtClean="0"/>
                        <a:t> of research area</a:t>
                      </a:r>
                      <a:endParaRPr lang="en-GB" sz="1200" dirty="0" smtClean="0"/>
                    </a:p>
                    <a:p>
                      <a:endParaRPr lang="en-GB" sz="1200" dirty="0"/>
                    </a:p>
                  </a:txBody>
                  <a:tcPr/>
                </a:tc>
                <a:tc>
                  <a:txBody>
                    <a:bodyPr/>
                    <a:lstStyle/>
                    <a:p>
                      <a:endParaRPr lang="en-GB" dirty="0"/>
                    </a:p>
                  </a:txBody>
                  <a:tcPr>
                    <a:solidFill>
                      <a:schemeClr val="accent2">
                        <a:lumMod val="40000"/>
                        <a:lumOff val="60000"/>
                      </a:schemeClr>
                    </a:solidFill>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a:p>
                  </a:txBody>
                  <a:tcPr/>
                </a:tc>
              </a:tr>
              <a:tr h="65823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Defining</a:t>
                      </a:r>
                      <a:r>
                        <a:rPr lang="en-GB" sz="1200" baseline="0" dirty="0" smtClean="0"/>
                        <a:t> the research objectives</a:t>
                      </a:r>
                      <a:endParaRPr lang="en-GB" sz="1200" dirty="0" smtClean="0"/>
                    </a:p>
                    <a:p>
                      <a:endParaRPr lang="en-GB" dirty="0"/>
                    </a:p>
                  </a:txBody>
                  <a:tcPr/>
                </a:tc>
                <a:tc>
                  <a:txBody>
                    <a:bodyPr/>
                    <a:lstStyle/>
                    <a:p>
                      <a:endParaRPr lang="en-GB" dirty="0"/>
                    </a:p>
                  </a:txBody>
                  <a:tcPr>
                    <a:solidFill>
                      <a:schemeClr val="accent2">
                        <a:lumMod val="60000"/>
                        <a:lumOff val="40000"/>
                      </a:schemeClr>
                    </a:solidFill>
                  </a:tcPr>
                </a:tc>
                <a:tc>
                  <a:txBody>
                    <a:bodyPr/>
                    <a:lstStyle/>
                    <a:p>
                      <a:endParaRPr lang="en-GB" dirty="0"/>
                    </a:p>
                  </a:txBody>
                  <a:tcPr>
                    <a:solidFill>
                      <a:schemeClr val="accent2">
                        <a:lumMod val="60000"/>
                        <a:lumOff val="40000"/>
                      </a:schemeClr>
                    </a:solidFill>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r>
              <a:tr h="82278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Writing  the research</a:t>
                      </a:r>
                      <a:r>
                        <a:rPr lang="en-GB" sz="1200" baseline="0" dirty="0" smtClean="0"/>
                        <a:t> proposal &amp;literature review</a:t>
                      </a:r>
                      <a:endParaRPr lang="en-GB" sz="1200" dirty="0" smtClean="0"/>
                    </a:p>
                    <a:p>
                      <a:endParaRPr lang="en-GB" dirty="0"/>
                    </a:p>
                  </a:txBody>
                  <a:tcPr/>
                </a:tc>
                <a:tc>
                  <a:txBody>
                    <a:bodyPr/>
                    <a:lstStyle/>
                    <a:p>
                      <a:endParaRPr lang="en-GB"/>
                    </a:p>
                  </a:txBody>
                  <a:tcPr/>
                </a:tc>
                <a:tc>
                  <a:txBody>
                    <a:bodyPr/>
                    <a:lstStyle/>
                    <a:p>
                      <a:endParaRPr lang="en-GB" dirty="0"/>
                    </a:p>
                  </a:txBody>
                  <a:tcPr>
                    <a:solidFill>
                      <a:schemeClr val="accent2">
                        <a:lumMod val="75000"/>
                      </a:schemeClr>
                    </a:solidFill>
                  </a:tcPr>
                </a:tc>
                <a:tc>
                  <a:txBody>
                    <a:bodyPr/>
                    <a:lstStyle/>
                    <a:p>
                      <a:endParaRPr lang="en-GB" dirty="0"/>
                    </a:p>
                  </a:txBody>
                  <a:tcPr>
                    <a:solidFill>
                      <a:schemeClr val="accent2">
                        <a:lumMod val="75000"/>
                      </a:schemeClr>
                    </a:solidFill>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c>
                  <a:txBody>
                    <a:bodyPr/>
                    <a:lstStyle/>
                    <a:p>
                      <a:endParaRPr lang="en-GB" dirty="0"/>
                    </a:p>
                  </a:txBody>
                  <a:tcPr/>
                </a:tc>
              </a:tr>
              <a:tr h="411393">
                <a:tc>
                  <a:txBody>
                    <a:bodyPr/>
                    <a:lstStyle/>
                    <a:p>
                      <a:r>
                        <a:rPr lang="en-GB" sz="1200" dirty="0" smtClean="0"/>
                        <a:t>Data</a:t>
                      </a:r>
                      <a:r>
                        <a:rPr lang="en-GB" sz="1200" baseline="0" dirty="0" smtClean="0"/>
                        <a:t> collection process</a:t>
                      </a:r>
                      <a:endParaRPr lang="en-GB" sz="1200" dirty="0"/>
                    </a:p>
                  </a:txBody>
                  <a:tcPr/>
                </a:tc>
                <a:tc>
                  <a:txBody>
                    <a:bodyPr/>
                    <a:lstStyle/>
                    <a:p>
                      <a:endParaRPr lang="en-GB"/>
                    </a:p>
                  </a:txBody>
                  <a:tcPr/>
                </a:tc>
                <a:tc>
                  <a:txBody>
                    <a:bodyPr/>
                    <a:lstStyle/>
                    <a:p>
                      <a:endParaRPr lang="en-GB" dirty="0"/>
                    </a:p>
                  </a:txBody>
                  <a:tcPr>
                    <a:solidFill>
                      <a:schemeClr val="accent2">
                        <a:lumMod val="50000"/>
                      </a:schemeClr>
                    </a:solidFill>
                  </a:tcPr>
                </a:tc>
                <a:tc>
                  <a:txBody>
                    <a:bodyPr/>
                    <a:lstStyle/>
                    <a:p>
                      <a:endParaRPr lang="en-GB" dirty="0"/>
                    </a:p>
                  </a:txBody>
                  <a:tcPr>
                    <a:solidFill>
                      <a:schemeClr val="accent2">
                        <a:lumMod val="50000"/>
                      </a:schemeClr>
                    </a:solidFill>
                  </a:tcPr>
                </a:tc>
                <a:tc>
                  <a:txBody>
                    <a:bodyPr/>
                    <a:lstStyle/>
                    <a:p>
                      <a:endParaRPr lang="en-GB" dirty="0"/>
                    </a:p>
                  </a:txBody>
                  <a:tcPr>
                    <a:solidFill>
                      <a:schemeClr val="accent2">
                        <a:lumMod val="50000"/>
                      </a:schemeClr>
                    </a:solidFill>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r>
              <a:tr h="65823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Analysing</a:t>
                      </a:r>
                      <a:r>
                        <a:rPr lang="en-GB" sz="1200" baseline="0" dirty="0" smtClean="0"/>
                        <a:t> the collected data</a:t>
                      </a:r>
                      <a:endParaRPr lang="en-GB" sz="1200" dirty="0" smtClean="0"/>
                    </a:p>
                    <a:p>
                      <a:endParaRPr lang="en-GB" dirty="0"/>
                    </a:p>
                  </a:txBody>
                  <a:tcPr/>
                </a:tc>
                <a:tc>
                  <a:txBody>
                    <a:bodyPr/>
                    <a:lstStyle/>
                    <a:p>
                      <a:endParaRPr lang="en-GB"/>
                    </a:p>
                  </a:txBody>
                  <a:tcPr/>
                </a:tc>
                <a:tc>
                  <a:txBody>
                    <a:bodyPr/>
                    <a:lstStyle/>
                    <a:p>
                      <a:endParaRPr lang="en-GB"/>
                    </a:p>
                  </a:txBody>
                  <a:tcPr/>
                </a:tc>
                <a:tc>
                  <a:txBody>
                    <a:bodyPr/>
                    <a:lstStyle/>
                    <a:p>
                      <a:endParaRPr lang="en-GB" dirty="0"/>
                    </a:p>
                  </a:txBody>
                  <a:tcPr>
                    <a:solidFill>
                      <a:schemeClr val="accent6">
                        <a:lumMod val="60000"/>
                        <a:lumOff val="40000"/>
                      </a:schemeClr>
                    </a:solidFill>
                  </a:tcPr>
                </a:tc>
                <a:tc>
                  <a:txBody>
                    <a:bodyPr/>
                    <a:lstStyle/>
                    <a:p>
                      <a:endParaRPr lang="en-GB" dirty="0"/>
                    </a:p>
                  </a:txBody>
                  <a:tcPr>
                    <a:solidFill>
                      <a:schemeClr val="accent6">
                        <a:lumMod val="60000"/>
                        <a:lumOff val="40000"/>
                      </a:schemeClr>
                    </a:solidFill>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r>
              <a:tr h="65823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Writing</a:t>
                      </a:r>
                      <a:r>
                        <a:rPr lang="en-GB" sz="1200" baseline="0" dirty="0" smtClean="0"/>
                        <a:t>  the final draft of the research</a:t>
                      </a:r>
                      <a:endParaRPr lang="en-GB" sz="1200" dirty="0" smtClean="0"/>
                    </a:p>
                    <a:p>
                      <a:endParaRPr lang="en-GB" dirty="0"/>
                    </a:p>
                  </a:txBody>
                  <a:tcPr/>
                </a:tc>
                <a:tc>
                  <a:txBody>
                    <a:bodyPr/>
                    <a:lstStyle/>
                    <a:p>
                      <a:endParaRPr lang="en-GB"/>
                    </a:p>
                  </a:txBody>
                  <a:tcPr/>
                </a:tc>
                <a:tc>
                  <a:txBody>
                    <a:bodyPr/>
                    <a:lstStyle/>
                    <a:p>
                      <a:endParaRPr lang="en-GB"/>
                    </a:p>
                  </a:txBody>
                  <a:tcPr/>
                </a:tc>
                <a:tc>
                  <a:txBody>
                    <a:bodyPr/>
                    <a:lstStyle/>
                    <a:p>
                      <a:endParaRPr lang="en-GB" dirty="0"/>
                    </a:p>
                  </a:txBody>
                  <a:tcPr>
                    <a:solidFill>
                      <a:schemeClr val="accent6">
                        <a:lumMod val="75000"/>
                      </a:schemeClr>
                    </a:solidFill>
                  </a:tcPr>
                </a:tc>
                <a:tc>
                  <a:txBody>
                    <a:bodyPr/>
                    <a:lstStyle/>
                    <a:p>
                      <a:endParaRPr lang="en-GB" dirty="0"/>
                    </a:p>
                  </a:txBody>
                  <a:tcPr>
                    <a:solidFill>
                      <a:schemeClr val="accent6">
                        <a:lumMod val="75000"/>
                      </a:schemeClr>
                    </a:solidFill>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r>
              <a:tr h="504281">
                <a:tc>
                  <a:txBody>
                    <a:bodyPr/>
                    <a:lstStyle/>
                    <a:p>
                      <a:r>
                        <a:rPr lang="en-GB" sz="1200" dirty="0" smtClean="0"/>
                        <a:t>Create </a:t>
                      </a:r>
                      <a:r>
                        <a:rPr lang="en-GB" sz="1200" dirty="0" err="1" smtClean="0"/>
                        <a:t>questionaire</a:t>
                      </a:r>
                      <a:r>
                        <a:rPr lang="en-GB" sz="1200" baseline="0" dirty="0" smtClean="0"/>
                        <a:t> and collect data</a:t>
                      </a:r>
                      <a:endParaRPr lang="en-GB" sz="1200"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solidFill>
                      <a:schemeClr val="accent4">
                        <a:lumMod val="60000"/>
                        <a:lumOff val="40000"/>
                      </a:schemeClr>
                    </a:solidFill>
                  </a:tcPr>
                </a:tc>
                <a:tc>
                  <a:txBody>
                    <a:bodyPr/>
                    <a:lstStyle/>
                    <a:p>
                      <a:endParaRPr lang="en-GB"/>
                    </a:p>
                  </a:txBody>
                  <a:tcPr/>
                </a:tc>
                <a:tc>
                  <a:txBody>
                    <a:bodyPr/>
                    <a:lstStyle/>
                    <a:p>
                      <a:endParaRPr lang="en-GB"/>
                    </a:p>
                  </a:txBody>
                  <a:tcPr/>
                </a:tc>
                <a:tc>
                  <a:txBody>
                    <a:bodyPr/>
                    <a:lstStyle/>
                    <a:p>
                      <a:endParaRPr lang="en-GB"/>
                    </a:p>
                  </a:txBody>
                  <a:tcPr/>
                </a:tc>
              </a:tr>
              <a:tr h="329115">
                <a:tc>
                  <a:txBody>
                    <a:bodyPr/>
                    <a:lstStyle/>
                    <a:p>
                      <a:r>
                        <a:rPr lang="en-GB" sz="1200" dirty="0" smtClean="0"/>
                        <a:t>Analyse</a:t>
                      </a:r>
                      <a:r>
                        <a:rPr lang="en-GB" sz="1200" baseline="0" dirty="0" smtClean="0"/>
                        <a:t> results</a:t>
                      </a:r>
                      <a:endParaRPr lang="en-GB" sz="1200" dirty="0"/>
                    </a:p>
                  </a:txBody>
                  <a:tcPr/>
                </a:tc>
                <a:tc>
                  <a:txBody>
                    <a:bodyPr/>
                    <a:lstStyle/>
                    <a:p>
                      <a:endParaRPr lang="en-GB"/>
                    </a:p>
                  </a:txBody>
                  <a:tcPr/>
                </a:tc>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dirty="0"/>
                    </a:p>
                  </a:txBody>
                  <a:tcPr/>
                </a:tc>
                <a:tc>
                  <a:txBody>
                    <a:bodyPr/>
                    <a:lstStyle/>
                    <a:p>
                      <a:endParaRPr lang="en-GB" dirty="0"/>
                    </a:p>
                  </a:txBody>
                  <a:tcPr>
                    <a:solidFill>
                      <a:schemeClr val="accent4">
                        <a:lumMod val="75000"/>
                      </a:schemeClr>
                    </a:solidFill>
                  </a:tcPr>
                </a:tc>
                <a:tc>
                  <a:txBody>
                    <a:bodyPr/>
                    <a:lstStyle/>
                    <a:p>
                      <a:endParaRPr lang="en-GB" dirty="0"/>
                    </a:p>
                  </a:txBody>
                  <a:tcPr>
                    <a:solidFill>
                      <a:schemeClr val="accent4">
                        <a:lumMod val="75000"/>
                      </a:schemeClr>
                    </a:solidFill>
                  </a:tcPr>
                </a:tc>
                <a:tc>
                  <a:txBody>
                    <a:bodyPr/>
                    <a:lstStyle/>
                    <a:p>
                      <a:endParaRPr lang="en-GB" dirty="0"/>
                    </a:p>
                  </a:txBody>
                  <a:tcPr/>
                </a:tc>
              </a:tr>
              <a:tr h="616343">
                <a:tc>
                  <a:txBody>
                    <a:bodyPr/>
                    <a:lstStyle/>
                    <a:p>
                      <a:r>
                        <a:rPr lang="en-GB" sz="1200" dirty="0" smtClean="0"/>
                        <a:t>Write up</a:t>
                      </a:r>
                      <a:r>
                        <a:rPr lang="en-GB" sz="1200" baseline="0" dirty="0" smtClean="0"/>
                        <a:t> full report with discussions and conclusion</a:t>
                      </a:r>
                      <a:endParaRPr lang="en-GB" sz="1200" dirty="0"/>
                    </a:p>
                  </a:txBody>
                  <a:tcPr/>
                </a:tc>
                <a:tc>
                  <a:txBody>
                    <a:bodyPr/>
                    <a:lstStyle/>
                    <a:p>
                      <a:endParaRPr lang="en-GB"/>
                    </a:p>
                  </a:txBody>
                  <a:tcPr/>
                </a:tc>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dirty="0"/>
                    </a:p>
                  </a:txBody>
                  <a:tcPr>
                    <a:solidFill>
                      <a:schemeClr val="accent4">
                        <a:lumMod val="50000"/>
                      </a:schemeClr>
                    </a:solidFill>
                  </a:tcPr>
                </a:tc>
                <a:tc>
                  <a:txBody>
                    <a:bodyPr/>
                    <a:lstStyle/>
                    <a:p>
                      <a:endParaRPr lang="en-GB" dirty="0"/>
                    </a:p>
                  </a:txBody>
                  <a:tcPr>
                    <a:solidFill>
                      <a:schemeClr val="accent4">
                        <a:lumMod val="50000"/>
                      </a:schemeClr>
                    </a:solidFill>
                  </a:tcPr>
                </a:tc>
              </a:tr>
            </a:tbl>
          </a:graphicData>
        </a:graphic>
      </p:graphicFrame>
    </p:spTree>
    <p:extLst>
      <p:ext uri="{BB962C8B-B14F-4D97-AF65-F5344CB8AC3E}">
        <p14:creationId xmlns:p14="http://schemas.microsoft.com/office/powerpoint/2010/main" val="33657516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69E5165-2FBD-4E95-AE1D-58AF53B946B3}"/>
              </a:ext>
            </a:extLst>
          </p:cNvPr>
          <p:cNvSpPr>
            <a:spLocks noGrp="1"/>
          </p:cNvSpPr>
          <p:nvPr>
            <p:ph type="title"/>
          </p:nvPr>
        </p:nvSpPr>
        <p:spPr/>
        <p:txBody>
          <a:bodyPr/>
          <a:lstStyle/>
          <a:p>
            <a:r>
              <a:rPr lang="en-GB" sz="1800" b="1" i="0" kern="0" dirty="0">
                <a:solidFill>
                  <a:srgbClr val="000000"/>
                </a:solidFill>
                <a:effectLst/>
                <a:latin typeface="Arial" panose="020B0604020202020204" pitchFamily="34" charset="0"/>
                <a:ea typeface="Times New Roman" panose="02020603050405020304" pitchFamily="18" charset="0"/>
              </a:rPr>
              <a:t>References</a:t>
            </a:r>
            <a:r>
              <a:rPr lang="en-US" sz="1800" b="1" i="1" kern="0" dirty="0">
                <a:solidFill>
                  <a:srgbClr val="000000"/>
                </a:solidFill>
                <a:effectLst/>
                <a:latin typeface="Arial" panose="020B0604020202020204" pitchFamily="34" charset="0"/>
                <a:ea typeface="Times New Roman" panose="02020603050405020304" pitchFamily="18" charset="0"/>
              </a:rPr>
              <a:t/>
            </a:r>
            <a:br>
              <a:rPr lang="en-US" sz="1800" b="1" i="1" kern="0" dirty="0">
                <a:solidFill>
                  <a:srgbClr val="000000"/>
                </a:solidFill>
                <a:effectLst/>
                <a:latin typeface="Arial" panose="020B0604020202020204" pitchFamily="34" charset="0"/>
                <a:ea typeface="Times New Roman" panose="02020603050405020304" pitchFamily="18" charset="0"/>
              </a:rPr>
            </a:br>
            <a:endParaRPr lang="en-GB" dirty="0"/>
          </a:p>
        </p:txBody>
      </p:sp>
      <p:sp>
        <p:nvSpPr>
          <p:cNvPr id="3" name="Content Placeholder 2">
            <a:extLst>
              <a:ext uri="{FF2B5EF4-FFF2-40B4-BE49-F238E27FC236}">
                <a16:creationId xmlns="" xmlns:a16="http://schemas.microsoft.com/office/drawing/2014/main" id="{797EDE6A-B2C2-4B49-A5B1-E5B3DB72E9F5}"/>
              </a:ext>
            </a:extLst>
          </p:cNvPr>
          <p:cNvSpPr>
            <a:spLocks noGrp="1"/>
          </p:cNvSpPr>
          <p:nvPr>
            <p:ph idx="1"/>
          </p:nvPr>
        </p:nvSpPr>
        <p:spPr/>
        <p:txBody>
          <a:bodyPr>
            <a:normAutofit fontScale="70000" lnSpcReduction="20000"/>
          </a:bodyPr>
          <a:lstStyle/>
          <a:p>
            <a:pPr marL="457200" marR="0" indent="-457200" algn="just">
              <a:lnSpc>
                <a:spcPct val="150000"/>
              </a:lnSpc>
              <a:spcBef>
                <a:spcPts val="0"/>
              </a:spcBef>
              <a:spcAft>
                <a:spcPts val="0"/>
              </a:spcAft>
            </a:pP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Bower, M., Lee, M.J. and Dalgarno, B., 2017. Collaborative learning across physical and virtual worlds: Factors supporting and constraining learners in a blended reality environment. </a:t>
            </a:r>
            <a:r>
              <a:rPr lang="en-GB"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British Journal of Educational Technology</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GB"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48</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(2), pp.407-430.</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gn="just">
              <a:lnSpc>
                <a:spcPct val="150000"/>
              </a:lnSpc>
              <a:spcBef>
                <a:spcPts val="0"/>
              </a:spcBef>
              <a:spcAft>
                <a:spcPts val="0"/>
              </a:spcAft>
            </a:pP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Clark, J.T., 2020. Distance education. In </a:t>
            </a:r>
            <a:r>
              <a:rPr lang="en-GB"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Clinical engineering handbook</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(pp. 410-415). Academic Press.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gn="just">
              <a:lnSpc>
                <a:spcPct val="150000"/>
              </a:lnSpc>
              <a:spcBef>
                <a:spcPts val="0"/>
              </a:spcBef>
              <a:spcAft>
                <a:spcPts val="0"/>
              </a:spcAft>
            </a:pP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Darling-Hammond, L. and </a:t>
            </a:r>
            <a:r>
              <a:rPr lang="en-GB"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Hyler</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M.E., 2020. Preparing educators for the time of COVID… and beyond. </a:t>
            </a:r>
            <a:r>
              <a:rPr lang="en-GB"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European Journal of Teacher Education</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GB"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43</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(4), pp.457-465.</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gn="just">
              <a:lnSpc>
                <a:spcPct val="150000"/>
              </a:lnSpc>
              <a:spcBef>
                <a:spcPts val="0"/>
              </a:spcBef>
              <a:spcAft>
                <a:spcPts val="0"/>
              </a:spcAft>
            </a:pP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Dunleavy, G., Nikolaou, C.K., </a:t>
            </a:r>
            <a:r>
              <a:rPr lang="en-GB"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Nifakos</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S., </a:t>
            </a:r>
            <a:r>
              <a:rPr lang="en-GB"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Atun</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R., Law, G.C.Y. and Car, L.T., 2019. Mobile digital education for health professions: systematic review and meta-analysis by the digital health education collaboration. </a:t>
            </a:r>
            <a:r>
              <a:rPr lang="en-GB"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Journal of medical Internet research</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GB"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21</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(2), p.e12937.</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gn="just">
              <a:lnSpc>
                <a:spcPct val="150000"/>
              </a:lnSpc>
              <a:spcBef>
                <a:spcPts val="0"/>
              </a:spcBef>
              <a:spcAft>
                <a:spcPts val="0"/>
              </a:spcAft>
            </a:pP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Jacques, S., </a:t>
            </a:r>
            <a:r>
              <a:rPr lang="en-GB"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Ouahabi</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 and </a:t>
            </a:r>
            <a:r>
              <a:rPr lang="en-GB"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Lequeu</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T., 2020. Remote Knowledge Acquisition and Assessment During the COVID-19 Pandemic. </a:t>
            </a:r>
            <a:r>
              <a:rPr lang="en-GB"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Int. J. Eng. </a:t>
            </a:r>
            <a:r>
              <a:rPr lang="en-GB" sz="1800" i="1"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Pedagog</a:t>
            </a:r>
            <a:r>
              <a:rPr lang="en-GB"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GB"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10</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(6), pp.120-138.</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gn="just">
              <a:lnSpc>
                <a:spcPct val="150000"/>
              </a:lnSpc>
              <a:spcBef>
                <a:spcPts val="0"/>
              </a:spcBef>
              <a:spcAft>
                <a:spcPts val="0"/>
              </a:spcAft>
            </a:pP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Kyaw, B.M., Saxena, N., </a:t>
            </a:r>
            <a:r>
              <a:rPr lang="en-GB"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Posadzki</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P., </a:t>
            </a:r>
            <a:r>
              <a:rPr lang="en-GB"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Vseteckova</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J., Nikolaou, C.K., George, P.P., Divakar, U., </a:t>
            </a:r>
            <a:r>
              <a:rPr lang="en-GB"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Masiello</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 </a:t>
            </a:r>
            <a:r>
              <a:rPr lang="en-GB"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Kononowicz</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A.A., </a:t>
            </a:r>
            <a:r>
              <a:rPr lang="en-GB"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Zary</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N. and Car, L.T., 2019. Virtual reality for health professions education: systematic review and meta-analysis by the digital health education collaboration. </a:t>
            </a:r>
            <a:r>
              <a:rPr lang="en-GB"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Journal of medical Internet research</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GB"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21</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 p.e12959.</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gn="just">
              <a:lnSpc>
                <a:spcPct val="150000"/>
              </a:lnSpc>
              <a:spcBef>
                <a:spcPts val="0"/>
              </a:spcBef>
              <a:spcAft>
                <a:spcPts val="0"/>
              </a:spcAft>
            </a:pP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Markova, T., </a:t>
            </a:r>
            <a:r>
              <a:rPr lang="en-GB"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Glazkova</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 and </a:t>
            </a:r>
            <a:r>
              <a:rPr lang="en-GB"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Zaborova</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E., 2017. Quality issues of online distance learning. </a:t>
            </a:r>
            <a:r>
              <a:rPr lang="en-GB"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Procedia-Social and </a:t>
            </a:r>
            <a:r>
              <a:rPr lang="en-GB" sz="1800" i="1"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Behavioral</a:t>
            </a:r>
            <a:r>
              <a:rPr lang="en-GB"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Sciences</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GB"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237</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pp.685-691.</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gn="just">
              <a:lnSpc>
                <a:spcPct val="150000"/>
              </a:lnSpc>
              <a:spcBef>
                <a:spcPts val="0"/>
              </a:spcBef>
              <a:spcAft>
                <a:spcPts val="0"/>
              </a:spcAft>
            </a:pPr>
            <a:r>
              <a:rPr lang="en-GB"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Perifanou</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M., Economides, A. and </a:t>
            </a:r>
            <a:r>
              <a:rPr lang="en-GB"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Tzafilkou</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K., 2021. Teachers’ digital skills readiness during COVID-19 pandemic.</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41007657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293</TotalTime>
  <Words>1535</Words>
  <Application>Microsoft Office PowerPoint</Application>
  <PresentationFormat>Custom</PresentationFormat>
  <Paragraphs>176</Paragraphs>
  <Slides>12</Slides>
  <Notes>8</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Module: BMSW4003  Digital Skills and Research Methods Title: How do we use technology to collaborate at UWTSD? </vt:lpstr>
      <vt:lpstr>Chosen Research Question</vt:lpstr>
      <vt:lpstr>Introduction </vt:lpstr>
      <vt:lpstr>RATIONAL Literature Review</vt:lpstr>
      <vt:lpstr>RATIONAL Literature Review</vt:lpstr>
      <vt:lpstr>Proposed Method </vt:lpstr>
      <vt:lpstr>Research Questions</vt:lpstr>
      <vt:lpstr>Focus Group and Data Collection Tool </vt:lpstr>
      <vt:lpstr>Ethical considerations </vt:lpstr>
      <vt:lpstr>Hypothesis </vt:lpstr>
      <vt:lpstr>Research timeline</vt:lpstr>
      <vt:lpstr>References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chris</cp:lastModifiedBy>
  <cp:revision>32</cp:revision>
  <dcterms:created xsi:type="dcterms:W3CDTF">2022-02-19T15:39:27Z</dcterms:created>
  <dcterms:modified xsi:type="dcterms:W3CDTF">2022-02-26T21:38:53Z</dcterms:modified>
</cp:coreProperties>
</file>