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7" r:id="rId12"/>
    <p:sldId id="266"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4" d="100"/>
          <a:sy n="64" d="100"/>
        </p:scale>
        <p:origin x="1566" y="6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282FAC4-7846-4562-B393-228E21B360EF}" type="datetimeFigureOut">
              <a:rPr lang="en-US" smtClean="0"/>
              <a:t>12/11/2019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E8DE081-60D2-4DD3-8BE5-2AF64C611B01}" type="slidenum">
              <a:rPr lang="en-US" smtClean="0"/>
              <a:t>‹#›</a:t>
            </a:fld>
            <a:endParaRPr lang="en-US"/>
          </a:p>
        </p:txBody>
      </p:sp>
    </p:spTree>
    <p:extLst>
      <p:ext uri="{BB962C8B-B14F-4D97-AF65-F5344CB8AC3E}">
        <p14:creationId xmlns:p14="http://schemas.microsoft.com/office/powerpoint/2010/main" val="31027168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Unilever is</a:t>
            </a:r>
            <a:r>
              <a:rPr lang="en-US" baseline="0" dirty="0"/>
              <a:t> </a:t>
            </a:r>
            <a:r>
              <a:rPr lang="en-US" dirty="0"/>
              <a:t>An Anglo-Dutch corporation comprising of over 400 brands “focused on health and wellbeing.”  The company</a:t>
            </a:r>
            <a:r>
              <a:rPr lang="en-US" baseline="0" dirty="0"/>
              <a:t> Has operations in over 200 nations and operates in FMCG market. The company employs about 155,000 employees as of 2019. It is The second leading packaged consumer products company after Proctor and Gamble (P&amp;G), and among the largest food firms behind Nestle and Kraft Foods. The company is co-headquartered in </a:t>
            </a:r>
            <a:r>
              <a:rPr lang="en-US" dirty="0"/>
              <a:t>in Unilever House, London, UK, and Rotterdam, Netherlands. The company trades in personal care, home, and food items in all main world regions. It was Founded in 1929 from a merger between Margarine Unie, the Dutch margarine corporation and the British soapmaker Lever Brothers,</a:t>
            </a:r>
            <a:r>
              <a:rPr lang="en-US" baseline="0" dirty="0"/>
              <a:t> due to </a:t>
            </a:r>
            <a:r>
              <a:rPr lang="en-US" dirty="0"/>
              <a:t>frequent competition for similar raw materials for making their goods.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10"/>
          </p:nvPr>
        </p:nvSpPr>
        <p:spPr/>
        <p:txBody>
          <a:bodyPr/>
          <a:lstStyle/>
          <a:p>
            <a:fld id="{CE8DE081-60D2-4DD3-8BE5-2AF64C611B01}" type="slidenum">
              <a:rPr lang="en-US" smtClean="0"/>
              <a:t>2</a:t>
            </a:fld>
            <a:endParaRPr lang="en-US"/>
          </a:p>
        </p:txBody>
      </p:sp>
    </p:spTree>
    <p:extLst>
      <p:ext uri="{BB962C8B-B14F-4D97-AF65-F5344CB8AC3E}">
        <p14:creationId xmlns:p14="http://schemas.microsoft.com/office/powerpoint/2010/main" val="20439832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top</a:t>
            </a:r>
            <a:r>
              <a:rPr lang="en-US" baseline="0" dirty="0"/>
              <a:t> ten competitors for Unilever are P&amp;G, Nestle, Johnson&amp; Johnson, Kimberly Clark, Colgate Palmolive, Henkel, </a:t>
            </a:r>
            <a:r>
              <a:rPr lang="en-US" baseline="0" dirty="0" err="1"/>
              <a:t>Mondalez</a:t>
            </a:r>
            <a:r>
              <a:rPr lang="en-US" baseline="0" dirty="0"/>
              <a:t> International, Reckitt Benckiser, Estee Lauder and Church &amp; Dwight. The company’s global market share is estimated to be 26%, and its annual revenue as of 2018 was estimated to be </a:t>
            </a:r>
            <a:r>
              <a:rPr lang="en-US" dirty="0"/>
              <a:t>€50.982 billion.</a:t>
            </a:r>
            <a:r>
              <a:rPr lang="en-US" baseline="0" dirty="0"/>
              <a:t> </a:t>
            </a:r>
          </a:p>
          <a:p>
            <a:endParaRPr lang="en-US" dirty="0"/>
          </a:p>
        </p:txBody>
      </p:sp>
      <p:sp>
        <p:nvSpPr>
          <p:cNvPr id="4" name="Slide Number Placeholder 3"/>
          <p:cNvSpPr>
            <a:spLocks noGrp="1"/>
          </p:cNvSpPr>
          <p:nvPr>
            <p:ph type="sldNum" sz="quarter" idx="10"/>
          </p:nvPr>
        </p:nvSpPr>
        <p:spPr/>
        <p:txBody>
          <a:bodyPr/>
          <a:lstStyle/>
          <a:p>
            <a:fld id="{CE8DE081-60D2-4DD3-8BE5-2AF64C611B01}" type="slidenum">
              <a:rPr lang="en-US" smtClean="0"/>
              <a:t>3</a:t>
            </a:fld>
            <a:endParaRPr lang="en-US"/>
          </a:p>
        </p:txBody>
      </p:sp>
    </p:spTree>
    <p:extLst>
      <p:ext uri="{BB962C8B-B14F-4D97-AF65-F5344CB8AC3E}">
        <p14:creationId xmlns:p14="http://schemas.microsoft.com/office/powerpoint/2010/main" val="18886698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US" dirty="0"/>
              <a:t>Unilever</a:t>
            </a:r>
            <a:r>
              <a:rPr lang="en-US" baseline="0" dirty="0"/>
              <a:t> uses a global strategy called A “think-global and act-global strategy” to expand and compete in the global landscape. This strategy uses a </a:t>
            </a:r>
            <a:r>
              <a:rPr lang="en-US" dirty="0"/>
              <a:t>similar competitive approach in all global marketplaces. The company sells almost similar products everywhere, and it has built international brands and organizes its operations globally. The</a:t>
            </a:r>
            <a:r>
              <a:rPr lang="en-US" baseline="0" dirty="0"/>
              <a:t> global strategy </a:t>
            </a:r>
            <a:r>
              <a:rPr lang="en-US" dirty="0"/>
              <a:t>allows the company to coordinate its distribution, marketing, and operations globally. </a:t>
            </a:r>
            <a:r>
              <a:rPr lang="en-US" baseline="0" dirty="0"/>
              <a:t> Besides, the company uses cross-market subsidization strategy to win customers over competitors and boost its sales in different markets and compete in various country markets with numerous products and multiple brands. Lastly, the company uses a low-price strategy to enter new and emerging markets, where consumers focus mainly on price. The low-price strategy is </a:t>
            </a:r>
            <a:r>
              <a:rPr lang="en-GB" dirty="0"/>
              <a:t>combined with better products and bargain rates</a:t>
            </a:r>
            <a:r>
              <a:rPr lang="en-GB" baseline="0" dirty="0"/>
              <a:t> to gain competitive advantage over local firms. </a:t>
            </a:r>
            <a:endParaRPr lang="en-US" dirty="0"/>
          </a:p>
          <a:p>
            <a:pPr lvl="1"/>
            <a:endParaRPr lang="en-US" dirty="0"/>
          </a:p>
          <a:p>
            <a:pPr marL="0" marR="0" lvl="1"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lvl="1"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1"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baseline="0" dirty="0"/>
          </a:p>
          <a:p>
            <a:endParaRPr lang="en-US" dirty="0"/>
          </a:p>
        </p:txBody>
      </p:sp>
      <p:sp>
        <p:nvSpPr>
          <p:cNvPr id="4" name="Slide Number Placeholder 3"/>
          <p:cNvSpPr>
            <a:spLocks noGrp="1"/>
          </p:cNvSpPr>
          <p:nvPr>
            <p:ph type="sldNum" sz="quarter" idx="10"/>
          </p:nvPr>
        </p:nvSpPr>
        <p:spPr/>
        <p:txBody>
          <a:bodyPr/>
          <a:lstStyle/>
          <a:p>
            <a:fld id="{CE8DE081-60D2-4DD3-8BE5-2AF64C611B01}" type="slidenum">
              <a:rPr lang="en-US" smtClean="0"/>
              <a:t>4</a:t>
            </a:fld>
            <a:endParaRPr lang="en-US"/>
          </a:p>
        </p:txBody>
      </p:sp>
    </p:spTree>
    <p:extLst>
      <p:ext uri="{BB962C8B-B14F-4D97-AF65-F5344CB8AC3E}">
        <p14:creationId xmlns:p14="http://schemas.microsoft.com/office/powerpoint/2010/main" val="22928960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Unilever’s strengths include</a:t>
            </a:r>
            <a:r>
              <a:rPr lang="en-US" baseline="0" dirty="0"/>
              <a:t> strong brands, broad product portfolio, economies of scale, strong global market presence, huge investments in research and development, and flexible pricing and expertise in distribution channels. However, its weaknesses are dependence on retailers, limited business diversification, imitable products, and stiff competition from key competitors. The opportunities the company can exploit in the market include diversifying its business, innovating healthy products, developing its market through penetration of emerging markets, and enhancing its business for environmental conservation. Nevertheless, the company face some threats which include tough competitive rivalry, imitation of its products, growing popularity of retailers’ house brands, and occurrence of global economic crisis. </a:t>
            </a:r>
            <a:endParaRPr lang="en-US" dirty="0"/>
          </a:p>
        </p:txBody>
      </p:sp>
      <p:sp>
        <p:nvSpPr>
          <p:cNvPr id="4" name="Slide Number Placeholder 3"/>
          <p:cNvSpPr>
            <a:spLocks noGrp="1"/>
          </p:cNvSpPr>
          <p:nvPr>
            <p:ph type="sldNum" sz="quarter" idx="10"/>
          </p:nvPr>
        </p:nvSpPr>
        <p:spPr/>
        <p:txBody>
          <a:bodyPr/>
          <a:lstStyle/>
          <a:p>
            <a:fld id="{CE8DE081-60D2-4DD3-8BE5-2AF64C611B01}" type="slidenum">
              <a:rPr lang="en-US" smtClean="0"/>
              <a:t>5</a:t>
            </a:fld>
            <a:endParaRPr lang="en-US"/>
          </a:p>
        </p:txBody>
      </p:sp>
    </p:spTree>
    <p:extLst>
      <p:ext uri="{BB962C8B-B14F-4D97-AF65-F5344CB8AC3E}">
        <p14:creationId xmlns:p14="http://schemas.microsoft.com/office/powerpoint/2010/main" val="5121759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Under the Bowman's Strategy Clock, Unilever lies in position 5 (Focused Differentiation). It positions its products at the highest price levels,</a:t>
            </a:r>
            <a:r>
              <a:rPr lang="en-US" baseline="0" dirty="0"/>
              <a:t> and so c</a:t>
            </a:r>
            <a:r>
              <a:rPr lang="en-US" dirty="0"/>
              <a:t>ustomers buy its products because of the high perceived value. Conversely, the competitors </a:t>
            </a:r>
            <a:r>
              <a:rPr lang="de-DE" dirty="0"/>
              <a:t>lie in position 4 (Differentiation),</a:t>
            </a:r>
            <a:r>
              <a:rPr lang="de-DE" baseline="0" dirty="0"/>
              <a:t> as their products </a:t>
            </a:r>
            <a:r>
              <a:rPr lang="en-US" dirty="0"/>
              <a:t>are of high quality and offer customers high level of perceived value. </a:t>
            </a:r>
          </a:p>
          <a:p>
            <a:endParaRPr lang="de-DE" dirty="0"/>
          </a:p>
          <a:p>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10"/>
          </p:nvPr>
        </p:nvSpPr>
        <p:spPr/>
        <p:txBody>
          <a:bodyPr/>
          <a:lstStyle/>
          <a:p>
            <a:fld id="{CE8DE081-60D2-4DD3-8BE5-2AF64C611B01}" type="slidenum">
              <a:rPr lang="en-US" smtClean="0"/>
              <a:t>6</a:t>
            </a:fld>
            <a:endParaRPr lang="en-US"/>
          </a:p>
        </p:txBody>
      </p:sp>
    </p:spTree>
    <p:extLst>
      <p:ext uri="{BB962C8B-B14F-4D97-AF65-F5344CB8AC3E}">
        <p14:creationId xmlns:p14="http://schemas.microsoft.com/office/powerpoint/2010/main" val="30423733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US" dirty="0"/>
              <a:t>The</a:t>
            </a:r>
            <a:r>
              <a:rPr lang="en-US" baseline="0" dirty="0"/>
              <a:t> political factors affecting the company are political stability of most countries, which is an opportunity, political issues in the European Union, which presents a threat to Unilever, and increasing free trade relations, which presents opportunities to the company. The economic factors are </a:t>
            </a:r>
            <a:r>
              <a:rPr lang="en-US" dirty="0"/>
              <a:t>Increasing wages in developing countries, which</a:t>
            </a:r>
            <a:r>
              <a:rPr lang="en-US" baseline="0" dirty="0"/>
              <a:t> is both an</a:t>
            </a:r>
            <a:r>
              <a:rPr lang="en-US" dirty="0"/>
              <a:t> opportunity and threat,</a:t>
            </a:r>
            <a:r>
              <a:rPr lang="en-US" baseline="0" dirty="0"/>
              <a:t> h</a:t>
            </a:r>
            <a:r>
              <a:rPr lang="en-US" dirty="0"/>
              <a:t>igh growth of developing countries,</a:t>
            </a:r>
            <a:r>
              <a:rPr lang="en-US" baseline="0" dirty="0"/>
              <a:t> which is an </a:t>
            </a:r>
            <a:r>
              <a:rPr lang="en-US" dirty="0"/>
              <a:t>opportunity,</a:t>
            </a:r>
            <a:r>
              <a:rPr lang="en-US" baseline="0" dirty="0"/>
              <a:t> and e</a:t>
            </a:r>
            <a:r>
              <a:rPr lang="en-US" dirty="0"/>
              <a:t>conomic stability of developed countries,</a:t>
            </a:r>
            <a:r>
              <a:rPr lang="en-US" baseline="0" dirty="0"/>
              <a:t> which is an </a:t>
            </a:r>
            <a:r>
              <a:rPr lang="en-US" dirty="0"/>
              <a:t>opportunity.</a:t>
            </a:r>
            <a:r>
              <a:rPr lang="en-US" baseline="0" dirty="0"/>
              <a:t>  Further, the social factors affecting the company include r</a:t>
            </a:r>
            <a:r>
              <a:rPr lang="en-US" dirty="0"/>
              <a:t>ising health consciousness,</a:t>
            </a:r>
            <a:r>
              <a:rPr lang="en-US" baseline="0" dirty="0"/>
              <a:t> an </a:t>
            </a:r>
            <a:r>
              <a:rPr lang="en-US" dirty="0"/>
              <a:t>opportunity,</a:t>
            </a:r>
            <a:r>
              <a:rPr lang="en-US" baseline="0" dirty="0"/>
              <a:t> r</a:t>
            </a:r>
            <a:r>
              <a:rPr lang="en-US" dirty="0"/>
              <a:t>ising environmentalist behaviors,</a:t>
            </a:r>
            <a:r>
              <a:rPr lang="en-US" baseline="0" dirty="0"/>
              <a:t> an </a:t>
            </a:r>
            <a:r>
              <a:rPr lang="en-US" dirty="0"/>
              <a:t>opportunity,</a:t>
            </a:r>
            <a:r>
              <a:rPr lang="en-US" baseline="0" dirty="0"/>
              <a:t> and g</a:t>
            </a:r>
            <a:r>
              <a:rPr lang="en-US" dirty="0"/>
              <a:t>radual dismantling of the gender divide, which is an opportunity. Technological factors include rising business automation,</a:t>
            </a:r>
            <a:r>
              <a:rPr lang="en-US" baseline="0" dirty="0"/>
              <a:t> an </a:t>
            </a:r>
            <a:r>
              <a:rPr lang="en-US" dirty="0"/>
              <a:t>opportunity and threat,</a:t>
            </a:r>
            <a:r>
              <a:rPr lang="en-US" baseline="0" dirty="0"/>
              <a:t> r</a:t>
            </a:r>
            <a:r>
              <a:rPr lang="en-US" dirty="0"/>
              <a:t>ising R&amp;D investments,</a:t>
            </a:r>
            <a:r>
              <a:rPr lang="en-US" baseline="0" dirty="0"/>
              <a:t> a </a:t>
            </a:r>
            <a:r>
              <a:rPr lang="en-US" dirty="0"/>
              <a:t>threat,</a:t>
            </a:r>
            <a:r>
              <a:rPr lang="en-US" baseline="0" dirty="0"/>
              <a:t> and d</a:t>
            </a:r>
            <a:r>
              <a:rPr lang="en-US" dirty="0"/>
              <a:t>ecreasing cost of transportation based on technological efficiencies,</a:t>
            </a:r>
            <a:r>
              <a:rPr lang="en-US" baseline="0" dirty="0"/>
              <a:t> both an </a:t>
            </a:r>
            <a:r>
              <a:rPr lang="en-US" dirty="0"/>
              <a:t>opportunity and threat.</a:t>
            </a:r>
            <a:r>
              <a:rPr lang="en-US" baseline="0" dirty="0"/>
              <a:t> Moreover, the legal factors are Increasing complexity of environmental regulations, an opportunity, strengthening international patent laws, an opportunity, and strengthening consumer rights laws, an opportunity. Lastly, the environmental factors affecting Unilever are </a:t>
            </a:r>
            <a:r>
              <a:rPr lang="en-US" dirty="0"/>
              <a:t>Rising interest in business environmentalism,</a:t>
            </a:r>
            <a:r>
              <a:rPr lang="en-US" baseline="0" dirty="0"/>
              <a:t> an </a:t>
            </a:r>
            <a:r>
              <a:rPr lang="en-US" dirty="0"/>
              <a:t>opportunity,</a:t>
            </a:r>
            <a:r>
              <a:rPr lang="en-US" baseline="0" dirty="0"/>
              <a:t> i</a:t>
            </a:r>
            <a:r>
              <a:rPr lang="en-US" dirty="0"/>
              <a:t>ncreasing business efforts on sustainability,</a:t>
            </a:r>
            <a:r>
              <a:rPr lang="en-US" baseline="0" dirty="0"/>
              <a:t> an </a:t>
            </a:r>
            <a:r>
              <a:rPr lang="en-US" dirty="0"/>
              <a:t>opportunity,</a:t>
            </a:r>
            <a:r>
              <a:rPr lang="en-US" baseline="0" dirty="0"/>
              <a:t> and i</a:t>
            </a:r>
            <a:r>
              <a:rPr lang="en-US" dirty="0"/>
              <a:t>ncreasing complexity of environmental programs,</a:t>
            </a:r>
            <a:r>
              <a:rPr lang="en-US" baseline="0" dirty="0"/>
              <a:t> an </a:t>
            </a:r>
            <a:r>
              <a:rPr lang="en-US" dirty="0"/>
              <a:t>opportunity.</a:t>
            </a:r>
            <a:r>
              <a:rPr lang="en-US" baseline="0" dirty="0"/>
              <a:t> </a:t>
            </a:r>
            <a:endParaRPr lang="en-US" dirty="0"/>
          </a:p>
          <a:p>
            <a:pPr lvl="1"/>
            <a:endParaRPr lang="en-US" baseline="0" dirty="0"/>
          </a:p>
          <a:p>
            <a:pPr lvl="1"/>
            <a:endParaRPr lang="en-US" dirty="0"/>
          </a:p>
          <a:p>
            <a:pPr lvl="1"/>
            <a:endParaRPr lang="en-US" dirty="0"/>
          </a:p>
          <a:p>
            <a:endParaRPr lang="en-US" dirty="0"/>
          </a:p>
        </p:txBody>
      </p:sp>
      <p:sp>
        <p:nvSpPr>
          <p:cNvPr id="4" name="Slide Number Placeholder 3"/>
          <p:cNvSpPr>
            <a:spLocks noGrp="1"/>
          </p:cNvSpPr>
          <p:nvPr>
            <p:ph type="sldNum" sz="quarter" idx="10"/>
          </p:nvPr>
        </p:nvSpPr>
        <p:spPr/>
        <p:txBody>
          <a:bodyPr/>
          <a:lstStyle/>
          <a:p>
            <a:fld id="{CE8DE081-60D2-4DD3-8BE5-2AF64C611B01}" type="slidenum">
              <a:rPr lang="en-US" smtClean="0"/>
              <a:t>7</a:t>
            </a:fld>
            <a:endParaRPr lang="en-US"/>
          </a:p>
        </p:txBody>
      </p:sp>
    </p:spTree>
    <p:extLst>
      <p:ext uri="{BB962C8B-B14F-4D97-AF65-F5344CB8AC3E}">
        <p14:creationId xmlns:p14="http://schemas.microsoft.com/office/powerpoint/2010/main" val="12533262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Based on the porter’s five forces analysis of Unilever, there</a:t>
            </a:r>
            <a:r>
              <a:rPr lang="en-US" baseline="0" dirty="0"/>
              <a:t> is strong competitive rivalry due to low switching costs and high number of players in the industry. Also, the bargaining power of buyers is strong, because of low switching costs and the ability of </a:t>
            </a:r>
            <a:r>
              <a:rPr lang="en-GB" sz="1200" kern="1200" dirty="0">
                <a:solidFill>
                  <a:schemeClr val="tx1"/>
                </a:solidFill>
                <a:effectLst/>
                <a:latin typeface="+mn-lt"/>
                <a:ea typeface="+mn-ea"/>
                <a:cs typeface="+mn-cs"/>
              </a:rPr>
              <a:t>consumers to access high-quality information about customer products that makes it even easier to shift to other businesses.</a:t>
            </a:r>
            <a:r>
              <a:rPr lang="en-GB" sz="1200" kern="1200" baseline="0" dirty="0">
                <a:solidFill>
                  <a:schemeClr val="tx1"/>
                </a:solidFill>
                <a:effectLst/>
                <a:latin typeface="+mn-lt"/>
                <a:ea typeface="+mn-ea"/>
                <a:cs typeface="+mn-cs"/>
              </a:rPr>
              <a:t> However, the bargaining power of suppliers is moderate as there are many suppliers in the market who exert a moderate force on the market. The threat of substitutes is weak, as there are limited substitutes for Unilever’s products. Lastly, the threat of new entrants is weak, as it is costly for companies to enter the market and establish themselves as strong brands.</a:t>
            </a:r>
            <a:endParaRPr lang="en-US" dirty="0"/>
          </a:p>
        </p:txBody>
      </p:sp>
      <p:sp>
        <p:nvSpPr>
          <p:cNvPr id="4" name="Slide Number Placeholder 3"/>
          <p:cNvSpPr>
            <a:spLocks noGrp="1"/>
          </p:cNvSpPr>
          <p:nvPr>
            <p:ph type="sldNum" sz="quarter" idx="10"/>
          </p:nvPr>
        </p:nvSpPr>
        <p:spPr/>
        <p:txBody>
          <a:bodyPr/>
          <a:lstStyle/>
          <a:p>
            <a:fld id="{CE8DE081-60D2-4DD3-8BE5-2AF64C611B01}" type="slidenum">
              <a:rPr lang="en-US" smtClean="0"/>
              <a:t>8</a:t>
            </a:fld>
            <a:endParaRPr lang="en-US"/>
          </a:p>
        </p:txBody>
      </p:sp>
    </p:spTree>
    <p:extLst>
      <p:ext uri="{BB962C8B-B14F-4D97-AF65-F5344CB8AC3E}">
        <p14:creationId xmlns:p14="http://schemas.microsoft.com/office/powerpoint/2010/main" val="40612843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For</a:t>
            </a:r>
            <a:r>
              <a:rPr lang="en-US" baseline="0" dirty="0"/>
              <a:t> Unilever to counteract stiff competition from its competitors, it should focus on strengthening its </a:t>
            </a:r>
            <a:r>
              <a:rPr lang="en-US" dirty="0"/>
              <a:t>competitive edge further through product innovation and product development, and also develop </a:t>
            </a:r>
            <a:r>
              <a:rPr lang="en-GB" dirty="0"/>
              <a:t>health and nutritious</a:t>
            </a:r>
            <a:r>
              <a:rPr lang="en-GB" baseline="0" dirty="0"/>
              <a:t> </a:t>
            </a:r>
            <a:r>
              <a:rPr lang="en-GB" dirty="0"/>
              <a:t>products to meet the needs of the health-consciousness consumers. Besides,</a:t>
            </a:r>
            <a:r>
              <a:rPr lang="en-GB" baseline="0" dirty="0"/>
              <a:t> Unilever should focus on diversifying its business </a:t>
            </a:r>
            <a:r>
              <a:rPr lang="en-US" dirty="0"/>
              <a:t>mergers and acquisitions of interrelated business, not in the consumer goods sector,</a:t>
            </a:r>
            <a:r>
              <a:rPr lang="en-US" baseline="0" dirty="0"/>
              <a:t> and through </a:t>
            </a:r>
            <a:r>
              <a:rPr lang="en-GB" dirty="0"/>
              <a:t>Product development and innovation for promoting corporate performance. </a:t>
            </a: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US" dirty="0"/>
          </a:p>
        </p:txBody>
      </p:sp>
      <p:sp>
        <p:nvSpPr>
          <p:cNvPr id="4" name="Slide Number Placeholder 3"/>
          <p:cNvSpPr>
            <a:spLocks noGrp="1"/>
          </p:cNvSpPr>
          <p:nvPr>
            <p:ph type="sldNum" sz="quarter" idx="10"/>
          </p:nvPr>
        </p:nvSpPr>
        <p:spPr/>
        <p:txBody>
          <a:bodyPr/>
          <a:lstStyle/>
          <a:p>
            <a:fld id="{CE8DE081-60D2-4DD3-8BE5-2AF64C611B01}" type="slidenum">
              <a:rPr lang="en-US" smtClean="0"/>
              <a:t>9</a:t>
            </a:fld>
            <a:endParaRPr lang="en-US"/>
          </a:p>
        </p:txBody>
      </p:sp>
    </p:spTree>
    <p:extLst>
      <p:ext uri="{BB962C8B-B14F-4D97-AF65-F5344CB8AC3E}">
        <p14:creationId xmlns:p14="http://schemas.microsoft.com/office/powerpoint/2010/main" val="34851615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Unilever</a:t>
            </a:r>
            <a:r>
              <a:rPr lang="en-US" baseline="0" dirty="0"/>
              <a:t> to enhance its sustainable growth, the strategies it can adopt include continue creating a powerful brand through developing personal connection with its customers, form partnerships and collaborations with the suppliers and other industry stakeholders, focus on satisfying and retaining its customers, and set </a:t>
            </a:r>
            <a:r>
              <a:rPr lang="en-US" dirty="0"/>
              <a:t>sustainable development policies and objectives, systems and monitoring mechanisms.</a:t>
            </a:r>
            <a:r>
              <a:rPr lang="en-US" baseline="0" dirty="0"/>
              <a:t> Also, the company should enhance its management systems through a greater accountability to</a:t>
            </a:r>
            <a:r>
              <a:rPr lang="en-US" dirty="0"/>
              <a:t> non-traditional stakeholders,</a:t>
            </a:r>
            <a:r>
              <a:rPr lang="en-US" baseline="0" dirty="0"/>
              <a:t> and continually improve its reporting practices. </a:t>
            </a:r>
            <a:endParaRPr lang="en-US" dirty="0"/>
          </a:p>
        </p:txBody>
      </p:sp>
      <p:sp>
        <p:nvSpPr>
          <p:cNvPr id="4" name="Slide Number Placeholder 3"/>
          <p:cNvSpPr>
            <a:spLocks noGrp="1"/>
          </p:cNvSpPr>
          <p:nvPr>
            <p:ph type="sldNum" sz="quarter" idx="10"/>
          </p:nvPr>
        </p:nvSpPr>
        <p:spPr/>
        <p:txBody>
          <a:bodyPr/>
          <a:lstStyle/>
          <a:p>
            <a:fld id="{CE8DE081-60D2-4DD3-8BE5-2AF64C611B01}" type="slidenum">
              <a:rPr lang="en-US" smtClean="0"/>
              <a:t>10</a:t>
            </a:fld>
            <a:endParaRPr lang="en-US"/>
          </a:p>
        </p:txBody>
      </p:sp>
    </p:spTree>
    <p:extLst>
      <p:ext uri="{BB962C8B-B14F-4D97-AF65-F5344CB8AC3E}">
        <p14:creationId xmlns:p14="http://schemas.microsoft.com/office/powerpoint/2010/main" val="17822230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12/11/2019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12/11/2019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12/11/2019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12/11/2019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12/11/2019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12/11/2019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12/11/2019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12/11/2019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STRATEGIC ANALYSIS OF UNILEVER</a:t>
            </a:r>
          </a:p>
        </p:txBody>
      </p:sp>
      <p:sp>
        <p:nvSpPr>
          <p:cNvPr id="3" name="Subtitle 2"/>
          <p:cNvSpPr>
            <a:spLocks noGrp="1"/>
          </p:cNvSpPr>
          <p:nvPr>
            <p:ph type="subTitle" idx="1"/>
          </p:nvPr>
        </p:nvSpPr>
        <p:spPr/>
        <p:txBody>
          <a:bodyPr/>
          <a:lstStyle/>
          <a:p>
            <a:r>
              <a:rPr lang="en-US" dirty="0"/>
              <a:t>By Daniel Ramsey</a:t>
            </a:r>
          </a:p>
        </p:txBody>
      </p:sp>
    </p:spTree>
    <p:extLst>
      <p:ext uri="{BB962C8B-B14F-4D97-AF65-F5344CB8AC3E}">
        <p14:creationId xmlns:p14="http://schemas.microsoft.com/office/powerpoint/2010/main" val="37080915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Company Background </a:t>
            </a:r>
          </a:p>
        </p:txBody>
      </p:sp>
      <p:sp>
        <p:nvSpPr>
          <p:cNvPr id="3" name="Content Placeholder 2"/>
          <p:cNvSpPr>
            <a:spLocks noGrp="1"/>
          </p:cNvSpPr>
          <p:nvPr>
            <p:ph idx="1"/>
          </p:nvPr>
        </p:nvSpPr>
        <p:spPr/>
        <p:txBody>
          <a:bodyPr>
            <a:normAutofit fontScale="62500" lnSpcReduction="20000"/>
          </a:bodyPr>
          <a:lstStyle/>
          <a:p>
            <a:r>
              <a:rPr lang="en-US" dirty="0"/>
              <a:t>An Anglo-Dutch corporation comprising of over 400 brands “focused on health and wellbeing.” </a:t>
            </a:r>
          </a:p>
          <a:p>
            <a:r>
              <a:rPr lang="en-US" dirty="0"/>
              <a:t>Has operations in over 200 nations and operates in FMCG market. </a:t>
            </a:r>
          </a:p>
          <a:p>
            <a:r>
              <a:rPr lang="en-US" dirty="0"/>
              <a:t>The company has 155,000 employees as of 2019</a:t>
            </a:r>
          </a:p>
          <a:p>
            <a:r>
              <a:rPr lang="en-US" dirty="0"/>
              <a:t>The second leading packaged consumer products company after Proctor and Gamble (P&amp;G).</a:t>
            </a:r>
          </a:p>
          <a:p>
            <a:r>
              <a:rPr lang="en-US" dirty="0"/>
              <a:t>Among the largest food firms behind Nestle and Kraft Foods.  </a:t>
            </a:r>
          </a:p>
          <a:p>
            <a:r>
              <a:rPr lang="en-US" dirty="0"/>
              <a:t>Headquartered in Unilever House, London, UK, and Rotterdam, Netherlands</a:t>
            </a:r>
          </a:p>
          <a:p>
            <a:r>
              <a:rPr lang="en-US" dirty="0"/>
              <a:t>Trades in personal care, home, and food items in all main world regions. </a:t>
            </a:r>
          </a:p>
          <a:p>
            <a:r>
              <a:rPr lang="en-US" dirty="0"/>
              <a:t>Founded in 1929 from a merger between Margarine Unie, the Dutch margarine corporation and the British soapmaker Lever Brothers.</a:t>
            </a:r>
          </a:p>
          <a:p>
            <a:r>
              <a:rPr lang="en-US" dirty="0"/>
              <a:t>The merger was occasioned by frequent competition for similar raw materials for making their goods. </a:t>
            </a:r>
          </a:p>
        </p:txBody>
      </p:sp>
    </p:spTree>
    <p:extLst>
      <p:ext uri="{BB962C8B-B14F-4D97-AF65-F5344CB8AC3E}">
        <p14:creationId xmlns:p14="http://schemas.microsoft.com/office/powerpoint/2010/main" val="34757560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Strategic Position </a:t>
            </a:r>
          </a:p>
        </p:txBody>
      </p:sp>
      <p:sp>
        <p:nvSpPr>
          <p:cNvPr id="3" name="Content Placeholder 2"/>
          <p:cNvSpPr>
            <a:spLocks noGrp="1"/>
          </p:cNvSpPr>
          <p:nvPr>
            <p:ph idx="1"/>
          </p:nvPr>
        </p:nvSpPr>
        <p:spPr/>
        <p:txBody>
          <a:bodyPr>
            <a:normAutofit fontScale="62500" lnSpcReduction="20000"/>
          </a:bodyPr>
          <a:lstStyle/>
          <a:p>
            <a:r>
              <a:rPr lang="en-US" dirty="0"/>
              <a:t>Competitors</a:t>
            </a:r>
          </a:p>
          <a:p>
            <a:pPr lvl="1"/>
            <a:r>
              <a:rPr lang="en-US" dirty="0"/>
              <a:t>P&amp;G</a:t>
            </a:r>
          </a:p>
          <a:p>
            <a:pPr lvl="1"/>
            <a:r>
              <a:rPr lang="en-US" dirty="0"/>
              <a:t>Nestle </a:t>
            </a:r>
          </a:p>
          <a:p>
            <a:pPr lvl="1"/>
            <a:r>
              <a:rPr lang="en-US" dirty="0"/>
              <a:t>Johnson&amp; Johnson</a:t>
            </a:r>
          </a:p>
          <a:p>
            <a:pPr lvl="1"/>
            <a:r>
              <a:rPr lang="en-US" dirty="0"/>
              <a:t>Kimberly Clark</a:t>
            </a:r>
          </a:p>
          <a:p>
            <a:pPr lvl="1"/>
            <a:r>
              <a:rPr lang="en-US" dirty="0"/>
              <a:t>Colgate Palmolive</a:t>
            </a:r>
          </a:p>
          <a:p>
            <a:pPr lvl="1"/>
            <a:r>
              <a:rPr lang="en-US" dirty="0"/>
              <a:t>Henkel</a:t>
            </a:r>
          </a:p>
          <a:p>
            <a:pPr lvl="1"/>
            <a:r>
              <a:rPr lang="en-US" dirty="0" err="1"/>
              <a:t>Mondalez</a:t>
            </a:r>
            <a:r>
              <a:rPr lang="en-US" dirty="0"/>
              <a:t> International</a:t>
            </a:r>
          </a:p>
          <a:p>
            <a:pPr lvl="1"/>
            <a:r>
              <a:rPr lang="en-US" dirty="0"/>
              <a:t>Reckitt Benckiser</a:t>
            </a:r>
          </a:p>
          <a:p>
            <a:pPr lvl="1"/>
            <a:r>
              <a:rPr lang="en-US" dirty="0"/>
              <a:t>Estee Lauder</a:t>
            </a:r>
          </a:p>
          <a:p>
            <a:pPr lvl="1"/>
            <a:r>
              <a:rPr lang="en-US" dirty="0"/>
              <a:t>Church &amp; Dwight</a:t>
            </a:r>
          </a:p>
          <a:p>
            <a:r>
              <a:rPr lang="en-US" dirty="0"/>
              <a:t>Market Share</a:t>
            </a:r>
          </a:p>
          <a:p>
            <a:pPr lvl="1"/>
            <a:r>
              <a:rPr lang="en-US" dirty="0"/>
              <a:t>The overall global market share is 26% </a:t>
            </a:r>
          </a:p>
          <a:p>
            <a:r>
              <a:rPr lang="en-US" dirty="0"/>
              <a:t>Revenue </a:t>
            </a:r>
          </a:p>
          <a:p>
            <a:pPr lvl="1"/>
            <a:r>
              <a:rPr lang="en-US" dirty="0"/>
              <a:t>Unilever has annual revenue of €50.982 billion (2018)</a:t>
            </a:r>
          </a:p>
        </p:txBody>
      </p:sp>
    </p:spTree>
    <p:extLst>
      <p:ext uri="{BB962C8B-B14F-4D97-AF65-F5344CB8AC3E}">
        <p14:creationId xmlns:p14="http://schemas.microsoft.com/office/powerpoint/2010/main" val="11778069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Current Strategy </a:t>
            </a:r>
          </a:p>
        </p:txBody>
      </p:sp>
      <p:sp>
        <p:nvSpPr>
          <p:cNvPr id="3" name="Content Placeholder 2"/>
          <p:cNvSpPr>
            <a:spLocks noGrp="1"/>
          </p:cNvSpPr>
          <p:nvPr>
            <p:ph idx="1"/>
          </p:nvPr>
        </p:nvSpPr>
        <p:spPr/>
        <p:txBody>
          <a:bodyPr>
            <a:normAutofit fontScale="62500" lnSpcReduction="20000"/>
          </a:bodyPr>
          <a:lstStyle/>
          <a:p>
            <a:r>
              <a:rPr lang="en-US" dirty="0"/>
              <a:t>Global Strategy </a:t>
            </a:r>
          </a:p>
          <a:p>
            <a:pPr lvl="1"/>
            <a:r>
              <a:rPr lang="en-US" dirty="0"/>
              <a:t>A </a:t>
            </a:r>
            <a:r>
              <a:rPr lang="en-GB" dirty="0"/>
              <a:t>“think-global and act-global strategy”  to expand and compete in the global landscape. </a:t>
            </a:r>
          </a:p>
          <a:p>
            <a:pPr lvl="1"/>
            <a:r>
              <a:rPr lang="en-US" dirty="0"/>
              <a:t>A similar competitive approach in all global marketplaces.</a:t>
            </a:r>
          </a:p>
          <a:p>
            <a:pPr lvl="1"/>
            <a:r>
              <a:rPr lang="en-US" dirty="0"/>
              <a:t>Unilever sells almost similar goods everywhere.</a:t>
            </a:r>
          </a:p>
          <a:p>
            <a:pPr lvl="1"/>
            <a:r>
              <a:rPr lang="en-US" dirty="0"/>
              <a:t> Unilever has built international brands and organizes its operations globally. </a:t>
            </a:r>
          </a:p>
          <a:p>
            <a:pPr lvl="1"/>
            <a:r>
              <a:rPr lang="en-GB" dirty="0"/>
              <a:t>Allows the company to coordinate its distribution, marketing, and operations globally. </a:t>
            </a:r>
          </a:p>
          <a:p>
            <a:r>
              <a:rPr lang="en-GB" dirty="0"/>
              <a:t>Cross-market subsidization</a:t>
            </a:r>
          </a:p>
          <a:p>
            <a:pPr lvl="1"/>
            <a:r>
              <a:rPr lang="en-GB" dirty="0"/>
              <a:t>To win customers over competitors and boost its sales in different markets. </a:t>
            </a:r>
          </a:p>
          <a:p>
            <a:pPr lvl="1"/>
            <a:r>
              <a:rPr lang="en-GB" dirty="0"/>
              <a:t>Unilever can compete in various country markets with numerous products and multiple brands. </a:t>
            </a:r>
          </a:p>
          <a:p>
            <a:r>
              <a:rPr lang="en-GB" dirty="0"/>
              <a:t>Low-price Strategy </a:t>
            </a:r>
          </a:p>
          <a:p>
            <a:pPr lvl="1"/>
            <a:r>
              <a:rPr lang="en-GB" dirty="0"/>
              <a:t>Used to enter new and emerging markets. </a:t>
            </a:r>
          </a:p>
          <a:p>
            <a:pPr lvl="1"/>
            <a:r>
              <a:rPr lang="en-GB" dirty="0"/>
              <a:t>Consumers in developing marketplaces focus mainly on price.</a:t>
            </a:r>
          </a:p>
          <a:p>
            <a:pPr lvl="1"/>
            <a:r>
              <a:rPr lang="en-GB" dirty="0"/>
              <a:t>The strategy is combined with better products and bargain rates. </a:t>
            </a:r>
            <a:endParaRPr lang="en-US" dirty="0"/>
          </a:p>
          <a:p>
            <a:pPr lvl="1"/>
            <a:endParaRPr lang="en-US" dirty="0"/>
          </a:p>
        </p:txBody>
      </p:sp>
    </p:spTree>
    <p:extLst>
      <p:ext uri="{BB962C8B-B14F-4D97-AF65-F5344CB8AC3E}">
        <p14:creationId xmlns:p14="http://schemas.microsoft.com/office/powerpoint/2010/main" val="29696055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SWOT Analysis </a:t>
            </a:r>
          </a:p>
        </p:txBody>
      </p:sp>
      <p:sp>
        <p:nvSpPr>
          <p:cNvPr id="3" name="Content Placeholder 2"/>
          <p:cNvSpPr>
            <a:spLocks noGrp="1"/>
          </p:cNvSpPr>
          <p:nvPr>
            <p:ph sz="half" idx="2"/>
          </p:nvPr>
        </p:nvSpPr>
        <p:spPr>
          <a:xfrm>
            <a:off x="457200" y="1676400"/>
            <a:ext cx="4040188" cy="3951288"/>
          </a:xfrm>
        </p:spPr>
        <p:txBody>
          <a:bodyPr>
            <a:normAutofit fontScale="85000" lnSpcReduction="20000"/>
          </a:bodyPr>
          <a:lstStyle/>
          <a:p>
            <a:r>
              <a:rPr lang="en-US" b="1" dirty="0"/>
              <a:t>Strengths</a:t>
            </a:r>
          </a:p>
          <a:p>
            <a:pPr lvl="1"/>
            <a:r>
              <a:rPr lang="en-US" dirty="0"/>
              <a:t> </a:t>
            </a:r>
            <a:r>
              <a:rPr lang="en-GB" dirty="0"/>
              <a:t>Strong brands</a:t>
            </a:r>
          </a:p>
          <a:p>
            <a:pPr lvl="1"/>
            <a:r>
              <a:rPr lang="en-GB" dirty="0"/>
              <a:t>Broad product portfolio</a:t>
            </a:r>
          </a:p>
          <a:p>
            <a:pPr lvl="1"/>
            <a:r>
              <a:rPr lang="en-GB" dirty="0"/>
              <a:t>Economies of scale</a:t>
            </a:r>
          </a:p>
          <a:p>
            <a:pPr lvl="1"/>
            <a:r>
              <a:rPr lang="en-GB" dirty="0"/>
              <a:t>Strong global market presence</a:t>
            </a:r>
          </a:p>
          <a:p>
            <a:pPr lvl="1"/>
            <a:r>
              <a:rPr lang="en-GB" dirty="0"/>
              <a:t>Huge investment in Research and Development </a:t>
            </a:r>
          </a:p>
          <a:p>
            <a:pPr lvl="1"/>
            <a:r>
              <a:rPr lang="en-GB" dirty="0"/>
              <a:t> </a:t>
            </a:r>
            <a:r>
              <a:rPr lang="en-US" dirty="0"/>
              <a:t>Flexible pricing and expertise in distribution channels</a:t>
            </a:r>
            <a:endParaRPr lang="en-GB" dirty="0"/>
          </a:p>
          <a:p>
            <a:r>
              <a:rPr lang="en-GB" b="1" dirty="0"/>
              <a:t>Opportunities </a:t>
            </a:r>
          </a:p>
          <a:p>
            <a:pPr lvl="1"/>
            <a:r>
              <a:rPr lang="en-US" dirty="0"/>
              <a:t>Business Diversification</a:t>
            </a:r>
          </a:p>
          <a:p>
            <a:pPr lvl="1"/>
            <a:r>
              <a:rPr lang="en-US" dirty="0"/>
              <a:t>Product innovation for health </a:t>
            </a:r>
          </a:p>
          <a:p>
            <a:pPr lvl="1"/>
            <a:r>
              <a:rPr lang="en-US" dirty="0"/>
              <a:t>Market development</a:t>
            </a:r>
          </a:p>
          <a:p>
            <a:pPr lvl="1"/>
            <a:r>
              <a:rPr lang="en-US" dirty="0"/>
              <a:t>Business enhancement for environmental conservation</a:t>
            </a:r>
          </a:p>
        </p:txBody>
      </p:sp>
      <p:sp>
        <p:nvSpPr>
          <p:cNvPr id="9" name="Content Placeholder 8"/>
          <p:cNvSpPr>
            <a:spLocks noGrp="1"/>
          </p:cNvSpPr>
          <p:nvPr>
            <p:ph sz="quarter" idx="4"/>
          </p:nvPr>
        </p:nvSpPr>
        <p:spPr>
          <a:xfrm>
            <a:off x="4724400" y="1600200"/>
            <a:ext cx="4041775" cy="3951288"/>
          </a:xfrm>
        </p:spPr>
        <p:txBody>
          <a:bodyPr>
            <a:normAutofit fontScale="92500"/>
          </a:bodyPr>
          <a:lstStyle/>
          <a:p>
            <a:r>
              <a:rPr lang="en-GB" b="1" dirty="0"/>
              <a:t>Weaknesses </a:t>
            </a:r>
          </a:p>
          <a:p>
            <a:pPr lvl="1"/>
            <a:r>
              <a:rPr lang="en-GB" dirty="0"/>
              <a:t>Dependence on retailers</a:t>
            </a:r>
          </a:p>
          <a:p>
            <a:pPr lvl="1"/>
            <a:r>
              <a:rPr lang="en-GB" dirty="0"/>
              <a:t>Limited business diversification</a:t>
            </a:r>
          </a:p>
          <a:p>
            <a:pPr lvl="1"/>
            <a:r>
              <a:rPr lang="en-GB" dirty="0"/>
              <a:t>Imitable products </a:t>
            </a:r>
          </a:p>
          <a:p>
            <a:pPr lvl="1"/>
            <a:r>
              <a:rPr lang="en-GB" dirty="0"/>
              <a:t>Stiff competition </a:t>
            </a:r>
          </a:p>
          <a:p>
            <a:r>
              <a:rPr lang="en-GB" b="1" dirty="0"/>
              <a:t>Threats </a:t>
            </a:r>
          </a:p>
          <a:p>
            <a:pPr lvl="1"/>
            <a:r>
              <a:rPr lang="en-US" dirty="0"/>
              <a:t>Tough competitive rivalry</a:t>
            </a:r>
          </a:p>
          <a:p>
            <a:pPr lvl="1"/>
            <a:r>
              <a:rPr lang="en-US" dirty="0"/>
              <a:t>Product imitation</a:t>
            </a:r>
          </a:p>
          <a:p>
            <a:pPr lvl="1"/>
            <a:r>
              <a:rPr lang="en-US" dirty="0"/>
              <a:t>Increasing popularity of retailers’ house brands</a:t>
            </a:r>
          </a:p>
          <a:p>
            <a:pPr lvl="1"/>
            <a:r>
              <a:rPr lang="en-US" dirty="0"/>
              <a:t>Global economic crisis </a:t>
            </a:r>
          </a:p>
          <a:p>
            <a:endParaRPr lang="en-GB" dirty="0"/>
          </a:p>
          <a:p>
            <a:endParaRPr lang="en-US" dirty="0"/>
          </a:p>
        </p:txBody>
      </p:sp>
    </p:spTree>
    <p:extLst>
      <p:ext uri="{BB962C8B-B14F-4D97-AF65-F5344CB8AC3E}">
        <p14:creationId xmlns:p14="http://schemas.microsoft.com/office/powerpoint/2010/main" val="42255710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Bowman's Strategy Clock</a:t>
            </a:r>
          </a:p>
        </p:txBody>
      </p:sp>
      <p:sp>
        <p:nvSpPr>
          <p:cNvPr id="6" name="Content Placeholder 5"/>
          <p:cNvSpPr>
            <a:spLocks noGrp="1"/>
          </p:cNvSpPr>
          <p:nvPr>
            <p:ph sz="half" idx="1"/>
          </p:nvPr>
        </p:nvSpPr>
        <p:spPr/>
        <p:txBody>
          <a:bodyPr>
            <a:normAutofit fontScale="85000" lnSpcReduction="20000"/>
          </a:bodyPr>
          <a:lstStyle/>
          <a:p>
            <a:r>
              <a:rPr lang="en-US" dirty="0"/>
              <a:t>Bowman's Strategy Clock</a:t>
            </a:r>
          </a:p>
        </p:txBody>
      </p:sp>
      <p:sp>
        <p:nvSpPr>
          <p:cNvPr id="7" name="Content Placeholder 6"/>
          <p:cNvSpPr>
            <a:spLocks noGrp="1"/>
          </p:cNvSpPr>
          <p:nvPr>
            <p:ph sz="half" idx="2"/>
          </p:nvPr>
        </p:nvSpPr>
        <p:spPr/>
        <p:txBody>
          <a:bodyPr>
            <a:normAutofit fontScale="85000" lnSpcReduction="20000"/>
          </a:bodyPr>
          <a:lstStyle/>
          <a:p>
            <a:r>
              <a:rPr lang="en-US" dirty="0"/>
              <a:t>Unilever lies in position 5 (Focused Differentiation). </a:t>
            </a:r>
          </a:p>
          <a:p>
            <a:r>
              <a:rPr lang="en-US" dirty="0"/>
              <a:t>It positions its products at the highest price levels.</a:t>
            </a:r>
          </a:p>
          <a:p>
            <a:r>
              <a:rPr lang="en-US" dirty="0"/>
              <a:t>Customers buy the products because of the high perceived value. </a:t>
            </a:r>
          </a:p>
          <a:p>
            <a:r>
              <a:rPr lang="en-US" dirty="0"/>
              <a:t>Unilever’s competitors lie in position 4 (Differentiation). </a:t>
            </a:r>
          </a:p>
          <a:p>
            <a:r>
              <a:rPr lang="en-US" dirty="0"/>
              <a:t>Their products are of high quality and offer customers high level of perceived value. </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 y="2057400"/>
            <a:ext cx="4267200" cy="3752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987341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PESTLE Analysis </a:t>
            </a:r>
          </a:p>
        </p:txBody>
      </p:sp>
      <p:sp>
        <p:nvSpPr>
          <p:cNvPr id="3" name="Content Placeholder 2"/>
          <p:cNvSpPr>
            <a:spLocks noGrp="1"/>
          </p:cNvSpPr>
          <p:nvPr>
            <p:ph sz="half" idx="2"/>
          </p:nvPr>
        </p:nvSpPr>
        <p:spPr>
          <a:xfrm>
            <a:off x="533400" y="1524000"/>
            <a:ext cx="4040188" cy="4648200"/>
          </a:xfrm>
        </p:spPr>
        <p:txBody>
          <a:bodyPr>
            <a:normAutofit fontScale="85000" lnSpcReduction="10000"/>
          </a:bodyPr>
          <a:lstStyle/>
          <a:p>
            <a:r>
              <a:rPr lang="en-US" b="1" dirty="0"/>
              <a:t>Political</a:t>
            </a:r>
          </a:p>
          <a:p>
            <a:pPr lvl="1"/>
            <a:r>
              <a:rPr lang="en-US" dirty="0"/>
              <a:t>Political stability of most countries</a:t>
            </a:r>
          </a:p>
          <a:p>
            <a:pPr lvl="1"/>
            <a:r>
              <a:rPr lang="en-US" dirty="0"/>
              <a:t>Political issues in the EU </a:t>
            </a:r>
          </a:p>
          <a:p>
            <a:pPr lvl="1"/>
            <a:r>
              <a:rPr lang="en-US" dirty="0"/>
              <a:t>Growing free trade relations</a:t>
            </a:r>
          </a:p>
          <a:p>
            <a:r>
              <a:rPr lang="en-US" b="1" dirty="0"/>
              <a:t>Economic</a:t>
            </a:r>
          </a:p>
          <a:p>
            <a:pPr lvl="1"/>
            <a:r>
              <a:rPr lang="en-US" dirty="0"/>
              <a:t>Increasing wages in developing countries </a:t>
            </a:r>
          </a:p>
          <a:p>
            <a:pPr lvl="1"/>
            <a:r>
              <a:rPr lang="en-US" dirty="0"/>
              <a:t>High growth of developing countries </a:t>
            </a:r>
          </a:p>
          <a:p>
            <a:pPr lvl="1"/>
            <a:r>
              <a:rPr lang="en-US" dirty="0"/>
              <a:t>Economic stability of developed countries</a:t>
            </a:r>
          </a:p>
          <a:p>
            <a:r>
              <a:rPr lang="en-US" b="1" dirty="0"/>
              <a:t>Social</a:t>
            </a:r>
          </a:p>
          <a:p>
            <a:pPr lvl="1"/>
            <a:r>
              <a:rPr lang="en-US" dirty="0"/>
              <a:t>Rising health consciousness </a:t>
            </a:r>
          </a:p>
          <a:p>
            <a:pPr lvl="1"/>
            <a:r>
              <a:rPr lang="en-US" dirty="0"/>
              <a:t>Rising environmentalist behaviors Gradual dismantling of the gender divide</a:t>
            </a:r>
          </a:p>
        </p:txBody>
      </p:sp>
      <p:sp>
        <p:nvSpPr>
          <p:cNvPr id="6" name="Content Placeholder 5"/>
          <p:cNvSpPr>
            <a:spLocks noGrp="1"/>
          </p:cNvSpPr>
          <p:nvPr>
            <p:ph sz="quarter" idx="4"/>
          </p:nvPr>
        </p:nvSpPr>
        <p:spPr>
          <a:xfrm>
            <a:off x="4645025" y="1524000"/>
            <a:ext cx="4041775" cy="4602163"/>
          </a:xfrm>
        </p:spPr>
        <p:txBody>
          <a:bodyPr>
            <a:normAutofit fontScale="77500" lnSpcReduction="20000"/>
          </a:bodyPr>
          <a:lstStyle/>
          <a:p>
            <a:r>
              <a:rPr lang="en-US" b="1" dirty="0"/>
              <a:t>Technological</a:t>
            </a:r>
          </a:p>
          <a:p>
            <a:pPr lvl="1"/>
            <a:r>
              <a:rPr lang="en-US" dirty="0"/>
              <a:t>Rising business automation</a:t>
            </a:r>
          </a:p>
          <a:p>
            <a:pPr lvl="1"/>
            <a:r>
              <a:rPr lang="en-US" dirty="0"/>
              <a:t>Rising R&amp;D investments </a:t>
            </a:r>
          </a:p>
          <a:p>
            <a:pPr lvl="1"/>
            <a:r>
              <a:rPr lang="en-US" dirty="0"/>
              <a:t>Decreasing cost of transportation based on technological efficiencies</a:t>
            </a:r>
          </a:p>
          <a:p>
            <a:r>
              <a:rPr lang="en-US" b="1" dirty="0"/>
              <a:t>Legal</a:t>
            </a:r>
          </a:p>
          <a:p>
            <a:pPr lvl="1"/>
            <a:r>
              <a:rPr lang="en-US" dirty="0"/>
              <a:t>Increasing complexity of environmental regulations </a:t>
            </a:r>
          </a:p>
          <a:p>
            <a:pPr lvl="1"/>
            <a:r>
              <a:rPr lang="en-US" dirty="0"/>
              <a:t>Strengthening international patent laws </a:t>
            </a:r>
          </a:p>
          <a:p>
            <a:pPr lvl="1"/>
            <a:r>
              <a:rPr lang="en-US" dirty="0"/>
              <a:t>Strengthening consumer rights laws</a:t>
            </a:r>
          </a:p>
          <a:p>
            <a:r>
              <a:rPr lang="en-US" b="1" dirty="0"/>
              <a:t>Environmental </a:t>
            </a:r>
          </a:p>
          <a:p>
            <a:pPr lvl="1"/>
            <a:r>
              <a:rPr lang="en-US" dirty="0"/>
              <a:t>Rising interest in business environmentalism </a:t>
            </a:r>
          </a:p>
          <a:p>
            <a:pPr lvl="1"/>
            <a:r>
              <a:rPr lang="en-US" dirty="0"/>
              <a:t>Increasing business efforts on sustainability</a:t>
            </a:r>
          </a:p>
          <a:p>
            <a:pPr lvl="1"/>
            <a:r>
              <a:rPr lang="en-US" dirty="0"/>
              <a:t>Increasing complexity of environmental programs</a:t>
            </a:r>
          </a:p>
        </p:txBody>
      </p:sp>
    </p:spTree>
    <p:extLst>
      <p:ext uri="{BB962C8B-B14F-4D97-AF65-F5344CB8AC3E}">
        <p14:creationId xmlns:p14="http://schemas.microsoft.com/office/powerpoint/2010/main" val="32948875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Porter’s Five Forces</a:t>
            </a:r>
          </a:p>
        </p:txBody>
      </p:sp>
      <p:sp>
        <p:nvSpPr>
          <p:cNvPr id="3" name="Content Placeholder 2"/>
          <p:cNvSpPr>
            <a:spLocks noGrp="1"/>
          </p:cNvSpPr>
          <p:nvPr>
            <p:ph idx="1"/>
          </p:nvPr>
        </p:nvSpPr>
        <p:spPr/>
        <p:txBody>
          <a:bodyPr>
            <a:normAutofit/>
          </a:bodyPr>
          <a:lstStyle/>
          <a:p>
            <a:r>
              <a:rPr lang="en-US" dirty="0"/>
              <a:t>Competitive rivalry (strong force)</a:t>
            </a:r>
          </a:p>
          <a:p>
            <a:r>
              <a:rPr lang="en-US" dirty="0"/>
              <a:t>Bargaining power of buyers (strong force)</a:t>
            </a:r>
          </a:p>
          <a:p>
            <a:r>
              <a:rPr lang="en-US" dirty="0"/>
              <a:t>Bargaining power of suppliers (moderate force)</a:t>
            </a:r>
          </a:p>
          <a:p>
            <a:r>
              <a:rPr lang="en-US" dirty="0"/>
              <a:t>Threat of substitutes or substitution (weak force)</a:t>
            </a:r>
          </a:p>
          <a:p>
            <a:r>
              <a:rPr lang="en-US" dirty="0"/>
              <a:t>Threat of new entrants or new entry (weak force)</a:t>
            </a:r>
          </a:p>
          <a:p>
            <a:pPr marL="0" indent="0">
              <a:buNone/>
            </a:pPr>
            <a:endParaRPr lang="en-US" dirty="0"/>
          </a:p>
        </p:txBody>
      </p:sp>
    </p:spTree>
    <p:extLst>
      <p:ext uri="{BB962C8B-B14F-4D97-AF65-F5344CB8AC3E}">
        <p14:creationId xmlns:p14="http://schemas.microsoft.com/office/powerpoint/2010/main" val="21031857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Unilever’s Need For Adoption to Counteract </a:t>
            </a:r>
          </a:p>
        </p:txBody>
      </p:sp>
      <p:sp>
        <p:nvSpPr>
          <p:cNvPr id="3" name="Content Placeholder 2"/>
          <p:cNvSpPr>
            <a:spLocks noGrp="1"/>
          </p:cNvSpPr>
          <p:nvPr>
            <p:ph idx="1"/>
          </p:nvPr>
        </p:nvSpPr>
        <p:spPr/>
        <p:txBody>
          <a:bodyPr>
            <a:normAutofit fontScale="92500" lnSpcReduction="10000"/>
          </a:bodyPr>
          <a:lstStyle/>
          <a:p>
            <a:r>
              <a:rPr lang="en-GB" dirty="0"/>
              <a:t>Strengthen its competitive edge further through product innovation and product development. </a:t>
            </a:r>
            <a:endParaRPr lang="en-US" dirty="0"/>
          </a:p>
          <a:p>
            <a:r>
              <a:rPr lang="en-GB" dirty="0"/>
              <a:t>Develop health and nutritious products to meet the needs of the health-consciousness consumers.  </a:t>
            </a:r>
          </a:p>
          <a:p>
            <a:r>
              <a:rPr lang="en-US" dirty="0"/>
              <a:t>Diversify business via mergers and acquisitions of interrelated business, not in the consumer goods sector. </a:t>
            </a:r>
          </a:p>
          <a:p>
            <a:r>
              <a:rPr lang="en-GB" dirty="0"/>
              <a:t>Product development and innovation for promoting corporate performance. </a:t>
            </a:r>
            <a:endParaRPr lang="en-US" dirty="0"/>
          </a:p>
          <a:p>
            <a:endParaRPr lang="en-US" dirty="0"/>
          </a:p>
        </p:txBody>
      </p:sp>
    </p:spTree>
    <p:extLst>
      <p:ext uri="{BB962C8B-B14F-4D97-AF65-F5344CB8AC3E}">
        <p14:creationId xmlns:p14="http://schemas.microsoft.com/office/powerpoint/2010/main" val="10175429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Proposed Strategy to Enhance Sustainable Growth</a:t>
            </a:r>
          </a:p>
        </p:txBody>
      </p:sp>
      <p:sp>
        <p:nvSpPr>
          <p:cNvPr id="3" name="Content Placeholder 2"/>
          <p:cNvSpPr>
            <a:spLocks noGrp="1"/>
          </p:cNvSpPr>
          <p:nvPr>
            <p:ph idx="1"/>
          </p:nvPr>
        </p:nvSpPr>
        <p:spPr/>
        <p:txBody>
          <a:bodyPr>
            <a:normAutofit fontScale="92500" lnSpcReduction="20000"/>
          </a:bodyPr>
          <a:lstStyle/>
          <a:p>
            <a:r>
              <a:rPr lang="en-US" dirty="0"/>
              <a:t>Create a powerful brand through developing personal connection with customers.</a:t>
            </a:r>
          </a:p>
          <a:p>
            <a:r>
              <a:rPr lang="en-US" dirty="0"/>
              <a:t>Collaborations and partnerships. </a:t>
            </a:r>
          </a:p>
          <a:p>
            <a:r>
              <a:rPr lang="en-US" dirty="0"/>
              <a:t>Customer satisfaction and retention.</a:t>
            </a:r>
          </a:p>
          <a:p>
            <a:r>
              <a:rPr lang="en-US" dirty="0"/>
              <a:t>Sustainable development policies and objectives, systems and monitoring mechanisms </a:t>
            </a:r>
          </a:p>
          <a:p>
            <a:r>
              <a:rPr lang="en-US" dirty="0"/>
              <a:t>Enhancing management systems:</a:t>
            </a:r>
          </a:p>
          <a:p>
            <a:pPr lvl="1"/>
            <a:r>
              <a:rPr lang="en-US" dirty="0"/>
              <a:t>A greater accountability to non-traditional stakeholders;</a:t>
            </a:r>
          </a:p>
          <a:p>
            <a:pPr lvl="1"/>
            <a:r>
              <a:rPr lang="en-US" dirty="0"/>
              <a:t>Continuous improvement of reporting practices. </a:t>
            </a:r>
          </a:p>
          <a:p>
            <a:endParaRPr lang="en-US" dirty="0"/>
          </a:p>
        </p:txBody>
      </p:sp>
    </p:spTree>
    <p:extLst>
      <p:ext uri="{BB962C8B-B14F-4D97-AF65-F5344CB8AC3E}">
        <p14:creationId xmlns:p14="http://schemas.microsoft.com/office/powerpoint/2010/main" val="16336735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3BD906-5B31-4CC6-89FE-C6B7631D5387}"/>
              </a:ext>
            </a:extLst>
          </p:cNvPr>
          <p:cNvSpPr txBox="1"/>
          <p:nvPr/>
        </p:nvSpPr>
        <p:spPr>
          <a:xfrm>
            <a:off x="1143000" y="990600"/>
            <a:ext cx="7010400" cy="3046988"/>
          </a:xfrm>
          <a:prstGeom prst="rect">
            <a:avLst/>
          </a:prstGeom>
          <a:noFill/>
        </p:spPr>
        <p:txBody>
          <a:bodyPr wrap="square" rtlCol="0">
            <a:spAutoFit/>
          </a:bodyPr>
          <a:lstStyle/>
          <a:p>
            <a:pPr algn="ctr"/>
            <a:r>
              <a:rPr lang="en-GB" sz="4800" b="1" dirty="0"/>
              <a:t>Thank You</a:t>
            </a:r>
          </a:p>
          <a:p>
            <a:pPr algn="ctr"/>
            <a:r>
              <a:rPr lang="en-GB" sz="4800" b="1" dirty="0"/>
              <a:t>I Would Now Like To Invite Any Questions You May Have</a:t>
            </a:r>
          </a:p>
        </p:txBody>
      </p:sp>
    </p:spTree>
    <p:extLst>
      <p:ext uri="{BB962C8B-B14F-4D97-AF65-F5344CB8AC3E}">
        <p14:creationId xmlns:p14="http://schemas.microsoft.com/office/powerpoint/2010/main" val="18344070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normAutofit fontScale="32500" lnSpcReduction="20000"/>
          </a:bodyPr>
          <a:lstStyle/>
          <a:p>
            <a:r>
              <a:rPr lang="en-US" dirty="0" err="1"/>
              <a:t>Chebiego</a:t>
            </a:r>
            <a:r>
              <a:rPr lang="en-US" dirty="0"/>
              <a:t>, C., &amp; </a:t>
            </a:r>
            <a:r>
              <a:rPr lang="en-US" dirty="0" err="1"/>
              <a:t>Kariuki</a:t>
            </a:r>
            <a:r>
              <a:rPr lang="en-US" dirty="0"/>
              <a:t>, P. (2018). Strategic firm level factors and performance of manufacturing firms in Kenya: A case of Unilever Kenya Ltd. International Academic Journal of Human Resource and Business Administration, 3(3), 243-262.</a:t>
            </a:r>
          </a:p>
          <a:p>
            <a:r>
              <a:rPr lang="en-US" dirty="0"/>
              <a:t>Carroll, A. B. (1999). Corporate social responsibility: Evolution of a definitional construct. Business &amp; society, 38(3), 268-295.</a:t>
            </a:r>
          </a:p>
          <a:p>
            <a:r>
              <a:rPr lang="en-US" dirty="0" err="1"/>
              <a:t>Ditlev-Simonsen</a:t>
            </a:r>
            <a:r>
              <a:rPr lang="en-US" dirty="0"/>
              <a:t>, C. D., &amp; </a:t>
            </a:r>
            <a:r>
              <a:rPr lang="en-US" dirty="0" err="1"/>
              <a:t>Wenstop</a:t>
            </a:r>
            <a:r>
              <a:rPr lang="en-US" dirty="0"/>
              <a:t>, F. (2013). How stakeholders view stakeholders as CSR motivators. Social Responsibility Journal, 9(1), 137-147.</a:t>
            </a:r>
          </a:p>
          <a:p>
            <a:r>
              <a:rPr lang="en-US" dirty="0" err="1"/>
              <a:t>Dockalikova</a:t>
            </a:r>
            <a:r>
              <a:rPr lang="en-US" dirty="0"/>
              <a:t>, I., &amp; </a:t>
            </a:r>
            <a:r>
              <a:rPr lang="en-US" dirty="0" err="1"/>
              <a:t>Klozikova</a:t>
            </a:r>
            <a:r>
              <a:rPr lang="en-US" dirty="0"/>
              <a:t>, J. (2014, November). MCDM Methods in Practice: Determining the Significance of PESTEL Analysis Criteria. In European Conference 	on Management, Leadership &amp; Governance (p. 418). Academic Conferences 	International Limited.</a:t>
            </a:r>
          </a:p>
          <a:p>
            <a:r>
              <a:rPr lang="en-US" dirty="0"/>
              <a:t>Gillespie, A. (2007). PESTEL analysis of the macro-environment. Foundations of Economics, Oxford University Press, USA.</a:t>
            </a:r>
          </a:p>
          <a:p>
            <a:r>
              <a:rPr lang="en-US" dirty="0" err="1"/>
              <a:t>Gürel</a:t>
            </a:r>
            <a:r>
              <a:rPr lang="en-US" dirty="0"/>
              <a:t>, E., &amp; Tat, M. (2017). SWOT analysis: A theoretical review. Journal of International </a:t>
            </a:r>
            <a:r>
              <a:rPr lang="en-US" dirty="0" err="1"/>
              <a:t>Socia</a:t>
            </a:r>
            <a:r>
              <a:rPr lang="en-US" dirty="0"/>
              <a:t> </a:t>
            </a:r>
            <a:r>
              <a:rPr lang="en-US" dirty="0" err="1"/>
              <a:t>Rothaermel</a:t>
            </a:r>
            <a:r>
              <a:rPr lang="en-US" dirty="0"/>
              <a:t>, F. T. (2017). Strategic management. New York, NY: McGraw-Hill </a:t>
            </a:r>
            <a:r>
              <a:rPr lang="en-US" dirty="0" err="1"/>
              <a:t>Education.l</a:t>
            </a:r>
            <a:r>
              <a:rPr lang="en-US" dirty="0"/>
              <a:t> Research, 10(51).</a:t>
            </a:r>
          </a:p>
          <a:p>
            <a:r>
              <a:rPr lang="en-US" dirty="0" err="1"/>
              <a:t>Hasan</a:t>
            </a:r>
            <a:r>
              <a:rPr lang="en-US" dirty="0"/>
              <a:t>, M. M. (2015). Marketing Analysis of Unilever. Total Quality Management, 11, 13.</a:t>
            </a:r>
          </a:p>
          <a:p>
            <a:r>
              <a:rPr lang="en-US" dirty="0"/>
              <a:t>Jansen, K. (2018). Unilever–Sustainable Living Plan. Retrieved  November, 15.</a:t>
            </a:r>
          </a:p>
          <a:p>
            <a:r>
              <a:rPr lang="en-US" dirty="0"/>
              <a:t>Johnson, G., Scholes, K., &amp; Whittington, R. (2008). Exploring corporate strategy: text &amp; cases. Pearson education.</a:t>
            </a:r>
          </a:p>
          <a:p>
            <a:r>
              <a:rPr lang="en-US" dirty="0"/>
              <a:t>Leigh, D., &amp; Pershing, A. J. (2006). SWOT analysis. The Handbook of Human Performance Technology, 1089-1108.</a:t>
            </a:r>
          </a:p>
          <a:p>
            <a:r>
              <a:rPr lang="en-US" dirty="0" err="1"/>
              <a:t>Lingard</a:t>
            </a:r>
            <a:r>
              <a:rPr lang="en-US" dirty="0"/>
              <a:t>, T. (2006). Creating a corporate responsibility culture: The approach of Unilever UK. In Corporate Social Responsibility (pp. 217-230). Palgrave Macmillan, London.</a:t>
            </a:r>
          </a:p>
          <a:p>
            <a:r>
              <a:rPr lang="en-US" dirty="0"/>
              <a:t>Keys, T., </a:t>
            </a:r>
            <a:r>
              <a:rPr lang="en-US" dirty="0" err="1"/>
              <a:t>Malnight</a:t>
            </a:r>
            <a:r>
              <a:rPr lang="en-US" dirty="0"/>
              <a:t>, T. W., &amp; Van Der </a:t>
            </a:r>
            <a:r>
              <a:rPr lang="en-US" dirty="0" err="1"/>
              <a:t>Graaf</a:t>
            </a:r>
            <a:r>
              <a:rPr lang="en-US" dirty="0"/>
              <a:t>, K. (2009). Making the most of corporate social responsibility. McKinsey Quarterly, 36, 38-44.</a:t>
            </a:r>
          </a:p>
          <a:p>
            <a:r>
              <a:rPr lang="en-US" dirty="0"/>
              <a:t>Porter, M. E. (1991). Michael E. Porter on competition and strategy. Harvard Business School Press.</a:t>
            </a:r>
          </a:p>
          <a:p>
            <a:r>
              <a:rPr lang="en-US" dirty="0" err="1"/>
              <a:t>Mwololo</a:t>
            </a:r>
            <a:r>
              <a:rPr lang="en-US" dirty="0"/>
              <a:t>, H. (2018). Strategic Analysis Of Unilever. GRIN </a:t>
            </a:r>
            <a:r>
              <a:rPr lang="en-US" dirty="0" err="1"/>
              <a:t>Verlag</a:t>
            </a:r>
            <a:r>
              <a:rPr lang="en-US" dirty="0"/>
              <a:t>.</a:t>
            </a:r>
          </a:p>
          <a:p>
            <a:r>
              <a:rPr lang="en-US" dirty="0"/>
              <a:t>Murphy, P. E., &amp; Murphy, C. E. (2018). Sustainable Living: Unilever. In Progressive Business Models (pp. 263-286). Palgrave Macmillan, Cham.</a:t>
            </a:r>
          </a:p>
          <a:p>
            <a:r>
              <a:rPr lang="en-US" dirty="0"/>
              <a:t>Nikolaou, E. I., </a:t>
            </a:r>
            <a:r>
              <a:rPr lang="en-US" dirty="0" err="1"/>
              <a:t>Ierapetritis</a:t>
            </a:r>
            <a:r>
              <a:rPr lang="en-US" dirty="0"/>
              <a:t>, D., &amp; </a:t>
            </a:r>
            <a:r>
              <a:rPr lang="en-US" dirty="0" err="1"/>
              <a:t>Tsagarakis</a:t>
            </a:r>
            <a:r>
              <a:rPr lang="en-US" dirty="0"/>
              <a:t>, K. P. (2011). An evaluation of the prospects of green entrepreneurship development using a SWOT analysis. International Journal of Sustainable Development &amp; World Ecology, 18(1), 1-16.</a:t>
            </a:r>
          </a:p>
          <a:p>
            <a:r>
              <a:rPr lang="en-US" dirty="0" err="1"/>
              <a:t>Qasim</a:t>
            </a:r>
            <a:r>
              <a:rPr lang="en-US" dirty="0"/>
              <a:t>, M. S. (2015). Study of competitive strategy and promotional scheme of Lipton Green Ice Tea. International Journal in Management &amp; Social Science, 3(4), 96-101.</a:t>
            </a:r>
          </a:p>
          <a:p>
            <a:r>
              <a:rPr lang="en-US" dirty="0"/>
              <a:t>Roy, D. (2011). Strategic Foresight and Porter’s Five Forces. GRIN </a:t>
            </a:r>
            <a:r>
              <a:rPr lang="en-US" dirty="0" err="1"/>
              <a:t>Verlag</a:t>
            </a:r>
            <a:r>
              <a:rPr lang="en-US" dirty="0"/>
              <a:t>.</a:t>
            </a:r>
          </a:p>
          <a:p>
            <a:r>
              <a:rPr lang="en-US" dirty="0"/>
              <a:t>Scholes, K., &amp; Johnson, G. (Eds.). (2001). Exploring public sector strategy. Pearson Education.</a:t>
            </a:r>
          </a:p>
          <a:p>
            <a:r>
              <a:rPr lang="en-US" dirty="0" err="1"/>
              <a:t>Spulber</a:t>
            </a:r>
            <a:r>
              <a:rPr lang="en-US" dirty="0"/>
              <a:t>, D. F. (2007). Global competitive strategy. Cambridge University Press.</a:t>
            </a:r>
          </a:p>
          <a:p>
            <a:r>
              <a:rPr lang="en-US" dirty="0" err="1"/>
              <a:t>Zisa</a:t>
            </a:r>
            <a:r>
              <a:rPr lang="en-US" dirty="0"/>
              <a:t>, L. (2011). An analysis of Unilever's legal form, financial performance and business strategy. GRIN </a:t>
            </a:r>
            <a:r>
              <a:rPr lang="en-US" dirty="0" err="1"/>
              <a:t>Verlag</a:t>
            </a:r>
            <a:r>
              <a:rPr lang="en-US" dirty="0"/>
              <a:t>.</a:t>
            </a:r>
          </a:p>
          <a:p>
            <a:endParaRPr lang="en-US" dirty="0"/>
          </a:p>
        </p:txBody>
      </p:sp>
    </p:spTree>
    <p:extLst>
      <p:ext uri="{BB962C8B-B14F-4D97-AF65-F5344CB8AC3E}">
        <p14:creationId xmlns:p14="http://schemas.microsoft.com/office/powerpoint/2010/main" val="3030352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139</TotalTime>
  <Words>1905</Words>
  <Application>Microsoft Office PowerPoint</Application>
  <PresentationFormat>On-screen Show (4:3)</PresentationFormat>
  <Paragraphs>170</Paragraphs>
  <Slides>12</Slides>
  <Notes>9</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Calibri</vt:lpstr>
      <vt:lpstr>Office Theme</vt:lpstr>
      <vt:lpstr>STRATEGIC ANALYSIS OF UNILEVER</vt:lpstr>
      <vt:lpstr>Company Background </vt:lpstr>
      <vt:lpstr>Strategic Position </vt:lpstr>
      <vt:lpstr>Current Strategy </vt:lpstr>
      <vt:lpstr>SWOT Analysis </vt:lpstr>
      <vt:lpstr>Bowman's Strategy Clock</vt:lpstr>
      <vt:lpstr>PESTLE Analysis </vt:lpstr>
      <vt:lpstr>Porter’s Five Forces</vt:lpstr>
      <vt:lpstr>Unilever’s Need For Adoption to Counteract </vt:lpstr>
      <vt:lpstr>Proposed Strategy to Enhance Sustainable Growth</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ANALYSIS OF UNILEVER</dc:title>
  <dc:creator>User</dc:creator>
  <cp:lastModifiedBy>Daniel Ramsey</cp:lastModifiedBy>
  <cp:revision>19</cp:revision>
  <dcterms:created xsi:type="dcterms:W3CDTF">2006-08-16T00:00:00Z</dcterms:created>
  <dcterms:modified xsi:type="dcterms:W3CDTF">2019-12-11T18:42:43Z</dcterms:modified>
</cp:coreProperties>
</file>