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5" r:id="rId3"/>
    <p:sldId id="311" r:id="rId4"/>
    <p:sldId id="312" r:id="rId5"/>
    <p:sldId id="313" r:id="rId6"/>
    <p:sldId id="314" r:id="rId7"/>
    <p:sldId id="315" r:id="rId8"/>
    <p:sldId id="316" r:id="rId9"/>
    <p:sldId id="317" r:id="rId10"/>
    <p:sldId id="318" r:id="rId11"/>
    <p:sldId id="319" r:id="rId12"/>
    <p:sldId id="320" r:id="rId13"/>
    <p:sldId id="321" r:id="rId14"/>
    <p:sldId id="322" r:id="rId15"/>
    <p:sldId id="323" r:id="rId16"/>
    <p:sldId id="324" r:id="rId17"/>
    <p:sldId id="325" r:id="rId18"/>
    <p:sldId id="326" r:id="rId19"/>
    <p:sldId id="282" r:id="rId20"/>
    <p:sldId id="327" r:id="rId21"/>
    <p:sldId id="328" r:id="rId22"/>
    <p:sldId id="329"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37"/>
  </p:normalViewPr>
  <p:slideViewPr>
    <p:cSldViewPr snapToObjects="1">
      <p:cViewPr>
        <p:scale>
          <a:sx n="93" d="100"/>
          <a:sy n="93" d="100"/>
        </p:scale>
        <p:origin x="1664" y="2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 Id="rId27"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D4D5C9E4-07A9-1B43-8C83-CD8448F3233F}" type="datetimeFigureOut">
              <a:rPr lang="en-US" smtClean="0"/>
              <a:t>2/4/18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4D5C9E4-07A9-1B43-8C83-CD8448F3233F}" type="datetimeFigureOut">
              <a:rPr lang="en-US" smtClean="0"/>
              <a:t>2/4/18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D4D5C9E4-07A9-1B43-8C83-CD8448F3233F}" type="datetimeFigureOut">
              <a:rPr lang="en-US" smtClean="0"/>
              <a:t>2/4/18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D4D5C9E4-07A9-1B43-8C83-CD8448F3233F}" type="datetimeFigureOut">
              <a:rPr lang="en-US" smtClean="0"/>
              <a:t>2/4/18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D4D5C9E4-07A9-1B43-8C83-CD8448F3233F}" type="datetimeFigureOut">
              <a:rPr lang="en-US" smtClean="0"/>
              <a:t>2/4/18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D4D5C9E4-07A9-1B43-8C83-CD8448F3233F}" type="datetimeFigureOut">
              <a:rPr lang="en-US" smtClean="0"/>
              <a:t>2/4/18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D5C9E4-07A9-1B43-8C83-CD8448F3233F}" type="datetimeFigureOut">
              <a:rPr lang="en-US" smtClean="0"/>
              <a:t>2/4/18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4D5C9E4-07A9-1B43-8C83-CD8448F3233F}" type="datetimeFigureOut">
              <a:rPr lang="en-US" smtClean="0"/>
              <a:t>2/4/18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4D5C9E4-07A9-1B43-8C83-CD8448F3233F}" type="datetimeFigureOut">
              <a:rPr lang="en-US" smtClean="0"/>
              <a:t>2/4/18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4D5C9E4-07A9-1B43-8C83-CD8448F3233F}" type="datetimeFigureOut">
              <a:rPr lang="en-US" smtClean="0"/>
              <a:t>2/4/18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4D5C9E4-07A9-1B43-8C83-CD8448F3233F}" type="datetimeFigureOut">
              <a:rPr lang="en-US" smtClean="0"/>
              <a:t>2/4/18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D5C9E4-07A9-1B43-8C83-CD8448F3233F}" type="datetimeFigureOut">
              <a:rPr lang="en-US" smtClean="0"/>
              <a:t>2/4/18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EA52A3-9ADB-5F4C-A142-9E8F65D76532}"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jpeg"/><Relationship Id="rId4" Type="http://schemas.openxmlformats.org/officeDocument/2006/relationships/image" Target="../media/image4.jpeg"/><Relationship Id="rId1" Type="http://schemas.openxmlformats.org/officeDocument/2006/relationships/slideLayout" Target="../slideLayouts/slideLayout2.xml"/><Relationship Id="rId2" Type="http://schemas.openxmlformats.org/officeDocument/2006/relationships/image" Target="../media/image2.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 Id="rId3" Type="http://schemas.openxmlformats.org/officeDocument/2006/relationships/image" Target="../media/image7.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Judaism: Texts and Traditions </a:t>
            </a:r>
            <a:endParaRPr lang="en-US" dirty="0"/>
          </a:p>
        </p:txBody>
      </p:sp>
      <p:sp>
        <p:nvSpPr>
          <p:cNvPr id="3" name="Subtitle 2"/>
          <p:cNvSpPr>
            <a:spLocks noGrp="1"/>
          </p:cNvSpPr>
          <p:nvPr>
            <p:ph type="subTitle" idx="1"/>
          </p:nvPr>
        </p:nvSpPr>
        <p:spPr/>
        <p:txBody>
          <a:bodyPr/>
          <a:lstStyle/>
          <a:p>
            <a:r>
              <a:rPr lang="en-US" dirty="0" smtClean="0"/>
              <a:t>Anti-Judaism and Jewish-Christian Relations</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Protestant Reformation </a:t>
            </a:r>
            <a:endParaRPr lang="en-US" dirty="0"/>
          </a:p>
        </p:txBody>
      </p:sp>
      <p:sp>
        <p:nvSpPr>
          <p:cNvPr id="3" name="Content Placeholder 2"/>
          <p:cNvSpPr>
            <a:spLocks noGrp="1"/>
          </p:cNvSpPr>
          <p:nvPr>
            <p:ph idx="1"/>
          </p:nvPr>
        </p:nvSpPr>
        <p:spPr/>
        <p:txBody>
          <a:bodyPr>
            <a:normAutofit fontScale="92500"/>
          </a:bodyPr>
          <a:lstStyle/>
          <a:p>
            <a:r>
              <a:rPr lang="en-US" dirty="0" smtClean="0"/>
              <a:t>Division within the Church – good news for the Jews?</a:t>
            </a:r>
          </a:p>
          <a:p>
            <a:r>
              <a:rPr lang="en-US" dirty="0" smtClean="0"/>
              <a:t>Protestant emphasis on the Hebrew Bible (</a:t>
            </a:r>
            <a:r>
              <a:rPr lang="en-US" i="1" dirty="0" smtClean="0"/>
              <a:t>sola scriptura</a:t>
            </a:r>
            <a:r>
              <a:rPr lang="en-US" dirty="0" smtClean="0"/>
              <a:t>).</a:t>
            </a:r>
          </a:p>
          <a:p>
            <a:r>
              <a:rPr lang="en-US" dirty="0" smtClean="0"/>
              <a:t>Martin Luther (1483-1546): significant shift in attitude towards the Jews (becomes more anti-Jewish; cf. </a:t>
            </a:r>
            <a:r>
              <a:rPr lang="en-US" i="1" dirty="0" smtClean="0"/>
              <a:t>About the Jews and their Lies </a:t>
            </a:r>
            <a:r>
              <a:rPr lang="en-US" dirty="0" smtClean="0"/>
              <a:t>[1543])</a:t>
            </a:r>
          </a:p>
          <a:p>
            <a:r>
              <a:rPr lang="en-US" dirty="0" smtClean="0"/>
              <a:t>John Calvin (1509-1564) was more tolerant (emphasis on human rights).</a:t>
            </a:r>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Luther’s Writings on the Jews</a:t>
            </a:r>
            <a:endParaRPr lang="en-US" dirty="0"/>
          </a:p>
        </p:txBody>
      </p:sp>
      <p:sp>
        <p:nvSpPr>
          <p:cNvPr id="3" name="Content Placeholder 2"/>
          <p:cNvSpPr>
            <a:spLocks noGrp="1"/>
          </p:cNvSpPr>
          <p:nvPr>
            <p:ph idx="1"/>
          </p:nvPr>
        </p:nvSpPr>
        <p:spPr/>
        <p:txBody>
          <a:bodyPr>
            <a:normAutofit/>
          </a:bodyPr>
          <a:lstStyle/>
          <a:p>
            <a:endParaRPr lang="en-US" dirty="0" smtClean="0"/>
          </a:p>
          <a:p>
            <a:r>
              <a:rPr lang="en-US" dirty="0" smtClean="0"/>
              <a:t>Two essays and two supplements on the Jews.</a:t>
            </a:r>
          </a:p>
          <a:p>
            <a:r>
              <a:rPr lang="en-US" dirty="0" smtClean="0"/>
              <a:t>First essay (1522): seeks to protect the rights of the Jews. </a:t>
            </a:r>
          </a:p>
          <a:p>
            <a:r>
              <a:rPr lang="en-US" dirty="0" smtClean="0"/>
              <a:t>Second essay (1543) and supplements: condemnation of the Jews for their unbelief, and encouragement of people to persecute them.</a:t>
            </a:r>
            <a:endParaRPr lang="en-US" dirty="0"/>
          </a:p>
        </p:txBody>
      </p:sp>
    </p:spTree>
    <p:extLst>
      <p:ext uri="{BB962C8B-B14F-4D97-AF65-F5344CB8AC3E}">
        <p14:creationId xmlns:p14="http://schemas.microsoft.com/office/powerpoint/2010/main" val="11885683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i="1" dirty="0" smtClean="0"/>
              <a:t>Jesus Was Born a Jew </a:t>
            </a:r>
            <a:r>
              <a:rPr lang="en-US" dirty="0" smtClean="0"/>
              <a:t>(1523) </a:t>
            </a:r>
            <a:r>
              <a:rPr lang="en-US" dirty="0" smtClean="0">
                <a:solidFill>
                  <a:srgbClr val="FFFF00"/>
                </a:solidFill>
              </a:rPr>
              <a:t>Background</a:t>
            </a:r>
            <a:endParaRPr lang="en-US" dirty="0">
              <a:solidFill>
                <a:srgbClr val="FFFF00"/>
              </a:solidFill>
            </a:endParaRPr>
          </a:p>
        </p:txBody>
      </p:sp>
      <p:sp>
        <p:nvSpPr>
          <p:cNvPr id="3" name="Content Placeholder 2"/>
          <p:cNvSpPr>
            <a:spLocks noGrp="1"/>
          </p:cNvSpPr>
          <p:nvPr>
            <p:ph idx="1"/>
          </p:nvPr>
        </p:nvSpPr>
        <p:spPr/>
        <p:txBody>
          <a:bodyPr>
            <a:normAutofit lnSpcReduction="10000"/>
          </a:bodyPr>
          <a:lstStyle/>
          <a:p>
            <a:pPr>
              <a:buNone/>
            </a:pPr>
            <a:endParaRPr lang="en-US" dirty="0" smtClean="0"/>
          </a:p>
          <a:p>
            <a:r>
              <a:rPr lang="en-US" dirty="0" smtClean="0"/>
              <a:t>Luther was accused of being a heretic and a </a:t>
            </a:r>
            <a:r>
              <a:rPr lang="en-US" dirty="0" err="1" smtClean="0"/>
              <a:t>Judaizer</a:t>
            </a:r>
            <a:r>
              <a:rPr lang="en-US" dirty="0" smtClean="0"/>
              <a:t> (seeking to make Christianity more Jewish) by preaching that Joseph was Jesus’ natural and biological father (thus going against Catholic teaching about the virginal birth of Jesus).</a:t>
            </a:r>
          </a:p>
          <a:p>
            <a:r>
              <a:rPr lang="en-US" dirty="0" smtClean="0"/>
              <a:t>Luther was thus encouraged to defend himself against such accusations.</a:t>
            </a:r>
          </a:p>
        </p:txBody>
      </p:sp>
    </p:spTree>
    <p:extLst>
      <p:ext uri="{BB962C8B-B14F-4D97-AF65-F5344CB8AC3E}">
        <p14:creationId xmlns:p14="http://schemas.microsoft.com/office/powerpoint/2010/main" val="14947944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i="1" dirty="0" smtClean="0"/>
              <a:t>Jesus Was Born a Jew </a:t>
            </a:r>
            <a:r>
              <a:rPr lang="en-US" dirty="0" smtClean="0"/>
              <a:t>(1523) </a:t>
            </a:r>
            <a:br>
              <a:rPr lang="en-US" dirty="0" smtClean="0"/>
            </a:br>
            <a:r>
              <a:rPr lang="en-US" sz="4000" dirty="0" smtClean="0">
                <a:solidFill>
                  <a:srgbClr val="FFFF00"/>
                </a:solidFill>
              </a:rPr>
              <a:t>Contents</a:t>
            </a:r>
            <a:endParaRPr lang="en-US" sz="4000" dirty="0">
              <a:solidFill>
                <a:srgbClr val="FFFF00"/>
              </a:solidFill>
            </a:endParaRPr>
          </a:p>
        </p:txBody>
      </p:sp>
      <p:sp>
        <p:nvSpPr>
          <p:cNvPr id="3" name="Content Placeholder 2"/>
          <p:cNvSpPr>
            <a:spLocks noGrp="1"/>
          </p:cNvSpPr>
          <p:nvPr>
            <p:ph idx="1"/>
          </p:nvPr>
        </p:nvSpPr>
        <p:spPr/>
        <p:txBody>
          <a:bodyPr>
            <a:normAutofit/>
          </a:bodyPr>
          <a:lstStyle/>
          <a:p>
            <a:endParaRPr lang="en-US" dirty="0" smtClean="0"/>
          </a:p>
          <a:p>
            <a:r>
              <a:rPr lang="en-US" dirty="0" smtClean="0"/>
              <a:t>Jesus was a Jew who was born of Abraham and the virgin Mary. </a:t>
            </a:r>
          </a:p>
          <a:p>
            <a:r>
              <a:rPr lang="en-US" dirty="0" smtClean="0"/>
              <a:t>Emphasis on the </a:t>
            </a:r>
            <a:r>
              <a:rPr lang="en-US" dirty="0" err="1" smtClean="0"/>
              <a:t>fulfilment</a:t>
            </a:r>
            <a:r>
              <a:rPr lang="en-US" dirty="0" smtClean="0"/>
              <a:t> of OT prophecies.</a:t>
            </a:r>
          </a:p>
          <a:p>
            <a:r>
              <a:rPr lang="en-US" dirty="0" smtClean="0"/>
              <a:t>Praise of German Jews: due to the corrupt nature of the Church (Catholic), the Jews – claimed Luther – could not be blamed for refusing baptism. </a:t>
            </a:r>
          </a:p>
        </p:txBody>
      </p:sp>
    </p:spTree>
    <p:extLst>
      <p:ext uri="{BB962C8B-B14F-4D97-AF65-F5344CB8AC3E}">
        <p14:creationId xmlns:p14="http://schemas.microsoft.com/office/powerpoint/2010/main" val="13982187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i="1" dirty="0" smtClean="0"/>
              <a:t>Jesus Was Born a Jew </a:t>
            </a:r>
            <a:r>
              <a:rPr lang="en-US" dirty="0" smtClean="0"/>
              <a:t>(1523) </a:t>
            </a:r>
            <a:br>
              <a:rPr lang="en-US" dirty="0" smtClean="0"/>
            </a:br>
            <a:r>
              <a:rPr lang="en-US" sz="4000" dirty="0" smtClean="0">
                <a:solidFill>
                  <a:srgbClr val="FFFF00"/>
                </a:solidFill>
              </a:rPr>
              <a:t>Contents</a:t>
            </a:r>
            <a:br>
              <a:rPr lang="en-US" sz="4000" dirty="0" smtClean="0">
                <a:solidFill>
                  <a:srgbClr val="FFFF00"/>
                </a:solidFill>
              </a:rPr>
            </a:br>
            <a:endParaRPr lang="en-US" sz="4000" dirty="0">
              <a:solidFill>
                <a:srgbClr val="FFFF00"/>
              </a:solidFill>
            </a:endParaRPr>
          </a:p>
        </p:txBody>
      </p:sp>
      <p:sp>
        <p:nvSpPr>
          <p:cNvPr id="3" name="Content Placeholder 2"/>
          <p:cNvSpPr>
            <a:spLocks noGrp="1"/>
          </p:cNvSpPr>
          <p:nvPr>
            <p:ph idx="1"/>
          </p:nvPr>
        </p:nvSpPr>
        <p:spPr/>
        <p:txBody>
          <a:bodyPr>
            <a:normAutofit/>
          </a:bodyPr>
          <a:lstStyle/>
          <a:p>
            <a:pPr>
              <a:buNone/>
            </a:pPr>
            <a:r>
              <a:rPr lang="en-US" dirty="0" smtClean="0"/>
              <a:t>	</a:t>
            </a:r>
          </a:p>
          <a:p>
            <a:pPr>
              <a:buNone/>
            </a:pPr>
            <a:r>
              <a:rPr lang="en-US" dirty="0" smtClean="0"/>
              <a:t>	Appeal for greater tolerance towards the Jews, in the hope that they may turn to Christ.</a:t>
            </a:r>
          </a:p>
          <a:p>
            <a:pPr>
              <a:buNone/>
            </a:pPr>
            <a:r>
              <a:rPr lang="en-US" dirty="0" smtClean="0">
                <a:solidFill>
                  <a:srgbClr val="FFFF00"/>
                </a:solidFill>
              </a:rPr>
              <a:t>	</a:t>
            </a:r>
            <a:r>
              <a:rPr lang="en-US" sz="2323" dirty="0" smtClean="0">
                <a:solidFill>
                  <a:srgbClr val="FFFF00"/>
                </a:solidFill>
              </a:rPr>
              <a:t>It is necessary for us to welcome them into our midst and to allow them to compete with us, by giving them work and a home in society, so that they may enjoy being in our company, hear our teaching, and experience the Christian way of living. If some of them continue to be stubborn, what of it? After all, not all of us can claim to be good Christians.  </a:t>
            </a:r>
          </a:p>
        </p:txBody>
      </p:sp>
    </p:spTree>
    <p:extLst>
      <p:ext uri="{BB962C8B-B14F-4D97-AF65-F5344CB8AC3E}">
        <p14:creationId xmlns:p14="http://schemas.microsoft.com/office/powerpoint/2010/main" val="729115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i="1" dirty="0" smtClean="0"/>
              <a:t/>
            </a:r>
            <a:br>
              <a:rPr lang="en-US" i="1" dirty="0" smtClean="0"/>
            </a:br>
            <a:r>
              <a:rPr lang="en-US" i="1" dirty="0" smtClean="0"/>
              <a:t>Jesus Was Born a Jew </a:t>
            </a:r>
            <a:r>
              <a:rPr lang="en-US" dirty="0" smtClean="0"/>
              <a:t>(1523) </a:t>
            </a:r>
            <a:br>
              <a:rPr lang="en-US" dirty="0" smtClean="0"/>
            </a:br>
            <a:r>
              <a:rPr lang="en-US" sz="4000" dirty="0" smtClean="0">
                <a:solidFill>
                  <a:srgbClr val="FFFF00"/>
                </a:solidFill>
              </a:rPr>
              <a:t>Effect</a:t>
            </a:r>
            <a:endParaRPr lang="en-US" sz="4000" dirty="0">
              <a:solidFill>
                <a:srgbClr val="FFFF00"/>
              </a:solidFill>
            </a:endParaRPr>
          </a:p>
        </p:txBody>
      </p:sp>
      <p:sp>
        <p:nvSpPr>
          <p:cNvPr id="3" name="Content Placeholder 2"/>
          <p:cNvSpPr>
            <a:spLocks noGrp="1"/>
          </p:cNvSpPr>
          <p:nvPr>
            <p:ph idx="1"/>
          </p:nvPr>
        </p:nvSpPr>
        <p:spPr/>
        <p:txBody>
          <a:bodyPr>
            <a:normAutofit fontScale="92500" lnSpcReduction="10000"/>
          </a:bodyPr>
          <a:lstStyle/>
          <a:p>
            <a:endParaRPr lang="en-US" dirty="0" smtClean="0"/>
          </a:p>
          <a:p>
            <a:r>
              <a:rPr lang="en-US" dirty="0" smtClean="0"/>
              <a:t>Luther’s work was welcomed by the Jews.</a:t>
            </a:r>
          </a:p>
          <a:p>
            <a:r>
              <a:rPr lang="en-US" dirty="0" smtClean="0"/>
              <a:t>Some even regarded him as the ‘forerunner of the Messiah’.</a:t>
            </a:r>
          </a:p>
          <a:p>
            <a:r>
              <a:rPr lang="en-US" dirty="0" smtClean="0"/>
              <a:t>A Spanish translation was prepared for the baptized Jews of Spain.</a:t>
            </a:r>
          </a:p>
          <a:p>
            <a:r>
              <a:rPr lang="en-US" dirty="0" smtClean="0"/>
              <a:t>Regarded as a missionary document to be emulated.</a:t>
            </a:r>
          </a:p>
          <a:p>
            <a:pPr>
              <a:buNone/>
            </a:pPr>
            <a:r>
              <a:rPr lang="en-US" dirty="0" smtClean="0">
                <a:solidFill>
                  <a:srgbClr val="FFFF00"/>
                </a:solidFill>
              </a:rPr>
              <a:t>	</a:t>
            </a:r>
            <a:endParaRPr lang="en-US" sz="2323" dirty="0" smtClean="0">
              <a:solidFill>
                <a:srgbClr val="FFFF00"/>
              </a:solidFill>
            </a:endParaRPr>
          </a:p>
        </p:txBody>
      </p:sp>
    </p:spTree>
    <p:extLst>
      <p:ext uri="{BB962C8B-B14F-4D97-AF65-F5344CB8AC3E}">
        <p14:creationId xmlns:p14="http://schemas.microsoft.com/office/powerpoint/2010/main" val="951085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Change in Luther’s Attitude (1)</a:t>
            </a:r>
            <a:endParaRPr lang="en-US" dirty="0"/>
          </a:p>
        </p:txBody>
      </p:sp>
      <p:sp>
        <p:nvSpPr>
          <p:cNvPr id="3" name="Content Placeholder 2"/>
          <p:cNvSpPr>
            <a:spLocks noGrp="1"/>
          </p:cNvSpPr>
          <p:nvPr>
            <p:ph idx="1"/>
          </p:nvPr>
        </p:nvSpPr>
        <p:spPr/>
        <p:txBody>
          <a:bodyPr>
            <a:normAutofit/>
          </a:bodyPr>
          <a:lstStyle/>
          <a:p>
            <a:r>
              <a:rPr lang="en-US" dirty="0" smtClean="0"/>
              <a:t>A sect in Moravia was adopting Jewish customs and practices (e.g. circumcision, Sabbath observance).</a:t>
            </a:r>
          </a:p>
          <a:p>
            <a:r>
              <a:rPr lang="en-US" dirty="0" smtClean="0"/>
              <a:t>Were Jews proselytizing among Protestants? </a:t>
            </a:r>
          </a:p>
          <a:p>
            <a:r>
              <a:rPr lang="en-US" dirty="0" smtClean="0"/>
              <a:t>Luther wrote an open letter to Wolfgang </a:t>
            </a:r>
            <a:r>
              <a:rPr lang="en-US" dirty="0" err="1" smtClean="0"/>
              <a:t>Schlik</a:t>
            </a:r>
            <a:r>
              <a:rPr lang="en-US" dirty="0" smtClean="0"/>
              <a:t>, </a:t>
            </a:r>
            <a:r>
              <a:rPr lang="en-US" i="1" dirty="0" smtClean="0"/>
              <a:t>Against the </a:t>
            </a:r>
            <a:r>
              <a:rPr lang="en-US" i="1" dirty="0" err="1" smtClean="0"/>
              <a:t>Sabbatarians</a:t>
            </a:r>
            <a:r>
              <a:rPr lang="en-US" i="1" dirty="0" smtClean="0"/>
              <a:t> </a:t>
            </a:r>
            <a:r>
              <a:rPr lang="en-US" dirty="0" smtClean="0"/>
              <a:t>(1538).</a:t>
            </a:r>
          </a:p>
        </p:txBody>
      </p:sp>
    </p:spTree>
    <p:extLst>
      <p:ext uri="{BB962C8B-B14F-4D97-AF65-F5344CB8AC3E}">
        <p14:creationId xmlns:p14="http://schemas.microsoft.com/office/powerpoint/2010/main" val="7245662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Change in Luther’s Attitude (1)</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Emphasis on the stubbornness and unbelief of the Jews.</a:t>
            </a:r>
          </a:p>
          <a:p>
            <a:pPr>
              <a:buNone/>
            </a:pPr>
            <a:r>
              <a:rPr lang="en-US" dirty="0" smtClean="0"/>
              <a:t>	</a:t>
            </a:r>
          </a:p>
          <a:p>
            <a:pPr>
              <a:buNone/>
            </a:pPr>
            <a:r>
              <a:rPr lang="en-US" dirty="0" smtClean="0">
                <a:solidFill>
                  <a:srgbClr val="FFFF00"/>
                </a:solidFill>
              </a:rPr>
              <a:t>	Given that fifteen hundred years of unlimited wandering has not persuaded the Jews to know Christ, you can – with a clear conscience – give up all hope for them (Letter to </a:t>
            </a:r>
            <a:r>
              <a:rPr lang="en-US" dirty="0" err="1" smtClean="0">
                <a:solidFill>
                  <a:srgbClr val="FFFF00"/>
                </a:solidFill>
              </a:rPr>
              <a:t>Schlik</a:t>
            </a:r>
            <a:r>
              <a:rPr lang="en-US" dirty="0" smtClean="0">
                <a:solidFill>
                  <a:srgbClr val="FFFF00"/>
                </a:solidFill>
              </a:rPr>
              <a:t>).</a:t>
            </a:r>
          </a:p>
          <a:p>
            <a:pPr>
              <a:buNone/>
            </a:pPr>
            <a:endParaRPr lang="en-US" dirty="0" smtClean="0"/>
          </a:p>
          <a:p>
            <a:r>
              <a:rPr lang="en-US" dirty="0" smtClean="0"/>
              <a:t>Why the delay before the Jews could return to their land? Is it not due to their sin of rejecting Christ?</a:t>
            </a:r>
          </a:p>
          <a:p>
            <a:r>
              <a:rPr lang="en-US" dirty="0" smtClean="0"/>
              <a:t>God has turned his back on his elect nation.</a:t>
            </a:r>
            <a:endParaRPr lang="en-US" dirty="0"/>
          </a:p>
        </p:txBody>
      </p:sp>
    </p:spTree>
    <p:extLst>
      <p:ext uri="{BB962C8B-B14F-4D97-AF65-F5344CB8AC3E}">
        <p14:creationId xmlns:p14="http://schemas.microsoft.com/office/powerpoint/2010/main" val="723080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Change in Luther’s Attitude (2)</a:t>
            </a:r>
            <a:endParaRPr lang="en-US" dirty="0"/>
          </a:p>
        </p:txBody>
      </p:sp>
      <p:sp>
        <p:nvSpPr>
          <p:cNvPr id="3" name="Content Placeholder 2"/>
          <p:cNvSpPr>
            <a:spLocks noGrp="1"/>
          </p:cNvSpPr>
          <p:nvPr>
            <p:ph idx="1"/>
          </p:nvPr>
        </p:nvSpPr>
        <p:spPr/>
        <p:txBody>
          <a:bodyPr>
            <a:normAutofit/>
          </a:bodyPr>
          <a:lstStyle/>
          <a:p>
            <a:r>
              <a:rPr lang="en-US" dirty="0" smtClean="0"/>
              <a:t>Frederick, the prince of Saxony, removes the right of Jews to dwell in his principality (1536).</a:t>
            </a:r>
          </a:p>
          <a:p>
            <a:r>
              <a:rPr lang="en-US" dirty="0" smtClean="0"/>
              <a:t>Frederick was one of the main sponsors and benefactors of the Protestant Reformation.</a:t>
            </a:r>
          </a:p>
          <a:p>
            <a:r>
              <a:rPr lang="en-US" dirty="0" smtClean="0"/>
              <a:t>A prominent Jew (</a:t>
            </a:r>
            <a:r>
              <a:rPr lang="en-US" dirty="0" err="1" smtClean="0"/>
              <a:t>Josel</a:t>
            </a:r>
            <a:r>
              <a:rPr lang="en-US" dirty="0" smtClean="0"/>
              <a:t> of </a:t>
            </a:r>
            <a:r>
              <a:rPr lang="en-US" dirty="0" err="1" smtClean="0"/>
              <a:t>Rosheim</a:t>
            </a:r>
            <a:r>
              <a:rPr lang="en-US" dirty="0" smtClean="0"/>
              <a:t>) called on Luther to intercede on their behalf. </a:t>
            </a:r>
          </a:p>
          <a:p>
            <a:r>
              <a:rPr lang="en-US" dirty="0" smtClean="0"/>
              <a:t>Luther refused to help a nation that had refused to turn to Christ.</a:t>
            </a:r>
            <a:endParaRPr lang="en-US" dirty="0"/>
          </a:p>
        </p:txBody>
      </p:sp>
    </p:spTree>
    <p:extLst>
      <p:ext uri="{BB962C8B-B14F-4D97-AF65-F5344CB8AC3E}">
        <p14:creationId xmlns:p14="http://schemas.microsoft.com/office/powerpoint/2010/main" val="18838245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i="1" dirty="0" smtClean="0"/>
              <a:t>On the Jews and their Lies </a:t>
            </a:r>
            <a:r>
              <a:rPr lang="en-US" dirty="0" smtClean="0"/>
              <a:t>(1543)</a:t>
            </a:r>
            <a:br>
              <a:rPr lang="en-US" dirty="0" smtClean="0"/>
            </a:br>
            <a:r>
              <a:rPr lang="en-US" sz="3600" dirty="0" smtClean="0">
                <a:solidFill>
                  <a:srgbClr val="FFFF00"/>
                </a:solidFill>
              </a:rPr>
              <a:t>Background</a:t>
            </a:r>
            <a:endParaRPr lang="en-US" i="1" dirty="0"/>
          </a:p>
        </p:txBody>
      </p:sp>
      <p:sp>
        <p:nvSpPr>
          <p:cNvPr id="3" name="Content Placeholder 2"/>
          <p:cNvSpPr>
            <a:spLocks noGrp="1"/>
          </p:cNvSpPr>
          <p:nvPr>
            <p:ph idx="1"/>
          </p:nvPr>
        </p:nvSpPr>
        <p:spPr/>
        <p:txBody>
          <a:bodyPr>
            <a:normAutofit lnSpcReduction="10000"/>
          </a:bodyPr>
          <a:lstStyle/>
          <a:p>
            <a:r>
              <a:rPr lang="en-US" dirty="0" smtClean="0"/>
              <a:t>Luther receives a copy of a Jewish tract (a dialogue between a Jew and a Christian) that attacked Christian teaching (the tract has not survived).</a:t>
            </a:r>
          </a:p>
          <a:p>
            <a:r>
              <a:rPr lang="en-US" dirty="0" smtClean="0"/>
              <a:t>Luther wrote the following texts: </a:t>
            </a:r>
          </a:p>
          <a:p>
            <a:pPr>
              <a:buNone/>
            </a:pPr>
            <a:r>
              <a:rPr lang="en-US" i="1" dirty="0" smtClean="0"/>
              <a:t>	</a:t>
            </a:r>
            <a:r>
              <a:rPr lang="en-US" i="1" dirty="0" smtClean="0">
                <a:solidFill>
                  <a:srgbClr val="FFFF00"/>
                </a:solidFill>
              </a:rPr>
              <a:t>On the Jews and their Lies </a:t>
            </a:r>
            <a:r>
              <a:rPr lang="en-US" dirty="0" smtClean="0">
                <a:solidFill>
                  <a:srgbClr val="FFFF00"/>
                </a:solidFill>
              </a:rPr>
              <a:t>(January 1543)</a:t>
            </a:r>
          </a:p>
          <a:p>
            <a:pPr>
              <a:buNone/>
            </a:pPr>
            <a:r>
              <a:rPr lang="en-US" dirty="0" smtClean="0">
                <a:solidFill>
                  <a:srgbClr val="FFFF00"/>
                </a:solidFill>
              </a:rPr>
              <a:t>	</a:t>
            </a:r>
            <a:r>
              <a:rPr lang="en-US" i="1" dirty="0" smtClean="0">
                <a:solidFill>
                  <a:srgbClr val="FFFF00"/>
                </a:solidFill>
              </a:rPr>
              <a:t>The Unknowable Name and the Generations of Christ </a:t>
            </a:r>
            <a:r>
              <a:rPr lang="en-US" dirty="0" smtClean="0">
                <a:solidFill>
                  <a:srgbClr val="FFFF00"/>
                </a:solidFill>
              </a:rPr>
              <a:t>(March 1543)</a:t>
            </a:r>
          </a:p>
          <a:p>
            <a:pPr>
              <a:buNone/>
            </a:pPr>
            <a:r>
              <a:rPr lang="en-US" dirty="0" smtClean="0">
                <a:solidFill>
                  <a:srgbClr val="FFFF00"/>
                </a:solidFill>
              </a:rPr>
              <a:t>	</a:t>
            </a:r>
            <a:r>
              <a:rPr lang="en-US" i="1" dirty="0" smtClean="0">
                <a:solidFill>
                  <a:srgbClr val="FFFF00"/>
                </a:solidFill>
              </a:rPr>
              <a:t>The Last Words of David </a:t>
            </a:r>
            <a:r>
              <a:rPr lang="en-US" dirty="0" smtClean="0">
                <a:solidFill>
                  <a:srgbClr val="FFFF00"/>
                </a:solidFill>
              </a:rPr>
              <a:t>(August 1543)</a:t>
            </a:r>
            <a:endParaRPr lang="en-US" dirty="0">
              <a:solidFill>
                <a:srgbClr val="FFFF00"/>
              </a:solidFill>
            </a:endParaRPr>
          </a:p>
        </p:txBody>
      </p:sp>
    </p:spTree>
    <p:extLst>
      <p:ext uri="{BB962C8B-B14F-4D97-AF65-F5344CB8AC3E}">
        <p14:creationId xmlns:p14="http://schemas.microsoft.com/office/powerpoint/2010/main" val="13746858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i="1" dirty="0" smtClean="0"/>
              <a:t>On the Jews and their Lies </a:t>
            </a:r>
            <a:r>
              <a:rPr lang="en-US" dirty="0" smtClean="0"/>
              <a:t>(1543)</a:t>
            </a:r>
            <a:br>
              <a:rPr lang="en-US" dirty="0" smtClean="0"/>
            </a:br>
            <a:r>
              <a:rPr lang="en-US" sz="3600" dirty="0" smtClean="0">
                <a:solidFill>
                  <a:srgbClr val="FFFF00"/>
                </a:solidFill>
              </a:rPr>
              <a:t>Contents</a:t>
            </a:r>
            <a:endParaRPr lang="en-US" i="1" dirty="0"/>
          </a:p>
        </p:txBody>
      </p:sp>
      <p:sp>
        <p:nvSpPr>
          <p:cNvPr id="3" name="Content Placeholder 2"/>
          <p:cNvSpPr>
            <a:spLocks noGrp="1"/>
          </p:cNvSpPr>
          <p:nvPr>
            <p:ph idx="1"/>
          </p:nvPr>
        </p:nvSpPr>
        <p:spPr/>
        <p:txBody>
          <a:bodyPr>
            <a:normAutofit fontScale="92500" lnSpcReduction="10000"/>
          </a:bodyPr>
          <a:lstStyle/>
          <a:p>
            <a:r>
              <a:rPr lang="en-US" dirty="0" smtClean="0"/>
              <a:t>The Jews have no privileges since the coming of Christ.</a:t>
            </a:r>
          </a:p>
          <a:p>
            <a:r>
              <a:rPr lang="en-US" dirty="0" smtClean="0"/>
              <a:t>Repetition of accusations: </a:t>
            </a:r>
          </a:p>
          <a:p>
            <a:pPr>
              <a:buNone/>
            </a:pPr>
            <a:r>
              <a:rPr lang="en-US" dirty="0" smtClean="0"/>
              <a:t>	</a:t>
            </a:r>
            <a:r>
              <a:rPr lang="en-US" sz="2595" dirty="0" smtClean="0">
                <a:solidFill>
                  <a:srgbClr val="FFFF00"/>
                </a:solidFill>
              </a:rPr>
              <a:t>- poisoning of wells</a:t>
            </a:r>
          </a:p>
          <a:p>
            <a:pPr>
              <a:buNone/>
            </a:pPr>
            <a:r>
              <a:rPr lang="en-US" sz="2595" dirty="0" smtClean="0">
                <a:solidFill>
                  <a:srgbClr val="FFFF00"/>
                </a:solidFill>
              </a:rPr>
              <a:t>	- murder of Christian children</a:t>
            </a:r>
          </a:p>
          <a:p>
            <a:pPr>
              <a:buNone/>
            </a:pPr>
            <a:r>
              <a:rPr lang="en-US" dirty="0" smtClean="0"/>
              <a:t>	</a:t>
            </a:r>
          </a:p>
          <a:p>
            <a:pPr>
              <a:buNone/>
            </a:pPr>
            <a:r>
              <a:rPr lang="en-US" dirty="0" smtClean="0"/>
              <a:t>	</a:t>
            </a:r>
            <a:r>
              <a:rPr lang="en-US" sz="2800" dirty="0" smtClean="0"/>
              <a:t>‘The devil and all his angels have possessed this nation…. There is the devil incarnate’. </a:t>
            </a:r>
          </a:p>
          <a:p>
            <a:pPr>
              <a:buNone/>
            </a:pPr>
            <a:r>
              <a:rPr lang="en-US" sz="2800" dirty="0" smtClean="0"/>
              <a:t>	Germany should follow the example of Spain and expel all Jews. </a:t>
            </a:r>
          </a:p>
          <a:p>
            <a:pPr>
              <a:buNone/>
            </a:pPr>
            <a:endParaRPr lang="en-US" dirty="0"/>
          </a:p>
        </p:txBody>
      </p:sp>
    </p:spTree>
    <p:extLst>
      <p:ext uri="{BB962C8B-B14F-4D97-AF65-F5344CB8AC3E}">
        <p14:creationId xmlns:p14="http://schemas.microsoft.com/office/powerpoint/2010/main" val="15425580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i="1" dirty="0" smtClean="0"/>
              <a:t>On the Jews and their Lies </a:t>
            </a:r>
            <a:r>
              <a:rPr lang="en-US" dirty="0" smtClean="0"/>
              <a:t>(1543)</a:t>
            </a:r>
            <a:br>
              <a:rPr lang="en-US" dirty="0" smtClean="0"/>
            </a:br>
            <a:r>
              <a:rPr lang="en-US" sz="3600" dirty="0" smtClean="0">
                <a:solidFill>
                  <a:srgbClr val="FFFF00"/>
                </a:solidFill>
              </a:rPr>
              <a:t>Contents</a:t>
            </a:r>
            <a:endParaRPr lang="en-US" i="1" dirty="0"/>
          </a:p>
        </p:txBody>
      </p:sp>
      <p:sp>
        <p:nvSpPr>
          <p:cNvPr id="3" name="Content Placeholder 2"/>
          <p:cNvSpPr>
            <a:spLocks noGrp="1"/>
          </p:cNvSpPr>
          <p:nvPr>
            <p:ph idx="1"/>
          </p:nvPr>
        </p:nvSpPr>
        <p:spPr/>
        <p:txBody>
          <a:bodyPr>
            <a:normAutofit fontScale="92500" lnSpcReduction="10000"/>
          </a:bodyPr>
          <a:lstStyle/>
          <a:p>
            <a:pPr>
              <a:buNone/>
            </a:pPr>
            <a:endParaRPr lang="en-US" sz="2000" dirty="0" smtClean="0"/>
          </a:p>
          <a:p>
            <a:pPr>
              <a:buNone/>
            </a:pPr>
            <a:r>
              <a:rPr lang="en-US" sz="2000" dirty="0" smtClean="0">
                <a:solidFill>
                  <a:srgbClr val="FFFF00"/>
                </a:solidFill>
              </a:rPr>
              <a:t>We are to blame for not seeking vengeance for</a:t>
            </a:r>
          </a:p>
          <a:p>
            <a:pPr>
              <a:buNone/>
            </a:pPr>
            <a:r>
              <a:rPr lang="en-US" sz="2000" dirty="0" smtClean="0">
                <a:solidFill>
                  <a:srgbClr val="FFFF00"/>
                </a:solidFill>
              </a:rPr>
              <a:t>the innocent blood of our Lord and of all the </a:t>
            </a:r>
          </a:p>
          <a:p>
            <a:pPr>
              <a:buNone/>
            </a:pPr>
            <a:r>
              <a:rPr lang="en-US" sz="2000" dirty="0" smtClean="0">
                <a:solidFill>
                  <a:srgbClr val="FFFF00"/>
                </a:solidFill>
              </a:rPr>
              <a:t>Christians poured out for three hundred</a:t>
            </a:r>
          </a:p>
          <a:p>
            <a:pPr>
              <a:buNone/>
            </a:pPr>
            <a:r>
              <a:rPr lang="en-US" sz="2000" dirty="0" smtClean="0">
                <a:solidFill>
                  <a:srgbClr val="FFFF00"/>
                </a:solidFill>
              </a:rPr>
              <a:t>years after the destruction of Jerusalem, and all </a:t>
            </a:r>
          </a:p>
          <a:p>
            <a:pPr>
              <a:buNone/>
            </a:pPr>
            <a:r>
              <a:rPr lang="en-US" sz="2000" dirty="0" smtClean="0">
                <a:solidFill>
                  <a:srgbClr val="FFFF00"/>
                </a:solidFill>
              </a:rPr>
              <a:t>the blood of the children that was poured out </a:t>
            </a:r>
          </a:p>
          <a:p>
            <a:pPr>
              <a:buNone/>
            </a:pPr>
            <a:r>
              <a:rPr lang="en-US" sz="2000" dirty="0" smtClean="0">
                <a:solidFill>
                  <a:srgbClr val="FFFF00"/>
                </a:solidFill>
              </a:rPr>
              <a:t>since then….</a:t>
            </a:r>
          </a:p>
          <a:p>
            <a:pPr>
              <a:buNone/>
            </a:pPr>
            <a:r>
              <a:rPr lang="en-US" sz="2000" dirty="0" smtClean="0">
                <a:solidFill>
                  <a:srgbClr val="FFFF00"/>
                </a:solidFill>
              </a:rPr>
              <a:t>We are to blame for not killing them. Rather, we </a:t>
            </a:r>
          </a:p>
          <a:p>
            <a:pPr>
              <a:buNone/>
            </a:pPr>
            <a:r>
              <a:rPr lang="en-US" sz="2000" dirty="0" smtClean="0">
                <a:solidFill>
                  <a:srgbClr val="FFFF00"/>
                </a:solidFill>
              </a:rPr>
              <a:t>allow them to live without any obstacles in our </a:t>
            </a:r>
          </a:p>
          <a:p>
            <a:pPr>
              <a:buNone/>
            </a:pPr>
            <a:r>
              <a:rPr lang="en-US" sz="2000" dirty="0" smtClean="0">
                <a:solidFill>
                  <a:srgbClr val="FFFF00"/>
                </a:solidFill>
              </a:rPr>
              <a:t>midst, despite all their murdering, cursing, </a:t>
            </a:r>
          </a:p>
          <a:p>
            <a:pPr>
              <a:buNone/>
            </a:pPr>
            <a:r>
              <a:rPr lang="en-US" sz="2000" dirty="0" smtClean="0">
                <a:solidFill>
                  <a:srgbClr val="FFFF00"/>
                </a:solidFill>
              </a:rPr>
              <a:t>blaspheming, lying and slandering. We protect </a:t>
            </a:r>
          </a:p>
          <a:p>
            <a:pPr>
              <a:buNone/>
            </a:pPr>
            <a:r>
              <a:rPr lang="en-US" sz="2000" dirty="0" smtClean="0">
                <a:solidFill>
                  <a:srgbClr val="FFFF00"/>
                </a:solidFill>
              </a:rPr>
              <a:t>and defend their synagogues, their homes, their</a:t>
            </a:r>
          </a:p>
          <a:p>
            <a:pPr>
              <a:buNone/>
            </a:pPr>
            <a:r>
              <a:rPr lang="en-US" sz="2000" dirty="0" smtClean="0">
                <a:solidFill>
                  <a:srgbClr val="FFFF00"/>
                </a:solidFill>
              </a:rPr>
              <a:t>lives and their property. </a:t>
            </a:r>
          </a:p>
          <a:p>
            <a:pPr>
              <a:buNone/>
            </a:pPr>
            <a:r>
              <a:rPr lang="en-US" sz="2000" dirty="0" smtClean="0">
                <a:solidFill>
                  <a:srgbClr val="FFFF00"/>
                </a:solidFill>
              </a:rPr>
              <a:t>  </a:t>
            </a:r>
          </a:p>
        </p:txBody>
      </p:sp>
      <p:pic>
        <p:nvPicPr>
          <p:cNvPr id="4" name="Picture 3" descr="on_the_jews_and_their_lies.jpg"/>
          <p:cNvPicPr>
            <a:picLocks noChangeAspect="1"/>
          </p:cNvPicPr>
          <p:nvPr/>
        </p:nvPicPr>
        <p:blipFill>
          <a:blip r:embed="rId2"/>
          <a:stretch>
            <a:fillRect/>
          </a:stretch>
        </p:blipFill>
        <p:spPr>
          <a:xfrm>
            <a:off x="5448300" y="1427163"/>
            <a:ext cx="3238500" cy="4699000"/>
          </a:xfrm>
          <a:prstGeom prst="rect">
            <a:avLst/>
          </a:prstGeom>
        </p:spPr>
      </p:pic>
    </p:spTree>
    <p:extLst>
      <p:ext uri="{BB962C8B-B14F-4D97-AF65-F5344CB8AC3E}">
        <p14:creationId xmlns:p14="http://schemas.microsoft.com/office/powerpoint/2010/main" val="3642711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i="1" dirty="0" smtClean="0"/>
              <a:t>On the Jews and their Lies </a:t>
            </a:r>
            <a:r>
              <a:rPr lang="en-US" dirty="0" smtClean="0"/>
              <a:t>(1543)</a:t>
            </a:r>
            <a:br>
              <a:rPr lang="en-US" dirty="0" smtClean="0"/>
            </a:br>
            <a:r>
              <a:rPr lang="en-US" sz="3600" dirty="0" smtClean="0">
                <a:solidFill>
                  <a:srgbClr val="FFFF00"/>
                </a:solidFill>
              </a:rPr>
              <a:t>Contents</a:t>
            </a:r>
            <a:endParaRPr lang="en-US" i="1" dirty="0"/>
          </a:p>
        </p:txBody>
      </p:sp>
      <p:sp>
        <p:nvSpPr>
          <p:cNvPr id="3" name="Content Placeholder 2"/>
          <p:cNvSpPr>
            <a:spLocks noGrp="1"/>
          </p:cNvSpPr>
          <p:nvPr>
            <p:ph idx="1"/>
          </p:nvPr>
        </p:nvSpPr>
        <p:spPr/>
        <p:txBody>
          <a:bodyPr>
            <a:normAutofit fontScale="92500" lnSpcReduction="10000"/>
          </a:bodyPr>
          <a:lstStyle/>
          <a:p>
            <a:pPr>
              <a:buNone/>
            </a:pPr>
            <a:endParaRPr lang="en-US" sz="2000" dirty="0" smtClean="0"/>
          </a:p>
          <a:p>
            <a:pPr>
              <a:buNone/>
            </a:pPr>
            <a:r>
              <a:rPr lang="en-US" sz="2000" dirty="0" smtClean="0">
                <a:solidFill>
                  <a:srgbClr val="FFFF00"/>
                </a:solidFill>
              </a:rPr>
              <a:t>We are to blame for not seeking vengeance for</a:t>
            </a:r>
          </a:p>
          <a:p>
            <a:pPr>
              <a:buNone/>
            </a:pPr>
            <a:r>
              <a:rPr lang="en-US" sz="2000" dirty="0" smtClean="0">
                <a:solidFill>
                  <a:srgbClr val="FFFF00"/>
                </a:solidFill>
              </a:rPr>
              <a:t>the innocent blood of our Lord and of all the </a:t>
            </a:r>
          </a:p>
          <a:p>
            <a:pPr>
              <a:buNone/>
            </a:pPr>
            <a:r>
              <a:rPr lang="en-US" sz="2000" dirty="0" smtClean="0">
                <a:solidFill>
                  <a:srgbClr val="FFFF00"/>
                </a:solidFill>
              </a:rPr>
              <a:t>Christians poured out for three hundred</a:t>
            </a:r>
          </a:p>
          <a:p>
            <a:pPr>
              <a:buNone/>
            </a:pPr>
            <a:r>
              <a:rPr lang="en-US" sz="2000" dirty="0" smtClean="0">
                <a:solidFill>
                  <a:srgbClr val="FFFF00"/>
                </a:solidFill>
              </a:rPr>
              <a:t>years after the destruction of Jerusalem, and all </a:t>
            </a:r>
          </a:p>
          <a:p>
            <a:pPr>
              <a:buNone/>
            </a:pPr>
            <a:r>
              <a:rPr lang="en-US" sz="2000" dirty="0" smtClean="0">
                <a:solidFill>
                  <a:srgbClr val="FFFF00"/>
                </a:solidFill>
              </a:rPr>
              <a:t>the blood of the children that was poured out </a:t>
            </a:r>
          </a:p>
          <a:p>
            <a:pPr>
              <a:buNone/>
            </a:pPr>
            <a:r>
              <a:rPr lang="en-US" sz="2000" dirty="0" smtClean="0">
                <a:solidFill>
                  <a:srgbClr val="FFFF00"/>
                </a:solidFill>
              </a:rPr>
              <a:t>since then….</a:t>
            </a:r>
          </a:p>
          <a:p>
            <a:pPr>
              <a:buNone/>
            </a:pPr>
            <a:r>
              <a:rPr lang="en-US" sz="2000" dirty="0" smtClean="0">
                <a:solidFill>
                  <a:srgbClr val="FFFF00"/>
                </a:solidFill>
              </a:rPr>
              <a:t>We are to blame for not killing them. Rather, we </a:t>
            </a:r>
          </a:p>
          <a:p>
            <a:pPr>
              <a:buNone/>
            </a:pPr>
            <a:r>
              <a:rPr lang="en-US" sz="2000" dirty="0" smtClean="0">
                <a:solidFill>
                  <a:srgbClr val="FFFF00"/>
                </a:solidFill>
              </a:rPr>
              <a:t>allow them to live without any obstacles in our </a:t>
            </a:r>
          </a:p>
          <a:p>
            <a:pPr>
              <a:buNone/>
            </a:pPr>
            <a:r>
              <a:rPr lang="en-US" sz="2000" dirty="0" smtClean="0">
                <a:solidFill>
                  <a:srgbClr val="FFFF00"/>
                </a:solidFill>
              </a:rPr>
              <a:t>midst, despite all their murdering, cursing, </a:t>
            </a:r>
          </a:p>
          <a:p>
            <a:pPr>
              <a:buNone/>
            </a:pPr>
            <a:r>
              <a:rPr lang="en-US" sz="2000" dirty="0" smtClean="0">
                <a:solidFill>
                  <a:srgbClr val="FFFF00"/>
                </a:solidFill>
              </a:rPr>
              <a:t>blaspheming, lying and slandering. We protect </a:t>
            </a:r>
          </a:p>
          <a:p>
            <a:pPr>
              <a:buNone/>
            </a:pPr>
            <a:r>
              <a:rPr lang="en-US" sz="2000" dirty="0" smtClean="0">
                <a:solidFill>
                  <a:srgbClr val="FFFF00"/>
                </a:solidFill>
              </a:rPr>
              <a:t>and defend their synagogues, their homes, their</a:t>
            </a:r>
          </a:p>
          <a:p>
            <a:pPr>
              <a:buNone/>
            </a:pPr>
            <a:r>
              <a:rPr lang="en-US" sz="2000" dirty="0" smtClean="0">
                <a:solidFill>
                  <a:srgbClr val="FFFF00"/>
                </a:solidFill>
              </a:rPr>
              <a:t>lives and their property. </a:t>
            </a:r>
          </a:p>
          <a:p>
            <a:pPr>
              <a:buNone/>
            </a:pPr>
            <a:r>
              <a:rPr lang="en-US" sz="2000" dirty="0" smtClean="0">
                <a:solidFill>
                  <a:srgbClr val="FFFF00"/>
                </a:solidFill>
              </a:rPr>
              <a:t>  </a:t>
            </a:r>
          </a:p>
        </p:txBody>
      </p:sp>
      <p:pic>
        <p:nvPicPr>
          <p:cNvPr id="4" name="Picture 3" descr="on_the_jews_and_their_lies.jpg"/>
          <p:cNvPicPr>
            <a:picLocks noChangeAspect="1"/>
          </p:cNvPicPr>
          <p:nvPr/>
        </p:nvPicPr>
        <p:blipFill>
          <a:blip r:embed="rId2"/>
          <a:stretch>
            <a:fillRect/>
          </a:stretch>
        </p:blipFill>
        <p:spPr>
          <a:xfrm>
            <a:off x="5448300" y="1427163"/>
            <a:ext cx="3238500" cy="4699000"/>
          </a:xfrm>
          <a:prstGeom prst="rect">
            <a:avLst/>
          </a:prstGeom>
        </p:spPr>
      </p:pic>
    </p:spTree>
    <p:extLst>
      <p:ext uri="{BB962C8B-B14F-4D97-AF65-F5344CB8AC3E}">
        <p14:creationId xmlns:p14="http://schemas.microsoft.com/office/powerpoint/2010/main" val="16327926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i="1" dirty="0" smtClean="0"/>
              <a:t>On the Jews and their Lies </a:t>
            </a:r>
            <a:r>
              <a:rPr lang="en-US" dirty="0" smtClean="0"/>
              <a:t>(1543)</a:t>
            </a:r>
            <a:br>
              <a:rPr lang="en-US" dirty="0" smtClean="0"/>
            </a:br>
            <a:r>
              <a:rPr lang="en-US" sz="3600" dirty="0" smtClean="0">
                <a:solidFill>
                  <a:srgbClr val="FFFF00"/>
                </a:solidFill>
              </a:rPr>
              <a:t>Contents</a:t>
            </a:r>
            <a:r>
              <a:rPr lang="en-US" sz="3600" i="1" dirty="0" smtClean="0">
                <a:solidFill>
                  <a:srgbClr val="FFFF00"/>
                </a:solidFill>
              </a:rPr>
              <a:t>: </a:t>
            </a:r>
            <a:r>
              <a:rPr lang="en-US" sz="3600" dirty="0" smtClean="0">
                <a:solidFill>
                  <a:srgbClr val="FFFF00"/>
                </a:solidFill>
              </a:rPr>
              <a:t>Seven Proposals </a:t>
            </a:r>
            <a:endParaRPr lang="en-US" i="1" dirty="0"/>
          </a:p>
        </p:txBody>
      </p:sp>
      <p:sp>
        <p:nvSpPr>
          <p:cNvPr id="3" name="Content Placeholder 2"/>
          <p:cNvSpPr>
            <a:spLocks noGrp="1"/>
          </p:cNvSpPr>
          <p:nvPr>
            <p:ph idx="1"/>
          </p:nvPr>
        </p:nvSpPr>
        <p:spPr/>
        <p:txBody>
          <a:bodyPr>
            <a:normAutofit fontScale="62500" lnSpcReduction="20000"/>
          </a:bodyPr>
          <a:lstStyle/>
          <a:p>
            <a:pPr marL="457200" indent="-457200">
              <a:buNone/>
            </a:pPr>
            <a:endParaRPr lang="en-US" sz="2000" dirty="0" smtClean="0"/>
          </a:p>
          <a:p>
            <a:pPr marL="742950" indent="-742950">
              <a:buAutoNum type="arabicPeriod"/>
            </a:pPr>
            <a:r>
              <a:rPr lang="en-US" sz="3840" dirty="0" smtClean="0"/>
              <a:t>Burn their synagogues and schools where they teach blasphemy. </a:t>
            </a:r>
            <a:endParaRPr lang="en-US" sz="3613" dirty="0" smtClean="0"/>
          </a:p>
          <a:p>
            <a:pPr marL="742950" indent="-742950">
              <a:buAutoNum type="arabicPeriod"/>
            </a:pPr>
            <a:r>
              <a:rPr lang="en-US" sz="3613" dirty="0" smtClean="0"/>
              <a:t>Destroy their homes and cast them out to live like gypsies in sheds in order to remind them of their status as wanderers.</a:t>
            </a:r>
          </a:p>
          <a:p>
            <a:pPr marL="742950" indent="-742950">
              <a:buAutoNum type="arabicPeriod"/>
            </a:pPr>
            <a:r>
              <a:rPr lang="en-US" sz="3613" dirty="0" smtClean="0"/>
              <a:t>Confiscate the Talmud and the prayer books of the Jews.</a:t>
            </a:r>
          </a:p>
          <a:p>
            <a:pPr marL="742950" indent="-742950">
              <a:buAutoNum type="arabicPeriod"/>
            </a:pPr>
            <a:r>
              <a:rPr lang="en-US" sz="3613" dirty="0" smtClean="0"/>
              <a:t>Prevent every rabbi from teaching the faith.</a:t>
            </a:r>
          </a:p>
          <a:p>
            <a:pPr marL="742950" indent="-742950">
              <a:buAutoNum type="arabicPeriod"/>
            </a:pPr>
            <a:r>
              <a:rPr lang="en-US" sz="3613" dirty="0" smtClean="0"/>
              <a:t>The state should not protect them on the highways.</a:t>
            </a:r>
          </a:p>
          <a:p>
            <a:pPr marL="742950" indent="-742950">
              <a:buAutoNum type="arabicPeriod"/>
            </a:pPr>
            <a:r>
              <a:rPr lang="en-US" sz="3613" dirty="0" smtClean="0"/>
              <a:t>Prohibit the borrowing of money with interest, the Church to claim their property.</a:t>
            </a:r>
          </a:p>
          <a:p>
            <a:pPr marL="742950" indent="-742950">
              <a:buAutoNum type="arabicPeriod"/>
            </a:pPr>
            <a:r>
              <a:rPr lang="en-US" sz="3613" dirty="0" smtClean="0"/>
              <a:t>Enforce every Jew to work with their hands in order to earn their bread. </a:t>
            </a:r>
          </a:p>
          <a:p>
            <a:pPr>
              <a:buNone/>
            </a:pPr>
            <a:r>
              <a:rPr lang="en-US" sz="3613" dirty="0" smtClean="0"/>
              <a:t> </a:t>
            </a:r>
          </a:p>
        </p:txBody>
      </p:sp>
    </p:spTree>
    <p:extLst>
      <p:ext uri="{BB962C8B-B14F-4D97-AF65-F5344CB8AC3E}">
        <p14:creationId xmlns:p14="http://schemas.microsoft.com/office/powerpoint/2010/main" val="20405131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i="1" dirty="0" smtClean="0"/>
              <a:t>On the Jews and their Lies </a:t>
            </a:r>
            <a:r>
              <a:rPr lang="en-US" dirty="0" smtClean="0"/>
              <a:t>(1543)</a:t>
            </a:r>
            <a:br>
              <a:rPr lang="en-US" dirty="0" smtClean="0"/>
            </a:br>
            <a:r>
              <a:rPr lang="en-US" sz="3600" dirty="0" smtClean="0">
                <a:solidFill>
                  <a:srgbClr val="FFFF00"/>
                </a:solidFill>
              </a:rPr>
              <a:t>Effect</a:t>
            </a:r>
            <a:endParaRPr lang="en-US" i="1" dirty="0"/>
          </a:p>
        </p:txBody>
      </p:sp>
      <p:sp>
        <p:nvSpPr>
          <p:cNvPr id="3" name="Content Placeholder 2"/>
          <p:cNvSpPr>
            <a:spLocks noGrp="1"/>
          </p:cNvSpPr>
          <p:nvPr>
            <p:ph idx="1"/>
          </p:nvPr>
        </p:nvSpPr>
        <p:spPr>
          <a:xfrm>
            <a:off x="457200" y="1600200"/>
            <a:ext cx="8229600" cy="4343401"/>
          </a:xfrm>
        </p:spPr>
        <p:txBody>
          <a:bodyPr>
            <a:normAutofit/>
          </a:bodyPr>
          <a:lstStyle/>
          <a:p>
            <a:pPr marL="457200" indent="-457200"/>
            <a:r>
              <a:rPr lang="en-US" sz="2800" dirty="0" smtClean="0"/>
              <a:t>Many of Luther’s fellow Protestants were astounded at his extreme and scathing words about the Jews.</a:t>
            </a:r>
          </a:p>
          <a:p>
            <a:pPr marL="457200" indent="-457200"/>
            <a:r>
              <a:rPr lang="en-US" sz="2800" dirty="0" smtClean="0"/>
              <a:t>The Christians of Germany were reluctant to support Luther because they were financially dependent on the Jews.</a:t>
            </a:r>
          </a:p>
          <a:p>
            <a:pPr marL="457200" indent="-457200"/>
            <a:r>
              <a:rPr lang="en-US" sz="2800" dirty="0" smtClean="0"/>
              <a:t>The Church of Rome accuses Luther of ‘writing in blood’ and of inciting violence against the Jews.</a:t>
            </a:r>
          </a:p>
          <a:p>
            <a:pPr marL="457200" indent="-457200"/>
            <a:r>
              <a:rPr lang="en-US" sz="2800" dirty="0" smtClean="0"/>
              <a:t>Henry </a:t>
            </a:r>
            <a:r>
              <a:rPr lang="en-US" sz="2800" dirty="0" err="1" smtClean="0"/>
              <a:t>Bullinger</a:t>
            </a:r>
            <a:r>
              <a:rPr lang="en-US" sz="2800" dirty="0" smtClean="0"/>
              <a:t>: the words of a pig’s shepherd’.</a:t>
            </a:r>
          </a:p>
          <a:p>
            <a:pPr marL="457200" indent="-457200">
              <a:buNone/>
            </a:pPr>
            <a:endParaRPr lang="en-US" sz="2800" dirty="0" smtClean="0"/>
          </a:p>
        </p:txBody>
      </p:sp>
    </p:spTree>
    <p:extLst>
      <p:ext uri="{BB962C8B-B14F-4D97-AF65-F5344CB8AC3E}">
        <p14:creationId xmlns:p14="http://schemas.microsoft.com/office/powerpoint/2010/main" val="221793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i="1" dirty="0" smtClean="0"/>
              <a:t>On the Jews and their Lies </a:t>
            </a:r>
            <a:r>
              <a:rPr lang="en-US" dirty="0" smtClean="0"/>
              <a:t>(1543)</a:t>
            </a:r>
            <a:br>
              <a:rPr lang="en-US" dirty="0" smtClean="0"/>
            </a:br>
            <a:r>
              <a:rPr lang="en-US" sz="3600" dirty="0" smtClean="0">
                <a:solidFill>
                  <a:srgbClr val="FFFF00"/>
                </a:solidFill>
              </a:rPr>
              <a:t>Effect</a:t>
            </a:r>
            <a:endParaRPr lang="en-US" i="1" dirty="0"/>
          </a:p>
        </p:txBody>
      </p:sp>
      <p:sp>
        <p:nvSpPr>
          <p:cNvPr id="3" name="Content Placeholder 2"/>
          <p:cNvSpPr>
            <a:spLocks noGrp="1"/>
          </p:cNvSpPr>
          <p:nvPr>
            <p:ph idx="1"/>
          </p:nvPr>
        </p:nvSpPr>
        <p:spPr>
          <a:xfrm>
            <a:off x="457200" y="1600200"/>
            <a:ext cx="8229600" cy="4343401"/>
          </a:xfrm>
        </p:spPr>
        <p:txBody>
          <a:bodyPr>
            <a:normAutofit fontScale="47500" lnSpcReduction="20000"/>
          </a:bodyPr>
          <a:lstStyle/>
          <a:p>
            <a:pPr marL="457200" indent="-457200">
              <a:buNone/>
            </a:pPr>
            <a:r>
              <a:rPr lang="en-US" sz="2800" dirty="0" smtClean="0"/>
              <a:t>	</a:t>
            </a:r>
            <a:r>
              <a:rPr lang="en-US" sz="5053" dirty="0" smtClean="0"/>
              <a:t>Luther gave his last sermon (15 February 1546, three days before his death) in </a:t>
            </a:r>
            <a:r>
              <a:rPr lang="en-US" sz="5053" dirty="0" err="1" smtClean="0"/>
              <a:t>Eisleben</a:t>
            </a:r>
            <a:r>
              <a:rPr lang="en-US" sz="5053" dirty="0" smtClean="0"/>
              <a:t>, the town of his birth.</a:t>
            </a:r>
          </a:p>
          <a:p>
            <a:pPr marL="457200" indent="-457200">
              <a:buNone/>
            </a:pPr>
            <a:r>
              <a:rPr lang="en-US" sz="2800" dirty="0" smtClean="0"/>
              <a:t>	</a:t>
            </a:r>
          </a:p>
          <a:p>
            <a:pPr marL="457200" indent="-457200">
              <a:buNone/>
            </a:pPr>
            <a:r>
              <a:rPr lang="en-US" sz="2000" dirty="0" smtClean="0">
                <a:solidFill>
                  <a:srgbClr val="FFFF00"/>
                </a:solidFill>
              </a:rPr>
              <a:t>	</a:t>
            </a:r>
            <a:r>
              <a:rPr lang="en-US" sz="4364" dirty="0" smtClean="0">
                <a:solidFill>
                  <a:srgbClr val="FFFF00"/>
                </a:solidFill>
              </a:rPr>
              <a:t>I  observe that the Jews are still in your midst. Now, we must deal with them in a Christian way and seek to lead them to the Christian Faith…. We must invite them to turn to the Messiah and to receive baptism from him…. If they refuse, we must prohibit them from remaining in our midst because they disrespect and blaspheme Christ. If they cease with their blasphemy, we must forgive them in good will; however, if they refuse, we must banish them from our midst….</a:t>
            </a:r>
          </a:p>
          <a:p>
            <a:pPr marL="457200" indent="-457200">
              <a:buNone/>
            </a:pPr>
            <a:endParaRPr lang="en-US" sz="2581" dirty="0" smtClean="0">
              <a:solidFill>
                <a:srgbClr val="FFFF00"/>
              </a:solidFill>
            </a:endParaRPr>
          </a:p>
          <a:p>
            <a:pPr marL="457200" indent="-457200">
              <a:buNone/>
            </a:pPr>
            <a:endParaRPr lang="en-US" sz="2581" dirty="0" smtClean="0">
              <a:solidFill>
                <a:srgbClr val="FFFF00"/>
              </a:solidFill>
            </a:endParaRPr>
          </a:p>
          <a:p>
            <a:pPr marL="457200" indent="-457200">
              <a:buNone/>
            </a:pPr>
            <a:endParaRPr lang="en-US" sz="2581" dirty="0" smtClean="0">
              <a:solidFill>
                <a:srgbClr val="FFFF00"/>
              </a:solidFill>
            </a:endParaRPr>
          </a:p>
          <a:p>
            <a:pPr marL="457200" indent="-457200">
              <a:buNone/>
            </a:pPr>
            <a:r>
              <a:rPr lang="en-US" sz="4211" dirty="0" smtClean="0"/>
              <a:t>	Luther’s writings had minimal influence between 1600 and 1900</a:t>
            </a:r>
            <a:r>
              <a:rPr lang="en-US" sz="2581" dirty="0" smtClean="0"/>
              <a:t>.</a:t>
            </a:r>
            <a:r>
              <a:rPr lang="en-US" sz="2581" dirty="0" smtClean="0">
                <a:solidFill>
                  <a:srgbClr val="FFFF00"/>
                </a:solidFill>
              </a:rPr>
              <a:t> </a:t>
            </a:r>
            <a:r>
              <a:rPr lang="en-US" sz="2581" dirty="0" smtClean="0"/>
              <a:t> </a:t>
            </a:r>
          </a:p>
          <a:p>
            <a:pPr>
              <a:buNone/>
            </a:pPr>
            <a:r>
              <a:rPr lang="en-US" sz="2000" dirty="0" smtClean="0"/>
              <a:t> </a:t>
            </a:r>
          </a:p>
        </p:txBody>
      </p:sp>
    </p:spTree>
    <p:extLst>
      <p:ext uri="{BB962C8B-B14F-4D97-AF65-F5344CB8AC3E}">
        <p14:creationId xmlns:p14="http://schemas.microsoft.com/office/powerpoint/2010/main" val="944300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smtClean="0"/>
              <a:t>How does one account for the change in </a:t>
            </a:r>
            <a:br>
              <a:rPr lang="en-US" sz="3200" dirty="0" smtClean="0"/>
            </a:br>
            <a:r>
              <a:rPr lang="en-US" sz="3200" dirty="0" smtClean="0"/>
              <a:t>Martin Luther’s attitude towards the Jews?</a:t>
            </a:r>
            <a:endParaRPr lang="en-US" sz="3200" dirty="0"/>
          </a:p>
        </p:txBody>
      </p:sp>
      <p:sp>
        <p:nvSpPr>
          <p:cNvPr id="3" name="Content Placeholder 2"/>
          <p:cNvSpPr>
            <a:spLocks noGrp="1"/>
          </p:cNvSpPr>
          <p:nvPr>
            <p:ph idx="1"/>
          </p:nvPr>
        </p:nvSpPr>
        <p:spPr/>
        <p:txBody>
          <a:bodyPr>
            <a:normAutofit fontScale="77500" lnSpcReduction="20000"/>
          </a:bodyPr>
          <a:lstStyle/>
          <a:p>
            <a:r>
              <a:rPr lang="en-US" dirty="0" smtClean="0">
                <a:solidFill>
                  <a:srgbClr val="FFFF00"/>
                </a:solidFill>
              </a:rPr>
              <a:t>Disappointment</a:t>
            </a:r>
            <a:r>
              <a:rPr lang="en-US" dirty="0" smtClean="0"/>
              <a:t> upon realizing that they were not going to accept baptism (the impetus for his tract in 1523). They were not ‘the Christians of the future’ after all.</a:t>
            </a:r>
          </a:p>
          <a:p>
            <a:r>
              <a:rPr lang="en-US" dirty="0" smtClean="0">
                <a:solidFill>
                  <a:srgbClr val="FFFF00"/>
                </a:solidFill>
              </a:rPr>
              <a:t>Illness</a:t>
            </a:r>
            <a:r>
              <a:rPr lang="en-US" dirty="0" smtClean="0"/>
              <a:t>: physical (and mental?) ill health during his last years.</a:t>
            </a:r>
          </a:p>
          <a:p>
            <a:r>
              <a:rPr lang="en-US" dirty="0" smtClean="0">
                <a:solidFill>
                  <a:srgbClr val="FFFF00"/>
                </a:solidFill>
              </a:rPr>
              <a:t>Theology</a:t>
            </a:r>
            <a:r>
              <a:rPr lang="en-US" dirty="0" smtClean="0"/>
              <a:t>: the Old Testament was a prophecy for the coming of Christ and the emphasis should be placed on its spiritual significance (different from the Jewish rabbis). Rejection of Jewish attitudes towards grace based on works (rather than faith).</a:t>
            </a:r>
          </a:p>
          <a:p>
            <a:r>
              <a:rPr lang="en-US" dirty="0" smtClean="0">
                <a:solidFill>
                  <a:srgbClr val="FFFF00"/>
                </a:solidFill>
              </a:rPr>
              <a:t>The last days </a:t>
            </a:r>
            <a:r>
              <a:rPr lang="en-US" dirty="0" smtClean="0"/>
              <a:t>and the three servants of the Antichrist: the Pope, the Muslim, the Jew.</a:t>
            </a:r>
          </a:p>
          <a:p>
            <a:r>
              <a:rPr lang="en-US" dirty="0" smtClean="0"/>
              <a:t>A change of tactic rather than a change of attitude? </a:t>
            </a:r>
            <a:endParaRPr lang="en-US" dirty="0"/>
          </a:p>
        </p:txBody>
      </p:sp>
    </p:spTree>
    <p:extLst>
      <p:ext uri="{BB962C8B-B14F-4D97-AF65-F5344CB8AC3E}">
        <p14:creationId xmlns:p14="http://schemas.microsoft.com/office/powerpoint/2010/main" val="19957300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Legacy of Martin Luther?</a:t>
            </a:r>
            <a:endParaRPr lang="en-US" dirty="0"/>
          </a:p>
        </p:txBody>
      </p:sp>
      <p:pic>
        <p:nvPicPr>
          <p:cNvPr id="4" name="Content Placeholder 3" descr="3pb5wm.jpg"/>
          <p:cNvPicPr>
            <a:picLocks noGrp="1" noChangeAspect="1"/>
          </p:cNvPicPr>
          <p:nvPr>
            <p:ph idx="1"/>
          </p:nvPr>
        </p:nvPicPr>
        <p:blipFill>
          <a:blip r:embed="rId2"/>
          <a:stretch>
            <a:fillRect/>
          </a:stretch>
        </p:blipFill>
        <p:spPr>
          <a:xfrm>
            <a:off x="457200" y="2895600"/>
            <a:ext cx="2819400" cy="3154362"/>
          </a:xfrm>
        </p:spPr>
      </p:pic>
      <p:pic>
        <p:nvPicPr>
          <p:cNvPr id="5" name="Picture 4" descr="0253001021.jpg"/>
          <p:cNvPicPr>
            <a:picLocks noChangeAspect="1"/>
          </p:cNvPicPr>
          <p:nvPr/>
        </p:nvPicPr>
        <p:blipFill>
          <a:blip r:embed="rId3"/>
          <a:stretch>
            <a:fillRect/>
          </a:stretch>
        </p:blipFill>
        <p:spPr>
          <a:xfrm>
            <a:off x="3048000" y="1944688"/>
            <a:ext cx="3251200" cy="4826000"/>
          </a:xfrm>
          <a:prstGeom prst="rect">
            <a:avLst/>
          </a:prstGeom>
        </p:spPr>
      </p:pic>
      <p:pic>
        <p:nvPicPr>
          <p:cNvPr id="6" name="Picture 5" descr="images.jpeg"/>
          <p:cNvPicPr>
            <a:picLocks noChangeAspect="1"/>
          </p:cNvPicPr>
          <p:nvPr/>
        </p:nvPicPr>
        <p:blipFill>
          <a:blip r:embed="rId4"/>
          <a:stretch>
            <a:fillRect/>
          </a:stretch>
        </p:blipFill>
        <p:spPr>
          <a:xfrm>
            <a:off x="6172200" y="1417638"/>
            <a:ext cx="2755900" cy="2959100"/>
          </a:xfrm>
          <a:prstGeom prst="rect">
            <a:avLst/>
          </a:prstGeom>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222" dirty="0" smtClean="0"/>
              <a:t>Daniel </a:t>
            </a:r>
            <a:r>
              <a:rPr lang="en-US" sz="2222" dirty="0" err="1" smtClean="0"/>
              <a:t>Botkin</a:t>
            </a:r>
            <a:r>
              <a:rPr lang="en-US" sz="2222" dirty="0" smtClean="0"/>
              <a:t>, ‘Luther </a:t>
            </a:r>
            <a:r>
              <a:rPr lang="en-US" sz="2222" dirty="0" err="1" smtClean="0"/>
              <a:t>Baptising</a:t>
            </a:r>
            <a:r>
              <a:rPr lang="en-US" sz="2222" dirty="0" smtClean="0"/>
              <a:t> Jews’</a:t>
            </a:r>
            <a:br>
              <a:rPr lang="en-US" sz="2222" dirty="0" smtClean="0"/>
            </a:br>
            <a:r>
              <a:rPr lang="en-US" sz="2222" dirty="0" smtClean="0"/>
              <a:t>If a Jew came to him for baptism, he would tie a millstone around his neck and throw him into the river in the name of Abraham, Isaac and Jacob</a:t>
            </a:r>
            <a:endParaRPr lang="en-US" dirty="0"/>
          </a:p>
        </p:txBody>
      </p:sp>
      <p:pic>
        <p:nvPicPr>
          <p:cNvPr id="4" name="Content Placeholder 3" descr="Botkin.Luther Baptizing Jews.jpg"/>
          <p:cNvPicPr>
            <a:picLocks noGrp="1" noChangeAspect="1"/>
          </p:cNvPicPr>
          <p:nvPr>
            <p:ph idx="1"/>
          </p:nvPr>
        </p:nvPicPr>
        <p:blipFill>
          <a:blip r:embed="rId2"/>
          <a:stretch>
            <a:fillRect/>
          </a:stretch>
        </p:blipFill>
        <p:spPr>
          <a:xfrm>
            <a:off x="2057400" y="1752600"/>
            <a:ext cx="5029200" cy="4419600"/>
          </a:xfrm>
        </p:spPr>
      </p:pic>
    </p:spTree>
    <p:extLst>
      <p:ext uri="{BB962C8B-B14F-4D97-AF65-F5344CB8AC3E}">
        <p14:creationId xmlns:p14="http://schemas.microsoft.com/office/powerpoint/2010/main" val="15276677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Luther’s Legacy?</a:t>
            </a:r>
            <a:endParaRPr lang="en-US" dirty="0"/>
          </a:p>
        </p:txBody>
      </p:sp>
      <p:pic>
        <p:nvPicPr>
          <p:cNvPr id="4" name="Content Placeholder 3" descr="martin-luther-legacy-jews-l.jpg"/>
          <p:cNvPicPr>
            <a:picLocks noGrp="1" noChangeAspect="1"/>
          </p:cNvPicPr>
          <p:nvPr>
            <p:ph idx="1"/>
          </p:nvPr>
        </p:nvPicPr>
        <p:blipFill>
          <a:blip r:embed="rId2"/>
          <a:stretch>
            <a:fillRect/>
          </a:stretch>
        </p:blipFill>
        <p:spPr>
          <a:xfrm>
            <a:off x="4114800" y="1417638"/>
            <a:ext cx="4826000" cy="3124200"/>
          </a:xfrm>
        </p:spPr>
      </p:pic>
      <p:pic>
        <p:nvPicPr>
          <p:cNvPr id="5" name="Picture 4" descr="martin-luther-hitler.jpg"/>
          <p:cNvPicPr>
            <a:picLocks noChangeAspect="1"/>
          </p:cNvPicPr>
          <p:nvPr/>
        </p:nvPicPr>
        <p:blipFill>
          <a:blip r:embed="rId3"/>
          <a:stretch>
            <a:fillRect/>
          </a:stretch>
        </p:blipFill>
        <p:spPr>
          <a:xfrm>
            <a:off x="939800" y="1417638"/>
            <a:ext cx="3175000" cy="4991100"/>
          </a:xfrm>
          <a:prstGeom prst="rect">
            <a:avLst/>
          </a:prstGeom>
        </p:spPr>
      </p:pic>
    </p:spTree>
    <p:extLst>
      <p:ext uri="{BB962C8B-B14F-4D97-AF65-F5344CB8AC3E}">
        <p14:creationId xmlns:p14="http://schemas.microsoft.com/office/powerpoint/2010/main" val="11497555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Luther and the Nazis</a:t>
            </a:r>
            <a:endParaRPr lang="en-US" dirty="0"/>
          </a:p>
        </p:txBody>
      </p:sp>
      <p:sp>
        <p:nvSpPr>
          <p:cNvPr id="3" name="Content Placeholder 2"/>
          <p:cNvSpPr>
            <a:spLocks noGrp="1"/>
          </p:cNvSpPr>
          <p:nvPr>
            <p:ph idx="1"/>
          </p:nvPr>
        </p:nvSpPr>
        <p:spPr/>
        <p:txBody>
          <a:bodyPr>
            <a:normAutofit fontScale="85000" lnSpcReduction="10000"/>
          </a:bodyPr>
          <a:lstStyle/>
          <a:p>
            <a:r>
              <a:rPr lang="en-US" dirty="0" err="1" smtClean="0"/>
              <a:t>Kristallnacht</a:t>
            </a:r>
            <a:r>
              <a:rPr lang="en-US" dirty="0" smtClean="0"/>
              <a:t> (1938): a pamphlet that outlined Luther’s recommendations on how to deal with the Jews.</a:t>
            </a:r>
          </a:p>
          <a:p>
            <a:r>
              <a:rPr lang="en-US" dirty="0" smtClean="0"/>
              <a:t>Julius </a:t>
            </a:r>
            <a:r>
              <a:rPr lang="en-US" dirty="0" err="1" smtClean="0"/>
              <a:t>Streicher</a:t>
            </a:r>
            <a:r>
              <a:rPr lang="en-US" dirty="0" smtClean="0"/>
              <a:t>, in </a:t>
            </a:r>
            <a:r>
              <a:rPr lang="en-US" dirty="0" err="1" smtClean="0"/>
              <a:t>Nüremberg</a:t>
            </a:r>
            <a:r>
              <a:rPr lang="en-US" dirty="0" smtClean="0"/>
              <a:t> 1946: ‘Martin Luther should be standing with me in the dock’.</a:t>
            </a:r>
          </a:p>
          <a:p>
            <a:r>
              <a:rPr lang="en-US" dirty="0" smtClean="0"/>
              <a:t>Hitler used Luther’s final writings while composing  </a:t>
            </a:r>
            <a:r>
              <a:rPr lang="en-US" i="1" dirty="0" err="1" smtClean="0"/>
              <a:t>Mein</a:t>
            </a:r>
            <a:r>
              <a:rPr lang="en-US" i="1" dirty="0" smtClean="0"/>
              <a:t> </a:t>
            </a:r>
            <a:r>
              <a:rPr lang="en-US" i="1" dirty="0" err="1" smtClean="0"/>
              <a:t>Kampf</a:t>
            </a:r>
            <a:r>
              <a:rPr lang="en-US" i="1" dirty="0" smtClean="0"/>
              <a:t> </a:t>
            </a:r>
            <a:r>
              <a:rPr lang="en-US" dirty="0" smtClean="0"/>
              <a:t>(a claim made by P.E. Wiener, </a:t>
            </a:r>
            <a:r>
              <a:rPr lang="en-US" i="1" dirty="0" smtClean="0"/>
              <a:t>Martin Luther: Hitler’s Spiritual Ancestor).</a:t>
            </a:r>
          </a:p>
          <a:p>
            <a:r>
              <a:rPr lang="en-US" dirty="0" smtClean="0"/>
              <a:t>Many believe, however, that there is a fundamental difference between the anti-Jewish writings of Luther and the racist, anti-Semitic policies of Hitler. </a:t>
            </a:r>
            <a:endParaRPr lang="en-US" dirty="0"/>
          </a:p>
        </p:txBody>
      </p:sp>
    </p:spTree>
    <p:extLst>
      <p:ext uri="{BB962C8B-B14F-4D97-AF65-F5344CB8AC3E}">
        <p14:creationId xmlns:p14="http://schemas.microsoft.com/office/powerpoint/2010/main" val="5110895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224</TotalTime>
  <Words>1142</Words>
  <Application>Microsoft Macintosh PowerPoint</Application>
  <PresentationFormat>On-screen Show (4:3)</PresentationFormat>
  <Paragraphs>130</Paragraphs>
  <Slides>22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Calibri</vt:lpstr>
      <vt:lpstr>Arial</vt:lpstr>
      <vt:lpstr>Office Theme</vt:lpstr>
      <vt:lpstr>Judaism: Texts and Traditions </vt:lpstr>
      <vt:lpstr>The Protestant Reformation </vt:lpstr>
      <vt:lpstr>Luther’s Writings on the Jews</vt:lpstr>
      <vt:lpstr>Jesus Was Born a Jew (1523) Background</vt:lpstr>
      <vt:lpstr>Jesus Was Born a Jew (1523)  Contents</vt:lpstr>
      <vt:lpstr>Jesus Was Born a Jew (1523)  Contents </vt:lpstr>
      <vt:lpstr> Jesus Was Born a Jew (1523)  Effect</vt:lpstr>
      <vt:lpstr>Change in Luther’s Attitude (1)</vt:lpstr>
      <vt:lpstr>Change in Luther’s Attitude (1)</vt:lpstr>
      <vt:lpstr>Change in Luther’s Attitude (2)</vt:lpstr>
      <vt:lpstr>On the Jews and their Lies (1543) Background</vt:lpstr>
      <vt:lpstr>On the Jews and their Lies (1543) Contents</vt:lpstr>
      <vt:lpstr>On the Jews and their Lies (1543) Contents</vt:lpstr>
      <vt:lpstr>On the Jews and their Lies (1543) Contents</vt:lpstr>
      <vt:lpstr>On the Jews and their Lies (1543) Contents: Seven Proposals </vt:lpstr>
      <vt:lpstr>On the Jews and their Lies (1543) Effect</vt:lpstr>
      <vt:lpstr>On the Jews and their Lies (1543) Effect</vt:lpstr>
      <vt:lpstr>How does one account for the change in  Martin Luther’s attitude towards the Jews?</vt:lpstr>
      <vt:lpstr>The Legacy of Martin Luther?</vt:lpstr>
      <vt:lpstr>Daniel Botkin, ‘Luther Baptising Jews’ If a Jew came to him for baptism, he would tie a millstone around his neck and throw him into the river in the name of Abraham, Isaac and Jacob</vt:lpstr>
      <vt:lpstr>Luther’s Legacy?</vt:lpstr>
      <vt:lpstr>Luther and the Nazis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Jews in the Modern World</dc:title>
  <dc:creator>Catrin Williams</dc:creator>
  <cp:lastModifiedBy>Microsoft Office User</cp:lastModifiedBy>
  <cp:revision>23</cp:revision>
  <dcterms:created xsi:type="dcterms:W3CDTF">2013-12-09T10:40:02Z</dcterms:created>
  <dcterms:modified xsi:type="dcterms:W3CDTF">2018-02-04T22:48:12Z</dcterms:modified>
</cp:coreProperties>
</file>