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2C819-3B74-4E30-82B4-6A2B0CCF70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B48065-71E9-43BA-9DAB-67645AE3CA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908E86-C876-4F67-9BB2-81702CE3BED6}"/>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5" name="Footer Placeholder 4">
            <a:extLst>
              <a:ext uri="{FF2B5EF4-FFF2-40B4-BE49-F238E27FC236}">
                <a16:creationId xmlns:a16="http://schemas.microsoft.com/office/drawing/2014/main" id="{93A7033F-F992-4FCF-8244-AC4CA2495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A5F395-65BC-4C48-B3FA-439DD503D1D9}"/>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2058737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C8F10-98C7-4006-83FF-B46FAEF27E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A215D8-A4DA-43EC-95E6-6EB85E5918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E041D-6CC9-46E4-89ED-2BFB812371C4}"/>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5" name="Footer Placeholder 4">
            <a:extLst>
              <a:ext uri="{FF2B5EF4-FFF2-40B4-BE49-F238E27FC236}">
                <a16:creationId xmlns:a16="http://schemas.microsoft.com/office/drawing/2014/main" id="{F217DE5D-B274-4728-B10B-4C923FE0C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35D98-519B-4049-B504-EBD57AD55B3B}"/>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197125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660B-86E6-4412-93E2-660AB67083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1B2E8B-BDDF-4061-A35E-7463115EC0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AECEB4-3D81-427E-915E-C3AFF62922BC}"/>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5" name="Footer Placeholder 4">
            <a:extLst>
              <a:ext uri="{FF2B5EF4-FFF2-40B4-BE49-F238E27FC236}">
                <a16:creationId xmlns:a16="http://schemas.microsoft.com/office/drawing/2014/main" id="{B43CA450-91A2-4AA6-90BB-8ADD76EDF9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FA7B3D-6793-4959-8ECA-CE80CCB1447C}"/>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2938296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C1E9-4848-474F-BC71-859FB3490C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EAD79A-F8AC-4149-8121-396D33C300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0AC88B-D515-40B0-8DB0-F7A0BEC6EB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37DAF0-2C8C-4642-80C9-7534EC98B25C}"/>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6" name="Footer Placeholder 5">
            <a:extLst>
              <a:ext uri="{FF2B5EF4-FFF2-40B4-BE49-F238E27FC236}">
                <a16:creationId xmlns:a16="http://schemas.microsoft.com/office/drawing/2014/main" id="{A59ADAE5-32F5-4EE7-97D5-9428DDB8A3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6D4F31-75E8-46BF-8A47-435FBE3DF447}"/>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239000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B43AD-1671-43B4-8CE3-D064F19552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E90604-292D-45E8-B44F-E6DD76247F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C85C24-8478-48B6-B9CE-2041720150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6DD4A0-18CB-4BAA-B5CB-82B07B6058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7B331D-7010-4AFE-9262-A50F17B12F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EF0DE5-BB7B-4711-8492-B9C6AF0E55EC}"/>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8" name="Footer Placeholder 7">
            <a:extLst>
              <a:ext uri="{FF2B5EF4-FFF2-40B4-BE49-F238E27FC236}">
                <a16:creationId xmlns:a16="http://schemas.microsoft.com/office/drawing/2014/main" id="{1A10A77A-6B50-4533-B51D-9CD39F690C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FF9A8B-F6B2-4CC0-9530-6E252B91EB8A}"/>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2182706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7FC2-5DA7-44D8-BC61-29E22DE908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CEA099-E5BA-4B73-B4AB-8F2015099F79}"/>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4" name="Footer Placeholder 3">
            <a:extLst>
              <a:ext uri="{FF2B5EF4-FFF2-40B4-BE49-F238E27FC236}">
                <a16:creationId xmlns:a16="http://schemas.microsoft.com/office/drawing/2014/main" id="{46D09418-558F-4BF6-B5D5-919DD52784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65D24B-45C9-4262-96C8-47791E9CD9FC}"/>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214851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4C3D28-3A0E-4976-BD36-F1CE37D1A6CC}"/>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3" name="Footer Placeholder 2">
            <a:extLst>
              <a:ext uri="{FF2B5EF4-FFF2-40B4-BE49-F238E27FC236}">
                <a16:creationId xmlns:a16="http://schemas.microsoft.com/office/drawing/2014/main" id="{348F3C7D-8E64-4AA1-BCB0-BE3C25C80A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B28323-1C55-452F-83C2-CD66B9386AAC}"/>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3959200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AD7C3-4ED2-4850-B804-9F37C830C8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BFC10A-3FFD-43F8-BEB4-6DC2EA0BEA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CFEF83-AB07-4254-A857-61FFB006D8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95A305-603B-448A-A8AD-FC5EB20CC864}"/>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6" name="Footer Placeholder 5">
            <a:extLst>
              <a:ext uri="{FF2B5EF4-FFF2-40B4-BE49-F238E27FC236}">
                <a16:creationId xmlns:a16="http://schemas.microsoft.com/office/drawing/2014/main" id="{AA671AFF-D538-400C-8AB4-CE9FD6E587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FE6FAD-0F9E-4E25-9679-F7CE9FE527C5}"/>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3863581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090F-2619-4C44-83DE-6DA454E1F5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6FD0F-6855-4267-9B33-4403046676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6D9478-E57E-4B0B-8BA3-40B6253EA1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91CE07-6560-429C-81DF-9AB882A095B3}"/>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6" name="Footer Placeholder 5">
            <a:extLst>
              <a:ext uri="{FF2B5EF4-FFF2-40B4-BE49-F238E27FC236}">
                <a16:creationId xmlns:a16="http://schemas.microsoft.com/office/drawing/2014/main" id="{C31479E2-0F96-4C62-8129-71CAE166D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B21765-25BA-4B5B-BE24-E34B7C4DA858}"/>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1591630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0EA13-D189-484C-9A47-193B986A6D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9D4C40-2F88-44B7-A7FF-D91024B1A9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54B03-F319-477F-91E1-4BEFE7424324}"/>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5" name="Footer Placeholder 4">
            <a:extLst>
              <a:ext uri="{FF2B5EF4-FFF2-40B4-BE49-F238E27FC236}">
                <a16:creationId xmlns:a16="http://schemas.microsoft.com/office/drawing/2014/main" id="{73D01EB4-3963-49F6-A67D-B31B36DD31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96397-80A5-4D2E-B9E7-605977D2FB4B}"/>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3497484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AEE32-D66F-4406-986F-33C9BBDF35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423D81-A496-4CBD-B0F8-E1DBE297E3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C85D9F-C740-4E4E-B536-40AA7F5CFCBD}"/>
              </a:ext>
            </a:extLst>
          </p:cNvPr>
          <p:cNvSpPr>
            <a:spLocks noGrp="1"/>
          </p:cNvSpPr>
          <p:nvPr>
            <p:ph type="dt" sz="half" idx="10"/>
          </p:nvPr>
        </p:nvSpPr>
        <p:spPr/>
        <p:txBody>
          <a:bodyPr/>
          <a:lstStyle/>
          <a:p>
            <a:fld id="{F68F0F0E-F241-4CE3-85C1-300423EB42FA}" type="datetimeFigureOut">
              <a:rPr lang="en-GB" smtClean="0"/>
              <a:t>28/10/2022</a:t>
            </a:fld>
            <a:endParaRPr lang="en-GB"/>
          </a:p>
        </p:txBody>
      </p:sp>
      <p:sp>
        <p:nvSpPr>
          <p:cNvPr id="5" name="Footer Placeholder 4">
            <a:extLst>
              <a:ext uri="{FF2B5EF4-FFF2-40B4-BE49-F238E27FC236}">
                <a16:creationId xmlns:a16="http://schemas.microsoft.com/office/drawing/2014/main" id="{F86EDA86-E28F-4BE1-945E-1D72F02E61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18D04F-8853-4B43-A5D1-CB1AE6A6634B}"/>
              </a:ext>
            </a:extLst>
          </p:cNvPr>
          <p:cNvSpPr>
            <a:spLocks noGrp="1"/>
          </p:cNvSpPr>
          <p:nvPr>
            <p:ph type="sldNum" sz="quarter" idx="12"/>
          </p:nvPr>
        </p:nvSpPr>
        <p:spPr/>
        <p:txBody>
          <a:bodyPr/>
          <a:lstStyle/>
          <a:p>
            <a:fld id="{DFC37CDC-CE15-4475-8827-9BD05ACFB8AF}" type="slidenum">
              <a:rPr lang="en-GB" smtClean="0"/>
              <a:t>‹#›</a:t>
            </a:fld>
            <a:endParaRPr lang="en-GB"/>
          </a:p>
        </p:txBody>
      </p:sp>
    </p:spTree>
    <p:extLst>
      <p:ext uri="{BB962C8B-B14F-4D97-AF65-F5344CB8AC3E}">
        <p14:creationId xmlns:p14="http://schemas.microsoft.com/office/powerpoint/2010/main" val="1820150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E1A71F-FEA4-4A42-9666-0D0FF7107E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73FE1B-EACE-486F-A679-2ECE22B3AA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7CBB2-6619-4DD2-89F0-A356D063D7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8F0F0E-F241-4CE3-85C1-300423EB42FA}" type="datetimeFigureOut">
              <a:rPr lang="en-GB" smtClean="0"/>
              <a:t>28/10/2022</a:t>
            </a:fld>
            <a:endParaRPr lang="en-GB"/>
          </a:p>
        </p:txBody>
      </p:sp>
      <p:sp>
        <p:nvSpPr>
          <p:cNvPr id="5" name="Footer Placeholder 4">
            <a:extLst>
              <a:ext uri="{FF2B5EF4-FFF2-40B4-BE49-F238E27FC236}">
                <a16:creationId xmlns:a16="http://schemas.microsoft.com/office/drawing/2014/main" id="{575C76BF-C119-459A-8C8C-9429A869F9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EB132F-3ABC-4C16-8D7C-1AB723F38D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37CDC-CE15-4475-8827-9BD05ACFB8AF}" type="slidenum">
              <a:rPr lang="en-GB" smtClean="0"/>
              <a:t>‹#›</a:t>
            </a:fld>
            <a:endParaRPr lang="en-GB"/>
          </a:p>
        </p:txBody>
      </p:sp>
    </p:spTree>
    <p:extLst>
      <p:ext uri="{BB962C8B-B14F-4D97-AF65-F5344CB8AC3E}">
        <p14:creationId xmlns:p14="http://schemas.microsoft.com/office/powerpoint/2010/main" val="118753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667411-E310-49F9-BD44-CEF83DBAC3A3}"/>
              </a:ext>
            </a:extLst>
          </p:cNvPr>
          <p:cNvSpPr txBox="1"/>
          <p:nvPr/>
        </p:nvSpPr>
        <p:spPr>
          <a:xfrm>
            <a:off x="180975" y="0"/>
            <a:ext cx="3486150" cy="261610"/>
          </a:xfrm>
          <a:prstGeom prst="rect">
            <a:avLst/>
          </a:prstGeom>
          <a:noFill/>
        </p:spPr>
        <p:txBody>
          <a:bodyPr wrap="square" rtlCol="0">
            <a:spAutoFit/>
          </a:bodyPr>
          <a:lstStyle/>
          <a:p>
            <a:r>
              <a:rPr lang="en-GB" sz="1100" dirty="0"/>
              <a:t>Hannah James </a:t>
            </a:r>
          </a:p>
        </p:txBody>
      </p:sp>
      <p:sp>
        <p:nvSpPr>
          <p:cNvPr id="8" name="TextBox 7">
            <a:extLst>
              <a:ext uri="{FF2B5EF4-FFF2-40B4-BE49-F238E27FC236}">
                <a16:creationId xmlns:a16="http://schemas.microsoft.com/office/drawing/2014/main" id="{7ABC3D92-5B81-4C25-8791-1C341BC6DB5F}"/>
              </a:ext>
            </a:extLst>
          </p:cNvPr>
          <p:cNvSpPr txBox="1"/>
          <p:nvPr/>
        </p:nvSpPr>
        <p:spPr>
          <a:xfrm>
            <a:off x="90487" y="205979"/>
            <a:ext cx="12011025" cy="1384995"/>
          </a:xfrm>
          <a:prstGeom prst="rect">
            <a:avLst/>
          </a:prstGeom>
          <a:noFill/>
          <a:ln>
            <a:solidFill>
              <a:schemeClr val="accent1"/>
            </a:solidFill>
          </a:ln>
        </p:spPr>
        <p:txBody>
          <a:bodyPr wrap="square">
            <a:spAutoFit/>
          </a:bodyPr>
          <a:lstStyle/>
          <a:p>
            <a:r>
              <a:rPr lang="en-GB" sz="1200" dirty="0"/>
              <a:t>What is critical thinking?</a:t>
            </a:r>
          </a:p>
          <a:p>
            <a:r>
              <a:rPr lang="en-GB" sz="1200" dirty="0"/>
              <a:t>A meaningful and precise definition of critical thinking is the ability to make intelligent and balanced judgements in order to produce a logical, reflective and pensive expression of concepts stated by The University of Edinburgh (2021). Critical thinking is also a way of processing ideas that enhances a person’s ability to analyse and evaluate and present relevant information in the best possible way. This is clearly expressed by The University of Sussex (2022). Therefore, critical thinkers should never accept all what they read, see in the media or read on websites as universal truths. We must question everything sensibly stated by Monash University (2022). The University of York (2022) concludes that an effective critical thinker disbelieves non-scientific or anecdotal evidence, and carefully considers the source of all information.  A student must be knowledgeable, open-minded and be able to assess the strengths of an argument to make prudent, fact-based conclusions as is stated by Judge et al. (2013)</a:t>
            </a:r>
          </a:p>
        </p:txBody>
      </p:sp>
      <p:sp>
        <p:nvSpPr>
          <p:cNvPr id="10" name="TextBox 9">
            <a:extLst>
              <a:ext uri="{FF2B5EF4-FFF2-40B4-BE49-F238E27FC236}">
                <a16:creationId xmlns:a16="http://schemas.microsoft.com/office/drawing/2014/main" id="{7F74A6C2-CED4-4EA9-B214-238F7E044CC0}"/>
              </a:ext>
            </a:extLst>
          </p:cNvPr>
          <p:cNvSpPr txBox="1"/>
          <p:nvPr/>
        </p:nvSpPr>
        <p:spPr>
          <a:xfrm>
            <a:off x="0" y="1567488"/>
            <a:ext cx="5534025" cy="4339650"/>
          </a:xfrm>
          <a:prstGeom prst="rect">
            <a:avLst/>
          </a:prstGeom>
          <a:noFill/>
          <a:ln>
            <a:solidFill>
              <a:schemeClr val="accent1"/>
            </a:solidFill>
          </a:ln>
        </p:spPr>
        <p:txBody>
          <a:bodyPr wrap="square">
            <a:spAutoFit/>
          </a:bodyPr>
          <a:lstStyle/>
          <a:p>
            <a:r>
              <a:rPr lang="en-GB" sz="1200" dirty="0"/>
              <a:t>Note taking </a:t>
            </a:r>
          </a:p>
          <a:p>
            <a:r>
              <a:rPr lang="en-GB" sz="1200" dirty="0"/>
              <a:t>Deakin university (2022) demonstrates that note taking is a way of stimulating critical thinking in students. Becker (2009) advises students to follow three steps when taking notes in lectures. These are to listen, analyse and record. The University of New South Wales (2022) believes that note taking helps students to stay focused and helps them to improve organisation and listening skills. Cottrell (2013) believes that note taking helps individuals to absorb information and recommends creating patterned notes such as mind maps, spider charts or flow charts and to highlight key information to make it stand out. However, according to Bedford and Wilson (2020) students should use a method of note taking that they feel comfortable with. Similarly, Newcastle University (2022) advises students to highlight or underline key information, use headings, number a sequence of texts and use annotations such as using lines and arrows to link information. Therefore, notes will be clearer and more precise to revise from. Additionally, The Imperial College London (2022) advises students to record the date and the name of the lecturer in their notes in order to easily revisit them when needed. This will avoid confusion and time wasting. The University of Sheffield (2022) instructs students to avoid copying large amount of text and to condense information to make it easier to understand to avoid plagiarism. Furthermore, they also recommend using bullet points and abbreviations to ensure concise note taking. According to Godfrey (2013), these are all effective strategies and techniques to help students make constructive and competent notes. So, effective note taking requires developing personal skills such as organisation, summarizing with clarity and personal reflection. </a:t>
            </a:r>
          </a:p>
        </p:txBody>
      </p:sp>
      <p:sp>
        <p:nvSpPr>
          <p:cNvPr id="12" name="TextBox 11">
            <a:extLst>
              <a:ext uri="{FF2B5EF4-FFF2-40B4-BE49-F238E27FC236}">
                <a16:creationId xmlns:a16="http://schemas.microsoft.com/office/drawing/2014/main" id="{C89EF7FE-F766-4E4C-B0C8-460D09055ECA}"/>
              </a:ext>
            </a:extLst>
          </p:cNvPr>
          <p:cNvSpPr txBox="1"/>
          <p:nvPr/>
        </p:nvSpPr>
        <p:spPr>
          <a:xfrm>
            <a:off x="5534025" y="1339619"/>
            <a:ext cx="3400425" cy="4893647"/>
          </a:xfrm>
          <a:prstGeom prst="rect">
            <a:avLst/>
          </a:prstGeom>
          <a:noFill/>
          <a:ln>
            <a:solidFill>
              <a:schemeClr val="accent1"/>
            </a:solidFill>
          </a:ln>
        </p:spPr>
        <p:txBody>
          <a:bodyPr wrap="square">
            <a:spAutoFit/>
          </a:bodyPr>
          <a:lstStyle/>
          <a:p>
            <a:r>
              <a:rPr lang="en-GB" sz="1200" dirty="0"/>
              <a:t>Time management</a:t>
            </a:r>
          </a:p>
          <a:p>
            <a:r>
              <a:rPr lang="en-GB" sz="1200" dirty="0"/>
              <a:t>According to The Oxford Brookes University (2022), time management is a key skill to success as it incorporates planning and prioritising student’s workloads in order to sufficiently meet deadlines. The University of Portsmouth (2022) advises students to use a planner or diary to keep track of tasks and make note of deadlines. The University of Kent (2022) suggests that students require a routine that works best for them to study and to break down information into achievable pieces which will help them manage their time well. The University of Sheffield (2022) believes that it is important to have downtime to relax, rest and reinvigorate the mind and body to help students overcome obstacles met in their assignments. Cottrell (2019) discusses ten useful strategies to help students manage their time effectively. These strategies serve to analyse the appropriate time to study, to find out time requirements, to evaluate how much time it takes students to get things done, to work out how they want to study, to choose what is most important for them, to follow a plan, to carry it out effectively, to use effective time management strategies, to avoid distraction, and to keep track of progress. </a:t>
            </a:r>
          </a:p>
        </p:txBody>
      </p:sp>
      <p:sp>
        <p:nvSpPr>
          <p:cNvPr id="14" name="TextBox 13">
            <a:extLst>
              <a:ext uri="{FF2B5EF4-FFF2-40B4-BE49-F238E27FC236}">
                <a16:creationId xmlns:a16="http://schemas.microsoft.com/office/drawing/2014/main" id="{929A9D41-24F3-45DB-B270-5AB650869E48}"/>
              </a:ext>
            </a:extLst>
          </p:cNvPr>
          <p:cNvSpPr txBox="1"/>
          <p:nvPr/>
        </p:nvSpPr>
        <p:spPr>
          <a:xfrm>
            <a:off x="9024937" y="1344800"/>
            <a:ext cx="2862262" cy="4493538"/>
          </a:xfrm>
          <a:prstGeom prst="rect">
            <a:avLst/>
          </a:prstGeom>
          <a:noFill/>
          <a:ln>
            <a:solidFill>
              <a:schemeClr val="accent1"/>
            </a:solidFill>
          </a:ln>
        </p:spPr>
        <p:txBody>
          <a:bodyPr wrap="square">
            <a:spAutoFit/>
          </a:bodyPr>
          <a:lstStyle/>
          <a:p>
            <a:r>
              <a:rPr lang="en-GB" sz="1100" dirty="0"/>
              <a:t>Collaborative learning </a:t>
            </a:r>
          </a:p>
          <a:p>
            <a:r>
              <a:rPr lang="en-GB" sz="1100" dirty="0"/>
              <a:t>According to Cornell University (2022), collaborative learning means working in groups to share ideas, problem solving, and examining concepts. Additionally, The City University of London (2022) states that collaborative learning gives students the chance to engage in group work tasks that enable analysis, synthesis and reflection. Cottrell (2019)  states that collaborative learning helps students to gain knowledge and learn from each other by accumulating diverse perspectives in order to take on challenging tasks. The University of Birmingham (2022) believes that students will be highly appreciated after university as students because they will develop essential skills from collaborative learning such as being organised, being able to communicate efficiently, to solve problems, to manage time effectively and be reflective. Swain (2021) presents three useful strategies to become successful by participating in collaborative learning. These are to set clear targets, making sure every group member contributes to a discussion and therefore, avoiding arguments or even hostility. </a:t>
            </a:r>
          </a:p>
        </p:txBody>
      </p:sp>
      <p:sp>
        <p:nvSpPr>
          <p:cNvPr id="16" name="TextBox 15">
            <a:extLst>
              <a:ext uri="{FF2B5EF4-FFF2-40B4-BE49-F238E27FC236}">
                <a16:creationId xmlns:a16="http://schemas.microsoft.com/office/drawing/2014/main" id="{A2A5C09D-73D3-4C81-B2E6-383AEB97E399}"/>
              </a:ext>
            </a:extLst>
          </p:cNvPr>
          <p:cNvSpPr txBox="1"/>
          <p:nvPr/>
        </p:nvSpPr>
        <p:spPr>
          <a:xfrm>
            <a:off x="0" y="6009283"/>
            <a:ext cx="12213431" cy="1107996"/>
          </a:xfrm>
          <a:prstGeom prst="rect">
            <a:avLst/>
          </a:prstGeom>
          <a:noFill/>
          <a:ln>
            <a:solidFill>
              <a:schemeClr val="accent1"/>
            </a:solidFill>
          </a:ln>
        </p:spPr>
        <p:txBody>
          <a:bodyPr wrap="square">
            <a:spAutoFit/>
          </a:bodyPr>
          <a:lstStyle/>
          <a:p>
            <a:r>
              <a:rPr lang="en-GB" sz="1100" dirty="0"/>
              <a:t>Conclusion</a:t>
            </a:r>
          </a:p>
          <a:p>
            <a:r>
              <a:rPr lang="en-GB" sz="1100" dirty="0"/>
              <a:t>In conclusion, I have identified the importance of three skills that enable a person to become a successful critical thinker. By using these skills in the process of critical thinking, a student can think about ideas and facts in a totally different way. Critical thinking makes a student present information which is far more realistic, well balanced and accurate. Therefore, this increases the standard of any type of work required for university and in later life. The three skills need to be developed and improved as well as personal skills. All these factors will give a student a great advantage to present work of the highest quality. This is because a student makes use of time management, collaborative learning and organised note taking combined with a personal perspective. This is a perfect recipe for producing high quality, meaningful and well-thought out work, moving from mediocracy to excellence.</a:t>
            </a:r>
          </a:p>
        </p:txBody>
      </p:sp>
      <p:sp>
        <p:nvSpPr>
          <p:cNvPr id="18" name="TextBox 17">
            <a:extLst>
              <a:ext uri="{FF2B5EF4-FFF2-40B4-BE49-F238E27FC236}">
                <a16:creationId xmlns:a16="http://schemas.microsoft.com/office/drawing/2014/main" id="{E2EB871C-EC0B-45BC-B5A7-AF42A7CD8705}"/>
              </a:ext>
            </a:extLst>
          </p:cNvPr>
          <p:cNvSpPr txBox="1"/>
          <p:nvPr/>
        </p:nvSpPr>
        <p:spPr>
          <a:xfrm>
            <a:off x="3278981" y="-46553"/>
            <a:ext cx="6196012" cy="276999"/>
          </a:xfrm>
          <a:prstGeom prst="rect">
            <a:avLst/>
          </a:prstGeom>
          <a:noFill/>
        </p:spPr>
        <p:txBody>
          <a:bodyPr wrap="square">
            <a:spAutoFit/>
          </a:bodyPr>
          <a:lstStyle/>
          <a:p>
            <a:r>
              <a:rPr lang="en-GB" sz="1200" dirty="0"/>
              <a:t>ECGE4005P Skills and personal qualities that effect the development of critical thinking </a:t>
            </a:r>
          </a:p>
        </p:txBody>
      </p:sp>
    </p:spTree>
    <p:extLst>
      <p:ext uri="{BB962C8B-B14F-4D97-AF65-F5344CB8AC3E}">
        <p14:creationId xmlns:p14="http://schemas.microsoft.com/office/powerpoint/2010/main" val="535007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6C828D-53B3-45EE-862B-D2819CB72722}"/>
              </a:ext>
            </a:extLst>
          </p:cNvPr>
          <p:cNvSpPr txBox="1"/>
          <p:nvPr/>
        </p:nvSpPr>
        <p:spPr>
          <a:xfrm>
            <a:off x="0" y="245686"/>
            <a:ext cx="11972925" cy="6986528"/>
          </a:xfrm>
          <a:prstGeom prst="rect">
            <a:avLst/>
          </a:prstGeom>
          <a:noFill/>
        </p:spPr>
        <p:txBody>
          <a:bodyPr wrap="square">
            <a:spAutoFit/>
          </a:bodyPr>
          <a:lstStyle/>
          <a:p>
            <a:r>
              <a:rPr lang="en-GB" sz="1000" dirty="0"/>
              <a:t>Becker, L. (2009) The mature student’s handbook. Basingstoke: Palgrave Macmillan.</a:t>
            </a:r>
          </a:p>
          <a:p>
            <a:endParaRPr lang="en-GB" sz="1000" dirty="0"/>
          </a:p>
          <a:p>
            <a:r>
              <a:rPr lang="en-GB" sz="1000" dirty="0"/>
              <a:t>Bedford, D. and Wilson, E. (2022) Study skills for foundation degrees. (3rd ed). Abingdon, Oxon: Routledge.</a:t>
            </a:r>
          </a:p>
          <a:p>
            <a:endParaRPr lang="en-GB" sz="1000" dirty="0"/>
          </a:p>
          <a:p>
            <a:r>
              <a:rPr lang="en-GB" sz="1000" dirty="0"/>
              <a:t>City University of London (2022) Active and collaborative learning. Available at: https://www.city.ac.uk/about/vision-and-strategy/academic-excellence/education/collaborative-learning# (Accessed: 23 October 2022). </a:t>
            </a:r>
          </a:p>
          <a:p>
            <a:endParaRPr lang="en-GB" sz="1000" dirty="0"/>
          </a:p>
          <a:p>
            <a:r>
              <a:rPr lang="en-GB" sz="1000" dirty="0"/>
              <a:t>Cottrell, S. (2013) The study skills handbook (4th ed). Hampshire: Palgrave and Macmillan. </a:t>
            </a:r>
          </a:p>
          <a:p>
            <a:endParaRPr lang="en-GB" sz="1000" dirty="0"/>
          </a:p>
          <a:p>
            <a:r>
              <a:rPr lang="en-GB" sz="1000" dirty="0"/>
              <a:t>Cottrell, S. (2019) The study skills handbook. (5th ed). London: Red Globe Press. </a:t>
            </a:r>
          </a:p>
          <a:p>
            <a:endParaRPr lang="en-GB" sz="1000" dirty="0"/>
          </a:p>
          <a:p>
            <a:r>
              <a:rPr lang="en-GB" sz="1000" dirty="0"/>
              <a:t>Cornell University (2022) Collaborative learning. Available at: https://teaching.cornell.edu/teaching-resources/active-collaborative-learning/collaborative-learning (Accessed: 22 October 2022). </a:t>
            </a:r>
          </a:p>
          <a:p>
            <a:endParaRPr lang="en-GB" sz="1000" dirty="0"/>
          </a:p>
          <a:p>
            <a:r>
              <a:rPr lang="en-GB" sz="1000" dirty="0"/>
              <a:t>Deakin University (2022) Critical thinking, reading and note taking. Available at: https://www.deakin.edu.au/students/studying/study-support/academic-skills/reading-and-note-taking (Accessed: 20 October 2022). </a:t>
            </a:r>
          </a:p>
          <a:p>
            <a:endParaRPr lang="en-GB" sz="1000" dirty="0"/>
          </a:p>
          <a:p>
            <a:r>
              <a:rPr lang="en-GB" sz="1000" dirty="0"/>
              <a:t>Godfrey, J. (2013) How to use your reading in your essays. (2nd ed). Hampshire: Palgrave Macmillan.</a:t>
            </a:r>
          </a:p>
          <a:p>
            <a:endParaRPr lang="en-GB" sz="1000" dirty="0"/>
          </a:p>
          <a:p>
            <a:r>
              <a:rPr lang="en-GB" sz="1000" dirty="0"/>
              <a:t>Imperial College London (2022) Effective note-taking. Available at: https://www.imperial.ac.uk/students/success-guide/ug/effective-study/in-class-and-in-lectures/effective-note-taking/ (Accessed: 21 October 2022). </a:t>
            </a:r>
          </a:p>
          <a:p>
            <a:endParaRPr lang="en-GB" sz="1000" dirty="0"/>
          </a:p>
          <a:p>
            <a:r>
              <a:rPr lang="en-GB" sz="1000" dirty="0"/>
              <a:t>Judge, B. et al. (2013) Critical thinking skills for education students. Thousand Oaks, CA: Sage Publications. </a:t>
            </a:r>
          </a:p>
          <a:p>
            <a:endParaRPr lang="en-GB" sz="1000" dirty="0"/>
          </a:p>
          <a:p>
            <a:r>
              <a:rPr lang="en-GB" sz="1000" dirty="0"/>
              <a:t>Monash University (2022) What is critical thinking? Available at: https://www.monash.edu/learning/enhance-your-thinking/critical-thinking/what-is-critical-thinking (Accessed: 18 October 2022). </a:t>
            </a:r>
          </a:p>
          <a:p>
            <a:endParaRPr lang="en-GB" sz="1000" dirty="0"/>
          </a:p>
          <a:p>
            <a:r>
              <a:rPr lang="en-GB" sz="1000" dirty="0"/>
              <a:t>Newcastle University (2022) Note-taking strategies. Available at: https://www.ncl.ac.uk/academic-skills-kit/study-skills/reading-and-note-taking/note-taking-strategies/ (Accessed: 20 October 2022). </a:t>
            </a:r>
          </a:p>
          <a:p>
            <a:endParaRPr lang="en-GB" sz="1000" dirty="0"/>
          </a:p>
          <a:p>
            <a:r>
              <a:rPr lang="en-GB" sz="1000" dirty="0"/>
              <a:t>Oxford Brookes University (2022) Time management. Available at: https://www.brookes.ac.uk/students/support/self-help/guides/time-management/ (Accessed: 23 October 2022). </a:t>
            </a:r>
          </a:p>
          <a:p>
            <a:endParaRPr lang="en-GB" sz="1000" dirty="0"/>
          </a:p>
          <a:p>
            <a:r>
              <a:rPr lang="en-GB" sz="1000" dirty="0"/>
              <a:t>Swain, R. (2021) 3 tips for successful group work. Available at: https://www.prospects.ac.uk/applying-for-university/university-life/3-tips-for-successful-group-work (Accessed: 27 October 2022). </a:t>
            </a:r>
          </a:p>
          <a:p>
            <a:endParaRPr lang="en-GB" sz="1000" dirty="0"/>
          </a:p>
          <a:p>
            <a:r>
              <a:rPr lang="en-GB" sz="1000" dirty="0"/>
              <a:t>The University of Edinburgh (2021) Critical thinking. Available at: https://www.ed.ac.uk/institute-academic-development/study-hub/learning-resources/critical (Accessed: 18 October 2022). </a:t>
            </a:r>
          </a:p>
          <a:p>
            <a:endParaRPr lang="en-GB" sz="1000" dirty="0"/>
          </a:p>
          <a:p>
            <a:r>
              <a:rPr lang="en-GB" sz="1000" dirty="0"/>
              <a:t>University of Birmingham (2022) Why work in groups?. Available at: https://www.birmingham.ac.uk/schools/metallurgy-materials/about/cases/group-work/why.aspx (Accessed: 22 October 2022). </a:t>
            </a:r>
          </a:p>
          <a:p>
            <a:endParaRPr lang="en-GB" sz="1000" dirty="0"/>
          </a:p>
          <a:p>
            <a:r>
              <a:rPr lang="en-GB" sz="1000" dirty="0"/>
              <a:t>University of Kent (2022) Time management. Available at: https://www.kent.ac.uk/guides/tips-on-time-management (Accessed: 23 October 2022). </a:t>
            </a:r>
          </a:p>
          <a:p>
            <a:endParaRPr lang="en-GB" sz="1000" dirty="0"/>
          </a:p>
          <a:p>
            <a:r>
              <a:rPr lang="en-GB" sz="1000" dirty="0"/>
              <a:t>University of New South Wales (2022) Listening note taking strategies. Available at: https://www.student.unsw.edu.au/note-taking-skills (Accessed: 20 October 2022).</a:t>
            </a:r>
          </a:p>
          <a:p>
            <a:endParaRPr lang="en-GB" sz="1000" dirty="0"/>
          </a:p>
          <a:p>
            <a:r>
              <a:rPr lang="en-GB" sz="1000" dirty="0"/>
              <a:t>University of Portsmouth (2022) Organisation and time management. Available at: https://www.port.ac.uk/student-life/help-and-advice/study-skills/organisation-and-time-management (Accessed: 23 October 2022). </a:t>
            </a:r>
          </a:p>
          <a:p>
            <a:endParaRPr lang="en-GB" sz="1000" dirty="0"/>
          </a:p>
          <a:p>
            <a:r>
              <a:rPr lang="en-GB" sz="1000" dirty="0"/>
              <a:t>University of Sheffield (2022) Note taking. Available at: https://www.sheffield.ac.uk/academic-skills/study-skills-online/note (Accessed: 21 October 2022). </a:t>
            </a:r>
          </a:p>
          <a:p>
            <a:br>
              <a:rPr lang="en-GB" sz="1000" dirty="0"/>
            </a:br>
            <a:r>
              <a:rPr lang="en-GB" sz="1000" dirty="0"/>
              <a:t>University of Sussex (2022) Critical thinking. Available at: https://www.sussex.ac.uk/skills-hub/critical-thinking#main (Accessed: 18 October 2022).</a:t>
            </a:r>
          </a:p>
          <a:p>
            <a:endParaRPr lang="en-GB" sz="1000" dirty="0"/>
          </a:p>
          <a:p>
            <a:r>
              <a:rPr lang="en-GB" sz="1000" dirty="0"/>
              <a:t>University of York (2022) Critical thinking. Available at: https://subjectguides.york.ac.uk/skills/critical-thinking (Accessed: 17 October 2022). </a:t>
            </a:r>
          </a:p>
          <a:p>
            <a:endParaRPr lang="en-GB" dirty="0"/>
          </a:p>
        </p:txBody>
      </p:sp>
    </p:spTree>
    <p:extLst>
      <p:ext uri="{BB962C8B-B14F-4D97-AF65-F5344CB8AC3E}">
        <p14:creationId xmlns:p14="http://schemas.microsoft.com/office/powerpoint/2010/main" val="3748988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1811</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James (2205938)</dc:creator>
  <cp:lastModifiedBy>Hannah James (2205938)</cp:lastModifiedBy>
  <cp:revision>1</cp:revision>
  <dcterms:created xsi:type="dcterms:W3CDTF">2022-10-28T07:02:03Z</dcterms:created>
  <dcterms:modified xsi:type="dcterms:W3CDTF">2022-10-28T07:08:43Z</dcterms:modified>
</cp:coreProperties>
</file>