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63" r:id="rId1"/>
  </p:sldMasterIdLst>
  <p:notesMasterIdLst>
    <p:notesMasterId r:id="rId13"/>
  </p:notesMasterIdLst>
  <p:sldIdLst>
    <p:sldId id="269" r:id="rId2"/>
    <p:sldId id="258" r:id="rId3"/>
    <p:sldId id="259" r:id="rId4"/>
    <p:sldId id="260" r:id="rId5"/>
    <p:sldId id="262" r:id="rId6"/>
    <p:sldId id="263" r:id="rId7"/>
    <p:sldId id="264" r:id="rId8"/>
    <p:sldId id="265" r:id="rId9"/>
    <p:sldId id="266" r:id="rId10"/>
    <p:sldId id="270"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CC185-BD3A-039F-84CB-8F27EB6AE18D}" v="120" dt="2022-03-27T11:01:48.534"/>
    <p1510:client id="{E58CA99C-3B6F-5704-080C-B31A9D196955}" v="2" dt="2022-03-27T10:24:09.2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77" d="100"/>
          <a:sy n="77" d="100"/>
        </p:scale>
        <p:origin x="80" y="5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9A0A1B-AEDB-4B07-81DE-B1BA5744CE2E}" type="datetimeFigureOut">
              <a:t>3/27/2022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3BDA6-0ECE-42E6-8C5C-2E53003B267B}" type="slidenum">
              <a:t>‹#›</a:t>
            </a:fld>
            <a:endParaRPr lang="en-GB"/>
          </a:p>
        </p:txBody>
      </p:sp>
    </p:spTree>
    <p:extLst>
      <p:ext uri="{BB962C8B-B14F-4D97-AF65-F5344CB8AC3E}">
        <p14:creationId xmlns:p14="http://schemas.microsoft.com/office/powerpoint/2010/main" val="1077121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is a postal service company that is serving the people of the United Kingdom for over five centuries and it has become a familiar name across the United Kingdom. In this presentation, the author aims to give details about the effective communication benefits in Royal Mail, the theories of communication and how is Royal mail using those theories (Vereen et al., 2021). The author will also put forward the barriers of communication in Royal Mail, their channels of communication and the channels Royal Mail can use in communicating with their employees better.</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2</a:t>
            </a:fld>
            <a:endParaRPr lang="en-GB"/>
          </a:p>
        </p:txBody>
      </p:sp>
    </p:spTree>
    <p:extLst>
      <p:ext uri="{BB962C8B-B14F-4D97-AF65-F5344CB8AC3E}">
        <p14:creationId xmlns:p14="http://schemas.microsoft.com/office/powerpoint/2010/main" val="1729374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Royal Mail has a very effective communication channel and it has helped them to increase collaboration among their employees, they like to work in a team and this has increased the efficiency in the work of employees (Reddy and Gupta, 2020). Effective communication has also led to the improvement in interpersonal relationships with customers. </a:t>
            </a:r>
          </a:p>
        </p:txBody>
      </p:sp>
      <p:sp>
        <p:nvSpPr>
          <p:cNvPr id="4" name="Slide Number Placeholder 3"/>
          <p:cNvSpPr>
            <a:spLocks noGrp="1"/>
          </p:cNvSpPr>
          <p:nvPr>
            <p:ph type="sldNum" sz="quarter" idx="5"/>
          </p:nvPr>
        </p:nvSpPr>
        <p:spPr/>
        <p:txBody>
          <a:bodyPr/>
          <a:lstStyle/>
          <a:p>
            <a:fld id="{8373BDA6-0ECE-42E6-8C5C-2E53003B267B}" type="slidenum">
              <a:t>3</a:t>
            </a:fld>
            <a:endParaRPr lang="en-GB"/>
          </a:p>
        </p:txBody>
      </p:sp>
    </p:spTree>
    <p:extLst>
      <p:ext uri="{BB962C8B-B14F-4D97-AF65-F5344CB8AC3E}">
        <p14:creationId xmlns:p14="http://schemas.microsoft.com/office/powerpoint/2010/main" val="452632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Theories of Communication are multiple as many theorists have given their opinions on the topic of </a:t>
            </a:r>
            <a:r>
              <a:rPr lang="en-US" dirty="0" err="1"/>
              <a:t>organisational</a:t>
            </a:r>
            <a:r>
              <a:rPr lang="en-US" dirty="0"/>
              <a:t> communication (Sanders et al., 2020). However, Max Weber’s Theory and Stanley Deetz's Theory are the classical theories that are followed to date. Max Weber in his theory said that the roles of the people in an </a:t>
            </a:r>
            <a:r>
              <a:rPr lang="en-US" dirty="0" err="1"/>
              <a:t>organisation</a:t>
            </a:r>
            <a:r>
              <a:rPr lang="en-US" dirty="0"/>
              <a:t> are very clear and therefore the communication should be hierarchical and very structured. Stanley Deetz in his Theory of Communication said that the traditional notions of communication should be replaced and every people within the </a:t>
            </a:r>
            <a:r>
              <a:rPr lang="en-US" dirty="0" err="1"/>
              <a:t>organisation</a:t>
            </a:r>
            <a:r>
              <a:rPr lang="en-US" dirty="0"/>
              <a:t> should be given a chance to say their opinion. He said that the </a:t>
            </a:r>
            <a:r>
              <a:rPr lang="en-US" dirty="0" err="1"/>
              <a:t>organisations</a:t>
            </a:r>
            <a:r>
              <a:rPr lang="en-US" dirty="0"/>
              <a:t> that are bureaucratic should shed their arrogance and the hierarchical attitude and give equal respect to all the members of the </a:t>
            </a:r>
            <a:r>
              <a:rPr lang="en-US" dirty="0" err="1"/>
              <a:t>organisation</a:t>
            </a:r>
            <a:r>
              <a:rPr lang="en-US" dirty="0"/>
              <a:t> so that everyone has a voice of their own and they can put forward their opinions when needed. </a:t>
            </a:r>
            <a:endParaRPr lang="en-US"/>
          </a:p>
        </p:txBody>
      </p:sp>
      <p:sp>
        <p:nvSpPr>
          <p:cNvPr id="4" name="Slide Number Placeholder 3"/>
          <p:cNvSpPr>
            <a:spLocks noGrp="1"/>
          </p:cNvSpPr>
          <p:nvPr>
            <p:ph type="sldNum" sz="quarter" idx="5"/>
          </p:nvPr>
        </p:nvSpPr>
        <p:spPr/>
        <p:txBody>
          <a:bodyPr/>
          <a:lstStyle/>
          <a:p>
            <a:fld id="{8373BDA6-0ECE-42E6-8C5C-2E53003B267B}" type="slidenum">
              <a:t>4</a:t>
            </a:fld>
            <a:endParaRPr lang="en-GB"/>
          </a:p>
        </p:txBody>
      </p:sp>
    </p:spTree>
    <p:extLst>
      <p:ext uri="{BB962C8B-B14F-4D97-AF65-F5344CB8AC3E}">
        <p14:creationId xmlns:p14="http://schemas.microsoft.com/office/powerpoint/2010/main" val="2038783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barriers before the pandemic started were professionally managed by Royal Mail, but as the pandemic started two barriers have started developing and these barriers are creating huge problems for the company (</a:t>
            </a:r>
            <a:r>
              <a:rPr lang="en-US" dirty="0" err="1"/>
              <a:t>Kovaitė</a:t>
            </a:r>
            <a:r>
              <a:rPr lang="en-US" dirty="0"/>
              <a:t> et al., 2020). There is a Physical Barriers between the company and the external stakeholders among whom mainly are the customers. With the onset of the pandemic, people started living confined and they started working and greeting their family through electronic mails the mailman was no more required then and if they are required they used to drop the mails in the </a:t>
            </a:r>
            <a:r>
              <a:rPr lang="en-US" dirty="0" err="1"/>
              <a:t>dropboxes</a:t>
            </a:r>
            <a:r>
              <a:rPr lang="en-US" dirty="0"/>
              <a:t> with no personal communication and in this way the interpersonal relationships with the customers also went haywire (Altun and Anwar, 2021). Thus the company is facing multiple barriers in communicating with their age-old customers and those barriers are physical barriers and interpersonal barriers. </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5</a:t>
            </a:fld>
            <a:endParaRPr lang="en-GB"/>
          </a:p>
        </p:txBody>
      </p:sp>
    </p:spTree>
    <p:extLst>
      <p:ext uri="{BB962C8B-B14F-4D97-AF65-F5344CB8AC3E}">
        <p14:creationId xmlns:p14="http://schemas.microsoft.com/office/powerpoint/2010/main" val="3113479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Channels are the means and the ways by using which </a:t>
            </a:r>
            <a:r>
              <a:rPr lang="en-US" dirty="0" err="1"/>
              <a:t>organisations</a:t>
            </a:r>
            <a:r>
              <a:rPr lang="en-US" dirty="0"/>
              <a:t> communicate with their employees (Hill, 2020). Royal Mail has an old-world charm and they believe only in face-to-face communication with their employees. They believe that talking with the employees face-to-face helps to sort out any matter that arises within the </a:t>
            </a:r>
            <a:r>
              <a:rPr lang="en-US" dirty="0" err="1"/>
              <a:t>organisation</a:t>
            </a:r>
            <a:r>
              <a:rPr lang="en-US" dirty="0"/>
              <a:t> and they believe it to be the most effective communication channel. </a:t>
            </a:r>
          </a:p>
        </p:txBody>
      </p:sp>
      <p:sp>
        <p:nvSpPr>
          <p:cNvPr id="4" name="Slide Number Placeholder 3"/>
          <p:cNvSpPr>
            <a:spLocks noGrp="1"/>
          </p:cNvSpPr>
          <p:nvPr>
            <p:ph type="sldNum" sz="quarter" idx="5"/>
          </p:nvPr>
        </p:nvSpPr>
        <p:spPr/>
        <p:txBody>
          <a:bodyPr/>
          <a:lstStyle/>
          <a:p>
            <a:fld id="{8373BDA6-0ECE-42E6-8C5C-2E53003B267B}" type="slidenum">
              <a:t>6</a:t>
            </a:fld>
            <a:endParaRPr lang="en-GB"/>
          </a:p>
        </p:txBody>
      </p:sp>
    </p:spTree>
    <p:extLst>
      <p:ext uri="{BB962C8B-B14F-4D97-AF65-F5344CB8AC3E}">
        <p14:creationId xmlns:p14="http://schemas.microsoft.com/office/powerpoint/2010/main" val="21360969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Royal Mail believes in only interacting with their employees by conversing with them face-to-face and they have adopted this policy for 500 years (Akbar and Özgül, E, 2018). However, the times have changed and this is the age of </a:t>
            </a:r>
            <a:r>
              <a:rPr lang="en-US" dirty="0" err="1"/>
              <a:t>digitisation</a:t>
            </a:r>
            <a:r>
              <a:rPr lang="en-US" dirty="0"/>
              <a:t> therefore they should try to adopt modern ways of communication like e-mail messaging, telephoning, mobile messaging and many other social media messaging services are available in the market.</a:t>
            </a:r>
          </a:p>
          <a:p>
            <a:br>
              <a:rPr lang="en-US" dirty="0"/>
            </a:br>
            <a:endParaRPr lang="en-US" dirty="0"/>
          </a:p>
        </p:txBody>
      </p:sp>
      <p:sp>
        <p:nvSpPr>
          <p:cNvPr id="4" name="Slide Number Placeholder 3"/>
          <p:cNvSpPr>
            <a:spLocks noGrp="1"/>
          </p:cNvSpPr>
          <p:nvPr>
            <p:ph type="sldNum" sz="quarter" idx="5"/>
          </p:nvPr>
        </p:nvSpPr>
        <p:spPr/>
        <p:txBody>
          <a:bodyPr/>
          <a:lstStyle/>
          <a:p>
            <a:fld id="{8373BDA6-0ECE-42E6-8C5C-2E53003B267B}" type="slidenum">
              <a:t>7</a:t>
            </a:fld>
            <a:endParaRPr lang="en-GB"/>
          </a:p>
        </p:txBody>
      </p:sp>
    </p:spTree>
    <p:extLst>
      <p:ext uri="{BB962C8B-B14F-4D97-AF65-F5344CB8AC3E}">
        <p14:creationId xmlns:p14="http://schemas.microsoft.com/office/powerpoint/2010/main" val="223978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3/27/2022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362990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3/27/2022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49728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3/27/2022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27545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3/27/2022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83145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3/27/2022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15512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3/27/2022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12707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3/27/2022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326199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3/27/2022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03325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3/27/2022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066919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3/27/2022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22826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3/27/2022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795759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3/27/2022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540330611"/>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56" r:id="rId6"/>
    <p:sldLayoutId id="2147483752" r:id="rId7"/>
    <p:sldLayoutId id="2147483753" r:id="rId8"/>
    <p:sldLayoutId id="2147483754" r:id="rId9"/>
    <p:sldLayoutId id="2147483755" r:id="rId10"/>
    <p:sldLayoutId id="2147483757"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ncbi.nlm.nih.gov/pmc/articles/PMC7586512/" TargetMode="External"/><Relationship Id="rId3" Type="http://schemas.openxmlformats.org/officeDocument/2006/relationships/hyperlink" Target="https://www.bsjmm.com/index.php/bsjmm/article/download/66/27" TargetMode="External"/><Relationship Id="rId7" Type="http://schemas.openxmlformats.org/officeDocument/2006/relationships/hyperlink" Target="http://growingscience.com/msl/Vol10/msl_2019_373.pdf" TargetMode="External"/><Relationship Id="rId2" Type="http://schemas.openxmlformats.org/officeDocument/2006/relationships/hyperlink" Target="https://dergipark.org.tr/en/download/article-file/627853" TargetMode="External"/><Relationship Id="rId1" Type="http://schemas.openxmlformats.org/officeDocument/2006/relationships/slideLayout" Target="../slideLayouts/slideLayout2.xml"/><Relationship Id="rId6" Type="http://schemas.openxmlformats.org/officeDocument/2006/relationships/hyperlink" Target="https://hrcak.srce.hr/file/347147" TargetMode="External"/><Relationship Id="rId5" Type="http://schemas.openxmlformats.org/officeDocument/2006/relationships/hyperlink" Target="https://journals.sagepub.com/doi/pdf/10.1177/0038026119854857" TargetMode="External"/><Relationship Id="rId10" Type="http://schemas.openxmlformats.org/officeDocument/2006/relationships/hyperlink" Target="https://journals.plos.org/plosone/article?id=10.1371/journal.pone.0251169" TargetMode="External"/><Relationship Id="rId4" Type="http://schemas.openxmlformats.org/officeDocument/2006/relationships/hyperlink" Target="https://sbir.upct.es/index.php/sbir/article/view/392" TargetMode="External"/><Relationship Id="rId9" Type="http://schemas.openxmlformats.org/officeDocument/2006/relationships/hyperlink" Target="https://journals.sagepub.com/doi/full/10.1177/0021886320937026"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A9B0E-5ACE-4194-9043-53461C12F2E2}"/>
              </a:ext>
            </a:extLst>
          </p:cNvPr>
          <p:cNvSpPr>
            <a:spLocks noGrp="1"/>
          </p:cNvSpPr>
          <p:nvPr>
            <p:ph type="title"/>
          </p:nvPr>
        </p:nvSpPr>
        <p:spPr>
          <a:xfrm>
            <a:off x="254524" y="0"/>
            <a:ext cx="10605154" cy="2521884"/>
          </a:xfrm>
        </p:spPr>
        <p:txBody>
          <a:bodyPr>
            <a:normAutofit fontScale="90000"/>
          </a:bodyPr>
          <a:lstStyle/>
          <a:p>
            <a:r>
              <a:rPr lang="en-GB" dirty="0"/>
              <a:t>Effective Team Working and Communication</a:t>
            </a:r>
            <a:br>
              <a:rPr lang="en-GB" dirty="0"/>
            </a:br>
            <a:r>
              <a:rPr lang="en-GB" dirty="0"/>
              <a:t>BMSW4002_BIRM</a:t>
            </a:r>
            <a:br>
              <a:rPr lang="en-GB" dirty="0"/>
            </a:br>
            <a:r>
              <a:rPr lang="en-GB" dirty="0"/>
              <a:t>Strategies for Effective Communication in a Business Setting</a:t>
            </a:r>
            <a:br>
              <a:rPr lang="en-GB" dirty="0"/>
            </a:br>
            <a:r>
              <a:rPr lang="en-GB" dirty="0"/>
              <a:t>GROUP PRESENTATION </a:t>
            </a:r>
          </a:p>
        </p:txBody>
      </p:sp>
      <p:sp>
        <p:nvSpPr>
          <p:cNvPr id="3" name="Content Placeholder 2">
            <a:extLst>
              <a:ext uri="{FF2B5EF4-FFF2-40B4-BE49-F238E27FC236}">
                <a16:creationId xmlns:a16="http://schemas.microsoft.com/office/drawing/2014/main" id="{49BE590A-CC3C-4947-8049-EDDEDB6BCE18}"/>
              </a:ext>
            </a:extLst>
          </p:cNvPr>
          <p:cNvSpPr>
            <a:spLocks noGrp="1"/>
          </p:cNvSpPr>
          <p:nvPr>
            <p:ph idx="1"/>
          </p:nvPr>
        </p:nvSpPr>
        <p:spPr>
          <a:xfrm>
            <a:off x="254524" y="3176833"/>
            <a:ext cx="11937476" cy="3506839"/>
          </a:xfrm>
        </p:spPr>
        <p:txBody>
          <a:bodyPr vert="horz" lIns="91440" tIns="45720" rIns="91440" bIns="45720" rtlCol="0" anchor="t">
            <a:normAutofit/>
          </a:bodyPr>
          <a:lstStyle/>
          <a:p>
            <a:r>
              <a:rPr lang="en-GB" dirty="0"/>
              <a:t>Student Name: FLORINA MADALINA GUGOI  ID Number:2111163</a:t>
            </a:r>
          </a:p>
          <a:p>
            <a:r>
              <a:rPr lang="en-GB" dirty="0"/>
              <a:t>Student Name: ION GUGOI ID Number:2113008</a:t>
            </a:r>
          </a:p>
          <a:p>
            <a:r>
              <a:rPr lang="en-GB" dirty="0"/>
              <a:t>Student Name: SALAH MHEIDEAN ID Number:2109425</a:t>
            </a:r>
          </a:p>
          <a:p>
            <a:r>
              <a:rPr lang="en-GB" dirty="0"/>
              <a:t>Student Name ADDIS GEBRESILASIE ID Number: 2112297</a:t>
            </a:r>
          </a:p>
          <a:p>
            <a:r>
              <a:rPr lang="en-GB" dirty="0"/>
              <a:t>Student Name: VENETIA  FRANCIS ID Number:2108963</a:t>
            </a:r>
          </a:p>
          <a:p>
            <a:endParaRPr lang="en-GB" dirty="0"/>
          </a:p>
        </p:txBody>
      </p:sp>
    </p:spTree>
    <p:extLst>
      <p:ext uri="{BB962C8B-B14F-4D97-AF65-F5344CB8AC3E}">
        <p14:creationId xmlns:p14="http://schemas.microsoft.com/office/powerpoint/2010/main" val="2743540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BBD1324-BAD3-E7A4-3011-E39BA222463B}"/>
              </a:ext>
            </a:extLst>
          </p:cNvPr>
          <p:cNvSpPr>
            <a:spLocks noGrp="1"/>
          </p:cNvSpPr>
          <p:nvPr>
            <p:ph type="title"/>
          </p:nvPr>
        </p:nvSpPr>
        <p:spPr>
          <a:xfrm>
            <a:off x="525717" y="787068"/>
            <a:ext cx="4663649" cy="1455091"/>
          </a:xfrm>
        </p:spPr>
        <p:txBody>
          <a:bodyPr>
            <a:normAutofit/>
          </a:bodyPr>
          <a:lstStyle/>
          <a:p>
            <a:r>
              <a:rPr lang="en-GB" b="1" i="0" dirty="0">
                <a:ea typeface="+mj-lt"/>
                <a:cs typeface="+mj-lt"/>
              </a:rPr>
              <a:t>Introduction </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6">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9CEF9440-9464-5CF6-7C31-C788B00D0078}"/>
              </a:ext>
            </a:extLst>
          </p:cNvPr>
          <p:cNvSpPr>
            <a:spLocks noGrp="1"/>
          </p:cNvSpPr>
          <p:nvPr>
            <p:ph idx="1"/>
          </p:nvPr>
        </p:nvSpPr>
        <p:spPr>
          <a:xfrm>
            <a:off x="525717" y="2796427"/>
            <a:ext cx="4663649" cy="3274503"/>
          </a:xfrm>
        </p:spPr>
        <p:txBody>
          <a:bodyPr vert="horz" lIns="91440" tIns="45720" rIns="91440" bIns="45720" rtlCol="0">
            <a:normAutofit/>
          </a:bodyPr>
          <a:lstStyle/>
          <a:p>
            <a:pPr marL="285750" indent="-285750">
              <a:lnSpc>
                <a:spcPct val="100000"/>
              </a:lnSpc>
              <a:buFont typeface="Arial"/>
              <a:buChar char="•"/>
            </a:pPr>
            <a:r>
              <a:rPr lang="en-GB" sz="1900">
                <a:ea typeface="+mn-lt"/>
                <a:cs typeface="+mn-lt"/>
              </a:rPr>
              <a:t>Royal Mail is a company that opened its stores almost 500 years back in the year 1516.</a:t>
            </a:r>
            <a:endParaRPr lang="en-US" sz="1900"/>
          </a:p>
          <a:p>
            <a:pPr marL="285750" indent="-285750">
              <a:lnSpc>
                <a:spcPct val="100000"/>
              </a:lnSpc>
              <a:buFont typeface="Arial"/>
              <a:buChar char="•"/>
            </a:pPr>
            <a:r>
              <a:rPr lang="en-GB" sz="1900">
                <a:ea typeface="+mn-lt"/>
                <a:cs typeface="+mn-lt"/>
              </a:rPr>
              <a:t>Royal Mail is a postal service company and is very familiar across the United Kingdom.</a:t>
            </a:r>
            <a:endParaRPr lang="en-GB" sz="1900"/>
          </a:p>
          <a:p>
            <a:pPr marL="285750" indent="-285750">
              <a:lnSpc>
                <a:spcPct val="100000"/>
              </a:lnSpc>
              <a:buFont typeface="Arial"/>
              <a:buChar char="•"/>
            </a:pPr>
            <a:r>
              <a:rPr lang="en-GB" sz="1900">
                <a:ea typeface="+mn-lt"/>
                <a:cs typeface="+mn-lt"/>
              </a:rPr>
              <a:t>This presentation will put forward the details of their effective communication in their offices and their communication barriers.</a:t>
            </a:r>
          </a:p>
          <a:p>
            <a:pPr>
              <a:lnSpc>
                <a:spcPct val="100000"/>
              </a:lnSpc>
            </a:pPr>
            <a:endParaRPr lang="en-GB" sz="1900"/>
          </a:p>
        </p:txBody>
      </p:sp>
      <p:pic>
        <p:nvPicPr>
          <p:cNvPr id="4" name="Picture 4" descr="Logo, company name&#10;&#10;Description automatically generated">
            <a:extLst>
              <a:ext uri="{FF2B5EF4-FFF2-40B4-BE49-F238E27FC236}">
                <a16:creationId xmlns:a16="http://schemas.microsoft.com/office/drawing/2014/main" id="{35F789FB-760D-2DF8-EA4D-64A4D4C7AB43}"/>
              </a:ext>
            </a:extLst>
          </p:cNvPr>
          <p:cNvPicPr>
            <a:picLocks noChangeAspect="1"/>
          </p:cNvPicPr>
          <p:nvPr/>
        </p:nvPicPr>
        <p:blipFill>
          <a:blip r:embed="rId3"/>
          <a:stretch>
            <a:fillRect/>
          </a:stretch>
        </p:blipFill>
        <p:spPr>
          <a:xfrm>
            <a:off x="5953780" y="1345845"/>
            <a:ext cx="5660211" cy="4075351"/>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6771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4FBEEA-F275-CB2A-8F94-55B684D3623D}"/>
              </a:ext>
            </a:extLst>
          </p:cNvPr>
          <p:cNvSpPr>
            <a:spLocks noGrp="1"/>
          </p:cNvSpPr>
          <p:nvPr>
            <p:ph type="title"/>
          </p:nvPr>
        </p:nvSpPr>
        <p:spPr>
          <a:xfrm>
            <a:off x="517871" y="950076"/>
            <a:ext cx="4767930" cy="1874818"/>
          </a:xfrm>
        </p:spPr>
        <p:txBody>
          <a:bodyPr>
            <a:normAutofit/>
          </a:bodyPr>
          <a:lstStyle/>
          <a:p>
            <a:r>
              <a:rPr lang="en-GB" b="1" i="0" dirty="0">
                <a:ea typeface="+mj-lt"/>
                <a:cs typeface="+mj-lt"/>
              </a:rPr>
              <a:t>Benefits of Effective Communication in Royal Mail </a:t>
            </a:r>
            <a:endParaRPr lang="en-US" dirty="0"/>
          </a:p>
        </p:txBody>
      </p:sp>
      <p:sp>
        <p:nvSpPr>
          <p:cNvPr id="11" name="Freeform: Shape 10">
            <a:extLst>
              <a:ext uri="{FF2B5EF4-FFF2-40B4-BE49-F238E27FC236}">
                <a16:creationId xmlns:a16="http://schemas.microsoft.com/office/drawing/2014/main" id="{13E5F285-BD95-4989-B20B-778990159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839951" cy="1423657"/>
          </a:xfrm>
          <a:custGeom>
            <a:avLst/>
            <a:gdLst>
              <a:gd name="connsiteX0" fmla="*/ 0 w 2331138"/>
              <a:gd name="connsiteY0" fmla="*/ 0 h 3352676"/>
              <a:gd name="connsiteX1" fmla="*/ 2331138 w 2331138"/>
              <a:gd name="connsiteY1" fmla="*/ 0 h 3352676"/>
              <a:gd name="connsiteX2" fmla="*/ 2331138 w 2331138"/>
              <a:gd name="connsiteY2" fmla="*/ 3352676 h 3352676"/>
              <a:gd name="connsiteX3" fmla="*/ 2097210 w 2331138"/>
              <a:gd name="connsiteY3" fmla="*/ 3226228 h 3352676"/>
              <a:gd name="connsiteX4" fmla="*/ 214881 w 2331138"/>
              <a:gd name="connsiteY4" fmla="*/ 1176738 h 3352676"/>
              <a:gd name="connsiteX5" fmla="*/ 1129 w 2331138"/>
              <a:gd name="connsiteY5" fmla="*/ 67475 h 335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1138" h="3352676">
                <a:moveTo>
                  <a:pt x="0" y="0"/>
                </a:moveTo>
                <a:lnTo>
                  <a:pt x="2331138" y="0"/>
                </a:lnTo>
                <a:lnTo>
                  <a:pt x="2331138" y="3352676"/>
                </a:lnTo>
                <a:lnTo>
                  <a:pt x="2097210" y="3226228"/>
                </a:lnTo>
                <a:cubicBezTo>
                  <a:pt x="1273150" y="2744079"/>
                  <a:pt x="560886" y="2027200"/>
                  <a:pt x="214881" y="1176738"/>
                </a:cubicBezTo>
                <a:cubicBezTo>
                  <a:pt x="72781" y="827511"/>
                  <a:pt x="14297" y="430630"/>
                  <a:pt x="1129" y="67475"/>
                </a:cubicBezTo>
                <a:close/>
              </a:path>
            </a:pathLst>
          </a:custGeom>
          <a:solidFill>
            <a:schemeClr val="accent1">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3" name="Graphic 78">
            <a:extLst>
              <a:ext uri="{FF2B5EF4-FFF2-40B4-BE49-F238E27FC236}">
                <a16:creationId xmlns:a16="http://schemas.microsoft.com/office/drawing/2014/main" id="{6C02F4BE-6538-4CAD-B506-5FEB41D37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4415" y="3039261"/>
            <a:ext cx="1020166" cy="45718"/>
            <a:chOff x="4886325" y="3371754"/>
            <a:chExt cx="2418492" cy="113728"/>
          </a:xfrm>
          <a:solidFill>
            <a:schemeClr val="accent1"/>
          </a:solidFill>
        </p:grpSpPr>
        <p:sp>
          <p:nvSpPr>
            <p:cNvPr id="14" name="Graphic 78">
              <a:extLst>
                <a:ext uri="{FF2B5EF4-FFF2-40B4-BE49-F238E27FC236}">
                  <a16:creationId xmlns:a16="http://schemas.microsoft.com/office/drawing/2014/main" id="{3937246C-D7B5-4CC9-B979-0999DFD5B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559392DF-C926-44F7-920D-C232D60C05F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437FE2E3-579D-4AA7-8775-C78D1D5631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A6A05323-CAFA-4D34-83D6-3B23B02085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D49C45E0-CA07-4FD4-9097-BF313F498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1EC741B7-EEE8-43D3-9F8E-C2B4DD1965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F2432C91-C291-189A-F3AB-D8623CA748E0}"/>
              </a:ext>
            </a:extLst>
          </p:cNvPr>
          <p:cNvSpPr>
            <a:spLocks noGrp="1"/>
          </p:cNvSpPr>
          <p:nvPr>
            <p:ph idx="1"/>
          </p:nvPr>
        </p:nvSpPr>
        <p:spPr>
          <a:xfrm>
            <a:off x="517871" y="3299404"/>
            <a:ext cx="4767930" cy="2745750"/>
          </a:xfrm>
        </p:spPr>
        <p:txBody>
          <a:bodyPr vert="horz" lIns="91440" tIns="45720" rIns="91440" bIns="45720" rtlCol="0">
            <a:normAutofit fontScale="92500"/>
          </a:bodyPr>
          <a:lstStyle/>
          <a:p>
            <a:pPr marL="285750" indent="-285750">
              <a:lnSpc>
                <a:spcPct val="100000"/>
              </a:lnSpc>
              <a:buFont typeface="Arial"/>
              <a:buChar char="•"/>
            </a:pPr>
            <a:r>
              <a:rPr lang="en-GB" sz="1700" dirty="0">
                <a:ea typeface="+mn-lt"/>
                <a:cs typeface="+mn-lt"/>
              </a:rPr>
              <a:t>Royal Mail has a very effective communication channel and it has various benefits as well.</a:t>
            </a:r>
            <a:endParaRPr lang="en-US" sz="1700" dirty="0"/>
          </a:p>
          <a:p>
            <a:pPr marL="285750" indent="-285750">
              <a:lnSpc>
                <a:spcPct val="100000"/>
              </a:lnSpc>
              <a:buFont typeface="Arial"/>
              <a:buChar char="•"/>
            </a:pPr>
            <a:r>
              <a:rPr lang="en-GB" sz="1700" dirty="0">
                <a:ea typeface="+mn-lt"/>
                <a:cs typeface="+mn-lt"/>
              </a:rPr>
              <a:t>Effective Communication in Royal Mail helped to increase collaborative aptitude and promotes efficient working.</a:t>
            </a:r>
            <a:endParaRPr lang="en-GB" sz="1700" dirty="0"/>
          </a:p>
          <a:p>
            <a:pPr marL="285750" indent="-285750">
              <a:lnSpc>
                <a:spcPct val="100000"/>
              </a:lnSpc>
              <a:buFont typeface="Arial"/>
              <a:buChar char="•"/>
            </a:pPr>
            <a:r>
              <a:rPr lang="en-GB" sz="1700" dirty="0">
                <a:ea typeface="+mn-lt"/>
                <a:cs typeface="+mn-lt"/>
              </a:rPr>
              <a:t>Effective Communication also helped Royal Mail to improve interpersonal relationships with their customers.</a:t>
            </a:r>
          </a:p>
          <a:p>
            <a:pPr marL="285750" indent="-285750">
              <a:lnSpc>
                <a:spcPct val="100000"/>
              </a:lnSpc>
              <a:buFont typeface="Arial"/>
              <a:buChar char="•"/>
            </a:pPr>
            <a:r>
              <a:rPr lang="en-GB" sz="1700" dirty="0">
                <a:ea typeface="+mn-lt"/>
                <a:cs typeface="+mn-lt"/>
              </a:rPr>
              <a:t>{  </a:t>
            </a:r>
            <a:r>
              <a:rPr lang="en-GB" sz="1700" dirty="0" err="1">
                <a:ea typeface="+mn-lt"/>
                <a:cs typeface="+mn-lt"/>
              </a:rPr>
              <a:t>Akbar,S,I.and</a:t>
            </a:r>
            <a:r>
              <a:rPr lang="en-GB" sz="1700" dirty="0">
                <a:ea typeface="+mn-lt"/>
                <a:cs typeface="+mn-lt"/>
              </a:rPr>
              <a:t> Ozgul.E.,2018}</a:t>
            </a:r>
            <a:endParaRPr lang="en-GB" sz="1700" dirty="0"/>
          </a:p>
        </p:txBody>
      </p:sp>
      <p:pic>
        <p:nvPicPr>
          <p:cNvPr id="4" name="Picture 4" descr="A picture containing text, colorful&#10;&#10;Description automatically generated">
            <a:extLst>
              <a:ext uri="{FF2B5EF4-FFF2-40B4-BE49-F238E27FC236}">
                <a16:creationId xmlns:a16="http://schemas.microsoft.com/office/drawing/2014/main" id="{E08B26AC-DC50-9DE5-DD99-F4552FD91BA1}"/>
              </a:ext>
            </a:extLst>
          </p:cNvPr>
          <p:cNvPicPr>
            <a:picLocks noChangeAspect="1"/>
          </p:cNvPicPr>
          <p:nvPr/>
        </p:nvPicPr>
        <p:blipFill rotWithShape="1">
          <a:blip r:embed="rId3"/>
          <a:srcRect l="32113" r="8637" b="-1"/>
          <a:stretch/>
        </p:blipFill>
        <p:spPr>
          <a:xfrm>
            <a:off x="5980742" y="565167"/>
            <a:ext cx="5654663" cy="5654663"/>
          </a:xfrm>
          <a:prstGeom prst="rect">
            <a:avLst/>
          </a:prstGeom>
        </p:spPr>
      </p:pic>
      <p:sp>
        <p:nvSpPr>
          <p:cNvPr id="21" name="Freeform: Shape 20">
            <a:extLst>
              <a:ext uri="{FF2B5EF4-FFF2-40B4-BE49-F238E27FC236}">
                <a16:creationId xmlns:a16="http://schemas.microsoft.com/office/drawing/2014/main" id="{6B6061A8-D267-4967-AF47-C3CC45138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899042" y="4951350"/>
            <a:ext cx="4292956" cy="1927671"/>
          </a:xfrm>
          <a:custGeom>
            <a:avLst/>
            <a:gdLst>
              <a:gd name="connsiteX0" fmla="*/ 0 w 4238069"/>
              <a:gd name="connsiteY0" fmla="*/ 0 h 1903025"/>
              <a:gd name="connsiteX1" fmla="*/ 113310 w 4238069"/>
              <a:gd name="connsiteY1" fmla="*/ 8960 h 1903025"/>
              <a:gd name="connsiteX2" fmla="*/ 291503 w 4238069"/>
              <a:gd name="connsiteY2" fmla="*/ 37000 h 1903025"/>
              <a:gd name="connsiteX3" fmla="*/ 3082930 w 4238069"/>
              <a:gd name="connsiteY3" fmla="*/ 1104916 h 1903025"/>
              <a:gd name="connsiteX4" fmla="*/ 3881548 w 4238069"/>
              <a:gd name="connsiteY4" fmla="*/ 1668276 h 1903025"/>
              <a:gd name="connsiteX5" fmla="*/ 4238069 w 4238069"/>
              <a:gd name="connsiteY5" fmla="*/ 1903025 h 1903025"/>
              <a:gd name="connsiteX6" fmla="*/ 0 w 4238069"/>
              <a:gd name="connsiteY6" fmla="*/ 1903025 h 1903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8069" h="1903025">
                <a:moveTo>
                  <a:pt x="0" y="0"/>
                </a:moveTo>
                <a:lnTo>
                  <a:pt x="113310" y="8960"/>
                </a:lnTo>
                <a:cubicBezTo>
                  <a:pt x="173365" y="16155"/>
                  <a:pt x="232870" y="25632"/>
                  <a:pt x="291503" y="37000"/>
                </a:cubicBezTo>
                <a:cubicBezTo>
                  <a:pt x="1250780" y="222537"/>
                  <a:pt x="2264787" y="499636"/>
                  <a:pt x="3082930" y="1104916"/>
                </a:cubicBezTo>
                <a:cubicBezTo>
                  <a:pt x="3348371" y="1301283"/>
                  <a:pt x="3614239" y="1488349"/>
                  <a:pt x="3881548" y="1668276"/>
                </a:cubicBezTo>
                <a:lnTo>
                  <a:pt x="4238069" y="1903025"/>
                </a:lnTo>
                <a:lnTo>
                  <a:pt x="0" y="1903025"/>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2DB770A-658D-4212-9BF2-236070D5D7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447993" y="5742897"/>
            <a:ext cx="886141" cy="802496"/>
            <a:chOff x="10948005" y="3272152"/>
            <a:chExt cx="868640" cy="786648"/>
          </a:xfrm>
          <a:solidFill>
            <a:schemeClr val="accent3">
              <a:lumMod val="60000"/>
              <a:lumOff val="40000"/>
            </a:schemeClr>
          </a:solidFill>
        </p:grpSpPr>
        <p:sp>
          <p:nvSpPr>
            <p:cNvPr id="24" name="Freeform: Shape 23">
              <a:extLst>
                <a:ext uri="{FF2B5EF4-FFF2-40B4-BE49-F238E27FC236}">
                  <a16:creationId xmlns:a16="http://schemas.microsoft.com/office/drawing/2014/main" id="{A9B99195-76A3-4B90-8F45-BAEF05699C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F1029419-581A-4B40-B3E3-BD5931F99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8F181C6-C3A7-463D-B837-E6FB1B08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FB6F6AFA-67F5-4D3A-839B-6B3980B6FC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E9F49015-3756-46EC-AF1A-2F33219CB1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44C1E606-364B-4793-83A8-61AC96EDB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D62BB33-881E-4E43-A746-75C1E7C322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735402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3BA6D229-5AC3-B7C1-F996-49F99933F55D}"/>
              </a:ext>
            </a:extLst>
          </p:cNvPr>
          <p:cNvSpPr>
            <a:spLocks noGrp="1"/>
          </p:cNvSpPr>
          <p:nvPr>
            <p:ph type="title"/>
          </p:nvPr>
        </p:nvSpPr>
        <p:spPr>
          <a:xfrm>
            <a:off x="525717" y="787068"/>
            <a:ext cx="5566263" cy="1455091"/>
          </a:xfrm>
        </p:spPr>
        <p:txBody>
          <a:bodyPr>
            <a:normAutofit/>
          </a:bodyPr>
          <a:lstStyle/>
          <a:p>
            <a:r>
              <a:rPr lang="en-GB" b="1" i="0" dirty="0">
                <a:ea typeface="+mj-lt"/>
                <a:cs typeface="+mj-lt"/>
              </a:rPr>
              <a:t>Theories of Communication</a:t>
            </a:r>
            <a:endParaRPr lang="en-US" dirty="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4998E028-939B-69A3-841B-3790EEA8D059}"/>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Theories of Communication are multiple and each theory has its viewpoint.</a:t>
            </a:r>
            <a:endParaRPr lang="en-US" dirty="0"/>
          </a:p>
          <a:p>
            <a:pPr marL="285750" indent="-285750">
              <a:buFont typeface="Arial"/>
              <a:buChar char="•"/>
            </a:pPr>
            <a:r>
              <a:rPr lang="en-GB" dirty="0">
                <a:ea typeface="+mn-lt"/>
                <a:cs typeface="+mn-lt"/>
              </a:rPr>
              <a:t>The author is going to put forward two theories of communication and those theories are, Weberian Theory and Deetz Theory.</a:t>
            </a:r>
          </a:p>
          <a:p>
            <a:pPr marL="285750" indent="-285750">
              <a:buFont typeface="Arial"/>
              <a:buChar char="•"/>
            </a:pPr>
            <a:r>
              <a:rPr lang="en-GB" dirty="0">
                <a:ea typeface="+mn-lt"/>
                <a:cs typeface="+mn-lt"/>
              </a:rPr>
              <a:t>( </a:t>
            </a:r>
            <a:r>
              <a:rPr lang="en-GB" dirty="0" err="1">
                <a:ea typeface="+mn-lt"/>
                <a:cs typeface="+mn-lt"/>
              </a:rPr>
              <a:t>HilI,D.W</a:t>
            </a:r>
            <a:r>
              <a:rPr lang="en-GB" dirty="0">
                <a:ea typeface="+mn-lt"/>
                <a:cs typeface="+mn-lt"/>
              </a:rPr>
              <a:t>., 2020)</a:t>
            </a:r>
          </a:p>
          <a:p>
            <a:pPr marL="285750" indent="-285750">
              <a:buFont typeface="Arial"/>
              <a:buChar char="•"/>
            </a:pPr>
            <a:endParaRPr lang="en-GB" dirty="0"/>
          </a:p>
          <a:p>
            <a:endParaRPr lang="en-GB" dirty="0"/>
          </a:p>
        </p:txBody>
      </p:sp>
      <p:pic>
        <p:nvPicPr>
          <p:cNvPr id="5" name="Picture 4" descr="Top shot of a representation of networks with stick figures.">
            <a:extLst>
              <a:ext uri="{FF2B5EF4-FFF2-40B4-BE49-F238E27FC236}">
                <a16:creationId xmlns:a16="http://schemas.microsoft.com/office/drawing/2014/main" id="{748617C1-D363-727E-3C2A-E43A4055044C}"/>
              </a:ext>
            </a:extLst>
          </p:cNvPr>
          <p:cNvPicPr>
            <a:picLocks noChangeAspect="1"/>
          </p:cNvPicPr>
          <p:nvPr/>
        </p:nvPicPr>
        <p:blipFill rotWithShape="1">
          <a:blip r:embed="rId3"/>
          <a:srcRect l="30530" r="14546" b="9"/>
          <a:stretch/>
        </p:blipFill>
        <p:spPr>
          <a:xfrm>
            <a:off x="6531789" y="10"/>
            <a:ext cx="5660211" cy="6857990"/>
          </a:xfrm>
          <a:prstGeom prst="rect">
            <a:avLst/>
          </a:prstGeom>
        </p:spPr>
      </p:pic>
      <p:sp>
        <p:nvSpPr>
          <p:cNvPr id="21"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75909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2D98E1-37D2-4470-BF74-845E89795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B18A124-2D08-BF7E-3563-78BD652BEE24}"/>
              </a:ext>
            </a:extLst>
          </p:cNvPr>
          <p:cNvSpPr>
            <a:spLocks noGrp="1"/>
          </p:cNvSpPr>
          <p:nvPr>
            <p:ph type="title"/>
          </p:nvPr>
        </p:nvSpPr>
        <p:spPr>
          <a:xfrm>
            <a:off x="525718" y="1114691"/>
            <a:ext cx="5512288" cy="1880555"/>
          </a:xfrm>
        </p:spPr>
        <p:txBody>
          <a:bodyPr anchor="t">
            <a:normAutofit/>
          </a:bodyPr>
          <a:lstStyle/>
          <a:p>
            <a:pPr>
              <a:lnSpc>
                <a:spcPct val="90000"/>
              </a:lnSpc>
            </a:pPr>
            <a:r>
              <a:rPr lang="en-GB" sz="3100" b="1" i="0">
                <a:ea typeface="+mj-lt"/>
                <a:cs typeface="+mj-lt"/>
              </a:rPr>
              <a:t>Barriers of Communication between Royal Mail and External Stakeholders </a:t>
            </a:r>
            <a:endParaRPr lang="en-US" sz="3100"/>
          </a:p>
        </p:txBody>
      </p:sp>
      <p:sp>
        <p:nvSpPr>
          <p:cNvPr id="11" name="Freeform: Shape 10">
            <a:extLst>
              <a:ext uri="{FF2B5EF4-FFF2-40B4-BE49-F238E27FC236}">
                <a16:creationId xmlns:a16="http://schemas.microsoft.com/office/drawing/2014/main" id="{E9BFB270-A887-4B62-B243-50F92509AD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2EDC2578-BDB0-4118-975D-CFCE02823D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3724" y="776109"/>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FB6536F0-4A9C-46C9-96E9-22CBB33E61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DFD6A33A-F889-42D7-ADC2-DD9B88DF060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C375AFD7-9E86-4D19-B86E-C936D33B0D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4102C78E-31A2-4DB3-8790-415EB0B48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4F3E144D-8167-438A-B67F-50F5D9C0C3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BE2135F-02C1-449F-B195-232E9AFD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pic>
        <p:nvPicPr>
          <p:cNvPr id="4" name="Picture 4" descr="A picture containing text, sign&#10;&#10;Description automatically generated">
            <a:extLst>
              <a:ext uri="{FF2B5EF4-FFF2-40B4-BE49-F238E27FC236}">
                <a16:creationId xmlns:a16="http://schemas.microsoft.com/office/drawing/2014/main" id="{E3E2D2BD-8A7B-67D1-E7C6-F44E27E09DA1}"/>
              </a:ext>
            </a:extLst>
          </p:cNvPr>
          <p:cNvPicPr>
            <a:picLocks noChangeAspect="1"/>
          </p:cNvPicPr>
          <p:nvPr/>
        </p:nvPicPr>
        <p:blipFill rotWithShape="1">
          <a:blip r:embed="rId3"/>
          <a:srcRect r="2" b="3863"/>
          <a:stretch/>
        </p:blipFill>
        <p:spPr>
          <a:xfrm>
            <a:off x="525718" y="3282043"/>
            <a:ext cx="5512288" cy="2980932"/>
          </a:xfrm>
          <a:prstGeom prst="rect">
            <a:avLst/>
          </a:prstGeom>
        </p:spPr>
      </p:pic>
      <p:sp>
        <p:nvSpPr>
          <p:cNvPr id="3" name="Content Placeholder 2">
            <a:extLst>
              <a:ext uri="{FF2B5EF4-FFF2-40B4-BE49-F238E27FC236}">
                <a16:creationId xmlns:a16="http://schemas.microsoft.com/office/drawing/2014/main" id="{43139365-FC85-5C8B-0939-35F63FFD4F7D}"/>
              </a:ext>
            </a:extLst>
          </p:cNvPr>
          <p:cNvSpPr>
            <a:spLocks noGrp="1"/>
          </p:cNvSpPr>
          <p:nvPr>
            <p:ph idx="1"/>
          </p:nvPr>
        </p:nvSpPr>
        <p:spPr>
          <a:xfrm>
            <a:off x="6444040" y="1114691"/>
            <a:ext cx="4159233" cy="5145901"/>
          </a:xfrm>
        </p:spPr>
        <p:txBody>
          <a:bodyPr vert="horz" lIns="91440" tIns="45720" rIns="91440" bIns="45720" rtlCol="0">
            <a:normAutofit/>
          </a:bodyPr>
          <a:lstStyle/>
          <a:p>
            <a:pPr marL="285750" indent="-285750">
              <a:buFont typeface="Arial"/>
              <a:buChar char="•"/>
            </a:pPr>
            <a:r>
              <a:rPr lang="en-GB" dirty="0">
                <a:ea typeface="+mn-lt"/>
                <a:cs typeface="+mn-lt"/>
              </a:rPr>
              <a:t>There were multiple barriers before in communicating with the external stakeholders but the pandemic has increased the barriers more.</a:t>
            </a:r>
            <a:endParaRPr lang="en-US" dirty="0"/>
          </a:p>
          <a:p>
            <a:pPr marL="285750" indent="-285750">
              <a:buFont typeface="Arial"/>
              <a:buChar char="•"/>
            </a:pPr>
            <a:r>
              <a:rPr lang="en-GB" dirty="0">
                <a:ea typeface="+mn-lt"/>
                <a:cs typeface="+mn-lt"/>
              </a:rPr>
              <a:t>There is a Physical Barrier and Interpersonal Barrier between the company and its external stakeholders.</a:t>
            </a:r>
          </a:p>
          <a:p>
            <a:pPr marL="285750" indent="-285750">
              <a:buFont typeface="Arial"/>
              <a:buChar char="•"/>
            </a:pPr>
            <a:r>
              <a:rPr lang="en-GB" dirty="0">
                <a:ea typeface="+mn-lt"/>
                <a:cs typeface="+mn-lt"/>
              </a:rPr>
              <a:t>( </a:t>
            </a:r>
            <a:r>
              <a:rPr lang="en-GB" dirty="0" err="1">
                <a:ea typeface="+mn-lt"/>
                <a:cs typeface="+mn-lt"/>
              </a:rPr>
              <a:t>Altun</a:t>
            </a:r>
            <a:r>
              <a:rPr lang="en-GB" dirty="0">
                <a:ea typeface="+mn-lt"/>
                <a:cs typeface="+mn-lt"/>
              </a:rPr>
              <a:t> ,</a:t>
            </a:r>
            <a:r>
              <a:rPr lang="en-GB" dirty="0" err="1">
                <a:ea typeface="+mn-lt"/>
                <a:cs typeface="+mn-lt"/>
              </a:rPr>
              <a:t>M.and</a:t>
            </a:r>
            <a:r>
              <a:rPr lang="en-GB" dirty="0">
                <a:ea typeface="+mn-lt"/>
                <a:cs typeface="+mn-lt"/>
              </a:rPr>
              <a:t> Anwar,E.N.,2021)</a:t>
            </a:r>
          </a:p>
          <a:p>
            <a:endParaRPr lang="en-GB" dirty="0">
              <a:ea typeface="+mn-lt"/>
              <a:cs typeface="+mn-lt"/>
            </a:endParaRPr>
          </a:p>
        </p:txBody>
      </p:sp>
      <p:sp>
        <p:nvSpPr>
          <p:cNvPr id="21" name="Freeform: Shape 20">
            <a:extLst>
              <a:ext uri="{FF2B5EF4-FFF2-40B4-BE49-F238E27FC236}">
                <a16:creationId xmlns:a16="http://schemas.microsoft.com/office/drawing/2014/main" id="{E1BEDD21-8CC9-4E04-B8CF-CE59786D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915833"/>
            <a:ext cx="2438970" cy="942167"/>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3B108AF4-088E-4064-B983-46D04AE2E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9771377" y="5278254"/>
            <a:ext cx="623078" cy="1834221"/>
            <a:chOff x="10948005" y="3272152"/>
            <a:chExt cx="623078" cy="1834221"/>
          </a:xfrm>
          <a:solidFill>
            <a:schemeClr val="accent1">
              <a:lumMod val="60000"/>
              <a:lumOff val="40000"/>
            </a:schemeClr>
          </a:solidFill>
        </p:grpSpPr>
        <p:sp>
          <p:nvSpPr>
            <p:cNvPr id="24" name="Freeform: Shape 23">
              <a:extLst>
                <a:ext uri="{FF2B5EF4-FFF2-40B4-BE49-F238E27FC236}">
                  <a16:creationId xmlns:a16="http://schemas.microsoft.com/office/drawing/2014/main" id="{B0072F45-87A5-41AF-8A5F-AA1169606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39543D5C-6314-4A56-96D8-66138F7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43B17B08-2B11-4A2F-9E2C-DE23C7250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8962" y="5013367"/>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1C07DBD2-276A-4A72-BF25-6FB2FCD05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C354B108-DB71-4484-8743-68C8D50307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6574" y="4484929"/>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C50B8508-ED23-4F52-B6D0-18C4EFC54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37C296D5-FE18-49F2-BECF-3BBFD7834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98165" y="4772395"/>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3867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DBD78525-8D8B-3ED9-B403-9BC0E3E4B9E2}"/>
              </a:ext>
            </a:extLst>
          </p:cNvPr>
          <p:cNvSpPr>
            <a:spLocks noGrp="1"/>
          </p:cNvSpPr>
          <p:nvPr>
            <p:ph type="title"/>
          </p:nvPr>
        </p:nvSpPr>
        <p:spPr>
          <a:xfrm>
            <a:off x="525717" y="787068"/>
            <a:ext cx="4950173" cy="1455091"/>
          </a:xfrm>
        </p:spPr>
        <p:txBody>
          <a:bodyPr>
            <a:normAutofit/>
          </a:bodyPr>
          <a:lstStyle/>
          <a:p>
            <a:r>
              <a:rPr lang="en-GB" sz="3300" b="1" i="0">
                <a:ea typeface="+mj-lt"/>
                <a:cs typeface="+mj-lt"/>
              </a:rPr>
              <a:t>Communication Channels of Royal Mail </a:t>
            </a:r>
            <a:endParaRPr lang="en-US" sz="3300"/>
          </a:p>
        </p:txBody>
      </p:sp>
      <p:sp>
        <p:nvSpPr>
          <p:cNvPr id="11"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3D233718-1ADF-DD08-67E4-F3329F4A9F6C}"/>
              </a:ext>
            </a:extLst>
          </p:cNvPr>
          <p:cNvSpPr>
            <a:spLocks noGrp="1"/>
          </p:cNvSpPr>
          <p:nvPr>
            <p:ph idx="1"/>
          </p:nvPr>
        </p:nvSpPr>
        <p:spPr>
          <a:xfrm>
            <a:off x="525717" y="2796427"/>
            <a:ext cx="4950173" cy="3274503"/>
          </a:xfrm>
        </p:spPr>
        <p:txBody>
          <a:bodyPr vert="horz" lIns="91440" tIns="45720" rIns="91440" bIns="45720" rtlCol="0">
            <a:normAutofit fontScale="92500"/>
          </a:bodyPr>
          <a:lstStyle/>
          <a:p>
            <a:pPr marL="285750" indent="-285750">
              <a:buFont typeface="Arial"/>
              <a:buChar char="•"/>
            </a:pPr>
            <a:r>
              <a:rPr lang="en-GB" dirty="0">
                <a:ea typeface="+mn-lt"/>
                <a:cs typeface="+mn-lt"/>
              </a:rPr>
              <a:t>Communication channels are the ways by which an organisation communicates with their employees.</a:t>
            </a:r>
            <a:endParaRPr lang="en-US" dirty="0"/>
          </a:p>
          <a:p>
            <a:pPr marL="285750" indent="-285750">
              <a:buFont typeface="Arial"/>
              <a:buChar char="•"/>
            </a:pPr>
            <a:r>
              <a:rPr lang="en-GB" dirty="0">
                <a:ea typeface="+mn-lt"/>
                <a:cs typeface="+mn-lt"/>
              </a:rPr>
              <a:t>Royal Mail is a company which was set up 500 years back and it has somehow maintained that royal charm and only believes in face-to-face communication.</a:t>
            </a:r>
          </a:p>
          <a:p>
            <a:pPr marL="285750" indent="-285750">
              <a:buFont typeface="Arial"/>
              <a:buChar char="•"/>
            </a:pPr>
            <a:r>
              <a:rPr lang="en-GB" dirty="0">
                <a:ea typeface="+mn-lt"/>
                <a:cs typeface="+mn-lt"/>
              </a:rPr>
              <a:t>( Kovaite,K.,</a:t>
            </a:r>
            <a:r>
              <a:rPr lang="en-GB" dirty="0" err="1">
                <a:ea typeface="+mn-lt"/>
                <a:cs typeface="+mn-lt"/>
              </a:rPr>
              <a:t>Sumakaris,P.and</a:t>
            </a:r>
            <a:r>
              <a:rPr lang="en-GB" dirty="0">
                <a:ea typeface="+mn-lt"/>
                <a:cs typeface="+mn-lt"/>
              </a:rPr>
              <a:t> Stankeviciene,J.,2020)</a:t>
            </a:r>
          </a:p>
          <a:p>
            <a:pPr marL="285750" indent="-285750">
              <a:buFont typeface="Arial"/>
              <a:buChar char="•"/>
            </a:pPr>
            <a:endParaRPr lang="en-GB" dirty="0"/>
          </a:p>
        </p:txBody>
      </p:sp>
      <p:pic>
        <p:nvPicPr>
          <p:cNvPr id="4" name="Picture 4" descr="A picture containing text, person, red, orange&#10;&#10;Description automatically generated">
            <a:extLst>
              <a:ext uri="{FF2B5EF4-FFF2-40B4-BE49-F238E27FC236}">
                <a16:creationId xmlns:a16="http://schemas.microsoft.com/office/drawing/2014/main" id="{CAE5592B-3903-5DAB-98BA-BD929359667D}"/>
              </a:ext>
            </a:extLst>
          </p:cNvPr>
          <p:cNvPicPr>
            <a:picLocks noChangeAspect="1"/>
          </p:cNvPicPr>
          <p:nvPr/>
        </p:nvPicPr>
        <p:blipFill rotWithShape="1">
          <a:blip r:embed="rId3"/>
          <a:srcRect l="35543" r="8904"/>
          <a:stretch/>
        </p:blipFill>
        <p:spPr>
          <a:xfrm>
            <a:off x="6002404" y="564012"/>
            <a:ext cx="5606888" cy="5677185"/>
          </a:xfrm>
          <a:prstGeom prst="rect">
            <a:avLst/>
          </a:prstGeom>
        </p:spPr>
      </p:pic>
      <p:sp>
        <p:nvSpPr>
          <p:cNvPr id="21" name="Freeform: Shape 20">
            <a:extLst>
              <a:ext uri="{FF2B5EF4-FFF2-40B4-BE49-F238E27FC236}">
                <a16:creationId xmlns:a16="http://schemas.microsoft.com/office/drawing/2014/main" id="{D5B4F0F5-BE58-4EC0-B650-A71A07437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E700C1F5-B637-45FE-96CC-270D263A59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83DA22C9-3830-4323-9087-6D7C1E6AA3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A5AC4DA9-FD16-4055-8D2D-95D615C03C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8BA7D58E-9AB5-4B54-A635-2E86BEC78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B7D72779-BBD2-4D64-B6B1-E052E227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569BD34C-BFEF-4FB1-A094-2D9E687CD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DC258A66-ED52-4FA3-96CE-7932E91F5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BEC6A48C-21EF-4485-9836-0445500033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02986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8">
            <a:extLst>
              <a:ext uri="{FF2B5EF4-FFF2-40B4-BE49-F238E27FC236}">
                <a16:creationId xmlns:a16="http://schemas.microsoft.com/office/drawing/2014/main" id="{2F9C493A-9F03-49B4-B3FB-19CE5AC11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8CD6FD8-9D39-4F9F-98D4-46E3281E151F}"/>
              </a:ext>
            </a:extLst>
          </p:cNvPr>
          <p:cNvSpPr>
            <a:spLocks noGrp="1"/>
          </p:cNvSpPr>
          <p:nvPr>
            <p:ph type="title"/>
          </p:nvPr>
        </p:nvSpPr>
        <p:spPr>
          <a:xfrm>
            <a:off x="525717" y="787068"/>
            <a:ext cx="5566263" cy="1455091"/>
          </a:xfrm>
        </p:spPr>
        <p:txBody>
          <a:bodyPr>
            <a:normAutofit/>
          </a:bodyPr>
          <a:lstStyle/>
          <a:p>
            <a:r>
              <a:rPr lang="en-GB" sz="3300" b="1" i="0">
                <a:ea typeface="+mj-lt"/>
                <a:cs typeface="+mj-lt"/>
              </a:rPr>
              <a:t>Communication Channels Royal Mail should Use</a:t>
            </a:r>
            <a:endParaRPr lang="en-US" sz="3300"/>
          </a:p>
        </p:txBody>
      </p:sp>
      <p:sp>
        <p:nvSpPr>
          <p:cNvPr id="33" name="Freeform: Shape 10">
            <a:extLst>
              <a:ext uri="{FF2B5EF4-FFF2-40B4-BE49-F238E27FC236}">
                <a16:creationId xmlns:a16="http://schemas.microsoft.com/office/drawing/2014/main" id="{90A46C7D-C1BB-49B8-8D37-39742820E9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2"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aphic 78">
            <a:extLst>
              <a:ext uri="{FF2B5EF4-FFF2-40B4-BE49-F238E27FC236}">
                <a16:creationId xmlns:a16="http://schemas.microsoft.com/office/drawing/2014/main" id="{61BBAB6F-65E6-4E2B-B363-6AB27C84E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717" y="2585111"/>
            <a:ext cx="972241" cy="45718"/>
            <a:chOff x="4886325" y="3371754"/>
            <a:chExt cx="2418492" cy="113728"/>
          </a:xfrm>
          <a:solidFill>
            <a:schemeClr val="accent1"/>
          </a:solidFill>
        </p:grpSpPr>
        <p:sp>
          <p:nvSpPr>
            <p:cNvPr id="14" name="Graphic 78">
              <a:extLst>
                <a:ext uri="{FF2B5EF4-FFF2-40B4-BE49-F238E27FC236}">
                  <a16:creationId xmlns:a16="http://schemas.microsoft.com/office/drawing/2014/main" id="{6DA3BBB2-E620-4C13-98C9-FE1EF7D2ED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5" name="Graphic 78">
              <a:extLst>
                <a:ext uri="{FF2B5EF4-FFF2-40B4-BE49-F238E27FC236}">
                  <a16:creationId xmlns:a16="http://schemas.microsoft.com/office/drawing/2014/main" id="{ADC9AB5D-88A1-4FA9-B467-E8EF8FFE5B5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6" name="Graphic 78">
                <a:extLst>
                  <a:ext uri="{FF2B5EF4-FFF2-40B4-BE49-F238E27FC236}">
                    <a16:creationId xmlns:a16="http://schemas.microsoft.com/office/drawing/2014/main" id="{0867B8E5-4535-4743-8235-6612FEA410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7" name="Graphic 78">
                <a:extLst>
                  <a:ext uri="{FF2B5EF4-FFF2-40B4-BE49-F238E27FC236}">
                    <a16:creationId xmlns:a16="http://schemas.microsoft.com/office/drawing/2014/main" id="{BE48FEA7-5915-4751-8090-63F30943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8" name="Graphic 78">
                <a:extLst>
                  <a:ext uri="{FF2B5EF4-FFF2-40B4-BE49-F238E27FC236}">
                    <a16:creationId xmlns:a16="http://schemas.microsoft.com/office/drawing/2014/main" id="{32B378CE-44FD-4120-B9ED-7828D4EE9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40FA43D3-D34B-4BC7-80D0-F3E75A222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3" name="Content Placeholder 2">
            <a:extLst>
              <a:ext uri="{FF2B5EF4-FFF2-40B4-BE49-F238E27FC236}">
                <a16:creationId xmlns:a16="http://schemas.microsoft.com/office/drawing/2014/main" id="{197089FB-032B-698B-1AAC-8A2F04C4E4DE}"/>
              </a:ext>
            </a:extLst>
          </p:cNvPr>
          <p:cNvSpPr>
            <a:spLocks noGrp="1"/>
          </p:cNvSpPr>
          <p:nvPr>
            <p:ph idx="1"/>
          </p:nvPr>
        </p:nvSpPr>
        <p:spPr>
          <a:xfrm>
            <a:off x="525717" y="2796427"/>
            <a:ext cx="5566263" cy="3274503"/>
          </a:xfrm>
        </p:spPr>
        <p:txBody>
          <a:bodyPr vert="horz" lIns="91440" tIns="45720" rIns="91440" bIns="45720" rtlCol="0">
            <a:normAutofit/>
          </a:bodyPr>
          <a:lstStyle/>
          <a:p>
            <a:pPr marL="285750" indent="-285750">
              <a:buFont typeface="Arial"/>
              <a:buChar char="•"/>
            </a:pPr>
            <a:r>
              <a:rPr lang="en-GB" dirty="0">
                <a:ea typeface="+mn-lt"/>
                <a:cs typeface="+mn-lt"/>
              </a:rPr>
              <a:t>Royal Mail should try to use modern technologies also along with face-to-face communication with the employees.</a:t>
            </a:r>
            <a:endParaRPr lang="en-US" dirty="0"/>
          </a:p>
          <a:p>
            <a:pPr marL="285750" indent="-285750">
              <a:buFont typeface="Arial"/>
              <a:buChar char="•"/>
            </a:pPr>
            <a:r>
              <a:rPr lang="en-GB" dirty="0">
                <a:ea typeface="+mn-lt"/>
                <a:cs typeface="+mn-lt"/>
              </a:rPr>
              <a:t>Royal Mail should try to use e-mail messaging, telephoning, mobile messaging and many other social media messaging services are available in the market (Dos Santos and Duffett, 2021).</a:t>
            </a:r>
          </a:p>
          <a:p>
            <a:pPr marL="285750" indent="-285750">
              <a:buFont typeface="Arial"/>
              <a:buChar char="•"/>
            </a:pPr>
            <a:endParaRPr lang="en-GB" dirty="0"/>
          </a:p>
        </p:txBody>
      </p:sp>
      <p:pic>
        <p:nvPicPr>
          <p:cNvPr id="35" name="Picture 4" descr="Mobile device with apps">
            <a:extLst>
              <a:ext uri="{FF2B5EF4-FFF2-40B4-BE49-F238E27FC236}">
                <a16:creationId xmlns:a16="http://schemas.microsoft.com/office/drawing/2014/main" id="{478D3D38-1B8F-A721-DA0D-20CBEFCC65B2}"/>
              </a:ext>
            </a:extLst>
          </p:cNvPr>
          <p:cNvPicPr>
            <a:picLocks noChangeAspect="1"/>
          </p:cNvPicPr>
          <p:nvPr/>
        </p:nvPicPr>
        <p:blipFill rotWithShape="1">
          <a:blip r:embed="rId3"/>
          <a:srcRect l="46590" r="6984" b="-2"/>
          <a:stretch/>
        </p:blipFill>
        <p:spPr>
          <a:xfrm>
            <a:off x="6531789" y="10"/>
            <a:ext cx="5660211" cy="6857990"/>
          </a:xfrm>
          <a:prstGeom prst="rect">
            <a:avLst/>
          </a:prstGeom>
        </p:spPr>
      </p:pic>
      <p:sp>
        <p:nvSpPr>
          <p:cNvPr id="36" name="Freeform: Shape 20">
            <a:extLst>
              <a:ext uri="{FF2B5EF4-FFF2-40B4-BE49-F238E27FC236}">
                <a16:creationId xmlns:a16="http://schemas.microsoft.com/office/drawing/2014/main" id="{55820E42-2F9D-41EF-B67F-522A133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37" name="Group 22">
            <a:extLst>
              <a:ext uri="{FF2B5EF4-FFF2-40B4-BE49-F238E27FC236}">
                <a16:creationId xmlns:a16="http://schemas.microsoft.com/office/drawing/2014/main" id="{13D9BC31-B57D-4933-AD83-94F462D4C2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4" name="Freeform: Shape 23">
              <a:extLst>
                <a:ext uri="{FF2B5EF4-FFF2-40B4-BE49-F238E27FC236}">
                  <a16:creationId xmlns:a16="http://schemas.microsoft.com/office/drawing/2014/main" id="{D84AFEA3-A055-41AE-96F3-34BA581424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5" name="Freeform: Shape 24">
              <a:extLst>
                <a:ext uri="{FF2B5EF4-FFF2-40B4-BE49-F238E27FC236}">
                  <a16:creationId xmlns:a16="http://schemas.microsoft.com/office/drawing/2014/main" id="{9028771F-62FA-4349-B7A8-CE1682D2CE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6" name="Freeform: Shape 25">
              <a:extLst>
                <a:ext uri="{FF2B5EF4-FFF2-40B4-BE49-F238E27FC236}">
                  <a16:creationId xmlns:a16="http://schemas.microsoft.com/office/drawing/2014/main" id="{319CDEE6-CB2F-49F0-B237-2A26A3D1D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Graphic 12">
              <a:extLst>
                <a:ext uri="{FF2B5EF4-FFF2-40B4-BE49-F238E27FC236}">
                  <a16:creationId xmlns:a16="http://schemas.microsoft.com/office/drawing/2014/main" id="{3DD82286-02D2-4210-A797-5D502D44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8" name="Graphic 15">
              <a:extLst>
                <a:ext uri="{FF2B5EF4-FFF2-40B4-BE49-F238E27FC236}">
                  <a16:creationId xmlns:a16="http://schemas.microsoft.com/office/drawing/2014/main" id="{735449F4-80DA-4E06-B3B6-B9F519F4A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9" name="Graphic 15">
              <a:extLst>
                <a:ext uri="{FF2B5EF4-FFF2-40B4-BE49-F238E27FC236}">
                  <a16:creationId xmlns:a16="http://schemas.microsoft.com/office/drawing/2014/main" id="{61FABA3B-05B6-433C-90F9-8D9691A84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1FEBA45-D0A3-4091-9956-161EDA21A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20609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90234-DCBF-EF04-16E7-1F4E5314FBFB}"/>
              </a:ext>
            </a:extLst>
          </p:cNvPr>
          <p:cNvSpPr>
            <a:spLocks noGrp="1"/>
          </p:cNvSpPr>
          <p:nvPr>
            <p:ph type="title"/>
          </p:nvPr>
        </p:nvSpPr>
        <p:spPr/>
        <p:txBody>
          <a:bodyPr/>
          <a:lstStyle/>
          <a:p>
            <a:r>
              <a:rPr lang="en-GB" b="1" i="0" dirty="0">
                <a:ea typeface="+mj-lt"/>
                <a:cs typeface="+mj-lt"/>
              </a:rPr>
              <a:t>Conclusion </a:t>
            </a:r>
            <a:endParaRPr lang="en-US" dirty="0"/>
          </a:p>
        </p:txBody>
      </p:sp>
      <p:sp>
        <p:nvSpPr>
          <p:cNvPr id="3" name="Content Placeholder 2">
            <a:extLst>
              <a:ext uri="{FF2B5EF4-FFF2-40B4-BE49-F238E27FC236}">
                <a16:creationId xmlns:a16="http://schemas.microsoft.com/office/drawing/2014/main" id="{0FC8EF9B-4B59-264B-5B84-EFA3CE6DE85D}"/>
              </a:ext>
            </a:extLst>
          </p:cNvPr>
          <p:cNvSpPr>
            <a:spLocks noGrp="1"/>
          </p:cNvSpPr>
          <p:nvPr>
            <p:ph idx="1"/>
          </p:nvPr>
        </p:nvSpPr>
        <p:spPr/>
        <p:txBody>
          <a:bodyPr vert="horz" lIns="91440" tIns="45720" rIns="91440" bIns="45720" rtlCol="0" anchor="t">
            <a:normAutofit/>
          </a:bodyPr>
          <a:lstStyle/>
          <a:p>
            <a:pPr marL="285750" indent="-285750" algn="just">
              <a:buFont typeface="Arial"/>
              <a:buChar char="•"/>
            </a:pPr>
            <a:r>
              <a:rPr lang="en-GB" dirty="0">
                <a:ea typeface="+mn-lt"/>
                <a:cs typeface="+mn-lt"/>
              </a:rPr>
              <a:t>It can be concluded that Royal Mail is a postal service company which has been in the market from the historic days to the present day and it has been operating for 500 years.</a:t>
            </a:r>
            <a:endParaRPr lang="en-US" dirty="0"/>
          </a:p>
          <a:p>
            <a:pPr marL="285750" indent="-285750" algn="just">
              <a:buFont typeface="Arial"/>
              <a:buChar char="•"/>
            </a:pPr>
            <a:r>
              <a:rPr lang="en-GB" dirty="0">
                <a:ea typeface="+mn-lt"/>
                <a:cs typeface="+mn-lt"/>
              </a:rPr>
              <a:t>In this presentation, the author has discussed the communication strategies of Royal Mail and the benefits they receive from it.</a:t>
            </a:r>
            <a:endParaRPr lang="en-GB" dirty="0"/>
          </a:p>
          <a:p>
            <a:pPr marL="285750" indent="-285750" algn="just">
              <a:buFont typeface="Arial"/>
              <a:buChar char="•"/>
            </a:pPr>
            <a:r>
              <a:rPr lang="en-GB" dirty="0">
                <a:ea typeface="+mn-lt"/>
                <a:cs typeface="+mn-lt"/>
              </a:rPr>
              <a:t>The author has also discussed the communication theories and the theories that Royal Mail uses along with the barriers of communication with stakeholders, channels of communication and the channels of communication they can use to communicate better.</a:t>
            </a:r>
            <a:endParaRPr lang="en-GB" dirty="0"/>
          </a:p>
          <a:p>
            <a:endParaRPr lang="en-GB" dirty="0"/>
          </a:p>
        </p:txBody>
      </p:sp>
    </p:spTree>
    <p:extLst>
      <p:ext uri="{BB962C8B-B14F-4D97-AF65-F5344CB8AC3E}">
        <p14:creationId xmlns:p14="http://schemas.microsoft.com/office/powerpoint/2010/main" val="2539097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3BA11-3DFD-0EE7-27EA-BB1EDE153465}"/>
              </a:ext>
            </a:extLst>
          </p:cNvPr>
          <p:cNvSpPr>
            <a:spLocks noGrp="1"/>
          </p:cNvSpPr>
          <p:nvPr>
            <p:ph type="title"/>
          </p:nvPr>
        </p:nvSpPr>
        <p:spPr>
          <a:xfrm>
            <a:off x="525717" y="224445"/>
            <a:ext cx="10077557" cy="714894"/>
          </a:xfrm>
        </p:spPr>
        <p:txBody>
          <a:bodyPr>
            <a:normAutofit/>
          </a:bodyPr>
          <a:lstStyle/>
          <a:p>
            <a:pPr algn="ctr"/>
            <a:r>
              <a:rPr lang="en-GB" i="0" dirty="0"/>
              <a:t>References </a:t>
            </a:r>
          </a:p>
        </p:txBody>
      </p:sp>
      <p:sp>
        <p:nvSpPr>
          <p:cNvPr id="3" name="Content Placeholder 2">
            <a:extLst>
              <a:ext uri="{FF2B5EF4-FFF2-40B4-BE49-F238E27FC236}">
                <a16:creationId xmlns:a16="http://schemas.microsoft.com/office/drawing/2014/main" id="{D6A57652-CB6D-E4D8-1515-02D2E2A38FCF}"/>
              </a:ext>
            </a:extLst>
          </p:cNvPr>
          <p:cNvSpPr>
            <a:spLocks noGrp="1"/>
          </p:cNvSpPr>
          <p:nvPr>
            <p:ph idx="1"/>
          </p:nvPr>
        </p:nvSpPr>
        <p:spPr>
          <a:xfrm>
            <a:off x="577088" y="1014154"/>
            <a:ext cx="10077557" cy="6242858"/>
          </a:xfrm>
        </p:spPr>
        <p:txBody>
          <a:bodyPr vert="horz" lIns="91440" tIns="45720" rIns="91440" bIns="45720" rtlCol="0" anchor="t">
            <a:noAutofit/>
          </a:bodyPr>
          <a:lstStyle/>
          <a:p>
            <a:pPr marL="457200" indent="-457200" algn="just">
              <a:buFont typeface="+mj-lt"/>
              <a:buAutoNum type="arabicPeriod"/>
            </a:pPr>
            <a:r>
              <a:rPr lang="en-GB" sz="1200" dirty="0">
                <a:ea typeface="+mn-lt"/>
                <a:cs typeface="+mn-lt"/>
              </a:rPr>
              <a:t>Akbar, S.I. and Özgül, E., (2018)  Impact of social media usage activities on brand awareness of young consumers. </a:t>
            </a:r>
            <a:r>
              <a:rPr lang="en-GB" sz="1200" i="1" dirty="0" err="1">
                <a:ea typeface="+mn-lt"/>
                <a:cs typeface="+mn-lt"/>
              </a:rPr>
              <a:t>Dokuz</a:t>
            </a:r>
            <a:r>
              <a:rPr lang="en-GB" sz="1200" i="1" dirty="0">
                <a:ea typeface="+mn-lt"/>
                <a:cs typeface="+mn-lt"/>
              </a:rPr>
              <a:t> Eylül </a:t>
            </a:r>
            <a:r>
              <a:rPr lang="en-GB" sz="1200" i="1" dirty="0" err="1">
                <a:ea typeface="+mn-lt"/>
                <a:cs typeface="+mn-lt"/>
              </a:rPr>
              <a:t>Üniversitesi</a:t>
            </a:r>
            <a:r>
              <a:rPr lang="en-GB" sz="1200" i="1" dirty="0">
                <a:ea typeface="+mn-lt"/>
                <a:cs typeface="+mn-lt"/>
              </a:rPr>
              <a:t> </a:t>
            </a:r>
            <a:r>
              <a:rPr lang="en-GB" sz="1200" i="1" dirty="0" err="1">
                <a:ea typeface="+mn-lt"/>
                <a:cs typeface="+mn-lt"/>
              </a:rPr>
              <a:t>İktisadi</a:t>
            </a:r>
            <a:r>
              <a:rPr lang="en-GB" sz="1200" i="1" dirty="0">
                <a:ea typeface="+mn-lt"/>
                <a:cs typeface="+mn-lt"/>
              </a:rPr>
              <a:t> </a:t>
            </a:r>
            <a:r>
              <a:rPr lang="en-GB" sz="1200" i="1" dirty="0" err="1">
                <a:ea typeface="+mn-lt"/>
                <a:cs typeface="+mn-lt"/>
              </a:rPr>
              <a:t>İdari</a:t>
            </a:r>
            <a:r>
              <a:rPr lang="en-GB" sz="1200" i="1" dirty="0">
                <a:ea typeface="+mn-lt"/>
                <a:cs typeface="+mn-lt"/>
              </a:rPr>
              <a:t> </a:t>
            </a:r>
            <a:r>
              <a:rPr lang="en-GB" sz="1200" i="1" dirty="0" err="1">
                <a:ea typeface="+mn-lt"/>
                <a:cs typeface="+mn-lt"/>
              </a:rPr>
              <a:t>Bilimler</a:t>
            </a:r>
            <a:r>
              <a:rPr lang="en-GB" sz="1200" i="1" dirty="0">
                <a:ea typeface="+mn-lt"/>
                <a:cs typeface="+mn-lt"/>
              </a:rPr>
              <a:t> </a:t>
            </a:r>
            <a:r>
              <a:rPr lang="en-GB" sz="1200" i="1" dirty="0" err="1">
                <a:ea typeface="+mn-lt"/>
                <a:cs typeface="+mn-lt"/>
              </a:rPr>
              <a:t>Fakültesi</a:t>
            </a:r>
            <a:r>
              <a:rPr lang="en-GB" sz="1200" i="1" dirty="0">
                <a:ea typeface="+mn-lt"/>
                <a:cs typeface="+mn-lt"/>
              </a:rPr>
              <a:t> </a:t>
            </a:r>
            <a:r>
              <a:rPr lang="en-GB" sz="1200" i="1" dirty="0" err="1">
                <a:ea typeface="+mn-lt"/>
                <a:cs typeface="+mn-lt"/>
              </a:rPr>
              <a:t>Dergisi</a:t>
            </a:r>
            <a:r>
              <a:rPr lang="en-GB" sz="1200" dirty="0">
                <a:ea typeface="+mn-lt"/>
                <a:cs typeface="+mn-lt"/>
              </a:rPr>
              <a:t>, </a:t>
            </a:r>
            <a:r>
              <a:rPr lang="en-GB" sz="1200" i="1" dirty="0">
                <a:ea typeface="+mn-lt"/>
                <a:cs typeface="+mn-lt"/>
              </a:rPr>
              <a:t>33</a:t>
            </a:r>
            <a:r>
              <a:rPr lang="en-GB" sz="1200" dirty="0">
                <a:ea typeface="+mn-lt"/>
                <a:cs typeface="+mn-lt"/>
              </a:rPr>
              <a:t>(1), pp.217-234. Available at: </a:t>
            </a:r>
            <a:r>
              <a:rPr lang="en-GB" sz="1200" dirty="0">
                <a:ea typeface="+mn-lt"/>
                <a:cs typeface="+mn-lt"/>
                <a:hlinkClick r:id="rId2"/>
              </a:rPr>
              <a:t>https://dergipark.org.tr/en/download/article-file/627853</a:t>
            </a:r>
            <a:r>
              <a:rPr lang="en-GB" sz="1200" dirty="0">
                <a:ea typeface="+mn-lt"/>
                <a:cs typeface="+mn-lt"/>
              </a:rPr>
              <a:t> </a:t>
            </a:r>
            <a:endParaRPr lang="en-US" sz="1200" dirty="0"/>
          </a:p>
          <a:p>
            <a:pPr marL="457200" indent="-457200" algn="just">
              <a:buFont typeface="+mj-lt"/>
              <a:buAutoNum type="arabicPeriod"/>
            </a:pPr>
            <a:r>
              <a:rPr lang="en-GB" sz="1200" dirty="0">
                <a:ea typeface="+mn-lt"/>
                <a:cs typeface="+mn-lt"/>
              </a:rPr>
              <a:t>Altun, M. and Anwar, E.N., (2021) Physiological Barriers to Communication within Organizations. </a:t>
            </a:r>
            <a:r>
              <a:rPr lang="en-GB" sz="1200" i="1" dirty="0">
                <a:ea typeface="+mn-lt"/>
                <a:cs typeface="+mn-lt"/>
              </a:rPr>
              <a:t>Black Sea Journal of Management and Marketing</a:t>
            </a:r>
            <a:r>
              <a:rPr lang="en-GB" sz="1200" dirty="0">
                <a:ea typeface="+mn-lt"/>
                <a:cs typeface="+mn-lt"/>
              </a:rPr>
              <a:t>, </a:t>
            </a:r>
            <a:r>
              <a:rPr lang="en-GB" sz="1200" i="1" dirty="0">
                <a:ea typeface="+mn-lt"/>
                <a:cs typeface="+mn-lt"/>
              </a:rPr>
              <a:t>2</a:t>
            </a:r>
            <a:r>
              <a:rPr lang="en-GB" sz="1200" dirty="0">
                <a:ea typeface="+mn-lt"/>
                <a:cs typeface="+mn-lt"/>
              </a:rPr>
              <a:t>(1), pp.47-54. Available at: </a:t>
            </a:r>
            <a:r>
              <a:rPr lang="en-GB" sz="1200" dirty="0">
                <a:ea typeface="+mn-lt"/>
                <a:cs typeface="+mn-lt"/>
                <a:hlinkClick r:id="rId3"/>
              </a:rPr>
              <a:t>https://www.bsjmm.com/index.php/bsjmm/article/download/66/27</a:t>
            </a:r>
            <a:r>
              <a:rPr lang="en-GB" sz="1200" dirty="0">
                <a:ea typeface="+mn-lt"/>
                <a:cs typeface="+mn-lt"/>
              </a:rPr>
              <a:t> </a:t>
            </a:r>
            <a:endParaRPr lang="en-GB" sz="1200" dirty="0"/>
          </a:p>
          <a:p>
            <a:pPr marL="457200" indent="-457200" algn="just">
              <a:buFont typeface="+mj-lt"/>
              <a:buAutoNum type="arabicPeriod"/>
            </a:pPr>
            <a:r>
              <a:rPr lang="en-GB" sz="1200" dirty="0">
                <a:ea typeface="+mn-lt"/>
                <a:cs typeface="+mn-lt"/>
              </a:rPr>
              <a:t>Dos Santos, J. and Duffett, R.,( 2021) Exploring social media usage as a communication channel among independent food retailer SMEs in South Africa. </a:t>
            </a:r>
            <a:r>
              <a:rPr lang="en-GB" sz="1200" i="1" dirty="0">
                <a:ea typeface="+mn-lt"/>
                <a:cs typeface="+mn-lt"/>
              </a:rPr>
              <a:t>Small Business International Review</a:t>
            </a:r>
            <a:r>
              <a:rPr lang="en-GB" sz="1200" dirty="0">
                <a:ea typeface="+mn-lt"/>
                <a:cs typeface="+mn-lt"/>
              </a:rPr>
              <a:t>, </a:t>
            </a:r>
            <a:r>
              <a:rPr lang="en-GB" sz="1200" i="1" dirty="0">
                <a:ea typeface="+mn-lt"/>
                <a:cs typeface="+mn-lt"/>
              </a:rPr>
              <a:t>5</a:t>
            </a:r>
            <a:r>
              <a:rPr lang="en-GB" sz="1200" dirty="0">
                <a:ea typeface="+mn-lt"/>
                <a:cs typeface="+mn-lt"/>
              </a:rPr>
              <a:t>(2), p.e392. Available at: </a:t>
            </a:r>
            <a:r>
              <a:rPr lang="en-GB" sz="1200" dirty="0">
                <a:ea typeface="+mn-lt"/>
                <a:cs typeface="+mn-lt"/>
                <a:hlinkClick r:id="rId4"/>
              </a:rPr>
              <a:t>https://sbir.upct.es/index.php/sbir/article/view/392</a:t>
            </a:r>
            <a:r>
              <a:rPr lang="en-GB" sz="1200" dirty="0">
                <a:ea typeface="+mn-lt"/>
                <a:cs typeface="+mn-lt"/>
              </a:rPr>
              <a:t> </a:t>
            </a:r>
            <a:endParaRPr lang="en-GB" sz="1200" dirty="0"/>
          </a:p>
          <a:p>
            <a:pPr marL="457200" indent="-457200" algn="just">
              <a:buFont typeface="+mj-lt"/>
              <a:buAutoNum type="arabicPeriod"/>
            </a:pPr>
            <a:r>
              <a:rPr lang="en-GB" sz="1200" dirty="0">
                <a:ea typeface="+mn-lt"/>
                <a:cs typeface="+mn-lt"/>
              </a:rPr>
              <a:t>Hill, D.W., (2020.)Communication as a moral vocation: Safe space and freedom of speech. </a:t>
            </a:r>
            <a:r>
              <a:rPr lang="en-GB" sz="1200" i="1" dirty="0">
                <a:ea typeface="+mn-lt"/>
                <a:cs typeface="+mn-lt"/>
              </a:rPr>
              <a:t>The Sociological Review</a:t>
            </a:r>
            <a:r>
              <a:rPr lang="en-GB" sz="1200" dirty="0">
                <a:ea typeface="+mn-lt"/>
                <a:cs typeface="+mn-lt"/>
              </a:rPr>
              <a:t>, </a:t>
            </a:r>
            <a:r>
              <a:rPr lang="en-GB" sz="1200" i="1" dirty="0">
                <a:ea typeface="+mn-lt"/>
                <a:cs typeface="+mn-lt"/>
              </a:rPr>
              <a:t>68</a:t>
            </a:r>
            <a:r>
              <a:rPr lang="en-GB" sz="1200" dirty="0">
                <a:ea typeface="+mn-lt"/>
                <a:cs typeface="+mn-lt"/>
              </a:rPr>
              <a:t>(1), pp.3-16. Available at: </a:t>
            </a:r>
            <a:r>
              <a:rPr lang="en-GB" sz="1200" dirty="0">
                <a:ea typeface="+mn-lt"/>
                <a:cs typeface="+mn-lt"/>
                <a:hlinkClick r:id="rId5"/>
              </a:rPr>
              <a:t>https://journals.sagepub.com/doi/pdf/10.1177/0038026119854857</a:t>
            </a:r>
            <a:r>
              <a:rPr lang="en-GB" sz="1200" dirty="0">
                <a:ea typeface="+mn-lt"/>
                <a:cs typeface="+mn-lt"/>
              </a:rPr>
              <a:t> </a:t>
            </a:r>
            <a:endParaRPr lang="en-GB" sz="1200" dirty="0"/>
          </a:p>
          <a:p>
            <a:pPr marL="457200" indent="-457200" algn="just">
              <a:buFont typeface="+mj-lt"/>
              <a:buAutoNum type="arabicPeriod"/>
            </a:pPr>
            <a:r>
              <a:rPr lang="en-GB" sz="1200" dirty="0" err="1">
                <a:ea typeface="+mn-lt"/>
                <a:cs typeface="+mn-lt"/>
              </a:rPr>
              <a:t>Kovaitė</a:t>
            </a:r>
            <a:r>
              <a:rPr lang="en-GB" sz="1200" dirty="0">
                <a:ea typeface="+mn-lt"/>
                <a:cs typeface="+mn-lt"/>
              </a:rPr>
              <a:t>, K., </a:t>
            </a:r>
            <a:r>
              <a:rPr lang="en-GB" sz="1200" dirty="0" err="1">
                <a:ea typeface="+mn-lt"/>
                <a:cs typeface="+mn-lt"/>
              </a:rPr>
              <a:t>Šūmakaris</a:t>
            </a:r>
            <a:r>
              <a:rPr lang="en-GB" sz="1200" dirty="0">
                <a:ea typeface="+mn-lt"/>
                <a:cs typeface="+mn-lt"/>
              </a:rPr>
              <a:t>, P. and </a:t>
            </a:r>
            <a:r>
              <a:rPr lang="en-GB" sz="1200" dirty="0" err="1">
                <a:ea typeface="+mn-lt"/>
                <a:cs typeface="+mn-lt"/>
              </a:rPr>
              <a:t>Stankevičienė</a:t>
            </a:r>
            <a:r>
              <a:rPr lang="en-GB" sz="1200" dirty="0">
                <a:ea typeface="+mn-lt"/>
                <a:cs typeface="+mn-lt"/>
              </a:rPr>
              <a:t>, J., (2020). Digital communication channels in Industry 4.0 implementation: The role of internal communication. </a:t>
            </a:r>
            <a:r>
              <a:rPr lang="en-GB" sz="1200" i="1" dirty="0">
                <a:ea typeface="+mn-lt"/>
                <a:cs typeface="+mn-lt"/>
              </a:rPr>
              <a:t>Management: Journal of Contemporary Management Issues</a:t>
            </a:r>
            <a:r>
              <a:rPr lang="en-GB" sz="1200" dirty="0">
                <a:ea typeface="+mn-lt"/>
                <a:cs typeface="+mn-lt"/>
              </a:rPr>
              <a:t>, </a:t>
            </a:r>
            <a:r>
              <a:rPr lang="en-GB" sz="1200" i="1" dirty="0">
                <a:ea typeface="+mn-lt"/>
                <a:cs typeface="+mn-lt"/>
              </a:rPr>
              <a:t>25</a:t>
            </a:r>
            <a:r>
              <a:rPr lang="en-GB" sz="1200" dirty="0">
                <a:ea typeface="+mn-lt"/>
                <a:cs typeface="+mn-lt"/>
              </a:rPr>
              <a:t>(1), pp.171-191. Available at: </a:t>
            </a:r>
            <a:r>
              <a:rPr lang="en-GB" sz="1200" dirty="0">
                <a:ea typeface="+mn-lt"/>
                <a:cs typeface="+mn-lt"/>
                <a:hlinkClick r:id="rId6"/>
              </a:rPr>
              <a:t>https://hrcak.srce.hr/file/347147</a:t>
            </a:r>
            <a:r>
              <a:rPr lang="en-GB" sz="1200" dirty="0">
                <a:ea typeface="+mn-lt"/>
                <a:cs typeface="+mn-lt"/>
              </a:rPr>
              <a:t> </a:t>
            </a:r>
            <a:endParaRPr lang="en-GB" sz="1200" dirty="0"/>
          </a:p>
          <a:p>
            <a:pPr marL="457200" indent="-457200" algn="just">
              <a:buFont typeface="+mj-lt"/>
              <a:buAutoNum type="arabicPeriod"/>
            </a:pPr>
            <a:r>
              <a:rPr lang="en-GB" sz="1200" dirty="0">
                <a:ea typeface="+mn-lt"/>
                <a:cs typeface="+mn-lt"/>
              </a:rPr>
              <a:t>Mustafa, S. and Al-Abdallah, G., (2020). The evaluation of traditional communication channels and its impact on purchase decision. </a:t>
            </a:r>
            <a:r>
              <a:rPr lang="en-GB" sz="1200" i="1" dirty="0">
                <a:ea typeface="+mn-lt"/>
                <a:cs typeface="+mn-lt"/>
              </a:rPr>
              <a:t>Management Science Letters</a:t>
            </a:r>
            <a:r>
              <a:rPr lang="en-GB" sz="1200" dirty="0">
                <a:ea typeface="+mn-lt"/>
                <a:cs typeface="+mn-lt"/>
              </a:rPr>
              <a:t>, </a:t>
            </a:r>
            <a:r>
              <a:rPr lang="en-GB" sz="1200" i="1" dirty="0">
                <a:ea typeface="+mn-lt"/>
                <a:cs typeface="+mn-lt"/>
              </a:rPr>
              <a:t>10</a:t>
            </a:r>
            <a:r>
              <a:rPr lang="en-GB" sz="1200" dirty="0">
                <a:ea typeface="+mn-lt"/>
                <a:cs typeface="+mn-lt"/>
              </a:rPr>
              <a:t>(7), pp.1521-1532. Available at: </a:t>
            </a:r>
            <a:r>
              <a:rPr lang="en-GB" sz="1200" dirty="0">
                <a:ea typeface="+mn-lt"/>
                <a:cs typeface="+mn-lt"/>
                <a:hlinkClick r:id="rId7"/>
              </a:rPr>
              <a:t>http://growingscience.com/msl/Vol10/msl_2019_373.pdf</a:t>
            </a:r>
            <a:r>
              <a:rPr lang="en-GB" sz="1200" dirty="0">
                <a:ea typeface="+mn-lt"/>
                <a:cs typeface="+mn-lt"/>
              </a:rPr>
              <a:t> </a:t>
            </a:r>
            <a:endParaRPr lang="en-GB" sz="1200" dirty="0"/>
          </a:p>
          <a:p>
            <a:pPr marL="457200" indent="-457200" algn="just">
              <a:buFont typeface="+mj-lt"/>
              <a:buAutoNum type="arabicPeriod"/>
            </a:pPr>
            <a:r>
              <a:rPr lang="en-GB" sz="1200" dirty="0">
                <a:ea typeface="+mn-lt"/>
                <a:cs typeface="+mn-lt"/>
              </a:rPr>
              <a:t>Reddy, B.V. and Gupta, A, (2020). Importance of effective communication during COVID-19 </a:t>
            </a:r>
            <a:r>
              <a:rPr lang="en-GB" sz="1200" dirty="0" err="1">
                <a:ea typeface="+mn-lt"/>
                <a:cs typeface="+mn-lt"/>
              </a:rPr>
              <a:t>infodemic</a:t>
            </a:r>
            <a:r>
              <a:rPr lang="en-GB" sz="1200" dirty="0">
                <a:ea typeface="+mn-lt"/>
                <a:cs typeface="+mn-lt"/>
              </a:rPr>
              <a:t>. Journal of Family Medicine and Primary Care, 9(8), p.3793. Available at: </a:t>
            </a:r>
            <a:r>
              <a:rPr lang="en-GB" sz="1200" dirty="0">
                <a:ea typeface="+mn-lt"/>
                <a:cs typeface="+mn-lt"/>
                <a:hlinkClick r:id="rId8"/>
              </a:rPr>
              <a:t>https://www.ncbi.nlm.nih.gov/pmc/articles/PMC7586512/</a:t>
            </a:r>
            <a:r>
              <a:rPr lang="en-GB" sz="1200" dirty="0">
                <a:ea typeface="+mn-lt"/>
                <a:cs typeface="+mn-lt"/>
              </a:rPr>
              <a:t> </a:t>
            </a:r>
            <a:endParaRPr lang="en-GB" sz="1200" dirty="0"/>
          </a:p>
          <a:p>
            <a:pPr marL="457200" indent="-457200" algn="just">
              <a:buFont typeface="+mj-lt"/>
              <a:buAutoNum type="arabicPeriod"/>
            </a:pPr>
            <a:r>
              <a:rPr lang="en-GB" sz="1200" dirty="0" err="1">
                <a:ea typeface="+mn-lt"/>
                <a:cs typeface="+mn-lt"/>
              </a:rPr>
              <a:t>Sanders,K</a:t>
            </a:r>
            <a:r>
              <a:rPr lang="en-GB" sz="1200" dirty="0">
                <a:ea typeface="+mn-lt"/>
                <a:cs typeface="+mn-lt"/>
              </a:rPr>
              <a:t> et al  (2020.) </a:t>
            </a:r>
            <a:r>
              <a:rPr lang="en-GB" sz="1200" dirty="0" err="1">
                <a:ea typeface="+mn-lt"/>
                <a:cs typeface="+mn-lt"/>
              </a:rPr>
              <a:t>Unraveling</a:t>
            </a:r>
            <a:r>
              <a:rPr lang="en-GB" sz="1200" dirty="0">
                <a:ea typeface="+mn-lt"/>
                <a:cs typeface="+mn-lt"/>
              </a:rPr>
              <a:t> the what and how of organizational communication to employees during COVID-19 pandemic: Adopting an attributional lens. </a:t>
            </a:r>
            <a:r>
              <a:rPr lang="en-GB" sz="1200" i="1" dirty="0">
                <a:ea typeface="+mn-lt"/>
                <a:cs typeface="+mn-lt"/>
              </a:rPr>
              <a:t>The Journal of Applied </a:t>
            </a:r>
            <a:r>
              <a:rPr lang="en-GB" sz="1200" i="1" dirty="0" err="1">
                <a:ea typeface="+mn-lt"/>
                <a:cs typeface="+mn-lt"/>
              </a:rPr>
              <a:t>Behavioral</a:t>
            </a:r>
            <a:r>
              <a:rPr lang="en-GB" sz="1200" i="1" dirty="0">
                <a:ea typeface="+mn-lt"/>
                <a:cs typeface="+mn-lt"/>
              </a:rPr>
              <a:t> Science</a:t>
            </a:r>
            <a:r>
              <a:rPr lang="en-GB" sz="1200" dirty="0">
                <a:ea typeface="+mn-lt"/>
                <a:cs typeface="+mn-lt"/>
              </a:rPr>
              <a:t>, </a:t>
            </a:r>
            <a:r>
              <a:rPr lang="en-GB" sz="1200" i="1" dirty="0">
                <a:ea typeface="+mn-lt"/>
                <a:cs typeface="+mn-lt"/>
              </a:rPr>
              <a:t>56</a:t>
            </a:r>
            <a:r>
              <a:rPr lang="en-GB" sz="1200" dirty="0">
                <a:ea typeface="+mn-lt"/>
                <a:cs typeface="+mn-lt"/>
              </a:rPr>
              <a:t>(3), pp.289-293. Available at: </a:t>
            </a:r>
            <a:r>
              <a:rPr lang="en-GB" sz="1200" dirty="0">
                <a:ea typeface="+mn-lt"/>
                <a:cs typeface="+mn-lt"/>
                <a:hlinkClick r:id="rId9"/>
              </a:rPr>
              <a:t>https://journals.sagepub.com/doi/full/10.1177/0021886320937026</a:t>
            </a:r>
            <a:r>
              <a:rPr lang="en-GB" sz="1200" dirty="0">
                <a:ea typeface="+mn-lt"/>
                <a:cs typeface="+mn-lt"/>
              </a:rPr>
              <a:t> </a:t>
            </a:r>
            <a:endParaRPr lang="en-GB" sz="1200" dirty="0"/>
          </a:p>
          <a:p>
            <a:pPr marL="457200" indent="-457200">
              <a:buFont typeface="+mj-lt"/>
              <a:buAutoNum type="arabicPeriod"/>
            </a:pPr>
            <a:r>
              <a:rPr lang="en-GB" sz="1200" dirty="0">
                <a:ea typeface="+mn-lt"/>
                <a:cs typeface="+mn-lt"/>
              </a:rPr>
              <a:t>Vereen, R.N. et al , (2021). Motivations, barriers, and communication recommendations for promoting face coverings during the COVID-19 pandemic: Survey findings from a diverse sample. </a:t>
            </a:r>
            <a:r>
              <a:rPr lang="en-GB" sz="1200" i="1" dirty="0" err="1">
                <a:ea typeface="+mn-lt"/>
                <a:cs typeface="+mn-lt"/>
              </a:rPr>
              <a:t>PLoS</a:t>
            </a:r>
            <a:r>
              <a:rPr lang="en-GB" sz="1200" i="1" dirty="0">
                <a:ea typeface="+mn-lt"/>
                <a:cs typeface="+mn-lt"/>
              </a:rPr>
              <a:t> One</a:t>
            </a:r>
            <a:r>
              <a:rPr lang="en-GB" sz="1200" dirty="0">
                <a:ea typeface="+mn-lt"/>
                <a:cs typeface="+mn-lt"/>
              </a:rPr>
              <a:t>, </a:t>
            </a:r>
            <a:r>
              <a:rPr lang="en-GB" sz="1200" i="1" dirty="0">
                <a:ea typeface="+mn-lt"/>
                <a:cs typeface="+mn-lt"/>
              </a:rPr>
              <a:t>16</a:t>
            </a:r>
            <a:r>
              <a:rPr lang="en-GB" sz="1200" dirty="0">
                <a:ea typeface="+mn-lt"/>
                <a:cs typeface="+mn-lt"/>
              </a:rPr>
              <a:t>(5), p.e0251169. Available at: </a:t>
            </a:r>
            <a:r>
              <a:rPr lang="en-GB" sz="1200" dirty="0">
                <a:ea typeface="+mn-lt"/>
                <a:cs typeface="+mn-lt"/>
                <a:hlinkClick r:id="rId10"/>
              </a:rPr>
              <a:t>https://journals.plos.org/plosone/article?id=10.1371/journal.pone.0251169</a:t>
            </a:r>
            <a:r>
              <a:rPr lang="en-GB" sz="1200" dirty="0">
                <a:ea typeface="+mn-lt"/>
                <a:cs typeface="+mn-lt"/>
              </a:rPr>
              <a:t> </a:t>
            </a:r>
            <a:endParaRPr lang="en-GB" sz="1200" dirty="0"/>
          </a:p>
        </p:txBody>
      </p:sp>
    </p:spTree>
    <p:extLst>
      <p:ext uri="{BB962C8B-B14F-4D97-AF65-F5344CB8AC3E}">
        <p14:creationId xmlns:p14="http://schemas.microsoft.com/office/powerpoint/2010/main" val="1343394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0CBA6530-1604-5FBF-E6D7-08BE5EBEE596}"/>
              </a:ext>
            </a:extLst>
          </p:cNvPr>
          <p:cNvPicPr>
            <a:picLocks noGrp="1" noChangeAspect="1"/>
          </p:cNvPicPr>
          <p:nvPr>
            <p:ph idx="1"/>
          </p:nvPr>
        </p:nvPicPr>
        <p:blipFill>
          <a:blip r:embed="rId2"/>
          <a:stretch>
            <a:fillRect/>
          </a:stretch>
        </p:blipFill>
        <p:spPr>
          <a:xfrm>
            <a:off x="442328" y="535547"/>
            <a:ext cx="10484065" cy="6066212"/>
          </a:xfrm>
        </p:spPr>
      </p:pic>
    </p:spTree>
    <p:extLst>
      <p:ext uri="{BB962C8B-B14F-4D97-AF65-F5344CB8AC3E}">
        <p14:creationId xmlns:p14="http://schemas.microsoft.com/office/powerpoint/2010/main" val="18958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3" name="Picture 3" descr="A picture containing stationary&#10;&#10;Description automatically generated">
            <a:extLst>
              <a:ext uri="{FF2B5EF4-FFF2-40B4-BE49-F238E27FC236}">
                <a16:creationId xmlns:a16="http://schemas.microsoft.com/office/drawing/2014/main" id="{51D7B66D-7440-C7AE-63B6-BEE3757E1AF6}"/>
              </a:ext>
            </a:extLst>
          </p:cNvPr>
          <p:cNvPicPr>
            <a:picLocks noChangeAspect="1"/>
          </p:cNvPicPr>
          <p:nvPr/>
        </p:nvPicPr>
        <p:blipFill rotWithShape="1">
          <a:blip r:embed="rId2"/>
          <a:srcRect t="2241" b="28276"/>
          <a:stretch/>
        </p:blipFill>
        <p:spPr>
          <a:xfrm>
            <a:off x="20" y="10"/>
            <a:ext cx="12185156" cy="6857990"/>
          </a:xfrm>
          <a:prstGeom prst="rect">
            <a:avLst/>
          </a:prstGeom>
        </p:spPr>
      </p:pic>
      <p:sp>
        <p:nvSpPr>
          <p:cNvPr id="10" name="Freeform: Shape 9">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15183"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4" name="Group 13">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15" name="Freeform: Shape 14">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6" name="Freeform: Shape 15">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7" name="Freeform: Shape 16">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18"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19"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0"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93514109"/>
      </p:ext>
    </p:extLst>
  </p:cSld>
  <p:clrMapOvr>
    <a:masterClrMapping/>
  </p:clrMapOvr>
</p:sld>
</file>

<file path=ppt/theme/theme1.xml><?xml version="1.0" encoding="utf-8"?>
<a:theme xmlns:a="http://schemas.openxmlformats.org/drawingml/2006/main" name="RocaVTI">
  <a:themeElements>
    <a:clrScheme name="AnalogousFromDarkSeedLeftStep">
      <a:dk1>
        <a:srgbClr val="000000"/>
      </a:dk1>
      <a:lt1>
        <a:srgbClr val="FFFFFF"/>
      </a:lt1>
      <a:dk2>
        <a:srgbClr val="2F211A"/>
      </a:dk2>
      <a:lt2>
        <a:srgbClr val="F2F0F3"/>
      </a:lt2>
      <a:accent1>
        <a:srgbClr val="63B520"/>
      </a:accent1>
      <a:accent2>
        <a:srgbClr val="96AA12"/>
      </a:accent2>
      <a:accent3>
        <a:srgbClr val="C89A24"/>
      </a:accent3>
      <a:accent4>
        <a:srgbClr val="D55017"/>
      </a:accent4>
      <a:accent5>
        <a:srgbClr val="E7293F"/>
      </a:accent5>
      <a:accent6>
        <a:srgbClr val="D5177D"/>
      </a:accent6>
      <a:hlink>
        <a:srgbClr val="BF4741"/>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1642</Words>
  <Application>Microsoft Office PowerPoint</Application>
  <PresentationFormat>Widescreen</PresentationFormat>
  <Paragraphs>59</Paragraphs>
  <Slides>11</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Avenir Next LT Pro</vt:lpstr>
      <vt:lpstr>Avenir Next LT Pro Light</vt:lpstr>
      <vt:lpstr>Calibri</vt:lpstr>
      <vt:lpstr>Georgia Pro Semibold</vt:lpstr>
      <vt:lpstr>RocaVTI</vt:lpstr>
      <vt:lpstr>Effective Team Working and Communication BMSW4002_BIRM Strategies for Effective Communication in a Business Setting GROUP PRESENTATION </vt:lpstr>
      <vt:lpstr>Introduction </vt:lpstr>
      <vt:lpstr>Benefits of Effective Communication in Royal Mail </vt:lpstr>
      <vt:lpstr>Theories of Communication</vt:lpstr>
      <vt:lpstr>Barriers of Communication between Royal Mail and External Stakeholders </vt:lpstr>
      <vt:lpstr>Communication Channels of Royal Mail </vt:lpstr>
      <vt:lpstr>Communication Channels Royal Mail should Use</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BMSW4002_BIRM Strategies for Effective Communication in a Business Setting GROUP PRESENTATION</dc:title>
  <dc:creator/>
  <cp:lastModifiedBy/>
  <cp:revision>65</cp:revision>
  <dcterms:created xsi:type="dcterms:W3CDTF">2022-03-25T06:05:29Z</dcterms:created>
  <dcterms:modified xsi:type="dcterms:W3CDTF">2022-03-27T11:14:09Z</dcterms:modified>
</cp:coreProperties>
</file>