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79" d="100"/>
          <a:sy n="79" d="100"/>
        </p:scale>
        <p:origin x="102" y="168"/>
      </p:cViewPr>
      <p:guideLst>
        <p:guide orient="horz" pos="2160"/>
        <p:guide pos="384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cstate="email">
              <a:extLst>
                <a:ext uri="{28A0092B-C50C-407E-A947-70E740481C1C}">
                  <a14:useLocalDpi xmlns:a14="http://schemas.microsoft.com/office/drawing/2010/main"/>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5BCAD085-E8A6-8845-BD4E-CB4CCA059FC4}" type="datetimeFigureOut">
              <a:rPr lang="en-US" smtClean="0"/>
              <a:t>03-Dec-25</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C1FF6DA9-008F-8B48-92A6-B652298478BF}"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19167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03-Dec-25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848071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03-Dec-25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6439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03-Dec-25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326155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03-Dec-25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52107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03-Dec-25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489389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03-Dec-25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213266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03-Dec-25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58675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03-Dec-25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68801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03-Dec-25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272255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03-Dec-25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40662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03-Dec-25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84534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03-Dec-25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239462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03-Dec-25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4087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03-Dec-25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25879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03-Dec-25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22479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03-Dec-25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1264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cstate="email">
              <a:extLst>
                <a:ext uri="{28A0092B-C50C-407E-A947-70E740481C1C}">
                  <a14:useLocalDpi xmlns:a14="http://schemas.microsoft.com/office/drawing/2010/main"/>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descr="HDRibbonContent-UniformTrim.png"/>
            <p:cNvPicPr>
              <a:picLocks noChangeAspect="1"/>
            </p:cNvPicPr>
            <p:nvPr/>
          </p:nvPicPr>
          <p:blipFill rotWithShape="1">
            <a:blip r:embed="rId20" cstate="email">
              <a:extLst>
                <a:ext uri="{28A0092B-C50C-407E-A947-70E740481C1C}">
                  <a14:useLocalDpi xmlns:a14="http://schemas.microsoft.com/office/drawing/2010/main"/>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cstate="email">
              <a:extLst>
                <a:ext uri="{28A0092B-C50C-407E-A947-70E740481C1C}">
                  <a14:useLocalDpi xmlns:a14="http://schemas.microsoft.com/office/drawing/2010/main"/>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CAD085-E8A6-8845-BD4E-CB4CCA059FC4}" type="datetimeFigureOut">
              <a:rPr lang="en-US" smtClean="0"/>
              <a:t>03-Dec-25</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7317421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Welcome to the Presentation</a:t>
            </a:r>
            <a:endParaRPr dirty="0"/>
          </a:p>
        </p:txBody>
      </p:sp>
      <p:sp>
        <p:nvSpPr>
          <p:cNvPr id="3" name="Content Placeholder 2"/>
          <p:cNvSpPr>
            <a:spLocks noGrp="1"/>
          </p:cNvSpPr>
          <p:nvPr>
            <p:ph idx="1"/>
          </p:nvPr>
        </p:nvSpPr>
        <p:spPr>
          <a:xfrm>
            <a:off x="1492576" y="2628900"/>
            <a:ext cx="9404022" cy="585788"/>
          </a:xfrm>
        </p:spPr>
        <p:txBody>
          <a:bodyPr>
            <a:normAutofit/>
          </a:bodyPr>
          <a:lstStyle/>
          <a:p>
            <a:pPr marL="0" indent="0" algn="ctr">
              <a:buNone/>
            </a:pPr>
            <a:r>
              <a:rPr lang="en-US" b="1" dirty="0"/>
              <a:t>The Advantages of Team Learning in International Business</a:t>
            </a:r>
            <a:endParaRPr b="1" dirty="0"/>
          </a:p>
        </p:txBody>
      </p:sp>
      <p:pic>
        <p:nvPicPr>
          <p:cNvPr id="4" name="bogdan ">
            <a:hlinkClick r:id="" action="ppaction://media"/>
            <a:extLst>
              <a:ext uri="{FF2B5EF4-FFF2-40B4-BE49-F238E27FC236}">
                <a16:creationId xmlns:a16="http://schemas.microsoft.com/office/drawing/2014/main" id="{FD468BCE-B40D-74C2-7F33-5BFC97E9371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9327241" y="3669220"/>
            <a:ext cx="1121304" cy="198119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191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b="1" dirty="0"/>
              <a:t>Introduction to Collaborative Learning</a:t>
            </a:r>
          </a:p>
        </p:txBody>
      </p:sp>
      <p:sp>
        <p:nvSpPr>
          <p:cNvPr id="3" name="Content Placeholder 2"/>
          <p:cNvSpPr>
            <a:spLocks noGrp="1"/>
          </p:cNvSpPr>
          <p:nvPr>
            <p:ph idx="1"/>
          </p:nvPr>
        </p:nvSpPr>
        <p:spPr>
          <a:xfrm>
            <a:off x="1295401" y="2556932"/>
            <a:ext cx="5605020" cy="3318936"/>
          </a:xfrm>
        </p:spPr>
        <p:txBody>
          <a:bodyPr>
            <a:normAutofit fontScale="92500" lnSpcReduction="10000"/>
          </a:bodyPr>
          <a:lstStyle/>
          <a:p>
            <a:pPr algn="just"/>
            <a:r>
              <a:rPr b="1" dirty="0"/>
              <a:t>Collaborative learning involves sharing ideas, solving problems, and supporting peers.</a:t>
            </a:r>
          </a:p>
          <a:p>
            <a:pPr algn="just"/>
            <a:r>
              <a:rPr b="1" dirty="0"/>
              <a:t>Unlike individual learning, it relies on interaction and discussion.</a:t>
            </a:r>
          </a:p>
          <a:p>
            <a:pPr algn="just"/>
            <a:r>
              <a:rPr b="1" dirty="0"/>
              <a:t>It is essential in international business where cross‑cultural teamwork is common.</a:t>
            </a:r>
          </a:p>
          <a:p>
            <a:pPr algn="just"/>
            <a:r>
              <a:rPr b="1" dirty="0"/>
              <a:t>Based on Vygotsky’s theory, knowledge is built through social engagement.</a:t>
            </a:r>
          </a:p>
        </p:txBody>
      </p:sp>
      <p:pic>
        <p:nvPicPr>
          <p:cNvPr id="4" name="Picture 3">
            <a:extLst>
              <a:ext uri="{FF2B5EF4-FFF2-40B4-BE49-F238E27FC236}">
                <a16:creationId xmlns:a16="http://schemas.microsoft.com/office/drawing/2014/main" id="{EFF121BA-E743-46D0-8EB9-2DE21FFA977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616858" y="2775977"/>
            <a:ext cx="3396791" cy="3099891"/>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Benefits – Improving Knowledge and Skills</a:t>
            </a:r>
          </a:p>
        </p:txBody>
      </p:sp>
      <p:sp>
        <p:nvSpPr>
          <p:cNvPr id="3" name="Content Placeholder 2"/>
          <p:cNvSpPr>
            <a:spLocks noGrp="1"/>
          </p:cNvSpPr>
          <p:nvPr>
            <p:ph idx="1"/>
          </p:nvPr>
        </p:nvSpPr>
        <p:spPr>
          <a:xfrm>
            <a:off x="1295401" y="2556932"/>
            <a:ext cx="5934958" cy="3318936"/>
          </a:xfrm>
        </p:spPr>
        <p:txBody>
          <a:bodyPr>
            <a:normAutofit fontScale="92500"/>
          </a:bodyPr>
          <a:lstStyle/>
          <a:p>
            <a:pPr algn="just"/>
            <a:r>
              <a:rPr b="1" dirty="0"/>
              <a:t>Team learning expands understanding through shared ideas and diverse viewpoints.</a:t>
            </a:r>
          </a:p>
          <a:p>
            <a:pPr algn="just"/>
            <a:r>
              <a:rPr b="1" dirty="0"/>
              <a:t>It strengthens key workplace skills such as leadership and communication.</a:t>
            </a:r>
          </a:p>
          <a:p>
            <a:pPr algn="just"/>
            <a:r>
              <a:rPr b="1" dirty="0"/>
              <a:t>Employees gain insights into global markets and cultural practices.</a:t>
            </a:r>
          </a:p>
          <a:p>
            <a:pPr algn="just"/>
            <a:r>
              <a:rPr b="1" dirty="0"/>
              <a:t>Research shows collaborative learning improves cognitive and social development.</a:t>
            </a:r>
          </a:p>
        </p:txBody>
      </p:sp>
      <p:pic>
        <p:nvPicPr>
          <p:cNvPr id="4" name="Picture 3">
            <a:extLst>
              <a:ext uri="{FF2B5EF4-FFF2-40B4-BE49-F238E27FC236}">
                <a16:creationId xmlns:a16="http://schemas.microsoft.com/office/drawing/2014/main" id="{C8DF8E67-76F9-4FEE-AC83-FA8545CF3783}"/>
              </a:ext>
            </a:extLst>
          </p:cNvPr>
          <p:cNvPicPr>
            <a:picLocks noChangeAspect="1"/>
          </p:cNvPicPr>
          <p:nvPr/>
        </p:nvPicPr>
        <p:blipFill>
          <a:blip r:embed="rId2"/>
          <a:stretch>
            <a:fillRect/>
          </a:stretch>
        </p:blipFill>
        <p:spPr>
          <a:xfrm>
            <a:off x="7516109" y="2724151"/>
            <a:ext cx="3295648" cy="279995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Benefits</a:t>
            </a:r>
            <a:r>
              <a:rPr b="1" dirty="0"/>
              <a:t> – The Promotion of Innovation</a:t>
            </a:r>
          </a:p>
        </p:txBody>
      </p:sp>
      <p:sp>
        <p:nvSpPr>
          <p:cNvPr id="3" name="Content Placeholder 2"/>
          <p:cNvSpPr>
            <a:spLocks noGrp="1"/>
          </p:cNvSpPr>
          <p:nvPr>
            <p:ph idx="1"/>
          </p:nvPr>
        </p:nvSpPr>
        <p:spPr>
          <a:xfrm>
            <a:off x="1295401" y="2556932"/>
            <a:ext cx="6246042" cy="3318936"/>
          </a:xfrm>
        </p:spPr>
        <p:txBody>
          <a:bodyPr>
            <a:normAutofit lnSpcReduction="10000"/>
          </a:bodyPr>
          <a:lstStyle/>
          <a:p>
            <a:pPr algn="just"/>
            <a:r>
              <a:rPr b="1" dirty="0"/>
              <a:t>Teams generate more creative solutions by combining varied perspectives.</a:t>
            </a:r>
          </a:p>
          <a:p>
            <a:pPr algn="just"/>
            <a:r>
              <a:rPr b="1" dirty="0"/>
              <a:t>Innovation helps companies stay competitive in global markets.</a:t>
            </a:r>
          </a:p>
          <a:p>
            <a:pPr algn="just"/>
            <a:r>
              <a:rPr b="1" dirty="0"/>
              <a:t>Cross‑functional teams develop new products and improve business strategies.</a:t>
            </a:r>
          </a:p>
          <a:p>
            <a:pPr algn="just"/>
            <a:r>
              <a:rPr b="1" dirty="0"/>
              <a:t>Studies show diverse groups outperform individuals in producing innovative ideas.</a:t>
            </a:r>
          </a:p>
        </p:txBody>
      </p:sp>
      <p:pic>
        <p:nvPicPr>
          <p:cNvPr id="4" name="Picture 3">
            <a:extLst>
              <a:ext uri="{FF2B5EF4-FFF2-40B4-BE49-F238E27FC236}">
                <a16:creationId xmlns:a16="http://schemas.microsoft.com/office/drawing/2014/main" id="{96BED91A-BBDA-45EB-9FB6-C29B683E7E1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871381" y="2690436"/>
            <a:ext cx="2732988" cy="283367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Benefits – Developing Professional Network</a:t>
            </a:r>
          </a:p>
        </p:txBody>
      </p:sp>
      <p:sp>
        <p:nvSpPr>
          <p:cNvPr id="3" name="Content Placeholder 2"/>
          <p:cNvSpPr>
            <a:spLocks noGrp="1"/>
          </p:cNvSpPr>
          <p:nvPr>
            <p:ph idx="1"/>
          </p:nvPr>
        </p:nvSpPr>
        <p:spPr>
          <a:xfrm>
            <a:off x="1295401" y="2556932"/>
            <a:ext cx="5708714" cy="3318936"/>
          </a:xfrm>
        </p:spPr>
        <p:txBody>
          <a:bodyPr>
            <a:normAutofit fontScale="92500" lnSpcReduction="10000"/>
          </a:bodyPr>
          <a:lstStyle/>
          <a:p>
            <a:pPr algn="just"/>
            <a:r>
              <a:rPr b="1" dirty="0"/>
              <a:t>Team learning builds trust and long‑term professional relationships.</a:t>
            </a:r>
          </a:p>
          <a:p>
            <a:pPr algn="just"/>
            <a:r>
              <a:rPr b="1" dirty="0"/>
              <a:t>Networks help employees access resources, mentorship, and support.</a:t>
            </a:r>
          </a:p>
          <a:p>
            <a:pPr algn="just"/>
            <a:r>
              <a:rPr b="1" dirty="0"/>
              <a:t>Global teamwork strengthens communication across regions and departments.</a:t>
            </a:r>
          </a:p>
          <a:p>
            <a:pPr algn="just"/>
            <a:r>
              <a:rPr b="1" dirty="0"/>
              <a:t>Strong workplace networks improve productivity and career growth.</a:t>
            </a:r>
          </a:p>
        </p:txBody>
      </p:sp>
      <p:pic>
        <p:nvPicPr>
          <p:cNvPr id="4" name="Picture 3">
            <a:extLst>
              <a:ext uri="{FF2B5EF4-FFF2-40B4-BE49-F238E27FC236}">
                <a16:creationId xmlns:a16="http://schemas.microsoft.com/office/drawing/2014/main" id="{8190B3FD-4F82-46CA-BE13-7D428B651FD1}"/>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362333" y="2577530"/>
            <a:ext cx="3403077" cy="331893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b="1" dirty="0"/>
              <a:t>Weaknesses in Collaborative Learning</a:t>
            </a:r>
          </a:p>
        </p:txBody>
      </p:sp>
      <p:sp>
        <p:nvSpPr>
          <p:cNvPr id="3" name="Content Placeholder 2"/>
          <p:cNvSpPr>
            <a:spLocks noGrp="1"/>
          </p:cNvSpPr>
          <p:nvPr>
            <p:ph idx="1"/>
          </p:nvPr>
        </p:nvSpPr>
        <p:spPr>
          <a:xfrm>
            <a:off x="1295401" y="2556932"/>
            <a:ext cx="6151774" cy="3318936"/>
          </a:xfrm>
        </p:spPr>
        <p:txBody>
          <a:bodyPr>
            <a:normAutofit lnSpcReduction="10000"/>
          </a:bodyPr>
          <a:lstStyle/>
          <a:p>
            <a:pPr algn="just"/>
            <a:r>
              <a:rPr b="1" dirty="0"/>
              <a:t>Culture and communication differences can cause misunderstandings.</a:t>
            </a:r>
          </a:p>
          <a:p>
            <a:pPr algn="just"/>
            <a:r>
              <a:rPr b="1" dirty="0"/>
              <a:t>Unequal participation may place burden on certain members.</a:t>
            </a:r>
          </a:p>
          <a:p>
            <a:pPr algn="just"/>
            <a:r>
              <a:rPr b="1" dirty="0"/>
              <a:t>Time‑zone and scheduling issues can delay progress.</a:t>
            </a:r>
          </a:p>
          <a:p>
            <a:pPr algn="just"/>
            <a:r>
              <a:rPr b="1" dirty="0"/>
              <a:t>Groupthink may reduce creativity without proper role distribution.</a:t>
            </a:r>
          </a:p>
        </p:txBody>
      </p:sp>
      <p:pic>
        <p:nvPicPr>
          <p:cNvPr id="4" name="Picture 3">
            <a:extLst>
              <a:ext uri="{FF2B5EF4-FFF2-40B4-BE49-F238E27FC236}">
                <a16:creationId xmlns:a16="http://schemas.microsoft.com/office/drawing/2014/main" id="{1693803D-E328-4162-8997-98284ADE534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692272" y="2556932"/>
            <a:ext cx="3514366" cy="3429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Practical Examples</a:t>
            </a:r>
          </a:p>
        </p:txBody>
      </p:sp>
      <p:sp>
        <p:nvSpPr>
          <p:cNvPr id="3" name="Content Placeholder 2"/>
          <p:cNvSpPr>
            <a:spLocks noGrp="1"/>
          </p:cNvSpPr>
          <p:nvPr>
            <p:ph idx="1"/>
          </p:nvPr>
        </p:nvSpPr>
        <p:spPr>
          <a:xfrm>
            <a:off x="1295401" y="2556932"/>
            <a:ext cx="6425152" cy="3318936"/>
          </a:xfrm>
        </p:spPr>
        <p:txBody>
          <a:bodyPr>
            <a:normAutofit lnSpcReduction="10000"/>
          </a:bodyPr>
          <a:lstStyle/>
          <a:p>
            <a:pPr algn="just"/>
            <a:r>
              <a:rPr b="1" dirty="0"/>
              <a:t>Companies like Google and IBM use cross‑functional teams to innovate.</a:t>
            </a:r>
          </a:p>
          <a:p>
            <a:pPr algn="just"/>
            <a:r>
              <a:rPr b="1" dirty="0"/>
              <a:t>Employees participate in workshops and brainstorming sessions.</a:t>
            </a:r>
          </a:p>
          <a:p>
            <a:pPr algn="just"/>
            <a:r>
              <a:rPr b="1" dirty="0"/>
              <a:t>Mentorship </a:t>
            </a:r>
            <a:r>
              <a:rPr b="1" dirty="0" err="1"/>
              <a:t>programmes</a:t>
            </a:r>
            <a:r>
              <a:rPr b="1" dirty="0"/>
              <a:t> support knowledge transfer in global firms.</a:t>
            </a:r>
          </a:p>
          <a:p>
            <a:pPr algn="just"/>
            <a:r>
              <a:rPr b="1" dirty="0"/>
              <a:t>Students engage in team projects to mirror real business collaboration.</a:t>
            </a:r>
          </a:p>
        </p:txBody>
      </p:sp>
      <p:pic>
        <p:nvPicPr>
          <p:cNvPr id="4" name="Picture 3">
            <a:extLst>
              <a:ext uri="{FF2B5EF4-FFF2-40B4-BE49-F238E27FC236}">
                <a16:creationId xmlns:a16="http://schemas.microsoft.com/office/drawing/2014/main" id="{C5D3013F-84E5-45FF-A020-85E0F5BB1A6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8116479" y="2630340"/>
            <a:ext cx="2696065" cy="317212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b="1" dirty="0"/>
              <a:t>Best Practices of Successful Collaboration</a:t>
            </a:r>
          </a:p>
        </p:txBody>
      </p:sp>
      <p:sp>
        <p:nvSpPr>
          <p:cNvPr id="3" name="Content Placeholder 2"/>
          <p:cNvSpPr>
            <a:spLocks noGrp="1"/>
          </p:cNvSpPr>
          <p:nvPr>
            <p:ph idx="1"/>
          </p:nvPr>
        </p:nvSpPr>
        <p:spPr>
          <a:xfrm>
            <a:off x="1295401" y="2556932"/>
            <a:ext cx="6123494" cy="3318936"/>
          </a:xfrm>
        </p:spPr>
        <p:txBody>
          <a:bodyPr>
            <a:normAutofit lnSpcReduction="10000"/>
          </a:bodyPr>
          <a:lstStyle/>
          <a:p>
            <a:pPr algn="just"/>
            <a:r>
              <a:rPr b="1" dirty="0"/>
              <a:t>Clear goals and expectations support effective teamwork.</a:t>
            </a:r>
          </a:p>
          <a:p>
            <a:pPr algn="just"/>
            <a:r>
              <a:rPr b="1" dirty="0"/>
              <a:t>Roles should match individual strengths to avoid imbalance.</a:t>
            </a:r>
          </a:p>
          <a:p>
            <a:pPr algn="just"/>
            <a:r>
              <a:rPr b="1" dirty="0"/>
              <a:t>Diverse groups encourage creativity and problem‑solving.</a:t>
            </a:r>
          </a:p>
          <a:p>
            <a:pPr algn="just"/>
            <a:r>
              <a:rPr b="1" dirty="0"/>
              <a:t>Training in cultural awareness and digital tools improves global collaboration.</a:t>
            </a:r>
          </a:p>
        </p:txBody>
      </p:sp>
      <p:pic>
        <p:nvPicPr>
          <p:cNvPr id="4" name="Picture 3">
            <a:extLst>
              <a:ext uri="{FF2B5EF4-FFF2-40B4-BE49-F238E27FC236}">
                <a16:creationId xmlns:a16="http://schemas.microsoft.com/office/drawing/2014/main" id="{04F2CE08-9675-471C-B2AA-E479B2A67DE8}"/>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624107" y="2843212"/>
            <a:ext cx="3656683" cy="240088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Recommendations and Conclusion</a:t>
            </a:r>
          </a:p>
        </p:txBody>
      </p:sp>
      <p:sp>
        <p:nvSpPr>
          <p:cNvPr id="3" name="Content Placeholder 2"/>
          <p:cNvSpPr>
            <a:spLocks noGrp="1"/>
          </p:cNvSpPr>
          <p:nvPr>
            <p:ph idx="1"/>
          </p:nvPr>
        </p:nvSpPr>
        <p:spPr>
          <a:xfrm>
            <a:off x="1295401" y="2556932"/>
            <a:ext cx="5454191" cy="3318936"/>
          </a:xfrm>
        </p:spPr>
        <p:txBody>
          <a:bodyPr>
            <a:normAutofit fontScale="92500"/>
          </a:bodyPr>
          <a:lstStyle/>
          <a:p>
            <a:pPr algn="just"/>
            <a:r>
              <a:rPr b="1" dirty="0"/>
              <a:t>Collaborative learning strengthens innovation, skills, and global teamwork.</a:t>
            </a:r>
          </a:p>
          <a:p>
            <a:pPr algn="just"/>
            <a:r>
              <a:rPr b="1" dirty="0"/>
              <a:t>Challenges must be managed through clear roles and communication.</a:t>
            </a:r>
          </a:p>
          <a:p>
            <a:pPr algn="just"/>
            <a:r>
              <a:rPr b="1" dirty="0" err="1"/>
              <a:t>Organisations</a:t>
            </a:r>
            <a:r>
              <a:rPr b="1" dirty="0"/>
              <a:t> should encourage diversity and cultural sensitivity.</a:t>
            </a:r>
          </a:p>
          <a:p>
            <a:pPr algn="just"/>
            <a:r>
              <a:rPr b="1" dirty="0"/>
              <a:t>Strategic collaboration improves competitiveness in global business.</a:t>
            </a:r>
          </a:p>
        </p:txBody>
      </p:sp>
      <p:pic>
        <p:nvPicPr>
          <p:cNvPr id="4" name="Picture 3">
            <a:extLst>
              <a:ext uri="{FF2B5EF4-FFF2-40B4-BE49-F238E27FC236}">
                <a16:creationId xmlns:a16="http://schemas.microsoft.com/office/drawing/2014/main" id="{A1D68571-F23E-4656-8227-C9C189D0E67E}"/>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7220145" y="2934799"/>
            <a:ext cx="3676453" cy="2846801"/>
          </a:xfrm>
          <a:prstGeom prst="rect">
            <a:avLst/>
          </a:prstGeom>
        </p:spPr>
      </p:pic>
    </p:spTree>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b="1" dirty="0"/>
              <a:t>References</a:t>
            </a:r>
          </a:p>
        </p:txBody>
      </p:sp>
      <p:sp>
        <p:nvSpPr>
          <p:cNvPr id="3" name="Content Placeholder 2"/>
          <p:cNvSpPr>
            <a:spLocks noGrp="1"/>
          </p:cNvSpPr>
          <p:nvPr>
            <p:ph idx="1"/>
          </p:nvPr>
        </p:nvSpPr>
        <p:spPr/>
        <p:txBody>
          <a:bodyPr>
            <a:normAutofit fontScale="47500" lnSpcReduction="20000"/>
          </a:bodyPr>
          <a:lstStyle/>
          <a:p>
            <a:pPr algn="just">
              <a:lnSpc>
                <a:spcPct val="120000"/>
              </a:lnSpc>
              <a:spcBef>
                <a:spcPts val="0"/>
              </a:spcBef>
              <a:spcAft>
                <a:spcPts val="0"/>
              </a:spcAft>
            </a:pPr>
            <a:r>
              <a:rPr lang="en-US" sz="2400" b="1" dirty="0">
                <a:effectLst/>
                <a:latin typeface="Times New Roman" panose="02020603050405020304" pitchFamily="18" charset="0"/>
                <a:ea typeface="Calibri" panose="020F0502020204030204" pitchFamily="34" charset="0"/>
                <a:cs typeface="Vrinda" panose="020B0502040204020203" pitchFamily="34" charset="0"/>
              </a:rPr>
              <a:t>Capitaine, A.,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Boursier</a:t>
            </a:r>
            <a:r>
              <a:rPr lang="en-US" sz="2400" b="1" dirty="0">
                <a:effectLst/>
                <a:latin typeface="Times New Roman" panose="02020603050405020304" pitchFamily="18" charset="0"/>
                <a:ea typeface="Calibri" panose="020F0502020204030204" pitchFamily="34" charset="0"/>
                <a:cs typeface="Vrinda" panose="020B0502040204020203" pitchFamily="34" charset="0"/>
              </a:rPr>
              <a:t>, E., Scheid, A.,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Moulines</a:t>
            </a:r>
            <a:r>
              <a:rPr lang="en-US" sz="2400" b="1" dirty="0">
                <a:effectLst/>
                <a:latin typeface="Times New Roman" panose="02020603050405020304" pitchFamily="18" charset="0"/>
                <a:ea typeface="Calibri" panose="020F0502020204030204" pitchFamily="34" charset="0"/>
                <a:cs typeface="Vrinda" panose="020B0502040204020203" pitchFamily="34" charset="0"/>
              </a:rPr>
              <a:t>, E., Jordan, M., El-</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Mhamdi</a:t>
            </a:r>
            <a:r>
              <a:rPr lang="en-US" sz="2400" b="1" dirty="0">
                <a:effectLst/>
                <a:latin typeface="Times New Roman" panose="02020603050405020304" pitchFamily="18" charset="0"/>
                <a:ea typeface="Calibri" panose="020F0502020204030204" pitchFamily="34" charset="0"/>
                <a:cs typeface="Vrinda" panose="020B0502040204020203" pitchFamily="34" charset="0"/>
              </a:rPr>
              <a:t>, E.M. and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Durmus</a:t>
            </a:r>
            <a:r>
              <a:rPr lang="en-US" sz="2400" b="1" dirty="0">
                <a:effectLst/>
                <a:latin typeface="Times New Roman" panose="02020603050405020304" pitchFamily="18" charset="0"/>
                <a:ea typeface="Calibri" panose="020F0502020204030204" pitchFamily="34" charset="0"/>
                <a:cs typeface="Vrinda" panose="020B0502040204020203" pitchFamily="34" charset="0"/>
              </a:rPr>
              <a:t>, A., 2024. Unravelling in collaborative learning. Advances in Neural Information Processing Systems, 37, pp.97231-97260</a:t>
            </a:r>
          </a:p>
          <a:p>
            <a:pPr algn="just">
              <a:lnSpc>
                <a:spcPct val="120000"/>
              </a:lnSpc>
              <a:spcBef>
                <a:spcPts val="0"/>
              </a:spcBef>
              <a:spcAft>
                <a:spcPts val="0"/>
              </a:spcAft>
            </a:pPr>
            <a:r>
              <a:rPr lang="en-US" sz="2400" b="1" dirty="0">
                <a:effectLst/>
                <a:latin typeface="Times New Roman" panose="02020603050405020304" pitchFamily="18" charset="0"/>
                <a:ea typeface="Calibri" panose="020F0502020204030204" pitchFamily="34" charset="0"/>
                <a:cs typeface="Vrinda" panose="020B0502040204020203" pitchFamily="34" charset="0"/>
              </a:rPr>
              <a:t>Zheng, L., Fan, Y., Chen, B., Huang, Z.,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LeiGao</a:t>
            </a:r>
            <a:r>
              <a:rPr lang="en-US" sz="2400" b="1" dirty="0">
                <a:effectLst/>
                <a:latin typeface="Times New Roman" panose="02020603050405020304" pitchFamily="18" charset="0"/>
                <a:ea typeface="Calibri" panose="020F0502020204030204" pitchFamily="34" charset="0"/>
                <a:cs typeface="Vrinda" panose="020B0502040204020203" pitchFamily="34" charset="0"/>
              </a:rPr>
              <a:t> and Long, M., 2024. An AI-enabled feedback-feedforward approach to promoting online collaborative learning. Education and Information Technologies, 29(9), pp.11385-11406</a:t>
            </a:r>
          </a:p>
          <a:p>
            <a:pPr algn="just">
              <a:lnSpc>
                <a:spcPct val="120000"/>
              </a:lnSpc>
              <a:spcBef>
                <a:spcPts val="0"/>
              </a:spcBef>
              <a:spcAft>
                <a:spcPts val="0"/>
              </a:spcAft>
            </a:pPr>
            <a:r>
              <a:rPr lang="en-US" sz="2400" b="1" dirty="0" err="1">
                <a:effectLst/>
                <a:latin typeface="Times New Roman" panose="02020603050405020304" pitchFamily="18" charset="0"/>
                <a:ea typeface="Calibri" panose="020F0502020204030204" pitchFamily="34" charset="0"/>
                <a:cs typeface="Vrinda" panose="020B0502040204020203" pitchFamily="34" charset="0"/>
              </a:rPr>
              <a:t>Dewi</a:t>
            </a:r>
            <a:r>
              <a:rPr lang="en-US" sz="2400" b="1" dirty="0">
                <a:effectLst/>
                <a:latin typeface="Times New Roman" panose="02020603050405020304" pitchFamily="18" charset="0"/>
                <a:ea typeface="Calibri" panose="020F0502020204030204" pitchFamily="34" charset="0"/>
                <a:cs typeface="Vrinda" panose="020B0502040204020203" pitchFamily="34" charset="0"/>
              </a:rPr>
              <a:t>, C.C.A., Erna, M.,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Haris</a:t>
            </a:r>
            <a:r>
              <a:rPr lang="en-US" sz="2400" b="1" dirty="0">
                <a:effectLst/>
                <a:latin typeface="Times New Roman" panose="02020603050405020304" pitchFamily="18" charset="0"/>
                <a:ea typeface="Calibri" panose="020F0502020204030204" pitchFamily="34" charset="0"/>
                <a:cs typeface="Vrinda" panose="020B0502040204020203" pitchFamily="34" charset="0"/>
              </a:rPr>
              <a:t>, I. and Kundera, I.N., 2021. The effect of contextual collaborative learning based ethnoscience to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ıncrease</a:t>
            </a:r>
            <a:r>
              <a:rPr lang="en-US" sz="2400" b="1" dirty="0">
                <a:effectLst/>
                <a:latin typeface="Times New Roman" panose="02020603050405020304" pitchFamily="18" charset="0"/>
                <a:ea typeface="Calibri" panose="020F0502020204030204" pitchFamily="34" charset="0"/>
                <a:cs typeface="Vrinda" panose="020B0502040204020203" pitchFamily="34" charset="0"/>
              </a:rPr>
              <a:t> student’s scientific literacy ability. Journal of Turkish Science Education, 18(3), pp.525-541</a:t>
            </a:r>
          </a:p>
          <a:p>
            <a:pPr algn="just">
              <a:lnSpc>
                <a:spcPct val="120000"/>
              </a:lnSpc>
              <a:spcBef>
                <a:spcPts val="0"/>
              </a:spcBef>
              <a:spcAft>
                <a:spcPts val="0"/>
              </a:spcAft>
            </a:pPr>
            <a:r>
              <a:rPr lang="en-US" sz="2400" b="1" dirty="0" err="1">
                <a:effectLst/>
                <a:latin typeface="Times New Roman" panose="02020603050405020304" pitchFamily="18" charset="0"/>
                <a:ea typeface="Calibri" panose="020F0502020204030204" pitchFamily="34" charset="0"/>
                <a:cs typeface="Vrinda" panose="020B0502040204020203" pitchFamily="34" charset="0"/>
              </a:rPr>
              <a:t>Zahroh</a:t>
            </a:r>
            <a:r>
              <a:rPr lang="en-US" sz="2400" b="1" dirty="0">
                <a:effectLst/>
                <a:latin typeface="Times New Roman" panose="02020603050405020304" pitchFamily="18" charset="0"/>
                <a:ea typeface="Calibri" panose="020F0502020204030204" pitchFamily="34" charset="0"/>
                <a:cs typeface="Vrinda" panose="020B0502040204020203" pitchFamily="34" charset="0"/>
              </a:rPr>
              <a:t>, U.,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Rachmawati</a:t>
            </a:r>
            <a:r>
              <a:rPr lang="en-US" sz="2400" b="1" dirty="0">
                <a:effectLst/>
                <a:latin typeface="Times New Roman" panose="02020603050405020304" pitchFamily="18" charset="0"/>
                <a:ea typeface="Calibri" panose="020F0502020204030204" pitchFamily="34" charset="0"/>
                <a:cs typeface="Vrinda" panose="020B0502040204020203" pitchFamily="34" charset="0"/>
              </a:rPr>
              <a:t>, N.I. and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Darmayanti</a:t>
            </a:r>
            <a:r>
              <a:rPr lang="en-US" sz="2400" b="1" dirty="0">
                <a:effectLst/>
                <a:latin typeface="Times New Roman" panose="02020603050405020304" pitchFamily="18" charset="0"/>
                <a:ea typeface="Calibri" panose="020F0502020204030204" pitchFamily="34" charset="0"/>
                <a:cs typeface="Vrinda" panose="020B0502040204020203" pitchFamily="34" charset="0"/>
              </a:rPr>
              <a:t>, R., 2023. Significance of Collaborative Learning Guidelines in 21st Century Education on Functional Limits Material in Madrasah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Tsanawiyah</a:t>
            </a:r>
            <a:r>
              <a:rPr lang="en-US" sz="2400" b="1" dirty="0">
                <a:effectLst/>
                <a:latin typeface="Times New Roman" panose="02020603050405020304" pitchFamily="18" charset="0"/>
                <a:ea typeface="Calibri" panose="020F0502020204030204" pitchFamily="34" charset="0"/>
                <a:cs typeface="Vrinda" panose="020B0502040204020203" pitchFamily="34" charset="0"/>
              </a:rPr>
              <a:t>.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Assyfa</a:t>
            </a:r>
            <a:r>
              <a:rPr lang="en-US" sz="2400" b="1" dirty="0">
                <a:effectLst/>
                <a:latin typeface="Times New Roman" panose="02020603050405020304" pitchFamily="18" charset="0"/>
                <a:ea typeface="Calibri" panose="020F0502020204030204" pitchFamily="34" charset="0"/>
                <a:cs typeface="Vrinda" panose="020B0502040204020203" pitchFamily="34" charset="0"/>
              </a:rPr>
              <a:t> Journal of Islamic Studies, 1(2), pp.155-161</a:t>
            </a:r>
          </a:p>
          <a:p>
            <a:pPr algn="just">
              <a:lnSpc>
                <a:spcPct val="120000"/>
              </a:lnSpc>
              <a:spcBef>
                <a:spcPts val="0"/>
              </a:spcBef>
              <a:spcAft>
                <a:spcPts val="0"/>
              </a:spcAft>
            </a:pPr>
            <a:r>
              <a:rPr lang="en-US" sz="2400" b="1" dirty="0">
                <a:effectLst/>
                <a:latin typeface="Times New Roman" panose="02020603050405020304" pitchFamily="18" charset="0"/>
                <a:ea typeface="Calibri" panose="020F0502020204030204" pitchFamily="34" charset="0"/>
                <a:cs typeface="Vrinda" panose="020B0502040204020203" pitchFamily="34" charset="0"/>
              </a:rPr>
              <a:t>Qian, Z., Ma, Y., Lin, Z., Ji, J., Zheng, X., Sun, X. and Ji, R., 2024, September. Multi-branch collaborative learning network for 3d visual grounding. In European Conference on Computer Vision (pp. 381-398). Cham: Springer Nature Switzerland</a:t>
            </a:r>
          </a:p>
          <a:p>
            <a:pPr algn="just">
              <a:lnSpc>
                <a:spcPct val="120000"/>
              </a:lnSpc>
              <a:spcBef>
                <a:spcPts val="0"/>
              </a:spcBef>
              <a:spcAft>
                <a:spcPts val="0"/>
              </a:spcAft>
            </a:pPr>
            <a:r>
              <a:rPr lang="en-US" sz="2400" b="1" dirty="0" err="1">
                <a:effectLst/>
                <a:latin typeface="Times New Roman" panose="02020603050405020304" pitchFamily="18" charset="0"/>
                <a:ea typeface="Calibri" panose="020F0502020204030204" pitchFamily="34" charset="0"/>
                <a:cs typeface="Vrinda" panose="020B0502040204020203" pitchFamily="34" charset="0"/>
              </a:rPr>
              <a:t>Bjelobaba</a:t>
            </a:r>
            <a:r>
              <a:rPr lang="en-US" sz="2400" b="1" dirty="0">
                <a:effectLst/>
                <a:latin typeface="Times New Roman" panose="02020603050405020304" pitchFamily="18" charset="0"/>
                <a:ea typeface="Calibri" panose="020F0502020204030204" pitchFamily="34" charset="0"/>
                <a:cs typeface="Vrinda" panose="020B0502040204020203" pitchFamily="34" charset="0"/>
              </a:rPr>
              <a:t>, G.,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Savić</a:t>
            </a:r>
            <a:r>
              <a:rPr lang="en-US" sz="2400" b="1" dirty="0">
                <a:effectLst/>
                <a:latin typeface="Times New Roman" panose="02020603050405020304" pitchFamily="18" charset="0"/>
                <a:ea typeface="Calibri" panose="020F0502020204030204" pitchFamily="34" charset="0"/>
                <a:cs typeface="Vrinda" panose="020B0502040204020203" pitchFamily="34" charset="0"/>
              </a:rPr>
              <a:t>, A.,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Tošić</a:t>
            </a:r>
            <a:r>
              <a:rPr lang="en-US" sz="2400" b="1" dirty="0">
                <a:effectLst/>
                <a:latin typeface="Times New Roman" panose="02020603050405020304" pitchFamily="18" charset="0"/>
                <a:ea typeface="Calibri" panose="020F0502020204030204" pitchFamily="34" charset="0"/>
                <a:cs typeface="Vrinda" panose="020B0502040204020203" pitchFamily="34" charset="0"/>
              </a:rPr>
              <a:t>, T., Stefanović, I. and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Kocić</a:t>
            </a:r>
            <a:r>
              <a:rPr lang="en-US" sz="2400" b="1" dirty="0">
                <a:effectLst/>
                <a:latin typeface="Times New Roman" panose="02020603050405020304" pitchFamily="18" charset="0"/>
                <a:ea typeface="Calibri" panose="020F0502020204030204" pitchFamily="34" charset="0"/>
                <a:cs typeface="Vrinda" panose="020B0502040204020203" pitchFamily="34" charset="0"/>
              </a:rPr>
              <a:t>, B., 2023. Collaborative learning supported by Blockchain Technology as a model for improving the Educational process. Sustainability, 15(6), p.4780</a:t>
            </a:r>
          </a:p>
          <a:p>
            <a:pPr algn="just">
              <a:lnSpc>
                <a:spcPct val="120000"/>
              </a:lnSpc>
              <a:spcBef>
                <a:spcPts val="0"/>
              </a:spcBef>
              <a:spcAft>
                <a:spcPts val="0"/>
              </a:spcAft>
            </a:pPr>
            <a:r>
              <a:rPr lang="en-US" sz="2400" b="1" dirty="0">
                <a:effectLst/>
                <a:latin typeface="Times New Roman" panose="02020603050405020304" pitchFamily="18" charset="0"/>
                <a:ea typeface="Calibri" panose="020F0502020204030204" pitchFamily="34" charset="0"/>
                <a:cs typeface="Vrinda" panose="020B0502040204020203" pitchFamily="34" charset="0"/>
              </a:rPr>
              <a:t>Vijayakumar Bharathi, S. and Pande, M.B., 2025. Does constructivism learning approach lead to developing creative thinking skills? The mediating role of online collaborative learning environments. Journal of Computers in Education, 12(2), pp.551-587</a:t>
            </a:r>
          </a:p>
          <a:p>
            <a:pPr algn="just">
              <a:lnSpc>
                <a:spcPct val="120000"/>
              </a:lnSpc>
              <a:spcBef>
                <a:spcPts val="0"/>
              </a:spcBef>
              <a:spcAft>
                <a:spcPts val="0"/>
              </a:spcAft>
            </a:pPr>
            <a:r>
              <a:rPr lang="en-US" sz="2400" b="1" dirty="0">
                <a:effectLst/>
                <a:latin typeface="Times New Roman" panose="02020603050405020304" pitchFamily="18" charset="0"/>
                <a:ea typeface="Calibri" panose="020F0502020204030204" pitchFamily="34" charset="0"/>
                <a:cs typeface="Vrinda" panose="020B0502040204020203" pitchFamily="34" charset="0"/>
              </a:rPr>
              <a:t>Qureshi, M.A.,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Khaskheli</a:t>
            </a:r>
            <a:r>
              <a:rPr lang="en-US" sz="2400" b="1" dirty="0">
                <a:effectLst/>
                <a:latin typeface="Times New Roman" panose="02020603050405020304" pitchFamily="18" charset="0"/>
                <a:ea typeface="Calibri" panose="020F0502020204030204" pitchFamily="34" charset="0"/>
                <a:cs typeface="Vrinda" panose="020B0502040204020203" pitchFamily="34" charset="0"/>
              </a:rPr>
              <a:t>, A., Qureshi, J.A., Raza, S.A. and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Yousufi</a:t>
            </a:r>
            <a:r>
              <a:rPr lang="en-US" sz="2400" b="1" dirty="0">
                <a:effectLst/>
                <a:latin typeface="Times New Roman" panose="02020603050405020304" pitchFamily="18" charset="0"/>
                <a:ea typeface="Calibri" panose="020F0502020204030204" pitchFamily="34" charset="0"/>
                <a:cs typeface="Vrinda" panose="020B0502040204020203" pitchFamily="34" charset="0"/>
              </a:rPr>
              <a:t>, S.Q., 2023. Factors affecting students’ learning performance through collaborative learning and engagement. Interactive Learning Environments, 31(4), pp.2371-2391</a:t>
            </a:r>
          </a:p>
          <a:p>
            <a:pPr algn="just">
              <a:lnSpc>
                <a:spcPct val="120000"/>
              </a:lnSpc>
              <a:spcBef>
                <a:spcPts val="0"/>
              </a:spcBef>
              <a:spcAft>
                <a:spcPts val="0"/>
              </a:spcAft>
            </a:pPr>
            <a:r>
              <a:rPr lang="en-US" sz="2400" b="1" dirty="0">
                <a:effectLst/>
                <a:latin typeface="Times New Roman" panose="02020603050405020304" pitchFamily="18" charset="0"/>
                <a:ea typeface="Calibri" panose="020F0502020204030204" pitchFamily="34" charset="0"/>
                <a:cs typeface="Vrinda" panose="020B0502040204020203" pitchFamily="34" charset="0"/>
              </a:rPr>
              <a:t>Miguel, J.M., De Blas, C.S., Rodríguez, F.A. and </a:t>
            </a:r>
            <a:r>
              <a:rPr lang="en-US" sz="2400" b="1" dirty="0" err="1">
                <a:effectLst/>
                <a:latin typeface="Times New Roman" panose="02020603050405020304" pitchFamily="18" charset="0"/>
                <a:ea typeface="Calibri" panose="020F0502020204030204" pitchFamily="34" charset="0"/>
                <a:cs typeface="Vrinda" panose="020B0502040204020203" pitchFamily="34" charset="0"/>
              </a:rPr>
              <a:t>Sipols</a:t>
            </a:r>
            <a:r>
              <a:rPr lang="en-US" sz="2400" b="1" dirty="0">
                <a:effectLst/>
                <a:latin typeface="Times New Roman" panose="02020603050405020304" pitchFamily="18" charset="0"/>
                <a:ea typeface="Calibri" panose="020F0502020204030204" pitchFamily="34" charset="0"/>
                <a:cs typeface="Vrinda" panose="020B0502040204020203" pitchFamily="34" charset="0"/>
              </a:rPr>
              <a:t>, A.G., 2023. Collaborative learning in management subjects to university students: A multi-level research to identify group profile, engagement and academic performance. The International Journal of Management Education, 21(1), p.100762</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41</TotalTime>
  <Words>825</Words>
  <Application>Microsoft Office PowerPoint</Application>
  <PresentationFormat>Widescreen</PresentationFormat>
  <Paragraphs>52</Paragraphs>
  <Slides>10</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Garamond</vt:lpstr>
      <vt:lpstr>Times New Roman</vt:lpstr>
      <vt:lpstr>Organic</vt:lpstr>
      <vt:lpstr>Welcome to the Presentation</vt:lpstr>
      <vt:lpstr>Introduction to Collaborative Learning</vt:lpstr>
      <vt:lpstr>Benefits – Improving Knowledge and Skills</vt:lpstr>
      <vt:lpstr>Benefits – The Promotion of Innovation</vt:lpstr>
      <vt:lpstr>Benefits – Developing Professional Network</vt:lpstr>
      <vt:lpstr>Weaknesses in Collaborative Learning</vt:lpstr>
      <vt:lpstr>Practical Examples</vt:lpstr>
      <vt:lpstr>Best Practices of Successful Collaboration</vt:lpstr>
      <vt:lpstr>Recommendations and 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the Presentation</dc:title>
  <dc:subject/>
  <dc:creator>user</dc:creator>
  <cp:keywords/>
  <dc:description>generated using python-pptx</dc:description>
  <cp:lastModifiedBy>Lilian Catanoi (1705361)</cp:lastModifiedBy>
  <cp:revision>1</cp:revision>
  <dcterms:created xsi:type="dcterms:W3CDTF">2013-01-27T09:14:16Z</dcterms:created>
  <dcterms:modified xsi:type="dcterms:W3CDTF">2025-12-03T16:14:43Z</dcterms:modified>
  <cp:category/>
</cp:coreProperties>
</file>