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9E6DE-5DA1-4299-83F3-103037F0B5CD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02D4-6E2F-4830-91D8-249C3249E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203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9E6DE-5DA1-4299-83F3-103037F0B5CD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02D4-6E2F-4830-91D8-249C3249E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997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9E6DE-5DA1-4299-83F3-103037F0B5CD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02D4-6E2F-4830-91D8-249C3249E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154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9E6DE-5DA1-4299-83F3-103037F0B5CD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02D4-6E2F-4830-91D8-249C3249E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878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9E6DE-5DA1-4299-83F3-103037F0B5CD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02D4-6E2F-4830-91D8-249C3249E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16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9E6DE-5DA1-4299-83F3-103037F0B5CD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02D4-6E2F-4830-91D8-249C3249E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796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9E6DE-5DA1-4299-83F3-103037F0B5CD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02D4-6E2F-4830-91D8-249C3249E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524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9E6DE-5DA1-4299-83F3-103037F0B5CD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02D4-6E2F-4830-91D8-249C3249E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435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9E6DE-5DA1-4299-83F3-103037F0B5CD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02D4-6E2F-4830-91D8-249C3249E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066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9E6DE-5DA1-4299-83F3-103037F0B5CD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02D4-6E2F-4830-91D8-249C3249E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607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9E6DE-5DA1-4299-83F3-103037F0B5CD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D702D4-6E2F-4830-91D8-249C3249E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612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F9E6DE-5DA1-4299-83F3-103037F0B5CD}" type="datetimeFigureOut">
              <a:rPr lang="en-GB" smtClean="0"/>
              <a:t>30/09/2015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D702D4-6E2F-4830-91D8-249C3249E8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478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Balanced Scorecard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850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Balanced Scorecard 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Is a strategic planning and management      system used to align business activities to: -</a:t>
            </a:r>
          </a:p>
          <a:p>
            <a:pPr marL="514350" indent="-514350">
              <a:buAutoNum type="arabicPeriod"/>
            </a:pPr>
            <a:r>
              <a:rPr lang="en-GB" dirty="0" smtClean="0"/>
              <a:t>Vision and strategy of the organisation</a:t>
            </a:r>
          </a:p>
          <a:p>
            <a:pPr marL="514350" indent="-514350">
              <a:buAutoNum type="arabicPeriod"/>
            </a:pPr>
            <a:r>
              <a:rPr lang="en-GB" dirty="0" smtClean="0"/>
              <a:t>Improve internal and external communications</a:t>
            </a:r>
          </a:p>
          <a:p>
            <a:pPr marL="514350" indent="-514350">
              <a:buAutoNum type="arabicPeriod"/>
            </a:pPr>
            <a:r>
              <a:rPr lang="en-GB" dirty="0" smtClean="0"/>
              <a:t>Monitor organisational performance against strategic goals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6983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C:\Users\fad-at\Pictures\BalancedScorecardPerspective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8640960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1982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Perspectives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Learning and Growth Perspective</a:t>
            </a:r>
          </a:p>
          <a:p>
            <a:pPr marL="514350" indent="-514350">
              <a:buAutoNum type="arabicPeriod"/>
            </a:pPr>
            <a:r>
              <a:rPr lang="en-GB" dirty="0" smtClean="0"/>
              <a:t>Business Process Perspective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Customer Perspective</a:t>
            </a:r>
          </a:p>
          <a:p>
            <a:pPr marL="514350" indent="-514350">
              <a:buAutoNum type="arabicPeriod"/>
            </a:pPr>
            <a:r>
              <a:rPr lang="en-GB" dirty="0" smtClean="0"/>
              <a:t>Financial Perspective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4551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and Growth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Is about addressing</a:t>
            </a:r>
          </a:p>
          <a:p>
            <a:r>
              <a:rPr lang="en-GB" dirty="0" smtClean="0"/>
              <a:t>Employee training</a:t>
            </a:r>
          </a:p>
          <a:p>
            <a:r>
              <a:rPr lang="en-GB" dirty="0" smtClean="0"/>
              <a:t>Cultural attitudes</a:t>
            </a:r>
          </a:p>
          <a:p>
            <a:r>
              <a:rPr lang="en-GB" dirty="0" smtClean="0"/>
              <a:t>Continuous development</a:t>
            </a:r>
          </a:p>
          <a:p>
            <a:r>
              <a:rPr lang="en-GB" dirty="0" smtClean="0"/>
              <a:t>Learning organisation</a:t>
            </a:r>
          </a:p>
          <a:p>
            <a:r>
              <a:rPr lang="en-GB" dirty="0" smtClean="0"/>
              <a:t>Good communication</a:t>
            </a:r>
          </a:p>
          <a:p>
            <a:r>
              <a:rPr lang="en-GB" dirty="0" smtClean="0"/>
              <a:t>High performance work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931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Business Process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Refers to internal business processes</a:t>
            </a:r>
          </a:p>
          <a:p>
            <a:r>
              <a:rPr lang="en-GB" dirty="0" smtClean="0"/>
              <a:t>Metrics allow managers to know how well their business is running</a:t>
            </a:r>
          </a:p>
          <a:p>
            <a:r>
              <a:rPr lang="en-GB" dirty="0" smtClean="0"/>
              <a:t>Are customers requirements being achieved</a:t>
            </a:r>
          </a:p>
          <a:p>
            <a:r>
              <a:rPr lang="en-GB" dirty="0" smtClean="0"/>
              <a:t>Metrics should be designed by those who know the process best.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750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Customer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Recognises the importance of the customer</a:t>
            </a:r>
          </a:p>
          <a:p>
            <a:r>
              <a:rPr lang="en-GB" dirty="0" smtClean="0"/>
              <a:t>If customers are not satisfied they will eventually find other suppliers</a:t>
            </a:r>
          </a:p>
          <a:p>
            <a:r>
              <a:rPr lang="en-GB" dirty="0" smtClean="0"/>
              <a:t>Poor performance in this area is often a leading indicator of future decline, even if financial performance is good.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395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Financial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current focus very much on financial data and controls this can lead to over handling and processing of data</a:t>
            </a:r>
          </a:p>
          <a:p>
            <a:r>
              <a:rPr lang="en-GB" dirty="0" smtClean="0"/>
              <a:t>This in turns leads to an unbalanced situation in relation to other perspectives</a:t>
            </a:r>
          </a:p>
          <a:p>
            <a:r>
              <a:rPr lang="en-GB" dirty="0" smtClean="0"/>
              <a:t>Organisations should consider risk assessment and cost benefit in </a:t>
            </a:r>
            <a:r>
              <a:rPr lang="en-GB" smtClean="0"/>
              <a:t>this section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792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Shows a logical, step-by-step connection between strategic objectives in the form of a cause-and-effect chain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961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	</a:t>
            </a:r>
            <a:endParaRPr lang="en-GB" dirty="0"/>
          </a:p>
        </p:txBody>
      </p:sp>
      <p:pic>
        <p:nvPicPr>
          <p:cNvPr id="1026" name="Picture 2" descr="C:\Users\fad-at\Pictures\StrategyMapLogic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708"/>
            <a:ext cx="8280920" cy="4206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2799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Improving performance in the objectives found in the learning &amp; growth perspective enables the organisation to improve its internal process perspective objectives, which in turn enables the organisation to create desirable results in customer and financial perspectives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5645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Implement a Balanced Scorecard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Increase focus on strategy and results</a:t>
            </a:r>
          </a:p>
          <a:p>
            <a:r>
              <a:rPr lang="en-GB" dirty="0" smtClean="0"/>
              <a:t>Improve organisational performance by measuring what matters</a:t>
            </a:r>
          </a:p>
          <a:p>
            <a:r>
              <a:rPr lang="en-GB" dirty="0" smtClean="0"/>
              <a:t>Align organisational strategy with the work people do on a day-to-day basis</a:t>
            </a:r>
          </a:p>
          <a:p>
            <a:r>
              <a:rPr lang="en-GB" dirty="0" smtClean="0"/>
              <a:t>Focus on drivers of future performance</a:t>
            </a:r>
          </a:p>
          <a:p>
            <a:r>
              <a:rPr lang="en-GB" dirty="0" smtClean="0"/>
              <a:t>Improve communication of the organisation’s vision and strategy</a:t>
            </a:r>
          </a:p>
          <a:p>
            <a:r>
              <a:rPr lang="en-GB" dirty="0" smtClean="0"/>
              <a:t>Prioritise projects/initiatives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3781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Pitfalls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Lack of well defined strategy</a:t>
            </a:r>
          </a:p>
          <a:p>
            <a:pPr marL="514350" indent="-514350">
              <a:buAutoNum type="arabicPeriod"/>
            </a:pPr>
            <a:r>
              <a:rPr lang="en-GB" dirty="0" smtClean="0"/>
              <a:t>Using measures that only describe past performance</a:t>
            </a:r>
          </a:p>
          <a:p>
            <a:pPr marL="514350" indent="-514350">
              <a:buAutoNum type="arabicPeriod"/>
            </a:pPr>
            <a:r>
              <a:rPr lang="en-GB" dirty="0" smtClean="0"/>
              <a:t>Use of metrics adopted by other businesses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44113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Five Principles of Successful Scorecard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Translate strategy into operational terms</a:t>
            </a:r>
          </a:p>
          <a:p>
            <a:pPr marL="514350" indent="-514350">
              <a:buAutoNum type="arabicPeriod"/>
            </a:pPr>
            <a:r>
              <a:rPr lang="en-GB" dirty="0" smtClean="0"/>
              <a:t>Align the organisation to the strategy</a:t>
            </a:r>
          </a:p>
          <a:p>
            <a:pPr marL="514350" indent="-514350">
              <a:buAutoNum type="arabicPeriod"/>
            </a:pPr>
            <a:r>
              <a:rPr lang="en-GB" dirty="0" smtClean="0"/>
              <a:t>Make strategy everyone’s job</a:t>
            </a:r>
          </a:p>
          <a:p>
            <a:pPr marL="514350" indent="-514350">
              <a:buAutoNum type="arabicPeriod"/>
            </a:pPr>
            <a:r>
              <a:rPr lang="en-GB" dirty="0" smtClean="0"/>
              <a:t>Make strategy a continual process</a:t>
            </a:r>
          </a:p>
          <a:p>
            <a:pPr marL="514350" indent="-514350">
              <a:buAutoNum type="arabicPeriod"/>
            </a:pPr>
            <a:r>
              <a:rPr lang="en-GB" dirty="0" smtClean="0"/>
              <a:t>Mobilise change through executive leadership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2441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357</Words>
  <Application>Microsoft Office PowerPoint</Application>
  <PresentationFormat>On-screen Show (4:3)</PresentationFormat>
  <Paragraphs>57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Balanced Scorecard</vt:lpstr>
      <vt:lpstr>Balanced Scorecard Basics</vt:lpstr>
      <vt:lpstr>PowerPoint Presentation</vt:lpstr>
      <vt:lpstr>The Perspectives</vt:lpstr>
      <vt:lpstr>Learning and Growth Perspective</vt:lpstr>
      <vt:lpstr>The Business Process Perspective</vt:lpstr>
      <vt:lpstr>The Customer Perspective</vt:lpstr>
      <vt:lpstr>The Financial Perspective</vt:lpstr>
      <vt:lpstr>Strategy Mapping</vt:lpstr>
      <vt:lpstr>Strategy Mapping</vt:lpstr>
      <vt:lpstr>Strategy Mapping</vt:lpstr>
      <vt:lpstr>Why Implement a Balanced Scorecard</vt:lpstr>
      <vt:lpstr>Potential Pitfalls</vt:lpstr>
      <vt:lpstr>Five Principles of Successful Scorecard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Thorn</dc:creator>
  <cp:lastModifiedBy>Thorn, Andrew</cp:lastModifiedBy>
  <cp:revision>8</cp:revision>
  <dcterms:created xsi:type="dcterms:W3CDTF">2015-09-30T11:34:05Z</dcterms:created>
  <dcterms:modified xsi:type="dcterms:W3CDTF">2015-09-30T13:10:47Z</dcterms:modified>
</cp:coreProperties>
</file>