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304" r:id="rId2"/>
    <p:sldId id="418" r:id="rId3"/>
    <p:sldId id="441" r:id="rId4"/>
    <p:sldId id="438" r:id="rId5"/>
    <p:sldId id="420" r:id="rId6"/>
    <p:sldId id="440" r:id="rId7"/>
    <p:sldId id="439" r:id="rId8"/>
    <p:sldId id="434" r:id="rId9"/>
    <p:sldId id="436" r:id="rId10"/>
    <p:sldId id="423" r:id="rId11"/>
  </p:sldIdLst>
  <p:sldSz cx="9144000" cy="6858000" type="screen4x3"/>
  <p:notesSz cx="6858000" cy="9144000"/>
  <p:custShowLst>
    <p:custShow name="Custom Show 1" id="0">
      <p:sldLst>
        <p:sld r:id="rId2"/>
        <p:sld r:id="rId3"/>
        <p:sld r:id="rId5"/>
        <p:sld r:id="rId6"/>
        <p:sld r:id="rId7"/>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678C6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vertBarState="maximized">
    <p:restoredLeft sz="34559" autoAdjust="0"/>
    <p:restoredTop sz="86380" autoAdjust="0"/>
  </p:normalViewPr>
  <p:slideViewPr>
    <p:cSldViewPr snapToGrid="0">
      <p:cViewPr varScale="1">
        <p:scale>
          <a:sx n="63" d="100"/>
          <a:sy n="63" d="100"/>
        </p:scale>
        <p:origin x="-1362" y="-96"/>
      </p:cViewPr>
      <p:guideLst>
        <p:guide orient="horz" pos="2160"/>
        <p:guide pos="2880"/>
      </p:guideLst>
    </p:cSldViewPr>
  </p:slideViewPr>
  <p:outlineViewPr>
    <p:cViewPr>
      <p:scale>
        <a:sx n="33" d="100"/>
        <a:sy n="33" d="100"/>
      </p:scale>
      <p:origin x="246" y="3102"/>
    </p:cViewPr>
  </p:outlineViewPr>
  <p:notesTextViewPr>
    <p:cViewPr>
      <p:scale>
        <a:sx n="1" d="1"/>
        <a:sy n="1" d="1"/>
      </p:scale>
      <p:origin x="0" y="0"/>
    </p:cViewPr>
  </p:notesTextViewPr>
  <p:sorterViewPr>
    <p:cViewPr>
      <p:scale>
        <a:sx n="100" d="100"/>
        <a:sy n="100" d="100"/>
      </p:scale>
      <p:origin x="0" y="-521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diagrams/_rels/data2.xml.rels><?xml version="1.0" encoding="UTF-8" standalone="yes"?>
<Relationships xmlns="http://schemas.openxmlformats.org/package/2006/relationships"><Relationship Id="rId1" Type="http://schemas.openxmlformats.org/officeDocument/2006/relationships/image" Target="../media/image3.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31.jpe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03D1B-9C28-4C63-8676-1563E0CFB76E}" type="doc">
      <dgm:prSet loTypeId="urn:microsoft.com/office/officeart/2005/8/layout/vList5" loCatId="list" qsTypeId="urn:microsoft.com/office/officeart/2005/8/quickstyle/simple3" qsCatId="simple" csTypeId="urn:microsoft.com/office/officeart/2005/8/colors/accent3_2" csCatId="accent3" phldr="1"/>
      <dgm:spPr/>
      <dgm:t>
        <a:bodyPr/>
        <a:lstStyle/>
        <a:p>
          <a:endParaRPr lang="en-US"/>
        </a:p>
      </dgm:t>
    </dgm:pt>
    <dgm:pt modelId="{F7BD853C-2E51-422D-A9E0-58CF256B6415}">
      <dgm:prSet custT="1"/>
      <dgm:spPr/>
      <dgm:t>
        <a:bodyPr/>
        <a:lstStyle/>
        <a:p>
          <a:pPr algn="ctr" rtl="0"/>
          <a:r>
            <a:rPr lang="en-US" sz="1200" b="0" dirty="0"/>
            <a:t>Business strategy and HR management should be integrated for competitive advantage.</a:t>
          </a:r>
        </a:p>
      </dgm:t>
    </dgm:pt>
    <dgm:pt modelId="{A414E2A6-6A2B-475C-A42F-89378F6C11E3}" type="parTrans" cxnId="{53B4B154-82BF-4424-83B2-65B64461D2C8}">
      <dgm:prSet/>
      <dgm:spPr/>
      <dgm:t>
        <a:bodyPr/>
        <a:lstStyle/>
        <a:p>
          <a:endParaRPr lang="en-US"/>
        </a:p>
      </dgm:t>
    </dgm:pt>
    <dgm:pt modelId="{07E56BE6-41BA-4D2C-B81C-D13A5CCBA0DE}" type="sibTrans" cxnId="{53B4B154-82BF-4424-83B2-65B64461D2C8}">
      <dgm:prSet/>
      <dgm:spPr/>
      <dgm:t>
        <a:bodyPr/>
        <a:lstStyle/>
        <a:p>
          <a:endParaRPr lang="en-US"/>
        </a:p>
      </dgm:t>
    </dgm:pt>
    <dgm:pt modelId="{E03163B8-30E2-488B-908A-9636ED38EDAB}">
      <dgm:prSet custT="1"/>
      <dgm:spPr/>
      <dgm:t>
        <a:bodyPr/>
        <a:lstStyle/>
        <a:p>
          <a:pPr rtl="0"/>
          <a:r>
            <a:rPr lang="en-US" sz="1200" dirty="0"/>
            <a:t>Labor market flexibility enables firms to adapt to changing market conditions.</a:t>
          </a:r>
        </a:p>
      </dgm:t>
    </dgm:pt>
    <dgm:pt modelId="{6E54CEE6-B241-4A05-94B0-D7346B6565E5}" type="parTrans" cxnId="{7A3BE8A4-AE0F-43AC-8823-02D77A52D591}">
      <dgm:prSet/>
      <dgm:spPr/>
      <dgm:t>
        <a:bodyPr/>
        <a:lstStyle/>
        <a:p>
          <a:endParaRPr lang="en-US"/>
        </a:p>
      </dgm:t>
    </dgm:pt>
    <dgm:pt modelId="{A663DA9D-09EA-4DB1-8A47-70D74193B723}" type="sibTrans" cxnId="{7A3BE8A4-AE0F-43AC-8823-02D77A52D591}">
      <dgm:prSet/>
      <dgm:spPr/>
      <dgm:t>
        <a:bodyPr/>
        <a:lstStyle/>
        <a:p>
          <a:endParaRPr lang="en-US"/>
        </a:p>
      </dgm:t>
    </dgm:pt>
    <dgm:pt modelId="{9E77FDC2-9147-4A2A-BBD7-AD557A62BB91}">
      <dgm:prSet custT="1"/>
      <dgm:spPr/>
      <dgm:t>
        <a:bodyPr/>
        <a:lstStyle/>
        <a:p>
          <a:pPr rtl="0"/>
          <a:r>
            <a:rPr lang="en-US" sz="1200" dirty="0" smtClean="0"/>
            <a:t>The three main categories of labor market freedom are pay, functional, and numerical.</a:t>
          </a:r>
          <a:endParaRPr lang="en-US" sz="1200" dirty="0"/>
        </a:p>
      </dgm:t>
    </dgm:pt>
    <dgm:pt modelId="{EBB1E635-8F22-4F30-8D4E-3247E6BA8044}" type="parTrans" cxnId="{DD31EB11-2984-4AEE-92B6-C2B079055581}">
      <dgm:prSet/>
      <dgm:spPr/>
      <dgm:t>
        <a:bodyPr/>
        <a:lstStyle/>
        <a:p>
          <a:endParaRPr lang="en-US"/>
        </a:p>
      </dgm:t>
    </dgm:pt>
    <dgm:pt modelId="{5B0486B4-38EB-4071-B1F2-84A3E056EDD3}" type="sibTrans" cxnId="{DD31EB11-2984-4AEE-92B6-C2B079055581}">
      <dgm:prSet/>
      <dgm:spPr/>
      <dgm:t>
        <a:bodyPr/>
        <a:lstStyle/>
        <a:p>
          <a:endParaRPr lang="en-US"/>
        </a:p>
      </dgm:t>
    </dgm:pt>
    <dgm:pt modelId="{658B1199-E94D-4BE9-B882-F271C2EC8764}">
      <dgm:prSet custT="1"/>
      <dgm:spPr/>
      <dgm:t>
        <a:bodyPr/>
        <a:lstStyle/>
        <a:p>
          <a:pPr rtl="0"/>
          <a:r>
            <a:rPr lang="en-US" sz="1200" dirty="0"/>
            <a:t>Implement labor market flexibility strategically to maximize benefits and minimize risks.</a:t>
          </a:r>
        </a:p>
      </dgm:t>
    </dgm:pt>
    <dgm:pt modelId="{346869B1-82A4-40A4-803B-B0DF18622942}" type="parTrans" cxnId="{6EAAE8DE-7470-4D07-A5FE-57A18F09679C}">
      <dgm:prSet/>
      <dgm:spPr/>
      <dgm:t>
        <a:bodyPr/>
        <a:lstStyle/>
        <a:p>
          <a:endParaRPr lang="en-US"/>
        </a:p>
      </dgm:t>
    </dgm:pt>
    <dgm:pt modelId="{4092F9C3-6018-4FDB-A577-3D000AA22EAE}" type="sibTrans" cxnId="{6EAAE8DE-7470-4D07-A5FE-57A18F09679C}">
      <dgm:prSet/>
      <dgm:spPr/>
      <dgm:t>
        <a:bodyPr/>
        <a:lstStyle/>
        <a:p>
          <a:endParaRPr lang="en-US"/>
        </a:p>
      </dgm:t>
    </dgm:pt>
    <dgm:pt modelId="{69EC44EF-3229-4739-BDAC-BDEFA41119B9}">
      <dgm:prSet custT="1"/>
      <dgm:spPr/>
      <dgm:t>
        <a:bodyPr/>
        <a:lstStyle/>
        <a:p>
          <a:pPr rtl="0"/>
          <a:r>
            <a:rPr lang="en-US" sz="1200" dirty="0"/>
            <a:t>Invest in human capital development, maintain positive employee relations, and consider broader impacts.</a:t>
          </a:r>
        </a:p>
      </dgm:t>
    </dgm:pt>
    <dgm:pt modelId="{22FE2AAD-2032-49C8-A1F4-DBB00225C260}" type="parTrans" cxnId="{4CF6BE2D-4B26-4851-902C-5C2C3489C485}">
      <dgm:prSet/>
      <dgm:spPr/>
      <dgm:t>
        <a:bodyPr/>
        <a:lstStyle/>
        <a:p>
          <a:endParaRPr lang="en-US"/>
        </a:p>
      </dgm:t>
    </dgm:pt>
    <dgm:pt modelId="{623F4790-0387-4374-98B9-B88B316B57EC}" type="sibTrans" cxnId="{4CF6BE2D-4B26-4851-902C-5C2C3489C485}">
      <dgm:prSet/>
      <dgm:spPr/>
      <dgm:t>
        <a:bodyPr/>
        <a:lstStyle/>
        <a:p>
          <a:endParaRPr lang="en-US"/>
        </a:p>
      </dgm:t>
    </dgm:pt>
    <dgm:pt modelId="{0247C207-8734-4057-A6B7-EA3163D1EDAA}">
      <dgm:prSet/>
      <dgm:spPr/>
      <dgm:t>
        <a:bodyPr/>
        <a:lstStyle/>
        <a:p>
          <a:pPr rtl="0"/>
          <a:r>
            <a:rPr lang="en-US" dirty="0" smtClean="0"/>
            <a:t>For a prolonged competitive edge, strategy, HR, and labor market flexibility must all be integrated.</a:t>
          </a:r>
          <a:endParaRPr lang="en-US" dirty="0"/>
        </a:p>
      </dgm:t>
    </dgm:pt>
    <dgm:pt modelId="{7BCFEBB4-B801-4854-9BD9-4F119B489512}" type="parTrans" cxnId="{46CB2EB8-692D-4EA3-A3B2-D38D948BC65F}">
      <dgm:prSet/>
      <dgm:spPr/>
      <dgm:t>
        <a:bodyPr/>
        <a:lstStyle/>
        <a:p>
          <a:endParaRPr lang="en-US"/>
        </a:p>
      </dgm:t>
    </dgm:pt>
    <dgm:pt modelId="{29495403-5937-4208-8B20-A6F6A5E2EEFB}" type="sibTrans" cxnId="{46CB2EB8-692D-4EA3-A3B2-D38D948BC65F}">
      <dgm:prSet/>
      <dgm:spPr/>
      <dgm:t>
        <a:bodyPr/>
        <a:lstStyle/>
        <a:p>
          <a:endParaRPr lang="en-US"/>
        </a:p>
      </dgm:t>
    </dgm:pt>
    <dgm:pt modelId="{AA1FDE47-40ED-4F85-B093-82716E7779F5}" type="pres">
      <dgm:prSet presAssocID="{E2503D1B-9C28-4C63-8676-1563E0CFB76E}" presName="Name0" presStyleCnt="0">
        <dgm:presLayoutVars>
          <dgm:dir/>
          <dgm:animLvl val="lvl"/>
          <dgm:resizeHandles val="exact"/>
        </dgm:presLayoutVars>
      </dgm:prSet>
      <dgm:spPr/>
      <dgm:t>
        <a:bodyPr/>
        <a:lstStyle/>
        <a:p>
          <a:endParaRPr lang="en-US"/>
        </a:p>
      </dgm:t>
    </dgm:pt>
    <dgm:pt modelId="{F77776D6-A5D0-4A2E-AD73-5FA77153218A}" type="pres">
      <dgm:prSet presAssocID="{F7BD853C-2E51-422D-A9E0-58CF256B6415}" presName="linNode" presStyleCnt="0"/>
      <dgm:spPr/>
    </dgm:pt>
    <dgm:pt modelId="{0A2C2F44-0338-4EB5-B2ED-AB96D299E834}" type="pres">
      <dgm:prSet presAssocID="{F7BD853C-2E51-422D-A9E0-58CF256B6415}" presName="parentText" presStyleLbl="node1" presStyleIdx="0" presStyleCnt="6">
        <dgm:presLayoutVars>
          <dgm:chMax val="1"/>
          <dgm:bulletEnabled val="1"/>
        </dgm:presLayoutVars>
      </dgm:prSet>
      <dgm:spPr/>
      <dgm:t>
        <a:bodyPr/>
        <a:lstStyle/>
        <a:p>
          <a:endParaRPr lang="en-US"/>
        </a:p>
      </dgm:t>
    </dgm:pt>
    <dgm:pt modelId="{AC3A6AEA-81C4-4A22-9566-17DA5EE132E2}" type="pres">
      <dgm:prSet presAssocID="{07E56BE6-41BA-4D2C-B81C-D13A5CCBA0DE}" presName="sp" presStyleCnt="0"/>
      <dgm:spPr/>
    </dgm:pt>
    <dgm:pt modelId="{0546F722-CF18-4B7C-A1BB-C077A84A795D}" type="pres">
      <dgm:prSet presAssocID="{E03163B8-30E2-488B-908A-9636ED38EDAB}" presName="linNode" presStyleCnt="0"/>
      <dgm:spPr/>
    </dgm:pt>
    <dgm:pt modelId="{51CBB93D-BB47-4BC3-ABB4-1F8D663BC636}" type="pres">
      <dgm:prSet presAssocID="{E03163B8-30E2-488B-908A-9636ED38EDAB}" presName="parentText" presStyleLbl="node1" presStyleIdx="1" presStyleCnt="6" custLinFactNeighborX="-619" custLinFactNeighborY="-1823">
        <dgm:presLayoutVars>
          <dgm:chMax val="1"/>
          <dgm:bulletEnabled val="1"/>
        </dgm:presLayoutVars>
      </dgm:prSet>
      <dgm:spPr/>
      <dgm:t>
        <a:bodyPr/>
        <a:lstStyle/>
        <a:p>
          <a:endParaRPr lang="en-US"/>
        </a:p>
      </dgm:t>
    </dgm:pt>
    <dgm:pt modelId="{2F567918-E576-48FB-873A-D0B5602C28DD}" type="pres">
      <dgm:prSet presAssocID="{A663DA9D-09EA-4DB1-8A47-70D74193B723}" presName="sp" presStyleCnt="0"/>
      <dgm:spPr/>
    </dgm:pt>
    <dgm:pt modelId="{A46B21D6-C3CE-476E-B0AA-12E34E3210D1}" type="pres">
      <dgm:prSet presAssocID="{9E77FDC2-9147-4A2A-BBD7-AD557A62BB91}" presName="linNode" presStyleCnt="0"/>
      <dgm:spPr/>
    </dgm:pt>
    <dgm:pt modelId="{8719B2B2-7F63-4454-8DD4-17C616D6C538}" type="pres">
      <dgm:prSet presAssocID="{9E77FDC2-9147-4A2A-BBD7-AD557A62BB91}" presName="parentText" presStyleLbl="node1" presStyleIdx="2" presStyleCnt="6">
        <dgm:presLayoutVars>
          <dgm:chMax val="1"/>
          <dgm:bulletEnabled val="1"/>
        </dgm:presLayoutVars>
      </dgm:prSet>
      <dgm:spPr/>
      <dgm:t>
        <a:bodyPr/>
        <a:lstStyle/>
        <a:p>
          <a:endParaRPr lang="en-US"/>
        </a:p>
      </dgm:t>
    </dgm:pt>
    <dgm:pt modelId="{7CE6B623-FE2D-4170-A548-D69B88D431BC}" type="pres">
      <dgm:prSet presAssocID="{5B0486B4-38EB-4071-B1F2-84A3E056EDD3}" presName="sp" presStyleCnt="0"/>
      <dgm:spPr/>
    </dgm:pt>
    <dgm:pt modelId="{8A9EAA0A-C38A-4C46-ABC8-57ECEB6C9C3A}" type="pres">
      <dgm:prSet presAssocID="{658B1199-E94D-4BE9-B882-F271C2EC8764}" presName="linNode" presStyleCnt="0"/>
      <dgm:spPr/>
    </dgm:pt>
    <dgm:pt modelId="{CA4C5171-D58E-41BF-BD9A-6CC509794F0B}" type="pres">
      <dgm:prSet presAssocID="{658B1199-E94D-4BE9-B882-F271C2EC8764}" presName="parentText" presStyleLbl="node1" presStyleIdx="3" presStyleCnt="6">
        <dgm:presLayoutVars>
          <dgm:chMax val="1"/>
          <dgm:bulletEnabled val="1"/>
        </dgm:presLayoutVars>
      </dgm:prSet>
      <dgm:spPr/>
      <dgm:t>
        <a:bodyPr/>
        <a:lstStyle/>
        <a:p>
          <a:endParaRPr lang="en-US"/>
        </a:p>
      </dgm:t>
    </dgm:pt>
    <dgm:pt modelId="{F070A152-3BDB-4F48-A35A-78509CCDBC19}" type="pres">
      <dgm:prSet presAssocID="{4092F9C3-6018-4FDB-A577-3D000AA22EAE}" presName="sp" presStyleCnt="0"/>
      <dgm:spPr/>
    </dgm:pt>
    <dgm:pt modelId="{A0BBAF98-4DFA-4217-A131-1E3AC45F761B}" type="pres">
      <dgm:prSet presAssocID="{69EC44EF-3229-4739-BDAC-BDEFA41119B9}" presName="linNode" presStyleCnt="0"/>
      <dgm:spPr/>
    </dgm:pt>
    <dgm:pt modelId="{5F338D30-7905-46BD-9D7A-8CE64A50A44A}" type="pres">
      <dgm:prSet presAssocID="{69EC44EF-3229-4739-BDAC-BDEFA41119B9}" presName="parentText" presStyleLbl="node1" presStyleIdx="4" presStyleCnt="6">
        <dgm:presLayoutVars>
          <dgm:chMax val="1"/>
          <dgm:bulletEnabled val="1"/>
        </dgm:presLayoutVars>
      </dgm:prSet>
      <dgm:spPr/>
      <dgm:t>
        <a:bodyPr/>
        <a:lstStyle/>
        <a:p>
          <a:endParaRPr lang="en-US"/>
        </a:p>
      </dgm:t>
    </dgm:pt>
    <dgm:pt modelId="{7D222244-F308-4875-A2D6-7D526D2E8FBA}" type="pres">
      <dgm:prSet presAssocID="{623F4790-0387-4374-98B9-B88B316B57EC}" presName="sp" presStyleCnt="0"/>
      <dgm:spPr/>
    </dgm:pt>
    <dgm:pt modelId="{B8463254-3EA4-4975-90C8-0934538A4DA4}" type="pres">
      <dgm:prSet presAssocID="{0247C207-8734-4057-A6B7-EA3163D1EDAA}" presName="linNode" presStyleCnt="0"/>
      <dgm:spPr/>
    </dgm:pt>
    <dgm:pt modelId="{078494AA-EED4-4885-9AFA-BB8F6FC0719A}" type="pres">
      <dgm:prSet presAssocID="{0247C207-8734-4057-A6B7-EA3163D1EDAA}" presName="parentText" presStyleLbl="node1" presStyleIdx="5" presStyleCnt="6">
        <dgm:presLayoutVars>
          <dgm:chMax val="1"/>
          <dgm:bulletEnabled val="1"/>
        </dgm:presLayoutVars>
      </dgm:prSet>
      <dgm:spPr/>
      <dgm:t>
        <a:bodyPr/>
        <a:lstStyle/>
        <a:p>
          <a:endParaRPr lang="en-US"/>
        </a:p>
      </dgm:t>
    </dgm:pt>
  </dgm:ptLst>
  <dgm:cxnLst>
    <dgm:cxn modelId="{4CF6BE2D-4B26-4851-902C-5C2C3489C485}" srcId="{E2503D1B-9C28-4C63-8676-1563E0CFB76E}" destId="{69EC44EF-3229-4739-BDAC-BDEFA41119B9}" srcOrd="4" destOrd="0" parTransId="{22FE2AAD-2032-49C8-A1F4-DBB00225C260}" sibTransId="{623F4790-0387-4374-98B9-B88B316B57EC}"/>
    <dgm:cxn modelId="{7A3BE8A4-AE0F-43AC-8823-02D77A52D591}" srcId="{E2503D1B-9C28-4C63-8676-1563E0CFB76E}" destId="{E03163B8-30E2-488B-908A-9636ED38EDAB}" srcOrd="1" destOrd="0" parTransId="{6E54CEE6-B241-4A05-94B0-D7346B6565E5}" sibTransId="{A663DA9D-09EA-4DB1-8A47-70D74193B723}"/>
    <dgm:cxn modelId="{46CB2EB8-692D-4EA3-A3B2-D38D948BC65F}" srcId="{E2503D1B-9C28-4C63-8676-1563E0CFB76E}" destId="{0247C207-8734-4057-A6B7-EA3163D1EDAA}" srcOrd="5" destOrd="0" parTransId="{7BCFEBB4-B801-4854-9BD9-4F119B489512}" sibTransId="{29495403-5937-4208-8B20-A6F6A5E2EEFB}"/>
    <dgm:cxn modelId="{E73A3AC1-6B72-4D00-A5D4-D5FD7D7B7894}" type="presOf" srcId="{F7BD853C-2E51-422D-A9E0-58CF256B6415}" destId="{0A2C2F44-0338-4EB5-B2ED-AB96D299E834}" srcOrd="0" destOrd="0" presId="urn:microsoft.com/office/officeart/2005/8/layout/vList5"/>
    <dgm:cxn modelId="{DD31EB11-2984-4AEE-92B6-C2B079055581}" srcId="{E2503D1B-9C28-4C63-8676-1563E0CFB76E}" destId="{9E77FDC2-9147-4A2A-BBD7-AD557A62BB91}" srcOrd="2" destOrd="0" parTransId="{EBB1E635-8F22-4F30-8D4E-3247E6BA8044}" sibTransId="{5B0486B4-38EB-4071-B1F2-84A3E056EDD3}"/>
    <dgm:cxn modelId="{4A7506C4-8740-46B6-951A-6FA734794BAE}" type="presOf" srcId="{9E77FDC2-9147-4A2A-BBD7-AD557A62BB91}" destId="{8719B2B2-7F63-4454-8DD4-17C616D6C538}" srcOrd="0" destOrd="0" presId="urn:microsoft.com/office/officeart/2005/8/layout/vList5"/>
    <dgm:cxn modelId="{6EAAE8DE-7470-4D07-A5FE-57A18F09679C}" srcId="{E2503D1B-9C28-4C63-8676-1563E0CFB76E}" destId="{658B1199-E94D-4BE9-B882-F271C2EC8764}" srcOrd="3" destOrd="0" parTransId="{346869B1-82A4-40A4-803B-B0DF18622942}" sibTransId="{4092F9C3-6018-4FDB-A577-3D000AA22EAE}"/>
    <dgm:cxn modelId="{2ABC44CF-B112-4649-827D-E2569E83EA22}" type="presOf" srcId="{E2503D1B-9C28-4C63-8676-1563E0CFB76E}" destId="{AA1FDE47-40ED-4F85-B093-82716E7779F5}" srcOrd="0" destOrd="0" presId="urn:microsoft.com/office/officeart/2005/8/layout/vList5"/>
    <dgm:cxn modelId="{53B4B154-82BF-4424-83B2-65B64461D2C8}" srcId="{E2503D1B-9C28-4C63-8676-1563E0CFB76E}" destId="{F7BD853C-2E51-422D-A9E0-58CF256B6415}" srcOrd="0" destOrd="0" parTransId="{A414E2A6-6A2B-475C-A42F-89378F6C11E3}" sibTransId="{07E56BE6-41BA-4D2C-B81C-D13A5CCBA0DE}"/>
    <dgm:cxn modelId="{177ECAAC-8FCA-4F44-A75E-6CD43925B63C}" type="presOf" srcId="{658B1199-E94D-4BE9-B882-F271C2EC8764}" destId="{CA4C5171-D58E-41BF-BD9A-6CC509794F0B}" srcOrd="0" destOrd="0" presId="urn:microsoft.com/office/officeart/2005/8/layout/vList5"/>
    <dgm:cxn modelId="{8B17DBA7-12D0-4656-98CD-5748DBE9668F}" type="presOf" srcId="{0247C207-8734-4057-A6B7-EA3163D1EDAA}" destId="{078494AA-EED4-4885-9AFA-BB8F6FC0719A}" srcOrd="0" destOrd="0" presId="urn:microsoft.com/office/officeart/2005/8/layout/vList5"/>
    <dgm:cxn modelId="{58E6EBD6-96D4-41EE-AAF8-83DEC845CC71}" type="presOf" srcId="{E03163B8-30E2-488B-908A-9636ED38EDAB}" destId="{51CBB93D-BB47-4BC3-ABB4-1F8D663BC636}" srcOrd="0" destOrd="0" presId="urn:microsoft.com/office/officeart/2005/8/layout/vList5"/>
    <dgm:cxn modelId="{F8649D27-939F-47BD-81F5-0116B2072B30}" type="presOf" srcId="{69EC44EF-3229-4739-BDAC-BDEFA41119B9}" destId="{5F338D30-7905-46BD-9D7A-8CE64A50A44A}" srcOrd="0" destOrd="0" presId="urn:microsoft.com/office/officeart/2005/8/layout/vList5"/>
    <dgm:cxn modelId="{E1CA1FE6-A24A-49F8-B89D-2A02D743DA0A}" type="presParOf" srcId="{AA1FDE47-40ED-4F85-B093-82716E7779F5}" destId="{F77776D6-A5D0-4A2E-AD73-5FA77153218A}" srcOrd="0" destOrd="0" presId="urn:microsoft.com/office/officeart/2005/8/layout/vList5"/>
    <dgm:cxn modelId="{0F7853D3-D74A-44BC-9CD6-13A0FF2EE714}" type="presParOf" srcId="{F77776D6-A5D0-4A2E-AD73-5FA77153218A}" destId="{0A2C2F44-0338-4EB5-B2ED-AB96D299E834}" srcOrd="0" destOrd="0" presId="urn:microsoft.com/office/officeart/2005/8/layout/vList5"/>
    <dgm:cxn modelId="{2F905761-0FD2-4717-8787-6CC7C635D248}" type="presParOf" srcId="{AA1FDE47-40ED-4F85-B093-82716E7779F5}" destId="{AC3A6AEA-81C4-4A22-9566-17DA5EE132E2}" srcOrd="1" destOrd="0" presId="urn:microsoft.com/office/officeart/2005/8/layout/vList5"/>
    <dgm:cxn modelId="{5F763836-6C02-4A1B-9B90-EEB048E989F3}" type="presParOf" srcId="{AA1FDE47-40ED-4F85-B093-82716E7779F5}" destId="{0546F722-CF18-4B7C-A1BB-C077A84A795D}" srcOrd="2" destOrd="0" presId="urn:microsoft.com/office/officeart/2005/8/layout/vList5"/>
    <dgm:cxn modelId="{7F05D461-4EFB-4FF0-A82B-A2909839115B}" type="presParOf" srcId="{0546F722-CF18-4B7C-A1BB-C077A84A795D}" destId="{51CBB93D-BB47-4BC3-ABB4-1F8D663BC636}" srcOrd="0" destOrd="0" presId="urn:microsoft.com/office/officeart/2005/8/layout/vList5"/>
    <dgm:cxn modelId="{9F51EF2F-6A55-4963-9E2D-E36601A2691A}" type="presParOf" srcId="{AA1FDE47-40ED-4F85-B093-82716E7779F5}" destId="{2F567918-E576-48FB-873A-D0B5602C28DD}" srcOrd="3" destOrd="0" presId="urn:microsoft.com/office/officeart/2005/8/layout/vList5"/>
    <dgm:cxn modelId="{677DEF43-1800-4303-AE86-09E80C58651D}" type="presParOf" srcId="{AA1FDE47-40ED-4F85-B093-82716E7779F5}" destId="{A46B21D6-C3CE-476E-B0AA-12E34E3210D1}" srcOrd="4" destOrd="0" presId="urn:microsoft.com/office/officeart/2005/8/layout/vList5"/>
    <dgm:cxn modelId="{3574A1D2-4420-4813-A73D-FC779B7A4114}" type="presParOf" srcId="{A46B21D6-C3CE-476E-B0AA-12E34E3210D1}" destId="{8719B2B2-7F63-4454-8DD4-17C616D6C538}" srcOrd="0" destOrd="0" presId="urn:microsoft.com/office/officeart/2005/8/layout/vList5"/>
    <dgm:cxn modelId="{862D7340-8D7E-4850-8C2F-C0553F3D341F}" type="presParOf" srcId="{AA1FDE47-40ED-4F85-B093-82716E7779F5}" destId="{7CE6B623-FE2D-4170-A548-D69B88D431BC}" srcOrd="5" destOrd="0" presId="urn:microsoft.com/office/officeart/2005/8/layout/vList5"/>
    <dgm:cxn modelId="{E3E44323-D2AD-40B4-8ABF-D95C4D6FEAA9}" type="presParOf" srcId="{AA1FDE47-40ED-4F85-B093-82716E7779F5}" destId="{8A9EAA0A-C38A-4C46-ABC8-57ECEB6C9C3A}" srcOrd="6" destOrd="0" presId="urn:microsoft.com/office/officeart/2005/8/layout/vList5"/>
    <dgm:cxn modelId="{16127095-7A1C-4262-99C4-6520E426FB45}" type="presParOf" srcId="{8A9EAA0A-C38A-4C46-ABC8-57ECEB6C9C3A}" destId="{CA4C5171-D58E-41BF-BD9A-6CC509794F0B}" srcOrd="0" destOrd="0" presId="urn:microsoft.com/office/officeart/2005/8/layout/vList5"/>
    <dgm:cxn modelId="{A36C2519-642B-43A6-9172-730B56EAA6D6}" type="presParOf" srcId="{AA1FDE47-40ED-4F85-B093-82716E7779F5}" destId="{F070A152-3BDB-4F48-A35A-78509CCDBC19}" srcOrd="7" destOrd="0" presId="urn:microsoft.com/office/officeart/2005/8/layout/vList5"/>
    <dgm:cxn modelId="{C4AF42A9-4171-49AB-8B94-72CE832CAA0D}" type="presParOf" srcId="{AA1FDE47-40ED-4F85-B093-82716E7779F5}" destId="{A0BBAF98-4DFA-4217-A131-1E3AC45F761B}" srcOrd="8" destOrd="0" presId="urn:microsoft.com/office/officeart/2005/8/layout/vList5"/>
    <dgm:cxn modelId="{21FF410F-6E7C-4AF2-AE52-F7BDACF02AB7}" type="presParOf" srcId="{A0BBAF98-4DFA-4217-A131-1E3AC45F761B}" destId="{5F338D30-7905-46BD-9D7A-8CE64A50A44A}" srcOrd="0" destOrd="0" presId="urn:microsoft.com/office/officeart/2005/8/layout/vList5"/>
    <dgm:cxn modelId="{C4930547-966B-4854-9F16-84BD7CE40D90}" type="presParOf" srcId="{AA1FDE47-40ED-4F85-B093-82716E7779F5}" destId="{7D222244-F308-4875-A2D6-7D526D2E8FBA}" srcOrd="9" destOrd="0" presId="urn:microsoft.com/office/officeart/2005/8/layout/vList5"/>
    <dgm:cxn modelId="{5C530CE7-A259-4432-801E-D8CE11566D0F}" type="presParOf" srcId="{AA1FDE47-40ED-4F85-B093-82716E7779F5}" destId="{B8463254-3EA4-4975-90C8-0934538A4DA4}" srcOrd="10" destOrd="0" presId="urn:microsoft.com/office/officeart/2005/8/layout/vList5"/>
    <dgm:cxn modelId="{83501EB0-3674-4547-9342-B954E65117CE}" type="presParOf" srcId="{B8463254-3EA4-4975-90C8-0934538A4DA4}" destId="{078494AA-EED4-4885-9AFA-BB8F6FC0719A}" srcOrd="0" destOrd="0" presId="urn:microsoft.com/office/officeart/2005/8/layout/vList5"/>
  </dgm:cxnLst>
  <dgm:bg/>
  <dgm:whole/>
  <dgm:extLst>
    <a:ext uri="http://schemas.microsoft.com/office/drawing/2008/diagram">
      <dsp:dataModelExt xmlns:dsp="http://schemas.microsoft.com/office/drawing/2008/diagram" xmlns=""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C96B4F-2648-4EF1-8FDA-F36270215498}" type="doc">
      <dgm:prSet loTypeId="urn:microsoft.com/office/officeart/2005/8/layout/vList3#1" loCatId="list" qsTypeId="urn:microsoft.com/office/officeart/2005/8/quickstyle/simple3" qsCatId="simple" csTypeId="urn:microsoft.com/office/officeart/2005/8/colors/accent3_2" csCatId="accent3" phldr="1"/>
      <dgm:spPr/>
      <dgm:t>
        <a:bodyPr/>
        <a:lstStyle/>
        <a:p>
          <a:endParaRPr lang="en-US"/>
        </a:p>
      </dgm:t>
    </dgm:pt>
    <dgm:pt modelId="{9229E4DA-72F5-48ED-A2D0-3A5014DC02F9}">
      <dgm:prSet custT="1"/>
      <dgm:spPr/>
      <dgm:t>
        <a:bodyPr/>
        <a:lstStyle/>
        <a:p>
          <a:pPr rtl="0"/>
          <a:r>
            <a:rPr lang="en-US" sz="1200"/>
            <a:t>Employee engagement is a key factor in achieving a competitive advantage in organizations.</a:t>
          </a:r>
          <a:endParaRPr lang="en-US" sz="1200" dirty="0"/>
        </a:p>
      </dgm:t>
    </dgm:pt>
    <dgm:pt modelId="{F729BA23-6627-48F2-B6D7-CAD0E06EC5FA}" type="parTrans" cxnId="{75FE464E-85C8-48F9-935B-9223128938CA}">
      <dgm:prSet/>
      <dgm:spPr/>
      <dgm:t>
        <a:bodyPr/>
        <a:lstStyle/>
        <a:p>
          <a:endParaRPr lang="en-US" sz="1200">
            <a:solidFill>
              <a:schemeClr val="tx1"/>
            </a:solidFill>
          </a:endParaRPr>
        </a:p>
      </dgm:t>
    </dgm:pt>
    <dgm:pt modelId="{F3C7840D-D83C-498E-824F-428D82071120}" type="sibTrans" cxnId="{75FE464E-85C8-48F9-935B-9223128938CA}">
      <dgm:prSet/>
      <dgm:spPr/>
      <dgm:t>
        <a:bodyPr/>
        <a:lstStyle/>
        <a:p>
          <a:endParaRPr lang="en-US" sz="1200">
            <a:solidFill>
              <a:schemeClr val="tx1"/>
            </a:solidFill>
          </a:endParaRPr>
        </a:p>
      </dgm:t>
    </dgm:pt>
    <dgm:pt modelId="{9BEAC701-B66A-469A-AA56-2F4D64F4F57D}">
      <dgm:prSet custT="1"/>
      <dgm:spPr/>
      <dgm:t>
        <a:bodyPr/>
        <a:lstStyle/>
        <a:p>
          <a:pPr rtl="0"/>
          <a:r>
            <a:rPr lang="en-US" sz="1200" dirty="0" smtClean="0"/>
            <a:t>The effectiveness of HR conduct techniques has an effect on how engaged workers feel.</a:t>
          </a:r>
          <a:endParaRPr lang="en-US" sz="1200" dirty="0"/>
        </a:p>
      </dgm:t>
    </dgm:pt>
    <dgm:pt modelId="{86409154-A35E-49FD-ACE0-44FFCEA04E9B}" type="parTrans" cxnId="{52EDCAB0-1A43-4376-BFE1-1D931F7D2AB2}">
      <dgm:prSet/>
      <dgm:spPr/>
      <dgm:t>
        <a:bodyPr/>
        <a:lstStyle/>
        <a:p>
          <a:endParaRPr lang="en-US" sz="1200">
            <a:solidFill>
              <a:schemeClr val="tx1"/>
            </a:solidFill>
          </a:endParaRPr>
        </a:p>
      </dgm:t>
    </dgm:pt>
    <dgm:pt modelId="{2A4B897F-D48F-4F8C-9A58-F5CE70916685}" type="sibTrans" cxnId="{52EDCAB0-1A43-4376-BFE1-1D931F7D2AB2}">
      <dgm:prSet/>
      <dgm:spPr/>
      <dgm:t>
        <a:bodyPr/>
        <a:lstStyle/>
        <a:p>
          <a:endParaRPr lang="en-US" sz="1200">
            <a:solidFill>
              <a:schemeClr val="tx1"/>
            </a:solidFill>
          </a:endParaRPr>
        </a:p>
      </dgm:t>
    </dgm:pt>
    <dgm:pt modelId="{5B698D60-1718-4F9C-B35F-5B63C0774B5B}">
      <dgm:prSet custT="1"/>
      <dgm:spPr/>
      <dgm:t>
        <a:bodyPr/>
        <a:lstStyle/>
        <a:p>
          <a:pPr rtl="0"/>
          <a:r>
            <a:rPr lang="en-US" sz="1200" dirty="0" smtClean="0"/>
            <a:t>Employee engagement can be increased and economic edge can be gained by using an integrated strategy to handling human resources that pays attention to employees' well-being.</a:t>
          </a:r>
          <a:endParaRPr lang="en-US" sz="1200" dirty="0"/>
        </a:p>
      </dgm:t>
    </dgm:pt>
    <dgm:pt modelId="{6684CD1A-A3A8-439C-89AE-8287FB531F66}" type="parTrans" cxnId="{C1D9C29C-6357-4495-9DE9-E7479A64B291}">
      <dgm:prSet/>
      <dgm:spPr/>
      <dgm:t>
        <a:bodyPr/>
        <a:lstStyle/>
        <a:p>
          <a:endParaRPr lang="en-US" sz="1200">
            <a:solidFill>
              <a:schemeClr val="tx1"/>
            </a:solidFill>
          </a:endParaRPr>
        </a:p>
      </dgm:t>
    </dgm:pt>
    <dgm:pt modelId="{4777C875-D5AE-4353-85B3-117087920717}" type="sibTrans" cxnId="{C1D9C29C-6357-4495-9DE9-E7479A64B291}">
      <dgm:prSet/>
      <dgm:spPr/>
      <dgm:t>
        <a:bodyPr/>
        <a:lstStyle/>
        <a:p>
          <a:endParaRPr lang="en-US" sz="1200">
            <a:solidFill>
              <a:schemeClr val="tx1"/>
            </a:solidFill>
          </a:endParaRPr>
        </a:p>
      </dgm:t>
    </dgm:pt>
    <dgm:pt modelId="{2C993373-E3C0-44F9-86E3-8238E1FB5700}">
      <dgm:prSet custT="1"/>
      <dgm:spPr/>
      <dgm:t>
        <a:bodyPr/>
        <a:lstStyle/>
        <a:p>
          <a:pPr rtl="0"/>
          <a:r>
            <a:rPr lang="en-US" sz="1200"/>
            <a:t>Factors such as leadership, job design, training, and communication can all impact employee engagement.</a:t>
          </a:r>
          <a:endParaRPr lang="en-US" sz="1200" dirty="0"/>
        </a:p>
      </dgm:t>
    </dgm:pt>
    <dgm:pt modelId="{62A447EE-A207-484C-BEB2-242E2317ADA8}" type="parTrans" cxnId="{A637AF79-15F0-4888-9357-CC76DC01E25A}">
      <dgm:prSet/>
      <dgm:spPr/>
      <dgm:t>
        <a:bodyPr/>
        <a:lstStyle/>
        <a:p>
          <a:endParaRPr lang="en-US" sz="1200">
            <a:solidFill>
              <a:schemeClr val="tx1"/>
            </a:solidFill>
          </a:endParaRPr>
        </a:p>
      </dgm:t>
    </dgm:pt>
    <dgm:pt modelId="{EF1FCB53-A844-46D8-ACC5-89B1B9DB02E7}" type="sibTrans" cxnId="{A637AF79-15F0-4888-9357-CC76DC01E25A}">
      <dgm:prSet/>
      <dgm:spPr/>
      <dgm:t>
        <a:bodyPr/>
        <a:lstStyle/>
        <a:p>
          <a:endParaRPr lang="en-US" sz="1200">
            <a:solidFill>
              <a:schemeClr val="tx1"/>
            </a:solidFill>
          </a:endParaRPr>
        </a:p>
      </dgm:t>
    </dgm:pt>
    <dgm:pt modelId="{5DAC915A-C757-4411-9044-E18F82D8D759}">
      <dgm:prSet custT="1"/>
      <dgm:spPr/>
      <dgm:t>
        <a:bodyPr/>
        <a:lstStyle/>
        <a:p>
          <a:pPr rtl="0"/>
          <a:r>
            <a:rPr lang="en-US" sz="1200"/>
            <a:t>Organizations should prioritize employee engagement as a strategic goal and invest in human resource management practices that support it.</a:t>
          </a:r>
          <a:endParaRPr lang="en-US" sz="1200" dirty="0"/>
        </a:p>
      </dgm:t>
    </dgm:pt>
    <dgm:pt modelId="{7096AFF1-B5D7-49CC-ACA8-F40CE08F8912}" type="parTrans" cxnId="{C3C5E1DE-5B5A-47DE-8566-211595F62438}">
      <dgm:prSet/>
      <dgm:spPr/>
      <dgm:t>
        <a:bodyPr/>
        <a:lstStyle/>
        <a:p>
          <a:endParaRPr lang="en-US" sz="1200">
            <a:solidFill>
              <a:schemeClr val="tx1"/>
            </a:solidFill>
          </a:endParaRPr>
        </a:p>
      </dgm:t>
    </dgm:pt>
    <dgm:pt modelId="{DBC642BB-88A0-4267-A222-23542A92561B}" type="sibTrans" cxnId="{C3C5E1DE-5B5A-47DE-8566-211595F62438}">
      <dgm:prSet/>
      <dgm:spPr/>
      <dgm:t>
        <a:bodyPr/>
        <a:lstStyle/>
        <a:p>
          <a:endParaRPr lang="en-US" sz="1200">
            <a:solidFill>
              <a:schemeClr val="tx1"/>
            </a:solidFill>
          </a:endParaRPr>
        </a:p>
      </dgm:t>
    </dgm:pt>
    <dgm:pt modelId="{07DC2733-1E82-4ABA-84BB-1FCEE012A149}">
      <dgm:prSet custT="1"/>
      <dgm:spPr/>
      <dgm:t>
        <a:bodyPr/>
        <a:lstStyle/>
        <a:p>
          <a:pPr rtl="0"/>
          <a:r>
            <a:rPr lang="en-US" sz="1200" dirty="0" smtClean="0"/>
            <a:t>According to research, motivated workers are more productive, committed to their company, and apt to remain with that job.</a:t>
          </a:r>
          <a:endParaRPr lang="en-US" sz="1200" dirty="0"/>
        </a:p>
      </dgm:t>
    </dgm:pt>
    <dgm:pt modelId="{65272F36-8190-4C52-A82E-1E093FBA8DB9}" type="parTrans" cxnId="{BB60CC8E-EF58-4F1E-972E-B556A1E2C175}">
      <dgm:prSet/>
      <dgm:spPr/>
      <dgm:t>
        <a:bodyPr/>
        <a:lstStyle/>
        <a:p>
          <a:endParaRPr lang="en-US" sz="1200">
            <a:solidFill>
              <a:schemeClr val="tx1"/>
            </a:solidFill>
          </a:endParaRPr>
        </a:p>
      </dgm:t>
    </dgm:pt>
    <dgm:pt modelId="{3E514D52-4F70-47E3-8CE2-529DB482014F}" type="sibTrans" cxnId="{BB60CC8E-EF58-4F1E-972E-B556A1E2C175}">
      <dgm:prSet/>
      <dgm:spPr/>
      <dgm:t>
        <a:bodyPr/>
        <a:lstStyle/>
        <a:p>
          <a:endParaRPr lang="en-US" sz="1200">
            <a:solidFill>
              <a:schemeClr val="tx1"/>
            </a:solidFill>
          </a:endParaRPr>
        </a:p>
      </dgm:t>
    </dgm:pt>
    <dgm:pt modelId="{4428CE31-889A-410B-9C13-13DD92F35E6B}" type="pres">
      <dgm:prSet presAssocID="{24C96B4F-2648-4EF1-8FDA-F36270215498}" presName="linearFlow" presStyleCnt="0">
        <dgm:presLayoutVars>
          <dgm:dir/>
          <dgm:resizeHandles val="exact"/>
        </dgm:presLayoutVars>
      </dgm:prSet>
      <dgm:spPr/>
      <dgm:t>
        <a:bodyPr/>
        <a:lstStyle/>
        <a:p>
          <a:endParaRPr lang="en-US"/>
        </a:p>
      </dgm:t>
    </dgm:pt>
    <dgm:pt modelId="{493E8806-4F30-4117-9364-167F03F7A4D5}" type="pres">
      <dgm:prSet presAssocID="{9229E4DA-72F5-48ED-A2D0-3A5014DC02F9}" presName="composite" presStyleCnt="0"/>
      <dgm:spPr/>
    </dgm:pt>
    <dgm:pt modelId="{BE9A9C44-36DB-4465-A311-029A486463AF}" type="pres">
      <dgm:prSet presAssocID="{9229E4DA-72F5-48ED-A2D0-3A5014DC02F9}" presName="imgShp" presStyleLbl="fgImgPlace1" presStyleIdx="0" presStyleCnt="6"/>
      <dgm:spPr>
        <a:blipFill rotWithShape="0">
          <a:blip xmlns:r="http://schemas.openxmlformats.org/officeDocument/2006/relationships" r:embed="rId1"/>
          <a:stretch>
            <a:fillRect/>
          </a:stretch>
        </a:blipFill>
      </dgm:spPr>
    </dgm:pt>
    <dgm:pt modelId="{3EE7FE10-483F-4A07-9D70-974188749527}" type="pres">
      <dgm:prSet presAssocID="{9229E4DA-72F5-48ED-A2D0-3A5014DC02F9}" presName="txShp" presStyleLbl="node1" presStyleIdx="0" presStyleCnt="6">
        <dgm:presLayoutVars>
          <dgm:bulletEnabled val="1"/>
        </dgm:presLayoutVars>
      </dgm:prSet>
      <dgm:spPr/>
      <dgm:t>
        <a:bodyPr/>
        <a:lstStyle/>
        <a:p>
          <a:endParaRPr lang="en-US"/>
        </a:p>
      </dgm:t>
    </dgm:pt>
    <dgm:pt modelId="{30378863-9993-479D-8C0B-AE17E75F7804}" type="pres">
      <dgm:prSet presAssocID="{F3C7840D-D83C-498E-824F-428D82071120}" presName="spacing" presStyleCnt="0"/>
      <dgm:spPr/>
    </dgm:pt>
    <dgm:pt modelId="{06EA2CA9-22E4-44C3-B0AF-39D7DBA0E889}" type="pres">
      <dgm:prSet presAssocID="{9BEAC701-B66A-469A-AA56-2F4D64F4F57D}" presName="composite" presStyleCnt="0"/>
      <dgm:spPr/>
    </dgm:pt>
    <dgm:pt modelId="{91A41AB2-E4A1-406A-8E07-A8B2DB55BA92}" type="pres">
      <dgm:prSet presAssocID="{9BEAC701-B66A-469A-AA56-2F4D64F4F57D}" presName="imgShp" presStyleLbl="fgImgPlace1" presStyleIdx="1" presStyleCnt="6"/>
      <dgm:spPr>
        <a:blipFill rotWithShape="0">
          <a:blip xmlns:r="http://schemas.openxmlformats.org/officeDocument/2006/relationships" r:embed="rId1"/>
          <a:stretch>
            <a:fillRect/>
          </a:stretch>
        </a:blipFill>
      </dgm:spPr>
    </dgm:pt>
    <dgm:pt modelId="{497AC854-5F8D-48B2-96CE-FDFAD7D000B3}" type="pres">
      <dgm:prSet presAssocID="{9BEAC701-B66A-469A-AA56-2F4D64F4F57D}" presName="txShp" presStyleLbl="node1" presStyleIdx="1" presStyleCnt="6">
        <dgm:presLayoutVars>
          <dgm:bulletEnabled val="1"/>
        </dgm:presLayoutVars>
      </dgm:prSet>
      <dgm:spPr/>
      <dgm:t>
        <a:bodyPr/>
        <a:lstStyle/>
        <a:p>
          <a:endParaRPr lang="en-US"/>
        </a:p>
      </dgm:t>
    </dgm:pt>
    <dgm:pt modelId="{0F80AB82-4957-4271-B6A6-7DFCB99C35A9}" type="pres">
      <dgm:prSet presAssocID="{2A4B897F-D48F-4F8C-9A58-F5CE70916685}" presName="spacing" presStyleCnt="0"/>
      <dgm:spPr/>
    </dgm:pt>
    <dgm:pt modelId="{4B3ECD78-BD59-439C-8E9E-411A433C206E}" type="pres">
      <dgm:prSet presAssocID="{5B698D60-1718-4F9C-B35F-5B63C0774B5B}" presName="composite" presStyleCnt="0"/>
      <dgm:spPr/>
    </dgm:pt>
    <dgm:pt modelId="{845EF191-9AFC-426B-837E-17862AE62051}" type="pres">
      <dgm:prSet presAssocID="{5B698D60-1718-4F9C-B35F-5B63C0774B5B}" presName="imgShp" presStyleLbl="fgImgPlace1" presStyleIdx="2" presStyleCnt="6"/>
      <dgm:spPr>
        <a:blipFill rotWithShape="0">
          <a:blip xmlns:r="http://schemas.openxmlformats.org/officeDocument/2006/relationships" r:embed="rId1"/>
          <a:stretch>
            <a:fillRect/>
          </a:stretch>
        </a:blipFill>
      </dgm:spPr>
    </dgm:pt>
    <dgm:pt modelId="{BD4A5325-9025-4034-835D-66C9DD9212AB}" type="pres">
      <dgm:prSet presAssocID="{5B698D60-1718-4F9C-B35F-5B63C0774B5B}" presName="txShp" presStyleLbl="node1" presStyleIdx="2" presStyleCnt="6" custScaleY="124037">
        <dgm:presLayoutVars>
          <dgm:bulletEnabled val="1"/>
        </dgm:presLayoutVars>
      </dgm:prSet>
      <dgm:spPr/>
      <dgm:t>
        <a:bodyPr/>
        <a:lstStyle/>
        <a:p>
          <a:endParaRPr lang="en-US"/>
        </a:p>
      </dgm:t>
    </dgm:pt>
    <dgm:pt modelId="{695379DB-F3C8-414D-9FAB-3D494B1FE8CB}" type="pres">
      <dgm:prSet presAssocID="{4777C875-D5AE-4353-85B3-117087920717}" presName="spacing" presStyleCnt="0"/>
      <dgm:spPr/>
    </dgm:pt>
    <dgm:pt modelId="{A6AD4971-D966-4726-8961-6A836252A26B}" type="pres">
      <dgm:prSet presAssocID="{2C993373-E3C0-44F9-86E3-8238E1FB5700}" presName="composite" presStyleCnt="0"/>
      <dgm:spPr/>
    </dgm:pt>
    <dgm:pt modelId="{0072C7A9-0B25-4141-922B-69490D8E83C0}" type="pres">
      <dgm:prSet presAssocID="{2C993373-E3C0-44F9-86E3-8238E1FB5700}" presName="imgShp" presStyleLbl="fgImgPlace1" presStyleIdx="3" presStyleCnt="6"/>
      <dgm:spPr>
        <a:blipFill rotWithShape="0">
          <a:blip xmlns:r="http://schemas.openxmlformats.org/officeDocument/2006/relationships" r:embed="rId1"/>
          <a:stretch>
            <a:fillRect/>
          </a:stretch>
        </a:blipFill>
      </dgm:spPr>
    </dgm:pt>
    <dgm:pt modelId="{DA50B6C3-1380-4574-8177-5400CEDCAF6C}" type="pres">
      <dgm:prSet presAssocID="{2C993373-E3C0-44F9-86E3-8238E1FB5700}" presName="txShp" presStyleLbl="node1" presStyleIdx="3" presStyleCnt="6">
        <dgm:presLayoutVars>
          <dgm:bulletEnabled val="1"/>
        </dgm:presLayoutVars>
      </dgm:prSet>
      <dgm:spPr/>
      <dgm:t>
        <a:bodyPr/>
        <a:lstStyle/>
        <a:p>
          <a:endParaRPr lang="en-US"/>
        </a:p>
      </dgm:t>
    </dgm:pt>
    <dgm:pt modelId="{65220007-384E-4F6F-B236-D27A0871A169}" type="pres">
      <dgm:prSet presAssocID="{EF1FCB53-A844-46D8-ACC5-89B1B9DB02E7}" presName="spacing" presStyleCnt="0"/>
      <dgm:spPr/>
    </dgm:pt>
    <dgm:pt modelId="{E848A2C7-A7F1-4C6B-A9D4-EB3D635AC062}" type="pres">
      <dgm:prSet presAssocID="{5DAC915A-C757-4411-9044-E18F82D8D759}" presName="composite" presStyleCnt="0"/>
      <dgm:spPr/>
    </dgm:pt>
    <dgm:pt modelId="{B8935AE3-84A2-4003-B7B6-49E1BCDC5862}" type="pres">
      <dgm:prSet presAssocID="{5DAC915A-C757-4411-9044-E18F82D8D759}" presName="imgShp" presStyleLbl="fgImgPlace1" presStyleIdx="4" presStyleCnt="6"/>
      <dgm:spPr>
        <a:blipFill rotWithShape="0">
          <a:blip xmlns:r="http://schemas.openxmlformats.org/officeDocument/2006/relationships" r:embed="rId1"/>
          <a:stretch>
            <a:fillRect/>
          </a:stretch>
        </a:blipFill>
      </dgm:spPr>
    </dgm:pt>
    <dgm:pt modelId="{C8CF6491-D18E-45F2-856A-478535F79202}" type="pres">
      <dgm:prSet presAssocID="{5DAC915A-C757-4411-9044-E18F82D8D759}" presName="txShp" presStyleLbl="node1" presStyleIdx="4" presStyleCnt="6">
        <dgm:presLayoutVars>
          <dgm:bulletEnabled val="1"/>
        </dgm:presLayoutVars>
      </dgm:prSet>
      <dgm:spPr/>
      <dgm:t>
        <a:bodyPr/>
        <a:lstStyle/>
        <a:p>
          <a:endParaRPr lang="en-US"/>
        </a:p>
      </dgm:t>
    </dgm:pt>
    <dgm:pt modelId="{0F64A4F8-9CD4-4CEE-B237-A1AE3C682838}" type="pres">
      <dgm:prSet presAssocID="{DBC642BB-88A0-4267-A222-23542A92561B}" presName="spacing" presStyleCnt="0"/>
      <dgm:spPr/>
    </dgm:pt>
    <dgm:pt modelId="{BABD3CAC-6FF3-4BC5-A57B-7C13E6AA978D}" type="pres">
      <dgm:prSet presAssocID="{07DC2733-1E82-4ABA-84BB-1FCEE012A149}" presName="composite" presStyleCnt="0"/>
      <dgm:spPr/>
    </dgm:pt>
    <dgm:pt modelId="{19C88680-9A4D-488D-84EE-2C6198A5E9EB}" type="pres">
      <dgm:prSet presAssocID="{07DC2733-1E82-4ABA-84BB-1FCEE012A149}" presName="imgShp" presStyleLbl="fgImgPlace1" presStyleIdx="5" presStyleCnt="6"/>
      <dgm:spPr>
        <a:blipFill rotWithShape="0">
          <a:blip xmlns:r="http://schemas.openxmlformats.org/officeDocument/2006/relationships" r:embed="rId1"/>
          <a:stretch>
            <a:fillRect/>
          </a:stretch>
        </a:blipFill>
      </dgm:spPr>
    </dgm:pt>
    <dgm:pt modelId="{39DC3D45-F47D-4898-8E50-162DF29BE1FC}" type="pres">
      <dgm:prSet presAssocID="{07DC2733-1E82-4ABA-84BB-1FCEE012A149}" presName="txShp" presStyleLbl="node1" presStyleIdx="5" presStyleCnt="6">
        <dgm:presLayoutVars>
          <dgm:bulletEnabled val="1"/>
        </dgm:presLayoutVars>
      </dgm:prSet>
      <dgm:spPr/>
      <dgm:t>
        <a:bodyPr/>
        <a:lstStyle/>
        <a:p>
          <a:endParaRPr lang="en-US"/>
        </a:p>
      </dgm:t>
    </dgm:pt>
  </dgm:ptLst>
  <dgm:cxnLst>
    <dgm:cxn modelId="{9E0C9F0D-E3FD-454B-A923-158F4174CE7F}" type="presOf" srcId="{9229E4DA-72F5-48ED-A2D0-3A5014DC02F9}" destId="{3EE7FE10-483F-4A07-9D70-974188749527}" srcOrd="0" destOrd="0" presId="urn:microsoft.com/office/officeart/2005/8/layout/vList3#1"/>
    <dgm:cxn modelId="{75FE464E-85C8-48F9-935B-9223128938CA}" srcId="{24C96B4F-2648-4EF1-8FDA-F36270215498}" destId="{9229E4DA-72F5-48ED-A2D0-3A5014DC02F9}" srcOrd="0" destOrd="0" parTransId="{F729BA23-6627-48F2-B6D7-CAD0E06EC5FA}" sibTransId="{F3C7840D-D83C-498E-824F-428D82071120}"/>
    <dgm:cxn modelId="{BB60CC8E-EF58-4F1E-972E-B556A1E2C175}" srcId="{24C96B4F-2648-4EF1-8FDA-F36270215498}" destId="{07DC2733-1E82-4ABA-84BB-1FCEE012A149}" srcOrd="5" destOrd="0" parTransId="{65272F36-8190-4C52-A82E-1E093FBA8DB9}" sibTransId="{3E514D52-4F70-47E3-8CE2-529DB482014F}"/>
    <dgm:cxn modelId="{4AC81758-585C-4F19-82CE-047A72352B1A}" type="presOf" srcId="{07DC2733-1E82-4ABA-84BB-1FCEE012A149}" destId="{39DC3D45-F47D-4898-8E50-162DF29BE1FC}" srcOrd="0" destOrd="0" presId="urn:microsoft.com/office/officeart/2005/8/layout/vList3#1"/>
    <dgm:cxn modelId="{917E92F7-8DFC-442F-B74C-AEEECF82DFF8}" type="presOf" srcId="{24C96B4F-2648-4EF1-8FDA-F36270215498}" destId="{4428CE31-889A-410B-9C13-13DD92F35E6B}" srcOrd="0" destOrd="0" presId="urn:microsoft.com/office/officeart/2005/8/layout/vList3#1"/>
    <dgm:cxn modelId="{A637AF79-15F0-4888-9357-CC76DC01E25A}" srcId="{24C96B4F-2648-4EF1-8FDA-F36270215498}" destId="{2C993373-E3C0-44F9-86E3-8238E1FB5700}" srcOrd="3" destOrd="0" parTransId="{62A447EE-A207-484C-BEB2-242E2317ADA8}" sibTransId="{EF1FCB53-A844-46D8-ACC5-89B1B9DB02E7}"/>
    <dgm:cxn modelId="{9C497D59-4CE2-4CE5-81B8-3F90D4F7BB55}" type="presOf" srcId="{2C993373-E3C0-44F9-86E3-8238E1FB5700}" destId="{DA50B6C3-1380-4574-8177-5400CEDCAF6C}" srcOrd="0" destOrd="0" presId="urn:microsoft.com/office/officeart/2005/8/layout/vList3#1"/>
    <dgm:cxn modelId="{52EDCAB0-1A43-4376-BFE1-1D931F7D2AB2}" srcId="{24C96B4F-2648-4EF1-8FDA-F36270215498}" destId="{9BEAC701-B66A-469A-AA56-2F4D64F4F57D}" srcOrd="1" destOrd="0" parTransId="{86409154-A35E-49FD-ACE0-44FFCEA04E9B}" sibTransId="{2A4B897F-D48F-4F8C-9A58-F5CE70916685}"/>
    <dgm:cxn modelId="{558544BA-CF2D-455E-A1D1-6992E4997936}" type="presOf" srcId="{5B698D60-1718-4F9C-B35F-5B63C0774B5B}" destId="{BD4A5325-9025-4034-835D-66C9DD9212AB}" srcOrd="0" destOrd="0" presId="urn:microsoft.com/office/officeart/2005/8/layout/vList3#1"/>
    <dgm:cxn modelId="{C1D9C29C-6357-4495-9DE9-E7479A64B291}" srcId="{24C96B4F-2648-4EF1-8FDA-F36270215498}" destId="{5B698D60-1718-4F9C-B35F-5B63C0774B5B}" srcOrd="2" destOrd="0" parTransId="{6684CD1A-A3A8-439C-89AE-8287FB531F66}" sibTransId="{4777C875-D5AE-4353-85B3-117087920717}"/>
    <dgm:cxn modelId="{A72F2244-26D7-4CA9-A765-3701B09D2F8B}" type="presOf" srcId="{5DAC915A-C757-4411-9044-E18F82D8D759}" destId="{C8CF6491-D18E-45F2-856A-478535F79202}" srcOrd="0" destOrd="0" presId="urn:microsoft.com/office/officeart/2005/8/layout/vList3#1"/>
    <dgm:cxn modelId="{C3C5E1DE-5B5A-47DE-8566-211595F62438}" srcId="{24C96B4F-2648-4EF1-8FDA-F36270215498}" destId="{5DAC915A-C757-4411-9044-E18F82D8D759}" srcOrd="4" destOrd="0" parTransId="{7096AFF1-B5D7-49CC-ACA8-F40CE08F8912}" sibTransId="{DBC642BB-88A0-4267-A222-23542A92561B}"/>
    <dgm:cxn modelId="{6B7200D3-6756-40BF-9FF7-BCB6D5548AE4}" type="presOf" srcId="{9BEAC701-B66A-469A-AA56-2F4D64F4F57D}" destId="{497AC854-5F8D-48B2-96CE-FDFAD7D000B3}" srcOrd="0" destOrd="0" presId="urn:microsoft.com/office/officeart/2005/8/layout/vList3#1"/>
    <dgm:cxn modelId="{53DC4360-B9AA-43E1-817A-F78626945463}" type="presParOf" srcId="{4428CE31-889A-410B-9C13-13DD92F35E6B}" destId="{493E8806-4F30-4117-9364-167F03F7A4D5}" srcOrd="0" destOrd="0" presId="urn:microsoft.com/office/officeart/2005/8/layout/vList3#1"/>
    <dgm:cxn modelId="{2C52C752-265A-4F06-AB15-2685B8C8C2EA}" type="presParOf" srcId="{493E8806-4F30-4117-9364-167F03F7A4D5}" destId="{BE9A9C44-36DB-4465-A311-029A486463AF}" srcOrd="0" destOrd="0" presId="urn:microsoft.com/office/officeart/2005/8/layout/vList3#1"/>
    <dgm:cxn modelId="{FC3E28C5-81CE-46AB-A56A-E525226F12FC}" type="presParOf" srcId="{493E8806-4F30-4117-9364-167F03F7A4D5}" destId="{3EE7FE10-483F-4A07-9D70-974188749527}" srcOrd="1" destOrd="0" presId="urn:microsoft.com/office/officeart/2005/8/layout/vList3#1"/>
    <dgm:cxn modelId="{D77787F3-33DC-4B48-89D6-8BA03B33EDB3}" type="presParOf" srcId="{4428CE31-889A-410B-9C13-13DD92F35E6B}" destId="{30378863-9993-479D-8C0B-AE17E75F7804}" srcOrd="1" destOrd="0" presId="urn:microsoft.com/office/officeart/2005/8/layout/vList3#1"/>
    <dgm:cxn modelId="{1E7AC79C-5B65-4CC2-86B5-9F08B8AEE100}" type="presParOf" srcId="{4428CE31-889A-410B-9C13-13DD92F35E6B}" destId="{06EA2CA9-22E4-44C3-B0AF-39D7DBA0E889}" srcOrd="2" destOrd="0" presId="urn:microsoft.com/office/officeart/2005/8/layout/vList3#1"/>
    <dgm:cxn modelId="{F6897BE9-90AA-424F-B44B-DD9D07249472}" type="presParOf" srcId="{06EA2CA9-22E4-44C3-B0AF-39D7DBA0E889}" destId="{91A41AB2-E4A1-406A-8E07-A8B2DB55BA92}" srcOrd="0" destOrd="0" presId="urn:microsoft.com/office/officeart/2005/8/layout/vList3#1"/>
    <dgm:cxn modelId="{1F8B3875-761F-42D3-A133-539561F333E6}" type="presParOf" srcId="{06EA2CA9-22E4-44C3-B0AF-39D7DBA0E889}" destId="{497AC854-5F8D-48B2-96CE-FDFAD7D000B3}" srcOrd="1" destOrd="0" presId="urn:microsoft.com/office/officeart/2005/8/layout/vList3#1"/>
    <dgm:cxn modelId="{88C8DFEB-9EA0-4FB2-913F-0CA07E14BE45}" type="presParOf" srcId="{4428CE31-889A-410B-9C13-13DD92F35E6B}" destId="{0F80AB82-4957-4271-B6A6-7DFCB99C35A9}" srcOrd="3" destOrd="0" presId="urn:microsoft.com/office/officeart/2005/8/layout/vList3#1"/>
    <dgm:cxn modelId="{F984D391-7472-4AD7-B59C-91C03D405CC5}" type="presParOf" srcId="{4428CE31-889A-410B-9C13-13DD92F35E6B}" destId="{4B3ECD78-BD59-439C-8E9E-411A433C206E}" srcOrd="4" destOrd="0" presId="urn:microsoft.com/office/officeart/2005/8/layout/vList3#1"/>
    <dgm:cxn modelId="{B0456B54-009F-433A-89EE-C97FD18857E6}" type="presParOf" srcId="{4B3ECD78-BD59-439C-8E9E-411A433C206E}" destId="{845EF191-9AFC-426B-837E-17862AE62051}" srcOrd="0" destOrd="0" presId="urn:microsoft.com/office/officeart/2005/8/layout/vList3#1"/>
    <dgm:cxn modelId="{5E0C285E-76C1-4456-AE15-4E838B939021}" type="presParOf" srcId="{4B3ECD78-BD59-439C-8E9E-411A433C206E}" destId="{BD4A5325-9025-4034-835D-66C9DD9212AB}" srcOrd="1" destOrd="0" presId="urn:microsoft.com/office/officeart/2005/8/layout/vList3#1"/>
    <dgm:cxn modelId="{D21B7D3D-E295-4AD5-ABBF-116C9E00B43A}" type="presParOf" srcId="{4428CE31-889A-410B-9C13-13DD92F35E6B}" destId="{695379DB-F3C8-414D-9FAB-3D494B1FE8CB}" srcOrd="5" destOrd="0" presId="urn:microsoft.com/office/officeart/2005/8/layout/vList3#1"/>
    <dgm:cxn modelId="{45DD38C9-951C-4715-8BAC-229E644A284A}" type="presParOf" srcId="{4428CE31-889A-410B-9C13-13DD92F35E6B}" destId="{A6AD4971-D966-4726-8961-6A836252A26B}" srcOrd="6" destOrd="0" presId="urn:microsoft.com/office/officeart/2005/8/layout/vList3#1"/>
    <dgm:cxn modelId="{0DD6A8B7-8A91-476A-891B-58A18505121E}" type="presParOf" srcId="{A6AD4971-D966-4726-8961-6A836252A26B}" destId="{0072C7A9-0B25-4141-922B-69490D8E83C0}" srcOrd="0" destOrd="0" presId="urn:microsoft.com/office/officeart/2005/8/layout/vList3#1"/>
    <dgm:cxn modelId="{36F8930D-54E1-496D-996B-688340EA1B2D}" type="presParOf" srcId="{A6AD4971-D966-4726-8961-6A836252A26B}" destId="{DA50B6C3-1380-4574-8177-5400CEDCAF6C}" srcOrd="1" destOrd="0" presId="urn:microsoft.com/office/officeart/2005/8/layout/vList3#1"/>
    <dgm:cxn modelId="{0EFCF8E2-40AB-4357-9B19-3099B5CD576E}" type="presParOf" srcId="{4428CE31-889A-410B-9C13-13DD92F35E6B}" destId="{65220007-384E-4F6F-B236-D27A0871A169}" srcOrd="7" destOrd="0" presId="urn:microsoft.com/office/officeart/2005/8/layout/vList3#1"/>
    <dgm:cxn modelId="{0ABFC882-32C7-4AB9-807B-B9D5BA85EEA8}" type="presParOf" srcId="{4428CE31-889A-410B-9C13-13DD92F35E6B}" destId="{E848A2C7-A7F1-4C6B-A9D4-EB3D635AC062}" srcOrd="8" destOrd="0" presId="urn:microsoft.com/office/officeart/2005/8/layout/vList3#1"/>
    <dgm:cxn modelId="{8A08BBCB-E5FB-48C0-B30C-7BC414BB3314}" type="presParOf" srcId="{E848A2C7-A7F1-4C6B-A9D4-EB3D635AC062}" destId="{B8935AE3-84A2-4003-B7B6-49E1BCDC5862}" srcOrd="0" destOrd="0" presId="urn:microsoft.com/office/officeart/2005/8/layout/vList3#1"/>
    <dgm:cxn modelId="{51DD0BBE-8BC7-4DE8-BFD4-137546979392}" type="presParOf" srcId="{E848A2C7-A7F1-4C6B-A9D4-EB3D635AC062}" destId="{C8CF6491-D18E-45F2-856A-478535F79202}" srcOrd="1" destOrd="0" presId="urn:microsoft.com/office/officeart/2005/8/layout/vList3#1"/>
    <dgm:cxn modelId="{E84D0290-1BF3-4852-8367-4074DF95E85D}" type="presParOf" srcId="{4428CE31-889A-410B-9C13-13DD92F35E6B}" destId="{0F64A4F8-9CD4-4CEE-B237-A1AE3C682838}" srcOrd="9" destOrd="0" presId="urn:microsoft.com/office/officeart/2005/8/layout/vList3#1"/>
    <dgm:cxn modelId="{EC6CB16C-809F-471E-9B91-C545DB640BF1}" type="presParOf" srcId="{4428CE31-889A-410B-9C13-13DD92F35E6B}" destId="{BABD3CAC-6FF3-4BC5-A57B-7C13E6AA978D}" srcOrd="10" destOrd="0" presId="urn:microsoft.com/office/officeart/2005/8/layout/vList3#1"/>
    <dgm:cxn modelId="{8291495C-7B61-415E-B9F7-56F77AB3EE52}" type="presParOf" srcId="{BABD3CAC-6FF3-4BC5-A57B-7C13E6AA978D}" destId="{19C88680-9A4D-488D-84EE-2C6198A5E9EB}" srcOrd="0" destOrd="0" presId="urn:microsoft.com/office/officeart/2005/8/layout/vList3#1"/>
    <dgm:cxn modelId="{B79D3472-2698-435B-99CB-71147E2106ED}" type="presParOf" srcId="{BABD3CAC-6FF3-4BC5-A57B-7C13E6AA978D}" destId="{39DC3D45-F47D-4898-8E50-162DF29BE1FC}" srcOrd="1" destOrd="0" presId="urn:microsoft.com/office/officeart/2005/8/layout/vList3#1"/>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C2F44-0338-4EB5-B2ED-AB96D299E834}">
      <dsp:nvSpPr>
        <dsp:cNvPr id="0" name=""/>
        <dsp:cNvSpPr/>
      </dsp:nvSpPr>
      <dsp:spPr>
        <a:xfrm>
          <a:off x="2189683" y="1435"/>
          <a:ext cx="2463393" cy="83591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b="0" kern="1200" dirty="0"/>
            <a:t>Business strategy and HR management should be integrated for competitive advantage.</a:t>
          </a:r>
        </a:p>
      </dsp:txBody>
      <dsp:txXfrm>
        <a:off x="2230489" y="42241"/>
        <a:ext cx="2381781" cy="754299"/>
      </dsp:txXfrm>
    </dsp:sp>
    <dsp:sp modelId="{51CBB93D-BB47-4BC3-ABB4-1F8D663BC636}">
      <dsp:nvSpPr>
        <dsp:cNvPr id="0" name=""/>
        <dsp:cNvSpPr/>
      </dsp:nvSpPr>
      <dsp:spPr>
        <a:xfrm>
          <a:off x="2189683" y="879143"/>
          <a:ext cx="2463393" cy="83591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kern="1200" dirty="0"/>
            <a:t>Labor market flexibility enables firms to adapt to changing market conditions.</a:t>
          </a:r>
        </a:p>
      </dsp:txBody>
      <dsp:txXfrm>
        <a:off x="2230489" y="919949"/>
        <a:ext cx="2381781" cy="754299"/>
      </dsp:txXfrm>
    </dsp:sp>
    <dsp:sp modelId="{8719B2B2-7F63-4454-8DD4-17C616D6C538}">
      <dsp:nvSpPr>
        <dsp:cNvPr id="0" name=""/>
        <dsp:cNvSpPr/>
      </dsp:nvSpPr>
      <dsp:spPr>
        <a:xfrm>
          <a:off x="2189683" y="1756850"/>
          <a:ext cx="2463393" cy="83591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kern="1200" dirty="0"/>
            <a:t>Types of labor market flexibility include numerical, functional, and wage flexibility.</a:t>
          </a:r>
        </a:p>
      </dsp:txBody>
      <dsp:txXfrm>
        <a:off x="2230489" y="1797656"/>
        <a:ext cx="2381781" cy="754299"/>
      </dsp:txXfrm>
    </dsp:sp>
    <dsp:sp modelId="{CA4C5171-D58E-41BF-BD9A-6CC509794F0B}">
      <dsp:nvSpPr>
        <dsp:cNvPr id="0" name=""/>
        <dsp:cNvSpPr/>
      </dsp:nvSpPr>
      <dsp:spPr>
        <a:xfrm>
          <a:off x="2189683" y="2634557"/>
          <a:ext cx="2463393" cy="83591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kern="1200" dirty="0"/>
            <a:t>Implement labor market flexibility strategically to maximize benefits and minimize risks.</a:t>
          </a:r>
        </a:p>
      </dsp:txBody>
      <dsp:txXfrm>
        <a:off x="2230489" y="2675363"/>
        <a:ext cx="2381781" cy="754299"/>
      </dsp:txXfrm>
    </dsp:sp>
    <dsp:sp modelId="{5F338D30-7905-46BD-9D7A-8CE64A50A44A}">
      <dsp:nvSpPr>
        <dsp:cNvPr id="0" name=""/>
        <dsp:cNvSpPr/>
      </dsp:nvSpPr>
      <dsp:spPr>
        <a:xfrm>
          <a:off x="2189683" y="3512265"/>
          <a:ext cx="2463393" cy="83591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kern="1200" dirty="0"/>
            <a:t>Invest in human capital development, maintain positive employee relations, and consider broader impacts.</a:t>
          </a:r>
        </a:p>
      </dsp:txBody>
      <dsp:txXfrm>
        <a:off x="2230489" y="3553071"/>
        <a:ext cx="2381781" cy="754299"/>
      </dsp:txXfrm>
    </dsp:sp>
    <dsp:sp modelId="{078494AA-EED4-4885-9AFA-BB8F6FC0719A}">
      <dsp:nvSpPr>
        <dsp:cNvPr id="0" name=""/>
        <dsp:cNvSpPr/>
      </dsp:nvSpPr>
      <dsp:spPr>
        <a:xfrm>
          <a:off x="2189683" y="4389972"/>
          <a:ext cx="2463393" cy="835911"/>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kern="1200" dirty="0"/>
            <a:t>Integration of strategy, HR, and labor market flexibility is crucial for sustained competitive advantage.</a:t>
          </a:r>
        </a:p>
      </dsp:txBody>
      <dsp:txXfrm>
        <a:off x="2230489" y="4430778"/>
        <a:ext cx="2381781" cy="754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7FE10-483F-4A07-9D70-974188749527}">
      <dsp:nvSpPr>
        <dsp:cNvPr id="0" name=""/>
        <dsp:cNvSpPr/>
      </dsp:nvSpPr>
      <dsp:spPr>
        <a:xfrm rot="10800000">
          <a:off x="1282105" y="2750"/>
          <a:ext cx="4509897" cy="584615"/>
        </a:xfrm>
        <a:prstGeom prst="homePlat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799"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a:t>Employee engagement is a key factor in achieving a competitive advantage in organizations.</a:t>
          </a:r>
          <a:endParaRPr lang="en-US" sz="1200" kern="1200" dirty="0"/>
        </a:p>
      </dsp:txBody>
      <dsp:txXfrm rot="10800000">
        <a:off x="1428259" y="2750"/>
        <a:ext cx="4363743" cy="584615"/>
      </dsp:txXfrm>
    </dsp:sp>
    <dsp:sp modelId="{BE9A9C44-36DB-4465-A311-029A486463AF}">
      <dsp:nvSpPr>
        <dsp:cNvPr id="0" name=""/>
        <dsp:cNvSpPr/>
      </dsp:nvSpPr>
      <dsp:spPr>
        <a:xfrm>
          <a:off x="989797" y="2750"/>
          <a:ext cx="584615" cy="584615"/>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497AC854-5F8D-48B2-96CE-FDFAD7D000B3}">
      <dsp:nvSpPr>
        <dsp:cNvPr id="0" name=""/>
        <dsp:cNvSpPr/>
      </dsp:nvSpPr>
      <dsp:spPr>
        <a:xfrm rot="10800000">
          <a:off x="1282105" y="761878"/>
          <a:ext cx="4509897" cy="584615"/>
        </a:xfrm>
        <a:prstGeom prst="homePlat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799"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a:t>The degree to which employees feel engaged is influenced by the quality of human resource management practices.</a:t>
          </a:r>
          <a:endParaRPr lang="en-US" sz="1200" kern="1200" dirty="0"/>
        </a:p>
      </dsp:txBody>
      <dsp:txXfrm rot="10800000">
        <a:off x="1428259" y="761878"/>
        <a:ext cx="4363743" cy="584615"/>
      </dsp:txXfrm>
    </dsp:sp>
    <dsp:sp modelId="{91A41AB2-E4A1-406A-8E07-A8B2DB55BA92}">
      <dsp:nvSpPr>
        <dsp:cNvPr id="0" name=""/>
        <dsp:cNvSpPr/>
      </dsp:nvSpPr>
      <dsp:spPr>
        <a:xfrm>
          <a:off x="989797" y="761878"/>
          <a:ext cx="584615" cy="584615"/>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BD4A5325-9025-4034-835D-66C9DD9212AB}">
      <dsp:nvSpPr>
        <dsp:cNvPr id="0" name=""/>
        <dsp:cNvSpPr/>
      </dsp:nvSpPr>
      <dsp:spPr>
        <a:xfrm rot="10800000">
          <a:off x="1282105" y="1521006"/>
          <a:ext cx="4509897" cy="725139"/>
        </a:xfrm>
        <a:prstGeom prst="homePlat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799"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a:t>An integrated approach to managing human resources, which includes attention to employee well-being, can enhance employee engagement and contribute to competitive advantage.</a:t>
          </a:r>
          <a:endParaRPr lang="en-US" sz="1200" kern="1200" dirty="0"/>
        </a:p>
      </dsp:txBody>
      <dsp:txXfrm rot="10800000">
        <a:off x="1463390" y="1521006"/>
        <a:ext cx="4328612" cy="725139"/>
      </dsp:txXfrm>
    </dsp:sp>
    <dsp:sp modelId="{845EF191-9AFC-426B-837E-17862AE62051}">
      <dsp:nvSpPr>
        <dsp:cNvPr id="0" name=""/>
        <dsp:cNvSpPr/>
      </dsp:nvSpPr>
      <dsp:spPr>
        <a:xfrm>
          <a:off x="989797" y="1591268"/>
          <a:ext cx="584615" cy="584615"/>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DA50B6C3-1380-4574-8177-5400CEDCAF6C}">
      <dsp:nvSpPr>
        <dsp:cNvPr id="0" name=""/>
        <dsp:cNvSpPr/>
      </dsp:nvSpPr>
      <dsp:spPr>
        <a:xfrm rot="10800000">
          <a:off x="1282105" y="2420658"/>
          <a:ext cx="4509897" cy="584615"/>
        </a:xfrm>
        <a:prstGeom prst="homePlat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799"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a:t>Factors such as leadership, job design, training, and communication can all impact employee engagement.</a:t>
          </a:r>
          <a:endParaRPr lang="en-US" sz="1200" kern="1200" dirty="0"/>
        </a:p>
      </dsp:txBody>
      <dsp:txXfrm rot="10800000">
        <a:off x="1428259" y="2420658"/>
        <a:ext cx="4363743" cy="584615"/>
      </dsp:txXfrm>
    </dsp:sp>
    <dsp:sp modelId="{0072C7A9-0B25-4141-922B-69490D8E83C0}">
      <dsp:nvSpPr>
        <dsp:cNvPr id="0" name=""/>
        <dsp:cNvSpPr/>
      </dsp:nvSpPr>
      <dsp:spPr>
        <a:xfrm>
          <a:off x="989797" y="2420658"/>
          <a:ext cx="584615" cy="584615"/>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C8CF6491-D18E-45F2-856A-478535F79202}">
      <dsp:nvSpPr>
        <dsp:cNvPr id="0" name=""/>
        <dsp:cNvSpPr/>
      </dsp:nvSpPr>
      <dsp:spPr>
        <a:xfrm rot="10800000">
          <a:off x="1282105" y="3179785"/>
          <a:ext cx="4509897" cy="584615"/>
        </a:xfrm>
        <a:prstGeom prst="homePlat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799"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a:t>Organizations should prioritize employee engagement as a strategic goal and invest in human resource management practices that support it.</a:t>
          </a:r>
          <a:endParaRPr lang="en-US" sz="1200" kern="1200" dirty="0"/>
        </a:p>
      </dsp:txBody>
      <dsp:txXfrm rot="10800000">
        <a:off x="1428259" y="3179785"/>
        <a:ext cx="4363743" cy="584615"/>
      </dsp:txXfrm>
    </dsp:sp>
    <dsp:sp modelId="{B8935AE3-84A2-4003-B7B6-49E1BCDC5862}">
      <dsp:nvSpPr>
        <dsp:cNvPr id="0" name=""/>
        <dsp:cNvSpPr/>
      </dsp:nvSpPr>
      <dsp:spPr>
        <a:xfrm>
          <a:off x="989797" y="3179785"/>
          <a:ext cx="584615" cy="584615"/>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 modelId="{39DC3D45-F47D-4898-8E50-162DF29BE1FC}">
      <dsp:nvSpPr>
        <dsp:cNvPr id="0" name=""/>
        <dsp:cNvSpPr/>
      </dsp:nvSpPr>
      <dsp:spPr>
        <a:xfrm rot="10800000">
          <a:off x="1282105" y="3938913"/>
          <a:ext cx="4509897" cy="584615"/>
        </a:xfrm>
        <a:prstGeom prst="homePlat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799" tIns="45720" rIns="85344" bIns="45720" numCol="1" spcCol="1270" anchor="ctr" anchorCtr="0">
          <a:noAutofit/>
        </a:bodyPr>
        <a:lstStyle/>
        <a:p>
          <a:pPr marL="0" lvl="0" indent="0" algn="ctr" defTabSz="533400" rtl="0">
            <a:lnSpc>
              <a:spcPct val="90000"/>
            </a:lnSpc>
            <a:spcBef>
              <a:spcPct val="0"/>
            </a:spcBef>
            <a:spcAft>
              <a:spcPct val="35000"/>
            </a:spcAft>
            <a:buNone/>
          </a:pPr>
          <a:r>
            <a:rPr lang="en-US" sz="1200" kern="1200"/>
            <a:t>Research shows that engaged employees are more productive, committed to their organization, and likely to stay with their employer.</a:t>
          </a:r>
          <a:endParaRPr lang="en-US" sz="1200" kern="1200" dirty="0"/>
        </a:p>
      </dsp:txBody>
      <dsp:txXfrm rot="10800000">
        <a:off x="1428259" y="3938913"/>
        <a:ext cx="4363743" cy="584615"/>
      </dsp:txXfrm>
    </dsp:sp>
    <dsp:sp modelId="{19C88680-9A4D-488D-84EE-2C6198A5E9EB}">
      <dsp:nvSpPr>
        <dsp:cNvPr id="0" name=""/>
        <dsp:cNvSpPr/>
      </dsp:nvSpPr>
      <dsp:spPr>
        <a:xfrm>
          <a:off x="989797" y="3938913"/>
          <a:ext cx="584615" cy="584615"/>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pPr/>
              <a:t>15/03/2023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pPr/>
              <a:t>‹#›</a:t>
            </a:fld>
            <a:endParaRPr lang="en-GB"/>
          </a:p>
        </p:txBody>
      </p:sp>
    </p:spTree>
    <p:extLst>
      <p:ext uri="{BB962C8B-B14F-4D97-AF65-F5344CB8AC3E}">
        <p14:creationId xmlns:p14="http://schemas.microsoft.com/office/powerpoint/2010/main" xmlns=""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203EE21D-7921-4EA6-AB7A-35C66A45E9CB}" type="slidenum">
              <a:rPr lang="en-GB" smtClean="0"/>
              <a:pPr/>
              <a:t>2</a:t>
            </a:fld>
            <a:endParaRPr lang="en-GB"/>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xmlns="" val="208105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0734E38-5C84-4E2A-B31C-B42A5A9DBFF7}"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pPr/>
              <a:t>5</a:t>
            </a:fld>
            <a:endParaRPr lang="en-GB"/>
          </a:p>
        </p:txBody>
      </p:sp>
    </p:spTree>
    <p:extLst>
      <p:ext uri="{BB962C8B-B14F-4D97-AF65-F5344CB8AC3E}">
        <p14:creationId xmlns:p14="http://schemas.microsoft.com/office/powerpoint/2010/main" xmlns="" val="2042335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0734E38-5C84-4E2A-B31C-B42A5A9DBFF7}"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pPr/>
              <a:t>10</a:t>
            </a:fld>
            <a:endParaRPr lang="en-GB"/>
          </a:p>
        </p:txBody>
      </p:sp>
    </p:spTree>
    <p:extLst>
      <p:ext uri="{BB962C8B-B14F-4D97-AF65-F5344CB8AC3E}">
        <p14:creationId xmlns:p14="http://schemas.microsoft.com/office/powerpoint/2010/main" xmlns="" val="2978644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pPr/>
              <a:t>3/15/2023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pPr/>
              <a:t>3/15/2023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pPr/>
              <a:t>3/15/2023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pPr/>
              <a:t>3/15/2023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pPr/>
              <a:t>3/15/2023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pPr/>
              <a:t>3/15/2023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pPr/>
              <a:t>3/15/2023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pPr/>
              <a:t>3/15/2023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pPr/>
              <a:t>3/15/2023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pPr/>
              <a:t>3/15/2023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pPr/>
              <a:t>3/15/2023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pPr/>
              <a:t>3/15/2023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pPr/>
              <a:t>‹#›</a:t>
            </a:fld>
            <a:endParaRPr lang="en-US"/>
          </a:p>
        </p:txBody>
      </p:sp>
    </p:spTree>
    <p:extLst>
      <p:ext uri="{BB962C8B-B14F-4D97-AF65-F5344CB8AC3E}">
        <p14:creationId xmlns:p14="http://schemas.microsoft.com/office/powerpoint/2010/main" xmlns=""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audio" Target="../media/audio1.wav"/><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audio" Target="../media/audio1.wav"/><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hbr.org/2008/01/the-five-competitive-forces-that-shape-strategy/ar/1"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0836" y="1234440"/>
            <a:ext cx="7516884" cy="3965416"/>
          </a:xfrm>
        </p:spPr>
        <p:style>
          <a:lnRef idx="3">
            <a:schemeClr val="lt1"/>
          </a:lnRef>
          <a:fillRef idx="1">
            <a:schemeClr val="accent3"/>
          </a:fillRef>
          <a:effectRef idx="1">
            <a:schemeClr val="accent3"/>
          </a:effectRef>
          <a:fontRef idx="minor">
            <a:schemeClr val="lt1"/>
          </a:fontRef>
        </p:style>
        <p:txBody>
          <a:bodyPr>
            <a:normAutofit/>
          </a:bodyPr>
          <a:lstStyle/>
          <a:p>
            <a:r>
              <a:rPr lang="en-GB" altLang="en-US" sz="2800" b="1" dirty="0">
                <a:solidFill>
                  <a:schemeClr val="tx1">
                    <a:lumMod val="95000"/>
                    <a:lumOff val="5000"/>
                  </a:schemeClr>
                </a:solidFill>
              </a:rPr>
              <a:t>Master of Business Administration</a:t>
            </a:r>
            <a:r>
              <a:rPr lang="en-GB" altLang="en-US" sz="2400" dirty="0">
                <a:solidFill>
                  <a:schemeClr val="tx1">
                    <a:lumMod val="95000"/>
                    <a:lumOff val="5000"/>
                  </a:schemeClr>
                </a:solidFill>
              </a:rPr>
              <a:t/>
            </a:r>
            <a:br>
              <a:rPr lang="en-GB" altLang="en-US" sz="2400" dirty="0">
                <a:solidFill>
                  <a:schemeClr val="tx1">
                    <a:lumMod val="95000"/>
                    <a:lumOff val="5000"/>
                  </a:schemeClr>
                </a:solidFill>
              </a:rPr>
            </a:br>
            <a:r>
              <a:rPr lang="en-GB" sz="3600" b="1" dirty="0">
                <a:solidFill>
                  <a:schemeClr val="tx1">
                    <a:lumMod val="95000"/>
                    <a:lumOff val="5000"/>
                  </a:schemeClr>
                </a:solidFill>
              </a:rPr>
              <a:t>Human Resource Management</a:t>
            </a:r>
            <a:br>
              <a:rPr lang="en-GB" sz="3600" b="1" dirty="0">
                <a:solidFill>
                  <a:schemeClr val="tx1">
                    <a:lumMod val="95000"/>
                    <a:lumOff val="5000"/>
                  </a:schemeClr>
                </a:solidFill>
              </a:rPr>
            </a:br>
            <a:r>
              <a:rPr lang="en-GB" sz="2800" b="1" dirty="0">
                <a:solidFill>
                  <a:schemeClr val="tx1">
                    <a:lumMod val="95000"/>
                    <a:lumOff val="5000"/>
                  </a:schemeClr>
                </a:solidFill>
              </a:rPr>
              <a:t>LCMB7000</a:t>
            </a:r>
            <a:r>
              <a:rPr lang="en-GB" sz="3600" b="1" dirty="0">
                <a:solidFill>
                  <a:schemeClr val="tx1">
                    <a:lumMod val="95000"/>
                    <a:lumOff val="5000"/>
                  </a:schemeClr>
                </a:solidFill>
              </a:rPr>
              <a:t> </a:t>
            </a:r>
            <a:r>
              <a:rPr lang="en-GB" sz="4800" b="1" dirty="0">
                <a:solidFill>
                  <a:schemeClr val="tx1">
                    <a:lumMod val="95000"/>
                    <a:lumOff val="5000"/>
                  </a:schemeClr>
                </a:solidFill>
              </a:rPr>
              <a:t/>
            </a:r>
            <a:br>
              <a:rPr lang="en-GB" sz="4800" b="1" dirty="0">
                <a:solidFill>
                  <a:schemeClr val="tx1">
                    <a:lumMod val="95000"/>
                    <a:lumOff val="5000"/>
                  </a:schemeClr>
                </a:solidFill>
              </a:rPr>
            </a:br>
            <a:r>
              <a:rPr lang="en-GB" sz="3200" b="1" dirty="0">
                <a:solidFill>
                  <a:schemeClr val="tx1">
                    <a:lumMod val="95000"/>
                    <a:lumOff val="5000"/>
                  </a:schemeClr>
                </a:solidFill>
              </a:rPr>
              <a:t/>
            </a:r>
            <a:br>
              <a:rPr lang="en-GB" sz="3200" b="1" dirty="0">
                <a:solidFill>
                  <a:schemeClr val="tx1">
                    <a:lumMod val="95000"/>
                    <a:lumOff val="5000"/>
                  </a:schemeClr>
                </a:solidFill>
              </a:rPr>
            </a:br>
            <a:r>
              <a:rPr lang="en-US" sz="3600" b="1" u="sng" dirty="0" smtClean="0">
                <a:solidFill>
                  <a:schemeClr val="tx1">
                    <a:lumMod val="95000"/>
                    <a:lumOff val="5000"/>
                  </a:schemeClr>
                </a:solidFill>
              </a:rPr>
              <a:t>PRESENTATION-2226888</a:t>
            </a:r>
            <a:endParaRPr lang="en-GB" altLang="en-US" b="1" u="sng" dirty="0">
              <a:solidFill>
                <a:schemeClr val="tx1">
                  <a:lumMod val="95000"/>
                  <a:lumOff val="5000"/>
                </a:schemeClr>
              </a:solidFill>
            </a:endParaRPr>
          </a:p>
        </p:txBody>
      </p:sp>
    </p:spTree>
    <p:extLst>
      <p:ext uri="{BB962C8B-B14F-4D97-AF65-F5344CB8AC3E}">
        <p14:creationId xmlns:p14="http://schemas.microsoft.com/office/powerpoint/2010/main" xmlns="" val="972570496"/>
      </p:ext>
    </p:extLst>
  </p:cSld>
  <p:clrMapOvr>
    <a:masterClrMapping/>
  </p:clrMapOvr>
  <p:transition spd="med">
    <p:wedge/>
    <p:sndAc>
      <p:stSnd>
        <p:snd r:embed="rId2" name="click.wav"/>
      </p:stSnd>
    </p:sndAc>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0" y="0"/>
            <a:ext cx="9144000" cy="883920"/>
          </a:xfrm>
          <a:solidFill>
            <a:schemeClr val="accent3">
              <a:lumMod val="60000"/>
              <a:lumOff val="40000"/>
            </a:schemeClr>
          </a:solidFill>
          <a:ln>
            <a:solidFill>
              <a:schemeClr val="bg1"/>
            </a:solidFill>
          </a:ln>
        </p:spPr>
        <p:style>
          <a:lnRef idx="0">
            <a:scrgbClr r="0" g="0" b="0"/>
          </a:lnRef>
          <a:fillRef idx="1002">
            <a:schemeClr val="dk1"/>
          </a:fillRef>
          <a:effectRef idx="0">
            <a:scrgbClr r="0" g="0" b="0"/>
          </a:effectRef>
          <a:fontRef idx="major"/>
        </p:style>
        <p:txBody>
          <a:bodyPr>
            <a:normAutofit/>
          </a:bodyPr>
          <a:lstStyle/>
          <a:p>
            <a:pPr algn="l"/>
            <a:r>
              <a:rPr lang="en-GB" u="sng" dirty="0">
                <a:latin typeface="Calibri" pitchFamily="34" charset="0"/>
                <a:cs typeface="Calibri" pitchFamily="34" charset="0"/>
              </a:rPr>
              <a:t>OBJECTIVES</a:t>
            </a:r>
            <a:r>
              <a:rPr lang="en-GB" dirty="0">
                <a:latin typeface="Copperplate Gothic Bold" pitchFamily="34" charset="0"/>
              </a:rPr>
              <a:t> :</a:t>
            </a:r>
          </a:p>
        </p:txBody>
      </p:sp>
      <p:sp>
        <p:nvSpPr>
          <p:cNvPr id="6" name="Rectangle 5"/>
          <p:cNvSpPr/>
          <p:nvPr/>
        </p:nvSpPr>
        <p:spPr>
          <a:xfrm>
            <a:off x="914400" y="1264920"/>
            <a:ext cx="7345680" cy="4023360"/>
          </a:xfrm>
          <a:prstGeom prst="rect">
            <a:avLst/>
          </a:prstGeom>
          <a:solidFill>
            <a:schemeClr val="bg1"/>
          </a:solidFill>
          <a:ln>
            <a:solidFill>
              <a:schemeClr val="bg1"/>
            </a:solidFill>
          </a:ln>
          <a:effectLst/>
        </p:spPr>
        <p:style>
          <a:lnRef idx="2">
            <a:schemeClr val="accent1">
              <a:shade val="50000"/>
            </a:schemeClr>
          </a:lnRef>
          <a:fillRef idx="1001">
            <a:schemeClr val="lt2"/>
          </a:fillRef>
          <a:effectRef idx="0">
            <a:schemeClr val="accent1"/>
          </a:effectRef>
          <a:fontRef idx="minor">
            <a:schemeClr val="lt1"/>
          </a:fontRef>
        </p:style>
        <p:txBody>
          <a:bodyPr numCol="1" rtlCol="0" anchor="ctr"/>
          <a:lstStyle/>
          <a:p>
            <a:pPr marL="914400" lvl="1" indent="-457200" algn="ctr">
              <a:lnSpc>
                <a:spcPct val="200000"/>
              </a:lnSpc>
            </a:pPr>
            <a:r>
              <a:rPr lang="en-GB" sz="2400" b="1" dirty="0">
                <a:solidFill>
                  <a:schemeClr val="tx1"/>
                </a:solidFill>
                <a:latin typeface="Calibri" pitchFamily="34" charset="0"/>
                <a:cs typeface="Calibri" pitchFamily="34" charset="0"/>
              </a:rPr>
              <a:t> </a:t>
            </a:r>
          </a:p>
          <a:p>
            <a:pPr marL="457200" indent="-457200" algn="ctr">
              <a:lnSpc>
                <a:spcPct val="200000"/>
              </a:lnSpc>
            </a:pPr>
            <a:r>
              <a:rPr lang="en-GB" sz="2400" dirty="0">
                <a:solidFill>
                  <a:schemeClr val="tx1"/>
                </a:solidFill>
                <a:latin typeface="Calibri" pitchFamily="34" charset="0"/>
                <a:cs typeface="Calibri" pitchFamily="34" charset="0"/>
              </a:rPr>
              <a:t>  </a:t>
            </a:r>
            <a:endParaRPr lang="en-GB" sz="2400" b="1" dirty="0">
              <a:solidFill>
                <a:schemeClr val="tx1"/>
              </a:solidFill>
              <a:latin typeface="Calibri" pitchFamily="34" charset="0"/>
              <a:cs typeface="Calibri" pitchFamily="34" charset="0"/>
            </a:endParaRPr>
          </a:p>
          <a:p>
            <a:pPr marL="457200" lvl="0" indent="-457200" algn="ctr">
              <a:lnSpc>
                <a:spcPct val="200000"/>
              </a:lnSpc>
              <a:buFont typeface="Wingdings" pitchFamily="2" charset="2"/>
              <a:buChar char="q"/>
            </a:pPr>
            <a:r>
              <a:rPr lang="en-US" sz="2400" b="1" dirty="0">
                <a:solidFill>
                  <a:schemeClr val="tx1"/>
                </a:solidFill>
                <a:latin typeface="Calibri" pitchFamily="34" charset="0"/>
                <a:cs typeface="Calibri" pitchFamily="34" charset="0"/>
              </a:rPr>
              <a:t>Summarized </a:t>
            </a:r>
            <a:r>
              <a:rPr lang="en-GB" sz="2400" b="1" dirty="0">
                <a:solidFill>
                  <a:schemeClr val="tx1"/>
                </a:solidFill>
                <a:latin typeface="Calibri" pitchFamily="34" charset="0"/>
                <a:cs typeface="Calibri" pitchFamily="34" charset="0"/>
              </a:rPr>
              <a:t>literature review of 3 articles </a:t>
            </a:r>
            <a:r>
              <a:rPr lang="en-GB" sz="2400" dirty="0">
                <a:solidFill>
                  <a:schemeClr val="tx1"/>
                </a:solidFill>
                <a:latin typeface="Calibri" pitchFamily="34" charset="0"/>
                <a:cs typeface="Calibri" pitchFamily="34" charset="0"/>
              </a:rPr>
              <a:t> </a:t>
            </a:r>
            <a:endParaRPr lang="en-US" sz="2400" dirty="0">
              <a:solidFill>
                <a:schemeClr val="tx1"/>
              </a:solidFill>
              <a:latin typeface="Calibri" pitchFamily="34" charset="0"/>
              <a:cs typeface="Calibri" pitchFamily="34" charset="0"/>
            </a:endParaRPr>
          </a:p>
          <a:p>
            <a:pPr marL="457200" indent="-457200" algn="ctr">
              <a:lnSpc>
                <a:spcPct val="200000"/>
              </a:lnSpc>
              <a:buFont typeface="Wingdings" pitchFamily="2" charset="2"/>
              <a:buChar char="q"/>
            </a:pPr>
            <a:r>
              <a:rPr lang="en-US" sz="2400" b="1" dirty="0">
                <a:solidFill>
                  <a:schemeClr val="tx1"/>
                </a:solidFill>
                <a:latin typeface="Calibri" pitchFamily="34" charset="0"/>
                <a:cs typeface="Calibri" pitchFamily="34" charset="0"/>
              </a:rPr>
              <a:t>Work description and Individual specification </a:t>
            </a:r>
            <a:r>
              <a:rPr lang="en-US" sz="2400" dirty="0">
                <a:solidFill>
                  <a:schemeClr val="tx1"/>
                </a:solidFill>
                <a:latin typeface="Calibri" pitchFamily="34" charset="0"/>
                <a:cs typeface="Calibri" pitchFamily="34" charset="0"/>
              </a:rPr>
              <a:t> </a:t>
            </a:r>
          </a:p>
          <a:p>
            <a:pPr marL="457200" indent="-457200" algn="ctr">
              <a:lnSpc>
                <a:spcPct val="200000"/>
              </a:lnSpc>
              <a:buFont typeface="Wingdings" pitchFamily="2" charset="2"/>
              <a:buChar char="q"/>
            </a:pPr>
            <a:r>
              <a:rPr lang="en-US" sz="2400" b="1" dirty="0">
                <a:solidFill>
                  <a:schemeClr val="tx1"/>
                </a:solidFill>
                <a:latin typeface="Calibri" pitchFamily="34" charset="0"/>
                <a:cs typeface="Calibri" pitchFamily="34" charset="0"/>
              </a:rPr>
              <a:t>An example of interview procedure </a:t>
            </a:r>
            <a:endParaRPr lang="en-US" sz="2400" dirty="0">
              <a:solidFill>
                <a:schemeClr val="tx1"/>
              </a:solidFill>
              <a:latin typeface="Calibri" pitchFamily="34" charset="0"/>
              <a:cs typeface="Calibri" pitchFamily="34" charset="0"/>
            </a:endParaRPr>
          </a:p>
          <a:p>
            <a:pPr marL="457200" indent="-457200" algn="ctr">
              <a:lnSpc>
                <a:spcPct val="200000"/>
              </a:lnSpc>
              <a:buFont typeface="Wingdings" pitchFamily="2" charset="2"/>
              <a:buChar char="q"/>
            </a:pPr>
            <a:endParaRPr lang="en-US" sz="2400" b="1" dirty="0">
              <a:solidFill>
                <a:schemeClr val="tx1"/>
              </a:solidFill>
              <a:latin typeface="Calibri" pitchFamily="34" charset="0"/>
              <a:cs typeface="Calibri" pitchFamily="34" charset="0"/>
            </a:endParaRPr>
          </a:p>
          <a:p>
            <a:pPr marL="457200" indent="-457200" algn="ctr">
              <a:lnSpc>
                <a:spcPct val="200000"/>
              </a:lnSpc>
            </a:pPr>
            <a:r>
              <a:rPr lang="en-US" sz="2400" dirty="0">
                <a:solidFill>
                  <a:schemeClr val="tx1"/>
                </a:solidFill>
                <a:latin typeface="Calibri" pitchFamily="34" charset="0"/>
                <a:cs typeface="Calibri" pitchFamily="34" charset="0"/>
              </a:rPr>
              <a:t>   </a:t>
            </a:r>
          </a:p>
        </p:txBody>
      </p:sp>
      <p:pic>
        <p:nvPicPr>
          <p:cNvPr id="4" name="Picture 3" descr="sm_5ad0cc7331bd3.jpg"/>
          <p:cNvPicPr>
            <a:picLocks noChangeAspect="1"/>
          </p:cNvPicPr>
          <p:nvPr/>
        </p:nvPicPr>
        <p:blipFill>
          <a:blip r:embed="rId4"/>
          <a:stretch>
            <a:fillRect/>
          </a:stretch>
        </p:blipFill>
        <p:spPr>
          <a:xfrm>
            <a:off x="6492240" y="4450080"/>
            <a:ext cx="2407920" cy="2407920"/>
          </a:xfrm>
          <a:prstGeom prst="rect">
            <a:avLst/>
          </a:prstGeom>
        </p:spPr>
      </p:pic>
    </p:spTree>
    <p:extLst>
      <p:ext uri="{BB962C8B-B14F-4D97-AF65-F5344CB8AC3E}">
        <p14:creationId xmlns:p14="http://schemas.microsoft.com/office/powerpoint/2010/main" xmlns="" val="1168282425"/>
      </p:ext>
    </p:extLst>
  </p:cSld>
  <p:clrMapOvr>
    <a:masterClrMapping/>
  </p:clrMapOvr>
  <p:transition spd="med">
    <p:pull dir="d"/>
    <p:sndAc>
      <p:stSnd>
        <p:snd r:embed="rId3"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360" y="696575"/>
            <a:ext cx="6907468" cy="923330"/>
          </a:xfrm>
          <a:prstGeom prst="rect">
            <a:avLst/>
          </a:prstGeom>
          <a:noFill/>
        </p:spPr>
        <p:txBody>
          <a:bodyPr wrap="none" lIns="91440" tIns="45720" rIns="91440" bIns="45720">
            <a:spAutoFit/>
          </a:bodyPr>
          <a:lstStyle/>
          <a:p>
            <a:pPr algn="ctr"/>
            <a:r>
              <a:rPr lang="en-US" sz="5400" b="1" cap="none" spc="0" dirty="0">
                <a:ln w="19050">
                  <a:solidFill>
                    <a:schemeClr val="tx1"/>
                  </a:solidFill>
                  <a:prstDash val="solid"/>
                </a:ln>
                <a:solidFill>
                  <a:schemeClr val="accent3"/>
                </a:solidFill>
                <a:effectLst>
                  <a:outerShdw blurRad="50000" dist="50800" dir="7500000" algn="tl">
                    <a:srgbClr val="000000">
                      <a:shade val="5000"/>
                      <a:alpha val="35000"/>
                    </a:srgbClr>
                  </a:outerShdw>
                </a:effectLst>
              </a:rPr>
              <a:t>Competitive</a:t>
            </a:r>
            <a:r>
              <a:rPr lang="en-US"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 </a:t>
            </a:r>
            <a:r>
              <a:rPr lang="en-US" sz="5400" b="1" cap="none" spc="0" dirty="0">
                <a:ln w="19050">
                  <a:solidFill>
                    <a:schemeClr val="tx1"/>
                  </a:solidFill>
                  <a:prstDash val="solid"/>
                </a:ln>
                <a:solidFill>
                  <a:schemeClr val="accent3"/>
                </a:solidFill>
                <a:effectLst>
                  <a:outerShdw blurRad="50000" dist="50800" dir="7500000" algn="tl">
                    <a:srgbClr val="000000">
                      <a:shade val="5000"/>
                      <a:alpha val="35000"/>
                    </a:srgbClr>
                  </a:outerShdw>
                </a:effectLst>
              </a:rPr>
              <a:t>Advantage</a:t>
            </a:r>
          </a:p>
        </p:txBody>
      </p:sp>
      <p:sp>
        <p:nvSpPr>
          <p:cNvPr id="6" name="Down Arrow 5"/>
          <p:cNvSpPr/>
          <p:nvPr/>
        </p:nvSpPr>
        <p:spPr>
          <a:xfrm>
            <a:off x="7239000" y="0"/>
            <a:ext cx="1600200" cy="3962400"/>
          </a:xfrm>
          <a:prstGeom prst="downArrow">
            <a:avLst/>
          </a:prstGeom>
          <a:solidFill>
            <a:schemeClr val="accent3">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28600" y="1569720"/>
            <a:ext cx="6949440" cy="52882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Wingdings" pitchFamily="2" charset="2"/>
              <a:buChar char="Ø"/>
            </a:pPr>
            <a:r>
              <a:rPr lang="en-US" dirty="0">
                <a:solidFill>
                  <a:schemeClr val="tx1"/>
                </a:solidFill>
              </a:rPr>
              <a:t> </a:t>
            </a:r>
            <a:r>
              <a:rPr lang="en-US" dirty="0" smtClean="0">
                <a:solidFill>
                  <a:schemeClr val="tx1"/>
                </a:solidFill>
              </a:rPr>
              <a:t>One of the most influential frameworks for understanding competitive advantage is Michael Porter's "Five Forces" theory, which highlights the 5 main key factors that determine the power of opposition in a given field: the haggle power of retailer and consumer, the risk of new participants, the threat of alternatives, and the rivalry among opponents. Companies can examine these variables to recognize their force and flaws and advance the master plan to beat their rivals. (Porter, Michael E. ,2008)</a:t>
            </a:r>
            <a:endParaRPr lang="en-US" dirty="0">
              <a:solidFill>
                <a:schemeClr val="tx1"/>
              </a:solidFill>
            </a:endParaRPr>
          </a:p>
          <a:p>
            <a:pPr algn="ctr">
              <a:buFont typeface="Wingdings" pitchFamily="2" charset="2"/>
              <a:buChar char="Ø"/>
            </a:pPr>
            <a:endParaRPr lang="en-US" dirty="0">
              <a:solidFill>
                <a:schemeClr val="tx1"/>
              </a:solidFill>
            </a:endParaRPr>
          </a:p>
          <a:p>
            <a:pPr algn="ctr">
              <a:buFont typeface="Wingdings" pitchFamily="2" charset="2"/>
              <a:buChar char="Ø"/>
            </a:pPr>
            <a:r>
              <a:rPr lang="en-US" dirty="0" smtClean="0">
                <a:solidFill>
                  <a:schemeClr val="tx1"/>
                </a:solidFill>
              </a:rPr>
              <a:t>The idea of core competencies, which refers to the distinctive resources and capabilities that a business has and that allow it to generate value for consumers, is another crucial one in the study of competitive advantage. Companies can set themselves apart from rivals and develop a lasting economic edge by utilizing these key competencies. (Prahalad, C.K. and Hamel, G. ,1990).</a:t>
            </a:r>
            <a:endParaRPr lang="en-US"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_page-0001.jpg"/>
          <p:cNvPicPr>
            <a:picLocks noChangeAspect="1"/>
          </p:cNvPicPr>
          <p:nvPr/>
        </p:nvPicPr>
        <p:blipFill>
          <a:blip r:embed="rId4" cstate="print"/>
          <a:stretch>
            <a:fillRect/>
          </a:stretch>
        </p:blipFill>
        <p:spPr>
          <a:xfrm>
            <a:off x="567954" y="1173480"/>
            <a:ext cx="3653526" cy="5199153"/>
          </a:xfrm>
          <a:prstGeom prst="rect">
            <a:avLst/>
          </a:prstGeom>
          <a:ln w="28575">
            <a:solidFill>
              <a:schemeClr val="tx1">
                <a:lumMod val="95000"/>
                <a:lumOff val="5000"/>
              </a:schemeClr>
            </a:solidFill>
          </a:ln>
        </p:spPr>
      </p:pic>
      <p:sp>
        <p:nvSpPr>
          <p:cNvPr id="3" name="Rectangle 2"/>
          <p:cNvSpPr/>
          <p:nvPr/>
        </p:nvSpPr>
        <p:spPr>
          <a:xfrm>
            <a:off x="0" y="0"/>
            <a:ext cx="8321040" cy="868680"/>
          </a:xfrm>
          <a:prstGeom prst="rect">
            <a:avLst/>
          </a:prstGeom>
          <a:ln>
            <a:noFill/>
          </a:ln>
        </p:spPr>
        <p:style>
          <a:lnRef idx="2">
            <a:schemeClr val="accent3"/>
          </a:lnRef>
          <a:fillRef idx="1">
            <a:schemeClr val="lt1"/>
          </a:fillRef>
          <a:effectRef idx="0">
            <a:schemeClr val="accent3"/>
          </a:effectRef>
          <a:fontRef idx="minor">
            <a:schemeClr val="dk1"/>
          </a:fontRef>
        </p:style>
        <p:txBody>
          <a:bodyPr rtlCol="0" anchor="ctr"/>
          <a:lstStyle/>
          <a:p>
            <a:pPr algn="ctr"/>
            <a:r>
              <a:rPr lang="en-US" sz="2800" b="1" u="sng" dirty="0">
                <a:latin typeface="+mj-lt"/>
              </a:rPr>
              <a:t>Business </a:t>
            </a:r>
            <a:r>
              <a:rPr lang="en-US" sz="2800" b="1" u="sng" dirty="0" smtClean="0">
                <a:latin typeface="+mj-lt"/>
              </a:rPr>
              <a:t>Strategy Human Resources Labour </a:t>
            </a:r>
            <a:r>
              <a:rPr lang="en-US" sz="2800" b="1" u="sng" dirty="0">
                <a:latin typeface="+mj-lt"/>
              </a:rPr>
              <a:t>M</a:t>
            </a:r>
            <a:r>
              <a:rPr lang="en-US" sz="2800" b="1" u="sng" dirty="0" smtClean="0">
                <a:latin typeface="+mj-lt"/>
              </a:rPr>
              <a:t>arket </a:t>
            </a:r>
            <a:r>
              <a:rPr lang="en-US" sz="2800" b="1" u="sng" dirty="0">
                <a:latin typeface="+mj-lt"/>
              </a:rPr>
              <a:t>F</a:t>
            </a:r>
            <a:r>
              <a:rPr lang="en-US" sz="2800" b="1" u="sng" dirty="0" smtClean="0">
                <a:latin typeface="+mj-lt"/>
              </a:rPr>
              <a:t>lexibility &amp; Competitive Advantage</a:t>
            </a:r>
            <a:endParaRPr lang="en-US" sz="2400" u="sng" dirty="0">
              <a:latin typeface="+mj-lt"/>
            </a:endParaRPr>
          </a:p>
        </p:txBody>
      </p:sp>
      <p:graphicFrame>
        <p:nvGraphicFramePr>
          <p:cNvPr id="6" name="Diagram 5"/>
          <p:cNvGraphicFramePr/>
          <p:nvPr/>
        </p:nvGraphicFramePr>
        <p:xfrm>
          <a:off x="3230880" y="1143000"/>
          <a:ext cx="6842760" cy="5227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Rectangle 7"/>
          <p:cNvSpPr/>
          <p:nvPr/>
        </p:nvSpPr>
        <p:spPr>
          <a:xfrm>
            <a:off x="8305800" y="0"/>
            <a:ext cx="533400" cy="6858000"/>
          </a:xfrm>
          <a:prstGeom prst="rect">
            <a:avLst/>
          </a:prstGeom>
          <a:solidFill>
            <a:schemeClr val="accent3">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dissolve/>
    <p:sndAc>
      <p:stSnd>
        <p:snd r:embed="rId3" name="click.wav"/>
      </p:stSnd>
    </p:sndAc>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325880"/>
          </a:xfrm>
          <a:prstGeom prst="rect">
            <a:avLst/>
          </a:prstGeom>
          <a:ln>
            <a:noFill/>
          </a:ln>
        </p:spPr>
        <p:style>
          <a:lnRef idx="2">
            <a:schemeClr val="accent3"/>
          </a:lnRef>
          <a:fillRef idx="1">
            <a:schemeClr val="lt1"/>
          </a:fillRef>
          <a:effectRef idx="0">
            <a:schemeClr val="accent3"/>
          </a:effectRef>
          <a:fontRef idx="minor">
            <a:schemeClr val="dk1"/>
          </a:fontRef>
        </p:style>
        <p:txBody>
          <a:bodyPr rtlCol="0" anchor="ctr"/>
          <a:lstStyle/>
          <a:p>
            <a:pPr algn="ctr"/>
            <a:r>
              <a:rPr lang="en-US" sz="2800" b="1" u="sng" dirty="0">
                <a:latin typeface="+mj-lt"/>
              </a:rPr>
              <a:t>Employee </a:t>
            </a:r>
            <a:r>
              <a:rPr lang="en-US" sz="2800" b="1" u="sng" dirty="0" smtClean="0">
                <a:latin typeface="+mj-lt"/>
              </a:rPr>
              <a:t>Engagement Human </a:t>
            </a:r>
            <a:r>
              <a:rPr lang="en-US" sz="2800" b="1" u="sng" dirty="0">
                <a:latin typeface="+mj-lt"/>
              </a:rPr>
              <a:t>R</a:t>
            </a:r>
            <a:r>
              <a:rPr lang="en-US" sz="2800" b="1" u="sng" dirty="0" smtClean="0">
                <a:latin typeface="+mj-lt"/>
              </a:rPr>
              <a:t>esource </a:t>
            </a:r>
            <a:r>
              <a:rPr lang="en-US" sz="2800" b="1" u="sng" dirty="0">
                <a:latin typeface="+mj-lt"/>
              </a:rPr>
              <a:t>M</a:t>
            </a:r>
            <a:r>
              <a:rPr lang="en-US" sz="2800" b="1" u="sng" dirty="0" smtClean="0">
                <a:latin typeface="+mj-lt"/>
              </a:rPr>
              <a:t>anagement Practices &amp; Competitive </a:t>
            </a:r>
            <a:r>
              <a:rPr lang="en-US" sz="2800" b="1" u="sng" dirty="0">
                <a:latin typeface="+mj-lt"/>
              </a:rPr>
              <a:t>A</a:t>
            </a:r>
            <a:r>
              <a:rPr lang="en-US" sz="2800" b="1" u="sng" dirty="0" smtClean="0">
                <a:latin typeface="+mj-lt"/>
              </a:rPr>
              <a:t>dvantage</a:t>
            </a:r>
            <a:r>
              <a:rPr lang="en-US" sz="2800" b="1" u="sng" dirty="0">
                <a:latin typeface="+mj-lt"/>
              </a:rPr>
              <a:t>: An </a:t>
            </a:r>
            <a:r>
              <a:rPr lang="en-US" sz="2800" b="1" u="sng" dirty="0" smtClean="0">
                <a:latin typeface="+mj-lt"/>
              </a:rPr>
              <a:t>Integrated Approach</a:t>
            </a:r>
            <a:endParaRPr lang="en-US" sz="2400" b="1" u="sng" dirty="0">
              <a:latin typeface="+mj-lt"/>
            </a:endParaRPr>
          </a:p>
        </p:txBody>
      </p:sp>
      <p:sp>
        <p:nvSpPr>
          <p:cNvPr id="6" name="TextBox 5"/>
          <p:cNvSpPr txBox="1"/>
          <p:nvPr/>
        </p:nvSpPr>
        <p:spPr>
          <a:xfrm>
            <a:off x="3703320" y="2042160"/>
            <a:ext cx="184731" cy="369332"/>
          </a:xfrm>
          <a:prstGeom prst="rect">
            <a:avLst/>
          </a:prstGeom>
          <a:noFill/>
        </p:spPr>
        <p:txBody>
          <a:bodyPr wrap="none" rtlCol="0">
            <a:spAutoFit/>
          </a:bodyPr>
          <a:lstStyle/>
          <a:p>
            <a:endParaRPr lang="en-US" dirty="0"/>
          </a:p>
        </p:txBody>
      </p:sp>
      <p:graphicFrame>
        <p:nvGraphicFramePr>
          <p:cNvPr id="8" name="Diagram 7"/>
          <p:cNvGraphicFramePr/>
          <p:nvPr>
            <p:extLst>
              <p:ext uri="{D42A27DB-BD31-4B8C-83A1-F6EECF244321}">
                <p14:modId xmlns:p14="http://schemas.microsoft.com/office/powerpoint/2010/main" xmlns="" val="3827999999"/>
              </p:ext>
            </p:extLst>
          </p:nvPr>
        </p:nvGraphicFramePr>
        <p:xfrm>
          <a:off x="2362200" y="1458680"/>
          <a:ext cx="6781800" cy="4526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Picture 9" descr="2_page-0001.jpg"/>
          <p:cNvPicPr>
            <a:picLocks noChangeAspect="1"/>
          </p:cNvPicPr>
          <p:nvPr/>
        </p:nvPicPr>
        <p:blipFill>
          <a:blip r:embed="rId8" cstate="print"/>
          <a:stretch>
            <a:fillRect/>
          </a:stretch>
        </p:blipFill>
        <p:spPr>
          <a:xfrm>
            <a:off x="258240" y="1751500"/>
            <a:ext cx="2842614" cy="3940640"/>
          </a:xfrm>
          <a:prstGeom prst="rect">
            <a:avLst/>
          </a:prstGeom>
          <a:ln w="19050" cap="sq">
            <a:solidFill>
              <a:schemeClr val="tx1"/>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3051197469"/>
      </p:ext>
    </p:extLst>
  </p:cSld>
  <p:clrMapOvr>
    <a:masterClrMapping/>
  </p:clrMapOvr>
  <p:transition spd="med">
    <p:dissolve/>
    <p:sndAc>
      <p:stSnd>
        <p:snd r:embed="rId3" name="click.wav"/>
      </p:stSnd>
    </p:sndAc>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1036320"/>
          </a:xfrm>
          <a:prstGeom prst="rect">
            <a:avLst/>
          </a:prstGeom>
          <a:ln>
            <a:noFill/>
          </a:ln>
        </p:spPr>
        <p:style>
          <a:lnRef idx="2">
            <a:schemeClr val="accent3"/>
          </a:lnRef>
          <a:fillRef idx="1">
            <a:schemeClr val="lt1"/>
          </a:fillRef>
          <a:effectRef idx="0">
            <a:schemeClr val="accent3"/>
          </a:effectRef>
          <a:fontRef idx="minor">
            <a:schemeClr val="dk1"/>
          </a:fontRef>
        </p:style>
        <p:txBody>
          <a:bodyPr rtlCol="0" anchor="t"/>
          <a:lstStyle/>
          <a:p>
            <a:pPr algn="ctr"/>
            <a:r>
              <a:rPr lang="en-US" sz="2800" b="1" u="sng" dirty="0">
                <a:solidFill>
                  <a:schemeClr val="tx1"/>
                </a:solidFill>
              </a:rPr>
              <a:t>Linking Competitive Strategies with Human Resource Management </a:t>
            </a:r>
            <a:r>
              <a:rPr lang="en-US" sz="2800" b="1" u="sng" dirty="0" smtClean="0">
                <a:solidFill>
                  <a:schemeClr val="tx1"/>
                </a:solidFill>
              </a:rPr>
              <a:t>Practices</a:t>
            </a:r>
            <a:endParaRPr lang="en-US" sz="2800" b="1" u="sng" dirty="0">
              <a:solidFill>
                <a:schemeClr val="tx1"/>
              </a:solidFill>
              <a:latin typeface="+mj-lt"/>
            </a:endParaRPr>
          </a:p>
        </p:txBody>
      </p:sp>
      <p:pic>
        <p:nvPicPr>
          <p:cNvPr id="4" name="Picture 3" descr="3_page-0001.jpg"/>
          <p:cNvPicPr>
            <a:picLocks noChangeAspect="1"/>
          </p:cNvPicPr>
          <p:nvPr/>
        </p:nvPicPr>
        <p:blipFill>
          <a:blip r:embed="rId4" cstate="print"/>
          <a:stretch>
            <a:fillRect/>
          </a:stretch>
        </p:blipFill>
        <p:spPr>
          <a:xfrm>
            <a:off x="3453741" y="1036321"/>
            <a:ext cx="2306979" cy="3082794"/>
          </a:xfrm>
          <a:prstGeom prst="rect">
            <a:avLst/>
          </a:prstGeom>
          <a:ln w="19050">
            <a:solidFill>
              <a:schemeClr val="tx1"/>
            </a:solidFill>
          </a:ln>
        </p:spPr>
      </p:pic>
      <p:sp>
        <p:nvSpPr>
          <p:cNvPr id="5" name="Rectangle 4"/>
          <p:cNvSpPr/>
          <p:nvPr/>
        </p:nvSpPr>
        <p:spPr>
          <a:xfrm>
            <a:off x="502920" y="4632960"/>
            <a:ext cx="8382000" cy="1021080"/>
          </a:xfrm>
          <a:prstGeom prst="rect">
            <a:avLst/>
          </a:prstGeom>
          <a:solidFill>
            <a:schemeClr val="bg1"/>
          </a:solidFill>
          <a:ln>
            <a:solidFill>
              <a:schemeClr val="bg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000" dirty="0" smtClean="0">
                <a:solidFill>
                  <a:schemeClr val="tx1"/>
                </a:solidFill>
              </a:rPr>
              <a:t>For an organization to maintain a competitive edge over its competitors, HRM methods must be in line with business strategy. Companies must take the external world into account when developing their HRM practices because different plans call for various HRM practices.</a:t>
            </a:r>
            <a:r>
              <a:rPr lang="en-US" sz="2000" dirty="0">
                <a:solidFill>
                  <a:schemeClr val="tx1"/>
                </a:solidFill>
              </a:rPr>
              <a:t> </a:t>
            </a:r>
          </a:p>
          <a:p>
            <a:pPr algn="ctr"/>
            <a:endParaRPr lang="en-US" sz="2000" dirty="0">
              <a:solidFill>
                <a:schemeClr val="tx1"/>
              </a:solidFill>
            </a:endParaRPr>
          </a:p>
        </p:txBody>
      </p:sp>
    </p:spTree>
  </p:cSld>
  <p:clrMapOvr>
    <a:masterClrMapping/>
  </p:clrMapOvr>
  <p:transition spd="med">
    <p:dissolve/>
    <p:sndAc>
      <p:stSnd>
        <p:snd r:embed="rId3" name="click.wav"/>
      </p:stSnd>
    </p:sndAc>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57200" y="274638"/>
            <a:ext cx="8427720" cy="1143000"/>
          </a:xfrm>
          <a:prstGeom prst="rect">
            <a:avLst/>
          </a:prstGeom>
          <a:ln>
            <a:solidFill>
              <a:schemeClr val="tx1"/>
            </a:solid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ctr">
            <a:normAutofit/>
          </a:bodyPr>
          <a:lstStyle/>
          <a:p>
            <a:pPr algn="ctr" defTabSz="685800">
              <a:lnSpc>
                <a:spcPct val="90000"/>
              </a:lnSpc>
              <a:spcBef>
                <a:spcPct val="0"/>
              </a:spcBef>
              <a:spcAft>
                <a:spcPts val="600"/>
              </a:spcAft>
            </a:pPr>
            <a:r>
              <a:rPr lang="en-GB" sz="3300" b="1" u="sng" dirty="0">
                <a:solidFill>
                  <a:schemeClr val="tx1"/>
                </a:solidFill>
                <a:latin typeface="+mj-lt"/>
                <a:ea typeface="+mj-ea"/>
                <a:cs typeface="+mj-cs"/>
              </a:rPr>
              <a:t>Job Description </a:t>
            </a:r>
          </a:p>
          <a:p>
            <a:pPr algn="ctr" defTabSz="685800">
              <a:lnSpc>
                <a:spcPct val="90000"/>
              </a:lnSpc>
              <a:spcBef>
                <a:spcPct val="0"/>
              </a:spcBef>
              <a:spcAft>
                <a:spcPts val="600"/>
              </a:spcAft>
            </a:pPr>
            <a:r>
              <a:rPr lang="en-GB" sz="3300" b="1" u="sng" dirty="0">
                <a:solidFill>
                  <a:schemeClr val="tx1"/>
                </a:solidFill>
                <a:latin typeface="+mj-lt"/>
                <a:ea typeface="+mj-ea"/>
                <a:cs typeface="+mj-cs"/>
              </a:rPr>
              <a:t>&amp; Person Specification</a:t>
            </a:r>
            <a:endParaRPr lang="en-US" sz="3300" b="1" u="sng" dirty="0">
              <a:solidFill>
                <a:schemeClr val="tx1"/>
              </a:solidFill>
              <a:latin typeface="+mj-lt"/>
              <a:ea typeface="+mj-ea"/>
              <a:cs typeface="+mj-cs"/>
            </a:endParaRPr>
          </a:p>
        </p:txBody>
      </p:sp>
      <p:sp>
        <p:nvSpPr>
          <p:cNvPr id="8" name="Rectangle 7"/>
          <p:cNvSpPr/>
          <p:nvPr/>
        </p:nvSpPr>
        <p:spPr>
          <a:xfrm>
            <a:off x="533400" y="1707555"/>
            <a:ext cx="4038600" cy="3774332"/>
          </a:xfrm>
          <a:prstGeom prst="rect">
            <a:avLst/>
          </a:prstGeom>
          <a:solidFill>
            <a:schemeClr val="accent3">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defTabSz="685800">
              <a:lnSpc>
                <a:spcPct val="90000"/>
              </a:lnSpc>
              <a:spcBef>
                <a:spcPct val="20000"/>
              </a:spcBef>
            </a:pPr>
            <a:r>
              <a:rPr lang="en-US" sz="1300" b="1" u="sng" dirty="0">
                <a:solidFill>
                  <a:schemeClr val="tx1"/>
                </a:solidFill>
              </a:rPr>
              <a:t>Personal specification:</a:t>
            </a: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A driven, tenacious, and inquisitive person who has a strong desire to achieve in a fast-paced workplace and is prepared to go above and beyond to support the team.</a:t>
            </a: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The candidate must </a:t>
            </a:r>
            <a:r>
              <a:rPr lang="en-US" sz="1300" dirty="0">
                <a:solidFill>
                  <a:schemeClr val="tx1"/>
                </a:solidFill>
              </a:rPr>
              <a:t>have achieved, or </a:t>
            </a:r>
            <a:r>
              <a:rPr lang="en-US" sz="1300" dirty="0" smtClean="0">
                <a:solidFill>
                  <a:schemeClr val="tx1"/>
                </a:solidFill>
              </a:rPr>
              <a:t>on way to </a:t>
            </a:r>
            <a:r>
              <a:rPr lang="en-US" sz="1300" dirty="0">
                <a:solidFill>
                  <a:schemeClr val="tx1"/>
                </a:solidFill>
              </a:rPr>
              <a:t>achieve, a 2:1 degree, or above, in an Engineering, Science/Technology, Economics or Business Studies </a:t>
            </a:r>
            <a:r>
              <a:rPr lang="en-US" sz="1300" dirty="0" smtClean="0">
                <a:solidFill>
                  <a:schemeClr val="tx1"/>
                </a:solidFill>
              </a:rPr>
              <a:t>degree</a:t>
            </a:r>
            <a:endParaRPr lang="en-US" sz="1300" dirty="0">
              <a:solidFill>
                <a:schemeClr val="tx1"/>
              </a:solidFill>
            </a:endParaRP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Strong bargaining and persuading abilities</a:t>
            </a: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Having scientific knowledge and the capacity to comprehend and talk about engineering designs.</a:t>
            </a: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A advantage is having SAP experience.</a:t>
            </a: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Flexibility in approach, suitable supportive team behaviors, and the capacity to work independently under minimum guidance under pressure in a hectic setting are necessary.</a:t>
            </a:r>
          </a:p>
          <a:p>
            <a:pPr marL="285750" indent="-285750" defTabSz="685800">
              <a:lnSpc>
                <a:spcPct val="90000"/>
              </a:lnSpc>
              <a:spcBef>
                <a:spcPct val="20000"/>
              </a:spcBef>
              <a:buFont typeface="Wingdings" panose="05000000000000000000" pitchFamily="2" charset="2"/>
              <a:buChar char="ü"/>
            </a:pPr>
            <a:r>
              <a:rPr lang="en-US" sz="1300" dirty="0" smtClean="0">
                <a:solidFill>
                  <a:schemeClr val="tx1"/>
                </a:solidFill>
              </a:rPr>
              <a:t>A </a:t>
            </a:r>
            <a:r>
              <a:rPr lang="en-US" sz="1400" dirty="0" smtClean="0">
                <a:solidFill>
                  <a:schemeClr val="tx1"/>
                </a:solidFill>
              </a:rPr>
              <a:t>diligent </a:t>
            </a:r>
            <a:r>
              <a:rPr lang="en-US" sz="1300" dirty="0" smtClean="0">
                <a:solidFill>
                  <a:schemeClr val="tx1"/>
                </a:solidFill>
              </a:rPr>
              <a:t>and qualified way to work</a:t>
            </a:r>
            <a:endParaRPr lang="en-US" sz="1300" dirty="0">
              <a:solidFill>
                <a:schemeClr val="tx1"/>
              </a:solidFill>
            </a:endParaRPr>
          </a:p>
          <a:p>
            <a:pPr defTabSz="685800">
              <a:lnSpc>
                <a:spcPct val="90000"/>
              </a:lnSpc>
              <a:spcBef>
                <a:spcPct val="20000"/>
              </a:spcBef>
              <a:buFont typeface="Arial" pitchFamily="34" charset="0"/>
            </a:pPr>
            <a:endParaRPr lang="en-US" sz="1300" dirty="0">
              <a:solidFill>
                <a:schemeClr val="tx1"/>
              </a:solidFill>
            </a:endParaRPr>
          </a:p>
        </p:txBody>
      </p:sp>
      <p:pic>
        <p:nvPicPr>
          <p:cNvPr id="4" name="Picture 3" descr="Specialist in Cost Reduction, Quality Enhancement ,and Innovation Jobs in Buckingham - 2023 _ Indeed.com  job_page-0001.jpg"/>
          <p:cNvPicPr>
            <a:picLocks noChangeAspect="1"/>
          </p:cNvPicPr>
          <p:nvPr/>
        </p:nvPicPr>
        <p:blipFill>
          <a:blip r:embed="rId2" cstate="print"/>
          <a:stretch>
            <a:fillRect/>
          </a:stretch>
        </p:blipFill>
        <p:spPr>
          <a:xfrm>
            <a:off x="4648200" y="2272745"/>
            <a:ext cx="4111455" cy="2908855"/>
          </a:xfrm>
          <a:prstGeom prst="rect">
            <a:avLst/>
          </a:prstGeom>
          <a:noFill/>
          <a:ln>
            <a:solidFill>
              <a:schemeClr val="tx1"/>
            </a:solidFill>
          </a:ln>
        </p:spPr>
      </p:pic>
      <p:sp>
        <p:nvSpPr>
          <p:cNvPr id="6" name="Rectangle 5"/>
          <p:cNvSpPr/>
          <p:nvPr/>
        </p:nvSpPr>
        <p:spPr>
          <a:xfrm>
            <a:off x="4678680" y="1737360"/>
            <a:ext cx="4114800" cy="51816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Programme Planner @ McLaren Racing</a:t>
            </a:r>
            <a:endParaRPr lang="en-US" b="1"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6DD1D641-45B3-1837-2E43-6FF41ECA2330}"/>
              </a:ext>
            </a:extLst>
          </p:cNvPr>
          <p:cNvSpPr/>
          <p:nvPr/>
        </p:nvSpPr>
        <p:spPr>
          <a:xfrm>
            <a:off x="1546699" y="856736"/>
            <a:ext cx="6284068" cy="52529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u="sng" dirty="0">
                <a:solidFill>
                  <a:schemeClr val="tx1"/>
                </a:solidFill>
              </a:rPr>
              <a:t>Interview Questions:</a:t>
            </a:r>
          </a:p>
        </p:txBody>
      </p:sp>
      <p:pic>
        <p:nvPicPr>
          <p:cNvPr id="6" name="Picture 5">
            <a:extLst>
              <a:ext uri="{FF2B5EF4-FFF2-40B4-BE49-F238E27FC236}">
                <a16:creationId xmlns:a16="http://schemas.microsoft.com/office/drawing/2014/main" xmlns="" id="{E9595D68-44FD-54CA-B980-CE8BF956DE5A}"/>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506711" y="2335968"/>
            <a:ext cx="4130578" cy="2515893"/>
          </a:xfrm>
          <a:prstGeom prst="rect">
            <a:avLst/>
          </a:prstGeom>
        </p:spPr>
      </p:pic>
      <p:sp>
        <p:nvSpPr>
          <p:cNvPr id="7" name="Rectangle 6">
            <a:extLst>
              <a:ext uri="{FF2B5EF4-FFF2-40B4-BE49-F238E27FC236}">
                <a16:creationId xmlns:a16="http://schemas.microsoft.com/office/drawing/2014/main" xmlns="" id="{AF76A829-A471-39C2-9DC6-3E3438C24294}"/>
              </a:ext>
            </a:extLst>
          </p:cNvPr>
          <p:cNvSpPr/>
          <p:nvPr/>
        </p:nvSpPr>
        <p:spPr>
          <a:xfrm>
            <a:off x="680935" y="1584279"/>
            <a:ext cx="4182894" cy="1060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 Tell us about yourself ?</a:t>
            </a:r>
          </a:p>
        </p:txBody>
      </p:sp>
      <p:sp>
        <p:nvSpPr>
          <p:cNvPr id="8" name="Rectangle 7">
            <a:extLst>
              <a:ext uri="{FF2B5EF4-FFF2-40B4-BE49-F238E27FC236}">
                <a16:creationId xmlns:a16="http://schemas.microsoft.com/office/drawing/2014/main" xmlns="" id="{35AB224A-28E5-35FD-4D75-06050302C930}"/>
              </a:ext>
            </a:extLst>
          </p:cNvPr>
          <p:cNvSpPr/>
          <p:nvPr/>
        </p:nvSpPr>
        <p:spPr>
          <a:xfrm>
            <a:off x="680935" y="2538218"/>
            <a:ext cx="2577829" cy="11770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3. Tell us about your Major ?</a:t>
            </a:r>
          </a:p>
          <a:p>
            <a:pPr algn="ctr"/>
            <a:endParaRPr lang="en-GB" dirty="0"/>
          </a:p>
        </p:txBody>
      </p:sp>
      <p:sp>
        <p:nvSpPr>
          <p:cNvPr id="9" name="Rectangle 8">
            <a:extLst>
              <a:ext uri="{FF2B5EF4-FFF2-40B4-BE49-F238E27FC236}">
                <a16:creationId xmlns:a16="http://schemas.microsoft.com/office/drawing/2014/main" xmlns="" id="{7D306490-6E16-289A-9B26-DE3910E4EDEF}"/>
              </a:ext>
            </a:extLst>
          </p:cNvPr>
          <p:cNvSpPr/>
          <p:nvPr/>
        </p:nvSpPr>
        <p:spPr>
          <a:xfrm>
            <a:off x="680934" y="3396283"/>
            <a:ext cx="2577829" cy="11770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5. Do you have any SAP Experience ?</a:t>
            </a:r>
          </a:p>
        </p:txBody>
      </p:sp>
      <p:sp>
        <p:nvSpPr>
          <p:cNvPr id="10" name="Rectangle 9">
            <a:extLst>
              <a:ext uri="{FF2B5EF4-FFF2-40B4-BE49-F238E27FC236}">
                <a16:creationId xmlns:a16="http://schemas.microsoft.com/office/drawing/2014/main" xmlns="" id="{DAB85141-D94A-6924-C6B4-1E4D169E4C01}"/>
              </a:ext>
            </a:extLst>
          </p:cNvPr>
          <p:cNvSpPr/>
          <p:nvPr/>
        </p:nvSpPr>
        <p:spPr>
          <a:xfrm>
            <a:off x="321013" y="4628751"/>
            <a:ext cx="4182894" cy="11770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cs typeface="Calibri" panose="020F0502020204030204" pitchFamily="34" charset="0"/>
              </a:rPr>
              <a:t>7. What personality traits do you possess that make you suitable for a career in planning?</a:t>
            </a:r>
          </a:p>
          <a:p>
            <a:pPr algn="ctr"/>
            <a:endParaRPr lang="en-GB" dirty="0"/>
          </a:p>
        </p:txBody>
      </p:sp>
      <p:sp>
        <p:nvSpPr>
          <p:cNvPr id="11" name="Rectangle 10">
            <a:extLst>
              <a:ext uri="{FF2B5EF4-FFF2-40B4-BE49-F238E27FC236}">
                <a16:creationId xmlns:a16="http://schemas.microsoft.com/office/drawing/2014/main" xmlns="" id="{25DA9F51-EC16-2187-9F12-6EB26BC4633D}"/>
              </a:ext>
            </a:extLst>
          </p:cNvPr>
          <p:cNvSpPr/>
          <p:nvPr/>
        </p:nvSpPr>
        <p:spPr>
          <a:xfrm>
            <a:off x="4503907" y="1544452"/>
            <a:ext cx="4182893" cy="10603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 Tell us about your Study Background ?</a:t>
            </a:r>
          </a:p>
        </p:txBody>
      </p:sp>
      <p:sp>
        <p:nvSpPr>
          <p:cNvPr id="12" name="Rectangle 11">
            <a:extLst>
              <a:ext uri="{FF2B5EF4-FFF2-40B4-BE49-F238E27FC236}">
                <a16:creationId xmlns:a16="http://schemas.microsoft.com/office/drawing/2014/main" xmlns="" id="{B161A562-0AA7-1990-A2D6-0EB8D7204C35}"/>
              </a:ext>
            </a:extLst>
          </p:cNvPr>
          <p:cNvSpPr/>
          <p:nvPr/>
        </p:nvSpPr>
        <p:spPr>
          <a:xfrm>
            <a:off x="5719864" y="2448874"/>
            <a:ext cx="2966936" cy="1177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rPr>
              <a:t>4. What fields have you worked in as a planner ?</a:t>
            </a:r>
          </a:p>
          <a:p>
            <a:pPr algn="ctr"/>
            <a:endParaRPr lang="en-GB" dirty="0">
              <a:solidFill>
                <a:schemeClr val="tx1"/>
              </a:solidFill>
            </a:endParaRPr>
          </a:p>
        </p:txBody>
      </p:sp>
      <p:sp>
        <p:nvSpPr>
          <p:cNvPr id="13" name="Rectangle 12">
            <a:extLst>
              <a:ext uri="{FF2B5EF4-FFF2-40B4-BE49-F238E27FC236}">
                <a16:creationId xmlns:a16="http://schemas.microsoft.com/office/drawing/2014/main" xmlns="" id="{F3A3AC3E-FFAF-3F42-ABD1-D16045FA1A00}"/>
              </a:ext>
            </a:extLst>
          </p:cNvPr>
          <p:cNvSpPr/>
          <p:nvPr/>
        </p:nvSpPr>
        <p:spPr>
          <a:xfrm>
            <a:off x="5885238" y="3571056"/>
            <a:ext cx="2966936" cy="11770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rPr>
              <a:t>6. How do you plan a project in a field you're not familiar with?</a:t>
            </a:r>
          </a:p>
          <a:p>
            <a:pPr algn="ctr"/>
            <a:endParaRPr lang="en-GB" dirty="0"/>
          </a:p>
        </p:txBody>
      </p:sp>
      <p:sp>
        <p:nvSpPr>
          <p:cNvPr id="15" name="Rectangle 14">
            <a:extLst>
              <a:ext uri="{FF2B5EF4-FFF2-40B4-BE49-F238E27FC236}">
                <a16:creationId xmlns:a16="http://schemas.microsoft.com/office/drawing/2014/main" xmlns="" id="{BD717097-4845-05D7-0464-4D64A71C4273}"/>
              </a:ext>
            </a:extLst>
          </p:cNvPr>
          <p:cNvSpPr/>
          <p:nvPr/>
        </p:nvSpPr>
        <p:spPr>
          <a:xfrm>
            <a:off x="4834646" y="4593791"/>
            <a:ext cx="4182894" cy="11770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rPr>
              <a:t>8. What's the best strategy for analysing and monitoring delivery performance?</a:t>
            </a:r>
          </a:p>
          <a:p>
            <a:pPr algn="ct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CBBDD402-3178-DB1B-4F7A-A35A15599968}"/>
              </a:ext>
            </a:extLst>
          </p:cNvPr>
          <p:cNvSpPr/>
          <p:nvPr/>
        </p:nvSpPr>
        <p:spPr>
          <a:xfrm>
            <a:off x="175098" y="223736"/>
            <a:ext cx="6361890" cy="661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u="sng" dirty="0">
                <a:solidFill>
                  <a:schemeClr val="tx1"/>
                </a:solidFill>
              </a:rPr>
              <a:t>Conclusion:</a:t>
            </a:r>
          </a:p>
        </p:txBody>
      </p:sp>
      <p:pic>
        <p:nvPicPr>
          <p:cNvPr id="4" name="Picture 3" descr="abstract-creative-abstract-finance-symbol-design-template-with-navy-and-green-color-logo-icon-isolated-free-vector.jpg"/>
          <p:cNvPicPr>
            <a:picLocks noChangeAspect="1"/>
          </p:cNvPicPr>
          <p:nvPr/>
        </p:nvPicPr>
        <p:blipFill>
          <a:blip r:embed="rId2" cstate="print"/>
          <a:stretch>
            <a:fillRect/>
          </a:stretch>
        </p:blipFill>
        <p:spPr>
          <a:xfrm>
            <a:off x="3129878" y="4450081"/>
            <a:ext cx="3270922" cy="1962954"/>
          </a:xfrm>
          <a:prstGeom prst="rect">
            <a:avLst/>
          </a:prstGeom>
        </p:spPr>
      </p:pic>
      <p:sp>
        <p:nvSpPr>
          <p:cNvPr id="5" name="Rectangle 4"/>
          <p:cNvSpPr/>
          <p:nvPr/>
        </p:nvSpPr>
        <p:spPr>
          <a:xfrm>
            <a:off x="228600" y="914400"/>
            <a:ext cx="8595360" cy="3962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It is also important for human resource management to stay up-to-date with changes in employment law and regulations, as well as best practices in areas such as compensation and benefits. </a:t>
            </a:r>
          </a:p>
          <a:p>
            <a:pPr algn="ctr"/>
            <a:endParaRPr lang="en-US" sz="2000" dirty="0" smtClean="0">
              <a:solidFill>
                <a:schemeClr val="tx1"/>
              </a:solidFill>
            </a:endParaRPr>
          </a:p>
          <a:p>
            <a:pPr algn="ctr"/>
            <a:r>
              <a:rPr lang="en-US" sz="2000" dirty="0" smtClean="0">
                <a:solidFill>
                  <a:schemeClr val="tx1"/>
                </a:solidFill>
              </a:rPr>
              <a:t>In conclusion, effective human resource management is essential for organizations to achieve success in the 21st century. By prioritizing the well-being and development of employees, staying up-to-date with best practices, and fostering a culture of inclusivity, organizations can attract and retain top talent and achieve long-term success.</a:t>
            </a:r>
          </a:p>
          <a:p>
            <a:pPr algn="ctr"/>
            <a:endParaRPr lang="en-US" dirty="0" smtClean="0">
              <a:solidFill>
                <a:schemeClr val="tx1"/>
              </a:solidFill>
            </a:endParaRPr>
          </a:p>
          <a:p>
            <a:pPr algn="ct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2227263"/>
            <a:ext cx="7405688" cy="3016250"/>
          </a:xfrm>
        </p:spPr>
        <p:txBody>
          <a:bodyPr>
            <a:normAutofit/>
          </a:bodyPr>
          <a:lstStyle/>
          <a:p>
            <a:pPr>
              <a:buNone/>
            </a:pPr>
            <a:endParaRPr lang="en-GB" sz="1500" dirty="0"/>
          </a:p>
          <a:p>
            <a:endParaRPr lang="en-GB" dirty="0"/>
          </a:p>
        </p:txBody>
      </p:sp>
      <p:sp>
        <p:nvSpPr>
          <p:cNvPr id="4" name="TextBox 3"/>
          <p:cNvSpPr txBox="1"/>
          <p:nvPr/>
        </p:nvSpPr>
        <p:spPr>
          <a:xfrm>
            <a:off x="655320" y="502920"/>
            <a:ext cx="184731" cy="369332"/>
          </a:xfrm>
          <a:prstGeom prst="rect">
            <a:avLst/>
          </a:prstGeom>
          <a:noFill/>
        </p:spPr>
        <p:txBody>
          <a:bodyPr wrap="none" rtlCol="0">
            <a:spAutoFit/>
          </a:bodyPr>
          <a:lstStyle/>
          <a:p>
            <a:endParaRPr lang="en-US" dirty="0"/>
          </a:p>
        </p:txBody>
      </p:sp>
      <p:sp>
        <p:nvSpPr>
          <p:cNvPr id="6" name="TextBox 5"/>
          <p:cNvSpPr txBox="1"/>
          <p:nvPr/>
        </p:nvSpPr>
        <p:spPr>
          <a:xfrm>
            <a:off x="362606" y="299545"/>
            <a:ext cx="2569779" cy="523220"/>
          </a:xfrm>
          <a:prstGeom prst="rect">
            <a:avLst/>
          </a:prstGeom>
          <a:noFill/>
        </p:spPr>
        <p:txBody>
          <a:bodyPr wrap="square" rtlCol="0">
            <a:spAutoFit/>
          </a:bodyPr>
          <a:lstStyle/>
          <a:p>
            <a:r>
              <a:rPr lang="en-US" sz="2800" u="sng" dirty="0"/>
              <a:t>References</a:t>
            </a:r>
            <a:r>
              <a:rPr lang="en-US" sz="2800" dirty="0"/>
              <a:t>:</a:t>
            </a:r>
          </a:p>
        </p:txBody>
      </p:sp>
      <p:graphicFrame>
        <p:nvGraphicFramePr>
          <p:cNvPr id="2" name="Table 6">
            <a:extLst>
              <a:ext uri="{FF2B5EF4-FFF2-40B4-BE49-F238E27FC236}">
                <a16:creationId xmlns:a16="http://schemas.microsoft.com/office/drawing/2014/main" xmlns="" id="{CDB94664-8251-9BC9-5EC1-7C5E56564275}"/>
              </a:ext>
            </a:extLst>
          </p:cNvPr>
          <p:cNvGraphicFramePr>
            <a:graphicFrameLocks noGrp="1"/>
          </p:cNvGraphicFramePr>
          <p:nvPr>
            <p:extLst>
              <p:ext uri="{D42A27DB-BD31-4B8C-83A1-F6EECF244321}">
                <p14:modId xmlns:p14="http://schemas.microsoft.com/office/powerpoint/2010/main" xmlns="" val="1707902901"/>
              </p:ext>
            </p:extLst>
          </p:nvPr>
        </p:nvGraphicFramePr>
        <p:xfrm>
          <a:off x="289560" y="923842"/>
          <a:ext cx="8564879" cy="5226846"/>
        </p:xfrm>
        <a:graphic>
          <a:graphicData uri="http://schemas.openxmlformats.org/drawingml/2006/table">
            <a:tbl>
              <a:tblPr firstRow="1" bandRow="1">
                <a:tableStyleId>{5C22544A-7EE6-4342-B048-85BDC9FD1C3A}</a:tableStyleId>
              </a:tblPr>
              <a:tblGrid>
                <a:gridCol w="8564879">
                  <a:extLst>
                    <a:ext uri="{9D8B030D-6E8A-4147-A177-3AD203B41FA5}">
                      <a16:colId xmlns:a16="http://schemas.microsoft.com/office/drawing/2014/main" xmlns="" val="2833356428"/>
                    </a:ext>
                  </a:extLst>
                </a:gridCol>
              </a:tblGrid>
              <a:tr h="1023389">
                <a:tc>
                  <a:txBody>
                    <a:bodyPr/>
                    <a:lstStyle/>
                    <a:p>
                      <a:pPr marL="285750" marR="0" lvl="0" indent="-285750" algn="l" defTabSz="6858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b="0" dirty="0">
                          <a:solidFill>
                            <a:schemeClr val="tx1"/>
                          </a:solidFill>
                          <a:latin typeface="+mn-lt"/>
                        </a:rPr>
                        <a:t>Jonathan Michie &amp;Maura Sheehan. (2007). Business strategy, human resources, labour market flexibility and competitive advantage. </a:t>
                      </a:r>
                      <a:r>
                        <a:rPr lang="en-US" b="0" i="1" dirty="0">
                          <a:solidFill>
                            <a:schemeClr val="tx1"/>
                          </a:solidFill>
                          <a:latin typeface="+mn-lt"/>
                        </a:rPr>
                        <a:t>The International Journal of Human Resource Management</a:t>
                      </a:r>
                      <a:r>
                        <a:rPr lang="en-US" b="0" dirty="0">
                          <a:solidFill>
                            <a:schemeClr val="tx1"/>
                          </a:solidFill>
                          <a:latin typeface="+mn-lt"/>
                        </a:rPr>
                        <a:t>. Volume 16,2005(Issue 3), pp. 445-464. [Online]. Available at: https://doi.org/10.1080/0958519042000339598 [Accessed 7 March 2023].</a:t>
                      </a:r>
                    </a:p>
                  </a:txBody>
                  <a:tcPr>
                    <a:solidFill>
                      <a:schemeClr val="accent3">
                        <a:lumMod val="75000"/>
                      </a:schemeClr>
                    </a:solidFill>
                  </a:tcPr>
                </a:tc>
                <a:extLst>
                  <a:ext uri="{0D108BD9-81ED-4DB2-BD59-A6C34878D82A}">
                    <a16:rowId xmlns:a16="http://schemas.microsoft.com/office/drawing/2014/main" xmlns="" val="3427156686"/>
                  </a:ext>
                </a:extLst>
              </a:tr>
              <a:tr h="1024569">
                <a:tc>
                  <a:txBody>
                    <a:bodyPr/>
                    <a:lstStyle/>
                    <a:p>
                      <a:pPr marL="285750" indent="-285750">
                        <a:buFont typeface="Wingdings" panose="05000000000000000000" pitchFamily="2" charset="2"/>
                        <a:buChar char="ü"/>
                      </a:pPr>
                      <a:r>
                        <a:rPr lang="en-US" b="0" dirty="0">
                          <a:solidFill>
                            <a:schemeClr val="tx1"/>
                          </a:solidFill>
                          <a:latin typeface="+mn-lt"/>
                        </a:rPr>
                        <a:t>Simon L Albrecht, Arnold B Bakker, Jamie A Gruman, William H Macey, Alan M Saks. (2015). Employee engagement, human resource management practices and competitive advantage: An integrated approach. </a:t>
                      </a:r>
                      <a:r>
                        <a:rPr lang="en-US" b="0" i="1" dirty="0">
                          <a:solidFill>
                            <a:schemeClr val="tx1"/>
                          </a:solidFill>
                          <a:latin typeface="+mn-lt"/>
                        </a:rPr>
                        <a:t>Journal of Organizational Effectiveness: People and Performance</a:t>
                      </a:r>
                      <a:r>
                        <a:rPr lang="en-US" b="0" dirty="0">
                          <a:solidFill>
                            <a:schemeClr val="tx1"/>
                          </a:solidFill>
                          <a:latin typeface="+mn-lt"/>
                        </a:rPr>
                        <a:t>. Volume 2(Issue 1), pp.7-35. [Online]. Available at: https://doi.org/10.1108/JOEPP-08-2014-0042 [Accessed 7 March 2023].</a:t>
                      </a:r>
                      <a:endParaRPr lang="en-GB" b="0" dirty="0">
                        <a:latin typeface="+mn-lt"/>
                      </a:endParaRPr>
                    </a:p>
                  </a:txBody>
                  <a:tcPr>
                    <a:solidFill>
                      <a:schemeClr val="accent3">
                        <a:lumMod val="60000"/>
                        <a:lumOff val="40000"/>
                      </a:schemeClr>
                    </a:solidFill>
                  </a:tcPr>
                </a:tc>
                <a:extLst>
                  <a:ext uri="{0D108BD9-81ED-4DB2-BD59-A6C34878D82A}">
                    <a16:rowId xmlns:a16="http://schemas.microsoft.com/office/drawing/2014/main" xmlns="" val="960547505"/>
                  </a:ext>
                </a:extLst>
              </a:tr>
              <a:tr h="838200">
                <a:tc>
                  <a:txBody>
                    <a:bodyPr/>
                    <a:lstStyle/>
                    <a:p>
                      <a:pPr marL="285750" indent="-285750">
                        <a:buFont typeface="Wingdings" panose="05000000000000000000" pitchFamily="2" charset="2"/>
                        <a:buChar char="ü"/>
                      </a:pPr>
                      <a:r>
                        <a:rPr lang="en-US" b="0" dirty="0">
                          <a:solidFill>
                            <a:schemeClr val="tx1"/>
                          </a:solidFill>
                          <a:latin typeface="+mn-lt"/>
                        </a:rPr>
                        <a:t>Randall S. Schuler and Susan E. Jackson. (1987). Linking Competitive Strategies with Human Resource Management Practices. </a:t>
                      </a:r>
                      <a:r>
                        <a:rPr lang="en-US" b="0" i="1" dirty="0">
                          <a:solidFill>
                            <a:schemeClr val="tx1"/>
                          </a:solidFill>
                          <a:latin typeface="+mn-lt"/>
                        </a:rPr>
                        <a:t>Academy of Management Perspectives</a:t>
                      </a:r>
                      <a:r>
                        <a:rPr lang="en-US" b="0" dirty="0">
                          <a:solidFill>
                            <a:schemeClr val="tx1"/>
                          </a:solidFill>
                          <a:latin typeface="+mn-lt"/>
                        </a:rPr>
                        <a:t>. Volume 1(Issue 3), pp.207-219. [Online]. Available at: https://doi.org/10.5465/ame.1987.4275740 [Accessed 7 March 2023].</a:t>
                      </a:r>
                      <a:endParaRPr lang="en-GB" b="0" dirty="0">
                        <a:latin typeface="+mn-lt"/>
                      </a:endParaRPr>
                    </a:p>
                  </a:txBody>
                  <a:tcPr>
                    <a:solidFill>
                      <a:schemeClr val="accent3">
                        <a:lumMod val="75000"/>
                      </a:schemeClr>
                    </a:solidFill>
                  </a:tcPr>
                </a:tc>
                <a:extLst>
                  <a:ext uri="{0D108BD9-81ED-4DB2-BD59-A6C34878D82A}">
                    <a16:rowId xmlns:a16="http://schemas.microsoft.com/office/drawing/2014/main" xmlns="" val="4014611610"/>
                  </a:ext>
                </a:extLst>
              </a:tr>
              <a:tr h="659434">
                <a:tc>
                  <a:txBody>
                    <a:bodyPr/>
                    <a:lstStyle/>
                    <a:p>
                      <a:pPr marL="285750" indent="-285750">
                        <a:buFont typeface="Wingdings" panose="05000000000000000000" pitchFamily="2" charset="2"/>
                        <a:buChar char="ü"/>
                      </a:pPr>
                      <a:r>
                        <a:rPr lang="en-GB" b="0" i="0" dirty="0">
                          <a:solidFill>
                            <a:srgbClr val="181818"/>
                          </a:solidFill>
                          <a:effectLst/>
                          <a:latin typeface="+mn-lt"/>
                        </a:rPr>
                        <a:t>Porter, Michael E. </a:t>
                      </a:r>
                      <a:r>
                        <a:rPr lang="en-GB" b="0" i="0" u="none" strike="noStrike" dirty="0">
                          <a:solidFill>
                            <a:srgbClr val="A41034"/>
                          </a:solidFill>
                          <a:effectLst/>
                          <a:latin typeface="+mn-lt"/>
                          <a:hlinkClick r:id="rId3"/>
                        </a:rPr>
                        <a:t>"The Five Competitive Forces That Shape Strategy."</a:t>
                      </a:r>
                      <a:r>
                        <a:rPr lang="en-GB" b="0" i="0" dirty="0">
                          <a:solidFill>
                            <a:srgbClr val="181818"/>
                          </a:solidFill>
                          <a:effectLst/>
                          <a:latin typeface="+mn-lt"/>
                        </a:rPr>
                        <a:t> Special Issue on HBS Centennial. Harvard Business Review 86, no. 1 (January 2008): 78–93.</a:t>
                      </a:r>
                      <a:endParaRPr lang="en-GB" b="0" dirty="0">
                        <a:latin typeface="+mn-lt"/>
                      </a:endParaRPr>
                    </a:p>
                  </a:txBody>
                  <a:tcPr>
                    <a:solidFill>
                      <a:schemeClr val="accent3">
                        <a:lumMod val="60000"/>
                        <a:lumOff val="40000"/>
                      </a:schemeClr>
                    </a:solidFill>
                  </a:tcPr>
                </a:tc>
                <a:extLst>
                  <a:ext uri="{0D108BD9-81ED-4DB2-BD59-A6C34878D82A}">
                    <a16:rowId xmlns:a16="http://schemas.microsoft.com/office/drawing/2014/main" xmlns="" val="3534949553"/>
                  </a:ext>
                </a:extLst>
              </a:tr>
              <a:tr h="560418">
                <a:tc>
                  <a:txBody>
                    <a:bodyPr/>
                    <a:lstStyle/>
                    <a:p>
                      <a:pPr marL="285750" indent="-285750">
                        <a:buFont typeface="Wingdings" panose="05000000000000000000" pitchFamily="2" charset="2"/>
                        <a:buChar char="ü"/>
                      </a:pPr>
                      <a:r>
                        <a:rPr lang="en-GB" sz="1350" b="0" i="0" kern="1200" dirty="0">
                          <a:solidFill>
                            <a:schemeClr val="dk1"/>
                          </a:solidFill>
                          <a:effectLst/>
                          <a:latin typeface="+mn-lt"/>
                          <a:ea typeface="+mn-ea"/>
                          <a:cs typeface="+mn-cs"/>
                        </a:rPr>
                        <a:t>Prahalad, C.K. and Hamel, G. (1990) The Core Competence of the Corporation. Harvard Business Review, 79-91</a:t>
                      </a:r>
                      <a:r>
                        <a:rPr lang="en-GB" sz="1350" b="0" i="0" kern="1200" dirty="0" smtClean="0">
                          <a:solidFill>
                            <a:schemeClr val="dk1"/>
                          </a:solidFill>
                          <a:effectLst/>
                          <a:latin typeface="+mn-lt"/>
                          <a:ea typeface="+mn-ea"/>
                          <a:cs typeface="+mn-cs"/>
                        </a:rPr>
                        <a:t>.</a:t>
                      </a:r>
                    </a:p>
                  </a:txBody>
                  <a:tcPr>
                    <a:solidFill>
                      <a:schemeClr val="accent3">
                        <a:lumMod val="75000"/>
                      </a:schemeClr>
                    </a:solidFill>
                  </a:tcPr>
                </a:tc>
                <a:extLst>
                  <a:ext uri="{0D108BD9-81ED-4DB2-BD59-A6C34878D82A}">
                    <a16:rowId xmlns:a16="http://schemas.microsoft.com/office/drawing/2014/main" xmlns="" val="54811263"/>
                  </a:ext>
                </a:extLst>
              </a:tr>
              <a:tr h="560418">
                <a:tc>
                  <a:txBody>
                    <a:bodyPr/>
                    <a:lstStyle/>
                    <a:p>
                      <a:pPr marL="285750" indent="-285750">
                        <a:buFont typeface="Wingdings" panose="05000000000000000000" pitchFamily="2" charset="2"/>
                        <a:buChar char="ü"/>
                      </a:pPr>
                      <a:r>
                        <a:rPr lang="en-US" dirty="0" smtClean="0"/>
                        <a:t>Wright, P. and McMahon, G. (1992) ‘Theoretical perspectives for Strategic Human Resource Management’, Journal of Management, 18(2): 295–310.</a:t>
                      </a:r>
                      <a:endParaRPr lang="en-GB" sz="1350" b="0" i="0" kern="1200" dirty="0" smtClean="0">
                        <a:solidFill>
                          <a:schemeClr val="dk1"/>
                        </a:solidFill>
                        <a:effectLst/>
                        <a:latin typeface="+mn-lt"/>
                        <a:ea typeface="+mn-ea"/>
                        <a:cs typeface="+mn-cs"/>
                      </a:endParaRPr>
                    </a:p>
                  </a:txBody>
                  <a:tcPr>
                    <a:solidFill>
                      <a:schemeClr val="accent3">
                        <a:lumMod val="60000"/>
                        <a:lumOff val="40000"/>
                      </a:schemeClr>
                    </a:solidFill>
                  </a:tcPr>
                </a:tc>
              </a:tr>
              <a:tr h="560418">
                <a:tc>
                  <a:txBody>
                    <a:bodyPr/>
                    <a:lstStyle/>
                    <a:p>
                      <a:pPr marL="285750" indent="-285750">
                        <a:buFont typeface="Wingdings" panose="05000000000000000000" pitchFamily="2" charset="2"/>
                        <a:buChar char="ü"/>
                      </a:pPr>
                      <a:r>
                        <a:rPr lang="en-US" dirty="0" smtClean="0"/>
                        <a:t>Richardson, R. and Thompson, M. (1999) The Impact of People Management Practices on Business Performance: A Literature Review. London: Institute of Personnel and Development.</a:t>
                      </a:r>
                      <a:endParaRPr lang="en-GB" sz="1350" b="0" i="0" kern="1200" dirty="0" smtClean="0">
                        <a:solidFill>
                          <a:schemeClr val="dk1"/>
                        </a:solidFill>
                        <a:effectLst/>
                        <a:latin typeface="+mn-lt"/>
                        <a:ea typeface="+mn-ea"/>
                        <a:cs typeface="+mn-cs"/>
                      </a:endParaRPr>
                    </a:p>
                  </a:txBody>
                  <a:tcPr>
                    <a:solidFill>
                      <a:schemeClr val="accent3">
                        <a:lumMod val="75000"/>
                      </a:schemeClr>
                    </a:solidFill>
                  </a:tcPr>
                </a:tc>
              </a:tr>
            </a:tbl>
          </a:graphicData>
        </a:graphic>
      </p:graphicFrame>
    </p:spTree>
    <p:extLst>
      <p:ext uri="{BB962C8B-B14F-4D97-AF65-F5344CB8AC3E}">
        <p14:creationId xmlns:p14="http://schemas.microsoft.com/office/powerpoint/2010/main" xmlns="" val="117194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9187</TotalTime>
  <Words>959</Words>
  <Application>Microsoft Office PowerPoint</Application>
  <PresentationFormat>On-screen Show (4:3)</PresentationFormat>
  <Paragraphs>66</Paragraphs>
  <Slides>10</Slides>
  <Notes>5</Notes>
  <HiddenSlides>0</HiddenSlides>
  <MMClips>0</MMClips>
  <ScaleCrop>false</ScaleCrop>
  <HeadingPairs>
    <vt:vector size="6" baseType="variant">
      <vt:variant>
        <vt:lpstr>Theme</vt:lpstr>
      </vt:variant>
      <vt:variant>
        <vt:i4>1</vt:i4>
      </vt:variant>
      <vt:variant>
        <vt:lpstr>Slide Titles</vt:lpstr>
      </vt:variant>
      <vt:variant>
        <vt:i4>10</vt:i4>
      </vt:variant>
      <vt:variant>
        <vt:lpstr>Custom Shows</vt:lpstr>
      </vt:variant>
      <vt:variant>
        <vt:i4>1</vt:i4>
      </vt:variant>
    </vt:vector>
  </HeadingPairs>
  <TitlesOfParts>
    <vt:vector size="12" baseType="lpstr">
      <vt:lpstr>20140311PresentationUWTSDTemplate</vt:lpstr>
      <vt:lpstr>Master of Business Administration Human Resource Management LCMB7000   PRESENTATION-2226888</vt:lpstr>
      <vt:lpstr>OBJECTIVES :</vt:lpstr>
      <vt:lpstr>Slide 3</vt:lpstr>
      <vt:lpstr>Slide 4</vt:lpstr>
      <vt:lpstr>Slide 5</vt:lpstr>
      <vt:lpstr>Slide 6</vt:lpstr>
      <vt:lpstr>Slide 7</vt:lpstr>
      <vt:lpstr>Slide 8</vt:lpstr>
      <vt:lpstr>Slide 9</vt:lpstr>
      <vt:lpstr>Slide 10</vt:lpstr>
      <vt:lpstr>Custom Show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HP</cp:lastModifiedBy>
  <cp:revision>128</cp:revision>
  <dcterms:created xsi:type="dcterms:W3CDTF">2020-04-06T13:34:42Z</dcterms:created>
  <dcterms:modified xsi:type="dcterms:W3CDTF">2023-03-15T12:14:38Z</dcterms:modified>
</cp:coreProperties>
</file>