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Lst>
  <p:notesMasterIdLst>
    <p:notesMasterId r:id="rId45"/>
  </p:notesMasterIdLst>
  <p:sldIdLst>
    <p:sldId id="256" r:id="rId3"/>
    <p:sldId id="299" r:id="rId4"/>
    <p:sldId id="257" r:id="rId5"/>
    <p:sldId id="258" r:id="rId6"/>
    <p:sldId id="259" r:id="rId7"/>
    <p:sldId id="260" r:id="rId8"/>
    <p:sldId id="261" r:id="rId9"/>
    <p:sldId id="262" r:id="rId10"/>
    <p:sldId id="263" r:id="rId11"/>
    <p:sldId id="264" r:id="rId12"/>
    <p:sldId id="266" r:id="rId13"/>
    <p:sldId id="267" r:id="rId14"/>
    <p:sldId id="268" r:id="rId15"/>
    <p:sldId id="265"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Lst>
  <p:sldSz cx="18288000" cy="10287000"/>
  <p:notesSz cx="6858000" cy="9144000"/>
  <p:embeddedFontLst>
    <p:embeddedFont>
      <p:font typeface="JasmineUPC" panose="02020603050405020304" pitchFamily="18" charset="-34"/>
      <p:regular r:id="rId46"/>
      <p:bold r:id="rId47"/>
      <p:italic r:id="rId48"/>
      <p:boldItalic r:id="rId49"/>
    </p:embeddedFont>
    <p:embeddedFont>
      <p:font typeface="Questrial" pitchFamily="2" charset="0"/>
      <p:regular r:id="rId50"/>
    </p:embeddedFont>
    <p:embeddedFont>
      <p:font typeface="Raleway" pitchFamily="2" charset="0"/>
      <p:regular r:id="rId51"/>
      <p:bold r:id="rId52"/>
      <p:italic r:id="rId53"/>
      <p:boldItalic r:id="rId54"/>
    </p:embeddedFont>
    <p:embeddedFont>
      <p:font typeface="Roca Two" panose="020B0604020202020204" charset="0"/>
      <p:regular r:id="rId5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EAF1"/>
    <a:srgbClr val="0F4C49"/>
    <a:srgbClr val="9BBAD5"/>
    <a:srgbClr val="14A096"/>
    <a:srgbClr val="0F2E49"/>
    <a:srgbClr val="1F43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754"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font" Target="fonts/font10.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3" Type="http://schemas.openxmlformats.org/officeDocument/2006/relationships/font" Target="fonts/font8.fntdata"/><Relationship Id="rId58" Type="http://schemas.openxmlformats.org/officeDocument/2006/relationships/theme" Target="theme/theme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3.fntdata"/><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font" Target="fonts/font6.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1.fntdata"/><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4.fntdata"/><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7.fntdata"/></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Children Online by Age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GB"/>
        </a:p>
      </c:txPr>
    </c:title>
    <c:autoTitleDeleted val="0"/>
    <c:plotArea>
      <c:layout/>
      <c:barChart>
        <c:barDir val="bar"/>
        <c:grouping val="clustered"/>
        <c:varyColors val="0"/>
        <c:ser>
          <c:idx val="0"/>
          <c:order val="0"/>
          <c:tx>
            <c:strRef>
              <c:f>Sheet1!$B$1</c:f>
              <c:strCache>
                <c:ptCount val="1"/>
                <c:pt idx="0">
                  <c:v>Children online</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Pt>
            <c:idx val="0"/>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1-342E-482B-A565-0E1D926638FE}"/>
              </c:ext>
            </c:extLst>
          </c:dPt>
          <c:dPt>
            <c:idx val="1"/>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2-342E-482B-A565-0E1D926638FE}"/>
              </c:ext>
            </c:extLst>
          </c:dPt>
          <c:dPt>
            <c:idx val="2"/>
            <c:invertIfNegative val="0"/>
            <c:bubble3D val="0"/>
            <c:spPr>
              <a:solidFill>
                <a:srgbClr val="14A096"/>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extLst>
              <c:ext xmlns:c16="http://schemas.microsoft.com/office/drawing/2014/chart" uri="{C3380CC4-5D6E-409C-BE32-E72D297353CC}">
                <c16:uniqueId val="{00000003-342E-482B-A565-0E1D926638FE}"/>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Sheet1!$A$2:$A$4</c:f>
              <c:strCache>
                <c:ptCount val="3"/>
                <c:pt idx="0">
                  <c:v>Age 6–7</c:v>
                </c:pt>
                <c:pt idx="1">
                  <c:v>Age 10</c:v>
                </c:pt>
                <c:pt idx="2">
                  <c:v>Age 8–17</c:v>
                </c:pt>
              </c:strCache>
            </c:strRef>
          </c:cat>
          <c:val>
            <c:numRef>
              <c:f>Sheet1!$B$2:$B$4</c:f>
              <c:numCache>
                <c:formatCode>0%</c:formatCode>
                <c:ptCount val="3"/>
                <c:pt idx="0">
                  <c:v>0.93</c:v>
                </c:pt>
                <c:pt idx="1">
                  <c:v>0.98</c:v>
                </c:pt>
                <c:pt idx="2">
                  <c:v>0.99</c:v>
                </c:pt>
              </c:numCache>
            </c:numRef>
          </c:val>
          <c:extLst>
            <c:ext xmlns:c16="http://schemas.microsoft.com/office/drawing/2014/chart" uri="{C3380CC4-5D6E-409C-BE32-E72D297353CC}">
              <c16:uniqueId val="{00000000-342E-482B-A565-0E1D926638FE}"/>
            </c:ext>
          </c:extLst>
        </c:ser>
        <c:dLbls>
          <c:showLegendKey val="0"/>
          <c:showVal val="0"/>
          <c:showCatName val="0"/>
          <c:showSerName val="0"/>
          <c:showPercent val="0"/>
          <c:showBubbleSize val="0"/>
        </c:dLbls>
        <c:gapWidth val="115"/>
        <c:overlap val="-20"/>
        <c:axId val="717102895"/>
        <c:axId val="545680239"/>
      </c:barChart>
      <c:catAx>
        <c:axId val="717102895"/>
        <c:scaling>
          <c:orientation val="maxMin"/>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5680239"/>
        <c:crosses val="autoZero"/>
        <c:auto val="1"/>
        <c:lblAlgn val="ctr"/>
        <c:lblOffset val="100"/>
        <c:noMultiLvlLbl val="0"/>
      </c:catAx>
      <c:valAx>
        <c:axId val="545680239"/>
        <c:scaling>
          <c:orientation val="minMax"/>
          <c:max val="1"/>
          <c:min val="0"/>
        </c:scaling>
        <c:delete val="0"/>
        <c:axPos val="t"/>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1710289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2">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BE3F6B-F322-4D99-B77F-BAAA69FA1C14}"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BF7F7972-7A01-41D6-84D5-5BF440BAC8FE}">
      <dgm:prSet custT="1"/>
      <dgm:spPr>
        <a:solidFill>
          <a:srgbClr val="00B0F0"/>
        </a:solidFill>
      </dgm:spPr>
      <dgm:t>
        <a:bodyPr/>
        <a:lstStyle/>
        <a:p>
          <a:r>
            <a:rPr lang="en-GB" sz="2000" b="1" dirty="0">
              <a:latin typeface="Arial" panose="020B0604020202020204" pitchFamily="34" charset="0"/>
              <a:cs typeface="Arial" panose="020B0604020202020204" pitchFamily="34" charset="0"/>
            </a:rPr>
            <a:t>Reducing Recreational Screen Time in Children Aged 5–11</a:t>
          </a:r>
          <a:endParaRPr lang="en-US" sz="2000" b="1" dirty="0">
            <a:latin typeface="Arial" panose="020B0604020202020204" pitchFamily="34" charset="0"/>
            <a:cs typeface="Arial" panose="020B0604020202020204" pitchFamily="34" charset="0"/>
          </a:endParaRPr>
        </a:p>
      </dgm:t>
    </dgm:pt>
    <dgm:pt modelId="{66DDA982-5FD0-4CB1-B17C-3F996A69AB89}" type="parTrans" cxnId="{183C9534-89FC-46CD-884E-A16C418C27D2}">
      <dgm:prSet/>
      <dgm:spPr/>
      <dgm:t>
        <a:bodyPr/>
        <a:lstStyle/>
        <a:p>
          <a:endParaRPr lang="en-US"/>
        </a:p>
      </dgm:t>
    </dgm:pt>
    <dgm:pt modelId="{2F5315A5-793A-49A3-BEEF-D2A18B2EC1D2}" type="sibTrans" cxnId="{183C9534-89FC-46CD-884E-A16C418C27D2}">
      <dgm:prSet/>
      <dgm:spPr/>
      <dgm:t>
        <a:bodyPr/>
        <a:lstStyle/>
        <a:p>
          <a:endParaRPr lang="en-US"/>
        </a:p>
      </dgm:t>
    </dgm:pt>
    <dgm:pt modelId="{3CE7AB3F-CEBC-4D85-A27B-D6AF39855124}">
      <dgm:prSet custT="1"/>
      <dgm:spPr>
        <a:solidFill>
          <a:srgbClr val="884FB3"/>
        </a:solidFill>
      </dgm:spPr>
      <dgm:t>
        <a:bodyPr/>
        <a:lstStyle/>
        <a:p>
          <a:r>
            <a:rPr lang="en-GB" sz="1400" b="0" dirty="0">
              <a:latin typeface="Arial" panose="020B0604020202020204" pitchFamily="34" charset="0"/>
              <a:cs typeface="Arial" panose="020B0604020202020204" pitchFamily="34" charset="0"/>
            </a:rPr>
            <a:t>Excessive recreational screen use can displace opportunities for physical activity, sleep, play and social interaction </a:t>
          </a:r>
          <a:r>
            <a:rPr lang="fr-FR" sz="1400" b="0" dirty="0">
              <a:latin typeface="Arial" panose="020B0604020202020204" pitchFamily="34" charset="0"/>
              <a:cs typeface="Arial" panose="020B0604020202020204" pitchFamily="34" charset="0"/>
            </a:rPr>
            <a:t>(Chaput </a:t>
          </a:r>
          <a:r>
            <a:rPr lang="fr-FR" sz="1400" b="0" i="1" dirty="0">
              <a:latin typeface="Arial" panose="020B0604020202020204" pitchFamily="34" charset="0"/>
              <a:cs typeface="Arial" panose="020B0604020202020204" pitchFamily="34" charset="0"/>
            </a:rPr>
            <a:t>et al</a:t>
          </a:r>
          <a:r>
            <a:rPr lang="fr-FR" sz="1400" b="0" dirty="0">
              <a:latin typeface="Arial" panose="020B0604020202020204" pitchFamily="34" charset="0"/>
              <a:cs typeface="Arial" panose="020B0604020202020204" pitchFamily="34" charset="0"/>
            </a:rPr>
            <a:t>., 2020; </a:t>
          </a:r>
          <a:r>
            <a:rPr lang="fr-FR" sz="1400" b="0" dirty="0" err="1">
              <a:latin typeface="Arial" panose="020B0604020202020204" pitchFamily="34" charset="0"/>
              <a:cs typeface="Arial" panose="020B0604020202020204" pitchFamily="34" charset="0"/>
            </a:rPr>
            <a:t>Ofcom</a:t>
          </a:r>
          <a:r>
            <a:rPr lang="fr-FR" sz="1400" b="0" dirty="0">
              <a:latin typeface="Arial" panose="020B0604020202020204" pitchFamily="34" charset="0"/>
              <a:cs typeface="Arial" panose="020B0604020202020204" pitchFamily="34" charset="0"/>
            </a:rPr>
            <a:t>, 2024).</a:t>
          </a:r>
          <a:endParaRPr lang="en-US" sz="1400" b="0" dirty="0">
            <a:latin typeface="Arial" panose="020B0604020202020204" pitchFamily="34" charset="0"/>
            <a:cs typeface="Arial" panose="020B0604020202020204" pitchFamily="34" charset="0"/>
          </a:endParaRPr>
        </a:p>
      </dgm:t>
    </dgm:pt>
    <dgm:pt modelId="{BB430C2B-B8DB-4162-B4CC-C56D792F9C9C}" type="parTrans" cxnId="{3B6D10F5-970B-46ED-B9BA-CF8B55DE3B5E}">
      <dgm:prSet/>
      <dgm:spPr/>
      <dgm:t>
        <a:bodyPr/>
        <a:lstStyle/>
        <a:p>
          <a:endParaRPr lang="en-US"/>
        </a:p>
      </dgm:t>
    </dgm:pt>
    <dgm:pt modelId="{09517B91-8FFB-4FC8-A0FF-DEC388B93186}" type="sibTrans" cxnId="{3B6D10F5-970B-46ED-B9BA-CF8B55DE3B5E}">
      <dgm:prSet/>
      <dgm:spPr/>
      <dgm:t>
        <a:bodyPr/>
        <a:lstStyle/>
        <a:p>
          <a:endParaRPr lang="en-US"/>
        </a:p>
      </dgm:t>
    </dgm:pt>
    <dgm:pt modelId="{85897D61-0F67-4595-B76F-8FC6D92396B5}">
      <dgm:prSet custT="1"/>
      <dgm:spPr>
        <a:solidFill>
          <a:srgbClr val="884FB3"/>
        </a:solidFill>
      </dgm:spPr>
      <dgm:t>
        <a:bodyPr/>
        <a:lstStyle/>
        <a:p>
          <a:r>
            <a:rPr lang="en-GB" sz="1400" dirty="0">
              <a:latin typeface="Arial" panose="020B0604020202020204" pitchFamily="34" charset="0"/>
              <a:cs typeface="Arial" panose="020B0604020202020204" pitchFamily="34" charset="0"/>
            </a:rPr>
            <a:t>Reducing recreational screen time can create opportunities for physical, psychological and social benefits </a:t>
          </a:r>
          <a:r>
            <a:rPr lang="da-DK" sz="1400" dirty="0">
              <a:latin typeface="Arial" panose="020B0604020202020204" pitchFamily="34" charset="0"/>
              <a:cs typeface="Arial" panose="020B0604020202020204" pitchFamily="34" charset="0"/>
            </a:rPr>
            <a:t>(Lee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2020; Oswald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2020).</a:t>
          </a:r>
          <a:endParaRPr lang="en-US" sz="1400" dirty="0">
            <a:latin typeface="Arial" panose="020B0604020202020204" pitchFamily="34" charset="0"/>
            <a:cs typeface="Arial" panose="020B0604020202020204" pitchFamily="34" charset="0"/>
          </a:endParaRPr>
        </a:p>
      </dgm:t>
    </dgm:pt>
    <dgm:pt modelId="{DDF77544-059D-4C7D-B052-77387B26F327}" type="parTrans" cxnId="{F542A1A5-4625-4940-B70B-5B03D9721E45}">
      <dgm:prSet/>
      <dgm:spPr/>
      <dgm:t>
        <a:bodyPr/>
        <a:lstStyle/>
        <a:p>
          <a:endParaRPr lang="en-US"/>
        </a:p>
      </dgm:t>
    </dgm:pt>
    <dgm:pt modelId="{3821C99A-4A57-48F8-9160-2153421437CA}" type="sibTrans" cxnId="{F542A1A5-4625-4940-B70B-5B03D9721E45}">
      <dgm:prSet/>
      <dgm:spPr/>
      <dgm:t>
        <a:bodyPr/>
        <a:lstStyle/>
        <a:p>
          <a:endParaRPr lang="en-US"/>
        </a:p>
      </dgm:t>
    </dgm:pt>
    <dgm:pt modelId="{B684D78F-A85E-4EF5-A580-B18964C708C3}">
      <dgm:prSet custT="1"/>
      <dgm:spPr>
        <a:solidFill>
          <a:srgbClr val="884FB3"/>
        </a:solidFill>
      </dgm:spPr>
      <dgm:t>
        <a:bodyPr/>
        <a:lstStyle/>
        <a:p>
          <a:r>
            <a:rPr lang="en-GB" sz="1400" dirty="0"/>
            <a:t>Behaviour change is influenced by children, families, </a:t>
          </a:r>
          <a:r>
            <a:rPr lang="en-GB" sz="1400" dirty="0">
              <a:latin typeface="Arial" panose="020B0604020202020204" pitchFamily="34" charset="0"/>
              <a:cs typeface="Arial" panose="020B0604020202020204" pitchFamily="34" charset="0"/>
            </a:rPr>
            <a:t>peers and the wider environment </a:t>
          </a:r>
          <a:r>
            <a:rPr lang="de-DE" sz="1400" dirty="0">
              <a:latin typeface="Arial" panose="020B0604020202020204" pitchFamily="34" charset="0"/>
              <a:cs typeface="Arial" panose="020B0604020202020204" pitchFamily="34" charset="0"/>
            </a:rPr>
            <a:t>(Michie, van Stralen and West, 2011).</a:t>
          </a:r>
          <a:endParaRPr lang="en-US" sz="1400" dirty="0">
            <a:latin typeface="Arial" panose="020B0604020202020204" pitchFamily="34" charset="0"/>
            <a:cs typeface="Arial" panose="020B0604020202020204" pitchFamily="34" charset="0"/>
          </a:endParaRPr>
        </a:p>
      </dgm:t>
    </dgm:pt>
    <dgm:pt modelId="{0BD5F44F-F35C-440F-9E0A-3618ED28CF63}" type="parTrans" cxnId="{B5AAD617-86F8-41D8-8769-A1418580EB77}">
      <dgm:prSet/>
      <dgm:spPr/>
      <dgm:t>
        <a:bodyPr/>
        <a:lstStyle/>
        <a:p>
          <a:endParaRPr lang="en-US"/>
        </a:p>
      </dgm:t>
    </dgm:pt>
    <dgm:pt modelId="{35E106F2-7695-478E-96B4-A25F2FD12AAC}" type="sibTrans" cxnId="{B5AAD617-86F8-41D8-8769-A1418580EB77}">
      <dgm:prSet/>
      <dgm:spPr/>
      <dgm:t>
        <a:bodyPr/>
        <a:lstStyle/>
        <a:p>
          <a:endParaRPr lang="en-US"/>
        </a:p>
      </dgm:t>
    </dgm:pt>
    <dgm:pt modelId="{98F00173-4762-4A7E-A825-A0AE709AE194}">
      <dgm:prSet custT="1"/>
      <dgm:spPr>
        <a:solidFill>
          <a:srgbClr val="884FB3"/>
        </a:solidFill>
      </dgm:spPr>
      <dgm:t>
        <a:bodyPr/>
        <a:lstStyle/>
        <a:p>
          <a:r>
            <a:rPr lang="en-GB" sz="1400" dirty="0">
              <a:latin typeface="Arial" panose="020B0604020202020204" pitchFamily="34" charset="0"/>
              <a:cs typeface="Arial" panose="020B0604020202020204" pitchFamily="34" charset="0"/>
            </a:rPr>
            <a:t>Social Cognitive Theory highlights the importance of role modelling and the family environment (Bandura, 1997).</a:t>
          </a:r>
          <a:endParaRPr lang="en-US" sz="1400" dirty="0">
            <a:latin typeface="Arial" panose="020B0604020202020204" pitchFamily="34" charset="0"/>
            <a:cs typeface="Arial" panose="020B0604020202020204" pitchFamily="34" charset="0"/>
          </a:endParaRPr>
        </a:p>
      </dgm:t>
    </dgm:pt>
    <dgm:pt modelId="{F17E9E53-6FFF-4AFB-AEE9-B9F45EED479F}" type="parTrans" cxnId="{9E7CF7F9-932D-49AD-9AAA-4DEBC4BE3A2F}">
      <dgm:prSet/>
      <dgm:spPr/>
      <dgm:t>
        <a:bodyPr/>
        <a:lstStyle/>
        <a:p>
          <a:endParaRPr lang="en-US"/>
        </a:p>
      </dgm:t>
    </dgm:pt>
    <dgm:pt modelId="{AF91CA74-0E40-4A71-A9CA-97B89B40799C}" type="sibTrans" cxnId="{9E7CF7F9-932D-49AD-9AAA-4DEBC4BE3A2F}">
      <dgm:prSet/>
      <dgm:spPr/>
      <dgm:t>
        <a:bodyPr/>
        <a:lstStyle/>
        <a:p>
          <a:endParaRPr lang="en-US"/>
        </a:p>
      </dgm:t>
    </dgm:pt>
    <dgm:pt modelId="{9962D702-F7BC-4DF8-AF15-56F3E9E2B64E}">
      <dgm:prSet custT="1"/>
      <dgm:spPr>
        <a:solidFill>
          <a:srgbClr val="884FB3"/>
        </a:solidFill>
      </dgm:spPr>
      <dgm:t>
        <a:bodyPr/>
        <a:lstStyle/>
        <a:p>
          <a:r>
            <a:rPr lang="en-GB" sz="1400" dirty="0">
              <a:latin typeface="Arial" panose="020B0604020202020204" pitchFamily="34" charset="0"/>
              <a:cs typeface="Arial" panose="020B0604020202020204" pitchFamily="34" charset="0"/>
            </a:rPr>
            <a:t>COM-B shows that successful behaviour change requires capability, opportunity and motivation (</a:t>
          </a:r>
          <a:r>
            <a:rPr lang="da-DK" sz="1400" dirty="0">
              <a:latin typeface="Arial" panose="020B0604020202020204" pitchFamily="34" charset="0"/>
              <a:cs typeface="Arial" panose="020B0604020202020204" pitchFamily="34" charset="0"/>
            </a:rPr>
            <a:t>Khullar et al., 2023; Daryabeygi-Khotbehsara </a:t>
          </a:r>
          <a:r>
            <a:rPr lang="da-DK" sz="1400" i="1" dirty="0">
              <a:latin typeface="Arial" panose="020B0604020202020204" pitchFamily="34" charset="0"/>
              <a:cs typeface="Arial" panose="020B0604020202020204" pitchFamily="34" charset="0"/>
            </a:rPr>
            <a:t>et al</a:t>
          </a:r>
          <a:r>
            <a:rPr lang="da-DK" sz="1400" dirty="0">
              <a:latin typeface="Arial" panose="020B0604020202020204" pitchFamily="34" charset="0"/>
              <a:cs typeface="Arial" panose="020B0604020202020204" pitchFamily="34" charset="0"/>
            </a:rPr>
            <a:t>., 2024).</a:t>
          </a:r>
          <a:endParaRPr lang="en-US" sz="1400" dirty="0">
            <a:latin typeface="Arial" panose="020B0604020202020204" pitchFamily="34" charset="0"/>
            <a:cs typeface="Arial" panose="020B0604020202020204" pitchFamily="34" charset="0"/>
          </a:endParaRPr>
        </a:p>
      </dgm:t>
    </dgm:pt>
    <dgm:pt modelId="{165A728E-08EE-4E36-B7D1-3E8A3A2073D8}" type="parTrans" cxnId="{B06EABA3-FA5E-4F4E-8B5A-287FEDAF7E39}">
      <dgm:prSet/>
      <dgm:spPr/>
      <dgm:t>
        <a:bodyPr/>
        <a:lstStyle/>
        <a:p>
          <a:endParaRPr lang="en-US"/>
        </a:p>
      </dgm:t>
    </dgm:pt>
    <dgm:pt modelId="{C7AC78AF-EA12-44B9-953B-2F49948DE88C}" type="sibTrans" cxnId="{B06EABA3-FA5E-4F4E-8B5A-287FEDAF7E39}">
      <dgm:prSet/>
      <dgm:spPr/>
      <dgm:t>
        <a:bodyPr/>
        <a:lstStyle/>
        <a:p>
          <a:endParaRPr lang="en-US"/>
        </a:p>
      </dgm:t>
    </dgm:pt>
    <dgm:pt modelId="{2AEE90FA-2B32-4EA7-83ED-F9FF02A8E2A6}">
      <dgm:prSet custT="1"/>
      <dgm:spPr>
        <a:solidFill>
          <a:srgbClr val="884FB3"/>
        </a:solidFill>
      </dgm:spPr>
      <dgm:t>
        <a:bodyPr/>
        <a:lstStyle/>
        <a:p>
          <a:r>
            <a:rPr lang="en-GB" sz="1400" dirty="0">
              <a:latin typeface="Arial" panose="020B0604020202020204" pitchFamily="34" charset="0"/>
              <a:cs typeface="Arial" panose="020B0604020202020204" pitchFamily="34" charset="0"/>
            </a:rPr>
            <a:t>The Family Play Challenge focuses on replacing some screen time with enjoyable, accessible family activities (Raj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a:t>
          </a:r>
          <a:endParaRPr lang="en-US" sz="1400" dirty="0">
            <a:latin typeface="Arial" panose="020B0604020202020204" pitchFamily="34" charset="0"/>
            <a:cs typeface="Arial" panose="020B0604020202020204" pitchFamily="34" charset="0"/>
          </a:endParaRPr>
        </a:p>
      </dgm:t>
    </dgm:pt>
    <dgm:pt modelId="{463833C3-58D2-4EC4-A9ED-75A4775339DC}" type="parTrans" cxnId="{6306D95C-9F8E-474A-B52D-01CEFE001E4D}">
      <dgm:prSet/>
      <dgm:spPr/>
      <dgm:t>
        <a:bodyPr/>
        <a:lstStyle/>
        <a:p>
          <a:endParaRPr lang="en-US"/>
        </a:p>
      </dgm:t>
    </dgm:pt>
    <dgm:pt modelId="{7F193886-201D-4020-8046-65289531C333}" type="sibTrans" cxnId="{6306D95C-9F8E-474A-B52D-01CEFE001E4D}">
      <dgm:prSet/>
      <dgm:spPr/>
      <dgm:t>
        <a:bodyPr/>
        <a:lstStyle/>
        <a:p>
          <a:endParaRPr lang="en-US"/>
        </a:p>
      </dgm:t>
    </dgm:pt>
    <dgm:pt modelId="{9F0DAE22-1D74-414D-8B56-A45A2CCD759A}">
      <dgm:prSet custT="1"/>
      <dgm:spPr>
        <a:solidFill>
          <a:srgbClr val="884FB3"/>
        </a:solidFill>
      </dgm:spPr>
      <dgm:t>
        <a:bodyPr/>
        <a:lstStyle/>
        <a:p>
          <a:r>
            <a:rPr lang="en-GB" sz="1400" dirty="0">
              <a:latin typeface="Arial" panose="020B0604020202020204" pitchFamily="34" charset="0"/>
              <a:cs typeface="Arial" panose="020B0604020202020204" pitchFamily="34" charset="0"/>
            </a:rPr>
            <a:t>A positive, family-centred and non-judgemental approach is more appropriate than simply telling children to use screens less (NSPCC, 2026).</a:t>
          </a:r>
          <a:endParaRPr lang="en-US" sz="1400" dirty="0">
            <a:latin typeface="Arial" panose="020B0604020202020204" pitchFamily="34" charset="0"/>
            <a:cs typeface="Arial" panose="020B0604020202020204" pitchFamily="34" charset="0"/>
          </a:endParaRPr>
        </a:p>
      </dgm:t>
    </dgm:pt>
    <dgm:pt modelId="{C62AE268-E290-42C9-9BD2-1E5D49B87845}" type="parTrans" cxnId="{479D855C-E22F-4A32-9A98-9BFF025EC90F}">
      <dgm:prSet/>
      <dgm:spPr/>
      <dgm:t>
        <a:bodyPr/>
        <a:lstStyle/>
        <a:p>
          <a:endParaRPr lang="en-US"/>
        </a:p>
      </dgm:t>
    </dgm:pt>
    <dgm:pt modelId="{842C2D4D-BABC-45A9-A49D-37A754A778BC}" type="sibTrans" cxnId="{479D855C-E22F-4A32-9A98-9BFF025EC90F}">
      <dgm:prSet/>
      <dgm:spPr/>
      <dgm:t>
        <a:bodyPr/>
        <a:lstStyle/>
        <a:p>
          <a:endParaRPr lang="en-US"/>
        </a:p>
      </dgm:t>
    </dgm:pt>
    <dgm:pt modelId="{5A35F396-578B-4329-B2A1-DC36E91FF2E9}">
      <dgm:prSet custT="1"/>
      <dgm:spPr>
        <a:solidFill>
          <a:srgbClr val="884FB3"/>
        </a:solidFill>
      </dgm:spPr>
      <dgm:t>
        <a:bodyPr/>
        <a:lstStyle/>
        <a:p>
          <a:r>
            <a:rPr lang="en-GB" sz="1400" dirty="0">
              <a:latin typeface="Arial" panose="020B0604020202020204" pitchFamily="34" charset="0"/>
              <a:cs typeface="Arial" panose="020B0604020202020204" pitchFamily="34" charset="0"/>
            </a:rPr>
            <a:t>The goal is not to eliminate screens, but to create a healthier balance between screen use and the activities children need to thrive (Healthier Together, 2026).</a:t>
          </a:r>
          <a:endParaRPr lang="en-US" sz="1400" dirty="0">
            <a:latin typeface="Arial" panose="020B0604020202020204" pitchFamily="34" charset="0"/>
            <a:cs typeface="Arial" panose="020B0604020202020204" pitchFamily="34" charset="0"/>
          </a:endParaRPr>
        </a:p>
      </dgm:t>
    </dgm:pt>
    <dgm:pt modelId="{54796927-AED8-49FF-B8E9-6D94C4E836B4}" type="parTrans" cxnId="{E03B7E2B-7147-4115-A454-6C2807FF2010}">
      <dgm:prSet/>
      <dgm:spPr/>
      <dgm:t>
        <a:bodyPr/>
        <a:lstStyle/>
        <a:p>
          <a:endParaRPr lang="en-US"/>
        </a:p>
      </dgm:t>
    </dgm:pt>
    <dgm:pt modelId="{6B9BD231-B52B-4172-AA6B-878A51719D1A}" type="sibTrans" cxnId="{E03B7E2B-7147-4115-A454-6C2807FF2010}">
      <dgm:prSet/>
      <dgm:spPr/>
      <dgm:t>
        <a:bodyPr/>
        <a:lstStyle/>
        <a:p>
          <a:endParaRPr lang="en-US"/>
        </a:p>
      </dgm:t>
    </dgm:pt>
    <dgm:pt modelId="{D6CF862F-5E7C-4753-BBBA-325FABEC6018}" type="pres">
      <dgm:prSet presAssocID="{B2BE3F6B-F322-4D99-B77F-BAAA69FA1C14}" presName="linear" presStyleCnt="0">
        <dgm:presLayoutVars>
          <dgm:animLvl val="lvl"/>
          <dgm:resizeHandles val="exact"/>
        </dgm:presLayoutVars>
      </dgm:prSet>
      <dgm:spPr/>
    </dgm:pt>
    <dgm:pt modelId="{3323FC7B-D47A-4FEA-B4A3-B1D2B28842A5}" type="pres">
      <dgm:prSet presAssocID="{BF7F7972-7A01-41D6-84D5-5BF440BAC8FE}" presName="parentText" presStyleLbl="node1" presStyleIdx="0" presStyleCnt="9">
        <dgm:presLayoutVars>
          <dgm:chMax val="0"/>
          <dgm:bulletEnabled val="1"/>
        </dgm:presLayoutVars>
      </dgm:prSet>
      <dgm:spPr/>
    </dgm:pt>
    <dgm:pt modelId="{1534A647-3186-45ED-819D-B65B9351DF1B}" type="pres">
      <dgm:prSet presAssocID="{2F5315A5-793A-49A3-BEEF-D2A18B2EC1D2}" presName="spacer" presStyleCnt="0"/>
      <dgm:spPr/>
    </dgm:pt>
    <dgm:pt modelId="{86D2DEE3-2D25-422D-8E41-0C8B55462D48}" type="pres">
      <dgm:prSet presAssocID="{3CE7AB3F-CEBC-4D85-A27B-D6AF39855124}" presName="parentText" presStyleLbl="node1" presStyleIdx="1" presStyleCnt="9">
        <dgm:presLayoutVars>
          <dgm:chMax val="0"/>
          <dgm:bulletEnabled val="1"/>
        </dgm:presLayoutVars>
      </dgm:prSet>
      <dgm:spPr/>
    </dgm:pt>
    <dgm:pt modelId="{6EF75DDE-A6DC-4A9E-8177-3C2FB2DB2512}" type="pres">
      <dgm:prSet presAssocID="{09517B91-8FFB-4FC8-A0FF-DEC388B93186}" presName="spacer" presStyleCnt="0"/>
      <dgm:spPr/>
    </dgm:pt>
    <dgm:pt modelId="{C12425C9-1C7F-4525-AF05-9D4B7B0DFA46}" type="pres">
      <dgm:prSet presAssocID="{85897D61-0F67-4595-B76F-8FC6D92396B5}" presName="parentText" presStyleLbl="node1" presStyleIdx="2" presStyleCnt="9">
        <dgm:presLayoutVars>
          <dgm:chMax val="0"/>
          <dgm:bulletEnabled val="1"/>
        </dgm:presLayoutVars>
      </dgm:prSet>
      <dgm:spPr/>
    </dgm:pt>
    <dgm:pt modelId="{A957A79D-C947-4057-BB1C-C72C2B16A466}" type="pres">
      <dgm:prSet presAssocID="{3821C99A-4A57-48F8-9160-2153421437CA}" presName="spacer" presStyleCnt="0"/>
      <dgm:spPr/>
    </dgm:pt>
    <dgm:pt modelId="{C3D57F63-212F-42F7-B007-A468DB96F05E}" type="pres">
      <dgm:prSet presAssocID="{B684D78F-A85E-4EF5-A580-B18964C708C3}" presName="parentText" presStyleLbl="node1" presStyleIdx="3" presStyleCnt="9">
        <dgm:presLayoutVars>
          <dgm:chMax val="0"/>
          <dgm:bulletEnabled val="1"/>
        </dgm:presLayoutVars>
      </dgm:prSet>
      <dgm:spPr/>
    </dgm:pt>
    <dgm:pt modelId="{5305208F-DD55-458A-9092-8143C178AD12}" type="pres">
      <dgm:prSet presAssocID="{35E106F2-7695-478E-96B4-A25F2FD12AAC}" presName="spacer" presStyleCnt="0"/>
      <dgm:spPr/>
    </dgm:pt>
    <dgm:pt modelId="{C666F790-199B-41E6-8B22-91303BE51BB1}" type="pres">
      <dgm:prSet presAssocID="{98F00173-4762-4A7E-A825-A0AE709AE194}" presName="parentText" presStyleLbl="node1" presStyleIdx="4" presStyleCnt="9">
        <dgm:presLayoutVars>
          <dgm:chMax val="0"/>
          <dgm:bulletEnabled val="1"/>
        </dgm:presLayoutVars>
      </dgm:prSet>
      <dgm:spPr/>
    </dgm:pt>
    <dgm:pt modelId="{8F9DB786-08C5-466E-9845-6D3892356084}" type="pres">
      <dgm:prSet presAssocID="{AF91CA74-0E40-4A71-A9CA-97B89B40799C}" presName="spacer" presStyleCnt="0"/>
      <dgm:spPr/>
    </dgm:pt>
    <dgm:pt modelId="{DCCC7D3F-DA96-4374-A317-9E6009357AAB}" type="pres">
      <dgm:prSet presAssocID="{9962D702-F7BC-4DF8-AF15-56F3E9E2B64E}" presName="parentText" presStyleLbl="node1" presStyleIdx="5" presStyleCnt="9">
        <dgm:presLayoutVars>
          <dgm:chMax val="0"/>
          <dgm:bulletEnabled val="1"/>
        </dgm:presLayoutVars>
      </dgm:prSet>
      <dgm:spPr/>
    </dgm:pt>
    <dgm:pt modelId="{B8A837BA-5ABA-48ED-845F-96971EC7F662}" type="pres">
      <dgm:prSet presAssocID="{C7AC78AF-EA12-44B9-953B-2F49948DE88C}" presName="spacer" presStyleCnt="0"/>
      <dgm:spPr/>
    </dgm:pt>
    <dgm:pt modelId="{BFD660F1-CCA0-4454-9EB3-A2F8B88446A4}" type="pres">
      <dgm:prSet presAssocID="{2AEE90FA-2B32-4EA7-83ED-F9FF02A8E2A6}" presName="parentText" presStyleLbl="node1" presStyleIdx="6" presStyleCnt="9">
        <dgm:presLayoutVars>
          <dgm:chMax val="0"/>
          <dgm:bulletEnabled val="1"/>
        </dgm:presLayoutVars>
      </dgm:prSet>
      <dgm:spPr/>
    </dgm:pt>
    <dgm:pt modelId="{D0B2DC45-BF5C-4464-B83C-2BD9DCA7AAA5}" type="pres">
      <dgm:prSet presAssocID="{7F193886-201D-4020-8046-65289531C333}" presName="spacer" presStyleCnt="0"/>
      <dgm:spPr/>
    </dgm:pt>
    <dgm:pt modelId="{EB3219C0-449D-4BB7-BD4B-2F992E97A94C}" type="pres">
      <dgm:prSet presAssocID="{9F0DAE22-1D74-414D-8B56-A45A2CCD759A}" presName="parentText" presStyleLbl="node1" presStyleIdx="7" presStyleCnt="9">
        <dgm:presLayoutVars>
          <dgm:chMax val="0"/>
          <dgm:bulletEnabled val="1"/>
        </dgm:presLayoutVars>
      </dgm:prSet>
      <dgm:spPr/>
    </dgm:pt>
    <dgm:pt modelId="{C0157DEB-CC05-4972-AF75-67B6A18767D5}" type="pres">
      <dgm:prSet presAssocID="{842C2D4D-BABC-45A9-A49D-37A754A778BC}" presName="spacer" presStyleCnt="0"/>
      <dgm:spPr/>
    </dgm:pt>
    <dgm:pt modelId="{A390DD51-1F05-4A56-BB4C-DF1AFF87C0E2}" type="pres">
      <dgm:prSet presAssocID="{5A35F396-578B-4329-B2A1-DC36E91FF2E9}" presName="parentText" presStyleLbl="node1" presStyleIdx="8" presStyleCnt="9">
        <dgm:presLayoutVars>
          <dgm:chMax val="0"/>
          <dgm:bulletEnabled val="1"/>
        </dgm:presLayoutVars>
      </dgm:prSet>
      <dgm:spPr/>
    </dgm:pt>
  </dgm:ptLst>
  <dgm:cxnLst>
    <dgm:cxn modelId="{B5AAD617-86F8-41D8-8769-A1418580EB77}" srcId="{B2BE3F6B-F322-4D99-B77F-BAAA69FA1C14}" destId="{B684D78F-A85E-4EF5-A580-B18964C708C3}" srcOrd="3" destOrd="0" parTransId="{0BD5F44F-F35C-440F-9E0A-3618ED28CF63}" sibTransId="{35E106F2-7695-478E-96B4-A25F2FD12AAC}"/>
    <dgm:cxn modelId="{E03B7E2B-7147-4115-A454-6C2807FF2010}" srcId="{B2BE3F6B-F322-4D99-B77F-BAAA69FA1C14}" destId="{5A35F396-578B-4329-B2A1-DC36E91FF2E9}" srcOrd="8" destOrd="0" parTransId="{54796927-AED8-49FF-B8E9-6D94C4E836B4}" sibTransId="{6B9BD231-B52B-4172-AA6B-878A51719D1A}"/>
    <dgm:cxn modelId="{183C9534-89FC-46CD-884E-A16C418C27D2}" srcId="{B2BE3F6B-F322-4D99-B77F-BAAA69FA1C14}" destId="{BF7F7972-7A01-41D6-84D5-5BF440BAC8FE}" srcOrd="0" destOrd="0" parTransId="{66DDA982-5FD0-4CB1-B17C-3F996A69AB89}" sibTransId="{2F5315A5-793A-49A3-BEEF-D2A18B2EC1D2}"/>
    <dgm:cxn modelId="{479D855C-E22F-4A32-9A98-9BFF025EC90F}" srcId="{B2BE3F6B-F322-4D99-B77F-BAAA69FA1C14}" destId="{9F0DAE22-1D74-414D-8B56-A45A2CCD759A}" srcOrd="7" destOrd="0" parTransId="{C62AE268-E290-42C9-9BD2-1E5D49B87845}" sibTransId="{842C2D4D-BABC-45A9-A49D-37A754A778BC}"/>
    <dgm:cxn modelId="{6306D95C-9F8E-474A-B52D-01CEFE001E4D}" srcId="{B2BE3F6B-F322-4D99-B77F-BAAA69FA1C14}" destId="{2AEE90FA-2B32-4EA7-83ED-F9FF02A8E2A6}" srcOrd="6" destOrd="0" parTransId="{463833C3-58D2-4EC4-A9ED-75A4775339DC}" sibTransId="{7F193886-201D-4020-8046-65289531C333}"/>
    <dgm:cxn modelId="{5547BB71-6344-4B13-A45C-5F79A5F6FE11}" type="presOf" srcId="{5A35F396-578B-4329-B2A1-DC36E91FF2E9}" destId="{A390DD51-1F05-4A56-BB4C-DF1AFF87C0E2}" srcOrd="0" destOrd="0" presId="urn:microsoft.com/office/officeart/2005/8/layout/vList2"/>
    <dgm:cxn modelId="{29AA1354-765D-42BC-99CC-E219BC38B22F}" type="presOf" srcId="{9962D702-F7BC-4DF8-AF15-56F3E9E2B64E}" destId="{DCCC7D3F-DA96-4374-A317-9E6009357AAB}" srcOrd="0" destOrd="0" presId="urn:microsoft.com/office/officeart/2005/8/layout/vList2"/>
    <dgm:cxn modelId="{BE264F7F-3889-41CE-BF35-B47B91202918}" type="presOf" srcId="{9F0DAE22-1D74-414D-8B56-A45A2CCD759A}" destId="{EB3219C0-449D-4BB7-BD4B-2F992E97A94C}" srcOrd="0" destOrd="0" presId="urn:microsoft.com/office/officeart/2005/8/layout/vList2"/>
    <dgm:cxn modelId="{D564CA80-78B3-4A2A-81A6-E92FD7F908E5}" type="presOf" srcId="{BF7F7972-7A01-41D6-84D5-5BF440BAC8FE}" destId="{3323FC7B-D47A-4FEA-B4A3-B1D2B28842A5}" srcOrd="0" destOrd="0" presId="urn:microsoft.com/office/officeart/2005/8/layout/vList2"/>
    <dgm:cxn modelId="{62A32695-E3FE-47F9-9C83-ECFC5DE2F053}" type="presOf" srcId="{B2BE3F6B-F322-4D99-B77F-BAAA69FA1C14}" destId="{D6CF862F-5E7C-4753-BBBA-325FABEC6018}" srcOrd="0" destOrd="0" presId="urn:microsoft.com/office/officeart/2005/8/layout/vList2"/>
    <dgm:cxn modelId="{488FDB96-75FF-4058-AEC3-932BAE3F5156}" type="presOf" srcId="{98F00173-4762-4A7E-A825-A0AE709AE194}" destId="{C666F790-199B-41E6-8B22-91303BE51BB1}" srcOrd="0" destOrd="0" presId="urn:microsoft.com/office/officeart/2005/8/layout/vList2"/>
    <dgm:cxn modelId="{B06EABA3-FA5E-4F4E-8B5A-287FEDAF7E39}" srcId="{B2BE3F6B-F322-4D99-B77F-BAAA69FA1C14}" destId="{9962D702-F7BC-4DF8-AF15-56F3E9E2B64E}" srcOrd="5" destOrd="0" parTransId="{165A728E-08EE-4E36-B7D1-3E8A3A2073D8}" sibTransId="{C7AC78AF-EA12-44B9-953B-2F49948DE88C}"/>
    <dgm:cxn modelId="{F542A1A5-4625-4940-B70B-5B03D9721E45}" srcId="{B2BE3F6B-F322-4D99-B77F-BAAA69FA1C14}" destId="{85897D61-0F67-4595-B76F-8FC6D92396B5}" srcOrd="2" destOrd="0" parTransId="{DDF77544-059D-4C7D-B052-77387B26F327}" sibTransId="{3821C99A-4A57-48F8-9160-2153421437CA}"/>
    <dgm:cxn modelId="{375D58AB-C26C-448D-9123-3A955E5E5DC6}" type="presOf" srcId="{B684D78F-A85E-4EF5-A580-B18964C708C3}" destId="{C3D57F63-212F-42F7-B007-A468DB96F05E}" srcOrd="0" destOrd="0" presId="urn:microsoft.com/office/officeart/2005/8/layout/vList2"/>
    <dgm:cxn modelId="{2EEF7AB3-C15A-42B7-8489-A83C907E00F0}" type="presOf" srcId="{2AEE90FA-2B32-4EA7-83ED-F9FF02A8E2A6}" destId="{BFD660F1-CCA0-4454-9EB3-A2F8B88446A4}" srcOrd="0" destOrd="0" presId="urn:microsoft.com/office/officeart/2005/8/layout/vList2"/>
    <dgm:cxn modelId="{82347CBA-E6BF-47BB-960E-F17DC72665B7}" type="presOf" srcId="{3CE7AB3F-CEBC-4D85-A27B-D6AF39855124}" destId="{86D2DEE3-2D25-422D-8E41-0C8B55462D48}" srcOrd="0" destOrd="0" presId="urn:microsoft.com/office/officeart/2005/8/layout/vList2"/>
    <dgm:cxn modelId="{9A5AF5E3-FFBF-47BD-9EBA-68CCB71D71F2}" type="presOf" srcId="{85897D61-0F67-4595-B76F-8FC6D92396B5}" destId="{C12425C9-1C7F-4525-AF05-9D4B7B0DFA46}" srcOrd="0" destOrd="0" presId="urn:microsoft.com/office/officeart/2005/8/layout/vList2"/>
    <dgm:cxn modelId="{3B6D10F5-970B-46ED-B9BA-CF8B55DE3B5E}" srcId="{B2BE3F6B-F322-4D99-B77F-BAAA69FA1C14}" destId="{3CE7AB3F-CEBC-4D85-A27B-D6AF39855124}" srcOrd="1" destOrd="0" parTransId="{BB430C2B-B8DB-4162-B4CC-C56D792F9C9C}" sibTransId="{09517B91-8FFB-4FC8-A0FF-DEC388B93186}"/>
    <dgm:cxn modelId="{9E7CF7F9-932D-49AD-9AAA-4DEBC4BE3A2F}" srcId="{B2BE3F6B-F322-4D99-B77F-BAAA69FA1C14}" destId="{98F00173-4762-4A7E-A825-A0AE709AE194}" srcOrd="4" destOrd="0" parTransId="{F17E9E53-6FFF-4AFB-AEE9-B9F45EED479F}" sibTransId="{AF91CA74-0E40-4A71-A9CA-97B89B40799C}"/>
    <dgm:cxn modelId="{4B2DF293-098B-48A1-8855-F34889EFADE0}" type="presParOf" srcId="{D6CF862F-5E7C-4753-BBBA-325FABEC6018}" destId="{3323FC7B-D47A-4FEA-B4A3-B1D2B28842A5}" srcOrd="0" destOrd="0" presId="urn:microsoft.com/office/officeart/2005/8/layout/vList2"/>
    <dgm:cxn modelId="{BC0EF291-C8EB-445F-9ACA-C5DC2CCDD155}" type="presParOf" srcId="{D6CF862F-5E7C-4753-BBBA-325FABEC6018}" destId="{1534A647-3186-45ED-819D-B65B9351DF1B}" srcOrd="1" destOrd="0" presId="urn:microsoft.com/office/officeart/2005/8/layout/vList2"/>
    <dgm:cxn modelId="{B15056B3-DB8E-4111-9AD0-3AFB60B579A1}" type="presParOf" srcId="{D6CF862F-5E7C-4753-BBBA-325FABEC6018}" destId="{86D2DEE3-2D25-422D-8E41-0C8B55462D48}" srcOrd="2" destOrd="0" presId="urn:microsoft.com/office/officeart/2005/8/layout/vList2"/>
    <dgm:cxn modelId="{29F6A05B-D799-4BDB-B156-ACFD0AF38B04}" type="presParOf" srcId="{D6CF862F-5E7C-4753-BBBA-325FABEC6018}" destId="{6EF75DDE-A6DC-4A9E-8177-3C2FB2DB2512}" srcOrd="3" destOrd="0" presId="urn:microsoft.com/office/officeart/2005/8/layout/vList2"/>
    <dgm:cxn modelId="{743215E7-AD46-44A8-9F4C-FCEF856DB3C6}" type="presParOf" srcId="{D6CF862F-5E7C-4753-BBBA-325FABEC6018}" destId="{C12425C9-1C7F-4525-AF05-9D4B7B0DFA46}" srcOrd="4" destOrd="0" presId="urn:microsoft.com/office/officeart/2005/8/layout/vList2"/>
    <dgm:cxn modelId="{C73ABB81-1DE7-4ABC-B940-B0B41AC8FBA9}" type="presParOf" srcId="{D6CF862F-5E7C-4753-BBBA-325FABEC6018}" destId="{A957A79D-C947-4057-BB1C-C72C2B16A466}" srcOrd="5" destOrd="0" presId="urn:microsoft.com/office/officeart/2005/8/layout/vList2"/>
    <dgm:cxn modelId="{3F9B8B84-985E-4D7F-8A3D-8C977C367B1A}" type="presParOf" srcId="{D6CF862F-5E7C-4753-BBBA-325FABEC6018}" destId="{C3D57F63-212F-42F7-B007-A468DB96F05E}" srcOrd="6" destOrd="0" presId="urn:microsoft.com/office/officeart/2005/8/layout/vList2"/>
    <dgm:cxn modelId="{027E7B36-ADD2-4899-9521-37C9305045FF}" type="presParOf" srcId="{D6CF862F-5E7C-4753-BBBA-325FABEC6018}" destId="{5305208F-DD55-458A-9092-8143C178AD12}" srcOrd="7" destOrd="0" presId="urn:microsoft.com/office/officeart/2005/8/layout/vList2"/>
    <dgm:cxn modelId="{AB95B583-A8A8-4FAE-B944-A3BDEA754373}" type="presParOf" srcId="{D6CF862F-5E7C-4753-BBBA-325FABEC6018}" destId="{C666F790-199B-41E6-8B22-91303BE51BB1}" srcOrd="8" destOrd="0" presId="urn:microsoft.com/office/officeart/2005/8/layout/vList2"/>
    <dgm:cxn modelId="{331AC99C-A2B7-4ACE-99C3-C8F0A4E67EC2}" type="presParOf" srcId="{D6CF862F-5E7C-4753-BBBA-325FABEC6018}" destId="{8F9DB786-08C5-466E-9845-6D3892356084}" srcOrd="9" destOrd="0" presId="urn:microsoft.com/office/officeart/2005/8/layout/vList2"/>
    <dgm:cxn modelId="{23E3BDB7-A6A2-4891-B4F0-FD1E4F16E0D4}" type="presParOf" srcId="{D6CF862F-5E7C-4753-BBBA-325FABEC6018}" destId="{DCCC7D3F-DA96-4374-A317-9E6009357AAB}" srcOrd="10" destOrd="0" presId="urn:microsoft.com/office/officeart/2005/8/layout/vList2"/>
    <dgm:cxn modelId="{B74707EE-234D-4F22-B7C1-C4FD86C53C43}" type="presParOf" srcId="{D6CF862F-5E7C-4753-BBBA-325FABEC6018}" destId="{B8A837BA-5ABA-48ED-845F-96971EC7F662}" srcOrd="11" destOrd="0" presId="urn:microsoft.com/office/officeart/2005/8/layout/vList2"/>
    <dgm:cxn modelId="{7DB99561-2AC2-4348-9748-B2FA8639ECC1}" type="presParOf" srcId="{D6CF862F-5E7C-4753-BBBA-325FABEC6018}" destId="{BFD660F1-CCA0-4454-9EB3-A2F8B88446A4}" srcOrd="12" destOrd="0" presId="urn:microsoft.com/office/officeart/2005/8/layout/vList2"/>
    <dgm:cxn modelId="{4D376D2F-D584-4C2D-A903-4AFABC63E316}" type="presParOf" srcId="{D6CF862F-5E7C-4753-BBBA-325FABEC6018}" destId="{D0B2DC45-BF5C-4464-B83C-2BD9DCA7AAA5}" srcOrd="13" destOrd="0" presId="urn:microsoft.com/office/officeart/2005/8/layout/vList2"/>
    <dgm:cxn modelId="{DC387679-56F4-4037-8E33-6C2ED08EA435}" type="presParOf" srcId="{D6CF862F-5E7C-4753-BBBA-325FABEC6018}" destId="{EB3219C0-449D-4BB7-BD4B-2F992E97A94C}" srcOrd="14" destOrd="0" presId="urn:microsoft.com/office/officeart/2005/8/layout/vList2"/>
    <dgm:cxn modelId="{23DBC2FE-085B-4379-B608-7A627F4DFAD2}" type="presParOf" srcId="{D6CF862F-5E7C-4753-BBBA-325FABEC6018}" destId="{C0157DEB-CC05-4972-AF75-67B6A18767D5}" srcOrd="15" destOrd="0" presId="urn:microsoft.com/office/officeart/2005/8/layout/vList2"/>
    <dgm:cxn modelId="{D6C43B64-F2A9-4D79-BFF7-7F1A5BBEB591}" type="presParOf" srcId="{D6CF862F-5E7C-4753-BBBA-325FABEC6018}" destId="{A390DD51-1F05-4A56-BB4C-DF1AFF87C0E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3FC7B-D47A-4FEA-B4A3-B1D2B28842A5}">
      <dsp:nvSpPr>
        <dsp:cNvPr id="0" name=""/>
        <dsp:cNvSpPr/>
      </dsp:nvSpPr>
      <dsp:spPr>
        <a:xfrm>
          <a:off x="0" y="49880"/>
          <a:ext cx="11999343" cy="804960"/>
        </a:xfrm>
        <a:prstGeom prst="roundRect">
          <a:avLst/>
        </a:prstGeom>
        <a:solidFill>
          <a:srgbClr val="00B0F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Reducing Recreational Screen Time in Children Aged 5–11</a:t>
          </a:r>
          <a:endParaRPr lang="en-US" sz="2000" b="1" kern="1200" dirty="0">
            <a:latin typeface="Arial" panose="020B0604020202020204" pitchFamily="34" charset="0"/>
            <a:cs typeface="Arial" panose="020B0604020202020204" pitchFamily="34" charset="0"/>
          </a:endParaRPr>
        </a:p>
      </dsp:txBody>
      <dsp:txXfrm>
        <a:off x="39295" y="89175"/>
        <a:ext cx="11920753" cy="726370"/>
      </dsp:txXfrm>
    </dsp:sp>
    <dsp:sp modelId="{86D2DEE3-2D25-422D-8E41-0C8B55462D48}">
      <dsp:nvSpPr>
        <dsp:cNvPr id="0" name=""/>
        <dsp:cNvSpPr/>
      </dsp:nvSpPr>
      <dsp:spPr>
        <a:xfrm>
          <a:off x="0" y="9786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Arial" panose="020B0604020202020204" pitchFamily="34" charset="0"/>
              <a:cs typeface="Arial" panose="020B0604020202020204" pitchFamily="34" charset="0"/>
            </a:rPr>
            <a:t>Excessive recreational screen use can displace opportunities for physical activity, sleep, play and social interaction </a:t>
          </a:r>
          <a:r>
            <a:rPr lang="fr-FR" sz="1400" b="0" kern="1200" dirty="0">
              <a:latin typeface="Arial" panose="020B0604020202020204" pitchFamily="34" charset="0"/>
              <a:cs typeface="Arial" panose="020B0604020202020204" pitchFamily="34" charset="0"/>
            </a:rPr>
            <a:t>(Chaput </a:t>
          </a:r>
          <a:r>
            <a:rPr lang="fr-FR" sz="1400" b="0" i="1" kern="1200" dirty="0">
              <a:latin typeface="Arial" panose="020B0604020202020204" pitchFamily="34" charset="0"/>
              <a:cs typeface="Arial" panose="020B0604020202020204" pitchFamily="34" charset="0"/>
            </a:rPr>
            <a:t>et al</a:t>
          </a:r>
          <a:r>
            <a:rPr lang="fr-FR" sz="1400" b="0" kern="1200" dirty="0">
              <a:latin typeface="Arial" panose="020B0604020202020204" pitchFamily="34" charset="0"/>
              <a:cs typeface="Arial" panose="020B0604020202020204" pitchFamily="34" charset="0"/>
            </a:rPr>
            <a:t>., 2020; </a:t>
          </a:r>
          <a:r>
            <a:rPr lang="fr-FR" sz="1400" b="0" kern="1200" dirty="0" err="1">
              <a:latin typeface="Arial" panose="020B0604020202020204" pitchFamily="34" charset="0"/>
              <a:cs typeface="Arial" panose="020B0604020202020204" pitchFamily="34" charset="0"/>
            </a:rPr>
            <a:t>Ofcom</a:t>
          </a:r>
          <a:r>
            <a:rPr lang="fr-FR" sz="1400" b="0" kern="1200" dirty="0">
              <a:latin typeface="Arial" panose="020B0604020202020204" pitchFamily="34" charset="0"/>
              <a:cs typeface="Arial" panose="020B0604020202020204" pitchFamily="34" charset="0"/>
            </a:rPr>
            <a:t>, 2024).</a:t>
          </a:r>
          <a:endParaRPr lang="en-US" sz="1400" b="0" kern="1200" dirty="0">
            <a:latin typeface="Arial" panose="020B0604020202020204" pitchFamily="34" charset="0"/>
            <a:cs typeface="Arial" panose="020B0604020202020204" pitchFamily="34" charset="0"/>
          </a:endParaRPr>
        </a:p>
      </dsp:txBody>
      <dsp:txXfrm>
        <a:off x="39295" y="1017975"/>
        <a:ext cx="11920753" cy="726370"/>
      </dsp:txXfrm>
    </dsp:sp>
    <dsp:sp modelId="{C12425C9-1C7F-4525-AF05-9D4B7B0DFA46}">
      <dsp:nvSpPr>
        <dsp:cNvPr id="0" name=""/>
        <dsp:cNvSpPr/>
      </dsp:nvSpPr>
      <dsp:spPr>
        <a:xfrm>
          <a:off x="0" y="19074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Reducing recreational screen time can create opportunities for physical, psychological and social benefits </a:t>
          </a:r>
          <a:r>
            <a:rPr lang="da-DK" sz="1400" kern="1200" dirty="0">
              <a:latin typeface="Arial" panose="020B0604020202020204" pitchFamily="34" charset="0"/>
              <a:cs typeface="Arial" panose="020B0604020202020204" pitchFamily="34" charset="0"/>
            </a:rPr>
            <a:t>(Lee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2020; Oswald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2020).</a:t>
          </a:r>
          <a:endParaRPr lang="en-US" sz="1400" kern="1200" dirty="0">
            <a:latin typeface="Arial" panose="020B0604020202020204" pitchFamily="34" charset="0"/>
            <a:cs typeface="Arial" panose="020B0604020202020204" pitchFamily="34" charset="0"/>
          </a:endParaRPr>
        </a:p>
      </dsp:txBody>
      <dsp:txXfrm>
        <a:off x="39295" y="1946775"/>
        <a:ext cx="11920753" cy="726370"/>
      </dsp:txXfrm>
    </dsp:sp>
    <dsp:sp modelId="{C3D57F63-212F-42F7-B007-A468DB96F05E}">
      <dsp:nvSpPr>
        <dsp:cNvPr id="0" name=""/>
        <dsp:cNvSpPr/>
      </dsp:nvSpPr>
      <dsp:spPr>
        <a:xfrm>
          <a:off x="0" y="28362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Behaviour change is influenced by children, families, </a:t>
          </a:r>
          <a:r>
            <a:rPr lang="en-GB" sz="1400" kern="1200" dirty="0">
              <a:latin typeface="Arial" panose="020B0604020202020204" pitchFamily="34" charset="0"/>
              <a:cs typeface="Arial" panose="020B0604020202020204" pitchFamily="34" charset="0"/>
            </a:rPr>
            <a:t>peers and the wider environment </a:t>
          </a:r>
          <a:r>
            <a:rPr lang="de-DE" sz="1400" kern="1200" dirty="0">
              <a:latin typeface="Arial" panose="020B0604020202020204" pitchFamily="34" charset="0"/>
              <a:cs typeface="Arial" panose="020B0604020202020204" pitchFamily="34" charset="0"/>
            </a:rPr>
            <a:t>(Michie, van Stralen and West, 2011).</a:t>
          </a:r>
          <a:endParaRPr lang="en-US" sz="1400" kern="1200" dirty="0">
            <a:latin typeface="Arial" panose="020B0604020202020204" pitchFamily="34" charset="0"/>
            <a:cs typeface="Arial" panose="020B0604020202020204" pitchFamily="34" charset="0"/>
          </a:endParaRPr>
        </a:p>
      </dsp:txBody>
      <dsp:txXfrm>
        <a:off x="39295" y="2875575"/>
        <a:ext cx="11920753" cy="726370"/>
      </dsp:txXfrm>
    </dsp:sp>
    <dsp:sp modelId="{C666F790-199B-41E6-8B22-91303BE51BB1}">
      <dsp:nvSpPr>
        <dsp:cNvPr id="0" name=""/>
        <dsp:cNvSpPr/>
      </dsp:nvSpPr>
      <dsp:spPr>
        <a:xfrm>
          <a:off x="0" y="3765080"/>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Social Cognitive Theory highlights the importance of role modelling and the family environment (Bandura, 1997).</a:t>
          </a:r>
          <a:endParaRPr lang="en-US" sz="1400" kern="1200" dirty="0">
            <a:latin typeface="Arial" panose="020B0604020202020204" pitchFamily="34" charset="0"/>
            <a:cs typeface="Arial" panose="020B0604020202020204" pitchFamily="34" charset="0"/>
          </a:endParaRPr>
        </a:p>
      </dsp:txBody>
      <dsp:txXfrm>
        <a:off x="39295" y="3804375"/>
        <a:ext cx="11920753" cy="726370"/>
      </dsp:txXfrm>
    </dsp:sp>
    <dsp:sp modelId="{DCCC7D3F-DA96-4374-A317-9E6009357AAB}">
      <dsp:nvSpPr>
        <dsp:cNvPr id="0" name=""/>
        <dsp:cNvSpPr/>
      </dsp:nvSpPr>
      <dsp:spPr>
        <a:xfrm>
          <a:off x="0" y="46938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COM-B shows that successful behaviour change requires capability, opportunity and motivation (</a:t>
          </a:r>
          <a:r>
            <a:rPr lang="da-DK" sz="1400" kern="1200" dirty="0">
              <a:latin typeface="Arial" panose="020B0604020202020204" pitchFamily="34" charset="0"/>
              <a:cs typeface="Arial" panose="020B0604020202020204" pitchFamily="34" charset="0"/>
            </a:rPr>
            <a:t>Khullar et al., 2023; Daryabeygi-Khotbehsara </a:t>
          </a:r>
          <a:r>
            <a:rPr lang="da-DK" sz="1400" i="1" kern="1200" dirty="0">
              <a:latin typeface="Arial" panose="020B0604020202020204" pitchFamily="34" charset="0"/>
              <a:cs typeface="Arial" panose="020B0604020202020204" pitchFamily="34" charset="0"/>
            </a:rPr>
            <a:t>et al</a:t>
          </a:r>
          <a:r>
            <a:rPr lang="da-DK" sz="1400" kern="1200" dirty="0">
              <a:latin typeface="Arial" panose="020B0604020202020204" pitchFamily="34" charset="0"/>
              <a:cs typeface="Arial" panose="020B0604020202020204" pitchFamily="34" charset="0"/>
            </a:rPr>
            <a:t>., 2024).</a:t>
          </a:r>
          <a:endParaRPr lang="en-US" sz="1400" kern="1200" dirty="0">
            <a:latin typeface="Arial" panose="020B0604020202020204" pitchFamily="34" charset="0"/>
            <a:cs typeface="Arial" panose="020B0604020202020204" pitchFamily="34" charset="0"/>
          </a:endParaRPr>
        </a:p>
      </dsp:txBody>
      <dsp:txXfrm>
        <a:off x="39295" y="4733176"/>
        <a:ext cx="11920753" cy="726370"/>
      </dsp:txXfrm>
    </dsp:sp>
    <dsp:sp modelId="{BFD660F1-CCA0-4454-9EB3-A2F8B88446A4}">
      <dsp:nvSpPr>
        <dsp:cNvPr id="0" name=""/>
        <dsp:cNvSpPr/>
      </dsp:nvSpPr>
      <dsp:spPr>
        <a:xfrm>
          <a:off x="0" y="56226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Family Play Challenge focuses on replacing some screen time with enjoyable, accessible family activities (Raj </a:t>
          </a:r>
          <a:r>
            <a:rPr lang="en-GB" sz="1400" i="1" kern="1200" dirty="0">
              <a:latin typeface="Arial" panose="020B0604020202020204" pitchFamily="34" charset="0"/>
              <a:cs typeface="Arial" panose="020B0604020202020204" pitchFamily="34" charset="0"/>
            </a:rPr>
            <a:t>et al.</a:t>
          </a:r>
          <a:r>
            <a:rPr lang="en-GB" sz="1400" kern="1200" dirty="0">
              <a:latin typeface="Arial" panose="020B0604020202020204" pitchFamily="34" charset="0"/>
              <a:cs typeface="Arial" panose="020B0604020202020204" pitchFamily="34" charset="0"/>
            </a:rPr>
            <a:t>, 2023).</a:t>
          </a:r>
          <a:endParaRPr lang="en-US" sz="1400" kern="1200" dirty="0">
            <a:latin typeface="Arial" panose="020B0604020202020204" pitchFamily="34" charset="0"/>
            <a:cs typeface="Arial" panose="020B0604020202020204" pitchFamily="34" charset="0"/>
          </a:endParaRPr>
        </a:p>
      </dsp:txBody>
      <dsp:txXfrm>
        <a:off x="39295" y="5661976"/>
        <a:ext cx="11920753" cy="726370"/>
      </dsp:txXfrm>
    </dsp:sp>
    <dsp:sp modelId="{EB3219C0-449D-4BB7-BD4B-2F992E97A94C}">
      <dsp:nvSpPr>
        <dsp:cNvPr id="0" name=""/>
        <dsp:cNvSpPr/>
      </dsp:nvSpPr>
      <dsp:spPr>
        <a:xfrm>
          <a:off x="0" y="65514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 positive, family-centred and non-judgemental approach is more appropriate than simply telling children to use screens less (NSPCC, 2026).</a:t>
          </a:r>
          <a:endParaRPr lang="en-US" sz="1400" kern="1200" dirty="0">
            <a:latin typeface="Arial" panose="020B0604020202020204" pitchFamily="34" charset="0"/>
            <a:cs typeface="Arial" panose="020B0604020202020204" pitchFamily="34" charset="0"/>
          </a:endParaRPr>
        </a:p>
      </dsp:txBody>
      <dsp:txXfrm>
        <a:off x="39295" y="6590776"/>
        <a:ext cx="11920753" cy="726370"/>
      </dsp:txXfrm>
    </dsp:sp>
    <dsp:sp modelId="{A390DD51-1F05-4A56-BB4C-DF1AFF87C0E2}">
      <dsp:nvSpPr>
        <dsp:cNvPr id="0" name=""/>
        <dsp:cNvSpPr/>
      </dsp:nvSpPr>
      <dsp:spPr>
        <a:xfrm>
          <a:off x="0" y="7480281"/>
          <a:ext cx="11999343" cy="804960"/>
        </a:xfrm>
        <a:prstGeom prst="roundRect">
          <a:avLst/>
        </a:prstGeom>
        <a:solidFill>
          <a:srgbClr val="884FB3"/>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goal is not to eliminate screens, but to create a healthier balance between screen use and the activities children need to thrive (Healthier Together, 2026).</a:t>
          </a:r>
          <a:endParaRPr lang="en-US" sz="1400" kern="1200" dirty="0">
            <a:latin typeface="Arial" panose="020B0604020202020204" pitchFamily="34" charset="0"/>
            <a:cs typeface="Arial" panose="020B0604020202020204" pitchFamily="34" charset="0"/>
          </a:endParaRPr>
        </a:p>
      </dsp:txBody>
      <dsp:txXfrm>
        <a:off x="39295" y="7519576"/>
        <a:ext cx="11920753" cy="7263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53AB3B-81B6-4078-9192-9E0110867F97}"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FED43-CD0E-443A-B929-C834060CB100}" type="slidenum">
              <a:rPr lang="en-GB" smtClean="0"/>
              <a:t>‹#›</a:t>
            </a:fld>
            <a:endParaRPr lang="en-GB"/>
          </a:p>
        </p:txBody>
      </p:sp>
    </p:spTree>
    <p:extLst>
      <p:ext uri="{BB962C8B-B14F-4D97-AF65-F5344CB8AC3E}">
        <p14:creationId xmlns:p14="http://schemas.microsoft.com/office/powerpoint/2010/main" val="174478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49251-6C6D-44AE-A14A-77441BE46B1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04232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849251-6C6D-44AE-A14A-77441BE46B1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4419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8288000" cy="10287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10621817" y="2620814"/>
            <a:ext cx="10286999" cy="5045372"/>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0" name="Group 9">
            <a:extLst>
              <a:ext uri="{FF2B5EF4-FFF2-40B4-BE49-F238E27FC236}">
                <a16:creationId xmlns:a16="http://schemas.microsoft.com/office/drawing/2014/main" id="{9202F837-F353-1001-95F9-2AF03EA5942C}"/>
              </a:ext>
            </a:extLst>
          </p:cNvPr>
          <p:cNvGrpSpPr/>
          <p:nvPr/>
        </p:nvGrpSpPr>
        <p:grpSpPr>
          <a:xfrm>
            <a:off x="10258285" y="684246"/>
            <a:ext cx="4729253" cy="4478493"/>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1049490" y="2971801"/>
            <a:ext cx="8840274" cy="4381880"/>
          </a:xfrm>
        </p:spPr>
        <p:txBody>
          <a:bodyPr/>
          <a:lstStyle>
            <a:lvl1pPr>
              <a:defRPr sz="108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1049489" y="7353682"/>
            <a:ext cx="7347054" cy="1865270"/>
          </a:xfrm>
        </p:spPr>
        <p:txBody>
          <a:bodyPr vert="horz" lIns="91440" tIns="45720" rIns="91440" bIns="45720" rtlCol="0" anchor="t">
            <a:normAutofit/>
          </a:bodyPr>
          <a:lstStyle>
            <a:lvl1pPr marL="0" indent="0">
              <a:lnSpc>
                <a:spcPct val="120000"/>
              </a:lnSpc>
              <a:spcBef>
                <a:spcPts val="0"/>
              </a:spcBef>
              <a:buNone/>
              <a:defRPr lang="en-US" sz="24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1051186" y="377771"/>
            <a:ext cx="4884920" cy="547688"/>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1051186" y="9512879"/>
            <a:ext cx="2709692" cy="547688"/>
          </a:xfrm>
        </p:spPr>
        <p:txBody>
          <a:bodyPr/>
          <a:lstStyle>
            <a:lvl1pPr algn="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39AF9B53-F5E5-4AB7-BB1C-7446D43ACB27}" type="slidenum">
              <a:rPr lang="en-GB" smtClean="0"/>
              <a:t>‹#›</a:t>
            </a:fld>
            <a:endParaRPr lang="en-GB"/>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12267473" y="7052325"/>
            <a:ext cx="3500337" cy="3008241"/>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spTree>
    <p:extLst>
      <p:ext uri="{BB962C8B-B14F-4D97-AF65-F5344CB8AC3E}">
        <p14:creationId xmlns:p14="http://schemas.microsoft.com/office/powerpoint/2010/main" val="134997482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1049490" y="754380"/>
            <a:ext cx="15773400" cy="14676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1049490" y="2267622"/>
            <a:ext cx="15773400" cy="68991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901686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8288000" cy="10287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1049490" y="1699592"/>
            <a:ext cx="6865332" cy="5382041"/>
          </a:xfrm>
        </p:spPr>
        <p:txBody>
          <a:bodyPr anchor="t">
            <a:normAutofit/>
          </a:bodyPr>
          <a:lstStyle>
            <a:lvl1pPr>
              <a:defRPr sz="108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1049489" y="7081632"/>
            <a:ext cx="6447890" cy="1505778"/>
          </a:xfrm>
        </p:spPr>
        <p:txBody>
          <a:bodyPr vert="horz" lIns="91440" tIns="45720" rIns="91440" bIns="45720" rtlCol="0" anchor="b">
            <a:normAutofit/>
          </a:bodyPr>
          <a:lstStyle>
            <a:lvl1pPr marL="0" indent="0">
              <a:lnSpc>
                <a:spcPct val="120000"/>
              </a:lnSpc>
              <a:spcBef>
                <a:spcPts val="0"/>
              </a:spcBef>
              <a:buNone/>
              <a:defRPr lang="en-US" sz="24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1051186" y="384049"/>
            <a:ext cx="4884920" cy="547688"/>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1051186" y="9512879"/>
            <a:ext cx="2709692" cy="547688"/>
          </a:xfrm>
        </p:spPr>
        <p:txBody>
          <a:bodyPr/>
          <a:lstStyle>
            <a:lvl1pPr algn="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8403125" y="2314143"/>
            <a:ext cx="8561402" cy="7972857"/>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12250164" y="0"/>
            <a:ext cx="6037836" cy="3249435"/>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sz="2700"/>
          </a:p>
        </p:txBody>
      </p:sp>
    </p:spTree>
    <p:extLst>
      <p:ext uri="{BB962C8B-B14F-4D97-AF65-F5344CB8AC3E}">
        <p14:creationId xmlns:p14="http://schemas.microsoft.com/office/powerpoint/2010/main" val="28216378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8288000" cy="10287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9320756" y="1108843"/>
            <a:ext cx="8173083" cy="674169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9966923" y="7834958"/>
            <a:ext cx="6632463" cy="2476535"/>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10428755" y="2003453"/>
            <a:ext cx="6015537" cy="3594543"/>
          </a:xfrm>
        </p:spPr>
        <p:txBody>
          <a:bodyPr anchor="ctr">
            <a:normAutofit/>
          </a:bodyPr>
          <a:lstStyle>
            <a:lvl1pPr algn="ctr">
              <a:defRPr sz="99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11272057" y="5775083"/>
            <a:ext cx="4563689" cy="1505780"/>
          </a:xfrm>
          <a:prstGeom prst="rect">
            <a:avLst/>
          </a:prstGeom>
        </p:spPr>
        <p:txBody>
          <a:bodyPr anchor="ctr">
            <a:normAutofit/>
          </a:bodyPr>
          <a:lstStyle>
            <a:lvl1pPr marL="0" indent="0" algn="ctr">
              <a:lnSpc>
                <a:spcPct val="110000"/>
              </a:lnSpc>
              <a:buNone/>
              <a:defRPr sz="2400">
                <a:solidFill>
                  <a:schemeClr val="tx2"/>
                </a:solidFill>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38143802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974331" y="973661"/>
            <a:ext cx="10318844" cy="8370173"/>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90480" y="3527591"/>
            <a:ext cx="5831645" cy="3969990"/>
          </a:xfrm>
        </p:spPr>
        <p:txBody>
          <a:bodyPr anchor="ctr">
            <a:normAutofit/>
          </a:bodyPr>
          <a:lstStyle>
            <a:lvl1pPr algn="ctr">
              <a:defRPr sz="108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9963396" y="1423360"/>
            <a:ext cx="6496662" cy="7582619"/>
          </a:xfrm>
          <a:prstGeom prst="rect">
            <a:avLst/>
          </a:prstGeom>
        </p:spPr>
        <p:txBody>
          <a:bodyPr anchor="ctr">
            <a:normAutofit/>
          </a:bodyPr>
          <a:lstStyle>
            <a:lvl1pPr>
              <a:defRPr sz="2400"/>
            </a:lvl1pPr>
            <a:lvl2pPr>
              <a:defRPr sz="2100"/>
            </a:lvl2pPr>
            <a:lvl3pPr>
              <a:defRPr sz="210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907721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9531466" y="1606005"/>
            <a:ext cx="6732863" cy="2179620"/>
          </a:xfrm>
        </p:spPr>
        <p:txBody>
          <a:bodyPr/>
          <a:lstStyle>
            <a:lvl1pPr>
              <a:defRPr sz="12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9531466" y="384049"/>
            <a:ext cx="4884920" cy="547688"/>
          </a:xfrm>
        </p:spPr>
        <p:txBody>
          <a:bodyPr/>
          <a:lstStyle>
            <a:lvl1pPr>
              <a:defRPr>
                <a:solidFill>
                  <a:schemeClr val="tx2"/>
                </a:solidFill>
              </a:defRPr>
            </a:lvl1pPr>
          </a:lstStyle>
          <a:p>
            <a:endParaRPr lang="en-GB"/>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9531466" y="3818596"/>
            <a:ext cx="6732863" cy="5353544"/>
          </a:xfrm>
          <a:prstGeom prst="rect">
            <a:avLst/>
          </a:prstGeom>
        </p:spPr>
        <p:txBody>
          <a:bodyPr>
            <a:normAutofit/>
          </a:bodyPr>
          <a:lstStyle>
            <a:lvl1pPr>
              <a:defRPr sz="2400">
                <a:solidFill>
                  <a:schemeClr val="tx2"/>
                </a:solidFill>
              </a:defRPr>
            </a:lvl1pPr>
            <a:lvl2pPr>
              <a:defRPr sz="2100">
                <a:solidFill>
                  <a:schemeClr val="tx2"/>
                </a:solidFill>
              </a:defRPr>
            </a:lvl2pPr>
            <a:lvl3pPr>
              <a:defRPr sz="2100">
                <a:solidFill>
                  <a:schemeClr val="tx2"/>
                </a:solidFill>
              </a:defRPr>
            </a:lvl3pPr>
            <a:lvl4pPr>
              <a:defRPr sz="2100">
                <a:solidFill>
                  <a:schemeClr val="tx2"/>
                </a:solidFill>
              </a:defRPr>
            </a:lvl4pPr>
            <a:lvl5pPr>
              <a:defRPr sz="21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31465" y="9534526"/>
            <a:ext cx="4320915" cy="547688"/>
          </a:xfrm>
        </p:spPr>
        <p:txBody>
          <a:bodyPr/>
          <a:lstStyle>
            <a:lvl1pPr algn="l">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547541" y="1194949"/>
            <a:ext cx="5588508" cy="5496668"/>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2654759" y="6529841"/>
            <a:ext cx="3673325" cy="184562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a:p>
            <a:pPr algn="ctr"/>
            <a:endParaRPr lang="en-US" sz="2700"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2371735" y="8387241"/>
            <a:ext cx="3472514" cy="1899564"/>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3872129" y="7163313"/>
            <a:ext cx="939333" cy="674619"/>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grpSp>
    </p:spTree>
    <p:extLst>
      <p:ext uri="{BB962C8B-B14F-4D97-AF65-F5344CB8AC3E}">
        <p14:creationId xmlns:p14="http://schemas.microsoft.com/office/powerpoint/2010/main" val="3849013225"/>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1358247" y="2516437"/>
            <a:ext cx="19205846" cy="7796636"/>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1051186" y="4321192"/>
            <a:ext cx="11720435" cy="5553857"/>
          </a:xfrm>
        </p:spPr>
        <p:txBody>
          <a:bodyPr anchor="b">
            <a:normAutofit/>
          </a:bodyPr>
          <a:lstStyle>
            <a:lvl1pPr>
              <a:defRPr sz="12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1051186" y="384049"/>
            <a:ext cx="4884920" cy="547688"/>
          </a:xfrm>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1783727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751560"/>
            <a:ext cx="6676610" cy="217097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64659" y="2751561"/>
            <a:ext cx="6849660" cy="5584341"/>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64659"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858463" y="8105822"/>
            <a:ext cx="3316299" cy="171974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a:p>
            <a:pPr algn="ctr"/>
            <a:endParaRPr lang="en-US" sz="2700"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2529923" y="5356454"/>
            <a:ext cx="2830176" cy="285142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4033736" y="7836296"/>
            <a:ext cx="3004530" cy="164515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0" name="Group 9">
            <a:extLst>
              <a:ext uri="{FF2B5EF4-FFF2-40B4-BE49-F238E27FC236}">
                <a16:creationId xmlns:a16="http://schemas.microsoft.com/office/drawing/2014/main" id="{1F52DA47-97EB-C152-1228-A51F55B73D73}"/>
              </a:ext>
            </a:extLst>
          </p:cNvPr>
          <p:cNvGrpSpPr/>
          <p:nvPr/>
        </p:nvGrpSpPr>
        <p:grpSpPr>
          <a:xfrm>
            <a:off x="3451520" y="6471974"/>
            <a:ext cx="1034888" cy="469359"/>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3873122" y="7034168"/>
            <a:ext cx="187127" cy="206006"/>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5038673" y="8733242"/>
            <a:ext cx="793932" cy="550692"/>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30411152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5338243" y="7354249"/>
            <a:ext cx="2921784" cy="29437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10001121" y="7907572"/>
            <a:ext cx="3353898" cy="182071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a:p>
            <a:pPr algn="ctr"/>
            <a:endParaRPr lang="en-US" sz="2700"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13015181" y="7739996"/>
            <a:ext cx="2856966" cy="170129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6473029" y="8533291"/>
            <a:ext cx="837116" cy="605906"/>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11187230" y="8599262"/>
            <a:ext cx="981681" cy="437327"/>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14092508" y="7870066"/>
            <a:ext cx="909531" cy="487547"/>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91" y="1420586"/>
            <a:ext cx="5771771" cy="32575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831463" y="1383370"/>
            <a:ext cx="8427725" cy="46433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893487" y="9534526"/>
            <a:ext cx="3099803"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9266073" y="9534526"/>
            <a:ext cx="737751" cy="547688"/>
          </a:xfrm>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2084911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5510360" y="7114638"/>
            <a:ext cx="3220452" cy="306724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4" y="1455809"/>
            <a:ext cx="5508209" cy="317452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5" y="4653755"/>
            <a:ext cx="4041804" cy="4123797"/>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49491" y="9534526"/>
            <a:ext cx="3260222"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309712" y="9534526"/>
            <a:ext cx="1878773" cy="547688"/>
          </a:xfrm>
        </p:spPr>
        <p:txBody>
          <a:bodyPr/>
          <a:lstStyle/>
          <a:p>
            <a:fld id="{DC7AEE2A-CE2D-4B0B-A000-5E91B3668577}" type="datetimeFigureOut">
              <a:rPr lang="en-GB" smtClean="0"/>
              <a:t>09/10/2026</a:t>
            </a:fld>
            <a:endParaRPr lang="en-GB"/>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7989272" y="755294"/>
            <a:ext cx="9705606" cy="9572612"/>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grpSp>
        <p:nvGrpSpPr>
          <p:cNvPr id="9" name="Group 8">
            <a:extLst>
              <a:ext uri="{FF2B5EF4-FFF2-40B4-BE49-F238E27FC236}">
                <a16:creationId xmlns:a16="http://schemas.microsoft.com/office/drawing/2014/main" id="{06C44693-C69D-4576-2193-CF5BB3785B93}"/>
              </a:ext>
            </a:extLst>
          </p:cNvPr>
          <p:cNvGrpSpPr/>
          <p:nvPr/>
        </p:nvGrpSpPr>
        <p:grpSpPr>
          <a:xfrm>
            <a:off x="6793155" y="8404418"/>
            <a:ext cx="767205" cy="387675"/>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7099618" y="8904515"/>
            <a:ext cx="202004" cy="6857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35928216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590921"/>
            <a:ext cx="6476666"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6" y="2799110"/>
            <a:ext cx="6476666" cy="62773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9012911" y="1072991"/>
            <a:ext cx="9261192" cy="7755905"/>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7839467" y="8593088"/>
            <a:ext cx="3197270" cy="15600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9144001" y="9076436"/>
            <a:ext cx="906803" cy="486084"/>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6334965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2904847" y="8598050"/>
            <a:ext cx="3614729" cy="164936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642864" y="786622"/>
            <a:ext cx="7649172" cy="2184767"/>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868901" y="3135273"/>
            <a:ext cx="5715375" cy="5536629"/>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42864" y="2994811"/>
            <a:ext cx="7649172" cy="612379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42864"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4082723" y="1007204"/>
            <a:ext cx="3208481" cy="304454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621530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7" y="970472"/>
            <a:ext cx="5886713" cy="266223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3656128"/>
            <a:ext cx="5886713" cy="542386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8446169" y="2"/>
            <a:ext cx="9841832" cy="10286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51186" y="9512879"/>
            <a:ext cx="3974174"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025359" y="9534526"/>
            <a:ext cx="1900790"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7198932" y="9534526"/>
            <a:ext cx="737751" cy="547688"/>
          </a:xfrm>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0845098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5" y="796460"/>
            <a:ext cx="8092815"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5" y="3004649"/>
            <a:ext cx="8092815" cy="60250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10275902" y="1858270"/>
            <a:ext cx="7380755" cy="856532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442367"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7156881" y="9534526"/>
            <a:ext cx="820883" cy="547688"/>
          </a:xfrm>
        </p:spPr>
        <p:txBody>
          <a:bodyPr/>
          <a:lstStyle/>
          <a:p>
            <a:fld id="{39AF9B53-F5E5-4AB7-BB1C-7446D43ACB27}" type="slidenum">
              <a:rPr lang="en-GB" smtClean="0"/>
              <a:t>‹#›</a:t>
            </a:fld>
            <a:endParaRPr lang="en-GB"/>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5439912" y="732869"/>
            <a:ext cx="2998145" cy="1425461"/>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spTree>
    <p:extLst>
      <p:ext uri="{BB962C8B-B14F-4D97-AF65-F5344CB8AC3E}">
        <p14:creationId xmlns:p14="http://schemas.microsoft.com/office/powerpoint/2010/main" val="24719299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90" y="796460"/>
            <a:ext cx="8092815" cy="2184767"/>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49490" y="3004649"/>
            <a:ext cx="8092815" cy="60250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9936473" y="275433"/>
            <a:ext cx="8315013" cy="9120807"/>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49491" y="9534526"/>
            <a:ext cx="4759028"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4329067"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7156881" y="9534526"/>
            <a:ext cx="820883" cy="547688"/>
          </a:xfrm>
        </p:spPr>
        <p:txBody>
          <a:bodyPr/>
          <a:lstStyle/>
          <a:p>
            <a:fld id="{39AF9B53-F5E5-4AB7-BB1C-7446D43ACB27}" type="slidenum">
              <a:rPr lang="en-GB" smtClean="0"/>
              <a:t>‹#›</a:t>
            </a:fld>
            <a:endParaRPr lang="en-GB"/>
          </a:p>
        </p:txBody>
      </p:sp>
      <p:sp>
        <p:nvSpPr>
          <p:cNvPr id="20" name="Oval 28">
            <a:extLst>
              <a:ext uri="{FF2B5EF4-FFF2-40B4-BE49-F238E27FC236}">
                <a16:creationId xmlns:a16="http://schemas.microsoft.com/office/drawing/2014/main" id="{1B4BC684-4AF2-808F-7211-8B63C550A059}"/>
              </a:ext>
            </a:extLst>
          </p:cNvPr>
          <p:cNvSpPr/>
          <p:nvPr/>
        </p:nvSpPr>
        <p:spPr>
          <a:xfrm rot="2599426">
            <a:off x="9379001" y="7403258"/>
            <a:ext cx="2700062" cy="266367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10336820" y="8355081"/>
            <a:ext cx="939333" cy="674619"/>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spTree>
    <p:extLst>
      <p:ext uri="{BB962C8B-B14F-4D97-AF65-F5344CB8AC3E}">
        <p14:creationId xmlns:p14="http://schemas.microsoft.com/office/powerpoint/2010/main" val="20354834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6132" y="518160"/>
            <a:ext cx="9708849" cy="16998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6134" y="2241452"/>
            <a:ext cx="9708849" cy="690254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1056133" y="9534526"/>
            <a:ext cx="4863935" cy="547688"/>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7111465" y="9534526"/>
            <a:ext cx="2701634" cy="547688"/>
          </a:xfrm>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9966362" y="9534526"/>
            <a:ext cx="820883" cy="547688"/>
          </a:xfrm>
        </p:spPr>
        <p:txBody>
          <a:bodyPr/>
          <a:lstStyle/>
          <a:p>
            <a:fld id="{39AF9B53-F5E5-4AB7-BB1C-7446D43ACB27}" type="slidenum">
              <a:rPr lang="en-GB" smtClean="0"/>
              <a:t>‹#›</a:t>
            </a:fld>
            <a:endParaRPr lang="en-GB"/>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12067309" y="0"/>
            <a:ext cx="6220691" cy="10287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974115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9" y="6639792"/>
            <a:ext cx="5780180" cy="2534403"/>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8288000" cy="6159261"/>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388942" y="6639792"/>
            <a:ext cx="9904085" cy="278829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6546534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49489" y="1421675"/>
            <a:ext cx="4583393" cy="2356460"/>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563380" y="4848533"/>
            <a:ext cx="5245139" cy="4441503"/>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288658" y="1421675"/>
            <a:ext cx="10948157" cy="786836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39AF9B53-F5E5-4AB7-BB1C-7446D43ACB27}" type="slidenum">
              <a:rPr lang="en-GB" smtClean="0"/>
              <a:t>‹#›</a:t>
            </a:fld>
            <a:endParaRPr lang="en-GB"/>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3595402" y="3816107"/>
            <a:ext cx="1559084" cy="157079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Tree>
    <p:extLst>
      <p:ext uri="{BB962C8B-B14F-4D97-AF65-F5344CB8AC3E}">
        <p14:creationId xmlns:p14="http://schemas.microsoft.com/office/powerpoint/2010/main" val="35244501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6181492" y="6717327"/>
            <a:ext cx="10585511" cy="2217990"/>
          </a:xfrm>
        </p:spPr>
        <p:txBody>
          <a:bodyPr anchor="t">
            <a:normAutofit/>
          </a:bodyPr>
          <a:lstStyle>
            <a:lvl1pPr>
              <a:lnSpc>
                <a:spcPct val="110000"/>
              </a:lnSpc>
              <a:defRPr sz="36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6041232" y="1238251"/>
            <a:ext cx="11619894" cy="6751469"/>
          </a:xfrm>
        </p:spPr>
        <p:txBody>
          <a:bodyPr anchor="b"/>
          <a:lstStyle>
            <a:lvl1pPr>
              <a:buNone/>
              <a:defRPr sz="45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181493" y="9534526"/>
            <a:ext cx="4759028" cy="547688"/>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74837" y="4563814"/>
            <a:ext cx="4908204" cy="5598101"/>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spTree>
    <p:extLst>
      <p:ext uri="{BB962C8B-B14F-4D97-AF65-F5344CB8AC3E}">
        <p14:creationId xmlns:p14="http://schemas.microsoft.com/office/powerpoint/2010/main" val="1140745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5" y="-1417320"/>
            <a:ext cx="15582549" cy="12115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3187978" y="2356075"/>
            <a:ext cx="11912048" cy="5724941"/>
          </a:xfrm>
          <a:prstGeom prst="rect">
            <a:avLst/>
          </a:prstGeom>
        </p:spPr>
        <p:txBody>
          <a:bodyPr vert="horz" lIns="91440" tIns="45720" rIns="91440" bIns="45720" rtlCol="0" anchor="ctr">
            <a:normAutofit/>
          </a:bodyPr>
          <a:lstStyle>
            <a:lvl1pPr marL="0" indent="0" algn="ctr">
              <a:lnSpc>
                <a:spcPct val="55000"/>
              </a:lnSpc>
              <a:buNone/>
              <a:defRPr lang="en-US" sz="12000" b="1" dirty="0">
                <a:latin typeface="+mj-lt"/>
              </a:defRPr>
            </a:lvl1pPr>
            <a:lvl2pPr marL="685800" indent="0" algn="ctr">
              <a:lnSpc>
                <a:spcPct val="55000"/>
              </a:lnSpc>
              <a:buNone/>
              <a:defRPr lang="en-US" sz="12000" b="1" dirty="0">
                <a:latin typeface="+mj-lt"/>
              </a:defRPr>
            </a:lvl2pPr>
            <a:lvl3pPr marL="1371600" indent="0" algn="ctr">
              <a:lnSpc>
                <a:spcPct val="55000"/>
              </a:lnSpc>
              <a:buNone/>
              <a:defRPr lang="en-US" sz="12000" b="1" dirty="0">
                <a:latin typeface="+mj-lt"/>
              </a:defRPr>
            </a:lvl3pPr>
            <a:lvl4pPr marL="2057400" indent="0" algn="ctr">
              <a:lnSpc>
                <a:spcPct val="55000"/>
              </a:lnSpc>
              <a:buNone/>
              <a:defRPr lang="en-US" sz="12000" b="1" dirty="0">
                <a:latin typeface="+mj-lt"/>
              </a:defRPr>
            </a:lvl4pPr>
            <a:lvl5pPr marL="2743200" indent="0" algn="ctr">
              <a:lnSpc>
                <a:spcPct val="55000"/>
              </a:lnSpc>
              <a:buNone/>
              <a:defRPr lang="en-US" sz="12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39AF9B53-F5E5-4AB7-BB1C-7446D43ACB27}" type="slidenum">
              <a:rPr lang="en-GB" smtClean="0"/>
              <a:t>‹#›</a:t>
            </a:fld>
            <a:endParaRPr lang="en-GB"/>
          </a:p>
        </p:txBody>
      </p:sp>
      <p:sp>
        <p:nvSpPr>
          <p:cNvPr id="16" name="Oval 28">
            <a:extLst>
              <a:ext uri="{FF2B5EF4-FFF2-40B4-BE49-F238E27FC236}">
                <a16:creationId xmlns:a16="http://schemas.microsoft.com/office/drawing/2014/main" id="{9A08BBB9-2A8D-DCA0-A0C8-56229C3CA62D}"/>
              </a:ext>
            </a:extLst>
          </p:cNvPr>
          <p:cNvSpPr/>
          <p:nvPr/>
        </p:nvSpPr>
        <p:spPr>
          <a:xfrm rot="1928485">
            <a:off x="4350090" y="4533757"/>
            <a:ext cx="7197651" cy="7158125"/>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10872136" y="924719"/>
            <a:ext cx="7423611" cy="7479347"/>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898299" y="2140343"/>
            <a:ext cx="9050264" cy="416800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Tree>
    <p:extLst>
      <p:ext uri="{BB962C8B-B14F-4D97-AF65-F5344CB8AC3E}">
        <p14:creationId xmlns:p14="http://schemas.microsoft.com/office/powerpoint/2010/main" val="12662862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5362633" y="7493593"/>
            <a:ext cx="2787059" cy="286529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1051186" y="7905770"/>
            <a:ext cx="10224437" cy="1211580"/>
          </a:xfrm>
        </p:spPr>
        <p:txBody>
          <a:bodyPr anchor="ctr">
            <a:normAutofit/>
          </a:bodyPr>
          <a:lstStyle>
            <a:lvl1pPr>
              <a:defRPr sz="54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1028703" y="2062619"/>
            <a:ext cx="11091081" cy="4802525"/>
          </a:xfrm>
        </p:spPr>
        <p:txBody>
          <a:bodyPr/>
          <a:lstStyle>
            <a:lvl1pPr marL="0" indent="0">
              <a:lnSpc>
                <a:spcPct val="100000"/>
              </a:lnSpc>
              <a:buNone/>
              <a:defRPr sz="66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8632688" y="9534526"/>
            <a:ext cx="3099803"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2005274" y="9534526"/>
            <a:ext cx="737751" cy="547688"/>
          </a:xfrm>
        </p:spPr>
        <p:txBody>
          <a:bodyPr/>
          <a:lstStyle>
            <a:lvl1pPr>
              <a:defRPr>
                <a:solidFill>
                  <a:schemeClr val="tx2"/>
                </a:solidFill>
              </a:defRPr>
            </a:lvl1pPr>
          </a:lstStyle>
          <a:p>
            <a:fld id="{39AF9B53-F5E5-4AB7-BB1C-7446D43ACB27}" type="slidenum">
              <a:rPr lang="en-GB" smtClean="0"/>
              <a:t>‹#›</a:t>
            </a:fld>
            <a:endParaRPr lang="en-GB"/>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12811446" y="7609136"/>
            <a:ext cx="3251595" cy="1717695"/>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14901593" y="4488463"/>
            <a:ext cx="3050340" cy="307324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3" name="Oval 12">
            <a:extLst>
              <a:ext uri="{FF2B5EF4-FFF2-40B4-BE49-F238E27FC236}">
                <a16:creationId xmlns:a16="http://schemas.microsoft.com/office/drawing/2014/main" id="{E65F7D01-21A9-0939-B89C-D52676F3930E}"/>
              </a:ext>
            </a:extLst>
          </p:cNvPr>
          <p:cNvSpPr/>
          <p:nvPr/>
        </p:nvSpPr>
        <p:spPr>
          <a:xfrm rot="5784107">
            <a:off x="16771513" y="9155785"/>
            <a:ext cx="187127" cy="206006"/>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14104688" y="8243816"/>
            <a:ext cx="793932" cy="550692"/>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6505346" y="8494443"/>
            <a:ext cx="829080" cy="387675"/>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6065269" y="5913847"/>
            <a:ext cx="1032384" cy="459914"/>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Tree>
    <p:extLst>
      <p:ext uri="{BB962C8B-B14F-4D97-AF65-F5344CB8AC3E}">
        <p14:creationId xmlns:p14="http://schemas.microsoft.com/office/powerpoint/2010/main" val="10602057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1049491" y="823562"/>
            <a:ext cx="14840999" cy="16160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1049491" y="2919872"/>
            <a:ext cx="6632189" cy="6366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9258301" y="2919872"/>
            <a:ext cx="6632189" cy="6366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5222028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1025511" y="547689"/>
            <a:ext cx="15773400" cy="189194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1025512" y="2439630"/>
            <a:ext cx="6651245" cy="899817"/>
          </a:xfrm>
        </p:spPr>
        <p:txBody>
          <a:bodyPr anchor="b">
            <a:normAutofit/>
          </a:bodyPr>
          <a:lstStyle>
            <a:lvl1pPr marL="0" indent="0">
              <a:buNone/>
              <a:defRPr sz="2100" b="0"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1025513" y="3439808"/>
            <a:ext cx="6618648" cy="5977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9258301" y="2439630"/>
            <a:ext cx="6651246" cy="899817"/>
          </a:xfrm>
        </p:spPr>
        <p:txBody>
          <a:bodyPr anchor="b">
            <a:normAutofit/>
          </a:bodyPr>
          <a:lstStyle>
            <a:lvl1pPr marL="0" indent="0">
              <a:buNone/>
              <a:defRPr sz="2100" b="0" cap="all" spc="150" baseline="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9258301" y="3439808"/>
            <a:ext cx="6651245" cy="5977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2557063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1049490" y="823562"/>
            <a:ext cx="15773400" cy="1718916"/>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23891403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DC7AEE2A-CE2D-4B0B-A000-5E91B3668577}" type="datetimeFigureOut">
              <a:rPr lang="en-GB" smtClean="0"/>
              <a:t>09/10/2026</a:t>
            </a:fld>
            <a:endParaRPr lang="en-GB"/>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30143457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13180543" y="5620092"/>
            <a:ext cx="3283334" cy="3078636"/>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14619014" y="2759184"/>
            <a:ext cx="2534208" cy="258936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13447571" y="8641103"/>
            <a:ext cx="3671742" cy="1709777"/>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14561374" y="7560953"/>
            <a:ext cx="880352" cy="6372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5347616" y="3905192"/>
            <a:ext cx="1032384" cy="459914"/>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320290"/>
            <a:ext cx="9144374" cy="2349258"/>
          </a:xfrm>
        </p:spPr>
        <p:txBody>
          <a:bodyPr>
            <a:normAutofit/>
          </a:bodyPr>
          <a:lstStyle>
            <a:lvl1pPr>
              <a:defRPr sz="10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4680791"/>
            <a:ext cx="6893742" cy="3042891"/>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195559" y="9534526"/>
            <a:ext cx="2701634"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69292190"/>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13501425" y="8592018"/>
            <a:ext cx="3594513" cy="1641198"/>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5065403" y="6119658"/>
            <a:ext cx="2692149" cy="2750739"/>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5910196" y="7413398"/>
            <a:ext cx="1032384" cy="459914"/>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1051186" y="2303962"/>
            <a:ext cx="9144374" cy="2169896"/>
          </a:xfrm>
        </p:spPr>
        <p:txBody>
          <a:bodyPr>
            <a:normAutofit/>
          </a:bodyPr>
          <a:lstStyle>
            <a:lvl1pPr>
              <a:defRPr sz="10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051187" y="4490186"/>
            <a:ext cx="13342368" cy="3233496"/>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481366" y="9534526"/>
            <a:ext cx="2701634" cy="547688"/>
          </a:xfrm>
        </p:spPr>
        <p:txBody>
          <a:bodyPr/>
          <a:lstStyle>
            <a:lvl1pPr>
              <a:defRPr>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3313059535"/>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US" dirty="0"/>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7AEE2A-CE2D-4B0B-A000-5E91B3668577}"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AF9B53-F5E5-4AB7-BB1C-7446D43ACB27}" type="slidenum">
              <a:rPr lang="en-GB" smtClean="0"/>
              <a:t>‹#›</a:t>
            </a:fld>
            <a:endParaRPr lang="en-GB"/>
          </a:p>
        </p:txBody>
      </p:sp>
    </p:spTree>
    <p:extLst>
      <p:ext uri="{BB962C8B-B14F-4D97-AF65-F5344CB8AC3E}">
        <p14:creationId xmlns:p14="http://schemas.microsoft.com/office/powerpoint/2010/main" val="1042891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1049490" y="758283"/>
            <a:ext cx="15773400" cy="14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1049490" y="2271797"/>
            <a:ext cx="15773400" cy="68966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1049491" y="9534526"/>
            <a:ext cx="4759028" cy="547688"/>
          </a:xfrm>
          <a:prstGeom prst="rect">
            <a:avLst/>
          </a:prstGeom>
        </p:spPr>
        <p:txBody>
          <a:bodyPr vert="horz" lIns="91440" tIns="45720" rIns="91440" bIns="45720" rtlCol="0" anchor="ctr"/>
          <a:lstStyle>
            <a:lvl1pPr algn="l" rtl="0">
              <a:defRPr sz="1200" cap="all" spc="225"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13900070" y="9534526"/>
            <a:ext cx="3099803" cy="547688"/>
          </a:xfrm>
          <a:prstGeom prst="rect">
            <a:avLst/>
          </a:prstGeom>
        </p:spPr>
        <p:txBody>
          <a:bodyPr vert="horz" lIns="91440" tIns="45720" rIns="91440" bIns="45720" rtlCol="0" anchor="ctr"/>
          <a:lstStyle>
            <a:lvl1pPr algn="r" rtl="0">
              <a:defRPr sz="1200" cap="all" spc="225" baseline="0">
                <a:solidFill>
                  <a:schemeClr val="tx2"/>
                </a:solidFill>
              </a:defRPr>
            </a:lvl1pPr>
          </a:lstStyle>
          <a:p>
            <a:fld id="{DC7AEE2A-CE2D-4B0B-A000-5E91B3668577}" type="datetimeFigureOut">
              <a:rPr lang="en-GB" smtClean="0"/>
              <a:t>09/10/2026</a:t>
            </a:fld>
            <a:endParaRPr lang="en-GB"/>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7272656" y="9534526"/>
            <a:ext cx="737751" cy="547688"/>
          </a:xfrm>
          <a:prstGeom prst="rect">
            <a:avLst/>
          </a:prstGeom>
        </p:spPr>
        <p:txBody>
          <a:bodyPr vert="horz" lIns="91440" tIns="45720" rIns="91440" bIns="45720" rtlCol="0" anchor="ctr"/>
          <a:lstStyle>
            <a:lvl1pPr algn="r" rtl="0">
              <a:defRPr sz="1200" cap="all" spc="225" baseline="0">
                <a:solidFill>
                  <a:schemeClr val="tx2"/>
                </a:solidFill>
              </a:defRPr>
            </a:lvl1pPr>
          </a:lstStyle>
          <a:p>
            <a:fld id="{39AF9B53-F5E5-4AB7-BB1C-7446D43ACB27}" type="slidenum">
              <a:rPr lang="en-GB" smtClean="0"/>
              <a:t>‹#›</a:t>
            </a:fld>
            <a:endParaRPr lang="en-GB"/>
          </a:p>
        </p:txBody>
      </p:sp>
    </p:spTree>
    <p:extLst>
      <p:ext uri="{BB962C8B-B14F-4D97-AF65-F5344CB8AC3E}">
        <p14:creationId xmlns:p14="http://schemas.microsoft.com/office/powerpoint/2010/main" val="23985561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Lst>
  <p:txStyles>
    <p:titleStyle>
      <a:lvl1pPr algn="l" defTabSz="1371600" rtl="0" eaLnBrk="1" latinLnBrk="0" hangingPunct="1">
        <a:lnSpc>
          <a:spcPct val="55000"/>
        </a:lnSpc>
        <a:spcBef>
          <a:spcPct val="0"/>
        </a:spcBef>
        <a:buNone/>
        <a:defRPr sz="6600" b="1" kern="1200" spc="-45" baseline="0">
          <a:solidFill>
            <a:schemeClr val="tx2"/>
          </a:solidFill>
          <a:latin typeface="+mj-lt"/>
          <a:ea typeface="+mj-ea"/>
          <a:cs typeface="+mj-cs"/>
        </a:defRPr>
      </a:lvl1pPr>
    </p:titleStyle>
    <p:bodyStyle>
      <a:lvl1pPr marL="342900" indent="-342900" algn="l" defTabSz="1371600" rtl="0" eaLnBrk="1" latinLnBrk="0" hangingPunct="1">
        <a:lnSpc>
          <a:spcPct val="120000"/>
        </a:lnSpc>
        <a:spcBef>
          <a:spcPts val="1500"/>
        </a:spcBef>
        <a:buFont typeface="Arial" panose="020B0604020202020204" pitchFamily="34" charset="0"/>
        <a:buChar char="•"/>
        <a:defRPr sz="2100" kern="1200">
          <a:solidFill>
            <a:schemeClr val="tx2"/>
          </a:solidFill>
          <a:latin typeface="+mn-lt"/>
          <a:ea typeface="+mn-ea"/>
          <a:cs typeface="+mn-cs"/>
        </a:defRPr>
      </a:lvl1pPr>
      <a:lvl2pPr marL="10287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2pPr>
      <a:lvl3pPr marL="17145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3pPr>
      <a:lvl4pPr marL="24003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4pPr>
      <a:lvl5pPr marL="3086100" indent="-342900" algn="l" defTabSz="1371600" rtl="0" eaLnBrk="1" latinLnBrk="0" hangingPunct="1">
        <a:lnSpc>
          <a:spcPct val="120000"/>
        </a:lnSpc>
        <a:spcBef>
          <a:spcPts val="750"/>
        </a:spcBef>
        <a:buFont typeface="Arial" panose="020B0604020202020204" pitchFamily="34" charset="0"/>
        <a:buChar char="•"/>
        <a:defRPr sz="2100" kern="1200">
          <a:solidFill>
            <a:schemeClr val="tx2"/>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hyperlink" Target="https://www.pngmart.com/image/328889"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ofcom.org.uk/media-use-and-attitudes/media-habits-children/childrens-media-lives?utm_source=chatgpt.com" TargetMode="External"/><Relationship Id="rId13" Type="http://schemas.openxmlformats.org/officeDocument/2006/relationships/hyperlink" Target="https://www.who.int/news-room/fact-sheets/detail/physical-activity?utm_source=chatgpt.com" TargetMode="External"/><Relationship Id="rId3" Type="http://schemas.openxmlformats.org/officeDocument/2006/relationships/hyperlink" Target="https://doi.org/10.3389/fnbeh.2026.1848119?utm_source=chatgpt.com" TargetMode="External"/><Relationship Id="rId7" Type="http://schemas.openxmlformats.org/officeDocument/2006/relationships/hyperlink" Target="https://www.ofcom.org.uk/siteassets/resources/documents/research-and-data/media-literacy-research/children/2026-children-and-parents-report/children-and-parents-media-use-and-attitudes-report-2025-6.pdf?v=418231&amp;utm_source=chatgpt.com" TargetMode="External"/><Relationship Id="rId12" Type="http://schemas.openxmlformats.org/officeDocument/2006/relationships/hyperlink" Target="https://www.who.int/publications/i/item/9789240015111?utm_source=chatgpt.com" TargetMode="External"/><Relationship Id="rId2" Type="http://schemas.openxmlformats.org/officeDocument/2006/relationships/hyperlink" Target="https://www.gov.uk/government/publications/uk-cmo-commentary-on-screen-time-and-social-media-map-of-reviews" TargetMode="External"/><Relationship Id="rId1" Type="http://schemas.openxmlformats.org/officeDocument/2006/relationships/slideLayout" Target="../slideLayouts/slideLayout7.xml"/><Relationship Id="rId6" Type="http://schemas.openxmlformats.org/officeDocument/2006/relationships/hyperlink" Target="https://www.ofcom.org.uk/media-use-and-attitudes/media-habits-children/children-and-parents-media-use-and-attitudes-report-2025?utm_source=chatgpt.com" TargetMode="External"/><Relationship Id="rId11" Type="http://schemas.openxmlformats.org/officeDocument/2006/relationships/hyperlink" Target="https://www.who.int/publications/i/item/9789240015128?utm_source=chatgpt.com" TargetMode="External"/><Relationship Id="rId5" Type="http://schemas.openxmlformats.org/officeDocument/2006/relationships/hyperlink" Target="https://www.gov.uk/government/publications/the-magenta-book?utm_source=chatgpt.com" TargetMode="External"/><Relationship Id="rId10" Type="http://schemas.openxmlformats.org/officeDocument/2006/relationships/hyperlink" Target="https://www.who.int/publications/i/item/WH-1987?utm_source=chatgpt.com" TargetMode="External"/><Relationship Id="rId4" Type="http://schemas.openxmlformats.org/officeDocument/2006/relationships/hyperlink" Target="https://www.gettyimages.co.uk/?utm_source=chatgpt.com" TargetMode="External"/><Relationship Id="rId9" Type="http://schemas.openxmlformats.org/officeDocument/2006/relationships/hyperlink" Target="https://www.ofcom.org.uk/siteassets/resources/documents/online-safety/research-statistics-and-data/protecting-children/childrens-online-experiences-research-report.pdf?v=418198&amp;utm_source=chatgpt.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www.gov.uk/government/publications/the-magenta-book/magenta-book-central-government-guidance-on-evaluation-html?utm_source=chatgpt.com" TargetMode="External"/><Relationship Id="rId13" Type="http://schemas.openxmlformats.org/officeDocument/2006/relationships/hyperlink" Target="https://www.uhliverpool.nhs.uk/about-us/our-stories/nhs-university-hospitals-liverpool-group-uhlg-receives-formal-approval?utm_source=chatgpt.com" TargetMode="External"/><Relationship Id="rId18" Type="http://schemas.openxmlformats.org/officeDocument/2006/relationships/hyperlink" Target="https://www.who.int/publications/i/item/WH-1987" TargetMode="External"/><Relationship Id="rId3" Type="http://schemas.openxmlformats.org/officeDocument/2006/relationships/hyperlink" Target="https://www.tandem-ims.ch/en/blog/parent-teacher-colaboration?utm_source=chatgpt.com" TargetMode="External"/><Relationship Id="rId7" Type="http://schemas.openxmlformats.org/officeDocument/2006/relationships/hyperlink" Target="https://www.gov.uk/government/publications/the-magenta-book/quality-in-policy-impact-evaluation-qpie-html" TargetMode="External"/><Relationship Id="rId12" Type="http://schemas.openxmlformats.org/officeDocument/2006/relationships/hyperlink" Target="https://www.nhs.uk/live-well/exercise/physical-activity-guidelines-children-and-young-people/?utm_source=chatgpt.com" TargetMode="External"/><Relationship Id="rId17" Type="http://schemas.openxmlformats.org/officeDocument/2006/relationships/hyperlink" Target="https://www.veteranstraining.co.uk/?utm_source=chatgpt.com" TargetMode="External"/><Relationship Id="rId2" Type="http://schemas.openxmlformats.org/officeDocument/2006/relationships/hyperlink" Target="https://doi.org/10.1177/08901171241242556" TargetMode="External"/><Relationship Id="rId16" Type="http://schemas.openxmlformats.org/officeDocument/2006/relationships/hyperlink" Target="https://www.sportengland.org/research-and-data/data/active-lives/active-lives-data-tables?utm_source=chatgpt.com" TargetMode="External"/><Relationship Id="rId1" Type="http://schemas.openxmlformats.org/officeDocument/2006/relationships/slideLayout" Target="../slideLayouts/slideLayout7.xml"/><Relationship Id="rId6" Type="http://schemas.openxmlformats.org/officeDocument/2006/relationships/hyperlink" Target="https://www.gettyimages.co.uk/?utm_source=chatgpt.com" TargetMode="External"/><Relationship Id="rId11" Type="http://schemas.openxmlformats.org/officeDocument/2006/relationships/hyperlink" Target="https://www.internetmatters.org/issues/screen-time/" TargetMode="External"/><Relationship Id="rId5" Type="http://schemas.openxmlformats.org/officeDocument/2006/relationships/hyperlink" Target="https://www.gov.uk/government/publications/uk-cmo-commentary-on-screen-time-and-social-media-map-of-reviews" TargetMode="External"/><Relationship Id="rId15" Type="http://schemas.openxmlformats.org/officeDocument/2006/relationships/hyperlink" Target="https://www.sciencephoto.com/media/749232/view?utm_source=chatgpt.com" TargetMode="External"/><Relationship Id="rId10" Type="http://schemas.openxmlformats.org/officeDocument/2006/relationships/hyperlink" Target="https://www.gov.uk/government/publications/the-magenta-book/test-and-learn-html?utm_source=chatgpt.com" TargetMode="External"/><Relationship Id="rId19" Type="http://schemas.openxmlformats.org/officeDocument/2006/relationships/hyperlink" Target="https://www.who.int/publications/i/item/9789240015128" TargetMode="External"/><Relationship Id="rId4" Type="http://schemas.openxmlformats.org/officeDocument/2006/relationships/hyperlink" Target="https://www.gov.uk/government/publications/evaluation-action-plan/evaluation-action-plan?utm_source=chatgpt.com" TargetMode="External"/><Relationship Id="rId9" Type="http://schemas.openxmlformats.org/officeDocument/2006/relationships/hyperlink" Target="https://www.gov.uk/government/publications/the-magenta-book/magenta-book-annex-a-analytical-methods-for-use-within-an-evaluation-html?utm_source=chatgpt.com" TargetMode="External"/><Relationship Id="rId14" Type="http://schemas.openxmlformats.org/officeDocument/2006/relationships/hyperlink" Target="https://www.ofcom.org.uk/media-use-and-attitudes/media-habits-children/children-and-parents-media-use-and-attitudes-report-2025?utm_source=chatgpt.com"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39.xm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6.jpe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4.jpg"/><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8" Type="http://schemas.openxmlformats.org/officeDocument/2006/relationships/hyperlink" Target="https://www.tandfonline.com/doi/full/10.1080/14733285.2022.2075692#abstract" TargetMode="External"/><Relationship Id="rId3" Type="http://schemas.openxmlformats.org/officeDocument/2006/relationships/hyperlink" Target="https://doi.org/10.1136/bjsports-2020-102955" TargetMode="External"/><Relationship Id="rId7" Type="http://schemas.openxmlformats.org/officeDocument/2006/relationships/hyperlink" Target="https://www.healthiertogether.nhs.uk/child-under-12-years/screen-time" TargetMode="External"/><Relationship Id="rId2" Type="http://schemas.openxmlformats.org/officeDocument/2006/relationships/hyperlink" Target="https://academichelp.net/wp-content/uploads/2024/08/Blog-Posts-and-Guides.png"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physical-activity-guidelines-children-and-young-people-5-to-18-years" TargetMode="External"/><Relationship Id="rId5" Type="http://schemas.openxmlformats.org/officeDocument/2006/relationships/hyperlink" Target="https://doi.org/10.1177/20552076241255658" TargetMode="External"/><Relationship Id="rId4" Type="http://schemas.openxmlformats.org/officeDocument/2006/relationships/hyperlink" Target="https://doi.org/10.1186/s12966-020-01037-z"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www.nspcc.org.uk/keeping-children-safe/online-safety/" TargetMode="External"/><Relationship Id="rId3" Type="http://schemas.openxmlformats.org/officeDocument/2006/relationships/hyperlink" Target="https://doi.org/10.1038/s41572-023-00435-4" TargetMode="External"/><Relationship Id="rId7" Type="http://schemas.openxmlformats.org/officeDocument/2006/relationships/hyperlink" Target="https://www.nhs.uk/live-well/exercise/physical-activity-guidelines-children-and-young-people/" TargetMode="External"/><Relationship Id="rId2" Type="http://schemas.openxmlformats.org/officeDocument/2006/relationships/hyperlink" Target="https://doi.org/10.1111/nhs.12732" TargetMode="External"/><Relationship Id="rId1" Type="http://schemas.openxmlformats.org/officeDocument/2006/relationships/slideLayout" Target="../slideLayouts/slideLayout13.xml"/><Relationship Id="rId6" Type="http://schemas.openxmlformats.org/officeDocument/2006/relationships/hyperlink" Target="https://www.nice.org.uk/guidance/ng246/resources/overweight-and-obesity-management-pdf-66143959958725" TargetMode="External"/><Relationship Id="rId5" Type="http://schemas.openxmlformats.org/officeDocument/2006/relationships/hyperlink" Target="https://doi.org/10.1186/1748-5908-6-42" TargetMode="External"/><Relationship Id="rId4" Type="http://schemas.openxmlformats.org/officeDocument/2006/relationships/hyperlink" Target="https://doi.org/10.1111/jsr.13130" TargetMode="External"/><Relationship Id="rId9" Type="http://schemas.openxmlformats.org/officeDocument/2006/relationships/hyperlink" Target="https://www.ofcom.org.uk/siteassets/resources/documents/research-and-data/media-literacy-research/children/children-media-use-and-attitudes-2024/childrens-media-literacy-report-2024.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doi.org/10.2196/40955" TargetMode="External"/><Relationship Id="rId7" Type="http://schemas.openxmlformats.org/officeDocument/2006/relationships/hyperlink" Target="https://doi.org/10.1371/journal.pone.0187668" TargetMode="External"/><Relationship Id="rId2" Type="http://schemas.openxmlformats.org/officeDocument/2006/relationships/hyperlink" Target="https://doi.org/10.1371/journal.pone.0237725" TargetMode="External"/><Relationship Id="rId1" Type="http://schemas.openxmlformats.org/officeDocument/2006/relationships/slideLayout" Target="../slideLayouts/slideLayout13.xml"/><Relationship Id="rId6" Type="http://schemas.openxmlformats.org/officeDocument/2006/relationships/hyperlink" Target="https://doi.org/10.1037/bul0000468" TargetMode="External"/><Relationship Id="rId5" Type="http://schemas.openxmlformats.org/officeDocument/2006/relationships/hyperlink" Target="https://www.twinkl.co.uk/resource/healthy-and-unhealthy-screen-time-t-p-1717586727" TargetMode="External"/><Relationship Id="rId4" Type="http://schemas.openxmlformats.org/officeDocument/2006/relationships/hyperlink" Target="https://doi.org/10.1080/87565641.2022.20648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381000" y="5201626"/>
            <a:ext cx="16878300" cy="4854544"/>
            <a:chOff x="0" y="0"/>
            <a:chExt cx="2908378" cy="897536"/>
          </a:xfrm>
        </p:grpSpPr>
        <p:sp>
          <p:nvSpPr>
            <p:cNvPr id="3" name="Freeform 3"/>
            <p:cNvSpPr/>
            <p:nvPr/>
          </p:nvSpPr>
          <p:spPr>
            <a:xfrm>
              <a:off x="0" y="0"/>
              <a:ext cx="2908378" cy="897536"/>
            </a:xfrm>
            <a:custGeom>
              <a:avLst/>
              <a:gdLst/>
              <a:ahLst/>
              <a:cxnLst/>
              <a:rect l="l" t="t" r="r" b="b"/>
              <a:pathLst>
                <a:path w="2908378" h="897536">
                  <a:moveTo>
                    <a:pt x="17527" y="0"/>
                  </a:moveTo>
                  <a:lnTo>
                    <a:pt x="2890850" y="0"/>
                  </a:lnTo>
                  <a:cubicBezTo>
                    <a:pt x="2900531" y="0"/>
                    <a:pt x="2908378" y="7847"/>
                    <a:pt x="2908378" y="17527"/>
                  </a:cubicBezTo>
                  <a:lnTo>
                    <a:pt x="2908378" y="880009"/>
                  </a:lnTo>
                  <a:cubicBezTo>
                    <a:pt x="2908378" y="884657"/>
                    <a:pt x="2906531" y="889115"/>
                    <a:pt x="2903244" y="892402"/>
                  </a:cubicBezTo>
                  <a:cubicBezTo>
                    <a:pt x="2899957" y="895689"/>
                    <a:pt x="2895499" y="897536"/>
                    <a:pt x="2890850" y="897536"/>
                  </a:cubicBezTo>
                  <a:lnTo>
                    <a:pt x="17527" y="897536"/>
                  </a:lnTo>
                  <a:cubicBezTo>
                    <a:pt x="12879" y="897536"/>
                    <a:pt x="8421" y="895689"/>
                    <a:pt x="5134" y="892402"/>
                  </a:cubicBezTo>
                  <a:cubicBezTo>
                    <a:pt x="1847" y="889115"/>
                    <a:pt x="0" y="884657"/>
                    <a:pt x="0" y="880009"/>
                  </a:cubicBezTo>
                  <a:lnTo>
                    <a:pt x="0" y="17527"/>
                  </a:lnTo>
                  <a:cubicBezTo>
                    <a:pt x="0" y="12879"/>
                    <a:pt x="1847" y="8421"/>
                    <a:pt x="5134" y="5134"/>
                  </a:cubicBezTo>
                  <a:cubicBezTo>
                    <a:pt x="8421" y="1847"/>
                    <a:pt x="12879" y="0"/>
                    <a:pt x="17527" y="0"/>
                  </a:cubicBezTo>
                  <a:close/>
                </a:path>
              </a:pathLst>
            </a:custGeom>
            <a:ln w="9525" cap="rnd">
              <a:solidFill>
                <a:srgbClr val="FFFFFF"/>
              </a:solidFill>
              <a:prstDash val="solid"/>
              <a:round/>
            </a:ln>
          </p:spPr>
          <p:txBody>
            <a:bodyPr/>
            <a:lstStyle/>
            <a:p>
              <a:endParaRPr lang="en-GB"/>
            </a:p>
          </p:txBody>
        </p:sp>
        <p:sp>
          <p:nvSpPr>
            <p:cNvPr id="4" name="TextBox 4"/>
            <p:cNvSpPr txBox="1"/>
            <p:nvPr/>
          </p:nvSpPr>
          <p:spPr>
            <a:xfrm>
              <a:off x="0" y="-47625"/>
              <a:ext cx="2908378" cy="94516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0"/>
            <a:ext cx="3104530" cy="10287000"/>
            <a:chOff x="0" y="0"/>
            <a:chExt cx="817654" cy="2709333"/>
          </a:xfrm>
        </p:grpSpPr>
        <p:sp>
          <p:nvSpPr>
            <p:cNvPr id="6" name="Freeform 6"/>
            <p:cNvSpPr/>
            <p:nvPr/>
          </p:nvSpPr>
          <p:spPr>
            <a:xfrm>
              <a:off x="0" y="0"/>
              <a:ext cx="817654" cy="2709333"/>
            </a:xfrm>
            <a:custGeom>
              <a:avLst/>
              <a:gdLst/>
              <a:ahLst/>
              <a:cxnLst/>
              <a:rect l="l" t="t" r="r" b="b"/>
              <a:pathLst>
                <a:path w="817654" h="2709333">
                  <a:moveTo>
                    <a:pt x="0" y="0"/>
                  </a:moveTo>
                  <a:lnTo>
                    <a:pt x="817654" y="0"/>
                  </a:lnTo>
                  <a:lnTo>
                    <a:pt x="817654" y="2709333"/>
                  </a:lnTo>
                  <a:lnTo>
                    <a:pt x="0" y="2709333"/>
                  </a:lnTo>
                  <a:close/>
                </a:path>
              </a:pathLst>
            </a:custGeom>
            <a:solidFill>
              <a:srgbClr val="030032"/>
            </a:solidFill>
          </p:spPr>
          <p:txBody>
            <a:bodyPr/>
            <a:lstStyle/>
            <a:p>
              <a:endParaRPr lang="en-GB"/>
            </a:p>
          </p:txBody>
        </p:sp>
        <p:sp>
          <p:nvSpPr>
            <p:cNvPr id="7" name="TextBox 7"/>
            <p:cNvSpPr txBox="1"/>
            <p:nvPr/>
          </p:nvSpPr>
          <p:spPr>
            <a:xfrm>
              <a:off x="0" y="-47625"/>
              <a:ext cx="817654" cy="2756958"/>
            </a:xfrm>
            <a:prstGeom prst="rect">
              <a:avLst/>
            </a:prstGeom>
          </p:spPr>
          <p:txBody>
            <a:bodyPr lIns="50800" tIns="50800" rIns="50800" bIns="50800" rtlCol="0" anchor="ctr"/>
            <a:lstStyle/>
            <a:p>
              <a:pPr algn="ctr">
                <a:lnSpc>
                  <a:spcPts val="2659"/>
                </a:lnSpc>
              </a:pPr>
              <a:endParaRPr/>
            </a:p>
          </p:txBody>
        </p:sp>
      </p:grpSp>
      <p:sp>
        <p:nvSpPr>
          <p:cNvPr id="24" name="AutoShape 24"/>
          <p:cNvSpPr/>
          <p:nvPr/>
        </p:nvSpPr>
        <p:spPr>
          <a:xfrm>
            <a:off x="6216554" y="647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7" name="TextBox 27"/>
          <p:cNvSpPr txBox="1"/>
          <p:nvPr/>
        </p:nvSpPr>
        <p:spPr>
          <a:xfrm>
            <a:off x="3443545" y="1476729"/>
            <a:ext cx="11927775" cy="3401829"/>
          </a:xfrm>
          <a:prstGeom prst="rect">
            <a:avLst/>
          </a:prstGeom>
        </p:spPr>
        <p:txBody>
          <a:bodyPr lIns="0" tIns="0" rIns="0" bIns="0" rtlCol="0" anchor="t">
            <a:spAutoFit/>
          </a:bodyPr>
          <a:lstStyle/>
          <a:p>
            <a:pPr>
              <a:lnSpc>
                <a:spcPct val="100000"/>
              </a:lnSpc>
            </a:pPr>
            <a:r>
              <a:rPr lang="en-GB" sz="9900" spc="-855" dirty="0">
                <a:solidFill>
                  <a:srgbClr val="FFFFFF"/>
                </a:solidFill>
                <a:latin typeface="Questrial"/>
                <a:ea typeface="Questrial"/>
                <a:cs typeface="Questrial"/>
              </a:rPr>
              <a:t>SCREEN SMART KIDS</a:t>
            </a:r>
          </a:p>
          <a:p>
            <a:pPr algn="l">
              <a:lnSpc>
                <a:spcPts val="16253"/>
              </a:lnSpc>
            </a:pPr>
            <a:endParaRPr lang="en-US" sz="9900" spc="-855" dirty="0">
              <a:solidFill>
                <a:srgbClr val="FFFFFF"/>
              </a:solidFill>
              <a:latin typeface="Questrial"/>
              <a:ea typeface="Questrial"/>
              <a:cs typeface="Questrial"/>
              <a:sym typeface="Questrial"/>
            </a:endParaRPr>
          </a:p>
        </p:txBody>
      </p:sp>
      <p:sp>
        <p:nvSpPr>
          <p:cNvPr id="28" name="TextBox 28"/>
          <p:cNvSpPr txBox="1"/>
          <p:nvPr/>
        </p:nvSpPr>
        <p:spPr>
          <a:xfrm>
            <a:off x="3352800" y="698450"/>
            <a:ext cx="13335000" cy="1572995"/>
          </a:xfrm>
          <a:prstGeom prst="rect">
            <a:avLst/>
          </a:prstGeom>
        </p:spPr>
        <p:txBody>
          <a:bodyPr wrap="square" lIns="0" tIns="0" rIns="0" bIns="0" rtlCol="0" anchor="t">
            <a:spAutoFit/>
          </a:bodyPr>
          <a:lstStyle/>
          <a:p>
            <a:pPr>
              <a:lnSpc>
                <a:spcPct val="100000"/>
              </a:lnSpc>
            </a:pPr>
            <a:r>
              <a:rPr lang="en-GB" sz="5220" spc="-261" dirty="0">
                <a:solidFill>
                  <a:srgbClr val="FFFFFF"/>
                </a:solidFill>
                <a:latin typeface="Questrial"/>
                <a:ea typeface="Questrial"/>
                <a:cs typeface="Questrial"/>
              </a:rPr>
              <a:t>Scroll Less • Play More • Sleep Better</a:t>
            </a:r>
          </a:p>
          <a:p>
            <a:pPr algn="l">
              <a:lnSpc>
                <a:spcPts val="6265"/>
              </a:lnSpc>
            </a:pPr>
            <a:endParaRPr lang="en-US" sz="5220" spc="-261" dirty="0">
              <a:solidFill>
                <a:srgbClr val="FFFFFF"/>
              </a:solidFill>
              <a:latin typeface="Questrial"/>
              <a:ea typeface="Questrial"/>
              <a:cs typeface="Questrial"/>
              <a:sym typeface="Questrial"/>
            </a:endParaRPr>
          </a:p>
        </p:txBody>
      </p:sp>
      <p:sp>
        <p:nvSpPr>
          <p:cNvPr id="29" name="TextBox 29"/>
          <p:cNvSpPr txBox="1"/>
          <p:nvPr/>
        </p:nvSpPr>
        <p:spPr>
          <a:xfrm>
            <a:off x="533400" y="5624187"/>
            <a:ext cx="9067800" cy="3662541"/>
          </a:xfrm>
          <a:prstGeom prst="rect">
            <a:avLst/>
          </a:prstGeom>
        </p:spPr>
        <p:txBody>
          <a:bodyPr wrap="square" lIns="0" tIns="0" rIns="0" bIns="0" rtlCol="0" anchor="t">
            <a:spAutoFit/>
          </a:bodyPr>
          <a:lstStyle/>
          <a:p>
            <a:pPr>
              <a:lnSpc>
                <a:spcPct val="150000"/>
              </a:lnSpc>
            </a:pPr>
            <a:r>
              <a:rPr lang="en-GB" sz="2800" b="1" dirty="0">
                <a:solidFill>
                  <a:schemeClr val="bg1"/>
                </a:solidFill>
              </a:rPr>
              <a:t>Component 1: Group Presentation – Practice Intervention</a:t>
            </a:r>
            <a:endParaRPr lang="en-GB" sz="2800" dirty="0">
              <a:solidFill>
                <a:schemeClr val="bg1"/>
              </a:solidFill>
            </a:endParaRPr>
          </a:p>
          <a:p>
            <a:pPr>
              <a:lnSpc>
                <a:spcPct val="150000"/>
              </a:lnSpc>
            </a:pPr>
            <a:r>
              <a:rPr lang="en-GB" sz="2800" b="1" dirty="0">
                <a:solidFill>
                  <a:schemeClr val="bg1"/>
                </a:solidFill>
              </a:rPr>
              <a:t>Module:</a:t>
            </a:r>
            <a:r>
              <a:rPr lang="en-GB" sz="2800" dirty="0">
                <a:solidFill>
                  <a:schemeClr val="bg1"/>
                </a:solidFill>
              </a:rPr>
              <a:t> Social Epidemiology and Public Health Development</a:t>
            </a:r>
            <a:br>
              <a:rPr lang="en-GB" sz="2800" dirty="0">
                <a:solidFill>
                  <a:schemeClr val="bg1"/>
                </a:solidFill>
              </a:rPr>
            </a:br>
            <a:r>
              <a:rPr lang="en-GB" sz="2800" b="1" dirty="0">
                <a:solidFill>
                  <a:schemeClr val="bg1"/>
                </a:solidFill>
              </a:rPr>
              <a:t>Module Code:</a:t>
            </a:r>
            <a:r>
              <a:rPr lang="en-GB" sz="2800" dirty="0">
                <a:solidFill>
                  <a:schemeClr val="bg1"/>
                </a:solidFill>
              </a:rPr>
              <a:t> LCHS7000</a:t>
            </a:r>
            <a:br>
              <a:rPr lang="en-GB" sz="2800" dirty="0">
                <a:solidFill>
                  <a:schemeClr val="bg1"/>
                </a:solidFill>
              </a:rPr>
            </a:br>
            <a:r>
              <a:rPr lang="en-GB" sz="2800" b="1" dirty="0">
                <a:solidFill>
                  <a:schemeClr val="bg1"/>
                </a:solidFill>
              </a:rPr>
              <a:t>Programme:</a:t>
            </a:r>
            <a:r>
              <a:rPr lang="en-GB" sz="2800" dirty="0">
                <a:solidFill>
                  <a:schemeClr val="bg1"/>
                </a:solidFill>
              </a:rPr>
              <a:t> MSc Public Health and Social Care in Practice</a:t>
            </a:r>
            <a:br>
              <a:rPr lang="en-GB" sz="2800" dirty="0">
                <a:solidFill>
                  <a:schemeClr val="bg1"/>
                </a:solidFill>
              </a:rPr>
            </a:br>
            <a:r>
              <a:rPr lang="en-GB" sz="2800" b="1" dirty="0">
                <a:solidFill>
                  <a:schemeClr val="bg1"/>
                </a:solidFill>
              </a:rPr>
              <a:t>Lecturer:</a:t>
            </a:r>
            <a:r>
              <a:rPr lang="en-GB" sz="2800" dirty="0">
                <a:solidFill>
                  <a:schemeClr val="bg1"/>
                </a:solidFill>
              </a:rPr>
              <a:t> Dr Hamdi Hussain</a:t>
            </a:r>
          </a:p>
          <a:p>
            <a:pPr lvl="0"/>
            <a:endParaRPr lang="en-US" sz="2800" spc="-50" dirty="0">
              <a:solidFill>
                <a:srgbClr val="FFFFFF"/>
              </a:solidFill>
              <a:latin typeface="Questrial"/>
              <a:ea typeface="Questrial"/>
              <a:cs typeface="Questrial"/>
              <a:sym typeface="Questrial"/>
            </a:endParaRPr>
          </a:p>
        </p:txBody>
      </p:sp>
      <p:sp>
        <p:nvSpPr>
          <p:cNvPr id="31" name="TextBox 31"/>
          <p:cNvSpPr txBox="1"/>
          <p:nvPr/>
        </p:nvSpPr>
        <p:spPr>
          <a:xfrm>
            <a:off x="9982200" y="5658528"/>
            <a:ext cx="5742972" cy="2845266"/>
          </a:xfrm>
          <a:prstGeom prst="rect">
            <a:avLst/>
          </a:prstGeom>
        </p:spPr>
        <p:txBody>
          <a:bodyPr wrap="square" lIns="0" tIns="0" rIns="0" bIns="0" rtlCol="0" anchor="t">
            <a:spAutoFit/>
          </a:bodyPr>
          <a:lstStyle/>
          <a:p>
            <a:pPr algn="ctr">
              <a:lnSpc>
                <a:spcPct val="200000"/>
              </a:lnSpc>
              <a:spcBef>
                <a:spcPct val="0"/>
              </a:spcBef>
            </a:pPr>
            <a:r>
              <a:rPr lang="en-US" sz="2400" b="1" dirty="0">
                <a:solidFill>
                  <a:srgbClr val="FFFFFF"/>
                </a:solidFill>
                <a:latin typeface="Questrial"/>
                <a:ea typeface="Questrial"/>
                <a:cs typeface="Questrial"/>
                <a:sym typeface="Questrial"/>
              </a:rPr>
              <a:t>Presented By: </a:t>
            </a:r>
          </a:p>
          <a:p>
            <a:pPr algn="ctr">
              <a:lnSpc>
                <a:spcPct val="200000"/>
              </a:lnSpc>
              <a:spcBef>
                <a:spcPct val="0"/>
              </a:spcBef>
            </a:pPr>
            <a:r>
              <a:rPr lang="en-US" sz="2400" dirty="0">
                <a:solidFill>
                  <a:srgbClr val="FFFFFF"/>
                </a:solidFill>
                <a:latin typeface="Questrial"/>
                <a:ea typeface="Questrial"/>
                <a:cs typeface="Questrial"/>
                <a:sym typeface="Questrial"/>
              </a:rPr>
              <a:t>Nazia Haroon – Student ID: 2208947</a:t>
            </a:r>
          </a:p>
          <a:p>
            <a:pPr algn="ctr">
              <a:lnSpc>
                <a:spcPct val="200000"/>
              </a:lnSpc>
              <a:spcBef>
                <a:spcPct val="0"/>
              </a:spcBef>
            </a:pPr>
            <a:r>
              <a:rPr lang="en-US" sz="2400" dirty="0">
                <a:solidFill>
                  <a:srgbClr val="FFFFFF"/>
                </a:solidFill>
                <a:latin typeface="Questrial"/>
                <a:ea typeface="Questrial"/>
                <a:cs typeface="Questrial"/>
                <a:sym typeface="Questrial"/>
              </a:rPr>
              <a:t>Ume Zainab Shah – Student ID: 2127507</a:t>
            </a:r>
          </a:p>
          <a:p>
            <a:pPr algn="ctr">
              <a:lnSpc>
                <a:spcPct val="200000"/>
              </a:lnSpc>
              <a:spcBef>
                <a:spcPct val="0"/>
              </a:spcBef>
            </a:pPr>
            <a:r>
              <a:rPr lang="en-US" sz="2400" dirty="0">
                <a:solidFill>
                  <a:srgbClr val="FFFFFF"/>
                </a:solidFill>
                <a:latin typeface="Questrial"/>
                <a:ea typeface="Questrial"/>
                <a:cs typeface="Questrial"/>
                <a:sym typeface="Questrial"/>
              </a:rPr>
              <a:t>Mehwish Arshad- Student ID:  2312904</a:t>
            </a:r>
          </a:p>
        </p:txBody>
      </p:sp>
      <p:sp>
        <p:nvSpPr>
          <p:cNvPr id="34" name="TextBox 28">
            <a:extLst>
              <a:ext uri="{FF2B5EF4-FFF2-40B4-BE49-F238E27FC236}">
                <a16:creationId xmlns:a16="http://schemas.microsoft.com/office/drawing/2014/main" id="{DAD205E6-1AB0-B379-3953-E4143508C732}"/>
              </a:ext>
            </a:extLst>
          </p:cNvPr>
          <p:cNvSpPr txBox="1"/>
          <p:nvPr/>
        </p:nvSpPr>
        <p:spPr>
          <a:xfrm>
            <a:off x="736601" y="3190043"/>
            <a:ext cx="16535399" cy="2376292"/>
          </a:xfrm>
          <a:prstGeom prst="rect">
            <a:avLst/>
          </a:prstGeom>
        </p:spPr>
        <p:txBody>
          <a:bodyPr wrap="square" lIns="0" tIns="0" rIns="0" bIns="0" rtlCol="0" anchor="t">
            <a:spAutoFit/>
          </a:bodyPr>
          <a:lstStyle/>
          <a:p>
            <a:pPr algn="ctr"/>
            <a:r>
              <a:rPr lang="en-GB" sz="5220" spc="-261" dirty="0">
                <a:solidFill>
                  <a:srgbClr val="FFFFFF"/>
                </a:solidFill>
                <a:latin typeface="Questrial"/>
                <a:ea typeface="Questrial"/>
                <a:cs typeface="Questrial"/>
              </a:rPr>
              <a:t>Reducing Excessive Screen Time Among Children Aged 5–11</a:t>
            </a:r>
          </a:p>
          <a:p>
            <a:pPr algn="ctr">
              <a:lnSpc>
                <a:spcPct val="100000"/>
              </a:lnSpc>
            </a:pPr>
            <a:endParaRPr lang="en-GB" sz="5220" spc="-261" dirty="0">
              <a:solidFill>
                <a:srgbClr val="FFFFFF"/>
              </a:solidFill>
              <a:latin typeface="Questrial"/>
              <a:ea typeface="Questrial"/>
              <a:cs typeface="Questrial"/>
            </a:endParaRPr>
          </a:p>
          <a:p>
            <a:pPr algn="ctr">
              <a:lnSpc>
                <a:spcPts val="6265"/>
              </a:lnSpc>
            </a:pPr>
            <a:endParaRPr lang="en-US" sz="5220" spc="-261" dirty="0">
              <a:solidFill>
                <a:srgbClr val="FFFFFF"/>
              </a:solidFill>
              <a:latin typeface="Questrial"/>
              <a:ea typeface="Questrial"/>
              <a:cs typeface="Questrial"/>
              <a:sym typeface="Quest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EA2B2DE8-30C9-B64A-B70A-167915F2DE8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69A0B39-F94F-E85F-A786-33024DDC21A6}"/>
              </a:ext>
            </a:extLst>
          </p:cNvPr>
          <p:cNvGrpSpPr/>
          <p:nvPr/>
        </p:nvGrpSpPr>
        <p:grpSpPr>
          <a:xfrm>
            <a:off x="6216554" y="5201626"/>
            <a:ext cx="11042746" cy="4854544"/>
            <a:chOff x="0" y="0"/>
            <a:chExt cx="2908378" cy="897536"/>
          </a:xfrm>
        </p:grpSpPr>
        <p:sp>
          <p:nvSpPr>
            <p:cNvPr id="3" name="Freeform 3">
              <a:extLst>
                <a:ext uri="{FF2B5EF4-FFF2-40B4-BE49-F238E27FC236}">
                  <a16:creationId xmlns:a16="http://schemas.microsoft.com/office/drawing/2014/main" id="{252985FB-310C-DD45-7C71-E615819B25B9}"/>
                </a:ext>
              </a:extLst>
            </p:cNvPr>
            <p:cNvSpPr/>
            <p:nvPr/>
          </p:nvSpPr>
          <p:spPr>
            <a:xfrm>
              <a:off x="0" y="0"/>
              <a:ext cx="2908378" cy="897536"/>
            </a:xfrm>
            <a:custGeom>
              <a:avLst/>
              <a:gdLst/>
              <a:ahLst/>
              <a:cxnLst/>
              <a:rect l="l" t="t" r="r" b="b"/>
              <a:pathLst>
                <a:path w="2908378" h="897536">
                  <a:moveTo>
                    <a:pt x="17527" y="0"/>
                  </a:moveTo>
                  <a:lnTo>
                    <a:pt x="2890850" y="0"/>
                  </a:lnTo>
                  <a:cubicBezTo>
                    <a:pt x="2900531" y="0"/>
                    <a:pt x="2908378" y="7847"/>
                    <a:pt x="2908378" y="17527"/>
                  </a:cubicBezTo>
                  <a:lnTo>
                    <a:pt x="2908378" y="880009"/>
                  </a:lnTo>
                  <a:cubicBezTo>
                    <a:pt x="2908378" y="884657"/>
                    <a:pt x="2906531" y="889115"/>
                    <a:pt x="2903244" y="892402"/>
                  </a:cubicBezTo>
                  <a:cubicBezTo>
                    <a:pt x="2899957" y="895689"/>
                    <a:pt x="2895499" y="897536"/>
                    <a:pt x="2890850" y="897536"/>
                  </a:cubicBezTo>
                  <a:lnTo>
                    <a:pt x="17527" y="897536"/>
                  </a:lnTo>
                  <a:cubicBezTo>
                    <a:pt x="12879" y="897536"/>
                    <a:pt x="8421" y="895689"/>
                    <a:pt x="5134" y="892402"/>
                  </a:cubicBezTo>
                  <a:cubicBezTo>
                    <a:pt x="1847" y="889115"/>
                    <a:pt x="0" y="884657"/>
                    <a:pt x="0" y="880009"/>
                  </a:cubicBezTo>
                  <a:lnTo>
                    <a:pt x="0" y="17527"/>
                  </a:lnTo>
                  <a:cubicBezTo>
                    <a:pt x="0" y="12879"/>
                    <a:pt x="1847" y="8421"/>
                    <a:pt x="5134" y="5134"/>
                  </a:cubicBezTo>
                  <a:cubicBezTo>
                    <a:pt x="8421" y="1847"/>
                    <a:pt x="12879" y="0"/>
                    <a:pt x="17527" y="0"/>
                  </a:cubicBezTo>
                  <a:close/>
                </a:path>
              </a:pathLst>
            </a:custGeom>
            <a:ln w="9525" cap="rnd">
              <a:solidFill>
                <a:srgbClr val="FFFFFF"/>
              </a:solidFill>
              <a:prstDash val="solid"/>
              <a:round/>
            </a:ln>
          </p:spPr>
          <p:txBody>
            <a:bodyPr/>
            <a:lstStyle/>
            <a:p>
              <a:endParaRPr lang="en-GB"/>
            </a:p>
          </p:txBody>
        </p:sp>
        <p:sp>
          <p:nvSpPr>
            <p:cNvPr id="4" name="TextBox 4">
              <a:extLst>
                <a:ext uri="{FF2B5EF4-FFF2-40B4-BE49-F238E27FC236}">
                  <a16:creationId xmlns:a16="http://schemas.microsoft.com/office/drawing/2014/main" id="{C471619F-3EDB-821D-DAFC-578639857C80}"/>
                </a:ext>
              </a:extLst>
            </p:cNvPr>
            <p:cNvSpPr txBox="1"/>
            <p:nvPr/>
          </p:nvSpPr>
          <p:spPr>
            <a:xfrm>
              <a:off x="0" y="-47625"/>
              <a:ext cx="2908378" cy="945161"/>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B8014305-2E42-E403-A662-13392E3C1CF8}"/>
              </a:ext>
            </a:extLst>
          </p:cNvPr>
          <p:cNvGrpSpPr/>
          <p:nvPr/>
        </p:nvGrpSpPr>
        <p:grpSpPr>
          <a:xfrm>
            <a:off x="0" y="0"/>
            <a:ext cx="3104530" cy="10287000"/>
            <a:chOff x="0" y="0"/>
            <a:chExt cx="817654" cy="2709333"/>
          </a:xfrm>
        </p:grpSpPr>
        <p:sp>
          <p:nvSpPr>
            <p:cNvPr id="6" name="Freeform 6">
              <a:extLst>
                <a:ext uri="{FF2B5EF4-FFF2-40B4-BE49-F238E27FC236}">
                  <a16:creationId xmlns:a16="http://schemas.microsoft.com/office/drawing/2014/main" id="{36973BD2-3FD8-18C6-0A2D-CB572676F79C}"/>
                </a:ext>
              </a:extLst>
            </p:cNvPr>
            <p:cNvSpPr/>
            <p:nvPr/>
          </p:nvSpPr>
          <p:spPr>
            <a:xfrm>
              <a:off x="0" y="0"/>
              <a:ext cx="817654" cy="2709333"/>
            </a:xfrm>
            <a:custGeom>
              <a:avLst/>
              <a:gdLst/>
              <a:ahLst/>
              <a:cxnLst/>
              <a:rect l="l" t="t" r="r" b="b"/>
              <a:pathLst>
                <a:path w="817654" h="2709333">
                  <a:moveTo>
                    <a:pt x="0" y="0"/>
                  </a:moveTo>
                  <a:lnTo>
                    <a:pt x="817654" y="0"/>
                  </a:lnTo>
                  <a:lnTo>
                    <a:pt x="817654" y="2709333"/>
                  </a:lnTo>
                  <a:lnTo>
                    <a:pt x="0" y="2709333"/>
                  </a:lnTo>
                  <a:close/>
                </a:path>
              </a:pathLst>
            </a:custGeom>
            <a:solidFill>
              <a:srgbClr val="030032"/>
            </a:solidFill>
          </p:spPr>
          <p:txBody>
            <a:bodyPr/>
            <a:lstStyle/>
            <a:p>
              <a:endParaRPr lang="en-GB"/>
            </a:p>
          </p:txBody>
        </p:sp>
        <p:sp>
          <p:nvSpPr>
            <p:cNvPr id="7" name="TextBox 7">
              <a:extLst>
                <a:ext uri="{FF2B5EF4-FFF2-40B4-BE49-F238E27FC236}">
                  <a16:creationId xmlns:a16="http://schemas.microsoft.com/office/drawing/2014/main" id="{19C0C398-16E6-71FB-3140-1358643B31D7}"/>
                </a:ext>
              </a:extLst>
            </p:cNvPr>
            <p:cNvSpPr txBox="1"/>
            <p:nvPr/>
          </p:nvSpPr>
          <p:spPr>
            <a:xfrm>
              <a:off x="0" y="-47625"/>
              <a:ext cx="817654" cy="2756958"/>
            </a:xfrm>
            <a:prstGeom prst="rect">
              <a:avLst/>
            </a:prstGeom>
          </p:spPr>
          <p:txBody>
            <a:bodyPr lIns="50800" tIns="50800" rIns="50800" bIns="50800" rtlCol="0" anchor="ctr"/>
            <a:lstStyle/>
            <a:p>
              <a:pPr algn="ctr">
                <a:lnSpc>
                  <a:spcPts val="2659"/>
                </a:lnSpc>
              </a:pPr>
              <a:endParaRPr/>
            </a:p>
          </p:txBody>
        </p:sp>
      </p:grpSp>
      <p:grpSp>
        <p:nvGrpSpPr>
          <p:cNvPr id="18" name="Group 18">
            <a:extLst>
              <a:ext uri="{FF2B5EF4-FFF2-40B4-BE49-F238E27FC236}">
                <a16:creationId xmlns:a16="http://schemas.microsoft.com/office/drawing/2014/main" id="{44B61BB5-4A59-2C6E-B2AA-AAE97C53231F}"/>
              </a:ext>
            </a:extLst>
          </p:cNvPr>
          <p:cNvGrpSpPr/>
          <p:nvPr/>
        </p:nvGrpSpPr>
        <p:grpSpPr>
          <a:xfrm rot="-10800000">
            <a:off x="10157113" y="5305748"/>
            <a:ext cx="5438173" cy="1189977"/>
            <a:chOff x="0" y="0"/>
            <a:chExt cx="425132" cy="203200"/>
          </a:xfrm>
        </p:grpSpPr>
        <p:sp>
          <p:nvSpPr>
            <p:cNvPr id="19" name="Freeform 19">
              <a:extLst>
                <a:ext uri="{FF2B5EF4-FFF2-40B4-BE49-F238E27FC236}">
                  <a16:creationId xmlns:a16="http://schemas.microsoft.com/office/drawing/2014/main" id="{B51E4A5C-A048-8CE2-7959-5E839AB9CC54}"/>
                </a:ext>
              </a:extLst>
            </p:cNvPr>
            <p:cNvSpPr/>
            <p:nvPr/>
          </p:nvSpPr>
          <p:spPr>
            <a:xfrm>
              <a:off x="0" y="0"/>
              <a:ext cx="425132" cy="203200"/>
            </a:xfrm>
            <a:custGeom>
              <a:avLst/>
              <a:gdLst/>
              <a:ahLst/>
              <a:cxnLst/>
              <a:rect l="l" t="t" r="r" b="b"/>
              <a:pathLst>
                <a:path w="425132" h="203200">
                  <a:moveTo>
                    <a:pt x="101600" y="0"/>
                  </a:moveTo>
                  <a:lnTo>
                    <a:pt x="323532" y="0"/>
                  </a:lnTo>
                  <a:cubicBezTo>
                    <a:pt x="379644" y="0"/>
                    <a:pt x="425132" y="45488"/>
                    <a:pt x="425132" y="101600"/>
                  </a:cubicBezTo>
                  <a:lnTo>
                    <a:pt x="425132" y="101600"/>
                  </a:lnTo>
                  <a:cubicBezTo>
                    <a:pt x="425132" y="128546"/>
                    <a:pt x="414428" y="154388"/>
                    <a:pt x="395374" y="173442"/>
                  </a:cubicBezTo>
                  <a:cubicBezTo>
                    <a:pt x="376320" y="192496"/>
                    <a:pt x="350478" y="203200"/>
                    <a:pt x="323532" y="203200"/>
                  </a:cubicBezTo>
                  <a:lnTo>
                    <a:pt x="101600" y="203200"/>
                  </a:lnTo>
                  <a:cubicBezTo>
                    <a:pt x="45488" y="203200"/>
                    <a:pt x="0" y="157712"/>
                    <a:pt x="0" y="101600"/>
                  </a:cubicBezTo>
                  <a:lnTo>
                    <a:pt x="0" y="101600"/>
                  </a:lnTo>
                  <a:cubicBezTo>
                    <a:pt x="0" y="45488"/>
                    <a:pt x="45488" y="0"/>
                    <a:pt x="101600"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20" name="TextBox 20">
              <a:extLst>
                <a:ext uri="{FF2B5EF4-FFF2-40B4-BE49-F238E27FC236}">
                  <a16:creationId xmlns:a16="http://schemas.microsoft.com/office/drawing/2014/main" id="{606E23B1-AECC-49DE-2021-F5E2BACFAE8A}"/>
                </a:ext>
              </a:extLst>
            </p:cNvPr>
            <p:cNvSpPr txBox="1"/>
            <p:nvPr/>
          </p:nvSpPr>
          <p:spPr>
            <a:xfrm>
              <a:off x="0" y="-47625"/>
              <a:ext cx="425132" cy="250825"/>
            </a:xfrm>
            <a:prstGeom prst="rect">
              <a:avLst/>
            </a:prstGeom>
          </p:spPr>
          <p:txBody>
            <a:bodyPr lIns="50800" tIns="50800" rIns="50800" bIns="50800" rtlCol="0" anchor="ctr"/>
            <a:lstStyle/>
            <a:p>
              <a:pPr algn="ctr">
                <a:lnSpc>
                  <a:spcPts val="2659"/>
                </a:lnSpc>
              </a:pPr>
              <a:endParaRPr/>
            </a:p>
          </p:txBody>
        </p:sp>
      </p:grpSp>
      <p:grpSp>
        <p:nvGrpSpPr>
          <p:cNvPr id="21" name="Group 21">
            <a:extLst>
              <a:ext uri="{FF2B5EF4-FFF2-40B4-BE49-F238E27FC236}">
                <a16:creationId xmlns:a16="http://schemas.microsoft.com/office/drawing/2014/main" id="{60DA3B23-ECEB-5A44-5A96-24B6BD6835E4}"/>
              </a:ext>
            </a:extLst>
          </p:cNvPr>
          <p:cNvGrpSpPr/>
          <p:nvPr/>
        </p:nvGrpSpPr>
        <p:grpSpPr>
          <a:xfrm>
            <a:off x="7546363" y="6388863"/>
            <a:ext cx="771525" cy="771525"/>
            <a:chOff x="0" y="0"/>
            <a:chExt cx="812800" cy="812800"/>
          </a:xfrm>
        </p:grpSpPr>
        <p:sp>
          <p:nvSpPr>
            <p:cNvPr id="22" name="Freeform 22">
              <a:extLst>
                <a:ext uri="{FF2B5EF4-FFF2-40B4-BE49-F238E27FC236}">
                  <a16:creationId xmlns:a16="http://schemas.microsoft.com/office/drawing/2014/main" id="{9766BD81-51D7-B730-51AB-53010486AFE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3" name="TextBox 23">
              <a:extLst>
                <a:ext uri="{FF2B5EF4-FFF2-40B4-BE49-F238E27FC236}">
                  <a16:creationId xmlns:a16="http://schemas.microsoft.com/office/drawing/2014/main" id="{1D41C61A-8942-3053-CADE-D081C89E09E9}"/>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4" name="AutoShape 24">
            <a:extLst>
              <a:ext uri="{FF2B5EF4-FFF2-40B4-BE49-F238E27FC236}">
                <a16:creationId xmlns:a16="http://schemas.microsoft.com/office/drawing/2014/main" id="{4DDE6A77-8CD0-2CF0-215E-BAC2A52BA608}"/>
              </a:ext>
            </a:extLst>
          </p:cNvPr>
          <p:cNvSpPr/>
          <p:nvPr/>
        </p:nvSpPr>
        <p:spPr>
          <a:xfrm>
            <a:off x="12104674" y="7556239"/>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5" name="Freeform 25">
            <a:extLst>
              <a:ext uri="{FF2B5EF4-FFF2-40B4-BE49-F238E27FC236}">
                <a16:creationId xmlns:a16="http://schemas.microsoft.com/office/drawing/2014/main" id="{F80503FD-4857-7FE1-1B91-AEC552A1F92A}"/>
              </a:ext>
            </a:extLst>
          </p:cNvPr>
          <p:cNvSpPr/>
          <p:nvPr/>
        </p:nvSpPr>
        <p:spPr>
          <a:xfrm rot="2700000">
            <a:off x="7791678" y="6572993"/>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7" name="TextBox 27">
            <a:extLst>
              <a:ext uri="{FF2B5EF4-FFF2-40B4-BE49-F238E27FC236}">
                <a16:creationId xmlns:a16="http://schemas.microsoft.com/office/drawing/2014/main" id="{4A000664-E7E6-7692-F5D2-B31E25A39C78}"/>
              </a:ext>
            </a:extLst>
          </p:cNvPr>
          <p:cNvSpPr txBox="1"/>
          <p:nvPr/>
        </p:nvSpPr>
        <p:spPr>
          <a:xfrm>
            <a:off x="6526781" y="728872"/>
            <a:ext cx="10668000" cy="3401829"/>
          </a:xfrm>
          <a:prstGeom prst="rect">
            <a:avLst/>
          </a:prstGeom>
        </p:spPr>
        <p:txBody>
          <a:bodyPr wrap="square" lIns="0" tIns="0" rIns="0" bIns="0" rtlCol="0" anchor="t">
            <a:spAutoFit/>
          </a:bodyPr>
          <a:lstStyle/>
          <a:p>
            <a:pPr>
              <a:lnSpc>
                <a:spcPct val="100000"/>
              </a:lnSpc>
            </a:pPr>
            <a:r>
              <a:rPr lang="en-GB" sz="9900" spc="-855" dirty="0">
                <a:solidFill>
                  <a:srgbClr val="FFFFFF"/>
                </a:solidFill>
                <a:latin typeface="Questrial"/>
                <a:ea typeface="Questrial"/>
                <a:cs typeface="Questrial"/>
              </a:rPr>
              <a:t>SCREEN SMART KIDS</a:t>
            </a:r>
          </a:p>
          <a:p>
            <a:pPr algn="l">
              <a:lnSpc>
                <a:spcPts val="16253"/>
              </a:lnSpc>
            </a:pPr>
            <a:endParaRPr lang="en-US" sz="9900" spc="-855" dirty="0">
              <a:solidFill>
                <a:srgbClr val="FFFFFF"/>
              </a:solidFill>
              <a:latin typeface="Questrial"/>
              <a:ea typeface="Questrial"/>
              <a:cs typeface="Questrial"/>
              <a:sym typeface="Questrial"/>
            </a:endParaRPr>
          </a:p>
        </p:txBody>
      </p:sp>
      <p:sp>
        <p:nvSpPr>
          <p:cNvPr id="28" name="TextBox 28">
            <a:extLst>
              <a:ext uri="{FF2B5EF4-FFF2-40B4-BE49-F238E27FC236}">
                <a16:creationId xmlns:a16="http://schemas.microsoft.com/office/drawing/2014/main" id="{2D120B00-44B8-2B3E-3736-7C9F981ED96A}"/>
              </a:ext>
            </a:extLst>
          </p:cNvPr>
          <p:cNvSpPr txBox="1"/>
          <p:nvPr/>
        </p:nvSpPr>
        <p:spPr>
          <a:xfrm>
            <a:off x="7275682" y="2852144"/>
            <a:ext cx="10471246" cy="1572995"/>
          </a:xfrm>
          <a:prstGeom prst="rect">
            <a:avLst/>
          </a:prstGeom>
        </p:spPr>
        <p:txBody>
          <a:bodyPr wrap="square" lIns="0" tIns="0" rIns="0" bIns="0" rtlCol="0" anchor="t">
            <a:spAutoFit/>
          </a:bodyPr>
          <a:lstStyle/>
          <a:p>
            <a:pPr>
              <a:lnSpc>
                <a:spcPct val="100000"/>
              </a:lnSpc>
            </a:pPr>
            <a:r>
              <a:rPr lang="en-GB" sz="5220" spc="-261" dirty="0">
                <a:solidFill>
                  <a:srgbClr val="FFFFFF"/>
                </a:solidFill>
                <a:latin typeface="Questrial"/>
                <a:ea typeface="Questrial"/>
                <a:cs typeface="Questrial"/>
              </a:rPr>
              <a:t>Scroll Less • Play More • Sleep Better</a:t>
            </a:r>
          </a:p>
          <a:p>
            <a:pPr algn="l">
              <a:lnSpc>
                <a:spcPts val="6265"/>
              </a:lnSpc>
            </a:pPr>
            <a:endParaRPr lang="en-US" sz="5220" spc="-261" dirty="0">
              <a:solidFill>
                <a:srgbClr val="FFFFFF"/>
              </a:solidFill>
              <a:latin typeface="Questrial"/>
              <a:ea typeface="Questrial"/>
              <a:cs typeface="Questrial"/>
              <a:sym typeface="Questrial"/>
            </a:endParaRPr>
          </a:p>
        </p:txBody>
      </p:sp>
      <p:sp>
        <p:nvSpPr>
          <p:cNvPr id="29" name="TextBox 29">
            <a:extLst>
              <a:ext uri="{FF2B5EF4-FFF2-40B4-BE49-F238E27FC236}">
                <a16:creationId xmlns:a16="http://schemas.microsoft.com/office/drawing/2014/main" id="{F8651A5E-3357-E1F6-8955-D70DAFFF7219}"/>
              </a:ext>
            </a:extLst>
          </p:cNvPr>
          <p:cNvSpPr txBox="1"/>
          <p:nvPr/>
        </p:nvSpPr>
        <p:spPr>
          <a:xfrm>
            <a:off x="11190747" y="6317636"/>
            <a:ext cx="3530467" cy="2769989"/>
          </a:xfrm>
          <a:prstGeom prst="rect">
            <a:avLst/>
          </a:prstGeom>
        </p:spPr>
        <p:txBody>
          <a:bodyPr wrap="square" lIns="0" tIns="0" rIns="0" bIns="0" rtlCol="0" anchor="t">
            <a:spAutoFit/>
          </a:bodyPr>
          <a:lstStyle/>
          <a:p>
            <a:pPr lvl="0"/>
            <a:br>
              <a:rPr lang="en-GB" sz="2800" spc="-50" dirty="0">
                <a:solidFill>
                  <a:srgbClr val="FFFFFF"/>
                </a:solidFill>
                <a:latin typeface="Questrial"/>
                <a:ea typeface="Questrial"/>
                <a:cs typeface="Questrial"/>
              </a:rPr>
            </a:br>
            <a:r>
              <a:rPr lang="en-GB" sz="2800" spc="-50" dirty="0">
                <a:solidFill>
                  <a:srgbClr val="FFFFFF"/>
                </a:solidFill>
                <a:latin typeface="Questrial"/>
                <a:ea typeface="Questrial"/>
                <a:cs typeface="Questrial"/>
              </a:rPr>
              <a:t>Student ID:  2208947</a:t>
            </a:r>
          </a:p>
          <a:p>
            <a:pPr algn="ctr">
              <a:lnSpc>
                <a:spcPct val="150000"/>
              </a:lnSpc>
            </a:pPr>
            <a:endParaRPr lang="en-GB" sz="2800" b="1" dirty="0">
              <a:solidFill>
                <a:schemeClr val="bg1"/>
              </a:solidFill>
            </a:endParaRPr>
          </a:p>
          <a:p>
            <a:pPr algn="ctr">
              <a:lnSpc>
                <a:spcPct val="150000"/>
              </a:lnSpc>
            </a:pPr>
            <a:r>
              <a:rPr lang="en-GB" sz="3600" b="1" dirty="0">
                <a:solidFill>
                  <a:schemeClr val="bg1"/>
                </a:solidFill>
              </a:rPr>
              <a:t>Person 1</a:t>
            </a:r>
            <a:endParaRPr lang="en-GB" sz="3600" dirty="0">
              <a:solidFill>
                <a:schemeClr val="bg1"/>
              </a:solidFill>
            </a:endParaRPr>
          </a:p>
          <a:p>
            <a:pPr lvl="0"/>
            <a:endParaRPr lang="en-US" sz="2800" spc="-50" dirty="0">
              <a:solidFill>
                <a:srgbClr val="FFFFFF"/>
              </a:solidFill>
              <a:latin typeface="Questrial"/>
              <a:ea typeface="Questrial"/>
              <a:cs typeface="Questrial"/>
              <a:sym typeface="Questrial"/>
            </a:endParaRPr>
          </a:p>
        </p:txBody>
      </p:sp>
      <p:sp>
        <p:nvSpPr>
          <p:cNvPr id="31" name="TextBox 31">
            <a:extLst>
              <a:ext uri="{FF2B5EF4-FFF2-40B4-BE49-F238E27FC236}">
                <a16:creationId xmlns:a16="http://schemas.microsoft.com/office/drawing/2014/main" id="{F2A7A7DD-0A34-DB2A-33C3-C3CE908C956E}"/>
              </a:ext>
            </a:extLst>
          </p:cNvPr>
          <p:cNvSpPr txBox="1"/>
          <p:nvPr/>
        </p:nvSpPr>
        <p:spPr>
          <a:xfrm>
            <a:off x="10132027" y="5772449"/>
            <a:ext cx="5647908" cy="571695"/>
          </a:xfrm>
          <a:prstGeom prst="rect">
            <a:avLst/>
          </a:prstGeom>
        </p:spPr>
        <p:txBody>
          <a:bodyPr wrap="square" lIns="0" tIns="0" rIns="0" bIns="0" rtlCol="0" anchor="t">
            <a:spAutoFit/>
          </a:bodyPr>
          <a:lstStyle/>
          <a:p>
            <a:pPr algn="ctr">
              <a:lnSpc>
                <a:spcPts val="2100"/>
              </a:lnSpc>
              <a:spcBef>
                <a:spcPct val="0"/>
              </a:spcBef>
            </a:pPr>
            <a:r>
              <a:rPr lang="en-US" sz="3200" dirty="0">
                <a:solidFill>
                  <a:srgbClr val="FFFFFF"/>
                </a:solidFill>
                <a:latin typeface="Questrial"/>
                <a:ea typeface="Questrial"/>
                <a:cs typeface="Questrial"/>
                <a:sym typeface="Questrial"/>
              </a:rPr>
              <a:t>Presented By: Nazia Sabrina Haroon</a:t>
            </a:r>
          </a:p>
        </p:txBody>
      </p:sp>
      <p:sp>
        <p:nvSpPr>
          <p:cNvPr id="34" name="TextBox 28">
            <a:extLst>
              <a:ext uri="{FF2B5EF4-FFF2-40B4-BE49-F238E27FC236}">
                <a16:creationId xmlns:a16="http://schemas.microsoft.com/office/drawing/2014/main" id="{FF5C6D3A-549A-CEA2-3446-EFEAD0544472}"/>
              </a:ext>
            </a:extLst>
          </p:cNvPr>
          <p:cNvSpPr txBox="1"/>
          <p:nvPr/>
        </p:nvSpPr>
        <p:spPr>
          <a:xfrm>
            <a:off x="34783" y="3781007"/>
            <a:ext cx="5668743" cy="3982885"/>
          </a:xfrm>
          <a:prstGeom prst="rect">
            <a:avLst/>
          </a:prstGeom>
        </p:spPr>
        <p:txBody>
          <a:bodyPr wrap="square" lIns="0" tIns="0" rIns="0" bIns="0" rtlCol="0" anchor="t">
            <a:spAutoFit/>
          </a:bodyPr>
          <a:lstStyle/>
          <a:p>
            <a:pPr algn="ctr"/>
            <a:r>
              <a:rPr lang="en-GB" sz="5220" spc="-261" dirty="0">
                <a:solidFill>
                  <a:srgbClr val="FFFFFF"/>
                </a:solidFill>
                <a:latin typeface="Questrial"/>
                <a:ea typeface="Questrial"/>
                <a:cs typeface="Questrial"/>
              </a:rPr>
              <a:t>Reducing Excessive Screen Time Among Children Aged 5–11</a:t>
            </a:r>
          </a:p>
          <a:p>
            <a:pPr algn="ctr">
              <a:lnSpc>
                <a:spcPct val="100000"/>
              </a:lnSpc>
            </a:pPr>
            <a:endParaRPr lang="en-GB" sz="5220" spc="-261" dirty="0">
              <a:solidFill>
                <a:srgbClr val="FFFFFF"/>
              </a:solidFill>
              <a:latin typeface="Questrial"/>
              <a:ea typeface="Questrial"/>
              <a:cs typeface="Questrial"/>
            </a:endParaRPr>
          </a:p>
          <a:p>
            <a:pPr algn="ctr">
              <a:lnSpc>
                <a:spcPts val="6265"/>
              </a:lnSpc>
            </a:pPr>
            <a:endParaRPr lang="en-US" sz="5220" spc="-261" dirty="0">
              <a:solidFill>
                <a:srgbClr val="FFFFFF"/>
              </a:solidFill>
              <a:latin typeface="Questrial"/>
              <a:ea typeface="Questrial"/>
              <a:cs typeface="Questrial"/>
              <a:sym typeface="Questrial"/>
            </a:endParaRPr>
          </a:p>
        </p:txBody>
      </p:sp>
      <p:pic>
        <p:nvPicPr>
          <p:cNvPr id="8" name="Picture 7" descr="Boy using digital tablet under blanket on bed">
            <a:extLst>
              <a:ext uri="{FF2B5EF4-FFF2-40B4-BE49-F238E27FC236}">
                <a16:creationId xmlns:a16="http://schemas.microsoft.com/office/drawing/2014/main" id="{51C2BC36-ABF4-EB4B-4479-CEB3625F05C5}"/>
              </a:ext>
            </a:extLst>
          </p:cNvPr>
          <p:cNvPicPr>
            <a:picLocks noChangeAspect="1"/>
          </p:cNvPicPr>
          <p:nvPr/>
        </p:nvPicPr>
        <p:blipFill>
          <a:blip r:embed="rId3"/>
          <a:stretch>
            <a:fillRect/>
          </a:stretch>
        </p:blipFill>
        <p:spPr>
          <a:xfrm>
            <a:off x="0" y="-168126"/>
            <a:ext cx="5668743" cy="3781007"/>
          </a:xfrm>
          <a:prstGeom prst="rect">
            <a:avLst/>
          </a:prstGeom>
        </p:spPr>
      </p:pic>
      <p:pic>
        <p:nvPicPr>
          <p:cNvPr id="9" name="Picture 8" descr="Plays soccer. African american kid have fun in the field at summer daytime">
            <a:extLst>
              <a:ext uri="{FF2B5EF4-FFF2-40B4-BE49-F238E27FC236}">
                <a16:creationId xmlns:a16="http://schemas.microsoft.com/office/drawing/2014/main" id="{AAE74374-29AE-E52E-BEA4-65B52BA99460}"/>
              </a:ext>
            </a:extLst>
          </p:cNvPr>
          <p:cNvPicPr>
            <a:picLocks noChangeAspect="1"/>
          </p:cNvPicPr>
          <p:nvPr/>
        </p:nvPicPr>
        <p:blipFill>
          <a:blip r:embed="rId4"/>
          <a:stretch>
            <a:fillRect/>
          </a:stretch>
        </p:blipFill>
        <p:spPr>
          <a:xfrm>
            <a:off x="212716" y="6445430"/>
            <a:ext cx="5672895" cy="3781007"/>
          </a:xfrm>
          <a:prstGeom prst="rect">
            <a:avLst/>
          </a:prstGeom>
        </p:spPr>
      </p:pic>
    </p:spTree>
    <p:extLst>
      <p:ext uri="{BB962C8B-B14F-4D97-AF65-F5344CB8AC3E}">
        <p14:creationId xmlns:p14="http://schemas.microsoft.com/office/powerpoint/2010/main" val="2846604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603826" y="-382623"/>
            <a:ext cx="6775535" cy="11052247"/>
            <a:chOff x="0" y="0"/>
            <a:chExt cx="1784503" cy="2910880"/>
          </a:xfrm>
        </p:grpSpPr>
        <p:sp>
          <p:nvSpPr>
            <p:cNvPr id="3" name="Freeform 3"/>
            <p:cNvSpPr/>
            <p:nvPr/>
          </p:nvSpPr>
          <p:spPr>
            <a:xfrm>
              <a:off x="0" y="0"/>
              <a:ext cx="1784503" cy="2910880"/>
            </a:xfrm>
            <a:custGeom>
              <a:avLst/>
              <a:gdLst/>
              <a:ahLst/>
              <a:cxnLst/>
              <a:rect l="l" t="t" r="r" b="b"/>
              <a:pathLst>
                <a:path w="1784503" h="2910880">
                  <a:moveTo>
                    <a:pt x="28566" y="0"/>
                  </a:moveTo>
                  <a:lnTo>
                    <a:pt x="1755937" y="0"/>
                  </a:lnTo>
                  <a:cubicBezTo>
                    <a:pt x="1771714" y="0"/>
                    <a:pt x="1784503" y="12789"/>
                    <a:pt x="1784503" y="28566"/>
                  </a:cubicBezTo>
                  <a:lnTo>
                    <a:pt x="1784503" y="2882314"/>
                  </a:lnTo>
                  <a:cubicBezTo>
                    <a:pt x="1784503" y="2898091"/>
                    <a:pt x="1771714" y="2910880"/>
                    <a:pt x="1755937" y="2910880"/>
                  </a:cubicBezTo>
                  <a:lnTo>
                    <a:pt x="28566" y="2910880"/>
                  </a:lnTo>
                  <a:cubicBezTo>
                    <a:pt x="12789" y="2910880"/>
                    <a:pt x="0" y="2898091"/>
                    <a:pt x="0" y="2882314"/>
                  </a:cubicBezTo>
                  <a:lnTo>
                    <a:pt x="0" y="28566"/>
                  </a:lnTo>
                  <a:cubicBezTo>
                    <a:pt x="0" y="12789"/>
                    <a:pt x="12789" y="0"/>
                    <a:pt x="28566" y="0"/>
                  </a:cubicBezTo>
                  <a:close/>
                </a:path>
              </a:pathLst>
            </a:custGeom>
            <a:ln w="9525" cap="rnd">
              <a:solidFill>
                <a:srgbClr val="FFFFFF"/>
              </a:solidFill>
              <a:prstDash val="solid"/>
              <a:round/>
            </a:ln>
          </p:spPr>
          <p:txBody>
            <a:bodyPr/>
            <a:lstStyle/>
            <a:p>
              <a:endParaRPr lang="en-GB"/>
            </a:p>
          </p:txBody>
        </p:sp>
        <p:sp>
          <p:nvSpPr>
            <p:cNvPr id="4" name="TextBox 4"/>
            <p:cNvSpPr txBox="1"/>
            <p:nvPr/>
          </p:nvSpPr>
          <p:spPr>
            <a:xfrm>
              <a:off x="0" y="-47625"/>
              <a:ext cx="1784503" cy="295850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0" y="7348456"/>
            <a:ext cx="18288000" cy="2938544"/>
            <a:chOff x="0" y="0"/>
            <a:chExt cx="4816593" cy="773938"/>
          </a:xfrm>
        </p:grpSpPr>
        <p:sp>
          <p:nvSpPr>
            <p:cNvPr id="6" name="Freeform 6"/>
            <p:cNvSpPr/>
            <p:nvPr/>
          </p:nvSpPr>
          <p:spPr>
            <a:xfrm>
              <a:off x="0" y="0"/>
              <a:ext cx="4816592" cy="773937"/>
            </a:xfrm>
            <a:custGeom>
              <a:avLst/>
              <a:gdLst/>
              <a:ahLst/>
              <a:cxnLst/>
              <a:rect l="l" t="t" r="r" b="b"/>
              <a:pathLst>
                <a:path w="4816592" h="773937">
                  <a:moveTo>
                    <a:pt x="0" y="0"/>
                  </a:moveTo>
                  <a:lnTo>
                    <a:pt x="4816592" y="0"/>
                  </a:lnTo>
                  <a:lnTo>
                    <a:pt x="4816592" y="773937"/>
                  </a:lnTo>
                  <a:lnTo>
                    <a:pt x="0" y="773937"/>
                  </a:lnTo>
                  <a:close/>
                </a:path>
              </a:pathLst>
            </a:custGeom>
            <a:solidFill>
              <a:srgbClr val="030032"/>
            </a:solidFill>
          </p:spPr>
          <p:txBody>
            <a:bodyPr/>
            <a:lstStyle/>
            <a:p>
              <a:endParaRPr lang="en-GB"/>
            </a:p>
          </p:txBody>
        </p:sp>
        <p:sp>
          <p:nvSpPr>
            <p:cNvPr id="7" name="TextBox 7"/>
            <p:cNvSpPr txBox="1"/>
            <p:nvPr/>
          </p:nvSpPr>
          <p:spPr>
            <a:xfrm>
              <a:off x="0" y="-47625"/>
              <a:ext cx="4816593" cy="821563"/>
            </a:xfrm>
            <a:prstGeom prst="rect">
              <a:avLst/>
            </a:prstGeom>
          </p:spPr>
          <p:txBody>
            <a:bodyPr lIns="50800" tIns="50800" rIns="50800" bIns="50800" rtlCol="0" anchor="ctr"/>
            <a:lstStyle/>
            <a:p>
              <a:pPr algn="ctr">
                <a:lnSpc>
                  <a:spcPts val="2659"/>
                </a:lnSpc>
              </a:pPr>
              <a:endParaRPr/>
            </a:p>
          </p:txBody>
        </p:sp>
      </p:grpSp>
      <p:sp>
        <p:nvSpPr>
          <p:cNvPr id="9" name="AutoShape 9"/>
          <p:cNvSpPr/>
          <p:nvPr/>
        </p:nvSpPr>
        <p:spPr>
          <a:xfrm>
            <a:off x="8153236" y="1114425"/>
            <a:ext cx="990764"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0" name="Group 10"/>
          <p:cNvGrpSpPr/>
          <p:nvPr/>
        </p:nvGrpSpPr>
        <p:grpSpPr>
          <a:xfrm>
            <a:off x="1028700" y="2170276"/>
            <a:ext cx="6133772" cy="7088024"/>
            <a:chOff x="0" y="0"/>
            <a:chExt cx="950282" cy="1098120"/>
          </a:xfrm>
        </p:grpSpPr>
        <p:sp>
          <p:nvSpPr>
            <p:cNvPr id="11" name="Freeform 11"/>
            <p:cNvSpPr/>
            <p:nvPr/>
          </p:nvSpPr>
          <p:spPr>
            <a:xfrm>
              <a:off x="0" y="0"/>
              <a:ext cx="950282" cy="1098120"/>
            </a:xfrm>
            <a:custGeom>
              <a:avLst/>
              <a:gdLst/>
              <a:ahLst/>
              <a:cxnLst/>
              <a:rect l="l" t="t" r="r" b="b"/>
              <a:pathLst>
                <a:path w="950282" h="1098120">
                  <a:moveTo>
                    <a:pt x="31554" y="0"/>
                  </a:moveTo>
                  <a:lnTo>
                    <a:pt x="918727" y="0"/>
                  </a:lnTo>
                  <a:cubicBezTo>
                    <a:pt x="927096" y="0"/>
                    <a:pt x="935122" y="3324"/>
                    <a:pt x="941040" y="9242"/>
                  </a:cubicBezTo>
                  <a:cubicBezTo>
                    <a:pt x="946957" y="15160"/>
                    <a:pt x="950282" y="23186"/>
                    <a:pt x="950282" y="31554"/>
                  </a:cubicBezTo>
                  <a:lnTo>
                    <a:pt x="950282" y="1066566"/>
                  </a:lnTo>
                  <a:cubicBezTo>
                    <a:pt x="950282" y="1074935"/>
                    <a:pt x="946957" y="1082961"/>
                    <a:pt x="941040" y="1088878"/>
                  </a:cubicBezTo>
                  <a:cubicBezTo>
                    <a:pt x="935122" y="1094796"/>
                    <a:pt x="927096" y="1098120"/>
                    <a:pt x="918727" y="1098120"/>
                  </a:cubicBezTo>
                  <a:lnTo>
                    <a:pt x="31554" y="1098120"/>
                  </a:lnTo>
                  <a:cubicBezTo>
                    <a:pt x="23186" y="1098120"/>
                    <a:pt x="15160" y="1094796"/>
                    <a:pt x="9242" y="1088878"/>
                  </a:cubicBezTo>
                  <a:cubicBezTo>
                    <a:pt x="3324" y="1082961"/>
                    <a:pt x="0" y="1074935"/>
                    <a:pt x="0" y="1066566"/>
                  </a:cubicBezTo>
                  <a:lnTo>
                    <a:pt x="0" y="31554"/>
                  </a:lnTo>
                  <a:cubicBezTo>
                    <a:pt x="0" y="23186"/>
                    <a:pt x="3324" y="15160"/>
                    <a:pt x="9242" y="9242"/>
                  </a:cubicBezTo>
                  <a:cubicBezTo>
                    <a:pt x="15160" y="3324"/>
                    <a:pt x="23186" y="0"/>
                    <a:pt x="31554" y="0"/>
                  </a:cubicBezTo>
                  <a:close/>
                </a:path>
              </a:pathLst>
            </a:custGeom>
            <a:blipFill>
              <a:blip r:embed="rId2"/>
              <a:stretch>
                <a:fillRect l="-36589" r="-36589"/>
              </a:stretch>
            </a:blipFill>
          </p:spPr>
          <p:txBody>
            <a:bodyPr/>
            <a:lstStyle/>
            <a:p>
              <a:endParaRPr lang="en-GB"/>
            </a:p>
          </p:txBody>
        </p:sp>
      </p:grpSp>
      <p:grpSp>
        <p:nvGrpSpPr>
          <p:cNvPr id="12" name="Group 12"/>
          <p:cNvGrpSpPr/>
          <p:nvPr/>
        </p:nvGrpSpPr>
        <p:grpSpPr>
          <a:xfrm rot="-10800000">
            <a:off x="7766298" y="4599782"/>
            <a:ext cx="9493002" cy="4515991"/>
            <a:chOff x="0" y="0"/>
            <a:chExt cx="1368507" cy="314094"/>
          </a:xfrm>
        </p:grpSpPr>
        <p:sp>
          <p:nvSpPr>
            <p:cNvPr id="13" name="Freeform 13"/>
            <p:cNvSpPr/>
            <p:nvPr/>
          </p:nvSpPr>
          <p:spPr>
            <a:xfrm>
              <a:off x="0" y="0"/>
              <a:ext cx="1368507" cy="314094"/>
            </a:xfrm>
            <a:custGeom>
              <a:avLst/>
              <a:gdLst/>
              <a:ahLst/>
              <a:cxnLst/>
              <a:rect l="l" t="t" r="r" b="b"/>
              <a:pathLst>
                <a:path w="1368507" h="314094">
                  <a:moveTo>
                    <a:pt x="148996" y="0"/>
                  </a:moveTo>
                  <a:lnTo>
                    <a:pt x="1219511" y="0"/>
                  </a:lnTo>
                  <a:cubicBezTo>
                    <a:pt x="1259027" y="0"/>
                    <a:pt x="1296925" y="15698"/>
                    <a:pt x="1324867" y="43640"/>
                  </a:cubicBezTo>
                  <a:cubicBezTo>
                    <a:pt x="1352809" y="71582"/>
                    <a:pt x="1368507" y="109480"/>
                    <a:pt x="1368507" y="148996"/>
                  </a:cubicBezTo>
                  <a:lnTo>
                    <a:pt x="1368507" y="165098"/>
                  </a:lnTo>
                  <a:cubicBezTo>
                    <a:pt x="1368507" y="247386"/>
                    <a:pt x="1301799" y="314094"/>
                    <a:pt x="1219511" y="314094"/>
                  </a:cubicBezTo>
                  <a:lnTo>
                    <a:pt x="148996" y="314094"/>
                  </a:lnTo>
                  <a:cubicBezTo>
                    <a:pt x="66708" y="314094"/>
                    <a:pt x="0" y="247386"/>
                    <a:pt x="0" y="165098"/>
                  </a:cubicBezTo>
                  <a:lnTo>
                    <a:pt x="0" y="148996"/>
                  </a:lnTo>
                  <a:cubicBezTo>
                    <a:pt x="0" y="66708"/>
                    <a:pt x="66708" y="0"/>
                    <a:pt x="148996"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4" name="TextBox 14"/>
            <p:cNvSpPr txBox="1"/>
            <p:nvPr/>
          </p:nvSpPr>
          <p:spPr>
            <a:xfrm>
              <a:off x="0" y="-47625"/>
              <a:ext cx="1368507" cy="361719"/>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8225566" y="3647433"/>
            <a:ext cx="5987833" cy="4014455"/>
            <a:chOff x="76200" y="-3492620"/>
            <a:chExt cx="6308170" cy="4229220"/>
          </a:xfrm>
        </p:grpSpPr>
        <p:sp>
          <p:nvSpPr>
            <p:cNvPr id="22" name="Freeform 22"/>
            <p:cNvSpPr/>
            <p:nvPr/>
          </p:nvSpPr>
          <p:spPr>
            <a:xfrm>
              <a:off x="5571570" y="-349262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4" name="Freeform 24"/>
          <p:cNvSpPr/>
          <p:nvPr/>
        </p:nvSpPr>
        <p:spPr>
          <a:xfrm rot="8100000">
            <a:off x="13706900" y="3883652"/>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5" name="TextBox 25"/>
          <p:cNvSpPr txBox="1"/>
          <p:nvPr/>
        </p:nvSpPr>
        <p:spPr>
          <a:xfrm>
            <a:off x="9677400" y="993484"/>
            <a:ext cx="8300477"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Our Campaign</a:t>
            </a:r>
            <a:endParaRPr lang="en-US" sz="12063" spc="-603" dirty="0">
              <a:solidFill>
                <a:schemeClr val="bg1"/>
              </a:solidFill>
              <a:latin typeface="Questrial" pitchFamily="2" charset="0"/>
              <a:ea typeface="Questrial" pitchFamily="2" charset="0"/>
              <a:cs typeface="Questrial" pitchFamily="2" charset="0"/>
              <a:sym typeface="Questrial"/>
            </a:endParaRPr>
          </a:p>
        </p:txBody>
      </p:sp>
      <p:sp>
        <p:nvSpPr>
          <p:cNvPr id="27" name="TextBox 27"/>
          <p:cNvSpPr txBox="1"/>
          <p:nvPr/>
        </p:nvSpPr>
        <p:spPr>
          <a:xfrm>
            <a:off x="8538998" y="2807451"/>
            <a:ext cx="8648700" cy="553998"/>
          </a:xfrm>
          <a:prstGeom prst="rect">
            <a:avLst/>
          </a:prstGeom>
        </p:spPr>
        <p:txBody>
          <a:bodyPr wrap="square" lIns="0" tIns="0" rIns="0" bIns="0" rtlCol="0" anchor="t">
            <a:spAutoFit/>
          </a:bodyPr>
          <a:lstStyle/>
          <a:p>
            <a:r>
              <a:rPr lang="en-GB" sz="3600" b="1" dirty="0">
                <a:solidFill>
                  <a:schemeClr val="bg1"/>
                </a:solidFill>
                <a:latin typeface="Questrial" pitchFamily="2" charset="0"/>
                <a:ea typeface="Questrial" pitchFamily="2" charset="0"/>
                <a:cs typeface="Questrial" pitchFamily="2" charset="0"/>
              </a:rPr>
              <a:t>6-Week SCREEN SMART KIDS Campaign</a:t>
            </a:r>
            <a:endParaRPr lang="en-GB" sz="3600" dirty="0">
              <a:solidFill>
                <a:schemeClr val="bg1"/>
              </a:solidFill>
              <a:latin typeface="Questrial" pitchFamily="2" charset="0"/>
              <a:ea typeface="Questrial" pitchFamily="2" charset="0"/>
              <a:cs typeface="Questrial" pitchFamily="2" charset="0"/>
            </a:endParaRPr>
          </a:p>
        </p:txBody>
      </p:sp>
      <p:sp>
        <p:nvSpPr>
          <p:cNvPr id="29" name="TextBox 29"/>
          <p:cNvSpPr txBox="1"/>
          <p:nvPr/>
        </p:nvSpPr>
        <p:spPr>
          <a:xfrm>
            <a:off x="8505740" y="4771938"/>
            <a:ext cx="8614638" cy="3804247"/>
          </a:xfrm>
          <a:prstGeom prst="rect">
            <a:avLst/>
          </a:prstGeom>
        </p:spPr>
        <p:txBody>
          <a:bodyPr wrap="square" lIns="0" tIns="0" rIns="0" bIns="0" rtlCol="0" anchor="t">
            <a:spAutoFit/>
          </a:bodyPr>
          <a:lstStyle/>
          <a:p>
            <a:pPr>
              <a:lnSpc>
                <a:spcPct val="150000"/>
              </a:lnSpc>
            </a:pPr>
            <a:r>
              <a:rPr lang="en-GB" sz="2800" b="1" dirty="0">
                <a:solidFill>
                  <a:schemeClr val="bg1"/>
                </a:solidFill>
                <a:latin typeface="Questrial" pitchFamily="2" charset="0"/>
                <a:ea typeface="Questrial" pitchFamily="2" charset="0"/>
                <a:cs typeface="Questrial" pitchFamily="2" charset="0"/>
              </a:rPr>
              <a:t>Target:</a:t>
            </a:r>
            <a:r>
              <a:rPr lang="en-GB" sz="2800" dirty="0">
                <a:solidFill>
                  <a:schemeClr val="bg1"/>
                </a:solidFill>
                <a:latin typeface="Questrial" pitchFamily="2" charset="0"/>
                <a:ea typeface="Questrial" pitchFamily="2" charset="0"/>
                <a:cs typeface="Questrial" pitchFamily="2" charset="0"/>
              </a:rPr>
              <a:t> Children aged 5–11</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Focus:</a:t>
            </a:r>
            <a:r>
              <a:rPr lang="en-GB" sz="2800" dirty="0">
                <a:solidFill>
                  <a:schemeClr val="bg1"/>
                </a:solidFill>
                <a:latin typeface="Questrial" pitchFamily="2" charset="0"/>
                <a:ea typeface="Questrial" pitchFamily="2" charset="0"/>
                <a:cs typeface="Questrial" pitchFamily="2" charset="0"/>
              </a:rPr>
              <a:t> Recreational screen time</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Setting:</a:t>
            </a:r>
            <a:r>
              <a:rPr lang="en-GB" sz="2800" dirty="0">
                <a:solidFill>
                  <a:schemeClr val="bg1"/>
                </a:solidFill>
                <a:latin typeface="Questrial" pitchFamily="2" charset="0"/>
                <a:ea typeface="Questrial" pitchFamily="2" charset="0"/>
                <a:cs typeface="Questrial" pitchFamily="2" charset="0"/>
              </a:rPr>
              <a:t> Primary school + home</a:t>
            </a:r>
            <a:br>
              <a:rPr lang="en-GB" sz="2800" dirty="0">
                <a:solidFill>
                  <a:schemeClr val="bg1"/>
                </a:solidFill>
                <a:latin typeface="Questrial" pitchFamily="2" charset="0"/>
                <a:ea typeface="Questrial" pitchFamily="2" charset="0"/>
                <a:cs typeface="Questrial" pitchFamily="2" charset="0"/>
              </a:rPr>
            </a:br>
            <a:r>
              <a:rPr lang="en-GB" sz="2800" b="1" dirty="0">
                <a:solidFill>
                  <a:schemeClr val="bg1"/>
                </a:solidFill>
                <a:latin typeface="Questrial" pitchFamily="2" charset="0"/>
                <a:ea typeface="Questrial" pitchFamily="2" charset="0"/>
                <a:cs typeface="Questrial" pitchFamily="2" charset="0"/>
              </a:rPr>
              <a:t>Approach:</a:t>
            </a:r>
            <a:r>
              <a:rPr lang="en-GB" sz="2800" dirty="0">
                <a:solidFill>
                  <a:schemeClr val="bg1"/>
                </a:solidFill>
                <a:latin typeface="Questrial" pitchFamily="2" charset="0"/>
                <a:ea typeface="Questrial" pitchFamily="2" charset="0"/>
                <a:cs typeface="Questrial" pitchFamily="2" charset="0"/>
              </a:rPr>
              <a:t> Child + family participation</a:t>
            </a:r>
          </a:p>
          <a:p>
            <a:pPr>
              <a:lnSpc>
                <a:spcPct val="150000"/>
              </a:lnSpc>
            </a:pPr>
            <a:r>
              <a:rPr lang="en-GB" sz="2800" b="1" dirty="0">
                <a:solidFill>
                  <a:schemeClr val="bg1"/>
                </a:solidFill>
                <a:latin typeface="Questrial" pitchFamily="2" charset="0"/>
                <a:ea typeface="Questrial" pitchFamily="2" charset="0"/>
                <a:cs typeface="Questrial" pitchFamily="2" charset="0"/>
              </a:rPr>
              <a:t>Goal:</a:t>
            </a:r>
            <a:r>
              <a:rPr lang="en-GB" sz="2800" dirty="0">
                <a:solidFill>
                  <a:schemeClr val="bg1"/>
                </a:solidFill>
                <a:latin typeface="Questrial" pitchFamily="2" charset="0"/>
                <a:ea typeface="Questrial" pitchFamily="2" charset="0"/>
                <a:cs typeface="Questrial" pitchFamily="2" charset="0"/>
              </a:rPr>
              <a:t> Create a healthier balance between screens, sleep, play and family life </a:t>
            </a:r>
            <a:r>
              <a:rPr lang="en-GB" sz="2800" i="1" dirty="0">
                <a:solidFill>
                  <a:schemeClr val="bg1"/>
                </a:solidFill>
                <a:latin typeface="Questrial" pitchFamily="2" charset="0"/>
                <a:ea typeface="Questrial" pitchFamily="2" charset="0"/>
                <a:cs typeface="Questrial" pitchFamily="2" charset="0"/>
              </a:rPr>
              <a:t>(WHO, 2020; Ofcom, 2026).</a:t>
            </a:r>
            <a:endParaRPr lang="en-GB" sz="2800" dirty="0">
              <a:solidFill>
                <a:schemeClr val="bg1"/>
              </a:solidFill>
              <a:latin typeface="Questrial" pitchFamily="2" charset="0"/>
              <a:ea typeface="Questrial" pitchFamily="2" charset="0"/>
              <a:cs typeface="Questrial" pitchFamily="2" charset="0"/>
            </a:endParaRPr>
          </a:p>
        </p:txBody>
      </p:sp>
      <p:sp>
        <p:nvSpPr>
          <p:cNvPr id="35" name="TextBox 14">
            <a:extLst>
              <a:ext uri="{FF2B5EF4-FFF2-40B4-BE49-F238E27FC236}">
                <a16:creationId xmlns:a16="http://schemas.microsoft.com/office/drawing/2014/main" id="{4E905A6B-910C-2C34-BD67-D7530157A16F}"/>
              </a:ext>
            </a:extLst>
          </p:cNvPr>
          <p:cNvSpPr txBox="1"/>
          <p:nvPr/>
        </p:nvSpPr>
        <p:spPr>
          <a:xfrm rot="10800000">
            <a:off x="6171709" y="5470683"/>
            <a:ext cx="9493002" cy="5200735"/>
          </a:xfrm>
          <a:prstGeom prst="rect">
            <a:avLst/>
          </a:prstGeom>
        </p:spPr>
        <p:txBody>
          <a:bodyPr lIns="50800" tIns="50800" rIns="50800" bIns="50800" rtlCol="0" anchor="ctr"/>
          <a:lstStyle/>
          <a:p>
            <a:pPr algn="ctr">
              <a:lnSpc>
                <a:spcPts val="2659"/>
              </a:lnSpc>
            </a:pPr>
            <a:endParaRPr/>
          </a:p>
        </p:txBody>
      </p:sp>
      <p:sp>
        <p:nvSpPr>
          <p:cNvPr id="36" name="TextBox 29">
            <a:extLst>
              <a:ext uri="{FF2B5EF4-FFF2-40B4-BE49-F238E27FC236}">
                <a16:creationId xmlns:a16="http://schemas.microsoft.com/office/drawing/2014/main" id="{CF71C2B3-D673-CD33-4098-988098B33636}"/>
              </a:ext>
            </a:extLst>
          </p:cNvPr>
          <p:cNvSpPr txBox="1"/>
          <p:nvPr/>
        </p:nvSpPr>
        <p:spPr>
          <a:xfrm>
            <a:off x="3493585" y="9405495"/>
            <a:ext cx="8614638" cy="409023"/>
          </a:xfrm>
          <a:prstGeom prst="rect">
            <a:avLst/>
          </a:prstGeom>
        </p:spPr>
        <p:txBody>
          <a:bodyPr wrap="square" lIns="0" tIns="0" rIns="0" bIns="0" rtlCol="0" anchor="t">
            <a:spAutoFit/>
          </a:bodyPr>
          <a:lstStyle/>
          <a:p>
            <a:pPr>
              <a:lnSpc>
                <a:spcPct val="150000"/>
              </a:lnSpc>
            </a:pPr>
            <a:r>
              <a:rPr lang="en-GB" sz="2000" b="1" dirty="0">
                <a:solidFill>
                  <a:schemeClr val="bg1"/>
                </a:solidFill>
                <a:latin typeface="Questrial" pitchFamily="2" charset="0"/>
                <a:ea typeface="Questrial" pitchFamily="2" charset="0"/>
                <a:cs typeface="Questrial" pitchFamily="2" charset="0"/>
              </a:rPr>
              <a:t>(Canva, 2026)</a:t>
            </a:r>
            <a:endParaRPr lang="en-GB" sz="20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13587412" y="0"/>
            <a:ext cx="4700588" cy="10287000"/>
            <a:chOff x="0" y="0"/>
            <a:chExt cx="1238015" cy="2709333"/>
          </a:xfrm>
        </p:grpSpPr>
        <p:sp>
          <p:nvSpPr>
            <p:cNvPr id="3" name="Freeform 3"/>
            <p:cNvSpPr/>
            <p:nvPr/>
          </p:nvSpPr>
          <p:spPr>
            <a:xfrm>
              <a:off x="0" y="0"/>
              <a:ext cx="1238015" cy="2709333"/>
            </a:xfrm>
            <a:custGeom>
              <a:avLst/>
              <a:gdLst/>
              <a:ahLst/>
              <a:cxnLst/>
              <a:rect l="l" t="t" r="r" b="b"/>
              <a:pathLst>
                <a:path w="1238015" h="2709333">
                  <a:moveTo>
                    <a:pt x="0" y="0"/>
                  </a:moveTo>
                  <a:lnTo>
                    <a:pt x="1238015" y="0"/>
                  </a:lnTo>
                  <a:lnTo>
                    <a:pt x="1238015"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1238015" cy="27569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rot="-10800000">
            <a:off x="11810999" y="5448300"/>
            <a:ext cx="5333999" cy="3495180"/>
            <a:chOff x="0" y="0"/>
            <a:chExt cx="425132" cy="130471"/>
          </a:xfrm>
        </p:grpSpPr>
        <p:sp>
          <p:nvSpPr>
            <p:cNvPr id="9" name="Freeform 9"/>
            <p:cNvSpPr/>
            <p:nvPr/>
          </p:nvSpPr>
          <p:spPr>
            <a:xfrm>
              <a:off x="0" y="0"/>
              <a:ext cx="425132" cy="130471"/>
            </a:xfrm>
            <a:custGeom>
              <a:avLst/>
              <a:gdLst/>
              <a:ahLst/>
              <a:cxnLst/>
              <a:rect l="l" t="t" r="r" b="b"/>
              <a:pathLst>
                <a:path w="425132" h="130471">
                  <a:moveTo>
                    <a:pt x="65235" y="0"/>
                  </a:moveTo>
                  <a:lnTo>
                    <a:pt x="359897" y="0"/>
                  </a:lnTo>
                  <a:cubicBezTo>
                    <a:pt x="395925" y="0"/>
                    <a:pt x="425132" y="29207"/>
                    <a:pt x="425132" y="65235"/>
                  </a:cubicBezTo>
                  <a:lnTo>
                    <a:pt x="425132" y="65235"/>
                  </a:lnTo>
                  <a:cubicBezTo>
                    <a:pt x="425132" y="101264"/>
                    <a:pt x="395925" y="130471"/>
                    <a:pt x="359897"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0" name="TextBox 10"/>
            <p:cNvSpPr txBox="1"/>
            <p:nvPr/>
          </p:nvSpPr>
          <p:spPr>
            <a:xfrm>
              <a:off x="0" y="-47625"/>
              <a:ext cx="425132" cy="178096"/>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28700" y="1054617"/>
            <a:ext cx="9938328" cy="1477328"/>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6-Week Plan</a:t>
            </a:r>
            <a:endParaRPr lang="en-US" sz="13017" spc="-650" dirty="0">
              <a:solidFill>
                <a:schemeClr val="bg1"/>
              </a:solidFill>
              <a:latin typeface="Questrial" pitchFamily="2" charset="0"/>
              <a:ea typeface="Questrial" pitchFamily="2" charset="0"/>
              <a:cs typeface="Questrial" pitchFamily="2" charset="0"/>
              <a:sym typeface="Questrial"/>
            </a:endParaRPr>
          </a:p>
        </p:txBody>
      </p:sp>
      <p:grpSp>
        <p:nvGrpSpPr>
          <p:cNvPr id="15" name="Group 15"/>
          <p:cNvGrpSpPr/>
          <p:nvPr/>
        </p:nvGrpSpPr>
        <p:grpSpPr>
          <a:xfrm>
            <a:off x="11701081" y="4609078"/>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5400000">
            <a:off x="11939760" y="4856021"/>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9" name="AutoShape 19"/>
          <p:cNvSpPr/>
          <p:nvPr/>
        </p:nvSpPr>
        <p:spPr>
          <a:xfrm>
            <a:off x="8192374" y="1114425"/>
            <a:ext cx="194239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23" name="TextBox 23"/>
          <p:cNvSpPr txBox="1"/>
          <p:nvPr/>
        </p:nvSpPr>
        <p:spPr>
          <a:xfrm>
            <a:off x="11995247" y="6286499"/>
            <a:ext cx="4974169" cy="1050737"/>
          </a:xfrm>
          <a:prstGeom prst="rect">
            <a:avLst/>
          </a:prstGeom>
        </p:spPr>
        <p:txBody>
          <a:bodyPr wrap="square" lIns="0" tIns="0" rIns="0" bIns="0" rtlCol="0" anchor="t">
            <a:spAutoFit/>
          </a:bodyPr>
          <a:lstStyle/>
          <a:p>
            <a:pPr>
              <a:lnSpc>
                <a:spcPct val="150000"/>
              </a:lnSpc>
            </a:pPr>
            <a:r>
              <a:rPr lang="en-GB" sz="2400" b="1" dirty="0">
                <a:solidFill>
                  <a:schemeClr val="bg1"/>
                </a:solidFill>
              </a:rPr>
              <a:t>Monitor → Goal → Action → Feedback </a:t>
            </a:r>
            <a:r>
              <a:rPr lang="en-GB" sz="2400" i="1" dirty="0">
                <a:solidFill>
                  <a:schemeClr val="bg1"/>
                </a:solidFill>
              </a:rPr>
              <a:t>(WHO, 2020; HM Treasury, 2020).</a:t>
            </a:r>
            <a:endParaRPr lang="en-GB" sz="2400" dirty="0">
              <a:solidFill>
                <a:schemeClr val="bg1"/>
              </a:solidFill>
            </a:endParaRPr>
          </a:p>
        </p:txBody>
      </p:sp>
      <p:graphicFrame>
        <p:nvGraphicFramePr>
          <p:cNvPr id="26" name="Table 25">
            <a:extLst>
              <a:ext uri="{FF2B5EF4-FFF2-40B4-BE49-F238E27FC236}">
                <a16:creationId xmlns:a16="http://schemas.microsoft.com/office/drawing/2014/main" id="{7CC94919-CD6E-6E08-DD58-8D055632FAF7}"/>
              </a:ext>
            </a:extLst>
          </p:cNvPr>
          <p:cNvGraphicFramePr>
            <a:graphicFrameLocks noGrp="1"/>
          </p:cNvGraphicFramePr>
          <p:nvPr>
            <p:extLst>
              <p:ext uri="{D42A27DB-BD31-4B8C-83A1-F6EECF244321}">
                <p14:modId xmlns:p14="http://schemas.microsoft.com/office/powerpoint/2010/main" val="2744035947"/>
              </p:ext>
            </p:extLst>
          </p:nvPr>
        </p:nvGraphicFramePr>
        <p:xfrm>
          <a:off x="1318583" y="2705100"/>
          <a:ext cx="10305246" cy="5713372"/>
        </p:xfrm>
        <a:graphic>
          <a:graphicData uri="http://schemas.openxmlformats.org/drawingml/2006/table">
            <a:tbl>
              <a:tblPr>
                <a:tableStyleId>{69C7853C-536D-4A76-A0AE-DD22124D55A5}</a:tableStyleId>
              </a:tblPr>
              <a:tblGrid>
                <a:gridCol w="5152623">
                  <a:extLst>
                    <a:ext uri="{9D8B030D-6E8A-4147-A177-3AD203B41FA5}">
                      <a16:colId xmlns:a16="http://schemas.microsoft.com/office/drawing/2014/main" val="2785366678"/>
                    </a:ext>
                  </a:extLst>
                </a:gridCol>
                <a:gridCol w="5152623">
                  <a:extLst>
                    <a:ext uri="{9D8B030D-6E8A-4147-A177-3AD203B41FA5}">
                      <a16:colId xmlns:a16="http://schemas.microsoft.com/office/drawing/2014/main" val="4079143737"/>
                    </a:ext>
                  </a:extLst>
                </a:gridCol>
              </a:tblGrid>
              <a:tr h="816196">
                <a:tc>
                  <a:txBody>
                    <a:bodyPr/>
                    <a:lstStyle/>
                    <a:p>
                      <a:pPr algn="ctr">
                        <a:buNone/>
                      </a:pPr>
                      <a:r>
                        <a:rPr lang="en-GB" sz="2400" b="1" dirty="0">
                          <a:solidFill>
                            <a:schemeClr val="bg1"/>
                          </a:solidFill>
                        </a:rPr>
                        <a:t>Week</a:t>
                      </a:r>
                    </a:p>
                  </a:txBody>
                  <a:tcPr anchor="ctr">
                    <a:solidFill>
                      <a:srgbClr val="0F2E49"/>
                    </a:solidFill>
                  </a:tcPr>
                </a:tc>
                <a:tc>
                  <a:txBody>
                    <a:bodyPr/>
                    <a:lstStyle/>
                    <a:p>
                      <a:pPr algn="ctr">
                        <a:buNone/>
                      </a:pPr>
                      <a:r>
                        <a:rPr lang="en-GB" sz="2400" b="1" dirty="0">
                          <a:solidFill>
                            <a:schemeClr val="bg1"/>
                          </a:solidFill>
                        </a:rPr>
                        <a:t>Activity</a:t>
                      </a:r>
                    </a:p>
                  </a:txBody>
                  <a:tcPr anchor="ctr">
                    <a:solidFill>
                      <a:srgbClr val="0F2E49"/>
                    </a:solidFill>
                  </a:tcPr>
                </a:tc>
                <a:extLst>
                  <a:ext uri="{0D108BD9-81ED-4DB2-BD59-A6C34878D82A}">
                    <a16:rowId xmlns:a16="http://schemas.microsoft.com/office/drawing/2014/main" val="2391535077"/>
                  </a:ext>
                </a:extLst>
              </a:tr>
              <a:tr h="816196">
                <a:tc>
                  <a:txBody>
                    <a:bodyPr/>
                    <a:lstStyle/>
                    <a:p>
                      <a:pPr algn="ctr">
                        <a:buNone/>
                      </a:pPr>
                      <a:r>
                        <a:rPr lang="en-GB" sz="2800" b="1" dirty="0"/>
                        <a:t>1</a:t>
                      </a:r>
                    </a:p>
                  </a:txBody>
                  <a:tcPr anchor="ctr"/>
                </a:tc>
                <a:tc>
                  <a:txBody>
                    <a:bodyPr/>
                    <a:lstStyle/>
                    <a:p>
                      <a:pPr>
                        <a:buNone/>
                      </a:pPr>
                      <a:r>
                        <a:rPr lang="en-GB" sz="2800" b="1" dirty="0"/>
                        <a:t>Know Your Screen</a:t>
                      </a:r>
                    </a:p>
                  </a:txBody>
                  <a:tcPr anchor="ctr"/>
                </a:tc>
                <a:extLst>
                  <a:ext uri="{0D108BD9-81ED-4DB2-BD59-A6C34878D82A}">
                    <a16:rowId xmlns:a16="http://schemas.microsoft.com/office/drawing/2014/main" val="940969396"/>
                  </a:ext>
                </a:extLst>
              </a:tr>
              <a:tr h="816196">
                <a:tc>
                  <a:txBody>
                    <a:bodyPr/>
                    <a:lstStyle/>
                    <a:p>
                      <a:pPr algn="ctr">
                        <a:buNone/>
                      </a:pPr>
                      <a:r>
                        <a:rPr lang="en-GB" sz="2800" b="1" dirty="0"/>
                        <a:t>2</a:t>
                      </a:r>
                    </a:p>
                  </a:txBody>
                  <a:tcPr anchor="ctr"/>
                </a:tc>
                <a:tc>
                  <a:txBody>
                    <a:bodyPr/>
                    <a:lstStyle/>
                    <a:p>
                      <a:pPr>
                        <a:buNone/>
                      </a:pPr>
                      <a:r>
                        <a:rPr lang="en-GB" sz="2800" b="1" dirty="0"/>
                        <a:t>Screen Smart Skills</a:t>
                      </a:r>
                    </a:p>
                  </a:txBody>
                  <a:tcPr anchor="ctr"/>
                </a:tc>
                <a:extLst>
                  <a:ext uri="{0D108BD9-81ED-4DB2-BD59-A6C34878D82A}">
                    <a16:rowId xmlns:a16="http://schemas.microsoft.com/office/drawing/2014/main" val="248875900"/>
                  </a:ext>
                </a:extLst>
              </a:tr>
              <a:tr h="816196">
                <a:tc>
                  <a:txBody>
                    <a:bodyPr/>
                    <a:lstStyle/>
                    <a:p>
                      <a:pPr algn="ctr">
                        <a:buNone/>
                      </a:pPr>
                      <a:r>
                        <a:rPr lang="en-GB" sz="2800" b="1" dirty="0"/>
                        <a:t>3</a:t>
                      </a:r>
                    </a:p>
                  </a:txBody>
                  <a:tcPr anchor="ctr"/>
                </a:tc>
                <a:tc>
                  <a:txBody>
                    <a:bodyPr/>
                    <a:lstStyle/>
                    <a:p>
                      <a:pPr>
                        <a:buNone/>
                      </a:pPr>
                      <a:r>
                        <a:rPr lang="en-GB" sz="2800" b="1" dirty="0"/>
                        <a:t>Sleep Better</a:t>
                      </a:r>
                    </a:p>
                  </a:txBody>
                  <a:tcPr anchor="ctr"/>
                </a:tc>
                <a:extLst>
                  <a:ext uri="{0D108BD9-81ED-4DB2-BD59-A6C34878D82A}">
                    <a16:rowId xmlns:a16="http://schemas.microsoft.com/office/drawing/2014/main" val="1292044171"/>
                  </a:ext>
                </a:extLst>
              </a:tr>
              <a:tr h="816196">
                <a:tc>
                  <a:txBody>
                    <a:bodyPr/>
                    <a:lstStyle/>
                    <a:p>
                      <a:pPr algn="ctr">
                        <a:buNone/>
                      </a:pPr>
                      <a:r>
                        <a:rPr lang="en-GB" sz="2800" b="1" dirty="0"/>
                        <a:t>4</a:t>
                      </a:r>
                    </a:p>
                  </a:txBody>
                  <a:tcPr anchor="ctr"/>
                </a:tc>
                <a:tc>
                  <a:txBody>
                    <a:bodyPr/>
                    <a:lstStyle/>
                    <a:p>
                      <a:pPr>
                        <a:buNone/>
                      </a:pPr>
                      <a:r>
                        <a:rPr lang="en-GB" sz="2800" b="1" dirty="0"/>
                        <a:t>Play More</a:t>
                      </a:r>
                    </a:p>
                  </a:txBody>
                  <a:tcPr anchor="ctr"/>
                </a:tc>
                <a:extLst>
                  <a:ext uri="{0D108BD9-81ED-4DB2-BD59-A6C34878D82A}">
                    <a16:rowId xmlns:a16="http://schemas.microsoft.com/office/drawing/2014/main" val="2406670229"/>
                  </a:ext>
                </a:extLst>
              </a:tr>
              <a:tr h="816196">
                <a:tc>
                  <a:txBody>
                    <a:bodyPr/>
                    <a:lstStyle/>
                    <a:p>
                      <a:pPr algn="ctr">
                        <a:buNone/>
                      </a:pPr>
                      <a:r>
                        <a:rPr lang="en-GB" sz="2800" b="1" dirty="0"/>
                        <a:t>5</a:t>
                      </a:r>
                    </a:p>
                  </a:txBody>
                  <a:tcPr anchor="ctr"/>
                </a:tc>
                <a:tc>
                  <a:txBody>
                    <a:bodyPr/>
                    <a:lstStyle/>
                    <a:p>
                      <a:pPr>
                        <a:buNone/>
                      </a:pPr>
                      <a:r>
                        <a:rPr lang="en-GB" sz="2800" b="1" dirty="0"/>
                        <a:t>Family Screen-Free Challenge</a:t>
                      </a:r>
                    </a:p>
                  </a:txBody>
                  <a:tcPr anchor="ctr"/>
                </a:tc>
                <a:extLst>
                  <a:ext uri="{0D108BD9-81ED-4DB2-BD59-A6C34878D82A}">
                    <a16:rowId xmlns:a16="http://schemas.microsoft.com/office/drawing/2014/main" val="299002653"/>
                  </a:ext>
                </a:extLst>
              </a:tr>
              <a:tr h="816196">
                <a:tc>
                  <a:txBody>
                    <a:bodyPr/>
                    <a:lstStyle/>
                    <a:p>
                      <a:pPr algn="ctr">
                        <a:buNone/>
                      </a:pPr>
                      <a:r>
                        <a:rPr lang="en-GB" sz="2800" b="1" dirty="0"/>
                        <a:t>6</a:t>
                      </a:r>
                    </a:p>
                  </a:txBody>
                  <a:tcPr anchor="ctr"/>
                </a:tc>
                <a:tc>
                  <a:txBody>
                    <a:bodyPr/>
                    <a:lstStyle/>
                    <a:p>
                      <a:pPr>
                        <a:buNone/>
                      </a:pPr>
                      <a:r>
                        <a:rPr lang="en-GB" sz="2800" b="1" dirty="0"/>
                        <a:t>Keep the Change</a:t>
                      </a:r>
                    </a:p>
                  </a:txBody>
                  <a:tcPr anchor="ctr"/>
                </a:tc>
                <a:extLst>
                  <a:ext uri="{0D108BD9-81ED-4DB2-BD59-A6C34878D82A}">
                    <a16:rowId xmlns:a16="http://schemas.microsoft.com/office/drawing/2014/main" val="2404866227"/>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8153236" y="0"/>
            <a:ext cx="10134764" cy="10287000"/>
            <a:chOff x="0" y="0"/>
            <a:chExt cx="2669238" cy="2709333"/>
          </a:xfrm>
        </p:grpSpPr>
        <p:sp>
          <p:nvSpPr>
            <p:cNvPr id="3" name="Freeform 3"/>
            <p:cNvSpPr/>
            <p:nvPr/>
          </p:nvSpPr>
          <p:spPr>
            <a:xfrm>
              <a:off x="0" y="0"/>
              <a:ext cx="2669238" cy="2709333"/>
            </a:xfrm>
            <a:custGeom>
              <a:avLst/>
              <a:gdLst/>
              <a:ahLst/>
              <a:cxnLst/>
              <a:rect l="l" t="t" r="r" b="b"/>
              <a:pathLst>
                <a:path w="2669238" h="2709333">
                  <a:moveTo>
                    <a:pt x="0" y="0"/>
                  </a:moveTo>
                  <a:lnTo>
                    <a:pt x="2669238" y="0"/>
                  </a:lnTo>
                  <a:lnTo>
                    <a:pt x="2669238"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2669238" cy="275695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544374" y="125647"/>
            <a:ext cx="7124536" cy="4431983"/>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Why Children Aged 5–11?</a:t>
            </a:r>
            <a:endParaRPr lang="en-US" sz="10545" spc="-527" dirty="0">
              <a:solidFill>
                <a:schemeClr val="bg1"/>
              </a:solidFill>
              <a:latin typeface="Questrial" pitchFamily="2" charset="0"/>
              <a:ea typeface="Questrial" pitchFamily="2" charset="0"/>
              <a:cs typeface="Questrial" pitchFamily="2" charset="0"/>
              <a:sym typeface="Questrial"/>
            </a:endParaRPr>
          </a:p>
        </p:txBody>
      </p:sp>
      <p:sp>
        <p:nvSpPr>
          <p:cNvPr id="7" name="AutoShape 7"/>
          <p:cNvSpPr/>
          <p:nvPr/>
        </p:nvSpPr>
        <p:spPr>
          <a:xfrm flipV="1">
            <a:off x="5546318" y="4991100"/>
            <a:ext cx="1486146"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31" name="Group 31"/>
          <p:cNvGrpSpPr/>
          <p:nvPr/>
        </p:nvGrpSpPr>
        <p:grpSpPr>
          <a:xfrm>
            <a:off x="7767473" y="3965133"/>
            <a:ext cx="771525" cy="771525"/>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33" name="TextBox 33"/>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34" name="Freeform 34"/>
          <p:cNvSpPr/>
          <p:nvPr/>
        </p:nvSpPr>
        <p:spPr>
          <a:xfrm rot="2700000">
            <a:off x="8032354" y="4212075"/>
            <a:ext cx="241472" cy="241472"/>
          </a:xfrm>
          <a:custGeom>
            <a:avLst/>
            <a:gdLst/>
            <a:ahLst/>
            <a:cxnLst/>
            <a:rect l="l" t="t" r="r" b="b"/>
            <a:pathLst>
              <a:path w="241472" h="241472">
                <a:moveTo>
                  <a:pt x="0" y="0"/>
                </a:moveTo>
                <a:lnTo>
                  <a:pt x="241472" y="0"/>
                </a:lnTo>
                <a:lnTo>
                  <a:pt x="241472" y="241471"/>
                </a:lnTo>
                <a:lnTo>
                  <a:pt x="0" y="2414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46" name="Group 8">
            <a:extLst>
              <a:ext uri="{FF2B5EF4-FFF2-40B4-BE49-F238E27FC236}">
                <a16:creationId xmlns:a16="http://schemas.microsoft.com/office/drawing/2014/main" id="{B1E96880-AA6C-A089-C21A-FCB9AAC7C13F}"/>
              </a:ext>
            </a:extLst>
          </p:cNvPr>
          <p:cNvGrpSpPr/>
          <p:nvPr/>
        </p:nvGrpSpPr>
        <p:grpSpPr>
          <a:xfrm rot="-10800000">
            <a:off x="7982342" y="125647"/>
            <a:ext cx="9924655" cy="9208852"/>
            <a:chOff x="0" y="0"/>
            <a:chExt cx="425132" cy="130471"/>
          </a:xfrm>
        </p:grpSpPr>
        <p:sp>
          <p:nvSpPr>
            <p:cNvPr id="47" name="Freeform 9">
              <a:extLst>
                <a:ext uri="{FF2B5EF4-FFF2-40B4-BE49-F238E27FC236}">
                  <a16:creationId xmlns:a16="http://schemas.microsoft.com/office/drawing/2014/main" id="{4A57FC1A-00C5-6B01-A306-334F3614436A}"/>
                </a:ext>
              </a:extLst>
            </p:cNvPr>
            <p:cNvSpPr/>
            <p:nvPr/>
          </p:nvSpPr>
          <p:spPr>
            <a:xfrm>
              <a:off x="0" y="0"/>
              <a:ext cx="425132" cy="130471"/>
            </a:xfrm>
            <a:custGeom>
              <a:avLst/>
              <a:gdLst/>
              <a:ahLst/>
              <a:cxnLst/>
              <a:rect l="l" t="t" r="r" b="b"/>
              <a:pathLst>
                <a:path w="425132" h="130471">
                  <a:moveTo>
                    <a:pt x="65235" y="0"/>
                  </a:moveTo>
                  <a:lnTo>
                    <a:pt x="359897" y="0"/>
                  </a:lnTo>
                  <a:cubicBezTo>
                    <a:pt x="395925" y="0"/>
                    <a:pt x="425132" y="29207"/>
                    <a:pt x="425132" y="65235"/>
                  </a:cubicBezTo>
                  <a:lnTo>
                    <a:pt x="425132" y="65235"/>
                  </a:lnTo>
                  <a:cubicBezTo>
                    <a:pt x="425132" y="101264"/>
                    <a:pt x="395925" y="130471"/>
                    <a:pt x="359897"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48" name="TextBox 10">
              <a:extLst>
                <a:ext uri="{FF2B5EF4-FFF2-40B4-BE49-F238E27FC236}">
                  <a16:creationId xmlns:a16="http://schemas.microsoft.com/office/drawing/2014/main" id="{61BAF06E-FEB0-7E00-9BB5-672BC5BBA042}"/>
                </a:ext>
              </a:extLst>
            </p:cNvPr>
            <p:cNvSpPr txBox="1"/>
            <p:nvPr/>
          </p:nvSpPr>
          <p:spPr>
            <a:xfrm>
              <a:off x="0" y="-47625"/>
              <a:ext cx="425132" cy="178096"/>
            </a:xfrm>
            <a:prstGeom prst="rect">
              <a:avLst/>
            </a:prstGeom>
          </p:spPr>
          <p:txBody>
            <a:bodyPr lIns="50800" tIns="50800" rIns="50800" bIns="50800" rtlCol="0" anchor="ctr"/>
            <a:lstStyle/>
            <a:p>
              <a:pPr algn="ctr">
                <a:lnSpc>
                  <a:spcPts val="2659"/>
                </a:lnSpc>
              </a:pPr>
              <a:endParaRPr/>
            </a:p>
          </p:txBody>
        </p:sp>
      </p:grpSp>
      <p:sp>
        <p:nvSpPr>
          <p:cNvPr id="49" name="TextBox 37">
            <a:extLst>
              <a:ext uri="{FF2B5EF4-FFF2-40B4-BE49-F238E27FC236}">
                <a16:creationId xmlns:a16="http://schemas.microsoft.com/office/drawing/2014/main" id="{75AE2A71-FDD4-BDBE-0037-F4CA6C8368AE}"/>
              </a:ext>
            </a:extLst>
          </p:cNvPr>
          <p:cNvSpPr txBox="1"/>
          <p:nvPr/>
        </p:nvSpPr>
        <p:spPr>
          <a:xfrm>
            <a:off x="9601200" y="266460"/>
            <a:ext cx="7467600" cy="8940396"/>
          </a:xfrm>
          <a:prstGeom prst="rect">
            <a:avLst/>
          </a:prstGeom>
        </p:spPr>
        <p:txBody>
          <a:bodyPr wrap="square" lIns="0" tIns="0" rIns="0" bIns="0" rtlCol="0" anchor="t">
            <a:spAutoFit/>
          </a:bodyPr>
          <a:lstStyle/>
          <a:p>
            <a:pPr>
              <a:lnSpc>
                <a:spcPct val="150000"/>
              </a:lnSpc>
            </a:pPr>
            <a:r>
              <a:rPr lang="en-GB" sz="2600" b="1" dirty="0">
                <a:solidFill>
                  <a:schemeClr val="bg1"/>
                </a:solidFill>
              </a:rPr>
              <a:t>Digital use begins early</a:t>
            </a:r>
            <a:endParaRPr lang="en-GB" sz="2600" dirty="0">
              <a:solidFill>
                <a:schemeClr val="bg1"/>
              </a:solidFill>
            </a:endParaRPr>
          </a:p>
          <a:p>
            <a:pPr>
              <a:lnSpc>
                <a:spcPct val="150000"/>
              </a:lnSpc>
            </a:pPr>
            <a:r>
              <a:rPr lang="en-GB" sz="2600" b="1" dirty="0">
                <a:solidFill>
                  <a:schemeClr val="bg1"/>
                </a:solidFill>
              </a:rPr>
              <a:t>👧👦 Age 6–7</a:t>
            </a:r>
          </a:p>
          <a:p>
            <a:pPr>
              <a:lnSpc>
                <a:spcPct val="150000"/>
              </a:lnSpc>
            </a:pPr>
            <a:r>
              <a:rPr lang="en-GB" sz="2600" b="1" dirty="0">
                <a:solidFill>
                  <a:schemeClr val="bg1"/>
                </a:solidFill>
              </a:rPr>
              <a:t>93%</a:t>
            </a:r>
          </a:p>
          <a:p>
            <a:pPr>
              <a:lnSpc>
                <a:spcPct val="150000"/>
              </a:lnSpc>
            </a:pPr>
            <a:r>
              <a:rPr lang="en-GB" sz="2600" b="1" dirty="0">
                <a:solidFill>
                  <a:schemeClr val="bg1"/>
                </a:solidFill>
              </a:rPr>
              <a:t>are online</a:t>
            </a:r>
            <a:endParaRPr lang="en-GB" sz="2600" dirty="0">
              <a:solidFill>
                <a:schemeClr val="bg1"/>
              </a:solidFill>
            </a:endParaRPr>
          </a:p>
          <a:p>
            <a:pPr>
              <a:lnSpc>
                <a:spcPct val="150000"/>
              </a:lnSpc>
            </a:pPr>
            <a:r>
              <a:rPr lang="en-GB" sz="2600" b="1" dirty="0">
                <a:solidFill>
                  <a:schemeClr val="bg1"/>
                </a:solidFill>
              </a:rPr>
              <a:t>➜</a:t>
            </a:r>
          </a:p>
          <a:p>
            <a:pPr>
              <a:lnSpc>
                <a:spcPct val="150000"/>
              </a:lnSpc>
            </a:pPr>
            <a:r>
              <a:rPr lang="en-GB" sz="2600" b="1" dirty="0">
                <a:solidFill>
                  <a:schemeClr val="bg1"/>
                </a:solidFill>
              </a:rPr>
              <a:t>👧👦 Age 10</a:t>
            </a:r>
          </a:p>
          <a:p>
            <a:pPr>
              <a:lnSpc>
                <a:spcPct val="150000"/>
              </a:lnSpc>
            </a:pPr>
            <a:r>
              <a:rPr lang="en-GB" sz="2600" b="1" dirty="0">
                <a:solidFill>
                  <a:schemeClr val="bg1"/>
                </a:solidFill>
              </a:rPr>
              <a:t>98%</a:t>
            </a:r>
          </a:p>
          <a:p>
            <a:pPr>
              <a:lnSpc>
                <a:spcPct val="150000"/>
              </a:lnSpc>
            </a:pPr>
            <a:r>
              <a:rPr lang="en-GB" sz="2600" b="1" dirty="0">
                <a:solidFill>
                  <a:schemeClr val="bg1"/>
                </a:solidFill>
              </a:rPr>
              <a:t>are online</a:t>
            </a:r>
            <a:endParaRPr lang="en-GB" sz="2600" dirty="0">
              <a:solidFill>
                <a:schemeClr val="bg1"/>
              </a:solidFill>
            </a:endParaRPr>
          </a:p>
          <a:p>
            <a:pPr>
              <a:lnSpc>
                <a:spcPct val="150000"/>
              </a:lnSpc>
            </a:pPr>
            <a:r>
              <a:rPr lang="en-GB" sz="2600" b="1" dirty="0">
                <a:solidFill>
                  <a:schemeClr val="bg1"/>
                </a:solidFill>
              </a:rPr>
              <a:t>Why intervene early?</a:t>
            </a:r>
            <a:endParaRPr lang="en-GB" sz="2600" dirty="0">
              <a:solidFill>
                <a:schemeClr val="bg1"/>
              </a:solidFill>
            </a:endParaRPr>
          </a:p>
          <a:p>
            <a:pPr>
              <a:lnSpc>
                <a:spcPct val="150000"/>
              </a:lnSpc>
            </a:pPr>
            <a:r>
              <a:rPr lang="en-GB" sz="2600" dirty="0">
                <a:solidFill>
                  <a:schemeClr val="bg1"/>
                </a:solidFill>
              </a:rPr>
              <a:t>🧠 Childhood is an important period for </a:t>
            </a:r>
            <a:r>
              <a:rPr lang="en-GB" sz="2600" b="1" dirty="0">
                <a:solidFill>
                  <a:schemeClr val="bg1"/>
                </a:solidFill>
              </a:rPr>
              <a:t>habit formation</a:t>
            </a:r>
            <a:br>
              <a:rPr lang="en-GB" sz="2600" dirty="0">
                <a:solidFill>
                  <a:schemeClr val="bg1"/>
                </a:solidFill>
              </a:rPr>
            </a:br>
            <a:r>
              <a:rPr lang="en-GB" sz="2600" dirty="0">
                <a:solidFill>
                  <a:schemeClr val="bg1"/>
                </a:solidFill>
              </a:rPr>
              <a:t>👨‍👩‍👧 Parents strongly influence </a:t>
            </a:r>
            <a:r>
              <a:rPr lang="en-GB" sz="2600" b="1" dirty="0">
                <a:solidFill>
                  <a:schemeClr val="bg1"/>
                </a:solidFill>
              </a:rPr>
              <a:t>daily routines</a:t>
            </a:r>
            <a:br>
              <a:rPr lang="en-GB" sz="2600" dirty="0">
                <a:solidFill>
                  <a:schemeClr val="bg1"/>
                </a:solidFill>
              </a:rPr>
            </a:br>
            <a:r>
              <a:rPr lang="en-GB" sz="2600" dirty="0">
                <a:solidFill>
                  <a:schemeClr val="bg1"/>
                </a:solidFill>
              </a:rPr>
              <a:t>🏃 Screen use can replace </a:t>
            </a:r>
            <a:r>
              <a:rPr lang="en-GB" sz="2600" b="1" dirty="0">
                <a:solidFill>
                  <a:schemeClr val="bg1"/>
                </a:solidFill>
              </a:rPr>
              <a:t>active play</a:t>
            </a:r>
            <a:endParaRPr lang="en-GB" sz="2600" dirty="0">
              <a:solidFill>
                <a:schemeClr val="bg1"/>
              </a:solidFill>
            </a:endParaRPr>
          </a:p>
          <a:p>
            <a:pPr>
              <a:lnSpc>
                <a:spcPct val="150000"/>
              </a:lnSpc>
            </a:pPr>
            <a:r>
              <a:rPr lang="en-GB" sz="2600" b="1" dirty="0">
                <a:solidFill>
                  <a:schemeClr val="bg1"/>
                </a:solidFill>
              </a:rPr>
              <a:t>Early support may help prevent unhealthy routines becoming established </a:t>
            </a:r>
            <a:r>
              <a:rPr lang="en-GB" sz="2600" i="1" dirty="0">
                <a:solidFill>
                  <a:schemeClr val="bg1"/>
                </a:solidFill>
              </a:rPr>
              <a:t>(Ofcom, 2026; WHO, 2020).</a:t>
            </a:r>
            <a:endParaRPr lang="en-GB" sz="26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5" name="Group 5"/>
          <p:cNvGrpSpPr/>
          <p:nvPr/>
        </p:nvGrpSpPr>
        <p:grpSpPr>
          <a:xfrm>
            <a:off x="0" y="9258300"/>
            <a:ext cx="18288000" cy="1028700"/>
            <a:chOff x="0" y="0"/>
            <a:chExt cx="4816593" cy="270933"/>
          </a:xfrm>
        </p:grpSpPr>
        <p:sp>
          <p:nvSpPr>
            <p:cNvPr id="6" name="Freeform 6"/>
            <p:cNvSpPr/>
            <p:nvPr/>
          </p:nvSpPr>
          <p:spPr>
            <a:xfrm>
              <a:off x="0" y="0"/>
              <a:ext cx="4816592" cy="270933"/>
            </a:xfrm>
            <a:custGeom>
              <a:avLst/>
              <a:gdLst/>
              <a:ahLst/>
              <a:cxnLst/>
              <a:rect l="l" t="t" r="r" b="b"/>
              <a:pathLst>
                <a:path w="4816592" h="270933">
                  <a:moveTo>
                    <a:pt x="0" y="0"/>
                  </a:moveTo>
                  <a:lnTo>
                    <a:pt x="4816592" y="0"/>
                  </a:lnTo>
                  <a:lnTo>
                    <a:pt x="4816592" y="270933"/>
                  </a:lnTo>
                  <a:lnTo>
                    <a:pt x="0" y="270933"/>
                  </a:lnTo>
                  <a:close/>
                </a:path>
              </a:pathLst>
            </a:custGeom>
            <a:solidFill>
              <a:srgbClr val="030032"/>
            </a:solidFill>
          </p:spPr>
          <p:txBody>
            <a:bodyPr/>
            <a:lstStyle/>
            <a:p>
              <a:endParaRPr lang="en-GB"/>
            </a:p>
          </p:txBody>
        </p:sp>
        <p:sp>
          <p:nvSpPr>
            <p:cNvPr id="7" name="TextBox 7"/>
            <p:cNvSpPr txBox="1"/>
            <p:nvPr/>
          </p:nvSpPr>
          <p:spPr>
            <a:xfrm>
              <a:off x="0" y="-47625"/>
              <a:ext cx="4816593" cy="31855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028700" y="185923"/>
            <a:ext cx="13273469" cy="1107996"/>
          </a:xfrm>
          <a:prstGeom prst="rect">
            <a:avLst/>
          </a:prstGeom>
        </p:spPr>
        <p:txBody>
          <a:bodyPr lIns="0" tIns="0" rIns="0" bIns="0" rtlCol="0" anchor="t">
            <a:spAutoFit/>
          </a:bodyPr>
          <a:lstStyle/>
          <a:p>
            <a:r>
              <a:rPr lang="en-GB" sz="7200" dirty="0">
                <a:solidFill>
                  <a:schemeClr val="bg1"/>
                </a:solidFill>
                <a:latin typeface="Questrial" pitchFamily="2" charset="0"/>
                <a:ea typeface="Questrial" pitchFamily="2" charset="0"/>
                <a:cs typeface="Questrial" pitchFamily="2" charset="0"/>
              </a:rPr>
              <a:t>Why Is It a Public Health Issue?</a:t>
            </a:r>
            <a:endParaRPr lang="en-US" sz="7200" spc="-450" dirty="0">
              <a:solidFill>
                <a:schemeClr val="bg1"/>
              </a:solidFill>
              <a:latin typeface="Questrial" pitchFamily="2" charset="0"/>
              <a:ea typeface="Questrial" pitchFamily="2" charset="0"/>
              <a:cs typeface="Questrial" pitchFamily="2" charset="0"/>
              <a:sym typeface="Questrial"/>
            </a:endParaRPr>
          </a:p>
        </p:txBody>
      </p:sp>
      <p:grpSp>
        <p:nvGrpSpPr>
          <p:cNvPr id="22" name="Group 22"/>
          <p:cNvGrpSpPr/>
          <p:nvPr/>
        </p:nvGrpSpPr>
        <p:grpSpPr>
          <a:xfrm>
            <a:off x="570457" y="1474745"/>
            <a:ext cx="10062963" cy="4192600"/>
            <a:chOff x="76200" y="-3680295"/>
            <a:chExt cx="10601311" cy="4416895"/>
          </a:xfrm>
        </p:grpSpPr>
        <p:sp>
          <p:nvSpPr>
            <p:cNvPr id="23" name="Freeform 23"/>
            <p:cNvSpPr/>
            <p:nvPr/>
          </p:nvSpPr>
          <p:spPr>
            <a:xfrm>
              <a:off x="9864711" y="-3680295"/>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5" name="Freeform 25"/>
          <p:cNvSpPr/>
          <p:nvPr/>
        </p:nvSpPr>
        <p:spPr>
          <a:xfrm rot="7897966">
            <a:off x="10126921" y="1739771"/>
            <a:ext cx="241472" cy="241472"/>
          </a:xfrm>
          <a:custGeom>
            <a:avLst/>
            <a:gdLst/>
            <a:ahLst/>
            <a:cxnLst/>
            <a:rect l="l" t="t" r="r" b="b"/>
            <a:pathLst>
              <a:path w="241472" h="241472">
                <a:moveTo>
                  <a:pt x="0" y="0"/>
                </a:moveTo>
                <a:lnTo>
                  <a:pt x="241472" y="0"/>
                </a:lnTo>
                <a:lnTo>
                  <a:pt x="241472"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3" name="TextBox 29">
            <a:extLst>
              <a:ext uri="{FF2B5EF4-FFF2-40B4-BE49-F238E27FC236}">
                <a16:creationId xmlns:a16="http://schemas.microsoft.com/office/drawing/2014/main" id="{C7A952EF-D0B0-53C3-AB35-09D301E3AA48}"/>
              </a:ext>
            </a:extLst>
          </p:cNvPr>
          <p:cNvSpPr txBox="1"/>
          <p:nvPr/>
        </p:nvSpPr>
        <p:spPr>
          <a:xfrm>
            <a:off x="545057" y="7924750"/>
            <a:ext cx="17488943" cy="1404167"/>
          </a:xfrm>
          <a:prstGeom prst="rect">
            <a:avLst/>
          </a:prstGeom>
          <a:solidFill>
            <a:srgbClr val="9BBAD5"/>
          </a:solidFill>
        </p:spPr>
        <p:txBody>
          <a:bodyPr wrap="square" lIns="0" tIns="0" rIns="0" bIns="0" rtlCol="0" anchor="t">
            <a:spAutoFit/>
          </a:bodyPr>
          <a:lstStyle/>
          <a:p>
            <a:pPr>
              <a:lnSpc>
                <a:spcPct val="150000"/>
              </a:lnSpc>
            </a:pPr>
            <a:r>
              <a:rPr lang="en-GB" sz="2100" b="1" dirty="0">
                <a:solidFill>
                  <a:schemeClr val="bg1"/>
                </a:solidFill>
              </a:rPr>
              <a:t>Critical point</a:t>
            </a:r>
          </a:p>
          <a:p>
            <a:pPr>
              <a:lnSpc>
                <a:spcPct val="150000"/>
              </a:lnSpc>
            </a:pPr>
            <a:r>
              <a:rPr lang="en-GB" sz="2100" b="1" dirty="0"/>
              <a:t>However, association does not necessarily mean causation.</a:t>
            </a:r>
            <a:endParaRPr lang="en-GB" sz="2100" dirty="0"/>
          </a:p>
          <a:p>
            <a:pPr>
              <a:lnSpc>
                <a:spcPct val="150000"/>
              </a:lnSpc>
            </a:pPr>
            <a:r>
              <a:rPr lang="en-GB" sz="2100" dirty="0"/>
              <a:t>Other factors such as home environment, physical activity, diet and socio-economic influences also play a role (WHO, 2020; Bacil et al., 2024; Santos et al., 2026).</a:t>
            </a:r>
          </a:p>
        </p:txBody>
      </p:sp>
      <p:pic>
        <p:nvPicPr>
          <p:cNvPr id="3" name="Picture 2" descr="The image depicts a causal chain diagram illustrating the negative effects of increased screen time on physical activity, sleep, and overall health, leading to issues like obesity, anxiety, and behavioral problems.&#10;&#10;AI-generated content may be incorrect.">
            <a:extLst>
              <a:ext uri="{FF2B5EF4-FFF2-40B4-BE49-F238E27FC236}">
                <a16:creationId xmlns:a16="http://schemas.microsoft.com/office/drawing/2014/main" id="{AC9B6B3D-26B6-1CAA-61D9-F37EA11AA303}"/>
              </a:ext>
            </a:extLst>
          </p:cNvPr>
          <p:cNvPicPr>
            <a:picLocks noChangeAspect="1"/>
          </p:cNvPicPr>
          <p:nvPr/>
        </p:nvPicPr>
        <p:blipFill>
          <a:blip r:embed="rId3"/>
          <a:stretch>
            <a:fillRect/>
          </a:stretch>
        </p:blipFill>
        <p:spPr>
          <a:xfrm>
            <a:off x="4372922" y="1838977"/>
            <a:ext cx="11749470" cy="5874735"/>
          </a:xfrm>
          <a:prstGeom prst="rect">
            <a:avLst/>
          </a:prstGeom>
        </p:spPr>
      </p:pic>
      <p:sp>
        <p:nvSpPr>
          <p:cNvPr id="10" name="TextBox 29">
            <a:extLst>
              <a:ext uri="{FF2B5EF4-FFF2-40B4-BE49-F238E27FC236}">
                <a16:creationId xmlns:a16="http://schemas.microsoft.com/office/drawing/2014/main" id="{79431FA6-6509-9EFC-993D-52EA415C9DD2}"/>
              </a:ext>
            </a:extLst>
          </p:cNvPr>
          <p:cNvSpPr txBox="1"/>
          <p:nvPr/>
        </p:nvSpPr>
        <p:spPr>
          <a:xfrm>
            <a:off x="1028700" y="1538065"/>
            <a:ext cx="9563100" cy="492443"/>
          </a:xfrm>
          <a:prstGeom prst="rect">
            <a:avLst/>
          </a:prstGeom>
        </p:spPr>
        <p:txBody>
          <a:bodyPr wrap="square" lIns="0" tIns="0" rIns="0" bIns="0" rtlCol="0" anchor="t">
            <a:spAutoFit/>
          </a:bodyPr>
          <a:lstStyle/>
          <a:p>
            <a:r>
              <a:rPr lang="en-GB" sz="3200" b="1" dirty="0">
                <a:solidFill>
                  <a:schemeClr val="bg1"/>
                </a:solidFill>
              </a:rPr>
              <a:t>Excessive sedentary screen use is associated with:</a:t>
            </a:r>
            <a:endParaRPr lang="en-GB" sz="3200" dirty="0">
              <a:solidFill>
                <a:schemeClr val="bg1"/>
              </a:solidFill>
            </a:endParaRPr>
          </a:p>
        </p:txBody>
      </p:sp>
      <p:sp>
        <p:nvSpPr>
          <p:cNvPr id="11" name="TextBox 29">
            <a:extLst>
              <a:ext uri="{FF2B5EF4-FFF2-40B4-BE49-F238E27FC236}">
                <a16:creationId xmlns:a16="http://schemas.microsoft.com/office/drawing/2014/main" id="{278CA292-368B-ADC4-2AB0-B8E324C09515}"/>
              </a:ext>
            </a:extLst>
          </p:cNvPr>
          <p:cNvSpPr txBox="1"/>
          <p:nvPr/>
        </p:nvSpPr>
        <p:spPr>
          <a:xfrm>
            <a:off x="15697200" y="7533840"/>
            <a:ext cx="1943100" cy="246221"/>
          </a:xfrm>
          <a:prstGeom prst="rect">
            <a:avLst/>
          </a:prstGeom>
        </p:spPr>
        <p:txBody>
          <a:bodyPr wrap="square" lIns="0" tIns="0" rIns="0" bIns="0" rtlCol="0" anchor="t">
            <a:spAutoFit/>
          </a:bodyPr>
          <a:lstStyle/>
          <a:p>
            <a:r>
              <a:rPr lang="en-GB" sz="1600" dirty="0">
                <a:solidFill>
                  <a:schemeClr val="bg1"/>
                </a:solidFill>
              </a:rPr>
              <a:t>(Canva,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sp>
        <p:nvSpPr>
          <p:cNvPr id="8" name="Freeform 8"/>
          <p:cNvSpPr/>
          <p:nvPr/>
        </p:nvSpPr>
        <p:spPr>
          <a:xfrm>
            <a:off x="1028700" y="1028700"/>
            <a:ext cx="327228" cy="273087"/>
          </a:xfrm>
          <a:custGeom>
            <a:avLst/>
            <a:gdLst/>
            <a:ahLst/>
            <a:cxnLst/>
            <a:rect l="l" t="t" r="r" b="b"/>
            <a:pathLst>
              <a:path w="327228" h="273087">
                <a:moveTo>
                  <a:pt x="0" y="0"/>
                </a:moveTo>
                <a:lnTo>
                  <a:pt x="327228" y="0"/>
                </a:lnTo>
                <a:lnTo>
                  <a:pt x="327228" y="273087"/>
                </a:lnTo>
                <a:lnTo>
                  <a:pt x="0" y="27308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5" name="Group 15"/>
          <p:cNvGrpSpPr/>
          <p:nvPr/>
        </p:nvGrpSpPr>
        <p:grpSpPr>
          <a:xfrm rot="10800000">
            <a:off x="8153400" y="6366464"/>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8159301">
            <a:off x="8418427" y="6631491"/>
            <a:ext cx="241472" cy="241472"/>
          </a:xfrm>
          <a:custGeom>
            <a:avLst/>
            <a:gdLst/>
            <a:ahLst/>
            <a:cxnLst/>
            <a:rect l="l" t="t" r="r" b="b"/>
            <a:pathLst>
              <a:path w="241472" h="241472">
                <a:moveTo>
                  <a:pt x="0" y="0"/>
                </a:moveTo>
                <a:lnTo>
                  <a:pt x="241471" y="0"/>
                </a:lnTo>
                <a:lnTo>
                  <a:pt x="241471" y="241471"/>
                </a:lnTo>
                <a:lnTo>
                  <a:pt x="0" y="241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0" name="TextBox 20"/>
          <p:cNvSpPr txBox="1"/>
          <p:nvPr/>
        </p:nvSpPr>
        <p:spPr>
          <a:xfrm>
            <a:off x="12725400" y="3009900"/>
            <a:ext cx="4986339" cy="1231106"/>
          </a:xfrm>
          <a:prstGeom prst="rect">
            <a:avLst/>
          </a:prstGeom>
        </p:spPr>
        <p:txBody>
          <a:bodyPr wrap="square" lIns="0" tIns="0" rIns="0" bIns="0" rtlCol="0" anchor="t">
            <a:spAutoFit/>
          </a:bodyPr>
          <a:lstStyle/>
          <a:p>
            <a:r>
              <a:rPr lang="en-GB" sz="8000" dirty="0">
                <a:solidFill>
                  <a:schemeClr val="bg1"/>
                </a:solidFill>
                <a:latin typeface="Questrial" pitchFamily="2" charset="0"/>
                <a:ea typeface="Questrial" pitchFamily="2" charset="0"/>
                <a:cs typeface="Questrial" pitchFamily="2" charset="0"/>
              </a:rPr>
              <a:t>Guidelines</a:t>
            </a:r>
            <a:endParaRPr lang="en-US" sz="8800" spc="-499" dirty="0">
              <a:solidFill>
                <a:schemeClr val="bg1"/>
              </a:solidFill>
              <a:latin typeface="Questrial" pitchFamily="2" charset="0"/>
              <a:ea typeface="Questrial" pitchFamily="2" charset="0"/>
              <a:cs typeface="Questrial" pitchFamily="2" charset="0"/>
              <a:sym typeface="Questrial"/>
            </a:endParaRPr>
          </a:p>
        </p:txBody>
      </p:sp>
      <p:sp>
        <p:nvSpPr>
          <p:cNvPr id="3" name="TextBox 2">
            <a:extLst>
              <a:ext uri="{FF2B5EF4-FFF2-40B4-BE49-F238E27FC236}">
                <a16:creationId xmlns:a16="http://schemas.microsoft.com/office/drawing/2014/main" id="{EFCCA798-2511-03AE-586E-9F16FDB3810E}"/>
              </a:ext>
            </a:extLst>
          </p:cNvPr>
          <p:cNvSpPr txBox="1"/>
          <p:nvPr/>
        </p:nvSpPr>
        <p:spPr>
          <a:xfrm>
            <a:off x="3733800" y="7048500"/>
            <a:ext cx="10972799" cy="2251065"/>
          </a:xfrm>
          <a:prstGeom prst="rect">
            <a:avLst/>
          </a:prstGeom>
          <a:noFill/>
        </p:spPr>
        <p:txBody>
          <a:bodyPr wrap="square">
            <a:spAutoFit/>
          </a:bodyPr>
          <a:lstStyle/>
          <a:p>
            <a:pPr>
              <a:lnSpc>
                <a:spcPct val="150000"/>
              </a:lnSpc>
            </a:pPr>
            <a:r>
              <a:rPr lang="en-GB" sz="2400" dirty="0">
                <a:solidFill>
                  <a:schemeClr val="bg1"/>
                </a:solidFill>
              </a:rPr>
              <a:t>The UK CMO guidance does </a:t>
            </a:r>
            <a:r>
              <a:rPr lang="en-GB" sz="2400" b="1" dirty="0">
                <a:solidFill>
                  <a:schemeClr val="bg1"/>
                </a:solidFill>
              </a:rPr>
              <a:t>not</a:t>
            </a:r>
            <a:r>
              <a:rPr lang="en-GB" sz="2400" dirty="0">
                <a:solidFill>
                  <a:schemeClr val="bg1"/>
                </a:solidFill>
              </a:rPr>
              <a:t> set a universal hourly limit, while WHO likewise recommends limiting recreational screen time for ages 5–17 without giving a specific number of screen-hours; WHO does specify an average of at least 60 minutes/day of moderate-to-vigorous physical activity.</a:t>
            </a:r>
          </a:p>
        </p:txBody>
      </p:sp>
      <p:graphicFrame>
        <p:nvGraphicFramePr>
          <p:cNvPr id="2" name="Table 1">
            <a:extLst>
              <a:ext uri="{FF2B5EF4-FFF2-40B4-BE49-F238E27FC236}">
                <a16:creationId xmlns:a16="http://schemas.microsoft.com/office/drawing/2014/main" id="{FE0F97A1-3FDC-E1CB-9F52-6B0F712F52B9}"/>
              </a:ext>
            </a:extLst>
          </p:cNvPr>
          <p:cNvGraphicFramePr>
            <a:graphicFrameLocks noGrp="1"/>
          </p:cNvGraphicFramePr>
          <p:nvPr>
            <p:extLst>
              <p:ext uri="{D42A27DB-BD31-4B8C-83A1-F6EECF244321}">
                <p14:modId xmlns:p14="http://schemas.microsoft.com/office/powerpoint/2010/main" val="2423275988"/>
              </p:ext>
            </p:extLst>
          </p:nvPr>
        </p:nvGraphicFramePr>
        <p:xfrm>
          <a:off x="1414462" y="1475836"/>
          <a:ext cx="10972800" cy="4158967"/>
        </p:xfrm>
        <a:graphic>
          <a:graphicData uri="http://schemas.openxmlformats.org/drawingml/2006/table">
            <a:tbl>
              <a:tblPr>
                <a:tableStyleId>{F5AB1C69-6EDB-4FF4-983F-18BD219EF322}</a:tableStyleId>
              </a:tblPr>
              <a:tblGrid>
                <a:gridCol w="5486400">
                  <a:extLst>
                    <a:ext uri="{9D8B030D-6E8A-4147-A177-3AD203B41FA5}">
                      <a16:colId xmlns:a16="http://schemas.microsoft.com/office/drawing/2014/main" val="592526298"/>
                    </a:ext>
                  </a:extLst>
                </a:gridCol>
                <a:gridCol w="5486400">
                  <a:extLst>
                    <a:ext uri="{9D8B030D-6E8A-4147-A177-3AD203B41FA5}">
                      <a16:colId xmlns:a16="http://schemas.microsoft.com/office/drawing/2014/main" val="318603530"/>
                    </a:ext>
                  </a:extLst>
                </a:gridCol>
              </a:tblGrid>
              <a:tr h="519871">
                <a:tc>
                  <a:txBody>
                    <a:bodyPr/>
                    <a:lstStyle/>
                    <a:p>
                      <a:pPr algn="ctr">
                        <a:buNone/>
                      </a:pPr>
                      <a:r>
                        <a:rPr lang="en-GB" sz="2400" b="1" dirty="0"/>
                        <a:t>UK guidance</a:t>
                      </a:r>
                    </a:p>
                  </a:txBody>
                  <a:tcPr anchor="ctr">
                    <a:solidFill>
                      <a:srgbClr val="9BBAD5"/>
                    </a:solidFill>
                  </a:tcPr>
                </a:tc>
                <a:tc>
                  <a:txBody>
                    <a:bodyPr/>
                    <a:lstStyle/>
                    <a:p>
                      <a:pPr algn="ctr">
                        <a:buNone/>
                      </a:pPr>
                      <a:r>
                        <a:rPr lang="en-GB" sz="2400" b="1" dirty="0"/>
                        <a:t>International guidance</a:t>
                      </a:r>
                    </a:p>
                  </a:txBody>
                  <a:tcPr anchor="ctr">
                    <a:solidFill>
                      <a:srgbClr val="9BBAD5"/>
                    </a:solidFill>
                  </a:tcPr>
                </a:tc>
                <a:extLst>
                  <a:ext uri="{0D108BD9-81ED-4DB2-BD59-A6C34878D82A}">
                    <a16:rowId xmlns:a16="http://schemas.microsoft.com/office/drawing/2014/main" val="2847055136"/>
                  </a:ext>
                </a:extLst>
              </a:tr>
              <a:tr h="519871">
                <a:tc>
                  <a:txBody>
                    <a:bodyPr/>
                    <a:lstStyle/>
                    <a:p>
                      <a:pPr>
                        <a:buNone/>
                      </a:pPr>
                      <a:r>
                        <a:rPr lang="en-GB" sz="2400" dirty="0"/>
                        <a:t>No fixed universal daily screen-time limit</a:t>
                      </a:r>
                    </a:p>
                  </a:txBody>
                  <a:tcPr anchor="ctr">
                    <a:solidFill>
                      <a:srgbClr val="E2EAF1"/>
                    </a:solidFill>
                  </a:tcPr>
                </a:tc>
                <a:tc>
                  <a:txBody>
                    <a:bodyPr/>
                    <a:lstStyle/>
                    <a:p>
                      <a:pPr>
                        <a:buNone/>
                      </a:pPr>
                      <a:r>
                        <a:rPr lang="en-GB" sz="2400" dirty="0"/>
                        <a:t>Limit sedentary behaviour</a:t>
                      </a:r>
                    </a:p>
                  </a:txBody>
                  <a:tcPr anchor="ctr">
                    <a:solidFill>
                      <a:srgbClr val="E2EAF1"/>
                    </a:solidFill>
                  </a:tcPr>
                </a:tc>
                <a:extLst>
                  <a:ext uri="{0D108BD9-81ED-4DB2-BD59-A6C34878D82A}">
                    <a16:rowId xmlns:a16="http://schemas.microsoft.com/office/drawing/2014/main" val="2287061856"/>
                  </a:ext>
                </a:extLst>
              </a:tr>
              <a:tr h="1299677">
                <a:tc>
                  <a:txBody>
                    <a:bodyPr/>
                    <a:lstStyle/>
                    <a:p>
                      <a:pPr>
                        <a:buNone/>
                      </a:pPr>
                      <a:r>
                        <a:rPr lang="en-GB" sz="2400" dirty="0"/>
                        <a:t>Families should consider whether screen use interferes with sleep, physical activity and family life</a:t>
                      </a:r>
                    </a:p>
                  </a:txBody>
                  <a:tcPr anchor="ctr">
                    <a:solidFill>
                      <a:srgbClr val="E2EAF1"/>
                    </a:solidFill>
                  </a:tcPr>
                </a:tc>
                <a:tc>
                  <a:txBody>
                    <a:bodyPr/>
                    <a:lstStyle/>
                    <a:p>
                      <a:pPr>
                        <a:buNone/>
                      </a:pPr>
                      <a:r>
                        <a:rPr lang="en-GB" sz="2400" dirty="0"/>
                        <a:t>Particularly limit recreational screen time</a:t>
                      </a:r>
                    </a:p>
                  </a:txBody>
                  <a:tcPr anchor="ctr">
                    <a:solidFill>
                      <a:srgbClr val="E2EAF1"/>
                    </a:solidFill>
                  </a:tcPr>
                </a:tc>
                <a:extLst>
                  <a:ext uri="{0D108BD9-81ED-4DB2-BD59-A6C34878D82A}">
                    <a16:rowId xmlns:a16="http://schemas.microsoft.com/office/drawing/2014/main" val="471304999"/>
                  </a:ext>
                </a:extLst>
              </a:tr>
              <a:tr h="909774">
                <a:tc>
                  <a:txBody>
                    <a:bodyPr/>
                    <a:lstStyle/>
                    <a:p>
                      <a:pPr>
                        <a:buNone/>
                      </a:pPr>
                      <a:r>
                        <a:rPr lang="en-GB" sz="2400"/>
                        <a:t>Screen-free mealtimes can support family interaction</a:t>
                      </a:r>
                    </a:p>
                  </a:txBody>
                  <a:tcPr anchor="ctr">
                    <a:solidFill>
                      <a:srgbClr val="E2EAF1"/>
                    </a:solidFill>
                  </a:tcPr>
                </a:tc>
                <a:tc>
                  <a:txBody>
                    <a:bodyPr/>
                    <a:lstStyle/>
                    <a:p>
                      <a:pPr>
                        <a:buNone/>
                      </a:pPr>
                      <a:r>
                        <a:rPr lang="en-GB" sz="2400" dirty="0"/>
                        <a:t>Replace sedentary time with physical activity</a:t>
                      </a:r>
                    </a:p>
                  </a:txBody>
                  <a:tcPr anchor="ctr">
                    <a:solidFill>
                      <a:srgbClr val="E2EAF1"/>
                    </a:solidFill>
                  </a:tcPr>
                </a:tc>
                <a:extLst>
                  <a:ext uri="{0D108BD9-81ED-4DB2-BD59-A6C34878D82A}">
                    <a16:rowId xmlns:a16="http://schemas.microsoft.com/office/drawing/2014/main" val="959279582"/>
                  </a:ext>
                </a:extLst>
              </a:tr>
              <a:tr h="909774">
                <a:tc>
                  <a:txBody>
                    <a:bodyPr/>
                    <a:lstStyle/>
                    <a:p>
                      <a:pPr>
                        <a:buNone/>
                      </a:pPr>
                      <a:r>
                        <a:rPr lang="en-GB" sz="2400"/>
                        <a:t>Avoid screens before bedtime</a:t>
                      </a:r>
                    </a:p>
                  </a:txBody>
                  <a:tcPr anchor="ctr">
                    <a:solidFill>
                      <a:srgbClr val="E2EAF1"/>
                    </a:solidFill>
                  </a:tcPr>
                </a:tc>
                <a:tc>
                  <a:txBody>
                    <a:bodyPr/>
                    <a:lstStyle/>
                    <a:p>
                      <a:pPr>
                        <a:buNone/>
                      </a:pPr>
                      <a:r>
                        <a:rPr lang="en-GB" sz="2400" dirty="0"/>
                        <a:t>Average ≥60 min/day moderate-to-vigorous physical activity</a:t>
                      </a:r>
                    </a:p>
                  </a:txBody>
                  <a:tcPr anchor="ctr">
                    <a:solidFill>
                      <a:srgbClr val="E2EAF1"/>
                    </a:solidFill>
                  </a:tcPr>
                </a:tc>
                <a:extLst>
                  <a:ext uri="{0D108BD9-81ED-4DB2-BD59-A6C34878D82A}">
                    <a16:rowId xmlns:a16="http://schemas.microsoft.com/office/drawing/2014/main" val="609795529"/>
                  </a:ext>
                </a:extLst>
              </a:tr>
            </a:tbl>
          </a:graphicData>
        </a:graphic>
      </p:graphicFrame>
      <p:sp>
        <p:nvSpPr>
          <p:cNvPr id="4" name="TextBox 3">
            <a:extLst>
              <a:ext uri="{FF2B5EF4-FFF2-40B4-BE49-F238E27FC236}">
                <a16:creationId xmlns:a16="http://schemas.microsoft.com/office/drawing/2014/main" id="{B76484A0-A2FE-06CB-FA4E-C32F4481BD90}"/>
              </a:ext>
            </a:extLst>
          </p:cNvPr>
          <p:cNvSpPr txBox="1"/>
          <p:nvPr/>
        </p:nvSpPr>
        <p:spPr>
          <a:xfrm>
            <a:off x="1524000" y="5737986"/>
            <a:ext cx="12420600" cy="646331"/>
          </a:xfrm>
          <a:prstGeom prst="rect">
            <a:avLst/>
          </a:prstGeom>
          <a:noFill/>
        </p:spPr>
        <p:txBody>
          <a:bodyPr wrap="square">
            <a:spAutoFit/>
          </a:bodyPr>
          <a:lstStyle/>
          <a:p>
            <a:pPr fontAlgn="ctr"/>
            <a:r>
              <a:rPr lang="en-GB" b="1" dirty="0">
                <a:solidFill>
                  <a:schemeClr val="bg1"/>
                </a:solidFill>
              </a:rPr>
              <a:t>Sources: UK Chief Medical Officers (2019); World Health Organization (WHO, 2020).</a:t>
            </a:r>
            <a:endParaRPr lang="en-GB" dirty="0">
              <a:solidFill>
                <a:schemeClr val="bg1"/>
              </a:solidFill>
            </a:endParaRPr>
          </a:p>
          <a:p>
            <a:pPr fontAlgn="ct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sp>
        <p:nvSpPr>
          <p:cNvPr id="3" name="AutoShape 3"/>
          <p:cNvSpPr/>
          <p:nvPr/>
        </p:nvSpPr>
        <p:spPr>
          <a:xfrm>
            <a:off x="7772400" y="1409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6" name="Group 6"/>
          <p:cNvGrpSpPr/>
          <p:nvPr/>
        </p:nvGrpSpPr>
        <p:grpSpPr>
          <a:xfrm>
            <a:off x="0" y="6109599"/>
            <a:ext cx="18288000" cy="4177401"/>
            <a:chOff x="0" y="0"/>
            <a:chExt cx="4816593" cy="1100221"/>
          </a:xfrm>
        </p:grpSpPr>
        <p:sp>
          <p:nvSpPr>
            <p:cNvPr id="7" name="Freeform 7"/>
            <p:cNvSpPr/>
            <p:nvPr/>
          </p:nvSpPr>
          <p:spPr>
            <a:xfrm>
              <a:off x="0" y="0"/>
              <a:ext cx="4816592" cy="1100221"/>
            </a:xfrm>
            <a:custGeom>
              <a:avLst/>
              <a:gdLst/>
              <a:ahLst/>
              <a:cxnLst/>
              <a:rect l="l" t="t" r="r" b="b"/>
              <a:pathLst>
                <a:path w="4816592" h="1100221">
                  <a:moveTo>
                    <a:pt x="0" y="0"/>
                  </a:moveTo>
                  <a:lnTo>
                    <a:pt x="4816592" y="0"/>
                  </a:lnTo>
                  <a:lnTo>
                    <a:pt x="4816592" y="1100221"/>
                  </a:lnTo>
                  <a:lnTo>
                    <a:pt x="0" y="1100221"/>
                  </a:lnTo>
                  <a:close/>
                </a:path>
              </a:pathLst>
            </a:custGeom>
            <a:solidFill>
              <a:srgbClr val="030032"/>
            </a:solidFill>
          </p:spPr>
          <p:txBody>
            <a:bodyPr/>
            <a:lstStyle/>
            <a:p>
              <a:endParaRPr lang="en-GB"/>
            </a:p>
          </p:txBody>
        </p:sp>
        <p:sp>
          <p:nvSpPr>
            <p:cNvPr id="8" name="TextBox 8"/>
            <p:cNvSpPr txBox="1"/>
            <p:nvPr/>
          </p:nvSpPr>
          <p:spPr>
            <a:xfrm>
              <a:off x="0" y="-47625"/>
              <a:ext cx="4816593" cy="114784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101030" y="2034197"/>
            <a:ext cx="6376095" cy="5484734"/>
            <a:chOff x="76200" y="-5041556"/>
            <a:chExt cx="6717203" cy="5778156"/>
          </a:xfrm>
        </p:grpSpPr>
        <p:sp>
          <p:nvSpPr>
            <p:cNvPr id="13" name="Freeform 13"/>
            <p:cNvSpPr/>
            <p:nvPr/>
          </p:nvSpPr>
          <p:spPr>
            <a:xfrm>
              <a:off x="5980603" y="-5041556"/>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5" name="Freeform 15"/>
          <p:cNvSpPr/>
          <p:nvPr/>
        </p:nvSpPr>
        <p:spPr>
          <a:xfrm rot="8100000">
            <a:off x="6970626" y="2304682"/>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6" name="Group 16"/>
          <p:cNvGrpSpPr/>
          <p:nvPr/>
        </p:nvGrpSpPr>
        <p:grpSpPr>
          <a:xfrm rot="-10800000">
            <a:off x="10439400" y="1104900"/>
            <a:ext cx="7543800" cy="8762999"/>
            <a:chOff x="0" y="0"/>
            <a:chExt cx="417469" cy="130471"/>
          </a:xfrm>
        </p:grpSpPr>
        <p:sp>
          <p:nvSpPr>
            <p:cNvPr id="17" name="Freeform 17"/>
            <p:cNvSpPr/>
            <p:nvPr/>
          </p:nvSpPr>
          <p:spPr>
            <a:xfrm>
              <a:off x="0" y="0"/>
              <a:ext cx="417469" cy="130471"/>
            </a:xfrm>
            <a:custGeom>
              <a:avLst/>
              <a:gdLst/>
              <a:ahLst/>
              <a:cxnLst/>
              <a:rect l="l" t="t" r="r" b="b"/>
              <a:pathLst>
                <a:path w="417469" h="130471">
                  <a:moveTo>
                    <a:pt x="65235" y="0"/>
                  </a:moveTo>
                  <a:lnTo>
                    <a:pt x="352234" y="0"/>
                  </a:lnTo>
                  <a:cubicBezTo>
                    <a:pt x="388262" y="0"/>
                    <a:pt x="417469" y="29207"/>
                    <a:pt x="417469" y="65235"/>
                  </a:cubicBezTo>
                  <a:lnTo>
                    <a:pt x="417469" y="65235"/>
                  </a:lnTo>
                  <a:cubicBezTo>
                    <a:pt x="417469" y="101264"/>
                    <a:pt x="388262" y="130471"/>
                    <a:pt x="35223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8" name="TextBox 18"/>
            <p:cNvSpPr txBox="1"/>
            <p:nvPr/>
          </p:nvSpPr>
          <p:spPr>
            <a:xfrm>
              <a:off x="0" y="-47625"/>
              <a:ext cx="417469" cy="178096"/>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609600" y="198456"/>
            <a:ext cx="14706600" cy="1846659"/>
          </a:xfrm>
          <a:prstGeom prst="rect">
            <a:avLst/>
          </a:prstGeom>
        </p:spPr>
        <p:txBody>
          <a:bodyPr wrap="square" lIns="0" tIns="0" rIns="0" bIns="0" rtlCol="0" anchor="t">
            <a:spAutoFit/>
          </a:bodyPr>
          <a:lstStyle/>
          <a:p>
            <a:r>
              <a:rPr lang="en-GB" sz="6000" dirty="0">
                <a:solidFill>
                  <a:schemeClr val="bg1"/>
                </a:solidFill>
                <a:latin typeface="Questrial" pitchFamily="2" charset="0"/>
                <a:ea typeface="Questrial" pitchFamily="2" charset="0"/>
                <a:cs typeface="Questrial" pitchFamily="2" charset="0"/>
              </a:rPr>
              <a:t>Are Children Meeting Healthy Recommendations?</a:t>
            </a:r>
            <a:endParaRPr lang="en-US" sz="6600" spc="-484" dirty="0">
              <a:solidFill>
                <a:schemeClr val="bg1"/>
              </a:solidFill>
              <a:latin typeface="Questrial" pitchFamily="2" charset="0"/>
              <a:ea typeface="Questrial" pitchFamily="2" charset="0"/>
              <a:cs typeface="Questrial" pitchFamily="2" charset="0"/>
              <a:sym typeface="Questrial"/>
            </a:endParaRPr>
          </a:p>
        </p:txBody>
      </p:sp>
      <p:sp>
        <p:nvSpPr>
          <p:cNvPr id="31" name="TextBox 25">
            <a:extLst>
              <a:ext uri="{FF2B5EF4-FFF2-40B4-BE49-F238E27FC236}">
                <a16:creationId xmlns:a16="http://schemas.microsoft.com/office/drawing/2014/main" id="{E748755B-DE17-71AA-32A5-A112BD2496AD}"/>
              </a:ext>
            </a:extLst>
          </p:cNvPr>
          <p:cNvSpPr txBox="1"/>
          <p:nvPr/>
        </p:nvSpPr>
        <p:spPr>
          <a:xfrm>
            <a:off x="661095" y="2225941"/>
            <a:ext cx="3072705" cy="369332"/>
          </a:xfrm>
          <a:prstGeom prst="rect">
            <a:avLst/>
          </a:prstGeom>
        </p:spPr>
        <p:txBody>
          <a:bodyPr wrap="square" lIns="0" tIns="0" rIns="0" bIns="0" rtlCol="0" anchor="t">
            <a:spAutoFit/>
          </a:bodyPr>
          <a:lstStyle/>
          <a:p>
            <a:r>
              <a:rPr lang="en-GB" sz="2400" dirty="0">
                <a:solidFill>
                  <a:schemeClr val="bg1"/>
                </a:solidFill>
                <a:latin typeface="Questrial" pitchFamily="2" charset="0"/>
                <a:ea typeface="Questrial" pitchFamily="2" charset="0"/>
                <a:cs typeface="Questrial" pitchFamily="2" charset="0"/>
              </a:rPr>
              <a:t>Children's Online Use</a:t>
            </a:r>
          </a:p>
        </p:txBody>
      </p:sp>
      <p:graphicFrame>
        <p:nvGraphicFramePr>
          <p:cNvPr id="2" name="Chart 1">
            <a:extLst>
              <a:ext uri="{FF2B5EF4-FFF2-40B4-BE49-F238E27FC236}">
                <a16:creationId xmlns:a16="http://schemas.microsoft.com/office/drawing/2014/main" id="{9E27D319-0166-7BBD-6C30-3769CA66FF62}"/>
              </a:ext>
            </a:extLst>
          </p:cNvPr>
          <p:cNvGraphicFramePr>
            <a:graphicFrameLocks/>
          </p:cNvGraphicFramePr>
          <p:nvPr>
            <p:extLst>
              <p:ext uri="{D42A27DB-BD31-4B8C-83A1-F6EECF244321}">
                <p14:modId xmlns:p14="http://schemas.microsoft.com/office/powerpoint/2010/main" val="2193764925"/>
              </p:ext>
            </p:extLst>
          </p:nvPr>
        </p:nvGraphicFramePr>
        <p:xfrm>
          <a:off x="838200" y="3015278"/>
          <a:ext cx="9144000" cy="5475811"/>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25">
            <a:extLst>
              <a:ext uri="{FF2B5EF4-FFF2-40B4-BE49-F238E27FC236}">
                <a16:creationId xmlns:a16="http://schemas.microsoft.com/office/drawing/2014/main" id="{A2F089FD-764E-E767-0620-E293FB28ACB4}"/>
              </a:ext>
            </a:extLst>
          </p:cNvPr>
          <p:cNvSpPr txBox="1"/>
          <p:nvPr/>
        </p:nvSpPr>
        <p:spPr>
          <a:xfrm>
            <a:off x="11277600" y="2320559"/>
            <a:ext cx="6029325" cy="5343579"/>
          </a:xfrm>
          <a:prstGeom prst="rect">
            <a:avLst/>
          </a:prstGeom>
        </p:spPr>
        <p:txBody>
          <a:bodyPr wrap="square" lIns="0" tIns="0" rIns="0" bIns="0" rtlCol="0" anchor="t">
            <a:spAutoFit/>
          </a:bodyPr>
          <a:lstStyle/>
          <a:p>
            <a:pPr>
              <a:lnSpc>
                <a:spcPct val="150000"/>
              </a:lnSpc>
            </a:pPr>
            <a:r>
              <a:rPr lang="en-US" sz="3600" dirty="0">
                <a:solidFill>
                  <a:schemeClr val="bg1"/>
                </a:solidFill>
                <a:latin typeface="Questrial" pitchFamily="2" charset="0"/>
                <a:ea typeface="Questrial" pitchFamily="2" charset="0"/>
                <a:cs typeface="Questrial" pitchFamily="2" charset="0"/>
              </a:rPr>
              <a:t>10.2%</a:t>
            </a:r>
            <a:r>
              <a:rPr lang="en-US" sz="2200" dirty="0">
                <a:solidFill>
                  <a:schemeClr val="bg1"/>
                </a:solidFill>
                <a:latin typeface="Questrial" pitchFamily="2" charset="0"/>
                <a:ea typeface="Questrial" pitchFamily="2" charset="0"/>
                <a:cs typeface="Questrial" pitchFamily="2" charset="0"/>
              </a:rPr>
              <a:t> of children aged 5–13 met all three movement recommendations</a:t>
            </a:r>
          </a:p>
          <a:p>
            <a:pPr>
              <a:lnSpc>
                <a:spcPct val="150000"/>
              </a:lnSpc>
            </a:pPr>
            <a:r>
              <a:rPr lang="en-US" sz="2200" dirty="0">
                <a:solidFill>
                  <a:schemeClr val="bg1"/>
                </a:solidFill>
                <a:latin typeface="Questrial" pitchFamily="2" charset="0"/>
                <a:ea typeface="Questrial" pitchFamily="2" charset="0"/>
                <a:cs typeface="Questrial" pitchFamily="2" charset="0"/>
              </a:rPr>
              <a:t>International systematic review across 15 countries (Zhao et al., 2026). </a:t>
            </a:r>
          </a:p>
          <a:p>
            <a:pPr>
              <a:lnSpc>
                <a:spcPct val="150000"/>
              </a:lnSpc>
            </a:pPr>
            <a:endParaRPr lang="en-US" sz="2200" dirty="0">
              <a:solidFill>
                <a:schemeClr val="bg1"/>
              </a:solidFill>
              <a:latin typeface="Questrial" pitchFamily="2" charset="0"/>
              <a:ea typeface="Questrial" pitchFamily="2" charset="0"/>
              <a:cs typeface="Questrial" pitchFamily="2" charset="0"/>
            </a:endParaRPr>
          </a:p>
          <a:p>
            <a:pPr algn="ctr">
              <a:lnSpc>
                <a:spcPct val="150000"/>
              </a:lnSpc>
            </a:pPr>
            <a:r>
              <a:rPr lang="en-US" sz="2400" b="1" dirty="0">
                <a:solidFill>
                  <a:schemeClr val="bg1"/>
                </a:solidFill>
                <a:latin typeface="Questrial" pitchFamily="2" charset="0"/>
                <a:ea typeface="Questrial" pitchFamily="2" charset="0"/>
                <a:cs typeface="Questrial" pitchFamily="2" charset="0"/>
              </a:rPr>
              <a:t>Critical interpretation</a:t>
            </a:r>
            <a:r>
              <a:rPr lang="en-US" sz="2400" dirty="0">
                <a:solidFill>
                  <a:schemeClr val="bg1"/>
                </a:solidFill>
                <a:latin typeface="Questrial" pitchFamily="2" charset="0"/>
                <a:ea typeface="Questrial" pitchFamily="2" charset="0"/>
                <a:cs typeface="Questrial" pitchFamily="2" charset="0"/>
              </a:rPr>
              <a:t>:</a:t>
            </a:r>
          </a:p>
          <a:p>
            <a:pPr>
              <a:lnSpc>
                <a:spcPct val="150000"/>
              </a:lnSpc>
            </a:pPr>
            <a:r>
              <a:rPr lang="en-US" sz="2200" dirty="0">
                <a:solidFill>
                  <a:schemeClr val="bg1"/>
                </a:solidFill>
                <a:latin typeface="Questrial" pitchFamily="2" charset="0"/>
                <a:ea typeface="Questrial" pitchFamily="2" charset="0"/>
                <a:cs typeface="Questrial" pitchFamily="2" charset="0"/>
              </a:rPr>
              <a:t> High digital exposure does not automatically mean unhealthy behaviour, but the evidence supports early prevention and healthier routines. (Ofcom, 2026; Zhao et al., 2026)</a:t>
            </a:r>
            <a:endParaRPr lang="en-GB" sz="22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47890" y="0"/>
            <a:ext cx="6843352" cy="10287000"/>
            <a:chOff x="0" y="0"/>
            <a:chExt cx="1802364" cy="2709333"/>
          </a:xfrm>
        </p:grpSpPr>
        <p:sp>
          <p:nvSpPr>
            <p:cNvPr id="3" name="Freeform 3"/>
            <p:cNvSpPr/>
            <p:nvPr/>
          </p:nvSpPr>
          <p:spPr>
            <a:xfrm>
              <a:off x="0" y="0"/>
              <a:ext cx="1802364" cy="2709333"/>
            </a:xfrm>
            <a:custGeom>
              <a:avLst/>
              <a:gdLst/>
              <a:ahLst/>
              <a:cxnLst/>
              <a:rect l="l" t="t" r="r" b="b"/>
              <a:pathLst>
                <a:path w="1802364" h="2709333">
                  <a:moveTo>
                    <a:pt x="0" y="0"/>
                  </a:moveTo>
                  <a:lnTo>
                    <a:pt x="1802364" y="0"/>
                  </a:lnTo>
                  <a:lnTo>
                    <a:pt x="1802364"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1802364" cy="2756958"/>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610726" y="153817"/>
            <a:ext cx="16576244"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Short-Term Consequences</a:t>
            </a:r>
            <a:endParaRPr lang="en-US" sz="11008" spc="-550" dirty="0">
              <a:solidFill>
                <a:schemeClr val="bg1"/>
              </a:solidFill>
              <a:latin typeface="Questrial" pitchFamily="2" charset="0"/>
              <a:ea typeface="Questrial" pitchFamily="2" charset="0"/>
              <a:cs typeface="Questrial" pitchFamily="2" charset="0"/>
              <a:sym typeface="Questrial"/>
            </a:endParaRPr>
          </a:p>
        </p:txBody>
      </p:sp>
      <p:sp>
        <p:nvSpPr>
          <p:cNvPr id="9" name="AutoShape 9"/>
          <p:cNvSpPr/>
          <p:nvPr/>
        </p:nvSpPr>
        <p:spPr>
          <a:xfrm>
            <a:off x="15716250"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33" name="TextBox 29">
            <a:extLst>
              <a:ext uri="{FF2B5EF4-FFF2-40B4-BE49-F238E27FC236}">
                <a16:creationId xmlns:a16="http://schemas.microsoft.com/office/drawing/2014/main" id="{E8CCC520-8E27-1BCF-A139-583988BE4B3B}"/>
              </a:ext>
            </a:extLst>
          </p:cNvPr>
          <p:cNvSpPr txBox="1"/>
          <p:nvPr/>
        </p:nvSpPr>
        <p:spPr>
          <a:xfrm>
            <a:off x="13163408" y="8775000"/>
            <a:ext cx="2578242" cy="409023"/>
          </a:xfrm>
          <a:prstGeom prst="rect">
            <a:avLst/>
          </a:prstGeom>
        </p:spPr>
        <p:txBody>
          <a:bodyPr wrap="square" lIns="0" tIns="0" rIns="0" bIns="0" rtlCol="0" anchor="t">
            <a:spAutoFit/>
          </a:bodyPr>
          <a:lstStyle/>
          <a:p>
            <a:pPr>
              <a:lnSpc>
                <a:spcPct val="150000"/>
              </a:lnSpc>
            </a:pPr>
            <a:r>
              <a:rPr lang="en-GB" sz="2000" b="1" dirty="0">
                <a:solidFill>
                  <a:schemeClr val="bg1"/>
                </a:solidFill>
                <a:latin typeface="Questrial" pitchFamily="2" charset="0"/>
                <a:ea typeface="Questrial" pitchFamily="2" charset="0"/>
                <a:cs typeface="Questrial" pitchFamily="2" charset="0"/>
              </a:rPr>
              <a:t>(Canva, 2026)</a:t>
            </a:r>
            <a:endParaRPr lang="en-GB" sz="2000" dirty="0">
              <a:solidFill>
                <a:schemeClr val="bg1"/>
              </a:solidFill>
              <a:latin typeface="Questrial" pitchFamily="2" charset="0"/>
              <a:ea typeface="Questrial" pitchFamily="2" charset="0"/>
              <a:cs typeface="Questrial" pitchFamily="2" charset="0"/>
            </a:endParaRPr>
          </a:p>
        </p:txBody>
      </p:sp>
      <p:pic>
        <p:nvPicPr>
          <p:cNvPr id="15" name="Picture 14">
            <a:extLst>
              <a:ext uri="{FF2B5EF4-FFF2-40B4-BE49-F238E27FC236}">
                <a16:creationId xmlns:a16="http://schemas.microsoft.com/office/drawing/2014/main" id="{23D6C0D4-DEED-B0A5-BA2E-F7BCD8A701A8}"/>
              </a:ext>
            </a:extLst>
          </p:cNvPr>
          <p:cNvPicPr>
            <a:picLocks noChangeAspect="1"/>
          </p:cNvPicPr>
          <p:nvPr/>
        </p:nvPicPr>
        <p:blipFill>
          <a:blip r:embed="rId2"/>
          <a:srcRect/>
          <a:stretch>
            <a:fillRect/>
          </a:stretch>
        </p:blipFill>
        <p:spPr>
          <a:xfrm>
            <a:off x="1143000" y="3543300"/>
            <a:ext cx="14478000" cy="5429250"/>
          </a:xfrm>
          <a:prstGeom prst="rect">
            <a:avLst/>
          </a:prstGeom>
        </p:spPr>
      </p:pic>
      <p:sp>
        <p:nvSpPr>
          <p:cNvPr id="17" name="TextBox 29">
            <a:extLst>
              <a:ext uri="{FF2B5EF4-FFF2-40B4-BE49-F238E27FC236}">
                <a16:creationId xmlns:a16="http://schemas.microsoft.com/office/drawing/2014/main" id="{7D38E6AB-3C12-2271-FD21-C6E0D383E0E3}"/>
              </a:ext>
            </a:extLst>
          </p:cNvPr>
          <p:cNvSpPr txBox="1"/>
          <p:nvPr/>
        </p:nvSpPr>
        <p:spPr>
          <a:xfrm>
            <a:off x="571500" y="2282373"/>
            <a:ext cx="15468600" cy="1049454"/>
          </a:xfrm>
          <a:prstGeom prst="rect">
            <a:avLst/>
          </a:prstGeom>
        </p:spPr>
        <p:txBody>
          <a:bodyPr wrap="square" lIns="0" tIns="0" rIns="0" bIns="0" rtlCol="0" anchor="t">
            <a:spAutoFit/>
          </a:bodyPr>
          <a:lstStyle/>
          <a:p>
            <a:pPr>
              <a:lnSpc>
                <a:spcPct val="150000"/>
              </a:lnSpc>
            </a:pPr>
            <a:r>
              <a:rPr lang="en-US" sz="2400" dirty="0">
                <a:solidFill>
                  <a:schemeClr val="bg1"/>
                </a:solidFill>
              </a:rPr>
              <a:t>Excessive screen use can have immediate effects on children's daily functioning, including sleep, energy, attention and social interaction.</a:t>
            </a:r>
            <a:endParaRPr lang="en-GB" sz="2400" dirty="0">
              <a:solidFill>
                <a:schemeClr val="bg1"/>
              </a:solidFill>
              <a:latin typeface="Questrial" pitchFamily="2" charset="0"/>
              <a:ea typeface="Questrial" pitchFamily="2" charset="0"/>
              <a:cs typeface="Questrial" pitchFamily="2"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8222924" y="0"/>
            <a:ext cx="10065076" cy="10287000"/>
            <a:chOff x="0" y="0"/>
            <a:chExt cx="2650884" cy="2709333"/>
          </a:xfrm>
        </p:grpSpPr>
        <p:sp>
          <p:nvSpPr>
            <p:cNvPr id="3" name="Freeform 3"/>
            <p:cNvSpPr/>
            <p:nvPr/>
          </p:nvSpPr>
          <p:spPr>
            <a:xfrm>
              <a:off x="0" y="0"/>
              <a:ext cx="2650884" cy="2709333"/>
            </a:xfrm>
            <a:custGeom>
              <a:avLst/>
              <a:gdLst/>
              <a:ahLst/>
              <a:cxnLst/>
              <a:rect l="l" t="t" r="r" b="b"/>
              <a:pathLst>
                <a:path w="2650884" h="2709333">
                  <a:moveTo>
                    <a:pt x="0" y="0"/>
                  </a:moveTo>
                  <a:lnTo>
                    <a:pt x="2650884" y="0"/>
                  </a:lnTo>
                  <a:lnTo>
                    <a:pt x="2650884" y="2709333"/>
                  </a:lnTo>
                  <a:lnTo>
                    <a:pt x="0" y="2709333"/>
                  </a:lnTo>
                  <a:close/>
                </a:path>
              </a:pathLst>
            </a:custGeom>
            <a:solidFill>
              <a:srgbClr val="030032"/>
            </a:solidFill>
          </p:spPr>
          <p:txBody>
            <a:bodyPr/>
            <a:lstStyle/>
            <a:p>
              <a:endParaRPr lang="en-GB"/>
            </a:p>
          </p:txBody>
        </p:sp>
        <p:sp>
          <p:nvSpPr>
            <p:cNvPr id="4" name="TextBox 4"/>
            <p:cNvSpPr txBox="1"/>
            <p:nvPr/>
          </p:nvSpPr>
          <p:spPr>
            <a:xfrm>
              <a:off x="0" y="-47625"/>
              <a:ext cx="2650884" cy="2756958"/>
            </a:xfrm>
            <a:prstGeom prst="rect">
              <a:avLst/>
            </a:prstGeom>
          </p:spPr>
          <p:txBody>
            <a:bodyPr lIns="50800" tIns="50800" rIns="50800" bIns="50800" rtlCol="0" anchor="ctr"/>
            <a:lstStyle/>
            <a:p>
              <a:pPr algn="ctr">
                <a:lnSpc>
                  <a:spcPts val="2659"/>
                </a:lnSpc>
              </a:pPr>
              <a:endParaRPr/>
            </a:p>
          </p:txBody>
        </p:sp>
      </p:grpSp>
      <p:sp>
        <p:nvSpPr>
          <p:cNvPr id="11" name="AutoShape 11"/>
          <p:cNvSpPr/>
          <p:nvPr/>
        </p:nvSpPr>
        <p:spPr>
          <a:xfrm>
            <a:off x="9525000" y="20193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5" name="Group 15"/>
          <p:cNvGrpSpPr/>
          <p:nvPr/>
        </p:nvGrpSpPr>
        <p:grpSpPr>
          <a:xfrm>
            <a:off x="14325600" y="317880"/>
            <a:ext cx="771525" cy="771525"/>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p:cNvSpPr/>
          <p:nvPr/>
        </p:nvSpPr>
        <p:spPr>
          <a:xfrm rot="2700000">
            <a:off x="14590626" y="522903"/>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0" name="TextBox 20"/>
          <p:cNvSpPr txBox="1"/>
          <p:nvPr/>
        </p:nvSpPr>
        <p:spPr>
          <a:xfrm>
            <a:off x="979559" y="285469"/>
            <a:ext cx="14486729" cy="1477328"/>
          </a:xfrm>
          <a:prstGeom prst="rect">
            <a:avLst/>
          </a:prstGeom>
        </p:spPr>
        <p:txBody>
          <a:bodyPr wrap="square"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Long-Term Concerns</a:t>
            </a:r>
            <a:endParaRPr lang="en-US" sz="10199" spc="-509" dirty="0">
              <a:solidFill>
                <a:schemeClr val="bg1"/>
              </a:solidFill>
              <a:latin typeface="Questrial" pitchFamily="2" charset="0"/>
              <a:ea typeface="Questrial" pitchFamily="2" charset="0"/>
              <a:cs typeface="Questrial" pitchFamily="2" charset="0"/>
              <a:sym typeface="Questrial"/>
            </a:endParaRPr>
          </a:p>
        </p:txBody>
      </p:sp>
      <p:sp>
        <p:nvSpPr>
          <p:cNvPr id="27" name="TextBox 29">
            <a:extLst>
              <a:ext uri="{FF2B5EF4-FFF2-40B4-BE49-F238E27FC236}">
                <a16:creationId xmlns:a16="http://schemas.microsoft.com/office/drawing/2014/main" id="{4BE36104-16DF-6628-B27C-9BE590552D3D}"/>
              </a:ext>
            </a:extLst>
          </p:cNvPr>
          <p:cNvSpPr txBox="1"/>
          <p:nvPr/>
        </p:nvSpPr>
        <p:spPr>
          <a:xfrm>
            <a:off x="800100" y="2355610"/>
            <a:ext cx="15468600" cy="1049454"/>
          </a:xfrm>
          <a:prstGeom prst="rect">
            <a:avLst/>
          </a:prstGeom>
        </p:spPr>
        <p:txBody>
          <a:bodyPr wrap="square" lIns="0" tIns="0" rIns="0" bIns="0" rtlCol="0" anchor="t">
            <a:spAutoFit/>
          </a:bodyPr>
          <a:lstStyle/>
          <a:p>
            <a:pPr>
              <a:lnSpc>
                <a:spcPct val="150000"/>
              </a:lnSpc>
            </a:pPr>
            <a:r>
              <a:rPr lang="en-US" sz="2400" dirty="0">
                <a:solidFill>
                  <a:schemeClr val="bg1"/>
                </a:solidFill>
              </a:rPr>
              <a:t>Persistent high levels of sedentary screen use in childhood are associated with several longer-term health and developmental outcomes.</a:t>
            </a:r>
            <a:endParaRPr lang="en-GB" sz="2400" dirty="0">
              <a:solidFill>
                <a:schemeClr val="bg1"/>
              </a:solidFill>
              <a:latin typeface="Questrial" pitchFamily="2" charset="0"/>
              <a:ea typeface="Questrial" pitchFamily="2" charset="0"/>
              <a:cs typeface="Questrial" pitchFamily="2" charset="0"/>
            </a:endParaRPr>
          </a:p>
        </p:txBody>
      </p:sp>
      <p:pic>
        <p:nvPicPr>
          <p:cNvPr id="19" name="Picture 18" descr="The image illustrates a comparison of various factors influencing health, including cardiometabolic risk, fitness levels, mental health, and the impact of lifestyle choices on physical and mental wellbeing across different life stages.&#10;&#10;AI-generated content may be incorrect.">
            <a:extLst>
              <a:ext uri="{FF2B5EF4-FFF2-40B4-BE49-F238E27FC236}">
                <a16:creationId xmlns:a16="http://schemas.microsoft.com/office/drawing/2014/main" id="{5EAEF4D3-83D9-E05E-2A2C-87384A7C7385}"/>
              </a:ext>
            </a:extLst>
          </p:cNvPr>
          <p:cNvPicPr>
            <a:picLocks noChangeAspect="1"/>
          </p:cNvPicPr>
          <p:nvPr/>
        </p:nvPicPr>
        <p:blipFill>
          <a:blip r:embed="rId3"/>
          <a:stretch>
            <a:fillRect/>
          </a:stretch>
        </p:blipFill>
        <p:spPr>
          <a:xfrm>
            <a:off x="381000" y="3176463"/>
            <a:ext cx="15468600" cy="5800725"/>
          </a:xfrm>
          <a:prstGeom prst="rect">
            <a:avLst/>
          </a:prstGeom>
        </p:spPr>
      </p:pic>
      <p:sp>
        <p:nvSpPr>
          <p:cNvPr id="26" name="TextBox 29">
            <a:extLst>
              <a:ext uri="{FF2B5EF4-FFF2-40B4-BE49-F238E27FC236}">
                <a16:creationId xmlns:a16="http://schemas.microsoft.com/office/drawing/2014/main" id="{29A6CB78-E5EB-517E-6D68-BE8A16F24432}"/>
              </a:ext>
            </a:extLst>
          </p:cNvPr>
          <p:cNvSpPr txBox="1"/>
          <p:nvPr/>
        </p:nvSpPr>
        <p:spPr>
          <a:xfrm>
            <a:off x="1219200" y="8853425"/>
            <a:ext cx="15468600" cy="1049454"/>
          </a:xfrm>
          <a:prstGeom prst="rect">
            <a:avLst/>
          </a:prstGeom>
          <a:solidFill>
            <a:srgbClr val="9BBAD5"/>
          </a:solidFill>
        </p:spPr>
        <p:txBody>
          <a:bodyPr wrap="square" lIns="0" tIns="0" rIns="0" bIns="0" rtlCol="0" anchor="t">
            <a:spAutoFit/>
          </a:bodyPr>
          <a:lstStyle/>
          <a:p>
            <a:pPr>
              <a:lnSpc>
                <a:spcPct val="150000"/>
              </a:lnSpc>
            </a:pPr>
            <a:r>
              <a:rPr lang="en-US" sz="2400" dirty="0"/>
              <a:t>Early prevention and healthier routines are important to reduce the risk of longer-term physical, mental and social </a:t>
            </a:r>
            <a:r>
              <a:rPr lang="en-US" sz="2400"/>
              <a:t>health problems (</a:t>
            </a:r>
            <a:r>
              <a:rPr lang="en-US" sz="2400" dirty="0"/>
              <a:t>WHO, 2020; Santos et al., </a:t>
            </a:r>
            <a:r>
              <a:rPr lang="en-US" sz="2400"/>
              <a:t>2026).</a:t>
            </a:r>
            <a:endParaRPr lang="en-GB" sz="2400" dirty="0">
              <a:latin typeface="Questrial" pitchFamily="2" charset="0"/>
              <a:ea typeface="Questrial" pitchFamily="2" charset="0"/>
              <a:cs typeface="Questrial" pitchFamily="2" charset="0"/>
            </a:endParaRPr>
          </a:p>
        </p:txBody>
      </p:sp>
      <p:sp>
        <p:nvSpPr>
          <p:cNvPr id="31" name="TextBox 29">
            <a:extLst>
              <a:ext uri="{FF2B5EF4-FFF2-40B4-BE49-F238E27FC236}">
                <a16:creationId xmlns:a16="http://schemas.microsoft.com/office/drawing/2014/main" id="{D170FE9C-4D64-8549-EFFF-2A26736BE29A}"/>
              </a:ext>
            </a:extLst>
          </p:cNvPr>
          <p:cNvSpPr txBox="1"/>
          <p:nvPr/>
        </p:nvSpPr>
        <p:spPr>
          <a:xfrm>
            <a:off x="15425897" y="8238487"/>
            <a:ext cx="2578242" cy="409023"/>
          </a:xfrm>
          <a:prstGeom prst="rect">
            <a:avLst/>
          </a:prstGeom>
        </p:spPr>
        <p:txBody>
          <a:bodyPr wrap="square" lIns="0" tIns="0" rIns="0" bIns="0" rtlCol="0" anchor="t">
            <a:spAutoFit/>
          </a:bodyPr>
          <a:lstStyle/>
          <a:p>
            <a:pPr>
              <a:lnSpc>
                <a:spcPct val="150000"/>
              </a:lnSpc>
            </a:pPr>
            <a:r>
              <a:rPr lang="en-GB" sz="2000" dirty="0">
                <a:solidFill>
                  <a:schemeClr val="bg1"/>
                </a:solidFill>
                <a:latin typeface="Questrial" pitchFamily="2" charset="0"/>
                <a:ea typeface="Questrial" pitchFamily="2" charset="0"/>
                <a:cs typeface="Questrial" pitchFamily="2" charset="0"/>
              </a:rPr>
              <a:t>(Canva,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28C8EA2B-B557-B62E-9BCC-9841F017860A}"/>
            </a:ext>
          </a:extLst>
        </p:cNvPr>
        <p:cNvGrpSpPr/>
        <p:nvPr/>
      </p:nvGrpSpPr>
      <p:grpSpPr>
        <a:xfrm>
          <a:off x="0" y="0"/>
          <a:ext cx="0" cy="0"/>
          <a:chOff x="0" y="0"/>
          <a:chExt cx="0" cy="0"/>
        </a:xfrm>
      </p:grpSpPr>
      <p:sp>
        <p:nvSpPr>
          <p:cNvPr id="3" name="AutoShape 3">
            <a:extLst>
              <a:ext uri="{FF2B5EF4-FFF2-40B4-BE49-F238E27FC236}">
                <a16:creationId xmlns:a16="http://schemas.microsoft.com/office/drawing/2014/main" id="{7CF2B720-E84B-5C2E-478B-4B87D876A492}"/>
              </a:ext>
            </a:extLst>
          </p:cNvPr>
          <p:cNvSpPr/>
          <p:nvPr/>
        </p:nvSpPr>
        <p:spPr>
          <a:xfrm>
            <a:off x="10134764"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6" name="Group 6">
            <a:extLst>
              <a:ext uri="{FF2B5EF4-FFF2-40B4-BE49-F238E27FC236}">
                <a16:creationId xmlns:a16="http://schemas.microsoft.com/office/drawing/2014/main" id="{C3654C15-B7D9-F1A6-1836-916EFAE9FB62}"/>
              </a:ext>
            </a:extLst>
          </p:cNvPr>
          <p:cNvGrpSpPr/>
          <p:nvPr/>
        </p:nvGrpSpPr>
        <p:grpSpPr>
          <a:xfrm>
            <a:off x="0" y="6109599"/>
            <a:ext cx="18288000" cy="4177401"/>
            <a:chOff x="0" y="0"/>
            <a:chExt cx="4816593" cy="1100221"/>
          </a:xfrm>
        </p:grpSpPr>
        <p:sp>
          <p:nvSpPr>
            <p:cNvPr id="7" name="Freeform 7">
              <a:extLst>
                <a:ext uri="{FF2B5EF4-FFF2-40B4-BE49-F238E27FC236}">
                  <a16:creationId xmlns:a16="http://schemas.microsoft.com/office/drawing/2014/main" id="{2B032B0D-8308-3543-FA95-B475DEDB938C}"/>
                </a:ext>
              </a:extLst>
            </p:cNvPr>
            <p:cNvSpPr/>
            <p:nvPr/>
          </p:nvSpPr>
          <p:spPr>
            <a:xfrm>
              <a:off x="0" y="0"/>
              <a:ext cx="4816592" cy="1100221"/>
            </a:xfrm>
            <a:custGeom>
              <a:avLst/>
              <a:gdLst/>
              <a:ahLst/>
              <a:cxnLst/>
              <a:rect l="l" t="t" r="r" b="b"/>
              <a:pathLst>
                <a:path w="4816592" h="1100221">
                  <a:moveTo>
                    <a:pt x="0" y="0"/>
                  </a:moveTo>
                  <a:lnTo>
                    <a:pt x="4816592" y="0"/>
                  </a:lnTo>
                  <a:lnTo>
                    <a:pt x="4816592" y="1100221"/>
                  </a:lnTo>
                  <a:lnTo>
                    <a:pt x="0" y="1100221"/>
                  </a:lnTo>
                  <a:close/>
                </a:path>
              </a:pathLst>
            </a:custGeom>
            <a:solidFill>
              <a:srgbClr val="030032"/>
            </a:solidFill>
          </p:spPr>
          <p:txBody>
            <a:bodyPr/>
            <a:lstStyle/>
            <a:p>
              <a:endParaRPr lang="en-GB"/>
            </a:p>
          </p:txBody>
        </p:sp>
        <p:sp>
          <p:nvSpPr>
            <p:cNvPr id="8" name="TextBox 8">
              <a:extLst>
                <a:ext uri="{FF2B5EF4-FFF2-40B4-BE49-F238E27FC236}">
                  <a16:creationId xmlns:a16="http://schemas.microsoft.com/office/drawing/2014/main" id="{B41D84B6-FCC7-F8C5-AC41-F67A4771FB3E}"/>
                </a:ext>
              </a:extLst>
            </p:cNvPr>
            <p:cNvSpPr txBox="1"/>
            <p:nvPr/>
          </p:nvSpPr>
          <p:spPr>
            <a:xfrm>
              <a:off x="0" y="-47625"/>
              <a:ext cx="4816593" cy="1147846"/>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B9B035BC-371A-C0F2-5D56-4DDB1EB85444}"/>
              </a:ext>
            </a:extLst>
          </p:cNvPr>
          <p:cNvGrpSpPr/>
          <p:nvPr/>
        </p:nvGrpSpPr>
        <p:grpSpPr>
          <a:xfrm>
            <a:off x="1101030" y="4393648"/>
            <a:ext cx="11348309" cy="3125283"/>
            <a:chOff x="76200" y="-2555879"/>
            <a:chExt cx="11955420" cy="3292479"/>
          </a:xfrm>
        </p:grpSpPr>
        <p:sp>
          <p:nvSpPr>
            <p:cNvPr id="13" name="Freeform 13">
              <a:extLst>
                <a:ext uri="{FF2B5EF4-FFF2-40B4-BE49-F238E27FC236}">
                  <a16:creationId xmlns:a16="http://schemas.microsoft.com/office/drawing/2014/main" id="{AC1D79B0-4293-5C1B-364D-5474EDB48F8B}"/>
                </a:ext>
              </a:extLst>
            </p:cNvPr>
            <p:cNvSpPr/>
            <p:nvPr/>
          </p:nvSpPr>
          <p:spPr>
            <a:xfrm>
              <a:off x="11218820" y="-2555879"/>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4" name="TextBox 14">
              <a:extLst>
                <a:ext uri="{FF2B5EF4-FFF2-40B4-BE49-F238E27FC236}">
                  <a16:creationId xmlns:a16="http://schemas.microsoft.com/office/drawing/2014/main" id="{D37E6E53-43F9-BB66-7A7D-CC4A52368EF6}"/>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5" name="Freeform 15">
            <a:extLst>
              <a:ext uri="{FF2B5EF4-FFF2-40B4-BE49-F238E27FC236}">
                <a16:creationId xmlns:a16="http://schemas.microsoft.com/office/drawing/2014/main" id="{78C4FAB6-B8A3-FEF8-E5F6-5F60CCFF1F4F}"/>
              </a:ext>
            </a:extLst>
          </p:cNvPr>
          <p:cNvSpPr/>
          <p:nvPr/>
        </p:nvSpPr>
        <p:spPr>
          <a:xfrm rot="8100000">
            <a:off x="11942839" y="4581087"/>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6" name="Group 16">
            <a:extLst>
              <a:ext uri="{FF2B5EF4-FFF2-40B4-BE49-F238E27FC236}">
                <a16:creationId xmlns:a16="http://schemas.microsoft.com/office/drawing/2014/main" id="{058C238F-7BE4-FF58-EFBE-689557F0781A}"/>
              </a:ext>
            </a:extLst>
          </p:cNvPr>
          <p:cNvGrpSpPr/>
          <p:nvPr/>
        </p:nvGrpSpPr>
        <p:grpSpPr>
          <a:xfrm rot="-10800000">
            <a:off x="4572000" y="5168166"/>
            <a:ext cx="12115798" cy="4699734"/>
            <a:chOff x="0" y="0"/>
            <a:chExt cx="417469" cy="130471"/>
          </a:xfrm>
        </p:grpSpPr>
        <p:sp>
          <p:nvSpPr>
            <p:cNvPr id="17" name="Freeform 17">
              <a:extLst>
                <a:ext uri="{FF2B5EF4-FFF2-40B4-BE49-F238E27FC236}">
                  <a16:creationId xmlns:a16="http://schemas.microsoft.com/office/drawing/2014/main" id="{719B9196-39D1-F4CB-9A1E-1F32507229EE}"/>
                </a:ext>
              </a:extLst>
            </p:cNvPr>
            <p:cNvSpPr/>
            <p:nvPr/>
          </p:nvSpPr>
          <p:spPr>
            <a:xfrm>
              <a:off x="0" y="0"/>
              <a:ext cx="417469" cy="130471"/>
            </a:xfrm>
            <a:custGeom>
              <a:avLst/>
              <a:gdLst/>
              <a:ahLst/>
              <a:cxnLst/>
              <a:rect l="l" t="t" r="r" b="b"/>
              <a:pathLst>
                <a:path w="417469" h="130471">
                  <a:moveTo>
                    <a:pt x="65235" y="0"/>
                  </a:moveTo>
                  <a:lnTo>
                    <a:pt x="352234" y="0"/>
                  </a:lnTo>
                  <a:cubicBezTo>
                    <a:pt x="388262" y="0"/>
                    <a:pt x="417469" y="29207"/>
                    <a:pt x="417469" y="65235"/>
                  </a:cubicBezTo>
                  <a:lnTo>
                    <a:pt x="417469" y="65235"/>
                  </a:lnTo>
                  <a:cubicBezTo>
                    <a:pt x="417469" y="101264"/>
                    <a:pt x="388262" y="130471"/>
                    <a:pt x="35223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8" name="TextBox 18">
              <a:extLst>
                <a:ext uri="{FF2B5EF4-FFF2-40B4-BE49-F238E27FC236}">
                  <a16:creationId xmlns:a16="http://schemas.microsoft.com/office/drawing/2014/main" id="{811EF199-B534-7B66-577B-B25998F1231C}"/>
                </a:ext>
              </a:extLst>
            </p:cNvPr>
            <p:cNvSpPr txBox="1"/>
            <p:nvPr/>
          </p:nvSpPr>
          <p:spPr>
            <a:xfrm>
              <a:off x="0" y="-47625"/>
              <a:ext cx="417469" cy="178096"/>
            </a:xfrm>
            <a:prstGeom prst="rect">
              <a:avLst/>
            </a:prstGeom>
          </p:spPr>
          <p:txBody>
            <a:bodyPr lIns="50800" tIns="50800" rIns="50800" bIns="50800" rtlCol="0" anchor="ctr"/>
            <a:lstStyle/>
            <a:p>
              <a:pPr algn="ctr">
                <a:lnSpc>
                  <a:spcPts val="2659"/>
                </a:lnSpc>
              </a:pPr>
              <a:endParaRPr/>
            </a:p>
          </p:txBody>
        </p:sp>
      </p:grpSp>
      <p:sp>
        <p:nvSpPr>
          <p:cNvPr id="22" name="TextBox 22">
            <a:extLst>
              <a:ext uri="{FF2B5EF4-FFF2-40B4-BE49-F238E27FC236}">
                <a16:creationId xmlns:a16="http://schemas.microsoft.com/office/drawing/2014/main" id="{B774FBBE-725F-24C6-769C-5B71CB6016C0}"/>
              </a:ext>
            </a:extLst>
          </p:cNvPr>
          <p:cNvSpPr txBox="1"/>
          <p:nvPr/>
        </p:nvSpPr>
        <p:spPr>
          <a:xfrm>
            <a:off x="9084538" y="1749173"/>
            <a:ext cx="8009565" cy="923330"/>
          </a:xfrm>
          <a:prstGeom prst="rect">
            <a:avLst/>
          </a:prstGeom>
        </p:spPr>
        <p:txBody>
          <a:bodyPr lIns="0" tIns="0" rIns="0" bIns="0" rtlCol="0" anchor="t">
            <a:spAutoFit/>
          </a:bodyPr>
          <a:lstStyle/>
          <a:p>
            <a:r>
              <a:rPr lang="en-GB" sz="6000" dirty="0">
                <a:solidFill>
                  <a:schemeClr val="bg1"/>
                </a:solidFill>
                <a:latin typeface="Questrial" pitchFamily="2" charset="0"/>
                <a:ea typeface="Questrial" pitchFamily="2" charset="0"/>
                <a:cs typeface="Questrial" pitchFamily="2" charset="0"/>
              </a:rPr>
              <a:t>Social Determinants</a:t>
            </a:r>
            <a:endParaRPr lang="en-US" sz="6600" spc="-484" dirty="0">
              <a:solidFill>
                <a:schemeClr val="bg1"/>
              </a:solidFill>
              <a:latin typeface="Questrial" pitchFamily="2" charset="0"/>
              <a:ea typeface="Questrial" pitchFamily="2" charset="0"/>
              <a:cs typeface="Questrial" pitchFamily="2" charset="0"/>
              <a:sym typeface="Questrial"/>
            </a:endParaRPr>
          </a:p>
        </p:txBody>
      </p:sp>
      <p:sp>
        <p:nvSpPr>
          <p:cNvPr id="25" name="TextBox 25">
            <a:extLst>
              <a:ext uri="{FF2B5EF4-FFF2-40B4-BE49-F238E27FC236}">
                <a16:creationId xmlns:a16="http://schemas.microsoft.com/office/drawing/2014/main" id="{1FB59DD7-1246-65C9-7821-6D5EA741FAD7}"/>
              </a:ext>
            </a:extLst>
          </p:cNvPr>
          <p:cNvSpPr txBox="1"/>
          <p:nvPr/>
        </p:nvSpPr>
        <p:spPr>
          <a:xfrm>
            <a:off x="5791200" y="5368675"/>
            <a:ext cx="10729209" cy="3733010"/>
          </a:xfrm>
          <a:prstGeom prst="rect">
            <a:avLst/>
          </a:prstGeom>
        </p:spPr>
        <p:txBody>
          <a:bodyPr wrap="square" lIns="0" tIns="0" rIns="0" bIns="0" rtlCol="0" anchor="t">
            <a:spAutoFit/>
          </a:bodyPr>
          <a:lstStyle/>
          <a:p>
            <a:pPr>
              <a:lnSpc>
                <a:spcPct val="150000"/>
              </a:lnSpc>
            </a:pPr>
            <a:r>
              <a:rPr lang="en-GB" sz="2400" b="1" dirty="0">
                <a:solidFill>
                  <a:schemeClr val="bg1"/>
                </a:solidFill>
                <a:latin typeface="Questrial" pitchFamily="2" charset="0"/>
                <a:ea typeface="Questrial" pitchFamily="2" charset="0"/>
                <a:cs typeface="Questrial" pitchFamily="2" charset="0"/>
              </a:rPr>
              <a:t>Screen behaviour is not simply a child's choice.</a:t>
            </a:r>
            <a:endParaRPr lang="en-GB" sz="2400" dirty="0">
              <a:solidFill>
                <a:schemeClr val="bg1"/>
              </a:solidFill>
              <a:latin typeface="Questrial" pitchFamily="2" charset="0"/>
              <a:ea typeface="Questrial" pitchFamily="2" charset="0"/>
              <a:cs typeface="Questrial" pitchFamily="2" charset="0"/>
            </a:endParaRP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Child:</a:t>
            </a:r>
            <a:r>
              <a:rPr lang="en-GB" sz="2000" dirty="0">
                <a:solidFill>
                  <a:schemeClr val="bg1"/>
                </a:solidFill>
                <a:latin typeface="Questrial" pitchFamily="2" charset="0"/>
                <a:ea typeface="Questrial" pitchFamily="2" charset="0"/>
                <a:cs typeface="Questrial" pitchFamily="2" charset="0"/>
              </a:rPr>
              <a:t> habits and preferences</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Family:</a:t>
            </a:r>
            <a:r>
              <a:rPr lang="en-GB" sz="2000" dirty="0">
                <a:solidFill>
                  <a:schemeClr val="bg1"/>
                </a:solidFill>
                <a:latin typeface="Questrial" pitchFamily="2" charset="0"/>
                <a:ea typeface="Questrial" pitchFamily="2" charset="0"/>
                <a:cs typeface="Questrial" pitchFamily="2" charset="0"/>
              </a:rPr>
              <a:t> parental modelling and rules</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School:</a:t>
            </a:r>
            <a:r>
              <a:rPr lang="en-GB" sz="2000" dirty="0">
                <a:solidFill>
                  <a:schemeClr val="bg1"/>
                </a:solidFill>
                <a:latin typeface="Questrial" pitchFamily="2" charset="0"/>
                <a:ea typeface="Questrial" pitchFamily="2" charset="0"/>
                <a:cs typeface="Questrial" pitchFamily="2" charset="0"/>
              </a:rPr>
              <a:t> educational technology</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Environment:</a:t>
            </a:r>
            <a:r>
              <a:rPr lang="en-GB" sz="2000" dirty="0">
                <a:solidFill>
                  <a:schemeClr val="bg1"/>
                </a:solidFill>
                <a:latin typeface="Questrial" pitchFamily="2" charset="0"/>
                <a:ea typeface="Questrial" pitchFamily="2" charset="0"/>
                <a:cs typeface="Questrial" pitchFamily="2" charset="0"/>
              </a:rPr>
              <a:t> safe places to play</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Income:</a:t>
            </a:r>
            <a:r>
              <a:rPr lang="en-GB" sz="2000" dirty="0">
                <a:solidFill>
                  <a:schemeClr val="bg1"/>
                </a:solidFill>
                <a:latin typeface="Questrial" pitchFamily="2" charset="0"/>
                <a:ea typeface="Questrial" pitchFamily="2" charset="0"/>
                <a:cs typeface="Questrial" pitchFamily="2" charset="0"/>
              </a:rPr>
              <a:t> affordability of activities</a:t>
            </a:r>
            <a:br>
              <a:rPr lang="en-GB" sz="2000" dirty="0">
                <a:solidFill>
                  <a:schemeClr val="bg1"/>
                </a:solidFill>
                <a:latin typeface="Questrial" pitchFamily="2" charset="0"/>
                <a:ea typeface="Questrial" pitchFamily="2" charset="0"/>
                <a:cs typeface="Questrial" pitchFamily="2" charset="0"/>
              </a:rPr>
            </a:br>
            <a:r>
              <a:rPr lang="en-GB" sz="2000" b="1" dirty="0">
                <a:solidFill>
                  <a:schemeClr val="bg1"/>
                </a:solidFill>
                <a:latin typeface="Questrial" pitchFamily="2" charset="0"/>
                <a:ea typeface="Questrial" pitchFamily="2" charset="0"/>
                <a:cs typeface="Questrial" pitchFamily="2" charset="0"/>
              </a:rPr>
              <a:t>Technology:</a:t>
            </a:r>
            <a:r>
              <a:rPr lang="en-GB" sz="2000" dirty="0">
                <a:solidFill>
                  <a:schemeClr val="bg1"/>
                </a:solidFill>
                <a:latin typeface="Questrial" pitchFamily="2" charset="0"/>
                <a:ea typeface="Questrial" pitchFamily="2" charset="0"/>
                <a:cs typeface="Questrial" pitchFamily="2" charset="0"/>
              </a:rPr>
              <a:t> engaging digital platforms </a:t>
            </a:r>
            <a:r>
              <a:rPr lang="en-GB" sz="2000" i="1" dirty="0">
                <a:solidFill>
                  <a:schemeClr val="bg1"/>
                </a:solidFill>
                <a:latin typeface="Questrial" pitchFamily="2" charset="0"/>
                <a:ea typeface="Questrial" pitchFamily="2" charset="0"/>
                <a:cs typeface="Questrial" pitchFamily="2" charset="0"/>
              </a:rPr>
              <a:t>(WHO, 1986; Naidoo and Wills, 2009; Ofcom, 2026).</a:t>
            </a:r>
            <a:endParaRPr lang="en-GB" sz="2000" dirty="0">
              <a:solidFill>
                <a:schemeClr val="bg1"/>
              </a:solidFill>
              <a:latin typeface="Questrial" pitchFamily="2" charset="0"/>
              <a:ea typeface="Questrial" pitchFamily="2" charset="0"/>
              <a:cs typeface="Questrial" pitchFamily="2" charset="0"/>
            </a:endParaRPr>
          </a:p>
          <a:p>
            <a:pPr>
              <a:lnSpc>
                <a:spcPct val="150000"/>
              </a:lnSpc>
            </a:pPr>
            <a:r>
              <a:rPr lang="en-GB" sz="2000" b="1" dirty="0">
                <a:solidFill>
                  <a:schemeClr val="bg1"/>
                </a:solidFill>
                <a:latin typeface="Questrial" pitchFamily="2" charset="0"/>
                <a:ea typeface="Questrial" pitchFamily="2" charset="0"/>
                <a:cs typeface="Questrial" pitchFamily="2" charset="0"/>
              </a:rPr>
              <a:t>Therefore:</a:t>
            </a:r>
            <a:r>
              <a:rPr lang="en-GB" sz="2000" dirty="0">
                <a:solidFill>
                  <a:schemeClr val="bg1"/>
                </a:solidFill>
                <a:latin typeface="Questrial" pitchFamily="2" charset="0"/>
                <a:ea typeface="Questrial" pitchFamily="2" charset="0"/>
                <a:cs typeface="Questrial" pitchFamily="2" charset="0"/>
              </a:rPr>
              <a:t> education alone is unlikely to be enough.</a:t>
            </a:r>
          </a:p>
        </p:txBody>
      </p:sp>
      <p:pic>
        <p:nvPicPr>
          <p:cNvPr id="2" name="Picture 1" descr="https://images.openai.com/static-rsc-4/MYAXvURU8BZmAk3TCV8V1hPsQWQ4OVS96sTwnHMRdeQszW67UFqLIU-9ZOjjdvy4NDA5v_At-j6pWxyr_6__iQX7kCHKPCL05YAwjYZUv-_ZseOAdotJv6v-z5O2QxLdaoqAGFF7GbCnZ_fHdmMdBofU2x39UdhNXIYBo5hAa61TY7oYfQUk6wb8TakYGmtg?purpose=fullsize">
            <a:extLst>
              <a:ext uri="{FF2B5EF4-FFF2-40B4-BE49-F238E27FC236}">
                <a16:creationId xmlns:a16="http://schemas.microsoft.com/office/drawing/2014/main" id="{1A3415A3-C6E7-7052-6114-D3C6C4161CEE}"/>
              </a:ext>
            </a:extLst>
          </p:cNvPr>
          <p:cNvPicPr>
            <a:picLocks noChangeAspect="1"/>
          </p:cNvPicPr>
          <p:nvPr/>
        </p:nvPicPr>
        <p:blipFill>
          <a:blip r:embed="rId3"/>
          <a:stretch>
            <a:fillRect/>
          </a:stretch>
        </p:blipFill>
        <p:spPr>
          <a:xfrm>
            <a:off x="990600" y="339598"/>
            <a:ext cx="7046163" cy="4699736"/>
          </a:xfrm>
          <a:prstGeom prst="rect">
            <a:avLst/>
          </a:prstGeom>
        </p:spPr>
      </p:pic>
      <p:sp>
        <p:nvSpPr>
          <p:cNvPr id="9" name="TextBox 25">
            <a:extLst>
              <a:ext uri="{FF2B5EF4-FFF2-40B4-BE49-F238E27FC236}">
                <a16:creationId xmlns:a16="http://schemas.microsoft.com/office/drawing/2014/main" id="{7F5EA340-D492-2320-A347-2133E174AB81}"/>
              </a:ext>
            </a:extLst>
          </p:cNvPr>
          <p:cNvSpPr txBox="1"/>
          <p:nvPr/>
        </p:nvSpPr>
        <p:spPr>
          <a:xfrm>
            <a:off x="609600" y="5220160"/>
            <a:ext cx="10729209" cy="307777"/>
          </a:xfrm>
          <a:prstGeom prst="rect">
            <a:avLst/>
          </a:prstGeom>
        </p:spPr>
        <p:txBody>
          <a:bodyPr wrap="square" lIns="0" tIns="0" rIns="0" bIns="0" rtlCol="0" anchor="t">
            <a:spAutoFit/>
          </a:bodyPr>
          <a:lstStyle/>
          <a:p>
            <a:pPr>
              <a:lnSpc>
                <a:spcPct val="100000"/>
              </a:lnSpc>
            </a:pPr>
            <a:r>
              <a:rPr lang="en-GB" sz="2000" dirty="0">
                <a:solidFill>
                  <a:schemeClr val="bg1"/>
                </a:solidFill>
              </a:rPr>
              <a:t>(Wavebreak, 2013)</a:t>
            </a:r>
            <a:endParaRPr lang="en-GB" sz="2000" dirty="0">
              <a:solidFill>
                <a:schemeClr val="bg1"/>
              </a:solidFill>
              <a:latin typeface="Questrial" pitchFamily="2" charset="0"/>
              <a:ea typeface="Questrial" pitchFamily="2" charset="0"/>
              <a:cs typeface="Questrial" pitchFamily="2" charset="0"/>
            </a:endParaRPr>
          </a:p>
        </p:txBody>
      </p:sp>
    </p:spTree>
    <p:extLst>
      <p:ext uri="{BB962C8B-B14F-4D97-AF65-F5344CB8AC3E}">
        <p14:creationId xmlns:p14="http://schemas.microsoft.com/office/powerpoint/2010/main" val="2382695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685EC345-FDB2-9B94-8D22-2E7129377155}"/>
            </a:ext>
          </a:extLst>
        </p:cNvPr>
        <p:cNvGrpSpPr/>
        <p:nvPr/>
      </p:nvGrpSpPr>
      <p:grpSpPr>
        <a:xfrm>
          <a:off x="0" y="0"/>
          <a:ext cx="0" cy="0"/>
          <a:chOff x="0" y="0"/>
          <a:chExt cx="0" cy="0"/>
        </a:xfrm>
      </p:grpSpPr>
      <p:sp>
        <p:nvSpPr>
          <p:cNvPr id="9" name="AutoShape 9">
            <a:extLst>
              <a:ext uri="{FF2B5EF4-FFF2-40B4-BE49-F238E27FC236}">
                <a16:creationId xmlns:a16="http://schemas.microsoft.com/office/drawing/2014/main" id="{593FA8EB-B88A-8F81-ECD1-8F6F30253304}"/>
              </a:ext>
            </a:extLst>
          </p:cNvPr>
          <p:cNvSpPr/>
          <p:nvPr/>
        </p:nvSpPr>
        <p:spPr>
          <a:xfrm>
            <a:off x="10744200" y="5600700"/>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2" name="Group 12">
            <a:extLst>
              <a:ext uri="{FF2B5EF4-FFF2-40B4-BE49-F238E27FC236}">
                <a16:creationId xmlns:a16="http://schemas.microsoft.com/office/drawing/2014/main" id="{545F8E2F-9892-7746-FA36-DE6CAB5EB3CC}"/>
              </a:ext>
            </a:extLst>
          </p:cNvPr>
          <p:cNvGrpSpPr/>
          <p:nvPr/>
        </p:nvGrpSpPr>
        <p:grpSpPr>
          <a:xfrm rot="-10800000">
            <a:off x="761999" y="2095498"/>
            <a:ext cx="8839200" cy="6324599"/>
            <a:chOff x="0" y="0"/>
            <a:chExt cx="1673221" cy="203200"/>
          </a:xfrm>
        </p:grpSpPr>
        <p:sp>
          <p:nvSpPr>
            <p:cNvPr id="13" name="Freeform 13">
              <a:extLst>
                <a:ext uri="{FF2B5EF4-FFF2-40B4-BE49-F238E27FC236}">
                  <a16:creationId xmlns:a16="http://schemas.microsoft.com/office/drawing/2014/main" id="{D78B417C-1D17-0389-D103-A5E583917C96}"/>
                </a:ext>
              </a:extLst>
            </p:cNvPr>
            <p:cNvSpPr/>
            <p:nvPr/>
          </p:nvSpPr>
          <p:spPr>
            <a:xfrm>
              <a:off x="0" y="0"/>
              <a:ext cx="1673221" cy="203200"/>
            </a:xfrm>
            <a:custGeom>
              <a:avLst/>
              <a:gdLst/>
              <a:ahLst/>
              <a:cxnLst/>
              <a:rect l="l" t="t" r="r" b="b"/>
              <a:pathLst>
                <a:path w="1673221" h="203200">
                  <a:moveTo>
                    <a:pt x="101600" y="0"/>
                  </a:moveTo>
                  <a:lnTo>
                    <a:pt x="1571621" y="0"/>
                  </a:lnTo>
                  <a:cubicBezTo>
                    <a:pt x="1627733" y="0"/>
                    <a:pt x="1673221" y="45488"/>
                    <a:pt x="1673221" y="101600"/>
                  </a:cubicBezTo>
                  <a:lnTo>
                    <a:pt x="1673221" y="101600"/>
                  </a:lnTo>
                  <a:cubicBezTo>
                    <a:pt x="1673221" y="128546"/>
                    <a:pt x="1662517" y="154388"/>
                    <a:pt x="1643463" y="173442"/>
                  </a:cubicBezTo>
                  <a:cubicBezTo>
                    <a:pt x="1624409" y="192496"/>
                    <a:pt x="1598567" y="203200"/>
                    <a:pt x="1571621" y="203200"/>
                  </a:cubicBezTo>
                  <a:lnTo>
                    <a:pt x="101600" y="203200"/>
                  </a:lnTo>
                  <a:cubicBezTo>
                    <a:pt x="45488" y="203200"/>
                    <a:pt x="0" y="157712"/>
                    <a:pt x="0" y="101600"/>
                  </a:cubicBezTo>
                  <a:lnTo>
                    <a:pt x="0" y="101600"/>
                  </a:lnTo>
                  <a:cubicBezTo>
                    <a:pt x="0" y="45488"/>
                    <a:pt x="45488" y="0"/>
                    <a:pt x="101600"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4" name="TextBox 14">
              <a:extLst>
                <a:ext uri="{FF2B5EF4-FFF2-40B4-BE49-F238E27FC236}">
                  <a16:creationId xmlns:a16="http://schemas.microsoft.com/office/drawing/2014/main" id="{E5F855CC-3FEC-9827-671A-401556D9D2EB}"/>
                </a:ext>
              </a:extLst>
            </p:cNvPr>
            <p:cNvSpPr txBox="1"/>
            <p:nvPr/>
          </p:nvSpPr>
          <p:spPr>
            <a:xfrm>
              <a:off x="0" y="-47625"/>
              <a:ext cx="1673221" cy="250825"/>
            </a:xfrm>
            <a:prstGeom prst="rect">
              <a:avLst/>
            </a:prstGeom>
          </p:spPr>
          <p:txBody>
            <a:bodyPr lIns="50800" tIns="50800" rIns="50800" bIns="50800" rtlCol="0" anchor="ctr"/>
            <a:lstStyle/>
            <a:p>
              <a:pPr algn="ctr">
                <a:lnSpc>
                  <a:spcPts val="2659"/>
                </a:lnSpc>
              </a:pPr>
              <a:endParaRPr/>
            </a:p>
          </p:txBody>
        </p:sp>
      </p:grpSp>
      <p:grpSp>
        <p:nvGrpSpPr>
          <p:cNvPr id="15" name="Group 15">
            <a:extLst>
              <a:ext uri="{FF2B5EF4-FFF2-40B4-BE49-F238E27FC236}">
                <a16:creationId xmlns:a16="http://schemas.microsoft.com/office/drawing/2014/main" id="{9E6E9E92-B3AA-EC5C-F964-17E70E88498E}"/>
              </a:ext>
            </a:extLst>
          </p:cNvPr>
          <p:cNvGrpSpPr/>
          <p:nvPr/>
        </p:nvGrpSpPr>
        <p:grpSpPr>
          <a:xfrm>
            <a:off x="1101030" y="7028222"/>
            <a:ext cx="9219830" cy="2157748"/>
            <a:chOff x="76200" y="-1536583"/>
            <a:chExt cx="9713072" cy="2273183"/>
          </a:xfrm>
        </p:grpSpPr>
        <p:sp>
          <p:nvSpPr>
            <p:cNvPr id="16" name="Freeform 16">
              <a:extLst>
                <a:ext uri="{FF2B5EF4-FFF2-40B4-BE49-F238E27FC236}">
                  <a16:creationId xmlns:a16="http://schemas.microsoft.com/office/drawing/2014/main" id="{B08A8233-F26F-99EB-AFF4-F001F951B008}"/>
                </a:ext>
              </a:extLst>
            </p:cNvPr>
            <p:cNvSpPr/>
            <p:nvPr/>
          </p:nvSpPr>
          <p:spPr>
            <a:xfrm>
              <a:off x="8976472" y="-153658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17" name="TextBox 17">
              <a:extLst>
                <a:ext uri="{FF2B5EF4-FFF2-40B4-BE49-F238E27FC236}">
                  <a16:creationId xmlns:a16="http://schemas.microsoft.com/office/drawing/2014/main" id="{76592B92-19F7-0940-B22C-F709BB1CCC81}"/>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18" name="Freeform 18">
            <a:extLst>
              <a:ext uri="{FF2B5EF4-FFF2-40B4-BE49-F238E27FC236}">
                <a16:creationId xmlns:a16="http://schemas.microsoft.com/office/drawing/2014/main" id="{1F63547C-905E-E08A-E98D-F69383D5E8C7}"/>
              </a:ext>
            </a:extLst>
          </p:cNvPr>
          <p:cNvSpPr/>
          <p:nvPr/>
        </p:nvSpPr>
        <p:spPr>
          <a:xfrm rot="13615737">
            <a:off x="9843280" y="7293247"/>
            <a:ext cx="241472" cy="241472"/>
          </a:xfrm>
          <a:custGeom>
            <a:avLst/>
            <a:gdLst/>
            <a:ahLst/>
            <a:cxnLst/>
            <a:rect l="l" t="t" r="r" b="b"/>
            <a:pathLst>
              <a:path w="241472" h="241472">
                <a:moveTo>
                  <a:pt x="0" y="0"/>
                </a:moveTo>
                <a:lnTo>
                  <a:pt x="241471" y="0"/>
                </a:lnTo>
                <a:lnTo>
                  <a:pt x="241471" y="241471"/>
                </a:lnTo>
                <a:lnTo>
                  <a:pt x="0" y="2414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0" name="TextBox 20">
            <a:extLst>
              <a:ext uri="{FF2B5EF4-FFF2-40B4-BE49-F238E27FC236}">
                <a16:creationId xmlns:a16="http://schemas.microsoft.com/office/drawing/2014/main" id="{ABA3F275-6C2F-64F4-015C-08CD69A4D957}"/>
              </a:ext>
            </a:extLst>
          </p:cNvPr>
          <p:cNvSpPr txBox="1"/>
          <p:nvPr/>
        </p:nvSpPr>
        <p:spPr>
          <a:xfrm>
            <a:off x="10134764" y="6752227"/>
            <a:ext cx="7720043" cy="2215991"/>
          </a:xfrm>
          <a:prstGeom prst="rect">
            <a:avLst/>
          </a:prstGeom>
        </p:spPr>
        <p:txBody>
          <a:bodyPr lIns="0" tIns="0" rIns="0" bIns="0" rtlCol="0" anchor="t">
            <a:spAutoFit/>
          </a:bodyPr>
          <a:lstStyle/>
          <a:p>
            <a:pPr algn="ctr"/>
            <a:r>
              <a:rPr lang="en-GB" sz="7200" dirty="0">
                <a:solidFill>
                  <a:schemeClr val="bg1"/>
                </a:solidFill>
                <a:latin typeface="Questrial" pitchFamily="2" charset="0"/>
                <a:ea typeface="Questrial" pitchFamily="2" charset="0"/>
                <a:cs typeface="Questrial" pitchFamily="2" charset="0"/>
              </a:rPr>
              <a:t>Health Promotion Approach</a:t>
            </a:r>
            <a:endParaRPr lang="en-US" sz="8000" spc="-499" dirty="0">
              <a:solidFill>
                <a:schemeClr val="bg1"/>
              </a:solidFill>
              <a:latin typeface="Questrial" pitchFamily="2" charset="0"/>
              <a:ea typeface="Questrial" pitchFamily="2" charset="0"/>
              <a:cs typeface="Questrial" pitchFamily="2" charset="0"/>
              <a:sym typeface="Questrial"/>
            </a:endParaRPr>
          </a:p>
        </p:txBody>
      </p:sp>
      <p:sp>
        <p:nvSpPr>
          <p:cNvPr id="24" name="TextBox 24">
            <a:extLst>
              <a:ext uri="{FF2B5EF4-FFF2-40B4-BE49-F238E27FC236}">
                <a16:creationId xmlns:a16="http://schemas.microsoft.com/office/drawing/2014/main" id="{8F12BF1E-35E3-5471-1760-18F8CBAE6077}"/>
              </a:ext>
            </a:extLst>
          </p:cNvPr>
          <p:cNvSpPr txBox="1"/>
          <p:nvPr/>
        </p:nvSpPr>
        <p:spPr>
          <a:xfrm>
            <a:off x="1435655" y="1997280"/>
            <a:ext cx="7580116" cy="6600268"/>
          </a:xfrm>
          <a:prstGeom prst="rect">
            <a:avLst/>
          </a:prstGeom>
        </p:spPr>
        <p:txBody>
          <a:bodyPr lIns="0" tIns="0" rIns="0" bIns="0" rtlCol="0" anchor="t">
            <a:spAutoFit/>
          </a:bodyPr>
          <a:lstStyle/>
          <a:p>
            <a:pPr algn="ctr">
              <a:lnSpc>
                <a:spcPct val="150000"/>
              </a:lnSpc>
            </a:pPr>
            <a:r>
              <a:rPr lang="en-GB" sz="2800" b="1" dirty="0">
                <a:solidFill>
                  <a:schemeClr val="bg1"/>
                </a:solidFill>
                <a:latin typeface="Questrial" pitchFamily="2" charset="0"/>
                <a:ea typeface="Questrial" pitchFamily="2" charset="0"/>
                <a:cs typeface="Questrial" pitchFamily="2" charset="0"/>
              </a:rPr>
              <a:t>Ottawa Charter</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ENABLE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Teach children and families practical skills for healthy screen habits.</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MEDIATE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Bring together children, parents and schools to support healthier routines.</a:t>
            </a: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000" b="1" dirty="0">
                <a:solidFill>
                  <a:schemeClr val="bg1"/>
                </a:solidFill>
                <a:latin typeface="Questrial" pitchFamily="2" charset="0"/>
                <a:ea typeface="Questrial" pitchFamily="2" charset="0"/>
                <a:cs typeface="Questrial" pitchFamily="2" charset="0"/>
              </a:rPr>
              <a:t>ADVOCATE</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Promote supportive environments and accessible alternatives to recreational screen time.</a:t>
            </a:r>
          </a:p>
          <a:p>
            <a:pPr>
              <a:lnSpc>
                <a:spcPct val="150000"/>
              </a:lnSpc>
            </a:pPr>
            <a:r>
              <a:rPr lang="en-GB" sz="2000" dirty="0">
                <a:solidFill>
                  <a:schemeClr val="bg1"/>
                </a:solidFill>
                <a:latin typeface="Questrial" pitchFamily="2" charset="0"/>
                <a:ea typeface="Questrial" pitchFamily="2" charset="0"/>
                <a:cs typeface="Questrial" pitchFamily="2" charset="0"/>
              </a:rPr>
              <a:t>Not: “Screens are bad.”</a:t>
            </a:r>
            <a:br>
              <a:rPr lang="en-GB" sz="2000" dirty="0">
                <a:solidFill>
                  <a:schemeClr val="bg1"/>
                </a:solidFill>
                <a:latin typeface="Questrial" pitchFamily="2" charset="0"/>
                <a:ea typeface="Questrial" pitchFamily="2" charset="0"/>
                <a:cs typeface="Questrial" pitchFamily="2" charset="0"/>
              </a:rPr>
            </a:br>
            <a:r>
              <a:rPr lang="en-GB" sz="2000" dirty="0">
                <a:solidFill>
                  <a:schemeClr val="bg1"/>
                </a:solidFill>
                <a:latin typeface="Questrial" pitchFamily="2" charset="0"/>
                <a:ea typeface="Questrial" pitchFamily="2" charset="0"/>
                <a:cs typeface="Questrial" pitchFamily="2" charset="0"/>
              </a:rPr>
              <a:t>Instead: Use screens wisely and create a healthy balance (WHO, 1986; Naidoo and Wills, 2009). </a:t>
            </a:r>
          </a:p>
          <a:p>
            <a:pPr>
              <a:lnSpc>
                <a:spcPct val="150000"/>
              </a:lnSpc>
            </a:pPr>
            <a:endParaRPr lang="en-GB" sz="2000" i="1" dirty="0">
              <a:solidFill>
                <a:schemeClr val="bg1"/>
              </a:solidFill>
              <a:latin typeface="Arial" panose="020B0604020202020204" pitchFamily="34" charset="0"/>
            </a:endParaRPr>
          </a:p>
        </p:txBody>
      </p:sp>
      <p:pic>
        <p:nvPicPr>
          <p:cNvPr id="3" name="Picture 2" descr="Family Having Wheelbarrow Race In Garden">
            <a:extLst>
              <a:ext uri="{FF2B5EF4-FFF2-40B4-BE49-F238E27FC236}">
                <a16:creationId xmlns:a16="http://schemas.microsoft.com/office/drawing/2014/main" id="{0F47F4E8-1A88-27D5-712E-F44B7196DEF3}"/>
              </a:ext>
            </a:extLst>
          </p:cNvPr>
          <p:cNvPicPr>
            <a:picLocks noChangeAspect="1"/>
          </p:cNvPicPr>
          <p:nvPr/>
        </p:nvPicPr>
        <p:blipFill>
          <a:blip r:embed="rId3"/>
          <a:stretch>
            <a:fillRect/>
          </a:stretch>
        </p:blipFill>
        <p:spPr>
          <a:xfrm>
            <a:off x="13208000" y="507301"/>
            <a:ext cx="4038600" cy="6054943"/>
          </a:xfrm>
          <a:prstGeom prst="rect">
            <a:avLst/>
          </a:prstGeom>
        </p:spPr>
      </p:pic>
      <p:sp>
        <p:nvSpPr>
          <p:cNvPr id="6" name="TextBox 29">
            <a:extLst>
              <a:ext uri="{FF2B5EF4-FFF2-40B4-BE49-F238E27FC236}">
                <a16:creationId xmlns:a16="http://schemas.microsoft.com/office/drawing/2014/main" id="{76E41A4E-ED30-B9F8-4A8C-0F8344E2D8D7}"/>
              </a:ext>
            </a:extLst>
          </p:cNvPr>
          <p:cNvSpPr txBox="1"/>
          <p:nvPr/>
        </p:nvSpPr>
        <p:spPr>
          <a:xfrm>
            <a:off x="14935200" y="6598338"/>
            <a:ext cx="4038600" cy="307777"/>
          </a:xfrm>
          <a:prstGeom prst="rect">
            <a:avLst/>
          </a:prstGeom>
        </p:spPr>
        <p:txBody>
          <a:bodyPr wrap="square" lIns="0" tIns="0" rIns="0" bIns="0" rtlCol="0" anchor="t">
            <a:spAutoFit/>
          </a:bodyPr>
          <a:lstStyle/>
          <a:p>
            <a:pPr>
              <a:lnSpc>
                <a:spcPct val="100000"/>
              </a:lnSpc>
            </a:pPr>
            <a:r>
              <a:rPr lang="en-GB" sz="2000" dirty="0">
                <a:solidFill>
                  <a:schemeClr val="bg1"/>
                </a:solidFill>
              </a:rPr>
              <a:t>(Getty Images, 2026)</a:t>
            </a:r>
            <a:endParaRPr lang="en-GB" sz="2000" dirty="0">
              <a:solidFill>
                <a:schemeClr val="bg1"/>
              </a:solidFill>
              <a:latin typeface="Questrial" pitchFamily="2" charset="0"/>
              <a:ea typeface="Questrial" pitchFamily="2" charset="0"/>
              <a:cs typeface="Questrial" pitchFamily="2" charset="0"/>
            </a:endParaRPr>
          </a:p>
        </p:txBody>
      </p:sp>
    </p:spTree>
    <p:extLst>
      <p:ext uri="{BB962C8B-B14F-4D97-AF65-F5344CB8AC3E}">
        <p14:creationId xmlns:p14="http://schemas.microsoft.com/office/powerpoint/2010/main" val="1546012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a:extLst>
            <a:ext uri="{FF2B5EF4-FFF2-40B4-BE49-F238E27FC236}">
              <a16:creationId xmlns:a16="http://schemas.microsoft.com/office/drawing/2014/main" id="{983575DD-C08F-F487-9048-BC6031A31DA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9C49AF3-4B7E-5156-99F8-329F0415FF95}"/>
              </a:ext>
            </a:extLst>
          </p:cNvPr>
          <p:cNvGrpSpPr/>
          <p:nvPr/>
        </p:nvGrpSpPr>
        <p:grpSpPr>
          <a:xfrm>
            <a:off x="0" y="0"/>
            <a:ext cx="6843352" cy="10287000"/>
            <a:chOff x="0" y="0"/>
            <a:chExt cx="1802364" cy="2709333"/>
          </a:xfrm>
        </p:grpSpPr>
        <p:sp>
          <p:nvSpPr>
            <p:cNvPr id="3" name="Freeform 3">
              <a:extLst>
                <a:ext uri="{FF2B5EF4-FFF2-40B4-BE49-F238E27FC236}">
                  <a16:creationId xmlns:a16="http://schemas.microsoft.com/office/drawing/2014/main" id="{F8D73426-CB72-8B9C-2879-FDF6B80C5B30}"/>
                </a:ext>
              </a:extLst>
            </p:cNvPr>
            <p:cNvSpPr/>
            <p:nvPr/>
          </p:nvSpPr>
          <p:spPr>
            <a:xfrm>
              <a:off x="0" y="0"/>
              <a:ext cx="1802364" cy="2709333"/>
            </a:xfrm>
            <a:custGeom>
              <a:avLst/>
              <a:gdLst/>
              <a:ahLst/>
              <a:cxnLst/>
              <a:rect l="l" t="t" r="r" b="b"/>
              <a:pathLst>
                <a:path w="1802364" h="2709333">
                  <a:moveTo>
                    <a:pt x="0" y="0"/>
                  </a:moveTo>
                  <a:lnTo>
                    <a:pt x="1802364" y="0"/>
                  </a:lnTo>
                  <a:lnTo>
                    <a:pt x="1802364" y="2709333"/>
                  </a:lnTo>
                  <a:lnTo>
                    <a:pt x="0" y="2709333"/>
                  </a:lnTo>
                  <a:close/>
                </a:path>
              </a:pathLst>
            </a:custGeom>
            <a:solidFill>
              <a:srgbClr val="030032"/>
            </a:solidFill>
          </p:spPr>
          <p:txBody>
            <a:bodyPr/>
            <a:lstStyle/>
            <a:p>
              <a:endParaRPr lang="en-GB"/>
            </a:p>
          </p:txBody>
        </p:sp>
        <p:sp>
          <p:nvSpPr>
            <p:cNvPr id="4" name="TextBox 4">
              <a:extLst>
                <a:ext uri="{FF2B5EF4-FFF2-40B4-BE49-F238E27FC236}">
                  <a16:creationId xmlns:a16="http://schemas.microsoft.com/office/drawing/2014/main" id="{9A35E47F-3C94-D366-0E89-5F1346B639EA}"/>
                </a:ext>
              </a:extLst>
            </p:cNvPr>
            <p:cNvSpPr txBox="1"/>
            <p:nvPr/>
          </p:nvSpPr>
          <p:spPr>
            <a:xfrm>
              <a:off x="0" y="-47625"/>
              <a:ext cx="1802364" cy="2756958"/>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A22BEE57-931E-AFE1-8663-C0F74DF74EB3}"/>
              </a:ext>
            </a:extLst>
          </p:cNvPr>
          <p:cNvSpPr txBox="1"/>
          <p:nvPr/>
        </p:nvSpPr>
        <p:spPr>
          <a:xfrm>
            <a:off x="3024535" y="905953"/>
            <a:ext cx="14135163" cy="1477328"/>
          </a:xfrm>
          <a:prstGeom prst="rect">
            <a:avLst/>
          </a:prstGeom>
        </p:spPr>
        <p:txBody>
          <a:bodyPr lIns="0" tIns="0" rIns="0" bIns="0" rtlCol="0" anchor="t">
            <a:spAutoFit/>
          </a:bodyPr>
          <a:lstStyle/>
          <a:p>
            <a:r>
              <a:rPr lang="en-GB" sz="9600" dirty="0">
                <a:solidFill>
                  <a:schemeClr val="bg1"/>
                </a:solidFill>
                <a:latin typeface="Questrial" pitchFamily="2" charset="0"/>
                <a:ea typeface="Questrial" pitchFamily="2" charset="0"/>
                <a:cs typeface="Questrial" pitchFamily="2" charset="0"/>
              </a:rPr>
              <a:t>Three Campaign Aims</a:t>
            </a:r>
            <a:endParaRPr lang="en-US" sz="11008" spc="-550" dirty="0">
              <a:solidFill>
                <a:schemeClr val="bg1"/>
              </a:solidFill>
              <a:latin typeface="Questrial" pitchFamily="2" charset="0"/>
              <a:ea typeface="Questrial" pitchFamily="2" charset="0"/>
              <a:cs typeface="Questrial" pitchFamily="2" charset="0"/>
              <a:sym typeface="Questrial"/>
            </a:endParaRPr>
          </a:p>
        </p:txBody>
      </p:sp>
      <p:sp>
        <p:nvSpPr>
          <p:cNvPr id="9" name="AutoShape 9">
            <a:extLst>
              <a:ext uri="{FF2B5EF4-FFF2-40B4-BE49-F238E27FC236}">
                <a16:creationId xmlns:a16="http://schemas.microsoft.com/office/drawing/2014/main" id="{E69B5DEC-F472-F25E-96F3-9151A8A77FFB}"/>
              </a:ext>
            </a:extLst>
          </p:cNvPr>
          <p:cNvSpPr/>
          <p:nvPr/>
        </p:nvSpPr>
        <p:spPr>
          <a:xfrm>
            <a:off x="15716250" y="1114425"/>
            <a:ext cx="1543050" cy="0"/>
          </a:xfrm>
          <a:prstGeom prst="line">
            <a:avLst/>
          </a:prstGeom>
          <a:ln w="171450" cap="rnd">
            <a:gradFill>
              <a:gsLst>
                <a:gs pos="0">
                  <a:srgbClr val="D478FF">
                    <a:alpha val="100000"/>
                  </a:srgbClr>
                </a:gs>
                <a:gs pos="100000">
                  <a:srgbClr val="D478FF">
                    <a:alpha val="25000"/>
                  </a:srgbClr>
                </a:gs>
              </a:gsLst>
              <a:path path="circle">
                <a:fillToRect r="100000" b="100000"/>
              </a:path>
              <a:tileRect l="-100000" t="-100000"/>
            </a:gradFill>
            <a:prstDash val="solid"/>
            <a:headEnd type="none" w="sm" len="sm"/>
            <a:tailEnd type="none" w="sm" len="sm"/>
          </a:ln>
        </p:spPr>
        <p:txBody>
          <a:bodyPr/>
          <a:lstStyle/>
          <a:p>
            <a:endParaRPr lang="en-GB"/>
          </a:p>
        </p:txBody>
      </p:sp>
      <p:grpSp>
        <p:nvGrpSpPr>
          <p:cNvPr id="10" name="Group 10">
            <a:extLst>
              <a:ext uri="{FF2B5EF4-FFF2-40B4-BE49-F238E27FC236}">
                <a16:creationId xmlns:a16="http://schemas.microsoft.com/office/drawing/2014/main" id="{19A3E08E-0F72-E1C4-F13A-80FB725DA329}"/>
              </a:ext>
            </a:extLst>
          </p:cNvPr>
          <p:cNvGrpSpPr/>
          <p:nvPr/>
        </p:nvGrpSpPr>
        <p:grpSpPr>
          <a:xfrm rot="-10800000">
            <a:off x="1512525" y="3138491"/>
            <a:ext cx="14039850" cy="7256018"/>
            <a:chOff x="0" y="0"/>
            <a:chExt cx="1771839" cy="130471"/>
          </a:xfrm>
        </p:grpSpPr>
        <p:sp>
          <p:nvSpPr>
            <p:cNvPr id="11" name="Freeform 11">
              <a:extLst>
                <a:ext uri="{FF2B5EF4-FFF2-40B4-BE49-F238E27FC236}">
                  <a16:creationId xmlns:a16="http://schemas.microsoft.com/office/drawing/2014/main" id="{4E099DB8-04C1-CA1F-3B40-91085EE999C2}"/>
                </a:ext>
              </a:extLst>
            </p:cNvPr>
            <p:cNvSpPr/>
            <p:nvPr/>
          </p:nvSpPr>
          <p:spPr>
            <a:xfrm>
              <a:off x="0" y="0"/>
              <a:ext cx="1771839" cy="130471"/>
            </a:xfrm>
            <a:custGeom>
              <a:avLst/>
              <a:gdLst/>
              <a:ahLst/>
              <a:cxnLst/>
              <a:rect l="l" t="t" r="r" b="b"/>
              <a:pathLst>
                <a:path w="1771839" h="130471">
                  <a:moveTo>
                    <a:pt x="65235" y="0"/>
                  </a:moveTo>
                  <a:lnTo>
                    <a:pt x="1706604" y="0"/>
                  </a:lnTo>
                  <a:cubicBezTo>
                    <a:pt x="1742632" y="0"/>
                    <a:pt x="1771839" y="29207"/>
                    <a:pt x="1771839" y="65235"/>
                  </a:cubicBezTo>
                  <a:lnTo>
                    <a:pt x="1771839" y="65235"/>
                  </a:lnTo>
                  <a:cubicBezTo>
                    <a:pt x="1771839" y="101264"/>
                    <a:pt x="1742632" y="130471"/>
                    <a:pt x="1706604" y="130471"/>
                  </a:cubicBezTo>
                  <a:lnTo>
                    <a:pt x="65235" y="130471"/>
                  </a:lnTo>
                  <a:cubicBezTo>
                    <a:pt x="29207" y="130471"/>
                    <a:pt x="0" y="101264"/>
                    <a:pt x="0" y="65235"/>
                  </a:cubicBezTo>
                  <a:lnTo>
                    <a:pt x="0" y="65235"/>
                  </a:lnTo>
                  <a:cubicBezTo>
                    <a:pt x="0" y="29207"/>
                    <a:pt x="29207" y="0"/>
                    <a:pt x="65235" y="0"/>
                  </a:cubicBezTo>
                  <a:close/>
                </a:path>
              </a:pathLst>
            </a:custGeom>
            <a:gradFill rotWithShape="1">
              <a:gsLst>
                <a:gs pos="0">
                  <a:srgbClr val="00FFBA">
                    <a:alpha val="74500"/>
                  </a:srgbClr>
                </a:gs>
                <a:gs pos="100000">
                  <a:srgbClr val="00FFBA">
                    <a:alpha val="0"/>
                  </a:srgbClr>
                </a:gs>
              </a:gsLst>
              <a:path path="circle">
                <a:fillToRect r="100000" b="100000"/>
              </a:path>
              <a:tileRect l="-100000" t="-100000"/>
            </a:gradFill>
          </p:spPr>
          <p:txBody>
            <a:bodyPr/>
            <a:lstStyle/>
            <a:p>
              <a:endParaRPr lang="en-GB"/>
            </a:p>
          </p:txBody>
        </p:sp>
        <p:sp>
          <p:nvSpPr>
            <p:cNvPr id="12" name="TextBox 12">
              <a:extLst>
                <a:ext uri="{FF2B5EF4-FFF2-40B4-BE49-F238E27FC236}">
                  <a16:creationId xmlns:a16="http://schemas.microsoft.com/office/drawing/2014/main" id="{2E04749A-7CCE-9E22-B105-08B2C30CFF72}"/>
                </a:ext>
              </a:extLst>
            </p:cNvPr>
            <p:cNvSpPr txBox="1"/>
            <p:nvPr/>
          </p:nvSpPr>
          <p:spPr>
            <a:xfrm>
              <a:off x="0" y="-47625"/>
              <a:ext cx="1771839" cy="178096"/>
            </a:xfrm>
            <a:prstGeom prst="rect">
              <a:avLst/>
            </a:prstGeom>
          </p:spPr>
          <p:txBody>
            <a:bodyPr lIns="50800" tIns="50800" rIns="50800" bIns="50800" rtlCol="0" anchor="ctr"/>
            <a:lstStyle/>
            <a:p>
              <a:pPr algn="ctr">
                <a:lnSpc>
                  <a:spcPts val="2659"/>
                </a:lnSpc>
              </a:pPr>
              <a:endParaRPr/>
            </a:p>
          </p:txBody>
        </p:sp>
      </p:grpSp>
      <p:grpSp>
        <p:nvGrpSpPr>
          <p:cNvPr id="19" name="Group 19">
            <a:extLst>
              <a:ext uri="{FF2B5EF4-FFF2-40B4-BE49-F238E27FC236}">
                <a16:creationId xmlns:a16="http://schemas.microsoft.com/office/drawing/2014/main" id="{2CFF4F92-7906-FAF1-1BFF-52B63E9BA940}"/>
              </a:ext>
            </a:extLst>
          </p:cNvPr>
          <p:cNvGrpSpPr/>
          <p:nvPr/>
        </p:nvGrpSpPr>
        <p:grpSpPr>
          <a:xfrm>
            <a:off x="7391400" y="2162467"/>
            <a:ext cx="9795570" cy="3256365"/>
            <a:chOff x="-9583013" y="-2693974"/>
            <a:chExt cx="10319613" cy="3430574"/>
          </a:xfrm>
        </p:grpSpPr>
        <p:sp>
          <p:nvSpPr>
            <p:cNvPr id="20" name="Freeform 20">
              <a:extLst>
                <a:ext uri="{FF2B5EF4-FFF2-40B4-BE49-F238E27FC236}">
                  <a16:creationId xmlns:a16="http://schemas.microsoft.com/office/drawing/2014/main" id="{C1EED9A8-924F-0D21-7656-46E5555A4F25}"/>
                </a:ext>
              </a:extLst>
            </p:cNvPr>
            <p:cNvSpPr/>
            <p:nvPr/>
          </p:nvSpPr>
          <p:spPr>
            <a:xfrm>
              <a:off x="-9583013" y="-2693974"/>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478FF">
                    <a:alpha val="100000"/>
                  </a:srgbClr>
                </a:gs>
                <a:gs pos="100000">
                  <a:srgbClr val="D478FF">
                    <a:alpha val="25000"/>
                  </a:srgbClr>
                </a:gs>
              </a:gsLst>
              <a:path path="circle">
                <a:fillToRect r="100000" b="100000"/>
              </a:path>
              <a:tileRect l="-100000" t="-100000"/>
            </a:gradFill>
            <a:ln cap="sq">
              <a:noFill/>
              <a:prstDash val="solid"/>
              <a:miter/>
            </a:ln>
          </p:spPr>
          <p:txBody>
            <a:bodyPr/>
            <a:lstStyle/>
            <a:p>
              <a:endParaRPr lang="en-GB"/>
            </a:p>
          </p:txBody>
        </p:sp>
        <p:sp>
          <p:nvSpPr>
            <p:cNvPr id="21" name="TextBox 21">
              <a:extLst>
                <a:ext uri="{FF2B5EF4-FFF2-40B4-BE49-F238E27FC236}">
                  <a16:creationId xmlns:a16="http://schemas.microsoft.com/office/drawing/2014/main" id="{69A8DDDD-6164-F6C4-6ADD-1C759000B812}"/>
                </a:ext>
              </a:extLst>
            </p:cNvPr>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2" name="Freeform 22">
            <a:extLst>
              <a:ext uri="{FF2B5EF4-FFF2-40B4-BE49-F238E27FC236}">
                <a16:creationId xmlns:a16="http://schemas.microsoft.com/office/drawing/2014/main" id="{8E040AC8-9585-B983-934C-346697A88E17}"/>
              </a:ext>
            </a:extLst>
          </p:cNvPr>
          <p:cNvSpPr/>
          <p:nvPr/>
        </p:nvSpPr>
        <p:spPr>
          <a:xfrm rot="8100000">
            <a:off x="7656425" y="2427491"/>
            <a:ext cx="241472" cy="241472"/>
          </a:xfrm>
          <a:custGeom>
            <a:avLst/>
            <a:gdLst/>
            <a:ahLst/>
            <a:cxnLst/>
            <a:rect l="l" t="t" r="r" b="b"/>
            <a:pathLst>
              <a:path w="241472" h="241472">
                <a:moveTo>
                  <a:pt x="0" y="0"/>
                </a:moveTo>
                <a:lnTo>
                  <a:pt x="241471" y="0"/>
                </a:lnTo>
                <a:lnTo>
                  <a:pt x="241471" y="241472"/>
                </a:lnTo>
                <a:lnTo>
                  <a:pt x="0" y="24147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9" name="TextBox 29">
            <a:extLst>
              <a:ext uri="{FF2B5EF4-FFF2-40B4-BE49-F238E27FC236}">
                <a16:creationId xmlns:a16="http://schemas.microsoft.com/office/drawing/2014/main" id="{CA93F65A-3012-6944-59B4-C6B8EBD6B898}"/>
              </a:ext>
            </a:extLst>
          </p:cNvPr>
          <p:cNvSpPr txBox="1"/>
          <p:nvPr/>
        </p:nvSpPr>
        <p:spPr>
          <a:xfrm>
            <a:off x="2145576" y="3114818"/>
            <a:ext cx="12420600" cy="7051739"/>
          </a:xfrm>
          <a:prstGeom prst="rect">
            <a:avLst/>
          </a:prstGeom>
        </p:spPr>
        <p:txBody>
          <a:bodyPr wrap="square" lIns="0" tIns="0" rIns="0" bIns="0" rtlCol="0" anchor="t">
            <a:spAutoFit/>
          </a:bodyPr>
          <a:lstStyle/>
          <a:p>
            <a:pPr algn="ctr">
              <a:lnSpc>
                <a:spcPct val="150000"/>
              </a:lnSpc>
            </a:pPr>
            <a:r>
              <a:rPr lang="en-GB" sz="2200" b="1" dirty="0">
                <a:solidFill>
                  <a:schemeClr val="bg1"/>
                </a:solidFill>
                <a:latin typeface="Questrial" pitchFamily="2" charset="0"/>
                <a:ea typeface="Questrial" pitchFamily="2" charset="0"/>
                <a:cs typeface="Questrial" pitchFamily="2" charset="0"/>
              </a:rPr>
              <a:t>Three Campaign Aims</a:t>
            </a:r>
          </a:p>
          <a:p>
            <a:pPr>
              <a:lnSpc>
                <a:spcPct val="150000"/>
              </a:lnSpc>
            </a:pPr>
            <a:r>
              <a:rPr lang="en-GB" dirty="0"/>
              <a:t>🟢 </a:t>
            </a:r>
            <a:r>
              <a:rPr lang="en-GB" sz="2200" b="1" dirty="0">
                <a:solidFill>
                  <a:schemeClr val="bg1"/>
                </a:solidFill>
                <a:latin typeface="Questrial" pitchFamily="2" charset="0"/>
                <a:ea typeface="Questrial" pitchFamily="2" charset="0"/>
                <a:cs typeface="Questrial" pitchFamily="2" charset="0"/>
              </a:rPr>
              <a:t>AIM 1 – Reduce Screen Time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reduce recreational screen time by ≥20% from baseline.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More time for active play and family interaction.</a:t>
            </a:r>
          </a:p>
          <a:p>
            <a:pPr>
              <a:lnSpc>
                <a:spcPct val="150000"/>
              </a:lnSpc>
            </a:pPr>
            <a:endParaRPr lang="en-GB" sz="2200" dirty="0">
              <a:solidFill>
                <a:schemeClr val="bg1"/>
              </a:solidFill>
              <a:latin typeface="Questrial" pitchFamily="2" charset="0"/>
              <a:ea typeface="Questrial" pitchFamily="2" charset="0"/>
              <a:cs typeface="Questrial" pitchFamily="2" charset="0"/>
            </a:endParaRPr>
          </a:p>
          <a:p>
            <a:pPr>
              <a:lnSpc>
                <a:spcPct val="150000"/>
              </a:lnSpc>
            </a:pPr>
            <a:r>
              <a:rPr lang="en-GB" dirty="0"/>
              <a:t>🔵 </a:t>
            </a:r>
            <a:r>
              <a:rPr lang="en-GB" sz="2200" b="1" dirty="0">
                <a:solidFill>
                  <a:schemeClr val="bg1"/>
                </a:solidFill>
                <a:latin typeface="Questrial" pitchFamily="2" charset="0"/>
                <a:ea typeface="Questrial" pitchFamily="2" charset="0"/>
                <a:cs typeface="Questrial" pitchFamily="2" charset="0"/>
              </a:rPr>
              <a:t>AIM 2 – Sleep Better</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achieve 60 screen-free minutes before bed, ≥5 nights/week.</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Supports better sleep and daytime functioning.</a:t>
            </a:r>
          </a:p>
          <a:p>
            <a:pPr>
              <a:lnSpc>
                <a:spcPct val="150000"/>
              </a:lnSpc>
            </a:pPr>
            <a:endParaRPr lang="en-GB" sz="2200" dirty="0">
              <a:solidFill>
                <a:schemeClr val="bg1"/>
              </a:solidFill>
              <a:latin typeface="Questrial" pitchFamily="2" charset="0"/>
              <a:ea typeface="Questrial" pitchFamily="2" charset="0"/>
              <a:cs typeface="Questrial" pitchFamily="2" charset="0"/>
            </a:endParaRPr>
          </a:p>
          <a:p>
            <a:pPr>
              <a:lnSpc>
                <a:spcPct val="150000"/>
              </a:lnSpc>
            </a:pPr>
            <a:r>
              <a:rPr lang="en-GB" sz="2000" dirty="0">
                <a:solidFill>
                  <a:schemeClr val="bg1"/>
                </a:solidFill>
                <a:latin typeface="Questrial" pitchFamily="2" charset="0"/>
                <a:ea typeface="Questrial" pitchFamily="2" charset="0"/>
                <a:cs typeface="Questrial" pitchFamily="2" charset="0"/>
              </a:rPr>
              <a:t>🟠 </a:t>
            </a:r>
            <a:r>
              <a:rPr lang="en-GB" sz="2200" dirty="0">
                <a:solidFill>
                  <a:schemeClr val="bg1"/>
                </a:solidFill>
                <a:latin typeface="Questrial" pitchFamily="2" charset="0"/>
                <a:ea typeface="Questrial" pitchFamily="2" charset="0"/>
                <a:cs typeface="Questrial" pitchFamily="2" charset="0"/>
              </a:rPr>
              <a:t>AIM 3 – Play More</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≥70% replace ≥30 minutes screen time with offline activity, ≥5 days/week.</a:t>
            </a:r>
            <a:br>
              <a:rPr lang="en-GB" sz="2200" dirty="0">
                <a:solidFill>
                  <a:schemeClr val="bg1"/>
                </a:solidFill>
                <a:latin typeface="Questrial" pitchFamily="2" charset="0"/>
                <a:ea typeface="Questrial" pitchFamily="2" charset="0"/>
                <a:cs typeface="Questrial" pitchFamily="2" charset="0"/>
              </a:rPr>
            </a:br>
            <a:r>
              <a:rPr lang="en-GB" sz="2200" dirty="0">
                <a:solidFill>
                  <a:schemeClr val="bg1"/>
                </a:solidFill>
                <a:latin typeface="Questrial" pitchFamily="2" charset="0"/>
                <a:ea typeface="Questrial" pitchFamily="2" charset="0"/>
                <a:cs typeface="Questrial" pitchFamily="2" charset="0"/>
              </a:rPr>
              <a:t>Benefit: Promotes physical activity, fitness and social interaction.(WHO, 2020; Bacil et al., 2024; HM Treasury, 2020)</a:t>
            </a:r>
          </a:p>
          <a:p>
            <a:pPr algn="ctr">
              <a:lnSpc>
                <a:spcPct val="150000"/>
              </a:lnSpc>
            </a:pPr>
            <a:r>
              <a:rPr lang="en-GB" sz="2200" b="1" dirty="0">
                <a:solidFill>
                  <a:schemeClr val="bg1"/>
                </a:solidFill>
                <a:latin typeface="Questrial" pitchFamily="2" charset="0"/>
                <a:ea typeface="Questrial" pitchFamily="2" charset="0"/>
                <a:cs typeface="Questrial" pitchFamily="2" charset="0"/>
              </a:rPr>
              <a:t>Benefits:  </a:t>
            </a:r>
            <a:r>
              <a:rPr lang="en-GB" sz="2200" dirty="0">
                <a:solidFill>
                  <a:schemeClr val="bg1"/>
                </a:solidFill>
                <a:latin typeface="Questrial" pitchFamily="2" charset="0"/>
                <a:ea typeface="Questrial" pitchFamily="2" charset="0"/>
                <a:cs typeface="Questrial" pitchFamily="2" charset="0"/>
              </a:rPr>
              <a:t>More opportunity for sleep, movement, play and family interaction.</a:t>
            </a:r>
          </a:p>
        </p:txBody>
      </p:sp>
      <p:pic>
        <p:nvPicPr>
          <p:cNvPr id="18" name="Picture 17" descr="A red circle with a white bullseye and a red arrow pointing towards it, symbolizing aim and focus.&#10;&#10;AI-generated content may be incorrect.">
            <a:extLst>
              <a:ext uri="{FF2B5EF4-FFF2-40B4-BE49-F238E27FC236}">
                <a16:creationId xmlns:a16="http://schemas.microsoft.com/office/drawing/2014/main" id="{98EEF8DD-C184-5251-202E-59D0D9E93CA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323940" y="7029450"/>
            <a:ext cx="2784619" cy="2933700"/>
          </a:xfrm>
          <a:prstGeom prst="rect">
            <a:avLst/>
          </a:prstGeom>
        </p:spPr>
      </p:pic>
    </p:spTree>
    <p:extLst>
      <p:ext uri="{BB962C8B-B14F-4D97-AF65-F5344CB8AC3E}">
        <p14:creationId xmlns:p14="http://schemas.microsoft.com/office/powerpoint/2010/main" val="47644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33754">
                <a:alpha val="100000"/>
              </a:srgbClr>
            </a:gs>
            <a:gs pos="50000">
              <a:srgbClr val="021328">
                <a:alpha val="100000"/>
              </a:srgbClr>
            </a:gs>
            <a:gs pos="100000">
              <a:srgbClr val="223476">
                <a:alpha val="100000"/>
              </a:srgbClr>
            </a:gs>
          </a:gsLst>
          <a:lin ang="2700000"/>
        </a:gradFill>
        <a:effectLst/>
      </p:bgPr>
    </p:bg>
    <p:spTree>
      <p:nvGrpSpPr>
        <p:cNvPr id="1" name=""/>
        <p:cNvGrpSpPr/>
        <p:nvPr/>
      </p:nvGrpSpPr>
      <p:grpSpPr>
        <a:xfrm>
          <a:off x="0" y="0"/>
          <a:ext cx="0" cy="0"/>
          <a:chOff x="0" y="0"/>
          <a:chExt cx="0" cy="0"/>
        </a:xfrm>
      </p:grpSpPr>
      <p:grpSp>
        <p:nvGrpSpPr>
          <p:cNvPr id="2" name="Group 2"/>
          <p:cNvGrpSpPr/>
          <p:nvPr/>
        </p:nvGrpSpPr>
        <p:grpSpPr>
          <a:xfrm>
            <a:off x="0" y="6039335"/>
            <a:ext cx="18288000" cy="4247665"/>
            <a:chOff x="0" y="0"/>
            <a:chExt cx="4816593" cy="1118727"/>
          </a:xfrm>
        </p:grpSpPr>
        <p:sp>
          <p:nvSpPr>
            <p:cNvPr id="3" name="Freeform 3"/>
            <p:cNvSpPr/>
            <p:nvPr/>
          </p:nvSpPr>
          <p:spPr>
            <a:xfrm>
              <a:off x="0" y="0"/>
              <a:ext cx="4816592" cy="1118727"/>
            </a:xfrm>
            <a:custGeom>
              <a:avLst/>
              <a:gdLst/>
              <a:ahLst/>
              <a:cxnLst/>
              <a:rect l="l" t="t" r="r" b="b"/>
              <a:pathLst>
                <a:path w="4816592" h="1118727">
                  <a:moveTo>
                    <a:pt x="0" y="0"/>
                  </a:moveTo>
                  <a:lnTo>
                    <a:pt x="4816592" y="0"/>
                  </a:lnTo>
                  <a:lnTo>
                    <a:pt x="4816592" y="1118727"/>
                  </a:lnTo>
                  <a:lnTo>
                    <a:pt x="0" y="1118727"/>
                  </a:lnTo>
                  <a:close/>
                </a:path>
              </a:pathLst>
            </a:custGeom>
            <a:solidFill>
              <a:srgbClr val="030032"/>
            </a:solidFill>
          </p:spPr>
          <p:txBody>
            <a:bodyPr/>
            <a:lstStyle/>
            <a:p>
              <a:endParaRPr lang="en-GB"/>
            </a:p>
          </p:txBody>
        </p:sp>
        <p:sp>
          <p:nvSpPr>
            <p:cNvPr id="4" name="TextBox 4"/>
            <p:cNvSpPr txBox="1"/>
            <p:nvPr/>
          </p:nvSpPr>
          <p:spPr>
            <a:xfrm>
              <a:off x="0" y="-47625"/>
              <a:ext cx="4816593" cy="1166352"/>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6629400" y="-647700"/>
            <a:ext cx="3771900" cy="1533946"/>
          </a:xfrm>
          <a:prstGeom prst="rect">
            <a:avLst/>
          </a:prstGeom>
        </p:spPr>
        <p:txBody>
          <a:bodyPr wrap="square" lIns="0" tIns="0" rIns="0" bIns="0" rtlCol="0" anchor="t">
            <a:spAutoFit/>
          </a:bodyPr>
          <a:lstStyle/>
          <a:p>
            <a:pPr algn="l">
              <a:lnSpc>
                <a:spcPts val="13597"/>
              </a:lnSpc>
            </a:pPr>
            <a:r>
              <a:rPr lang="en-US" sz="6000" spc="-715" dirty="0">
                <a:solidFill>
                  <a:schemeClr val="bg2">
                    <a:lumMod val="90000"/>
                  </a:schemeClr>
                </a:solidFill>
                <a:latin typeface="Questrial"/>
                <a:ea typeface="Questrial"/>
                <a:cs typeface="Questrial"/>
                <a:sym typeface="Questrial"/>
              </a:rPr>
              <a:t>References</a:t>
            </a:r>
          </a:p>
        </p:txBody>
      </p:sp>
      <p:sp>
        <p:nvSpPr>
          <p:cNvPr id="25" name="TextBox 25"/>
          <p:cNvSpPr txBox="1"/>
          <p:nvPr/>
        </p:nvSpPr>
        <p:spPr>
          <a:xfrm>
            <a:off x="381000" y="898946"/>
            <a:ext cx="17106900" cy="8814721"/>
          </a:xfrm>
          <a:prstGeom prst="rect">
            <a:avLst/>
          </a:prstGeom>
        </p:spPr>
        <p:txBody>
          <a:bodyPr wrap="square" lIns="0" tIns="0" rIns="0" bIns="0" rtlCol="0" anchor="t">
            <a:spAutoFit/>
          </a:bodyPr>
          <a:lstStyle/>
          <a:p>
            <a:pPr>
              <a:lnSpc>
                <a:spcPct val="120000"/>
              </a:lnSpc>
            </a:pPr>
            <a:r>
              <a:rPr lang="en-GB" sz="1600" dirty="0">
                <a:solidFill>
                  <a:schemeClr val="bg1"/>
                </a:solidFill>
              </a:rPr>
              <a:t>Bacil, E.D.A., da Silva, M.P., Martins, R.V., da Costa, C.G. and de Campos, W. (2024) ‘Exposure to smartphones and tablets, physical activity and sleep in children from 5 to 10 years old: a systematic review and meta-analysis’, </a:t>
            </a:r>
            <a:r>
              <a:rPr lang="en-GB" sz="1600" i="1" dirty="0">
                <a:solidFill>
                  <a:schemeClr val="bg1"/>
                </a:solidFill>
              </a:rPr>
              <a:t>American Journal of Health Promotion</a:t>
            </a:r>
            <a:r>
              <a:rPr lang="en-GB" sz="1600" dirty="0">
                <a:solidFill>
                  <a:schemeClr val="bg1"/>
                </a:solidFill>
              </a:rPr>
              <a:t>, 38(7), pp. 1033–1047. Available at: https://doi.org/10.1177/08901171241242556. </a:t>
            </a:r>
          </a:p>
          <a:p>
            <a:pPr>
              <a:lnSpc>
                <a:spcPct val="120000"/>
              </a:lnSpc>
            </a:pPr>
            <a:r>
              <a:rPr lang="en-GB" sz="1600" dirty="0">
                <a:solidFill>
                  <a:schemeClr val="bg1"/>
                </a:solidFill>
              </a:rPr>
              <a:t>Department of Health and Social Care (2019) </a:t>
            </a:r>
            <a:r>
              <a:rPr lang="en-GB" sz="1600" i="1" dirty="0">
                <a:solidFill>
                  <a:schemeClr val="bg1"/>
                </a:solidFill>
              </a:rPr>
              <a:t>UK Chief Medical Officers’ commentary on screen time and social media</a:t>
            </a:r>
            <a:r>
              <a:rPr lang="en-GB" sz="1600" dirty="0">
                <a:solidFill>
                  <a:schemeClr val="bg1"/>
                </a:solidFill>
              </a:rPr>
              <a:t>. London: Department of Health and Social Care. Available at: </a:t>
            </a:r>
            <a:r>
              <a:rPr lang="en-GB" sz="1600" dirty="0">
                <a:solidFill>
                  <a:schemeClr val="bg1"/>
                </a:solidFill>
                <a:hlinkClick r:id="rId2">
                  <a:extLst>
                    <a:ext uri="{A12FA001-AC4F-418D-AE19-62706E023703}">
                      <ahyp:hlinkClr xmlns:ahyp="http://schemas.microsoft.com/office/drawing/2018/hyperlinkcolor" val="tx"/>
                    </a:ext>
                  </a:extLst>
                </a:hlinkClick>
              </a:rPr>
              <a:t>https://www.gov.uk/government/publications/uk-cmo-commentary-on-screen-time-and-social-media-map-of-reviews</a:t>
            </a:r>
            <a:r>
              <a:rPr lang="en-GB" sz="1600" dirty="0">
                <a:solidFill>
                  <a:schemeClr val="bg1"/>
                </a:solidFill>
              </a:rPr>
              <a:t> (Accessed: 23 September 2026).</a:t>
            </a:r>
          </a:p>
          <a:p>
            <a:pPr>
              <a:lnSpc>
                <a:spcPct val="120000"/>
              </a:lnSpc>
            </a:pPr>
            <a:r>
              <a:rPr lang="en-GB" sz="1600" dirty="0">
                <a:solidFill>
                  <a:schemeClr val="bg1"/>
                </a:solidFill>
              </a:rPr>
              <a:t>Dergaa, I., Dhahbi, W., Dergaa, M.A., Razzak, M., Ceylan, H.İ., Stefanica, V., Muntean, R.I. and Guelmami, N. (2026) ‘Physical activity, sedentary behavior, and cognitive function in children and adolescents: a scoping review of dose-response relationships, screen time interactions, and public health implications’, </a:t>
            </a:r>
            <a:r>
              <a:rPr lang="en-GB" sz="1600" i="1" dirty="0">
                <a:solidFill>
                  <a:schemeClr val="bg1"/>
                </a:solidFill>
              </a:rPr>
              <a:t>Frontiers in Behavioral Neuroscience</a:t>
            </a:r>
            <a:r>
              <a:rPr lang="en-GB" sz="1600" dirty="0">
                <a:solidFill>
                  <a:schemeClr val="bg1"/>
                </a:solidFill>
              </a:rPr>
              <a:t>, 20, 1848119. Available at: </a:t>
            </a:r>
            <a:r>
              <a:rPr lang="en-GB" sz="1600" dirty="0">
                <a:solidFill>
                  <a:schemeClr val="bg1"/>
                </a:solidFill>
                <a:hlinkClick r:id="rId3">
                  <a:extLst>
                    <a:ext uri="{A12FA001-AC4F-418D-AE19-62706E023703}">
                      <ahyp:hlinkClr xmlns:ahyp="http://schemas.microsoft.com/office/drawing/2018/hyperlinkcolor" val="tx"/>
                    </a:ext>
                  </a:extLst>
                </a:hlinkClick>
              </a:rPr>
              <a:t>https://doi.org/10.3389/fnbeh.2026.1848119</a:t>
            </a:r>
            <a:r>
              <a:rPr lang="en-GB" sz="1600" dirty="0">
                <a:solidFill>
                  <a:schemeClr val="bg1"/>
                </a:solidFill>
              </a:rPr>
              <a:t>. </a:t>
            </a:r>
          </a:p>
          <a:p>
            <a:pPr>
              <a:lnSpc>
                <a:spcPct val="120000"/>
              </a:lnSpc>
            </a:pPr>
            <a:r>
              <a:rPr lang="en-GB" sz="1600" dirty="0">
                <a:solidFill>
                  <a:schemeClr val="bg1"/>
                </a:solidFill>
              </a:rPr>
              <a:t>Getty Images (2026) </a:t>
            </a:r>
            <a:r>
              <a:rPr lang="en-GB" sz="1600" i="1" dirty="0">
                <a:solidFill>
                  <a:schemeClr val="bg1"/>
                </a:solidFill>
              </a:rPr>
              <a:t>Royalty-free stock photos, creative images &amp; vectors</a:t>
            </a:r>
            <a:r>
              <a:rPr lang="en-GB" sz="1600" dirty="0">
                <a:solidFill>
                  <a:schemeClr val="bg1"/>
                </a:solidFill>
              </a:rPr>
              <a:t>. Available at: </a:t>
            </a:r>
            <a:r>
              <a:rPr lang="en-GB" sz="1600" dirty="0">
                <a:solidFill>
                  <a:schemeClr val="bg1"/>
                </a:solidFill>
                <a:hlinkClick r:id="rId4">
                  <a:extLst>
                    <a:ext uri="{A12FA001-AC4F-418D-AE19-62706E023703}">
                      <ahyp:hlinkClr xmlns:ahyp="http://schemas.microsoft.com/office/drawing/2018/hyperlinkcolor" val="tx"/>
                    </a:ext>
                  </a:extLst>
                </a:hlinkClick>
              </a:rPr>
              <a:t>https://www.gettyimages.co.uk/</a:t>
            </a:r>
            <a:r>
              <a:rPr lang="en-GB" sz="1600" dirty="0">
                <a:solidFill>
                  <a:schemeClr val="bg1"/>
                </a:solidFill>
              </a:rPr>
              <a:t> (Accessed: 23 September 2026).</a:t>
            </a:r>
          </a:p>
          <a:p>
            <a:pPr>
              <a:lnSpc>
                <a:spcPct val="120000"/>
              </a:lnSpc>
            </a:pPr>
            <a:r>
              <a:rPr lang="en-GB" sz="1600" dirty="0">
                <a:solidFill>
                  <a:schemeClr val="bg1"/>
                </a:solidFill>
              </a:rPr>
              <a:t>HM Treasury (2020) </a:t>
            </a:r>
            <a:r>
              <a:rPr lang="en-GB" sz="1600" i="1" dirty="0">
                <a:solidFill>
                  <a:schemeClr val="bg1"/>
                </a:solidFill>
              </a:rPr>
              <a:t>Magenta Book: Central Government Guidance on Evaluation</a:t>
            </a:r>
            <a:r>
              <a:rPr lang="en-GB" sz="1600" dirty="0">
                <a:solidFill>
                  <a:schemeClr val="bg1"/>
                </a:solidFill>
              </a:rPr>
              <a:t>. London: HM Treasury. Available at: </a:t>
            </a:r>
            <a:r>
              <a:rPr lang="en-GB" sz="1600" dirty="0">
                <a:solidFill>
                  <a:schemeClr val="bg1"/>
                </a:solidFill>
                <a:hlinkClick r:id="rId5">
                  <a:extLst>
                    <a:ext uri="{A12FA001-AC4F-418D-AE19-62706E023703}">
                      <ahyp:hlinkClr xmlns:ahyp="http://schemas.microsoft.com/office/drawing/2018/hyperlinkcolor" val="tx"/>
                    </a:ext>
                  </a:extLst>
                </a:hlinkClick>
              </a:rPr>
              <a:t>https://www.gov.uk/government/publications/the-magenta-book</a:t>
            </a:r>
            <a:r>
              <a:rPr lang="en-GB" sz="1600" dirty="0">
                <a:solidFill>
                  <a:schemeClr val="bg1"/>
                </a:solidFill>
              </a:rPr>
              <a:t> (Accessed: 23 September 2026).</a:t>
            </a:r>
          </a:p>
          <a:p>
            <a:pPr>
              <a:lnSpc>
                <a:spcPct val="120000"/>
              </a:lnSpc>
            </a:pPr>
            <a:r>
              <a:rPr lang="en-GB" sz="1600" dirty="0">
                <a:solidFill>
                  <a:schemeClr val="bg1"/>
                </a:solidFill>
              </a:rPr>
              <a:t>Naidoo, J. and Wills, J. (2009) </a:t>
            </a:r>
            <a:r>
              <a:rPr lang="en-GB" sz="1600" i="1" dirty="0">
                <a:solidFill>
                  <a:schemeClr val="bg1"/>
                </a:solidFill>
              </a:rPr>
              <a:t>Foundations for Health Promotion</a:t>
            </a:r>
            <a:r>
              <a:rPr lang="en-GB" sz="1600" dirty="0">
                <a:solidFill>
                  <a:schemeClr val="bg1"/>
                </a:solidFill>
              </a:rPr>
              <a:t>. 3rd edn. Edinburgh: Baillière Tindall Elsevier.</a:t>
            </a:r>
          </a:p>
          <a:p>
            <a:pPr>
              <a:lnSpc>
                <a:spcPct val="120000"/>
              </a:lnSpc>
            </a:pPr>
            <a:r>
              <a:rPr lang="en-GB" sz="1600" dirty="0">
                <a:solidFill>
                  <a:schemeClr val="bg1"/>
                </a:solidFill>
              </a:rPr>
              <a:t>Ofcom (2025) </a:t>
            </a:r>
            <a:r>
              <a:rPr lang="en-GB" sz="1600" i="1" dirty="0">
                <a:solidFill>
                  <a:schemeClr val="bg1"/>
                </a:solidFill>
              </a:rPr>
              <a:t>Children and Parents: Media Use and Attitudes Report 2025</a:t>
            </a:r>
            <a:r>
              <a:rPr lang="en-GB" sz="1600" dirty="0">
                <a:solidFill>
                  <a:schemeClr val="bg1"/>
                </a:solidFill>
              </a:rPr>
              <a:t>. London: Ofcom. Available at: </a:t>
            </a:r>
            <a:r>
              <a:rPr lang="en-GB" sz="1600" dirty="0">
                <a:solidFill>
                  <a:schemeClr val="bg1"/>
                </a:solidFill>
                <a:hlinkClick r:id="rId6">
                  <a:extLst>
                    <a:ext uri="{A12FA001-AC4F-418D-AE19-62706E023703}">
                      <ahyp:hlinkClr xmlns:ahyp="http://schemas.microsoft.com/office/drawing/2018/hyperlinkcolor" val="tx"/>
                    </a:ext>
                  </a:extLst>
                </a:hlinkClick>
              </a:rPr>
              <a:t>https://www.ofcom.org.uk/media-use-and-attitudes/media-habits-children/children-and-parents-media-use-and-attitudes-report-2025</a:t>
            </a:r>
            <a:r>
              <a:rPr lang="en-GB" sz="1600" dirty="0">
                <a:solidFill>
                  <a:schemeClr val="bg1"/>
                </a:solidFill>
              </a:rPr>
              <a:t> (Accessed: 20 September 2026).</a:t>
            </a:r>
          </a:p>
          <a:p>
            <a:pPr>
              <a:lnSpc>
                <a:spcPct val="120000"/>
              </a:lnSpc>
            </a:pPr>
            <a:r>
              <a:rPr lang="en-GB" sz="1600" dirty="0">
                <a:solidFill>
                  <a:schemeClr val="bg1"/>
                </a:solidFill>
              </a:rPr>
              <a:t>Ofcom (2026) </a:t>
            </a:r>
            <a:r>
              <a:rPr lang="en-GB" sz="1600" i="1" dirty="0">
                <a:solidFill>
                  <a:schemeClr val="bg1"/>
                </a:solidFill>
              </a:rPr>
              <a:t>Children and Parents: Media Use and Attitudes Report 2025–6</a:t>
            </a:r>
            <a:r>
              <a:rPr lang="en-GB" sz="1600" dirty="0">
                <a:solidFill>
                  <a:schemeClr val="bg1"/>
                </a:solidFill>
              </a:rPr>
              <a:t>. London: Ofcom. Available at: </a:t>
            </a:r>
            <a:r>
              <a:rPr lang="en-GB" sz="1600" dirty="0">
                <a:solidFill>
                  <a:schemeClr val="bg1"/>
                </a:solidFill>
                <a:hlinkClick r:id="rId7">
                  <a:extLst>
                    <a:ext uri="{A12FA001-AC4F-418D-AE19-62706E023703}">
                      <ahyp:hlinkClr xmlns:ahyp="http://schemas.microsoft.com/office/drawing/2018/hyperlinkcolor" val="tx"/>
                    </a:ext>
                  </a:extLst>
                </a:hlinkClick>
              </a:rPr>
              <a:t>https://www.ofcom.org.uk/siteassets/resources/documents/research-and-data/media-literacy-research/children/2026-children-and-parents-report/children-and-parents-media-use-and-attitudes-report-2025-6.pdf?v=418231</a:t>
            </a:r>
            <a:r>
              <a:rPr lang="en-GB" sz="1600" dirty="0">
                <a:solidFill>
                  <a:schemeClr val="bg1"/>
                </a:solidFill>
              </a:rPr>
              <a:t> (Accessed: 21 September 2026).</a:t>
            </a:r>
          </a:p>
          <a:p>
            <a:pPr>
              <a:lnSpc>
                <a:spcPct val="120000"/>
              </a:lnSpc>
            </a:pPr>
            <a:r>
              <a:rPr lang="en-GB" sz="1600" dirty="0">
                <a:solidFill>
                  <a:schemeClr val="bg1"/>
                </a:solidFill>
              </a:rPr>
              <a:t>Ofcom (2026) </a:t>
            </a:r>
            <a:r>
              <a:rPr lang="en-GB" sz="1600" i="1" dirty="0">
                <a:solidFill>
                  <a:schemeClr val="bg1"/>
                </a:solidFill>
              </a:rPr>
              <a:t>Children’s Media Lives 2026</a:t>
            </a:r>
            <a:r>
              <a:rPr lang="en-GB" sz="1600" dirty="0">
                <a:solidFill>
                  <a:schemeClr val="bg1"/>
                </a:solidFill>
              </a:rPr>
              <a:t>. London: Ofcom. Available at: </a:t>
            </a:r>
            <a:r>
              <a:rPr lang="en-GB" sz="1600" dirty="0">
                <a:solidFill>
                  <a:schemeClr val="bg1"/>
                </a:solidFill>
                <a:hlinkClick r:id="rId8">
                  <a:extLst>
                    <a:ext uri="{A12FA001-AC4F-418D-AE19-62706E023703}">
                      <ahyp:hlinkClr xmlns:ahyp="http://schemas.microsoft.com/office/drawing/2018/hyperlinkcolor" val="tx"/>
                    </a:ext>
                  </a:extLst>
                </a:hlinkClick>
              </a:rPr>
              <a:t>https://www.ofcom.org.uk/media-use-and-attitudes/media-habits-children/childrens-media-lives</a:t>
            </a:r>
            <a:r>
              <a:rPr lang="en-GB" sz="1600" dirty="0">
                <a:solidFill>
                  <a:schemeClr val="bg1"/>
                </a:solidFill>
              </a:rPr>
              <a:t> (Accessed: 23 September 2026).</a:t>
            </a:r>
          </a:p>
          <a:p>
            <a:pPr>
              <a:lnSpc>
                <a:spcPct val="120000"/>
              </a:lnSpc>
            </a:pPr>
            <a:r>
              <a:rPr lang="en-GB" sz="1600" dirty="0">
                <a:solidFill>
                  <a:schemeClr val="bg1"/>
                </a:solidFill>
              </a:rPr>
              <a:t>Ofcom (2026) </a:t>
            </a:r>
            <a:r>
              <a:rPr lang="en-GB" sz="1600" i="1" dirty="0">
                <a:solidFill>
                  <a:schemeClr val="bg1"/>
                </a:solidFill>
              </a:rPr>
              <a:t>Children’s Online Experiences Research Report</a:t>
            </a:r>
            <a:r>
              <a:rPr lang="en-GB" sz="1600" dirty="0">
                <a:solidFill>
                  <a:schemeClr val="bg1"/>
                </a:solidFill>
              </a:rPr>
              <a:t>. London: Ofcom. Available at: </a:t>
            </a:r>
            <a:r>
              <a:rPr lang="en-GB" sz="1600" dirty="0">
                <a:solidFill>
                  <a:schemeClr val="bg1"/>
                </a:solidFill>
                <a:hlinkClick r:id="rId9">
                  <a:extLst>
                    <a:ext uri="{A12FA001-AC4F-418D-AE19-62706E023703}">
                      <ahyp:hlinkClr xmlns:ahyp="http://schemas.microsoft.com/office/drawing/2018/hyperlinkcolor" val="tx"/>
                    </a:ext>
                  </a:extLst>
                </a:hlinkClick>
              </a:rPr>
              <a:t>https://www.ofcom.org.uk/siteassets/resources/documents/online-safety/research-statistics-and-data/protecting-children/childrens-online-experiences-research-report.pdf?v=418198</a:t>
            </a:r>
            <a:r>
              <a:rPr lang="en-GB" sz="1600" dirty="0">
                <a:solidFill>
                  <a:schemeClr val="bg1"/>
                </a:solidFill>
              </a:rPr>
              <a:t> (Accessed: 23 September 2026).</a:t>
            </a:r>
          </a:p>
          <a:p>
            <a:pPr>
              <a:lnSpc>
                <a:spcPct val="120000"/>
              </a:lnSpc>
            </a:pPr>
            <a:r>
              <a:rPr lang="en-GB" sz="1600" dirty="0">
                <a:solidFill>
                  <a:schemeClr val="bg1"/>
                </a:solidFill>
              </a:rPr>
              <a:t>Santos, R.M.S., Ventura, S.A., Gonçalves, M.E.O.A., Nogueira, Y.J.A., Mendes, C.G., Miranda, D.M. and Romano-Silva, M.A. (2026) ‘The associations between screen time and mental health in children aged 0–12: a systematic review’, </a:t>
            </a:r>
            <a:r>
              <a:rPr lang="en-GB" sz="1600" i="1" dirty="0">
                <a:solidFill>
                  <a:schemeClr val="bg1"/>
                </a:solidFill>
              </a:rPr>
              <a:t>Journal of Child &amp; Adolescent Mental Health</a:t>
            </a:r>
            <a:r>
              <a:rPr lang="en-GB" sz="1600" dirty="0">
                <a:solidFill>
                  <a:schemeClr val="bg1"/>
                </a:solidFill>
              </a:rPr>
              <a:t>, 37(2), pp. 201–231. Available at: https://doi.org/10.2989/17280583.2026.2661687. </a:t>
            </a:r>
          </a:p>
          <a:p>
            <a:pPr>
              <a:lnSpc>
                <a:spcPct val="120000"/>
              </a:lnSpc>
            </a:pPr>
            <a:r>
              <a:rPr lang="en-GB" sz="1600" dirty="0">
                <a:solidFill>
                  <a:schemeClr val="bg1"/>
                </a:solidFill>
              </a:rPr>
              <a:t>World Health Organization (1986) </a:t>
            </a:r>
            <a:r>
              <a:rPr lang="en-GB" sz="1600" i="1" dirty="0">
                <a:solidFill>
                  <a:schemeClr val="bg1"/>
                </a:solidFill>
              </a:rPr>
              <a:t>Ottawa Charter for Health Promotion</a:t>
            </a:r>
            <a:r>
              <a:rPr lang="en-GB" sz="1600" dirty="0">
                <a:solidFill>
                  <a:schemeClr val="bg1"/>
                </a:solidFill>
              </a:rPr>
              <a:t>. Geneva: World Health Organization. Available at: </a:t>
            </a:r>
            <a:r>
              <a:rPr lang="en-GB" sz="1600" dirty="0">
                <a:solidFill>
                  <a:schemeClr val="bg1"/>
                </a:solidFill>
                <a:hlinkClick r:id="rId10">
                  <a:extLst>
                    <a:ext uri="{A12FA001-AC4F-418D-AE19-62706E023703}">
                      <ahyp:hlinkClr xmlns:ahyp="http://schemas.microsoft.com/office/drawing/2018/hyperlinkcolor" val="tx"/>
                    </a:ext>
                  </a:extLst>
                </a:hlinkClick>
              </a:rPr>
              <a:t>https://www.who.int/publications/i/item/WH-1987</a:t>
            </a:r>
            <a:r>
              <a:rPr lang="en-GB" sz="1600" dirty="0">
                <a:solidFill>
                  <a:schemeClr val="bg1"/>
                </a:solidFill>
              </a:rPr>
              <a:t> (Accessed: 23 September 2026).</a:t>
            </a:r>
          </a:p>
          <a:p>
            <a:pPr>
              <a:lnSpc>
                <a:spcPct val="120000"/>
              </a:lnSpc>
            </a:pPr>
            <a:r>
              <a:rPr lang="en-GB" sz="1600" dirty="0">
                <a:solidFill>
                  <a:schemeClr val="bg1"/>
                </a:solidFill>
              </a:rPr>
              <a:t>World Health Organization (2020) </a:t>
            </a:r>
            <a:r>
              <a:rPr lang="en-GB" sz="1600" i="1" dirty="0">
                <a:solidFill>
                  <a:schemeClr val="bg1"/>
                </a:solidFill>
              </a:rPr>
              <a:t>WHO Guidelines on Physical Activity and Sedentary Behaviour</a:t>
            </a:r>
            <a:r>
              <a:rPr lang="en-GB" sz="1600" dirty="0">
                <a:solidFill>
                  <a:schemeClr val="bg1"/>
                </a:solidFill>
              </a:rPr>
              <a:t>. Geneva: World Health Organization. Available at: </a:t>
            </a:r>
            <a:r>
              <a:rPr lang="en-GB" sz="1600" dirty="0">
                <a:solidFill>
                  <a:schemeClr val="bg1"/>
                </a:solidFill>
                <a:hlinkClick r:id="rId11">
                  <a:extLst>
                    <a:ext uri="{A12FA001-AC4F-418D-AE19-62706E023703}">
                      <ahyp:hlinkClr xmlns:ahyp="http://schemas.microsoft.com/office/drawing/2018/hyperlinkcolor" val="tx"/>
                    </a:ext>
                  </a:extLst>
                </a:hlinkClick>
              </a:rPr>
              <a:t>https://www.who.int/publications/i/item/9789240015128</a:t>
            </a:r>
            <a:r>
              <a:rPr lang="en-GB" sz="1600" dirty="0">
                <a:solidFill>
                  <a:schemeClr val="bg1"/>
                </a:solidFill>
              </a:rPr>
              <a:t> (Accessed: 23 September 2026).</a:t>
            </a:r>
          </a:p>
          <a:p>
            <a:pPr>
              <a:lnSpc>
                <a:spcPct val="120000"/>
              </a:lnSpc>
            </a:pPr>
            <a:r>
              <a:rPr lang="en-GB" sz="1600" dirty="0">
                <a:solidFill>
                  <a:schemeClr val="bg1"/>
                </a:solidFill>
              </a:rPr>
              <a:t>World Health Organization (2020) </a:t>
            </a:r>
            <a:r>
              <a:rPr lang="en-GB" sz="1600" i="1" dirty="0">
                <a:solidFill>
                  <a:schemeClr val="bg1"/>
                </a:solidFill>
              </a:rPr>
              <a:t>WHO Guidelines on Physical Activity and Sedentary Behaviour: Web Annex – Evidence Profiles</a:t>
            </a:r>
            <a:r>
              <a:rPr lang="en-GB" sz="1600" dirty="0">
                <a:solidFill>
                  <a:schemeClr val="bg1"/>
                </a:solidFill>
              </a:rPr>
              <a:t>. Geneva: World Health Organization. Available at: </a:t>
            </a:r>
            <a:r>
              <a:rPr lang="en-GB" sz="1600" dirty="0">
                <a:solidFill>
                  <a:schemeClr val="bg1"/>
                </a:solidFill>
                <a:hlinkClick r:id="rId12">
                  <a:extLst>
                    <a:ext uri="{A12FA001-AC4F-418D-AE19-62706E023703}">
                      <ahyp:hlinkClr xmlns:ahyp="http://schemas.microsoft.com/office/drawing/2018/hyperlinkcolor" val="tx"/>
                    </a:ext>
                  </a:extLst>
                </a:hlinkClick>
              </a:rPr>
              <a:t>https://www.who.int/publications/i/item/9789240015111</a:t>
            </a:r>
            <a:r>
              <a:rPr lang="en-GB" sz="1600" dirty="0">
                <a:solidFill>
                  <a:schemeClr val="bg1"/>
                </a:solidFill>
              </a:rPr>
              <a:t> (Accessed: 21 September 2026).</a:t>
            </a:r>
          </a:p>
          <a:p>
            <a:pPr>
              <a:lnSpc>
                <a:spcPct val="120000"/>
              </a:lnSpc>
            </a:pPr>
            <a:r>
              <a:rPr lang="en-GB" sz="1600" dirty="0">
                <a:solidFill>
                  <a:schemeClr val="bg1"/>
                </a:solidFill>
              </a:rPr>
              <a:t>World Health Organization (2024) </a:t>
            </a:r>
            <a:r>
              <a:rPr lang="en-GB" sz="1600" i="1" dirty="0">
                <a:solidFill>
                  <a:schemeClr val="bg1"/>
                </a:solidFill>
              </a:rPr>
              <a:t>Physical Activity</a:t>
            </a:r>
            <a:r>
              <a:rPr lang="en-GB" sz="1600" dirty="0">
                <a:solidFill>
                  <a:schemeClr val="bg1"/>
                </a:solidFill>
              </a:rPr>
              <a:t>. Geneva: World Health Organization. Available at: </a:t>
            </a:r>
            <a:r>
              <a:rPr lang="en-GB" sz="1600" dirty="0">
                <a:solidFill>
                  <a:schemeClr val="bg1"/>
                </a:solidFill>
                <a:hlinkClick r:id="rId13">
                  <a:extLst>
                    <a:ext uri="{A12FA001-AC4F-418D-AE19-62706E023703}">
                      <ahyp:hlinkClr xmlns:ahyp="http://schemas.microsoft.com/office/drawing/2018/hyperlinkcolor" val="tx"/>
                    </a:ext>
                  </a:extLst>
                </a:hlinkClick>
              </a:rPr>
              <a:t>https://www.who.int/news-room/fact-sheets/detail/physical-activity</a:t>
            </a:r>
            <a:r>
              <a:rPr lang="en-GB" sz="1600" dirty="0">
                <a:solidFill>
                  <a:schemeClr val="bg1"/>
                </a:solidFill>
              </a:rPr>
              <a:t> (Accessed: 23 September 2026).</a:t>
            </a:r>
          </a:p>
          <a:p>
            <a:pPr>
              <a:lnSpc>
                <a:spcPct val="120000"/>
              </a:lnSpc>
            </a:pPr>
            <a:r>
              <a:rPr lang="en-GB" sz="1600" dirty="0">
                <a:solidFill>
                  <a:schemeClr val="bg1"/>
                </a:solidFill>
              </a:rPr>
              <a:t>Zhao, H., Fu, Y., Zheng, W., Wen, H., Chen, Z., Huang, L., Wu, N. and Chen, X. (2026) ‘Compliance with physical activity, sedentary behaviour and sleep recommendations in children aged 5–13 years: a systematic review and meta-analysis across 15 countries’, </a:t>
            </a:r>
            <a:r>
              <a:rPr lang="en-GB" sz="1600" i="1" dirty="0">
                <a:solidFill>
                  <a:schemeClr val="bg1"/>
                </a:solidFill>
              </a:rPr>
              <a:t>Child: Care, Health and Development</a:t>
            </a:r>
            <a:r>
              <a:rPr lang="en-GB" sz="1600" dirty="0">
                <a:solidFill>
                  <a:schemeClr val="bg1"/>
                </a:solidFill>
              </a:rPr>
              <a:t>, 52(4), e70307. Available at: https://doi.org/10.1111/cch.70307. </a:t>
            </a:r>
          </a:p>
          <a:p>
            <a:pPr>
              <a:lnSpc>
                <a:spcPct val="120000"/>
              </a:lnSpc>
            </a:pPr>
            <a:endParaRPr lang="en-GB" sz="1600" dirty="0">
              <a:solidFill>
                <a:schemeClr val="bg1"/>
              </a:solidFill>
            </a:endParaRPr>
          </a:p>
          <a:p>
            <a:pPr>
              <a:lnSpc>
                <a:spcPct val="100000"/>
              </a:lnSpc>
            </a:pPr>
            <a:endParaRPr lang="en-GB" sz="1600"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0186921" cy="10287000"/>
            <a:chOff x="0" y="0"/>
            <a:chExt cx="1578221" cy="1593725"/>
          </a:xfrm>
        </p:grpSpPr>
        <p:sp>
          <p:nvSpPr>
            <p:cNvPr id="3" name="Freeform 3"/>
            <p:cNvSpPr/>
            <p:nvPr/>
          </p:nvSpPr>
          <p:spPr>
            <a:xfrm flipH="1">
              <a:off x="0" y="0"/>
              <a:ext cx="1578221" cy="1593725"/>
            </a:xfrm>
            <a:custGeom>
              <a:avLst/>
              <a:gdLst/>
              <a:ahLst/>
              <a:cxnLst/>
              <a:rect l="l" t="t" r="r" b="b"/>
              <a:pathLst>
                <a:path w="1578221" h="1593725">
                  <a:moveTo>
                    <a:pt x="1578221" y="0"/>
                  </a:moveTo>
                  <a:lnTo>
                    <a:pt x="0" y="0"/>
                  </a:lnTo>
                  <a:lnTo>
                    <a:pt x="0" y="1593725"/>
                  </a:lnTo>
                  <a:lnTo>
                    <a:pt x="1578221" y="1593725"/>
                  </a:lnTo>
                  <a:close/>
                </a:path>
              </a:pathLst>
            </a:custGeom>
            <a:blipFill>
              <a:blip r:embed="rId2"/>
              <a:stretch>
                <a:fillRect t="-13823" b="-34809"/>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4" name="TextBox 4"/>
          <p:cNvSpPr txBox="1"/>
          <p:nvPr/>
        </p:nvSpPr>
        <p:spPr>
          <a:xfrm>
            <a:off x="7100821" y="723900"/>
            <a:ext cx="10544452" cy="2031325"/>
          </a:xfrm>
          <a:prstGeom prst="rect">
            <a:avLst/>
          </a:prstGeom>
        </p:spPr>
        <p:txBody>
          <a:bodyPr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480" normalizeH="0" baseline="0" noProof="0" dirty="0">
                <a:ln>
                  <a:noFill/>
                </a:ln>
                <a:solidFill>
                  <a:srgbClr val="FFDE59"/>
                </a:solidFill>
                <a:effectLst/>
                <a:uLnTx/>
                <a:uFillTx/>
                <a:latin typeface="Roca Two"/>
                <a:ea typeface="+mn-ea"/>
                <a:cs typeface="+mn-cs"/>
              </a:rPr>
              <a:t>PERSON 2 –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480" normalizeH="0" baseline="0" noProof="0" dirty="0">
                <a:ln>
                  <a:noFill/>
                </a:ln>
                <a:solidFill>
                  <a:srgbClr val="FFDE59"/>
                </a:solidFill>
                <a:effectLst/>
                <a:uLnTx/>
                <a:uFillTx/>
                <a:latin typeface="Roca Two"/>
                <a:ea typeface="+mn-ea"/>
                <a:cs typeface="+mn-cs"/>
              </a:rPr>
              <a:t>CAMPAIGN &amp; EVALUATION</a:t>
            </a:r>
            <a:r>
              <a:rPr kumimoji="0" lang="en-US" sz="6600" b="0" i="0" u="none" strike="noStrike" kern="1200" cap="none" spc="-480" normalizeH="0" baseline="0" noProof="0" dirty="0">
                <a:ln>
                  <a:noFill/>
                </a:ln>
                <a:solidFill>
                  <a:srgbClr val="FFDE59"/>
                </a:solidFill>
                <a:effectLst/>
                <a:uLnTx/>
                <a:uFillTx/>
                <a:latin typeface="Roca Two"/>
                <a:ea typeface="+mn-ea"/>
                <a:cs typeface="+mn-cs"/>
                <a:sym typeface="Roca Two"/>
              </a:rPr>
              <a:t> </a:t>
            </a:r>
          </a:p>
        </p:txBody>
      </p:sp>
      <p:sp>
        <p:nvSpPr>
          <p:cNvPr id="5" name="TextBox 5"/>
          <p:cNvSpPr txBox="1"/>
          <p:nvPr/>
        </p:nvSpPr>
        <p:spPr>
          <a:xfrm>
            <a:off x="10520224" y="3154494"/>
            <a:ext cx="7615376" cy="5178341"/>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4400" b="0" i="0" u="none" strike="noStrike" kern="1200" cap="none" spc="-316" normalizeH="0" baseline="0" noProof="0" dirty="0">
                <a:ln>
                  <a:noFill/>
                </a:ln>
                <a:solidFill>
                  <a:srgbClr val="FFFFFF"/>
                </a:solidFill>
                <a:effectLst/>
                <a:uLnTx/>
                <a:uFillTx/>
                <a:latin typeface="Roca Two"/>
                <a:ea typeface="+mn-ea"/>
                <a:cs typeface="+mn-cs"/>
              </a:rPr>
              <a:t>SCREEN SMART KIDS Campaign</a:t>
            </a:r>
            <a:br>
              <a:rPr kumimoji="0" lang="en-GB" sz="4400" b="0" i="0" u="none" strike="noStrike" kern="1200" cap="none" spc="-316" normalizeH="0" baseline="0" noProof="0" dirty="0">
                <a:ln>
                  <a:noFill/>
                </a:ln>
                <a:solidFill>
                  <a:srgbClr val="FFFFFF"/>
                </a:solidFill>
                <a:effectLst/>
                <a:uLnTx/>
                <a:uFillTx/>
                <a:latin typeface="Roca Two"/>
                <a:ea typeface="+mn-ea"/>
                <a:cs typeface="+mn-cs"/>
              </a:rPr>
            </a:br>
            <a:r>
              <a:rPr kumimoji="0" lang="en-GB" sz="3200" b="0" i="0" u="none" strike="noStrike" kern="1200" cap="none" spc="-316" normalizeH="0" baseline="0" noProof="0" dirty="0">
                <a:ln>
                  <a:noFill/>
                </a:ln>
                <a:solidFill>
                  <a:srgbClr val="FFFFFF"/>
                </a:solidFill>
                <a:effectLst/>
                <a:uLnTx/>
                <a:uFillTx/>
                <a:latin typeface="Roca Two"/>
                <a:ea typeface="+mn-ea"/>
                <a:cs typeface="+mn-cs"/>
              </a:rPr>
              <a:t>Presented By: Ume  Zainab Shah</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3200" b="0" i="0" u="none" strike="noStrike" kern="1200" cap="none" spc="-316" normalizeH="0" baseline="0" noProof="0" dirty="0">
                <a:ln>
                  <a:noFill/>
                </a:ln>
                <a:solidFill>
                  <a:srgbClr val="FFFFFF"/>
                </a:solidFill>
                <a:effectLst/>
                <a:uLnTx/>
                <a:uFillTx/>
                <a:latin typeface="Roca Two"/>
                <a:ea typeface="+mn-ea"/>
                <a:cs typeface="+mn-cs"/>
              </a:rPr>
              <a:t>Student  ID</a:t>
            </a:r>
            <a:r>
              <a:rPr kumimoji="0" lang="en-GB" sz="3200" b="0" i="0" u="none" strike="noStrike" kern="1200" cap="none" spc="-316" normalizeH="0" baseline="0" noProof="0">
                <a:ln>
                  <a:noFill/>
                </a:ln>
                <a:solidFill>
                  <a:srgbClr val="FFFFFF"/>
                </a:solidFill>
                <a:effectLst/>
                <a:uLnTx/>
                <a:uFillTx/>
                <a:latin typeface="Roca Two"/>
                <a:ea typeface="+mn-ea"/>
                <a:cs typeface="+mn-cs"/>
              </a:rPr>
              <a:t>:   2127507</a:t>
            </a:r>
            <a:endParaRPr kumimoji="0" lang="en-GB" sz="3200" b="0" i="0" u="none" strike="noStrike" kern="1200" cap="none" spc="-316" normalizeH="0" baseline="0" noProof="0" dirty="0">
              <a:ln>
                <a:noFill/>
              </a:ln>
              <a:solidFill>
                <a:srgbClr val="FFFFFF"/>
              </a:solidFill>
              <a:effectLst/>
              <a:uLnTx/>
              <a:uFillTx/>
              <a:latin typeface="Roca Two"/>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3200" b="0" i="0" u="none" strike="noStrike" kern="1200" cap="none" spc="-316" normalizeH="0" baseline="0" noProof="0" dirty="0">
              <a:ln>
                <a:noFill/>
              </a:ln>
              <a:solidFill>
                <a:srgbClr val="FFFFFF"/>
              </a:solidFill>
              <a:effectLst/>
              <a:uLnTx/>
              <a:uFillTx/>
              <a:latin typeface="Roca Two"/>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0" i="0" u="none" strike="noStrike" kern="1200" cap="none" spc="-316" normalizeH="0" baseline="0" noProof="0" dirty="0">
              <a:ln>
                <a:noFill/>
              </a:ln>
              <a:solidFill>
                <a:srgbClr val="FFFFFF"/>
              </a:solidFill>
              <a:effectLst/>
              <a:uLnTx/>
              <a:uFillTx/>
              <a:latin typeface="Roca Two"/>
              <a:ea typeface="+mn-ea"/>
              <a:cs typeface="+mn-cs"/>
              <a:sym typeface="Roca Two"/>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4400" b="0" i="0" u="none" strike="noStrike" kern="1200" cap="none" spc="-48" normalizeH="0" baseline="0" noProof="0" dirty="0">
              <a:ln>
                <a:noFill/>
              </a:ln>
              <a:solidFill>
                <a:srgbClr val="FFFFFF"/>
              </a:solidFill>
              <a:effectLst/>
              <a:uLnTx/>
              <a:uFillTx/>
              <a:latin typeface="Roca Two"/>
              <a:ea typeface="Roca Two"/>
              <a:cs typeface="Roca Two"/>
              <a:sym typeface="Roca Two"/>
            </a:endParaRPr>
          </a:p>
        </p:txBody>
      </p:sp>
      <p:sp>
        <p:nvSpPr>
          <p:cNvPr id="6" name="TextBox 6"/>
          <p:cNvSpPr txBox="1"/>
          <p:nvPr/>
        </p:nvSpPr>
        <p:spPr>
          <a:xfrm>
            <a:off x="9296400" y="5807482"/>
            <a:ext cx="8361573" cy="3831818"/>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Roca Two" panose="020B0604020202020204" charset="0"/>
                <a:ea typeface="+mn-ea"/>
                <a:cs typeface="+mn-cs"/>
              </a:rPr>
              <a:t>Scroll Less • Play More • Sleep Better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6-week campaign for children aged 5–11</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School-based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Family-supported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Behaviour-focused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Goal:</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Build healthier and sustainable screen habits </a:t>
            </a: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8" name="AutoShape 8"/>
          <p:cNvSpPr/>
          <p:nvPr/>
        </p:nvSpPr>
        <p:spPr>
          <a:xfrm>
            <a:off x="13273021" y="5166742"/>
            <a:ext cx="3986279"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1028700" y="1447800"/>
            <a:ext cx="16230600" cy="1558760"/>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129" b="0" i="0" u="none" strike="noStrike" kern="1200" cap="none" spc="-405" normalizeH="0" baseline="0" noProof="0" dirty="0">
                <a:ln>
                  <a:noFill/>
                </a:ln>
                <a:solidFill>
                  <a:srgbClr val="FFDE59"/>
                </a:solidFill>
                <a:effectLst/>
                <a:uLnTx/>
                <a:uFillTx/>
                <a:latin typeface="Roca Two"/>
                <a:ea typeface="+mn-ea"/>
                <a:cs typeface="+mn-cs"/>
              </a:rPr>
              <a:t>How the Campaign Works</a:t>
            </a:r>
            <a:endParaRPr kumimoji="0" lang="en-US" sz="10129" b="0" i="0" u="none" strike="noStrike" kern="1200" cap="none" spc="-405" normalizeH="0" baseline="0" noProof="0" dirty="0">
              <a:ln>
                <a:noFill/>
              </a:ln>
              <a:solidFill>
                <a:srgbClr val="FFDE59"/>
              </a:solidFill>
              <a:effectLst/>
              <a:uLnTx/>
              <a:uFillTx/>
              <a:latin typeface="Roca Two"/>
              <a:ea typeface="+mn-ea"/>
              <a:cs typeface="+mn-cs"/>
              <a:sym typeface="Roca Two"/>
            </a:endParaRPr>
          </a:p>
        </p:txBody>
      </p:sp>
      <p:sp>
        <p:nvSpPr>
          <p:cNvPr id="9" name="TextBox 9"/>
          <p:cNvSpPr txBox="1"/>
          <p:nvPr/>
        </p:nvSpPr>
        <p:spPr>
          <a:xfrm>
            <a:off x="2362200" y="2982724"/>
            <a:ext cx="14480608" cy="553998"/>
          </a:xfrm>
          <a:prstGeom prst="rect">
            <a:avLst/>
          </a:prstGeom>
        </p:spPr>
        <p:txBody>
          <a:bodyPr wrap="square" lIns="0" tIns="0" rIns="0" bIns="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Roca Two" panose="020B0604020202020204" charset="0"/>
                <a:ea typeface="+mn-ea"/>
                <a:cs typeface="+mn-cs"/>
              </a:rPr>
              <a:t>6 Weeks → Small Changes → Healthy Habits</a:t>
            </a:r>
          </a:p>
        </p:txBody>
      </p:sp>
      <p:pic>
        <p:nvPicPr>
          <p:cNvPr id="3" name="Picture 2" descr="The image depicts a weekly plan to help reduce screen time, with activities and goals for each week, aiming to encourage healthier habits and family engagement.&#10;&#10;AI-generated content may be incorrect.">
            <a:extLst>
              <a:ext uri="{FF2B5EF4-FFF2-40B4-BE49-F238E27FC236}">
                <a16:creationId xmlns:a16="http://schemas.microsoft.com/office/drawing/2014/main" id="{D5B39C42-FB3A-5764-0B3A-4FCF2EA9F4C9}"/>
              </a:ext>
            </a:extLst>
          </p:cNvPr>
          <p:cNvPicPr>
            <a:picLocks noChangeAspect="1"/>
          </p:cNvPicPr>
          <p:nvPr/>
        </p:nvPicPr>
        <p:blipFill>
          <a:blip r:embed="rId2"/>
          <a:stretch>
            <a:fillRect/>
          </a:stretch>
        </p:blipFill>
        <p:spPr>
          <a:xfrm>
            <a:off x="0" y="3259723"/>
            <a:ext cx="18288000" cy="6098808"/>
          </a:xfrm>
          <a:prstGeom prst="rect">
            <a:avLst/>
          </a:prstGeom>
        </p:spPr>
      </p:pic>
      <p:sp>
        <p:nvSpPr>
          <p:cNvPr id="6" name="TextBox 7">
            <a:extLst>
              <a:ext uri="{FF2B5EF4-FFF2-40B4-BE49-F238E27FC236}">
                <a16:creationId xmlns:a16="http://schemas.microsoft.com/office/drawing/2014/main" id="{503FFB09-FC7C-0B9B-BC5C-94F10C61B519}"/>
              </a:ext>
            </a:extLst>
          </p:cNvPr>
          <p:cNvSpPr txBox="1"/>
          <p:nvPr/>
        </p:nvSpPr>
        <p:spPr>
          <a:xfrm>
            <a:off x="15561508" y="8904374"/>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p:txBody>
      </p:sp>
      <p:sp>
        <p:nvSpPr>
          <p:cNvPr id="8" name="TextBox 7">
            <a:extLst>
              <a:ext uri="{FF2B5EF4-FFF2-40B4-BE49-F238E27FC236}">
                <a16:creationId xmlns:a16="http://schemas.microsoft.com/office/drawing/2014/main" id="{95C0DB57-8ACF-8C6D-85AF-D71F020A1251}"/>
              </a:ext>
            </a:extLst>
          </p:cNvPr>
          <p:cNvSpPr txBox="1"/>
          <p:nvPr/>
        </p:nvSpPr>
        <p:spPr>
          <a:xfrm>
            <a:off x="4420227" y="8904374"/>
            <a:ext cx="92639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HM Treasury,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764006" y="494434"/>
            <a:ext cx="13408706" cy="1815882"/>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800" b="0" i="0" u="none" strike="noStrike" kern="1200" cap="none" spc="-811" normalizeH="0" baseline="0" noProof="0" dirty="0">
                <a:ln>
                  <a:noFill/>
                </a:ln>
                <a:solidFill>
                  <a:srgbClr val="FFDE59"/>
                </a:solidFill>
                <a:effectLst/>
                <a:uLnTx/>
                <a:uFillTx/>
                <a:latin typeface="Roca Two"/>
                <a:ea typeface="Roca Two"/>
                <a:cs typeface="Roca Two"/>
                <a:sym typeface="Roca Two"/>
              </a:rPr>
              <a:t> </a:t>
            </a:r>
            <a:r>
              <a:rPr kumimoji="0" lang="en-GB" sz="11800" b="0" i="0" u="none" strike="noStrike" kern="1200" cap="none" spc="-811" normalizeH="0" baseline="0" noProof="0" dirty="0">
                <a:ln>
                  <a:noFill/>
                </a:ln>
                <a:solidFill>
                  <a:srgbClr val="FFDE59"/>
                </a:solidFill>
                <a:effectLst/>
                <a:uLnTx/>
                <a:uFillTx/>
                <a:latin typeface="Roca Two"/>
                <a:ea typeface="+mn-ea"/>
                <a:cs typeface="+mn-cs"/>
              </a:rPr>
              <a:t>Campaign Activities</a:t>
            </a:r>
            <a:endParaRPr kumimoji="0" lang="en-US" sz="11800" b="0" i="0" u="none" strike="noStrike" kern="1200" cap="none" spc="-811" normalizeH="0" baseline="0" noProof="0" dirty="0">
              <a:ln>
                <a:noFill/>
              </a:ln>
              <a:solidFill>
                <a:srgbClr val="FFDE59"/>
              </a:solidFill>
              <a:effectLst/>
              <a:uLnTx/>
              <a:uFillTx/>
              <a:latin typeface="Roca Two"/>
              <a:ea typeface="+mn-ea"/>
              <a:cs typeface="+mn-cs"/>
              <a:sym typeface="Roca Two"/>
            </a:endParaRPr>
          </a:p>
        </p:txBody>
      </p:sp>
      <p:sp>
        <p:nvSpPr>
          <p:cNvPr id="7" name="TextBox 7"/>
          <p:cNvSpPr txBox="1"/>
          <p:nvPr/>
        </p:nvSpPr>
        <p:spPr>
          <a:xfrm>
            <a:off x="9157741" y="2234515"/>
            <a:ext cx="6686062" cy="43088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Children will:</a:t>
            </a:r>
            <a:endParaRPr kumimoji="0" lang="en-US" sz="28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8" name="TextBox 8"/>
          <p:cNvSpPr txBox="1"/>
          <p:nvPr/>
        </p:nvSpPr>
        <p:spPr>
          <a:xfrm>
            <a:off x="10225790" y="3238500"/>
            <a:ext cx="6193256" cy="4655121"/>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Complete a </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screen-time diary</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Set weekly goals</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Practise a </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screen-free bedtime routine</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Swap screen time for active play</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Complete family challenges</a:t>
            </a:r>
            <a:b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Receive certificates/rewards </a:t>
            </a:r>
            <a:r>
              <a:rPr kumimoji="0" lang="en-GB" sz="2200" b="0" i="1" u="none" strike="noStrike" kern="1200" cap="none" spc="0" normalizeH="0" baseline="0" noProof="0" dirty="0">
                <a:ln>
                  <a:noFill/>
                </a:ln>
                <a:solidFill>
                  <a:prstClr val="white"/>
                </a:solidFill>
                <a:effectLst/>
                <a:uLnTx/>
                <a:uFillTx/>
                <a:latin typeface="Roca Two" panose="020B0604020202020204" charset="0"/>
                <a:ea typeface="+mn-ea"/>
                <a:cs typeface="+mn-cs"/>
              </a:rPr>
              <a:t>(Bacil et al., 2024; WHO, 2020)</a:t>
            </a:r>
            <a:endPar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10" name="AutoShape 10"/>
          <p:cNvSpPr/>
          <p:nvPr/>
        </p:nvSpPr>
        <p:spPr>
          <a:xfrm>
            <a:off x="10210800" y="3009900"/>
            <a:ext cx="6686062"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12" name="Picture 11" descr="Hula hoop to keep whole family busy outdoors">
            <a:extLst>
              <a:ext uri="{FF2B5EF4-FFF2-40B4-BE49-F238E27FC236}">
                <a16:creationId xmlns:a16="http://schemas.microsoft.com/office/drawing/2014/main" id="{F7D6E369-59AE-8D46-15F1-42E81372FE10}"/>
              </a:ext>
            </a:extLst>
          </p:cNvPr>
          <p:cNvPicPr>
            <a:picLocks noChangeAspect="1"/>
          </p:cNvPicPr>
          <p:nvPr/>
        </p:nvPicPr>
        <p:blipFill>
          <a:blip r:embed="rId2"/>
          <a:stretch>
            <a:fillRect/>
          </a:stretch>
        </p:blipFill>
        <p:spPr>
          <a:xfrm>
            <a:off x="533400" y="3451376"/>
            <a:ext cx="8363400" cy="5578323"/>
          </a:xfrm>
          <a:prstGeom prst="rect">
            <a:avLst/>
          </a:prstGeom>
        </p:spPr>
      </p:pic>
      <p:sp>
        <p:nvSpPr>
          <p:cNvPr id="13" name="TextBox 7">
            <a:extLst>
              <a:ext uri="{FF2B5EF4-FFF2-40B4-BE49-F238E27FC236}">
                <a16:creationId xmlns:a16="http://schemas.microsoft.com/office/drawing/2014/main" id="{5DF4FFD9-7255-677F-7A51-C5C41C088086}"/>
              </a:ext>
            </a:extLst>
          </p:cNvPr>
          <p:cNvSpPr txBox="1"/>
          <p:nvPr/>
        </p:nvSpPr>
        <p:spPr>
          <a:xfrm>
            <a:off x="1372069" y="9407824"/>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(Getty Images, 2026)</a:t>
            </a:r>
          </a:p>
        </p:txBody>
      </p:sp>
      <p:sp>
        <p:nvSpPr>
          <p:cNvPr id="6" name="TextBox 8">
            <a:extLst>
              <a:ext uri="{FF2B5EF4-FFF2-40B4-BE49-F238E27FC236}">
                <a16:creationId xmlns:a16="http://schemas.microsoft.com/office/drawing/2014/main" id="{DF3E1013-CFCA-1CAD-0DDD-9E0BE16D0ABF}"/>
              </a:ext>
            </a:extLst>
          </p:cNvPr>
          <p:cNvSpPr txBox="1"/>
          <p:nvPr/>
        </p:nvSpPr>
        <p:spPr>
          <a:xfrm>
            <a:off x="9601200" y="8308997"/>
            <a:ext cx="8363400" cy="1269578"/>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200" b="1" i="0" u="none" strike="noStrike" kern="1200" cap="none" spc="0" normalizeH="0" baseline="0" noProof="0" dirty="0">
                <a:ln>
                  <a:noFill/>
                </a:ln>
                <a:solidFill>
                  <a:srgbClr val="FFDE59"/>
                </a:solidFill>
                <a:effectLst/>
                <a:uLnTx/>
                <a:uFillTx/>
                <a:latin typeface="Roca Two" panose="020B0604020202020204" charset="0"/>
                <a:ea typeface="+mn-ea"/>
                <a:cs typeface="+mn-cs"/>
              </a:rPr>
              <a:t>Key approach</a:t>
            </a:r>
            <a:r>
              <a:rPr kumimoji="0" lang="en-GB" sz="2200" b="1" i="0" u="none" strike="noStrike" kern="1200" cap="none" spc="0" normalizeH="0" baseline="0" noProof="0" dirty="0">
                <a:ln>
                  <a:noFill/>
                </a:ln>
                <a:solidFill>
                  <a:prstClr val="white"/>
                </a:solidFill>
                <a:effectLst/>
                <a:uLnTx/>
                <a:uFillTx/>
                <a:latin typeface="Roca Two" panose="020B0604020202020204" charset="0"/>
                <a:ea typeface="+mn-ea"/>
                <a:cs typeface="+mn-cs"/>
              </a:rPr>
              <a:t>:</a:t>
            </a:r>
            <a:r>
              <a:rPr kumimoji="0" lang="en-GB" sz="2200" b="0" i="0" u="none" strike="noStrike" kern="1200" cap="none" spc="0" normalizeH="0" baseline="0" noProof="0" dirty="0">
                <a:ln>
                  <a:noFill/>
                </a:ln>
                <a:solidFill>
                  <a:prstClr val="white"/>
                </a:solidFill>
                <a:effectLst/>
                <a:uLnTx/>
                <a:uFillTx/>
                <a:latin typeface="Roca Two" panose="020B0604020202020204" charset="0"/>
                <a:ea typeface="+mn-ea"/>
                <a:cs typeface="+mn-cs"/>
              </a:rPr>
              <a:t> Encourage healthier alternatives rather than simply banning screens.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grpSp>
        <p:nvGrpSpPr>
          <p:cNvPr id="4" name="Group 4"/>
          <p:cNvGrpSpPr/>
          <p:nvPr/>
        </p:nvGrpSpPr>
        <p:grpSpPr>
          <a:xfrm>
            <a:off x="12506022" y="1028700"/>
            <a:ext cx="4753278" cy="6094712"/>
            <a:chOff x="0" y="0"/>
            <a:chExt cx="2352212" cy="3016035"/>
          </a:xfrm>
        </p:grpSpPr>
        <p:sp>
          <p:nvSpPr>
            <p:cNvPr id="5" name="Freeform 5"/>
            <p:cNvSpPr/>
            <p:nvPr/>
          </p:nvSpPr>
          <p:spPr>
            <a:xfrm>
              <a:off x="0" y="0"/>
              <a:ext cx="2352212" cy="3016035"/>
            </a:xfrm>
            <a:custGeom>
              <a:avLst/>
              <a:gdLst/>
              <a:ahLst/>
              <a:cxnLst/>
              <a:rect l="l" t="t" r="r" b="b"/>
              <a:pathLst>
                <a:path w="2352212" h="3016035">
                  <a:moveTo>
                    <a:pt x="0" y="0"/>
                  </a:moveTo>
                  <a:lnTo>
                    <a:pt x="2352212" y="0"/>
                  </a:lnTo>
                  <a:lnTo>
                    <a:pt x="2352212" y="3016035"/>
                  </a:lnTo>
                  <a:lnTo>
                    <a:pt x="0" y="3016035"/>
                  </a:lnTo>
                  <a:close/>
                </a:path>
              </a:pathLst>
            </a:cu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p:cNvSpPr txBox="1"/>
          <p:nvPr/>
        </p:nvSpPr>
        <p:spPr>
          <a:xfrm>
            <a:off x="1028700" y="1485900"/>
            <a:ext cx="15735300" cy="176971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500" b="0" i="0" u="none" strike="noStrike" kern="1200" cap="none" spc="-542" normalizeH="0" baseline="0" noProof="0" dirty="0">
                <a:ln>
                  <a:noFill/>
                </a:ln>
                <a:solidFill>
                  <a:srgbClr val="FFDE59"/>
                </a:solidFill>
                <a:effectLst/>
                <a:uLnTx/>
                <a:uFillTx/>
                <a:latin typeface="Roca Two"/>
                <a:ea typeface="+mn-ea"/>
                <a:cs typeface="+mn-cs"/>
              </a:rPr>
              <a:t>How Will We Evaluate It?</a:t>
            </a:r>
            <a:endParaRPr kumimoji="0" lang="en-US" sz="11500" b="0" i="0" u="none" strike="noStrike" kern="1200" cap="none" spc="-542" normalizeH="0" baseline="0" noProof="0" dirty="0">
              <a:ln>
                <a:noFill/>
              </a:ln>
              <a:solidFill>
                <a:srgbClr val="FFDE59"/>
              </a:solidFill>
              <a:effectLst/>
              <a:uLnTx/>
              <a:uFillTx/>
              <a:latin typeface="Roca Two"/>
              <a:ea typeface="+mn-ea"/>
              <a:cs typeface="+mn-cs"/>
              <a:sym typeface="Roca Two"/>
            </a:endParaRPr>
          </a:p>
        </p:txBody>
      </p:sp>
      <p:sp>
        <p:nvSpPr>
          <p:cNvPr id="7" name="TextBox 7"/>
          <p:cNvSpPr txBox="1"/>
          <p:nvPr/>
        </p:nvSpPr>
        <p:spPr>
          <a:xfrm>
            <a:off x="2209800" y="3315565"/>
            <a:ext cx="4753278" cy="43088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Three Levels of Evaluation</a:t>
            </a:r>
          </a:p>
        </p:txBody>
      </p:sp>
      <p:sp>
        <p:nvSpPr>
          <p:cNvPr id="13" name="AutoShape 13"/>
          <p:cNvSpPr/>
          <p:nvPr/>
        </p:nvSpPr>
        <p:spPr>
          <a:xfrm>
            <a:off x="2597150" y="3924300"/>
            <a:ext cx="475327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8">
            <a:extLst>
              <a:ext uri="{FF2B5EF4-FFF2-40B4-BE49-F238E27FC236}">
                <a16:creationId xmlns:a16="http://schemas.microsoft.com/office/drawing/2014/main" id="{E14BA984-04D5-4120-7928-7E8566B5D51E}"/>
              </a:ext>
            </a:extLst>
          </p:cNvPr>
          <p:cNvSpPr txBox="1"/>
          <p:nvPr/>
        </p:nvSpPr>
        <p:spPr>
          <a:xfrm>
            <a:off x="1646349" y="8857558"/>
            <a:ext cx="14876351" cy="579518"/>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Evaluation should be planned from the beginning, not added after the intervention.</a:t>
            </a:r>
          </a:p>
        </p:txBody>
      </p:sp>
      <p:pic>
        <p:nvPicPr>
          <p:cNvPr id="3" name="Picture 2" descr="The diagram illustrates a three-step process for evaluating a campaign's effectiveness: delivery success, behavioral change in children, and contribution to healthier habits.&#10;&#10;AI-generated content may be incorrect.">
            <a:extLst>
              <a:ext uri="{FF2B5EF4-FFF2-40B4-BE49-F238E27FC236}">
                <a16:creationId xmlns:a16="http://schemas.microsoft.com/office/drawing/2014/main" id="{A3CEEBAC-58B9-AF81-000C-15928B98FF0C}"/>
              </a:ext>
            </a:extLst>
          </p:cNvPr>
          <p:cNvPicPr>
            <a:picLocks noChangeAspect="1"/>
          </p:cNvPicPr>
          <p:nvPr/>
        </p:nvPicPr>
        <p:blipFill>
          <a:blip r:embed="rId2"/>
          <a:stretch>
            <a:fillRect/>
          </a:stretch>
        </p:blipFill>
        <p:spPr>
          <a:xfrm>
            <a:off x="7924800" y="3658668"/>
            <a:ext cx="9591674" cy="4795837"/>
          </a:xfrm>
          <a:prstGeom prst="rect">
            <a:avLst/>
          </a:prstGeom>
        </p:spPr>
      </p:pic>
      <p:sp>
        <p:nvSpPr>
          <p:cNvPr id="12" name="TextBox 11">
            <a:extLst>
              <a:ext uri="{FF2B5EF4-FFF2-40B4-BE49-F238E27FC236}">
                <a16:creationId xmlns:a16="http://schemas.microsoft.com/office/drawing/2014/main" id="{58EC2DAD-2C18-6893-A2EE-C7C0A005E7C1}"/>
              </a:ext>
            </a:extLst>
          </p:cNvPr>
          <p:cNvSpPr txBox="1"/>
          <p:nvPr/>
        </p:nvSpPr>
        <p:spPr>
          <a:xfrm>
            <a:off x="12908675" y="8441724"/>
            <a:ext cx="9151494"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(HM Treasury, 2026; </a:t>
            </a: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8" name="TextBox 8"/>
          <p:cNvSpPr txBox="1"/>
          <p:nvPr/>
        </p:nvSpPr>
        <p:spPr>
          <a:xfrm>
            <a:off x="1390264" y="495300"/>
            <a:ext cx="10363201" cy="150502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780" b="0" i="0" u="none" strike="noStrike" kern="1200" cap="none" spc="-391" normalizeH="0" baseline="0" noProof="0" dirty="0">
                <a:ln>
                  <a:noFill/>
                </a:ln>
                <a:solidFill>
                  <a:srgbClr val="FFDE59"/>
                </a:solidFill>
                <a:effectLst/>
                <a:uLnTx/>
                <a:uFillTx/>
                <a:latin typeface="Roca Two"/>
                <a:ea typeface="+mn-ea"/>
                <a:cs typeface="+mn-cs"/>
              </a:rPr>
              <a:t>Process Evaluation</a:t>
            </a:r>
            <a:endParaRPr kumimoji="0" lang="en-US" sz="9780" b="0" i="0" u="none" strike="noStrike" kern="1200" cap="none" spc="-391" normalizeH="0" baseline="0" noProof="0" dirty="0">
              <a:ln>
                <a:noFill/>
              </a:ln>
              <a:solidFill>
                <a:srgbClr val="FFDE59"/>
              </a:solidFill>
              <a:effectLst/>
              <a:uLnTx/>
              <a:uFillTx/>
              <a:latin typeface="Roca Two"/>
              <a:ea typeface="+mn-ea"/>
              <a:cs typeface="+mn-cs"/>
              <a:sym typeface="Roca Two"/>
            </a:endParaRPr>
          </a:p>
        </p:txBody>
      </p:sp>
      <p:sp>
        <p:nvSpPr>
          <p:cNvPr id="9" name="TextBox 9"/>
          <p:cNvSpPr txBox="1"/>
          <p:nvPr/>
        </p:nvSpPr>
        <p:spPr>
          <a:xfrm>
            <a:off x="7772400" y="1946316"/>
            <a:ext cx="8382000" cy="49244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Did We Deliver the Campaign Successfully?</a:t>
            </a:r>
            <a:endParaRPr kumimoji="0" lang="en-US" sz="32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20" name="AutoShape 20"/>
          <p:cNvSpPr/>
          <p:nvPr/>
        </p:nvSpPr>
        <p:spPr>
          <a:xfrm>
            <a:off x="1028700"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1" name="AutoShape 21"/>
          <p:cNvSpPr/>
          <p:nvPr/>
        </p:nvSpPr>
        <p:spPr>
          <a:xfrm>
            <a:off x="5264022"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2" name="AutoShape 22"/>
          <p:cNvSpPr/>
          <p:nvPr/>
        </p:nvSpPr>
        <p:spPr>
          <a:xfrm>
            <a:off x="9499344"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3" name="AutoShape 23"/>
          <p:cNvSpPr/>
          <p:nvPr/>
        </p:nvSpPr>
        <p:spPr>
          <a:xfrm>
            <a:off x="13734666" y="9280529"/>
            <a:ext cx="3524634"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24" name="TextBox 13">
            <a:extLst>
              <a:ext uri="{FF2B5EF4-FFF2-40B4-BE49-F238E27FC236}">
                <a16:creationId xmlns:a16="http://schemas.microsoft.com/office/drawing/2014/main" id="{2F4FD214-2170-211F-A4B1-C23EE5A699EB}"/>
              </a:ext>
            </a:extLst>
          </p:cNvPr>
          <p:cNvSpPr txBox="1"/>
          <p:nvPr/>
        </p:nvSpPr>
        <p:spPr>
          <a:xfrm>
            <a:off x="2791017" y="8634198"/>
            <a:ext cx="12972665" cy="646331"/>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Limitation</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Good attendance shows participation, but does not prove behaviour changed.</a:t>
            </a:r>
          </a:p>
        </p:txBody>
      </p:sp>
      <p:pic>
        <p:nvPicPr>
          <p:cNvPr id="3" name="Picture 2" descr="The image depicts a five-step process for engaging parents and children in weekly activities, including attendance, participation, feedback, and campaign involvement.&#10;&#10;AI-generated content may be incorrect.">
            <a:extLst>
              <a:ext uri="{FF2B5EF4-FFF2-40B4-BE49-F238E27FC236}">
                <a16:creationId xmlns:a16="http://schemas.microsoft.com/office/drawing/2014/main" id="{DD82E038-F73B-15DB-CFDC-56031158D924}"/>
              </a:ext>
            </a:extLst>
          </p:cNvPr>
          <p:cNvPicPr>
            <a:picLocks noChangeAspect="1"/>
          </p:cNvPicPr>
          <p:nvPr/>
        </p:nvPicPr>
        <p:blipFill>
          <a:blip r:embed="rId2"/>
          <a:srcRect b="11964"/>
          <a:stretch>
            <a:fillRect/>
          </a:stretch>
        </p:blipFill>
        <p:spPr>
          <a:xfrm>
            <a:off x="1752600" y="2896397"/>
            <a:ext cx="14782800" cy="5648860"/>
          </a:xfrm>
          <a:prstGeom prst="rect">
            <a:avLst/>
          </a:prstGeom>
        </p:spPr>
      </p:pic>
      <p:sp>
        <p:nvSpPr>
          <p:cNvPr id="5" name="TextBox 7">
            <a:extLst>
              <a:ext uri="{FF2B5EF4-FFF2-40B4-BE49-F238E27FC236}">
                <a16:creationId xmlns:a16="http://schemas.microsoft.com/office/drawing/2014/main" id="{41AA5BEA-16C2-96BD-2E80-5F8BB8F1CD82}"/>
              </a:ext>
            </a:extLst>
          </p:cNvPr>
          <p:cNvSpPr txBox="1"/>
          <p:nvPr/>
        </p:nvSpPr>
        <p:spPr>
          <a:xfrm>
            <a:off x="13023978" y="8442259"/>
            <a:ext cx="4882787" cy="73866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(HM Treasury, 2026; </a:t>
            </a: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a:ea typeface="+mn-ea"/>
                <a:cs typeface="+mn-cs"/>
              </a:rPr>
              <a:t>.</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304800" y="403329"/>
            <a:ext cx="12707309" cy="1643527"/>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680" b="0" i="0" u="none" strike="noStrike" kern="1200" cap="none" spc="-427" normalizeH="0" baseline="0" noProof="0" dirty="0">
                <a:ln>
                  <a:noFill/>
                </a:ln>
                <a:solidFill>
                  <a:srgbClr val="FFDE59"/>
                </a:solidFill>
                <a:effectLst/>
                <a:uLnTx/>
                <a:uFillTx/>
                <a:latin typeface="Roca Two"/>
                <a:ea typeface="+mn-ea"/>
                <a:cs typeface="+mn-cs"/>
              </a:rPr>
              <a:t>Outcome Evaluation</a:t>
            </a:r>
            <a:endParaRPr kumimoji="0" lang="en-US" sz="10680" b="0" i="0" u="none" strike="noStrike" kern="1200" cap="none" spc="-427" normalizeH="0" baseline="0" noProof="0" dirty="0">
              <a:ln>
                <a:noFill/>
              </a:ln>
              <a:solidFill>
                <a:srgbClr val="FFDE59"/>
              </a:solidFill>
              <a:effectLst/>
              <a:uLnTx/>
              <a:uFillTx/>
              <a:latin typeface="Roca Two"/>
              <a:ea typeface="+mn-ea"/>
              <a:cs typeface="+mn-cs"/>
              <a:sym typeface="Roca Two"/>
            </a:endParaRPr>
          </a:p>
        </p:txBody>
      </p:sp>
      <p:sp>
        <p:nvSpPr>
          <p:cNvPr id="5" name="TextBox 5"/>
          <p:cNvSpPr txBox="1"/>
          <p:nvPr/>
        </p:nvSpPr>
        <p:spPr>
          <a:xfrm>
            <a:off x="12573000" y="1850758"/>
            <a:ext cx="5992092"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Did Screen Behaviour Change?</a:t>
            </a:r>
          </a:p>
        </p:txBody>
      </p:sp>
      <p:sp>
        <p:nvSpPr>
          <p:cNvPr id="9" name="AutoShape 9"/>
          <p:cNvSpPr/>
          <p:nvPr/>
        </p:nvSpPr>
        <p:spPr>
          <a:xfrm>
            <a:off x="12707309" y="1577276"/>
            <a:ext cx="4551991"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TextBox 7">
            <a:extLst>
              <a:ext uri="{FF2B5EF4-FFF2-40B4-BE49-F238E27FC236}">
                <a16:creationId xmlns:a16="http://schemas.microsoft.com/office/drawing/2014/main" id="{B20CE6CE-AA79-E1E9-7629-51EA3FEE4EEF}"/>
              </a:ext>
            </a:extLst>
          </p:cNvPr>
          <p:cNvSpPr txBox="1"/>
          <p:nvPr/>
        </p:nvSpPr>
        <p:spPr>
          <a:xfrm>
            <a:off x="9525000" y="9205404"/>
            <a:ext cx="64770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HM Treasury, 2026; Canva, 2026)</a:t>
            </a:r>
          </a:p>
        </p:txBody>
      </p:sp>
      <p:pic>
        <p:nvPicPr>
          <p:cNvPr id="11" name="Picture 10" descr="The diagram illustrates a weekly schedule for reducing screen time, with activities like recreational screen minutes, screen-free bedtime nights, offline play, and family screen-free activities, culminating in a final measurement for comparison.&#10;&#10;AI-generated content may be incorrect.">
            <a:extLst>
              <a:ext uri="{FF2B5EF4-FFF2-40B4-BE49-F238E27FC236}">
                <a16:creationId xmlns:a16="http://schemas.microsoft.com/office/drawing/2014/main" id="{823379E3-E53F-8F59-70D7-4F052C97EC89}"/>
              </a:ext>
            </a:extLst>
          </p:cNvPr>
          <p:cNvPicPr>
            <a:picLocks noChangeAspect="1"/>
          </p:cNvPicPr>
          <p:nvPr/>
        </p:nvPicPr>
        <p:blipFill>
          <a:blip r:embed="rId2"/>
          <a:srcRect b="5746"/>
          <a:stretch>
            <a:fillRect/>
          </a:stretch>
        </p:blipFill>
        <p:spPr>
          <a:xfrm>
            <a:off x="914400" y="2328489"/>
            <a:ext cx="13595837" cy="640733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5" name="TextBox 5"/>
          <p:cNvSpPr txBox="1"/>
          <p:nvPr/>
        </p:nvSpPr>
        <p:spPr>
          <a:xfrm>
            <a:off x="1665546" y="3749661"/>
            <a:ext cx="7097453" cy="49244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Reduce Recreational Screen Time</a:t>
            </a:r>
            <a:endParaRPr kumimoji="0" lang="en-US" sz="32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14" name="AutoShape 14"/>
          <p:cNvSpPr/>
          <p:nvPr/>
        </p:nvSpPr>
        <p:spPr>
          <a:xfrm>
            <a:off x="2362200" y="4305300"/>
            <a:ext cx="5066440"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5" name="TextBox 9">
            <a:extLst>
              <a:ext uri="{FF2B5EF4-FFF2-40B4-BE49-F238E27FC236}">
                <a16:creationId xmlns:a16="http://schemas.microsoft.com/office/drawing/2014/main" id="{4A57A99C-0CB4-2181-68E4-D135DAF1EB5A}"/>
              </a:ext>
            </a:extLst>
          </p:cNvPr>
          <p:cNvSpPr txBox="1"/>
          <p:nvPr/>
        </p:nvSpPr>
        <p:spPr>
          <a:xfrm>
            <a:off x="2667000" y="8935234"/>
            <a:ext cx="13316666" cy="754053"/>
          </a:xfrm>
          <a:prstGeom prst="rect">
            <a:avLst/>
          </a:prstGeom>
        </p:spPr>
        <p:txBody>
          <a:bodyPr wrap="square" lIns="0" tIns="0" rIns="0" bIns="0" rtlCol="0" anchor="t">
            <a:spAutoFit/>
          </a:bodyPr>
          <a:lstStyle/>
          <a:p>
            <a:pPr marL="0" marR="0" lvl="0" indent="0" algn="ctr" defTabSz="914400" rtl="0" eaLnBrk="1" fontAlgn="auto" latinLnBrk="0" hangingPunct="1">
              <a:lnSpc>
                <a:spcPct val="2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DE59"/>
                </a:solidFill>
                <a:effectLst/>
                <a:uLnTx/>
                <a:uFillTx/>
                <a:latin typeface="Roca Two" panose="020B0604020202020204" charset="0"/>
                <a:ea typeface="+mn-ea"/>
                <a:cs typeface="+mn-cs"/>
              </a:rPr>
              <a:t>Strength</a:t>
            </a:r>
            <a:r>
              <a:rPr kumimoji="0" lang="en-GB" sz="2800" b="1" i="0" u="none" strike="noStrike" kern="1200" cap="none" spc="0" normalizeH="0" baseline="0" noProof="0" dirty="0">
                <a:ln>
                  <a:noFill/>
                </a:ln>
                <a:solidFill>
                  <a:prstClr val="white"/>
                </a:solidFill>
                <a:effectLst/>
                <a:uLnTx/>
                <a:uFillTx/>
                <a:latin typeface="Roca Two" panose="020B0604020202020204" charset="0"/>
                <a:ea typeface="+mn-ea"/>
                <a:cs typeface="+mn-cs"/>
              </a:rPr>
              <a:t>:</a:t>
            </a: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 Objective device data can support children's/parents' reports.</a:t>
            </a:r>
          </a:p>
        </p:txBody>
      </p:sp>
      <p:sp>
        <p:nvSpPr>
          <p:cNvPr id="4" name="TextBox 4"/>
          <p:cNvSpPr txBox="1"/>
          <p:nvPr/>
        </p:nvSpPr>
        <p:spPr>
          <a:xfrm>
            <a:off x="3213971" y="1160484"/>
            <a:ext cx="13316666" cy="1915461"/>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447" b="0" i="0" u="none" strike="noStrike" kern="1200" cap="none" spc="-497" normalizeH="0" baseline="0" noProof="0" dirty="0">
                <a:ln>
                  <a:noFill/>
                </a:ln>
                <a:solidFill>
                  <a:srgbClr val="FFDE59"/>
                </a:solidFill>
                <a:effectLst/>
                <a:uLnTx/>
                <a:uFillTx/>
                <a:latin typeface="Roca Two"/>
                <a:ea typeface="+mn-ea"/>
                <a:cs typeface="+mn-cs"/>
              </a:rPr>
              <a:t>Measuring AIM 1</a:t>
            </a:r>
            <a:endParaRPr kumimoji="0" lang="en-US" sz="12447" b="0" i="0" u="none" strike="noStrike" kern="1200" cap="none" spc="-497" normalizeH="0" baseline="0" noProof="0" dirty="0">
              <a:ln>
                <a:noFill/>
              </a:ln>
              <a:solidFill>
                <a:srgbClr val="FFDE59"/>
              </a:solidFill>
              <a:effectLst/>
              <a:uLnTx/>
              <a:uFillTx/>
              <a:latin typeface="Roca Two"/>
              <a:ea typeface="+mn-ea"/>
              <a:cs typeface="+mn-cs"/>
              <a:sym typeface="Roca Two"/>
            </a:endParaRPr>
          </a:p>
        </p:txBody>
      </p:sp>
      <p:pic>
        <p:nvPicPr>
          <p:cNvPr id="7" name="Picture 6" descr="The image illustrates a progress chart showing that by the sixth week, children's recreational screen time has decreased by at least 20% from their initial baseline measurement.&#10;&#10;AI-generated content may be incorrect.">
            <a:extLst>
              <a:ext uri="{FF2B5EF4-FFF2-40B4-BE49-F238E27FC236}">
                <a16:creationId xmlns:a16="http://schemas.microsoft.com/office/drawing/2014/main" id="{BD27C0E8-A2D0-3CDA-4326-9C6263DCCCCB}"/>
              </a:ext>
            </a:extLst>
          </p:cNvPr>
          <p:cNvPicPr>
            <a:picLocks noChangeAspect="1"/>
          </p:cNvPicPr>
          <p:nvPr/>
        </p:nvPicPr>
        <p:blipFill>
          <a:blip r:embed="rId2"/>
          <a:srcRect t="17306" b="16539"/>
          <a:stretch>
            <a:fillRect/>
          </a:stretch>
        </p:blipFill>
        <p:spPr>
          <a:xfrm>
            <a:off x="3213971" y="4692401"/>
            <a:ext cx="13316666" cy="3764429"/>
          </a:xfrm>
          <a:prstGeom prst="rect">
            <a:avLst/>
          </a:prstGeom>
        </p:spPr>
      </p:pic>
      <p:sp>
        <p:nvSpPr>
          <p:cNvPr id="10" name="TextBox 9">
            <a:extLst>
              <a:ext uri="{FF2B5EF4-FFF2-40B4-BE49-F238E27FC236}">
                <a16:creationId xmlns:a16="http://schemas.microsoft.com/office/drawing/2014/main" id="{C7D2319B-3A77-4BBB-5589-17D7CFBAAEF9}"/>
              </a:ext>
            </a:extLst>
          </p:cNvPr>
          <p:cNvSpPr txBox="1"/>
          <p:nvPr/>
        </p:nvSpPr>
        <p:spPr>
          <a:xfrm>
            <a:off x="9891042" y="8535124"/>
            <a:ext cx="9144000"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 Canva,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2F1C55D7-74A9-B00B-C197-29AC6BA403A3}"/>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A9B14311-D9E9-BA2D-A48D-3DC1BA085D57}"/>
              </a:ext>
            </a:extLst>
          </p:cNvPr>
          <p:cNvSpPr txBox="1"/>
          <p:nvPr/>
        </p:nvSpPr>
        <p:spPr>
          <a:xfrm>
            <a:off x="824640" y="791649"/>
            <a:ext cx="15525750" cy="1915461"/>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447" b="0" i="0" u="none" strike="noStrike" kern="1200" cap="none" spc="-497" normalizeH="0" baseline="0" noProof="0" dirty="0">
                <a:ln>
                  <a:noFill/>
                </a:ln>
                <a:solidFill>
                  <a:srgbClr val="FFDE59"/>
                </a:solidFill>
                <a:effectLst/>
                <a:uLnTx/>
                <a:uFillTx/>
                <a:latin typeface="Roca Two"/>
                <a:ea typeface="+mn-ea"/>
                <a:cs typeface="+mn-cs"/>
              </a:rPr>
              <a:t>Measuring AIM 2 &amp; 3</a:t>
            </a:r>
            <a:endParaRPr kumimoji="0" lang="en-US" sz="12447" b="0" i="0" u="none" strike="noStrike" kern="1200" cap="none" spc="-497" normalizeH="0" baseline="0" noProof="0" dirty="0">
              <a:ln>
                <a:noFill/>
              </a:ln>
              <a:solidFill>
                <a:srgbClr val="FFDE59"/>
              </a:solidFill>
              <a:effectLst/>
              <a:uLnTx/>
              <a:uFillTx/>
              <a:latin typeface="Roca Two"/>
              <a:ea typeface="+mn-ea"/>
              <a:cs typeface="+mn-cs"/>
              <a:sym typeface="Roca Two"/>
            </a:endParaRPr>
          </a:p>
        </p:txBody>
      </p:sp>
      <p:sp>
        <p:nvSpPr>
          <p:cNvPr id="5" name="TextBox 5">
            <a:extLst>
              <a:ext uri="{FF2B5EF4-FFF2-40B4-BE49-F238E27FC236}">
                <a16:creationId xmlns:a16="http://schemas.microsoft.com/office/drawing/2014/main" id="{73C32CEA-6300-6248-4724-9D14B0E42585}"/>
              </a:ext>
            </a:extLst>
          </p:cNvPr>
          <p:cNvSpPr txBox="1"/>
          <p:nvPr/>
        </p:nvSpPr>
        <p:spPr>
          <a:xfrm>
            <a:off x="1675970" y="2993110"/>
            <a:ext cx="4000500"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Roca Two" panose="020B0604020202020204" charset="0"/>
                <a:ea typeface="+mn-ea"/>
                <a:cs typeface="+mn-cs"/>
              </a:rPr>
              <a:t>AIM 2 – Sleep Better</a:t>
            </a:r>
            <a:endParaRPr kumimoji="0" lang="en-US" sz="2800" b="0" i="0" u="none" strike="noStrike" kern="1200" cap="none" spc="-48" normalizeH="0" baseline="0" noProof="0" dirty="0">
              <a:ln>
                <a:noFill/>
              </a:ln>
              <a:solidFill>
                <a:srgbClr val="FFDE59"/>
              </a:solidFill>
              <a:effectLst/>
              <a:uLnTx/>
              <a:uFillTx/>
              <a:latin typeface="Roca Two" panose="020B0604020202020204" charset="0"/>
              <a:ea typeface="Roca Two"/>
              <a:cs typeface="Roca Two"/>
              <a:sym typeface="Roca Two"/>
            </a:endParaRPr>
          </a:p>
        </p:txBody>
      </p:sp>
      <p:sp>
        <p:nvSpPr>
          <p:cNvPr id="9" name="TextBox 9">
            <a:extLst>
              <a:ext uri="{FF2B5EF4-FFF2-40B4-BE49-F238E27FC236}">
                <a16:creationId xmlns:a16="http://schemas.microsoft.com/office/drawing/2014/main" id="{4B8B7E3D-BBF2-D18F-65AD-06154A291AC2}"/>
              </a:ext>
            </a:extLst>
          </p:cNvPr>
          <p:cNvSpPr txBox="1"/>
          <p:nvPr/>
        </p:nvSpPr>
        <p:spPr>
          <a:xfrm>
            <a:off x="837340" y="3675127"/>
            <a:ext cx="5372100" cy="2723823"/>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Target: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70% achieve </a:t>
            </a: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60 screen-free minutes before bed</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≥5 nights/week.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Measure:</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Weekly parent-child bedtime checklist.</a:t>
            </a:r>
          </a:p>
        </p:txBody>
      </p:sp>
      <p:sp>
        <p:nvSpPr>
          <p:cNvPr id="14" name="AutoShape 14">
            <a:extLst>
              <a:ext uri="{FF2B5EF4-FFF2-40B4-BE49-F238E27FC236}">
                <a16:creationId xmlns:a16="http://schemas.microsoft.com/office/drawing/2014/main" id="{F6683AC7-30AD-73C3-3639-B734F3A9D982}"/>
              </a:ext>
            </a:extLst>
          </p:cNvPr>
          <p:cNvSpPr/>
          <p:nvPr/>
        </p:nvSpPr>
        <p:spPr>
          <a:xfrm>
            <a:off x="1143000" y="3695700"/>
            <a:ext cx="5066440"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TextBox 5">
            <a:extLst>
              <a:ext uri="{FF2B5EF4-FFF2-40B4-BE49-F238E27FC236}">
                <a16:creationId xmlns:a16="http://schemas.microsoft.com/office/drawing/2014/main" id="{9C9DB52C-E585-ED55-C3FB-A7A9AF0A9049}"/>
              </a:ext>
            </a:extLst>
          </p:cNvPr>
          <p:cNvSpPr txBox="1"/>
          <p:nvPr/>
        </p:nvSpPr>
        <p:spPr>
          <a:xfrm>
            <a:off x="1952983" y="6668047"/>
            <a:ext cx="5753100"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Roca Two" panose="020B0604020202020204" charset="0"/>
                <a:ea typeface="+mn-ea"/>
                <a:cs typeface="+mn-cs"/>
              </a:rPr>
              <a:t>AIM 3 – Play More</a:t>
            </a:r>
            <a:endParaRPr kumimoji="0" lang="en-US" sz="2800" b="0" i="0" u="none" strike="noStrike" kern="1200" cap="none" spc="-48" normalizeH="0" baseline="0" noProof="0" dirty="0">
              <a:ln>
                <a:noFill/>
              </a:ln>
              <a:solidFill>
                <a:srgbClr val="FFDE59"/>
              </a:solidFill>
              <a:effectLst/>
              <a:uLnTx/>
              <a:uFillTx/>
              <a:latin typeface="Roca Two" panose="020B0604020202020204" charset="0"/>
              <a:ea typeface="Roca Two"/>
              <a:cs typeface="Roca Two"/>
              <a:sym typeface="Roca Two"/>
            </a:endParaRPr>
          </a:p>
        </p:txBody>
      </p:sp>
      <p:sp>
        <p:nvSpPr>
          <p:cNvPr id="7" name="TextBox 9">
            <a:extLst>
              <a:ext uri="{FF2B5EF4-FFF2-40B4-BE49-F238E27FC236}">
                <a16:creationId xmlns:a16="http://schemas.microsoft.com/office/drawing/2014/main" id="{9741B3C2-CB92-F5D4-DFF0-E332C4401FEE}"/>
              </a:ext>
            </a:extLst>
          </p:cNvPr>
          <p:cNvSpPr txBox="1"/>
          <p:nvPr/>
        </p:nvSpPr>
        <p:spPr>
          <a:xfrm>
            <a:off x="1028700" y="7088084"/>
            <a:ext cx="5372100" cy="2723823"/>
          </a:xfrm>
          <a:prstGeom prst="rect">
            <a:avLst/>
          </a:prstGeom>
        </p:spPr>
        <p:txBody>
          <a:bodyPr wrap="square" lIns="0" tIns="0" rIns="0" bIns="0" rtlCol="0" anchor="t">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Target: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70% replace </a:t>
            </a: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30 minutes of screen time with offline activity</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at least 5 days/week.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Measure:</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Weekly activity tracker.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Bacil et al., 2024)</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8" name="Picture 7" descr="racing to the schoolyard together - primary school playground uk stock pictures, royalty-free photos &amp; images">
            <a:extLst>
              <a:ext uri="{FF2B5EF4-FFF2-40B4-BE49-F238E27FC236}">
                <a16:creationId xmlns:a16="http://schemas.microsoft.com/office/drawing/2014/main" id="{DBB50307-13DA-D4AA-8788-60E7706E8A00}"/>
              </a:ext>
            </a:extLst>
          </p:cNvPr>
          <p:cNvPicPr>
            <a:picLocks noChangeAspect="1"/>
          </p:cNvPicPr>
          <p:nvPr/>
        </p:nvPicPr>
        <p:blipFill>
          <a:blip r:embed="rId2"/>
          <a:stretch>
            <a:fillRect/>
          </a:stretch>
        </p:blipFill>
        <p:spPr>
          <a:xfrm>
            <a:off x="8036283" y="2993110"/>
            <a:ext cx="9096017" cy="6064011"/>
          </a:xfrm>
          <a:prstGeom prst="rect">
            <a:avLst/>
          </a:prstGeom>
        </p:spPr>
      </p:pic>
      <p:sp>
        <p:nvSpPr>
          <p:cNvPr id="11" name="TextBox 7">
            <a:extLst>
              <a:ext uri="{FF2B5EF4-FFF2-40B4-BE49-F238E27FC236}">
                <a16:creationId xmlns:a16="http://schemas.microsoft.com/office/drawing/2014/main" id="{C7195E8E-181F-EDD3-B3C6-BC3341BE7C8E}"/>
              </a:ext>
            </a:extLst>
          </p:cNvPr>
          <p:cNvSpPr txBox="1"/>
          <p:nvPr/>
        </p:nvSpPr>
        <p:spPr>
          <a:xfrm>
            <a:off x="12115800" y="9258300"/>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(Getty Images, 2026)</a:t>
            </a:r>
          </a:p>
        </p:txBody>
      </p:sp>
    </p:spTree>
    <p:extLst>
      <p:ext uri="{BB962C8B-B14F-4D97-AF65-F5344CB8AC3E}">
        <p14:creationId xmlns:p14="http://schemas.microsoft.com/office/powerpoint/2010/main" val="4004939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4" name="TextBox 4"/>
          <p:cNvSpPr txBox="1"/>
          <p:nvPr/>
        </p:nvSpPr>
        <p:spPr>
          <a:xfrm>
            <a:off x="6248400" y="607413"/>
            <a:ext cx="12591196" cy="101566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543" normalizeH="0" baseline="0" noProof="0" dirty="0">
                <a:ln>
                  <a:noFill/>
                </a:ln>
                <a:solidFill>
                  <a:srgbClr val="FFDE59"/>
                </a:solidFill>
                <a:effectLst/>
                <a:uLnTx/>
                <a:uFillTx/>
                <a:latin typeface="Roca Two"/>
                <a:ea typeface="+mn-ea"/>
                <a:cs typeface="+mn-cs"/>
              </a:rPr>
              <a:t>Evaluation Strengths &amp; Limitations</a:t>
            </a:r>
            <a:endParaRPr kumimoji="0" lang="en-US" sz="6600" b="0" i="0" u="none" strike="noStrike" kern="1200" cap="none" spc="-543" normalizeH="0" baseline="0" noProof="0" dirty="0">
              <a:ln>
                <a:noFill/>
              </a:ln>
              <a:solidFill>
                <a:srgbClr val="FFDE59"/>
              </a:solidFill>
              <a:effectLst/>
              <a:uLnTx/>
              <a:uFillTx/>
              <a:latin typeface="Roca Two"/>
              <a:ea typeface="+mn-ea"/>
              <a:cs typeface="+mn-cs"/>
              <a:sym typeface="Roca Two"/>
            </a:endParaRPr>
          </a:p>
        </p:txBody>
      </p:sp>
      <p:sp>
        <p:nvSpPr>
          <p:cNvPr id="14" name="AutoShape 14"/>
          <p:cNvSpPr/>
          <p:nvPr/>
        </p:nvSpPr>
        <p:spPr>
          <a:xfrm>
            <a:off x="843680" y="952500"/>
            <a:ext cx="4165927"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7" name="TextBox 11">
            <a:extLst>
              <a:ext uri="{FF2B5EF4-FFF2-40B4-BE49-F238E27FC236}">
                <a16:creationId xmlns:a16="http://schemas.microsoft.com/office/drawing/2014/main" id="{6A442692-AA96-6614-AD81-EEF702275576}"/>
              </a:ext>
            </a:extLst>
          </p:cNvPr>
          <p:cNvSpPr txBox="1"/>
          <p:nvPr/>
        </p:nvSpPr>
        <p:spPr>
          <a:xfrm>
            <a:off x="1048603" y="8442660"/>
            <a:ext cx="14648597" cy="592470"/>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DE59"/>
                </a:solidFill>
                <a:effectLst/>
                <a:uLnTx/>
                <a:uFillTx/>
                <a:latin typeface="Calibri"/>
                <a:ea typeface="+mn-ea"/>
                <a:cs typeface="+mn-cs"/>
              </a:rPr>
              <a:t>Therefore</a:t>
            </a:r>
            <a:r>
              <a:rPr kumimoji="0" lang="en-GB" sz="2800" b="0" i="0" u="none" strike="noStrike" kern="1200" cap="none" spc="0" normalizeH="0" baseline="0" noProof="0" dirty="0">
                <a:ln>
                  <a:noFill/>
                </a:ln>
                <a:solidFill>
                  <a:prstClr val="white"/>
                </a:solidFill>
                <a:effectLst/>
                <a:uLnTx/>
                <a:uFillTx/>
                <a:latin typeface="Calibri"/>
                <a:ea typeface="+mn-ea"/>
                <a:cs typeface="+mn-cs"/>
              </a:rPr>
              <a:t>,</a:t>
            </a:r>
            <a:r>
              <a:rPr kumimoji="0" lang="en-GB" sz="2800" b="1" i="0" u="none" strike="noStrike" kern="1200" cap="none" spc="0" normalizeH="0" baseline="0" noProof="0" dirty="0">
                <a:ln>
                  <a:noFill/>
                </a:ln>
                <a:solidFill>
                  <a:prstClr val="white"/>
                </a:solidFill>
                <a:effectLst/>
                <a:uLnTx/>
                <a:uFillTx/>
                <a:latin typeface="Calibri"/>
                <a:ea typeface="+mn-ea"/>
                <a:cs typeface="+mn-cs"/>
              </a:rPr>
              <a:t> </a:t>
            </a:r>
            <a:r>
              <a:rPr kumimoji="0" lang="en-GB" sz="2800" b="0" i="0" u="none" strike="noStrike" kern="1200" cap="none" spc="0" normalizeH="0" baseline="0" noProof="0" dirty="0">
                <a:ln>
                  <a:noFill/>
                </a:ln>
                <a:solidFill>
                  <a:prstClr val="white"/>
                </a:solidFill>
                <a:effectLst/>
                <a:uLnTx/>
                <a:uFillTx/>
                <a:latin typeface="Calibri"/>
                <a:ea typeface="+mn-ea"/>
                <a:cs typeface="+mn-cs"/>
              </a:rPr>
              <a:t>improvement can be identified, but causation should not automatically be assumed. </a:t>
            </a:r>
            <a:endPar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8" name="Picture 7" descr="The image compares two factors: Strengths (Strengths) such as low cost, ease of delivery, and short duration, and Limitations (Limitations) including self-report bias, family involvement, multiple measures, and lack of a control group.&#10;&#10;AI-generated content may be incorrect.">
            <a:extLst>
              <a:ext uri="{FF2B5EF4-FFF2-40B4-BE49-F238E27FC236}">
                <a16:creationId xmlns:a16="http://schemas.microsoft.com/office/drawing/2014/main" id="{F3D0DC4F-5BBD-780F-C1FF-99505A8D23D7}"/>
              </a:ext>
            </a:extLst>
          </p:cNvPr>
          <p:cNvPicPr>
            <a:picLocks noChangeAspect="1"/>
          </p:cNvPicPr>
          <p:nvPr/>
        </p:nvPicPr>
        <p:blipFill>
          <a:blip r:embed="rId2"/>
          <a:srcRect t="5055" b="4672"/>
          <a:stretch>
            <a:fillRect/>
          </a:stretch>
        </p:blipFill>
        <p:spPr>
          <a:xfrm>
            <a:off x="3200400" y="2543909"/>
            <a:ext cx="11272837" cy="5571391"/>
          </a:xfrm>
          <a:prstGeom prst="rect">
            <a:avLst/>
          </a:prstGeom>
        </p:spPr>
      </p:pic>
      <p:sp>
        <p:nvSpPr>
          <p:cNvPr id="10" name="TextBox 9">
            <a:extLst>
              <a:ext uri="{FF2B5EF4-FFF2-40B4-BE49-F238E27FC236}">
                <a16:creationId xmlns:a16="http://schemas.microsoft.com/office/drawing/2014/main" id="{3EAC7EF2-D7B7-FA7B-43DE-3C94653096B5}"/>
              </a:ext>
            </a:extLst>
          </p:cNvPr>
          <p:cNvSpPr txBox="1"/>
          <p:nvPr/>
        </p:nvSpPr>
        <p:spPr>
          <a:xfrm>
            <a:off x="9418278" y="8042550"/>
            <a:ext cx="9421318"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 Canva, 2026)</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2" name="TextBox 2"/>
          <p:cNvSpPr txBox="1"/>
          <p:nvPr/>
        </p:nvSpPr>
        <p:spPr>
          <a:xfrm>
            <a:off x="381000" y="7605410"/>
            <a:ext cx="10419182" cy="1477328"/>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471" normalizeH="0" baseline="0" noProof="0" dirty="0">
                <a:ln>
                  <a:noFill/>
                </a:ln>
                <a:solidFill>
                  <a:srgbClr val="FFDE59"/>
                </a:solidFill>
                <a:effectLst/>
                <a:uLnTx/>
                <a:uFillTx/>
                <a:latin typeface="Roca Two"/>
                <a:ea typeface="+mn-ea"/>
                <a:cs typeface="+mn-cs"/>
              </a:rPr>
              <a:t>Campaign Poster</a:t>
            </a:r>
            <a:endParaRPr kumimoji="0" lang="en-US" sz="9600" b="0" i="0" u="none" strike="noStrike" kern="1200" cap="none" spc="-471" normalizeH="0" baseline="0" noProof="0" dirty="0">
              <a:ln>
                <a:noFill/>
              </a:ln>
              <a:solidFill>
                <a:srgbClr val="FFDE59"/>
              </a:solidFill>
              <a:effectLst/>
              <a:uLnTx/>
              <a:uFillTx/>
              <a:latin typeface="Roca Two"/>
              <a:ea typeface="+mn-ea"/>
              <a:cs typeface="+mn-cs"/>
              <a:sym typeface="Roca Two"/>
            </a:endParaRPr>
          </a:p>
        </p:txBody>
      </p:sp>
      <p:sp>
        <p:nvSpPr>
          <p:cNvPr id="4" name="TextBox 4"/>
          <p:cNvSpPr txBox="1"/>
          <p:nvPr/>
        </p:nvSpPr>
        <p:spPr>
          <a:xfrm>
            <a:off x="12420600" y="585415"/>
            <a:ext cx="5400653" cy="7702108"/>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SCROLL LESS • PLAY MORE • SLEEP BETTER</a:t>
            </a:r>
          </a:p>
          <a:p>
            <a:pPr marL="0" marR="0" lvl="0" indent="0" algn="ctr" defTabSz="914400" rtl="0" eaLnBrk="1" fontAlgn="auto" latinLnBrk="0" hangingPunct="1">
              <a:lnSpc>
                <a:spcPct val="150000"/>
              </a:lnSpc>
              <a:spcBef>
                <a:spcPts val="0"/>
              </a:spcBef>
              <a:spcAft>
                <a:spcPts val="0"/>
              </a:spcAft>
              <a:buClrTx/>
              <a:buSzTx/>
              <a:buFontTx/>
              <a:buNone/>
              <a:tabLst/>
              <a:defRPr/>
            </a:pP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6-Week Challenge for Children Aged 5–11</a:t>
            </a:r>
          </a:p>
          <a:p>
            <a:pPr marL="0" marR="0" lvl="0" indent="0" algn="l" defTabSz="914400" rtl="0" eaLnBrk="1" fontAlgn="auto" latinLnBrk="0" hangingPunct="1">
              <a:lnSpc>
                <a:spcPct val="150000"/>
              </a:lnSpc>
              <a:spcBef>
                <a:spcPts val="0"/>
              </a:spcBef>
              <a:spcAft>
                <a:spcPts val="0"/>
              </a:spcAft>
              <a:buClrTx/>
              <a:buSzTx/>
              <a:buFontTx/>
              <a:buNone/>
              <a:tabLst/>
              <a:defRPr/>
            </a:pP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1 – Know Your Screen</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2 – Screen Smart Skills</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3 – Sleep Better</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4 – Play More</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5 – Family Challenge</a:t>
            </a:r>
            <a:b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Week 6 – Keep the Change</a:t>
            </a:r>
          </a:p>
        </p:txBody>
      </p:sp>
      <p:sp>
        <p:nvSpPr>
          <p:cNvPr id="10" name="AutoShape 10"/>
          <p:cNvSpPr/>
          <p:nvPr/>
        </p:nvSpPr>
        <p:spPr>
          <a:xfrm>
            <a:off x="2286000" y="8953500"/>
            <a:ext cx="3853656"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5">
            <a:extLst>
              <a:ext uri="{FF2B5EF4-FFF2-40B4-BE49-F238E27FC236}">
                <a16:creationId xmlns:a16="http://schemas.microsoft.com/office/drawing/2014/main" id="{B7AA28CF-D01F-3787-7437-C34C536BB92B}"/>
              </a:ext>
            </a:extLst>
          </p:cNvPr>
          <p:cNvSpPr txBox="1"/>
          <p:nvPr/>
        </p:nvSpPr>
        <p:spPr>
          <a:xfrm>
            <a:off x="1181101" y="9186519"/>
            <a:ext cx="5825321" cy="615553"/>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oca Two" panose="020B0604020202020204" charset="0"/>
                <a:ea typeface="+mn-ea"/>
                <a:cs typeface="+mn-cs"/>
              </a:rPr>
              <a:t>SCREEN SMART KIDS</a:t>
            </a:r>
            <a:endParaRPr kumimoji="0" lang="en-US" sz="4000" b="0" i="0" u="none" strike="noStrike" kern="1200" cap="none" spc="-48" normalizeH="0" baseline="0" noProof="0" dirty="0">
              <a:ln>
                <a:noFill/>
              </a:ln>
              <a:solidFill>
                <a:prstClr val="white"/>
              </a:solidFill>
              <a:effectLst/>
              <a:uLnTx/>
              <a:uFillTx/>
              <a:latin typeface="Roca Two" panose="020B0604020202020204" charset="0"/>
              <a:ea typeface="Roca Two"/>
              <a:cs typeface="Roca Two"/>
              <a:sym typeface="Roca Two"/>
            </a:endParaRPr>
          </a:p>
        </p:txBody>
      </p:sp>
      <p:sp>
        <p:nvSpPr>
          <p:cNvPr id="16" name="TextBox 4">
            <a:extLst>
              <a:ext uri="{FF2B5EF4-FFF2-40B4-BE49-F238E27FC236}">
                <a16:creationId xmlns:a16="http://schemas.microsoft.com/office/drawing/2014/main" id="{F011B4D7-D49E-C917-BBAB-61E3B7EC72CB}"/>
              </a:ext>
            </a:extLst>
          </p:cNvPr>
          <p:cNvSpPr txBox="1"/>
          <p:nvPr/>
        </p:nvSpPr>
        <p:spPr>
          <a:xfrm>
            <a:off x="9972654" y="8400624"/>
            <a:ext cx="7543799" cy="1384995"/>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Roca Two" panose="020B0604020202020204" charset="0"/>
                <a:ea typeface="+mn-ea"/>
                <a:cs typeface="+mn-cs"/>
              </a:rPr>
              <a:t>Small changes today → healthier habits tomorrow </a:t>
            </a:r>
            <a:r>
              <a:rPr kumimoji="0" lang="en-GB" sz="24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Ofcom, 2026).</a:t>
            </a: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18" name="Picture 17" descr="A screen time challenge poster for children aged 5-11, promoting healthy and safe screen habits, featuring a fun, colorful layout with activities and benefits.&#10;&#10;AI-generated content may be incorrect.">
            <a:extLst>
              <a:ext uri="{FF2B5EF4-FFF2-40B4-BE49-F238E27FC236}">
                <a16:creationId xmlns:a16="http://schemas.microsoft.com/office/drawing/2014/main" id="{9F1C41FA-4EFE-92E5-DFBF-E8CE06FCF6B8}"/>
              </a:ext>
            </a:extLst>
          </p:cNvPr>
          <p:cNvPicPr>
            <a:picLocks noChangeAspect="1"/>
          </p:cNvPicPr>
          <p:nvPr/>
        </p:nvPicPr>
        <p:blipFill>
          <a:blip r:embed="rId2"/>
          <a:stretch>
            <a:fillRect/>
          </a:stretch>
        </p:blipFill>
        <p:spPr>
          <a:xfrm>
            <a:off x="466747" y="266700"/>
            <a:ext cx="9972654" cy="7056439"/>
          </a:xfrm>
          <a:prstGeom prst="rect">
            <a:avLst/>
          </a:prstGeom>
        </p:spPr>
      </p:pic>
      <p:sp>
        <p:nvSpPr>
          <p:cNvPr id="20" name="TextBox 7">
            <a:extLst>
              <a:ext uri="{FF2B5EF4-FFF2-40B4-BE49-F238E27FC236}">
                <a16:creationId xmlns:a16="http://schemas.microsoft.com/office/drawing/2014/main" id="{AB0B0C06-DF30-F0D3-CD93-885FC738C14F}"/>
              </a:ext>
            </a:extLst>
          </p:cNvPr>
          <p:cNvSpPr txBox="1"/>
          <p:nvPr/>
        </p:nvSpPr>
        <p:spPr>
          <a:xfrm>
            <a:off x="8687269" y="7323139"/>
            <a:ext cx="2742731" cy="383875"/>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(Canva, 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8907C934-6F64-7909-4085-BDF5CEC18557}"/>
            </a:ext>
          </a:extLst>
        </p:cNvPr>
        <p:cNvGrpSpPr/>
        <p:nvPr/>
      </p:nvGrpSpPr>
      <p:grpSpPr>
        <a:xfrm>
          <a:off x="0" y="0"/>
          <a:ext cx="0" cy="0"/>
          <a:chOff x="0" y="0"/>
          <a:chExt cx="0" cy="0"/>
        </a:xfrm>
      </p:grpSpPr>
      <p:grpSp>
        <p:nvGrpSpPr>
          <p:cNvPr id="4" name="Group 4">
            <a:extLst>
              <a:ext uri="{FF2B5EF4-FFF2-40B4-BE49-F238E27FC236}">
                <a16:creationId xmlns:a16="http://schemas.microsoft.com/office/drawing/2014/main" id="{815B0F6F-59FC-584A-F85B-C72D8D361973}"/>
              </a:ext>
            </a:extLst>
          </p:cNvPr>
          <p:cNvGrpSpPr/>
          <p:nvPr/>
        </p:nvGrpSpPr>
        <p:grpSpPr>
          <a:xfrm>
            <a:off x="12506022" y="1028700"/>
            <a:ext cx="4753278" cy="6094712"/>
            <a:chOff x="0" y="0"/>
            <a:chExt cx="2352212" cy="3016035"/>
          </a:xfrm>
        </p:grpSpPr>
        <p:sp>
          <p:nvSpPr>
            <p:cNvPr id="5" name="Freeform 5">
              <a:extLst>
                <a:ext uri="{FF2B5EF4-FFF2-40B4-BE49-F238E27FC236}">
                  <a16:creationId xmlns:a16="http://schemas.microsoft.com/office/drawing/2014/main" id="{9031EC91-5DC4-8BDA-489D-6846BCA4A1EB}"/>
                </a:ext>
              </a:extLst>
            </p:cNvPr>
            <p:cNvSpPr/>
            <p:nvPr/>
          </p:nvSpPr>
          <p:spPr>
            <a:xfrm>
              <a:off x="0" y="0"/>
              <a:ext cx="2352212" cy="3016035"/>
            </a:xfrm>
            <a:custGeom>
              <a:avLst/>
              <a:gdLst/>
              <a:ahLst/>
              <a:cxnLst/>
              <a:rect l="l" t="t" r="r" b="b"/>
              <a:pathLst>
                <a:path w="2352212" h="3016035">
                  <a:moveTo>
                    <a:pt x="0" y="0"/>
                  </a:moveTo>
                  <a:lnTo>
                    <a:pt x="2352212" y="0"/>
                  </a:lnTo>
                  <a:lnTo>
                    <a:pt x="2352212" y="3016035"/>
                  </a:lnTo>
                  <a:lnTo>
                    <a:pt x="0" y="3016035"/>
                  </a:lnTo>
                  <a:close/>
                </a:path>
              </a:pathLst>
            </a:cu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6" name="TextBox 6">
            <a:extLst>
              <a:ext uri="{FF2B5EF4-FFF2-40B4-BE49-F238E27FC236}">
                <a16:creationId xmlns:a16="http://schemas.microsoft.com/office/drawing/2014/main" id="{EE1D517C-AE79-0470-7831-E706C892ED75}"/>
              </a:ext>
            </a:extLst>
          </p:cNvPr>
          <p:cNvSpPr txBox="1"/>
          <p:nvPr/>
        </p:nvSpPr>
        <p:spPr>
          <a:xfrm>
            <a:off x="3429000" y="397395"/>
            <a:ext cx="11811000" cy="135421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800" b="0" i="0" u="none" strike="noStrike" kern="1200" cap="none" spc="-542" normalizeH="0" baseline="0" noProof="0" dirty="0">
                <a:ln>
                  <a:noFill/>
                </a:ln>
                <a:solidFill>
                  <a:srgbClr val="FFDE59"/>
                </a:solidFill>
                <a:effectLst/>
                <a:uLnTx/>
                <a:uFillTx/>
                <a:latin typeface="Roca Two"/>
                <a:ea typeface="+mn-ea"/>
                <a:cs typeface="+mn-cs"/>
              </a:rPr>
              <a:t>Partnership Working</a:t>
            </a:r>
            <a:endParaRPr kumimoji="0" lang="en-US" sz="8800" b="0" i="0" u="none" strike="noStrike" kern="1200" cap="none" spc="-542" normalizeH="0" baseline="0" noProof="0" dirty="0">
              <a:ln>
                <a:noFill/>
              </a:ln>
              <a:solidFill>
                <a:srgbClr val="FFDE59"/>
              </a:solidFill>
              <a:effectLst/>
              <a:uLnTx/>
              <a:uFillTx/>
              <a:latin typeface="Roca Two"/>
              <a:ea typeface="+mn-ea"/>
              <a:cs typeface="+mn-cs"/>
              <a:sym typeface="Roca Two"/>
            </a:endParaRPr>
          </a:p>
        </p:txBody>
      </p:sp>
      <p:sp>
        <p:nvSpPr>
          <p:cNvPr id="7" name="TextBox 7">
            <a:extLst>
              <a:ext uri="{FF2B5EF4-FFF2-40B4-BE49-F238E27FC236}">
                <a16:creationId xmlns:a16="http://schemas.microsoft.com/office/drawing/2014/main" id="{91DBCEAE-A3AB-17F9-BF14-83D132D5E45D}"/>
              </a:ext>
            </a:extLst>
          </p:cNvPr>
          <p:cNvSpPr txBox="1"/>
          <p:nvPr/>
        </p:nvSpPr>
        <p:spPr>
          <a:xfrm>
            <a:off x="11035997" y="1730623"/>
            <a:ext cx="6448728" cy="43088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Roca Two" panose="020B0604020202020204" charset="0"/>
                <a:ea typeface="+mn-ea"/>
                <a:cs typeface="+mn-cs"/>
              </a:rPr>
              <a:t>Who Can Support the Campaign?</a:t>
            </a:r>
          </a:p>
        </p:txBody>
      </p:sp>
      <p:sp>
        <p:nvSpPr>
          <p:cNvPr id="8" name="TextBox 8">
            <a:extLst>
              <a:ext uri="{FF2B5EF4-FFF2-40B4-BE49-F238E27FC236}">
                <a16:creationId xmlns:a16="http://schemas.microsoft.com/office/drawing/2014/main" id="{A0B824B9-D572-EF4B-E8C5-CCB6F0681054}"/>
              </a:ext>
            </a:extLst>
          </p:cNvPr>
          <p:cNvSpPr txBox="1"/>
          <p:nvPr/>
        </p:nvSpPr>
        <p:spPr>
          <a:xfrm>
            <a:off x="552450" y="1349169"/>
            <a:ext cx="8820150" cy="2437590"/>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NHS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Promote healthy lifestyles for children and young people.</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trusted health, sleep and physical-activity guidance.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sp>
        <p:nvSpPr>
          <p:cNvPr id="13" name="AutoShape 13">
            <a:extLst>
              <a:ext uri="{FF2B5EF4-FFF2-40B4-BE49-F238E27FC236}">
                <a16:creationId xmlns:a16="http://schemas.microsoft.com/office/drawing/2014/main" id="{B43D8B50-5948-EA48-B3FB-4B743E6A3FB1}"/>
              </a:ext>
            </a:extLst>
          </p:cNvPr>
          <p:cNvSpPr/>
          <p:nvPr/>
        </p:nvSpPr>
        <p:spPr>
          <a:xfrm>
            <a:off x="8305800" y="1562100"/>
            <a:ext cx="475327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TextBox 8">
            <a:extLst>
              <a:ext uri="{FF2B5EF4-FFF2-40B4-BE49-F238E27FC236}">
                <a16:creationId xmlns:a16="http://schemas.microsoft.com/office/drawing/2014/main" id="{8F17BE5D-215B-8BF2-6C87-C25C48905663}"/>
              </a:ext>
            </a:extLst>
          </p:cNvPr>
          <p:cNvSpPr txBox="1"/>
          <p:nvPr/>
        </p:nvSpPr>
        <p:spPr>
          <a:xfrm>
            <a:off x="1247943" y="4912930"/>
            <a:ext cx="55626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(NHS University Hospitals of Liverpool Group, 2024)</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0" name="Picture 9" descr="File:National Health Service (England) logo.svg - Wikimedia Commons">
            <a:extLst>
              <a:ext uri="{FF2B5EF4-FFF2-40B4-BE49-F238E27FC236}">
                <a16:creationId xmlns:a16="http://schemas.microsoft.com/office/drawing/2014/main" id="{B664EB93-518E-6844-75EE-7EFD2A3C6323}"/>
              </a:ext>
            </a:extLst>
          </p:cNvPr>
          <p:cNvPicPr>
            <a:picLocks noChangeAspect="1"/>
          </p:cNvPicPr>
          <p:nvPr/>
        </p:nvPicPr>
        <p:blipFill>
          <a:blip r:embed="rId2"/>
          <a:stretch>
            <a:fillRect/>
          </a:stretch>
        </p:blipFill>
        <p:spPr>
          <a:xfrm>
            <a:off x="3675214" y="3228350"/>
            <a:ext cx="4016375" cy="1626423"/>
          </a:xfrm>
          <a:prstGeom prst="rect">
            <a:avLst/>
          </a:prstGeom>
        </p:spPr>
      </p:pic>
      <p:sp>
        <p:nvSpPr>
          <p:cNvPr id="11" name="TextBox 8">
            <a:extLst>
              <a:ext uri="{FF2B5EF4-FFF2-40B4-BE49-F238E27FC236}">
                <a16:creationId xmlns:a16="http://schemas.microsoft.com/office/drawing/2014/main" id="{B5123307-5F60-43FD-C56B-1F8AF7A46474}"/>
              </a:ext>
            </a:extLst>
          </p:cNvPr>
          <p:cNvSpPr txBox="1"/>
          <p:nvPr/>
        </p:nvSpPr>
        <p:spPr>
          <a:xfrm>
            <a:off x="9296400" y="2726806"/>
            <a:ext cx="8572651" cy="7275838"/>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Internet Matters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Support children's online safety and digital wellbeing.</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screen-time advice and family digital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Schools &amp; Parents/Carers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Deliver weekly activities and support healthy routines at home.</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Why partnership matters:</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Children's screen habits are influenced by home, school and the wider environment—not the child alone. (NHS, 2025; Sport England, 2025; Internet Matters, 2026). </a:t>
            </a:r>
          </a:p>
        </p:txBody>
      </p:sp>
      <p:sp>
        <p:nvSpPr>
          <p:cNvPr id="12" name="TextBox 8">
            <a:extLst>
              <a:ext uri="{FF2B5EF4-FFF2-40B4-BE49-F238E27FC236}">
                <a16:creationId xmlns:a16="http://schemas.microsoft.com/office/drawing/2014/main" id="{04980FE9-5756-EFBE-16FB-61B01C68B621}"/>
              </a:ext>
            </a:extLst>
          </p:cNvPr>
          <p:cNvSpPr txBox="1"/>
          <p:nvPr/>
        </p:nvSpPr>
        <p:spPr>
          <a:xfrm>
            <a:off x="182562" y="5586642"/>
            <a:ext cx="8572651" cy="2437590"/>
          </a:xfrm>
          <a:prstGeom prst="rect">
            <a:avLst/>
          </a:prstGeom>
        </p:spPr>
        <p:txBody>
          <a:bodyPr wrap="square" lIns="0" tIns="0" rIns="0" bIns="0" rtlCol="0" anchor="t">
            <a:spAutoFit/>
          </a:bodyPr>
          <a:lstStyle/>
          <a:p>
            <a:pPr marL="0" marR="0" lvl="0" indent="0" algn="l" defTabSz="914400" rtl="0" eaLnBrk="1" fontAlgn="auto" latinLnBrk="0" hangingPunct="1">
              <a:lnSpc>
                <a:spcPct val="11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Sport England</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Aim: Help children and young people become more physically active.</a:t>
            </a:r>
            <a:b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Campaign role: Provide active-play ideas and activity resources.</a:t>
            </a:r>
          </a:p>
          <a:p>
            <a:pPr marL="0" marR="0" lvl="0" indent="0" algn="l" defTabSz="914400" rtl="0" eaLnBrk="1" fontAlgn="auto" latinLnBrk="0" hangingPunct="1">
              <a:lnSpc>
                <a:spcPct val="11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p:txBody>
      </p:sp>
      <p:pic>
        <p:nvPicPr>
          <p:cNvPr id="14" name="Picture 13">
            <a:extLst>
              <a:ext uri="{FF2B5EF4-FFF2-40B4-BE49-F238E27FC236}">
                <a16:creationId xmlns:a16="http://schemas.microsoft.com/office/drawing/2014/main" id="{76A1ECE0-AC71-8FDD-8469-90C7E6FB4C7F}"/>
              </a:ext>
            </a:extLst>
          </p:cNvPr>
          <p:cNvPicPr>
            <a:picLocks noChangeAspect="1"/>
          </p:cNvPicPr>
          <p:nvPr/>
        </p:nvPicPr>
        <p:blipFill>
          <a:blip r:embed="rId3"/>
          <a:stretch>
            <a:fillRect/>
          </a:stretch>
        </p:blipFill>
        <p:spPr>
          <a:xfrm>
            <a:off x="2424187" y="7314460"/>
            <a:ext cx="3514725" cy="2575145"/>
          </a:xfrm>
          <a:prstGeom prst="rect">
            <a:avLst/>
          </a:prstGeom>
        </p:spPr>
      </p:pic>
      <p:sp>
        <p:nvSpPr>
          <p:cNvPr id="15" name="TextBox 14">
            <a:extLst>
              <a:ext uri="{FF2B5EF4-FFF2-40B4-BE49-F238E27FC236}">
                <a16:creationId xmlns:a16="http://schemas.microsoft.com/office/drawing/2014/main" id="{343AAB1E-F55D-111F-EF22-3E00854019BB}"/>
              </a:ext>
            </a:extLst>
          </p:cNvPr>
          <p:cNvSpPr txBox="1"/>
          <p:nvPr/>
        </p:nvSpPr>
        <p:spPr>
          <a:xfrm>
            <a:off x="4343400" y="9909903"/>
            <a:ext cx="55626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(Veterans Response CIC, n.d.)</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6" name="Picture 15" descr="Internet Matters' logo - a green rounded rectangle with internetmatters.org written in white">
            <a:extLst>
              <a:ext uri="{FF2B5EF4-FFF2-40B4-BE49-F238E27FC236}">
                <a16:creationId xmlns:a16="http://schemas.microsoft.com/office/drawing/2014/main" id="{E8EB7E2B-FD91-2F4D-B079-3168586AF5CC}"/>
              </a:ext>
            </a:extLst>
          </p:cNvPr>
          <p:cNvPicPr>
            <a:picLocks noChangeAspect="1"/>
          </p:cNvPicPr>
          <p:nvPr/>
        </p:nvPicPr>
        <p:blipFill>
          <a:blip r:embed="rId4"/>
          <a:stretch>
            <a:fillRect/>
          </a:stretch>
        </p:blipFill>
        <p:spPr>
          <a:xfrm>
            <a:off x="14273061" y="4256914"/>
            <a:ext cx="2792396" cy="1764793"/>
          </a:xfrm>
          <a:prstGeom prst="rect">
            <a:avLst/>
          </a:prstGeom>
        </p:spPr>
      </p:pic>
      <p:sp>
        <p:nvSpPr>
          <p:cNvPr id="17" name="TextBox 16">
            <a:extLst>
              <a:ext uri="{FF2B5EF4-FFF2-40B4-BE49-F238E27FC236}">
                <a16:creationId xmlns:a16="http://schemas.microsoft.com/office/drawing/2014/main" id="{F7572F03-3B92-610D-B449-4A08AC56263C}"/>
              </a:ext>
            </a:extLst>
          </p:cNvPr>
          <p:cNvSpPr txBox="1"/>
          <p:nvPr/>
        </p:nvSpPr>
        <p:spPr>
          <a:xfrm>
            <a:off x="14667064" y="6114505"/>
            <a:ext cx="2209800" cy="307777"/>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Calibri"/>
                <a:ea typeface="+mn-ea"/>
                <a:cs typeface="+mn-cs"/>
              </a:rPr>
              <a:t> (Wikipedia, 2026)</a:t>
            </a:r>
            <a:endParaRPr kumimoji="0" lang="en-GB" sz="20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68599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p:cNvGrpSpPr/>
        <p:nvPr/>
      </p:nvGrpSpPr>
      <p:grpSpPr>
        <a:xfrm>
          <a:off x="0" y="0"/>
          <a:ext cx="0" cy="0"/>
          <a:chOff x="0" y="0"/>
          <a:chExt cx="0" cy="0"/>
        </a:xfrm>
      </p:grpSpPr>
      <p:sp>
        <p:nvSpPr>
          <p:cNvPr id="2" name="TextBox 2"/>
          <p:cNvSpPr txBox="1"/>
          <p:nvPr/>
        </p:nvSpPr>
        <p:spPr>
          <a:xfrm>
            <a:off x="3505200" y="526906"/>
            <a:ext cx="14415179" cy="1477328"/>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395" normalizeH="0" baseline="0" noProof="0" dirty="0">
                <a:ln>
                  <a:noFill/>
                </a:ln>
                <a:solidFill>
                  <a:srgbClr val="FFDE59"/>
                </a:solidFill>
                <a:effectLst/>
                <a:uLnTx/>
                <a:uFillTx/>
                <a:latin typeface="Roca Two"/>
                <a:ea typeface="+mn-ea"/>
                <a:cs typeface="+mn-cs"/>
              </a:rPr>
              <a:t>Using Existing Resources</a:t>
            </a:r>
            <a:endParaRPr kumimoji="0" lang="en-US" sz="9600" b="0" i="0" u="none" strike="noStrike" kern="1200" cap="none" spc="-395" normalizeH="0" baseline="0" noProof="0" dirty="0">
              <a:ln>
                <a:noFill/>
              </a:ln>
              <a:solidFill>
                <a:srgbClr val="FFDE59"/>
              </a:solidFill>
              <a:effectLst/>
              <a:uLnTx/>
              <a:uFillTx/>
              <a:latin typeface="Roca Two"/>
              <a:ea typeface="+mn-ea"/>
              <a:cs typeface="+mn-cs"/>
              <a:sym typeface="Roca Two"/>
            </a:endParaRPr>
          </a:p>
        </p:txBody>
      </p:sp>
      <p:sp>
        <p:nvSpPr>
          <p:cNvPr id="3" name="TextBox 3"/>
          <p:cNvSpPr txBox="1"/>
          <p:nvPr/>
        </p:nvSpPr>
        <p:spPr>
          <a:xfrm>
            <a:off x="5317323" y="1880148"/>
            <a:ext cx="6069163" cy="492443"/>
          </a:xfrm>
          <a:prstGeom prst="rect">
            <a:avLst/>
          </a:prstGeom>
        </p:spPr>
        <p:txBody>
          <a:bodyPr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Roca Two" panose="020B0604020202020204" charset="0"/>
                <a:ea typeface="+mn-ea"/>
                <a:cs typeface="+mn-cs"/>
              </a:rPr>
              <a:t>Don't Reinvent Everything</a:t>
            </a:r>
          </a:p>
        </p:txBody>
      </p:sp>
      <p:sp>
        <p:nvSpPr>
          <p:cNvPr id="4" name="TextBox 4"/>
          <p:cNvSpPr txBox="1"/>
          <p:nvPr/>
        </p:nvSpPr>
        <p:spPr>
          <a:xfrm>
            <a:off x="453007" y="2633065"/>
            <a:ext cx="10950522" cy="6382516"/>
          </a:xfrm>
          <a:prstGeom prst="rect">
            <a:avLst/>
          </a:prstGeom>
        </p:spPr>
        <p:txBody>
          <a:bodyPr wrap="square" lIns="0" tIns="0" rIns="0" bIns="0" rtlCol="0" anchor="t">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srgbClr val="FFDE59"/>
                </a:solidFill>
                <a:effectLst/>
                <a:uLnTx/>
                <a:uFillTx/>
                <a:latin typeface="Roca Two" panose="020B0604020202020204" charset="0"/>
                <a:ea typeface="+mn-ea"/>
                <a:cs typeface="+mn-cs"/>
              </a:rPr>
              <a:t>Resources we can adapt:</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a:t>
            </a: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Internet Matters</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family digital agreements &amp; screen-time advice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Sport England</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active-play ideas and activity resources</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NHS</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sleep and physical-activity advice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WHO</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physical-activity and sedentary-behaviour guidance</a:t>
            </a:r>
            <a:b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b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School</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 newsletters, classrooms and parent communication</a:t>
            </a: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1" u="none" strike="noStrike" kern="1200" cap="none" spc="0" normalizeH="0" baseline="0" noProof="0" dirty="0">
                <a:ln>
                  <a:noFill/>
                </a:ln>
                <a:solidFill>
                  <a:prstClr val="white"/>
                </a:solidFill>
                <a:effectLst/>
                <a:uLnTx/>
                <a:uFillTx/>
                <a:latin typeface="Roca Two" panose="020B0604020202020204" charset="0"/>
                <a:ea typeface="+mn-ea"/>
                <a:cs typeface="+mn-cs"/>
              </a:rPr>
              <a:t>(WHO, 2020; Sport England, 2025; Internet Matters, 2026)</a:t>
            </a:r>
            <a:endPar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endParaRPr>
          </a:p>
          <a:p>
            <a:pPr marL="0" marR="0" lvl="0" indent="0" algn="l" defTabSz="914400" rtl="0" eaLnBrk="1" fontAlgn="auto" latinLnBrk="0" hangingPunct="1">
              <a:lnSpc>
                <a:spcPct val="200000"/>
              </a:lnSpc>
              <a:spcBef>
                <a:spcPts val="0"/>
              </a:spcBef>
              <a:spcAft>
                <a:spcPts val="0"/>
              </a:spcAft>
              <a:buClrTx/>
              <a:buSzTx/>
              <a:buFontTx/>
              <a:buNone/>
              <a:tabLst/>
              <a:defRPr/>
            </a:pP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Sport England's latest Active Lives Children and Young People data cover physical-activity behaviours among </a:t>
            </a:r>
            <a:r>
              <a:rPr kumimoji="0" lang="en-GB" sz="2100" b="1" i="0" u="none" strike="noStrike" kern="1200" cap="none" spc="0" normalizeH="0" baseline="0" noProof="0" dirty="0">
                <a:ln>
                  <a:noFill/>
                </a:ln>
                <a:solidFill>
                  <a:prstClr val="white"/>
                </a:solidFill>
                <a:effectLst/>
                <a:uLnTx/>
                <a:uFillTx/>
                <a:latin typeface="Roca Two" panose="020B0604020202020204" charset="0"/>
                <a:ea typeface="+mn-ea"/>
                <a:cs typeface="+mn-cs"/>
              </a:rPr>
              <a:t>5–16-year-olds in England</a:t>
            </a:r>
            <a:r>
              <a:rPr kumimoji="0" lang="en-GB" sz="2100" b="0" i="0" u="none" strike="noStrike" kern="1200" cap="none" spc="0" normalizeH="0" baseline="0" noProof="0" dirty="0">
                <a:ln>
                  <a:noFill/>
                </a:ln>
                <a:solidFill>
                  <a:prstClr val="white"/>
                </a:solidFill>
                <a:effectLst/>
                <a:uLnTx/>
                <a:uFillTx/>
                <a:latin typeface="Roca Two" panose="020B0604020202020204" charset="0"/>
                <a:ea typeface="+mn-ea"/>
                <a:cs typeface="+mn-cs"/>
              </a:rPr>
              <a:t>, making the source particularly relevant to the campaign population.</a:t>
            </a:r>
          </a:p>
        </p:txBody>
      </p:sp>
      <p:sp>
        <p:nvSpPr>
          <p:cNvPr id="9" name="AutoShape 9"/>
          <p:cNvSpPr/>
          <p:nvPr/>
        </p:nvSpPr>
        <p:spPr>
          <a:xfrm>
            <a:off x="1219200" y="2552700"/>
            <a:ext cx="6059858" cy="0"/>
          </a:xfrm>
          <a:prstGeom prst="line">
            <a:avLst/>
          </a:prstGeom>
          <a:ln w="9525" cap="flat">
            <a:solidFill>
              <a:srgbClr val="4C4C4C"/>
            </a:solidFill>
            <a:prstDash val="solid"/>
            <a:headEnd type="none" w="sm" len="sm"/>
            <a:tailEnd type="none" w="sm" len="sm"/>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TextBox 4">
            <a:extLst>
              <a:ext uri="{FF2B5EF4-FFF2-40B4-BE49-F238E27FC236}">
                <a16:creationId xmlns:a16="http://schemas.microsoft.com/office/drawing/2014/main" id="{B8D79BAC-D08D-E14F-1681-64032EA3225B}"/>
              </a:ext>
            </a:extLst>
          </p:cNvPr>
          <p:cNvSpPr txBox="1"/>
          <p:nvPr/>
        </p:nvSpPr>
        <p:spPr>
          <a:xfrm>
            <a:off x="4725379" y="9015581"/>
            <a:ext cx="8837242" cy="1061829"/>
          </a:xfrm>
          <a:prstGeom prst="rect">
            <a:avLst/>
          </a:prstGeom>
        </p:spPr>
        <p:txBody>
          <a:bodyPr wrap="square"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DE59"/>
                </a:solidFill>
                <a:effectLst/>
                <a:uLnTx/>
                <a:uFillTx/>
                <a:latin typeface="Roca Two" panose="020B0604020202020204" charset="0"/>
                <a:ea typeface="+mn-ea"/>
                <a:cs typeface="+mn-cs"/>
              </a:rPr>
              <a:t>Critical point</a:t>
            </a:r>
            <a:r>
              <a:rPr kumimoji="0" lang="en-GB" sz="2400" b="0" i="0" u="none" strike="noStrike" kern="1200" cap="none" spc="0" normalizeH="0" baseline="0" noProof="0" dirty="0">
                <a:ln>
                  <a:noFill/>
                </a:ln>
                <a:solidFill>
                  <a:prstClr val="white"/>
                </a:solidFill>
                <a:effectLst/>
                <a:uLnTx/>
                <a:uFillTx/>
                <a:latin typeface="Roca Two" panose="020B0604020202020204" charset="0"/>
                <a:ea typeface="+mn-ea"/>
                <a:cs typeface="+mn-cs"/>
              </a:rPr>
              <a:t>: Existing resources improve feasibility, but they must be adapted to the 5–11 age group and local families.</a:t>
            </a:r>
          </a:p>
        </p:txBody>
      </p:sp>
      <p:pic>
        <p:nvPicPr>
          <p:cNvPr id="12" name="Picture 11" descr="Portrait of male teacher with his pupils in classroom using tablet pc">
            <a:extLst>
              <a:ext uri="{FF2B5EF4-FFF2-40B4-BE49-F238E27FC236}">
                <a16:creationId xmlns:a16="http://schemas.microsoft.com/office/drawing/2014/main" id="{699FEDA7-9F30-000E-0A58-6DEBAED61379}"/>
              </a:ext>
            </a:extLst>
          </p:cNvPr>
          <p:cNvPicPr>
            <a:picLocks noChangeAspect="1"/>
          </p:cNvPicPr>
          <p:nvPr/>
        </p:nvPicPr>
        <p:blipFill>
          <a:blip r:embed="rId2"/>
          <a:stretch>
            <a:fillRect/>
          </a:stretch>
        </p:blipFill>
        <p:spPr>
          <a:xfrm>
            <a:off x="11734800" y="1762650"/>
            <a:ext cx="4800600" cy="7202659"/>
          </a:xfrm>
          <a:prstGeom prst="rect">
            <a:avLst/>
          </a:prstGeom>
        </p:spPr>
      </p:pic>
      <p:sp>
        <p:nvSpPr>
          <p:cNvPr id="13" name="TextBox 4">
            <a:extLst>
              <a:ext uri="{FF2B5EF4-FFF2-40B4-BE49-F238E27FC236}">
                <a16:creationId xmlns:a16="http://schemas.microsoft.com/office/drawing/2014/main" id="{52B42EFA-351B-8F9B-177C-DD62DC93C41A}"/>
              </a:ext>
            </a:extLst>
          </p:cNvPr>
          <p:cNvSpPr txBox="1"/>
          <p:nvPr/>
        </p:nvSpPr>
        <p:spPr>
          <a:xfrm>
            <a:off x="14249400" y="9015581"/>
            <a:ext cx="3805441" cy="369332"/>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(Science Photo Library, 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81818"/>
        </a:solidFill>
        <a:effectLst/>
      </p:bgPr>
    </p:bg>
    <p:spTree>
      <p:nvGrpSpPr>
        <p:cNvPr id="1" name="">
          <a:extLst>
            <a:ext uri="{FF2B5EF4-FFF2-40B4-BE49-F238E27FC236}">
              <a16:creationId xmlns:a16="http://schemas.microsoft.com/office/drawing/2014/main" id="{25DA7700-D5CD-52C8-4F57-13360CBB626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13579EE-5666-7C01-E67D-FC6E1368463E}"/>
              </a:ext>
            </a:extLst>
          </p:cNvPr>
          <p:cNvSpPr txBox="1"/>
          <p:nvPr/>
        </p:nvSpPr>
        <p:spPr>
          <a:xfrm>
            <a:off x="533400" y="180380"/>
            <a:ext cx="14415179" cy="738664"/>
          </a:xfrm>
          <a:prstGeom prst="rect">
            <a:avLst/>
          </a:prstGeom>
        </p:spPr>
        <p:txBody>
          <a:bodyPr wrap="square" lIns="0" tIns="0" rIns="0" bIns="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395" normalizeH="0" baseline="0" noProof="0" dirty="0">
                <a:ln>
                  <a:noFill/>
                </a:ln>
                <a:solidFill>
                  <a:srgbClr val="FFDE59"/>
                </a:solidFill>
                <a:effectLst/>
                <a:uLnTx/>
                <a:uFillTx/>
                <a:latin typeface="Roca Two"/>
                <a:ea typeface="+mn-ea"/>
                <a:cs typeface="+mn-cs"/>
              </a:rPr>
              <a:t>References</a:t>
            </a:r>
            <a:endParaRPr kumimoji="0" lang="en-US" sz="4800" b="0" i="0" u="none" strike="noStrike" kern="1200" cap="none" spc="-395" normalizeH="0" baseline="0" noProof="0" dirty="0">
              <a:ln>
                <a:noFill/>
              </a:ln>
              <a:solidFill>
                <a:srgbClr val="FFDE59"/>
              </a:solidFill>
              <a:effectLst/>
              <a:uLnTx/>
              <a:uFillTx/>
              <a:latin typeface="Roca Two"/>
              <a:ea typeface="+mn-ea"/>
              <a:cs typeface="+mn-cs"/>
              <a:sym typeface="Roca Two"/>
            </a:endParaRPr>
          </a:p>
        </p:txBody>
      </p:sp>
      <p:sp>
        <p:nvSpPr>
          <p:cNvPr id="4" name="TextBox 4">
            <a:extLst>
              <a:ext uri="{FF2B5EF4-FFF2-40B4-BE49-F238E27FC236}">
                <a16:creationId xmlns:a16="http://schemas.microsoft.com/office/drawing/2014/main" id="{01E502D1-73A4-193F-82F3-40D2845B8DCC}"/>
              </a:ext>
            </a:extLst>
          </p:cNvPr>
          <p:cNvSpPr txBox="1"/>
          <p:nvPr/>
        </p:nvSpPr>
        <p:spPr>
          <a:xfrm>
            <a:off x="533400" y="1181100"/>
            <a:ext cx="17068800" cy="8933279"/>
          </a:xfrm>
          <a:prstGeom prst="rect">
            <a:avLst/>
          </a:prstGeom>
        </p:spPr>
        <p:txBody>
          <a:bodyPr wrap="square" lIns="0" tIns="0" rIns="0" bIns="0" rtlCol="0" anchor="t">
            <a:sp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Bacil, E.D.A.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et al.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(2024) ‘Exposure to smartphones and tablets, physical activity and sleep in children from 5 to 10 years old: a systematic review and meta-analysis’,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American Journal of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38(7), pp. 1033–1047. DOI: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https://doi.org/10.1177/08901171241242556.</a:t>
            </a: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Brown, N. (2023) ‘Schools and parents – collaborating to best support children’,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Tandem International Multilingual School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20 April.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https://www.tandem-ims.ch/en/blog/parent-teacher-colaboration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20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Cabinet Office and HM Treasury (2022)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Evaluation Action Plan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Cabinet Office and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https://www.gov.uk/government/publications/evaluation-action-plan/evaluation-action-plan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Department of Health and Social Care (2019)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UK Chief Medical Officers’ commentary on screen time and social media</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Department of Health and Social Care.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https://www.gov.uk/government/publications/uk-cmo-commentary-on-screen-time-and-social-media-map-of-reviews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Getty Images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Royalty-Free Stock Photos, Creative Images &amp; Vectors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https://www.gettyimages.co.uk/</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Quality in Policy Impact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7">
                  <a:extLst>
                    <a:ext uri="{A12FA001-AC4F-418D-AE19-62706E023703}">
                      <ahyp:hlinkClr xmlns:ahyp="http://schemas.microsoft.com/office/drawing/2018/hyperlinkcolor" val="tx"/>
                    </a:ext>
                  </a:extLst>
                </a:hlinkClick>
              </a:rPr>
              <a:t>https://www.gov.uk/government/publications/the-magenta-book/quality-in-policy-impact-evaluation-qpie-html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Magenta Book: Central Government Guidance on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rPr>
              <a:t>https://www.gov.uk/government/publications/the-magenta-book/magenta-book-central-government-guidance-on-evaluation-html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and Evaluation Task Force (2026a)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Magenta Book Annex A: Analytical Methods for Use within an Evaluation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9">
                  <a:extLst>
                    <a:ext uri="{A12FA001-AC4F-418D-AE19-62706E023703}">
                      <ahyp:hlinkClr xmlns:ahyp="http://schemas.microsoft.com/office/drawing/2018/hyperlinkcolor" val="tx"/>
                    </a:ext>
                  </a:extLst>
                </a:hlinkClick>
              </a:rPr>
              <a:t>https://www.gov.uk/government/publications/the-magenta-book/magenta-book-annex-a-analytical-methods-for-use-within-an-evaluation-html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HM Treasury and Evaluation Task Force (2026b)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Test and Learn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HM Treasury.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0">
                  <a:extLst>
                    <a:ext uri="{A12FA001-AC4F-418D-AE19-62706E023703}">
                      <ahyp:hlinkClr xmlns:ahyp="http://schemas.microsoft.com/office/drawing/2018/hyperlinkcolor" val="tx"/>
                    </a:ext>
                  </a:extLst>
                </a:hlinkClick>
              </a:rPr>
              <a:t>https://www.gov.uk/government/publications/the-magenta-book/test-and-learn-html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Internet Matters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Screen Time Advice Hub</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1">
                  <a:extLst>
                    <a:ext uri="{A12FA001-AC4F-418D-AE19-62706E023703}">
                      <ahyp:hlinkClr xmlns:ahyp="http://schemas.microsoft.com/office/drawing/2018/hyperlinkcolor" val="tx"/>
                    </a:ext>
                  </a:extLst>
                </a:hlinkClick>
              </a:rPr>
              <a:t>https://www.internetmatters.org/issues/screen-time/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Naidoo, J. and Wills, J. (2009)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Foundations for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3rd edn. Edinburgh: Baillière Tindall Elsevier.</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Physical Activity Guidelines for Children and Young People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2">
                  <a:extLst>
                    <a:ext uri="{A12FA001-AC4F-418D-AE19-62706E023703}">
                      <ahyp:hlinkClr xmlns:ahyp="http://schemas.microsoft.com/office/drawing/2018/hyperlinkcolor" val="tx"/>
                    </a:ext>
                  </a:extLst>
                </a:hlinkClick>
              </a:rPr>
              <a:t>https://www.nhs.uk/live-well/exercise/physical-activity-guidelines-children-and-young-people/</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University Hospitals of Liverpool Group (2024)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NHS University Hospitals of Liverpool Group (UHLG) receives formal approval</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3">
                  <a:extLst>
                    <a:ext uri="{A12FA001-AC4F-418D-AE19-62706E023703}">
                      <ahyp:hlinkClr xmlns:ahyp="http://schemas.microsoft.com/office/drawing/2018/hyperlinkcolor" val="tx"/>
                    </a:ext>
                  </a:extLst>
                </a:hlinkClick>
              </a:rPr>
              <a:t>NHS University Hospitals of Liverpool Group</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25 September 2026). </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Ofcom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Children and Parents: Media Use and Attitudes Report 2025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Ofcom.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4">
                  <a:extLst>
                    <a:ext uri="{A12FA001-AC4F-418D-AE19-62706E023703}">
                      <ahyp:hlinkClr xmlns:ahyp="http://schemas.microsoft.com/office/drawing/2018/hyperlinkcolor" val="tx"/>
                    </a:ext>
                  </a:extLst>
                </a:hlinkClick>
              </a:rPr>
              <a:t>https://www.ofcom.org.uk/media-use-and-attitudes/media-habits-children/children-and-parents-media-use-and-attitudes-report-2025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Ofcom (2026)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Children and Parents: Media Use and Attitudes Report 2025–26</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Ofcom. Available at: https://www.ofcom.org.uk/media-use-and-attitudes/media-habits-children/children-and-parents-media-use-and-attitudes-report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Science Photo Library (n.d.)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Pupil learning using book and tablet PC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[Photograph].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5">
                  <a:extLst>
                    <a:ext uri="{A12FA001-AC4F-418D-AE19-62706E023703}">
                      <ahyp:hlinkClr xmlns:ahyp="http://schemas.microsoft.com/office/drawing/2018/hyperlinkcolor" val="tx"/>
                    </a:ext>
                  </a:extLst>
                </a:hlinkClick>
              </a:rPr>
              <a:t>https://www.sciencephoto.com/media/749232/view</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20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Sport England (2025)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Active Lives Children and Young People Survey: Academic Year 2024–25</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London: Sport England.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6">
                  <a:extLst>
                    <a:ext uri="{A12FA001-AC4F-418D-AE19-62706E023703}">
                      <ahyp:hlinkClr xmlns:ahyp="http://schemas.microsoft.com/office/drawing/2018/hyperlinkcolor" val="tx"/>
                    </a:ext>
                  </a:extLst>
                </a:hlinkClick>
              </a:rPr>
              <a:t>https://www.sportengland.org/research-and-data/data/active-lives/active-lives-data-tables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Veterans Response CIC (n.d.)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Making a change in the community</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7">
                  <a:extLst>
                    <a:ext uri="{A12FA001-AC4F-418D-AE19-62706E023703}">
                      <ahyp:hlinkClr xmlns:ahyp="http://schemas.microsoft.com/office/drawing/2018/hyperlinkcolor" val="tx"/>
                    </a:ext>
                  </a:extLst>
                </a:hlinkClick>
              </a:rPr>
              <a:t>Veterans Response CIC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25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World Health Organization (1986)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Ottawa Charter for Health Promotion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Geneva: World Health Organization.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8">
                  <a:extLst>
                    <a:ext uri="{A12FA001-AC4F-418D-AE19-62706E023703}">
                      <ahyp:hlinkClr xmlns:ahyp="http://schemas.microsoft.com/office/drawing/2018/hyperlinkcolor" val="tx"/>
                    </a:ext>
                  </a:extLst>
                </a:hlinkClick>
              </a:rPr>
              <a:t>https://www.who.int/publications/i/item/WH-1987</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a:p>
            <a:pPr marL="0" marR="0" lvl="0" indent="0" algn="l" defTabSz="914400" rtl="0" eaLnBrk="1" fontAlgn="auto" latinLnBrk="0" hangingPunct="1">
              <a:lnSpc>
                <a:spcPct val="13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World Health Organization (2020)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WHO Guidelines on Physical Activity and Sedentary Behaviour</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Geneva: World Health Organization. 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hlinkClick r:id="rId19">
                  <a:extLst>
                    <a:ext uri="{A12FA001-AC4F-418D-AE19-62706E023703}">
                      <ahyp:hlinkClr xmlns:ahyp="http://schemas.microsoft.com/office/drawing/2018/hyperlinkcolor" val="tx"/>
                    </a:ext>
                  </a:extLst>
                </a:hlinkClick>
              </a:rPr>
              <a:t>https://www.who.int/publications/i/item/9789240015128</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(Accessed: 24 September 2026).</a:t>
            </a:r>
          </a:p>
        </p:txBody>
      </p:sp>
    </p:spTree>
    <p:extLst>
      <p:ext uri="{BB962C8B-B14F-4D97-AF65-F5344CB8AC3E}">
        <p14:creationId xmlns:p14="http://schemas.microsoft.com/office/powerpoint/2010/main" val="1698795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15000">
              <a:srgbClr val="002060"/>
            </a:gs>
            <a:gs pos="74000">
              <a:schemeClr val="accent1">
                <a:lumMod val="45000"/>
                <a:lumOff val="55000"/>
              </a:schemeClr>
            </a:gs>
            <a:gs pos="36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98AB-2098-5B5D-0FBD-0C26295453EB}"/>
              </a:ext>
            </a:extLst>
          </p:cNvPr>
          <p:cNvSpPr>
            <a:spLocks noGrp="1"/>
          </p:cNvSpPr>
          <p:nvPr>
            <p:ph type="ctrTitle"/>
          </p:nvPr>
        </p:nvSpPr>
        <p:spPr>
          <a:xfrm>
            <a:off x="9144000" y="79268"/>
            <a:ext cx="8929869" cy="1585035"/>
          </a:xfrm>
          <a:gradFill>
            <a:gsLst>
              <a:gs pos="91000">
                <a:srgbClr val="002060"/>
              </a:gs>
              <a:gs pos="36000">
                <a:schemeClr val="accent6">
                  <a:lumMod val="75000"/>
                </a:schemeClr>
              </a:gs>
              <a:gs pos="86000">
                <a:srgbClr val="7030A0"/>
              </a:gs>
            </a:gsLst>
            <a:lin ang="5400000" scaled="1"/>
          </a:gradFill>
        </p:spPr>
        <p:txBody>
          <a:bodyPr vert="horz" lIns="137160" tIns="68580" rIns="137160" bIns="68580" rtlCol="0" anchor="b">
            <a:normAutofit/>
          </a:bodyPr>
          <a:lstStyle/>
          <a:p>
            <a:pPr algn="l"/>
            <a:r>
              <a:rPr lang="en-US" sz="3600" dirty="0">
                <a:solidFill>
                  <a:schemeClr val="bg1"/>
                </a:solidFill>
                <a:latin typeface="Arial" panose="020B0604020202020204" pitchFamily="34" charset="0"/>
                <a:cs typeface="Arial" panose="020B0604020202020204" pitchFamily="34" charset="0"/>
              </a:rPr>
              <a:t>Benefits and Challenges of Reducing Screen Time</a:t>
            </a:r>
            <a:br>
              <a:rPr lang="en-US" sz="3600" dirty="0">
                <a:solidFill>
                  <a:schemeClr val="bg1"/>
                </a:solidFill>
                <a:latin typeface="Arial" panose="020B0604020202020204" pitchFamily="34" charset="0"/>
                <a:cs typeface="Arial" panose="020B0604020202020204" pitchFamily="34" charset="0"/>
              </a:rPr>
            </a:br>
            <a:endParaRPr lang="en-US" sz="3600" dirty="0">
              <a:solidFill>
                <a:schemeClr val="bg1"/>
              </a:solidFill>
              <a:latin typeface="Arial" panose="020B0604020202020204" pitchFamily="34" charset="0"/>
              <a:cs typeface="Arial" panose="020B0604020202020204" pitchFamily="34" charset="0"/>
            </a:endParaRPr>
          </a:p>
        </p:txBody>
      </p:sp>
      <p:pic>
        <p:nvPicPr>
          <p:cNvPr id="7" name="Picture 6" descr="Pic Of Kids Running">
            <a:extLst>
              <a:ext uri="{FF2B5EF4-FFF2-40B4-BE49-F238E27FC236}">
                <a16:creationId xmlns:a16="http://schemas.microsoft.com/office/drawing/2014/main" id="{9EFA2A76-8879-9EF3-921A-B297B454E67E}"/>
              </a:ext>
            </a:extLst>
          </p:cNvPr>
          <p:cNvPicPr>
            <a:picLocks noChangeAspect="1"/>
          </p:cNvPicPr>
          <p:nvPr/>
        </p:nvPicPr>
        <p:blipFill>
          <a:blip r:embed="rId2">
            <a:alphaModFix/>
            <a:extLst>
              <a:ext uri="{28A0092B-C50C-407E-A947-70E740481C1C}">
                <a14:useLocalDpi xmlns:a14="http://schemas.microsoft.com/office/drawing/2010/main" val="0"/>
              </a:ext>
            </a:extLst>
          </a:blip>
          <a:srcRect l="13835" r="11391" b="-3"/>
          <a:stretch>
            <a:fillRect/>
          </a:stretch>
        </p:blipFill>
        <p:spPr bwMode="auto">
          <a:xfrm>
            <a:off x="-31455" y="126444"/>
            <a:ext cx="6668193" cy="5596071"/>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noFill/>
          <a:effectLst>
            <a:softEdge rad="0"/>
          </a:effectLst>
        </p:spPr>
      </p:pic>
      <p:pic>
        <p:nvPicPr>
          <p:cNvPr id="8" name="Picture 7" descr="Can therapy help my child build resilience? - Center for Therapeutic ...">
            <a:extLst>
              <a:ext uri="{FF2B5EF4-FFF2-40B4-BE49-F238E27FC236}">
                <a16:creationId xmlns:a16="http://schemas.microsoft.com/office/drawing/2014/main" id="{8627F08C-8E5B-5D97-FF4A-2772E4D1165E}"/>
              </a:ext>
            </a:extLst>
          </p:cNvPr>
          <p:cNvPicPr>
            <a:picLocks noChangeAspect="1"/>
          </p:cNvPicPr>
          <p:nvPr/>
        </p:nvPicPr>
        <p:blipFill>
          <a:blip r:embed="rId3">
            <a:alphaModFix/>
            <a:extLst>
              <a:ext uri="{28A0092B-C50C-407E-A947-70E740481C1C}">
                <a14:useLocalDpi xmlns:a14="http://schemas.microsoft.com/office/drawing/2010/main" val="0"/>
              </a:ext>
            </a:extLst>
          </a:blip>
          <a:srcRect l="12195" r="9957" b="-4"/>
          <a:stretch>
            <a:fillRect/>
          </a:stretch>
        </p:blipFill>
        <p:spPr bwMode="auto">
          <a:xfrm>
            <a:off x="12867" y="5875919"/>
            <a:ext cx="5160879" cy="4425308"/>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noFill/>
          <a:effectLst>
            <a:softEdge rad="0"/>
          </a:effectLst>
        </p:spPr>
      </p:pic>
      <p:pic>
        <p:nvPicPr>
          <p:cNvPr id="9" name="Picture 8" descr="Age by age social development checklist – Artofit">
            <a:extLst>
              <a:ext uri="{FF2B5EF4-FFF2-40B4-BE49-F238E27FC236}">
                <a16:creationId xmlns:a16="http://schemas.microsoft.com/office/drawing/2014/main" id="{87EBA171-433A-972C-0E9D-8913FDF10FEF}"/>
              </a:ext>
            </a:extLst>
          </p:cNvPr>
          <p:cNvPicPr>
            <a:picLocks noChangeAspect="1"/>
          </p:cNvPicPr>
          <p:nvPr/>
        </p:nvPicPr>
        <p:blipFill>
          <a:blip r:embed="rId4">
            <a:alphaModFix/>
          </a:blip>
          <a:srcRect l="18669" r="5469" b="2"/>
          <a:stretch>
            <a:fillRect/>
          </a:stretch>
        </p:blipFill>
        <p:spPr>
          <a:xfrm>
            <a:off x="3775238" y="4289151"/>
            <a:ext cx="4974582" cy="4917948"/>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6" name="TextBox 5">
            <a:extLst>
              <a:ext uri="{FF2B5EF4-FFF2-40B4-BE49-F238E27FC236}">
                <a16:creationId xmlns:a16="http://schemas.microsoft.com/office/drawing/2014/main" id="{EABEE8A4-EF86-D5A3-B561-2B53CC0DA36E}"/>
              </a:ext>
            </a:extLst>
          </p:cNvPr>
          <p:cNvSpPr txBox="1"/>
          <p:nvPr/>
        </p:nvSpPr>
        <p:spPr>
          <a:xfrm>
            <a:off x="8893560" y="1664303"/>
            <a:ext cx="9381573" cy="8592218"/>
          </a:xfrm>
          <a:prstGeom prst="rect">
            <a:avLst/>
          </a:prstGeom>
          <a:noFill/>
        </p:spPr>
        <p:txBody>
          <a:bodyPr vert="horz" lIns="137160" tIns="68580" rIns="137160" bIns="68580" rtlCol="0" anchor="ctr">
            <a:normAutofit fontScale="92500" lnSpcReduction="20000"/>
          </a:bodyPr>
          <a:lstStyle/>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Screen Smart  Kids</a:t>
            </a:r>
          </a:p>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Target group:</a:t>
            </a:r>
            <a:r>
              <a:rPr lang="en-US" sz="2100" dirty="0">
                <a:solidFill>
                  <a:srgbClr val="000000"/>
                </a:solidFill>
                <a:latin typeface="Arial" panose="020B0604020202020204" pitchFamily="34" charset="0"/>
                <a:cs typeface="Arial" panose="020B0604020202020204" pitchFamily="34" charset="0"/>
              </a:rPr>
              <a:t> Children aged 5-11 years</a:t>
            </a:r>
            <a:br>
              <a:rPr lang="en-US" sz="2100" dirty="0">
                <a:solidFill>
                  <a:srgbClr val="000000"/>
                </a:solidFill>
                <a:latin typeface="Arial" panose="020B0604020202020204" pitchFamily="34" charset="0"/>
                <a:cs typeface="Arial" panose="020B0604020202020204" pitchFamily="34" charset="0"/>
              </a:rPr>
            </a:br>
            <a:endParaRPr lang="en-US" sz="2100"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err="1">
                <a:solidFill>
                  <a:srgbClr val="000000"/>
                </a:solidFill>
                <a:latin typeface="Arial" panose="020B0604020202020204" pitchFamily="34" charset="0"/>
                <a:cs typeface="Arial" panose="020B0604020202020204" pitchFamily="34" charset="0"/>
              </a:rPr>
              <a:t>Behaviour</a:t>
            </a:r>
            <a:r>
              <a:rPr lang="en-US" sz="2100" b="1" dirty="0">
                <a:solidFill>
                  <a:srgbClr val="000000"/>
                </a:solidFill>
                <a:latin typeface="Arial" panose="020B0604020202020204" pitchFamily="34" charset="0"/>
                <a:cs typeface="Arial" panose="020B0604020202020204" pitchFamily="34" charset="0"/>
              </a:rPr>
              <a:t>:</a:t>
            </a:r>
            <a:r>
              <a:rPr lang="en-US" sz="2100" dirty="0">
                <a:solidFill>
                  <a:srgbClr val="000000"/>
                </a:solidFill>
                <a:latin typeface="Arial" panose="020B0604020202020204" pitchFamily="34" charset="0"/>
                <a:cs typeface="Arial" panose="020B0604020202020204" pitchFamily="34" charset="0"/>
              </a:rPr>
              <a:t> Reducing excessive recreational screen time and promoting a healthier balance between screen use, physical activity, sleep, play and social interaction.</a:t>
            </a:r>
          </a:p>
          <a:p>
            <a:pPr indent="-342900" defTabSz="1371600">
              <a:lnSpc>
                <a:spcPct val="110000"/>
              </a:lnSpc>
              <a:spcAft>
                <a:spcPts val="900"/>
              </a:spcAft>
              <a:buFont typeface="Arial" panose="020B0604020202020204" pitchFamily="34" charset="0"/>
              <a:buChar char="•"/>
            </a:pPr>
            <a:endParaRPr lang="en-US" sz="2100" b="1"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a:solidFill>
                  <a:srgbClr val="000000"/>
                </a:solidFill>
                <a:latin typeface="Arial" panose="020B0604020202020204" pitchFamily="34" charset="0"/>
                <a:cs typeface="Arial" panose="020B0604020202020204" pitchFamily="34" charset="0"/>
              </a:rPr>
              <a:t>POTENTIAL BENEFITS</a:t>
            </a:r>
            <a:endParaRPr lang="en-US" sz="2100"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r>
              <a:rPr lang="en-US" sz="2100" b="1" dirty="0">
                <a:solidFill>
                  <a:srgbClr val="000000"/>
                </a:solidFill>
                <a:latin typeface="Arial" panose="020B0604020202020204" pitchFamily="34" charset="0"/>
                <a:cs typeface="Arial" panose="020B0604020202020204" pitchFamily="34" charset="0"/>
              </a:rPr>
              <a:t>Physiological:</a:t>
            </a:r>
            <a:r>
              <a:rPr lang="en-US" sz="2100" dirty="0">
                <a:solidFill>
                  <a:srgbClr val="000000"/>
                </a:solidFill>
                <a:latin typeface="Arial" panose="020B0604020202020204" pitchFamily="34" charset="0"/>
                <a:cs typeface="Arial" panose="020B0604020202020204" pitchFamily="34" charset="0"/>
              </a:rPr>
              <a:t> Greater opportunities for physical activity, healthier sleep routines and support for healthy physical development (Bull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2020; Lister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2023)</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a:t>
            </a:r>
            <a:r>
              <a:rPr lang="en-US" sz="2100" b="1" dirty="0">
                <a:solidFill>
                  <a:srgbClr val="000000"/>
                </a:solidFill>
                <a:latin typeface="Arial" panose="020B0604020202020204" pitchFamily="34" charset="0"/>
                <a:cs typeface="Arial" panose="020B0604020202020204" pitchFamily="34" charset="0"/>
              </a:rPr>
              <a:t>Psychological:</a:t>
            </a:r>
            <a:r>
              <a:rPr lang="en-US" sz="2100" dirty="0">
                <a:solidFill>
                  <a:srgbClr val="000000"/>
                </a:solidFill>
                <a:latin typeface="Arial" panose="020B0604020202020204" pitchFamily="34" charset="0"/>
                <a:cs typeface="Arial" panose="020B0604020202020204" pitchFamily="34" charset="0"/>
              </a:rPr>
              <a:t> Improved well-being, mood, concentration and opportunities for creativity  (Oswald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2020; Santos </a:t>
            </a:r>
            <a:r>
              <a:rPr lang="en-US" sz="2100" i="1" dirty="0">
                <a:solidFill>
                  <a:srgbClr val="000000"/>
                </a:solidFill>
                <a:latin typeface="Arial" panose="020B0604020202020204" pitchFamily="34" charset="0"/>
                <a:cs typeface="Arial" panose="020B0604020202020204" pitchFamily="34" charset="0"/>
              </a:rPr>
              <a:t>et al</a:t>
            </a:r>
            <a:r>
              <a:rPr lang="en-US" sz="2100" dirty="0">
                <a:solidFill>
                  <a:srgbClr val="000000"/>
                </a:solidFill>
                <a:latin typeface="Arial" panose="020B0604020202020204" pitchFamily="34" charset="0"/>
                <a:cs typeface="Arial" panose="020B0604020202020204" pitchFamily="34" charset="0"/>
              </a:rPr>
              <a:t>., 2022).                                                                                  </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a:t>
            </a:r>
            <a:r>
              <a:rPr lang="en-US" sz="2100" b="1" dirty="0">
                <a:solidFill>
                  <a:srgbClr val="000000"/>
                </a:solidFill>
                <a:latin typeface="Arial" panose="020B0604020202020204" pitchFamily="34" charset="0"/>
                <a:cs typeface="Arial" panose="020B0604020202020204" pitchFamily="34" charset="0"/>
              </a:rPr>
              <a:t>Sociological:</a:t>
            </a:r>
            <a:r>
              <a:rPr lang="en-US" sz="2100" dirty="0">
                <a:solidFill>
                  <a:srgbClr val="000000"/>
                </a:solidFill>
                <a:latin typeface="Arial" panose="020B0604020202020204" pitchFamily="34" charset="0"/>
                <a:cs typeface="Arial" panose="020B0604020202020204" pitchFamily="34" charset="0"/>
              </a:rPr>
              <a:t> More family interaction, friendship and face-to-face play (Ofcom, 2024).</a:t>
            </a:r>
          </a:p>
          <a:p>
            <a:pPr indent="-342900" defTabSz="1371600">
              <a:lnSpc>
                <a:spcPct val="110000"/>
              </a:lnSpc>
              <a:spcAft>
                <a:spcPts val="900"/>
              </a:spcAft>
              <a:buFont typeface="Arial" panose="020B0604020202020204" pitchFamily="34" charset="0"/>
              <a:buChar char="•"/>
            </a:pPr>
            <a:endParaRPr lang="en-US" sz="2100" b="1" dirty="0">
              <a:solidFill>
                <a:srgbClr val="000000"/>
              </a:solidFill>
              <a:latin typeface="Arial" panose="020B0604020202020204" pitchFamily="34" charset="0"/>
              <a:cs typeface="Arial" panose="020B0604020202020204" pitchFamily="34" charset="0"/>
            </a:endParaRPr>
          </a:p>
          <a:p>
            <a:pPr defTabSz="1371600">
              <a:lnSpc>
                <a:spcPct val="110000"/>
              </a:lnSpc>
              <a:spcAft>
                <a:spcPts val="900"/>
              </a:spcAft>
            </a:pPr>
            <a:r>
              <a:rPr lang="en-US" sz="2100" b="1" dirty="0">
                <a:solidFill>
                  <a:srgbClr val="000000"/>
                </a:solidFill>
                <a:latin typeface="Arial" panose="020B0604020202020204" pitchFamily="34" charset="0"/>
                <a:cs typeface="Arial" panose="020B0604020202020204" pitchFamily="34" charset="0"/>
              </a:rPr>
              <a:t>CHALLENGES</a:t>
            </a: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endParaRPr lang="en-US" sz="2100" dirty="0">
              <a:solidFill>
                <a:srgbClr val="000000"/>
              </a:solidFill>
              <a:latin typeface="Arial" panose="020B0604020202020204" pitchFamily="34" charset="0"/>
              <a:cs typeface="Arial" panose="020B0604020202020204" pitchFamily="34" charset="0"/>
            </a:endParaRP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Enjoyment and entertainment: Screens offer accessible, engaging recreational activities.</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Easy access to phones, tablets and games by age 5-7, nearly all children go online independently (Ofcom, 2024).</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Friends and social activities online</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Family screen-use habits</a:t>
            </a:r>
          </a:p>
          <a:p>
            <a:pPr indent="-342900" defTabSz="1371600">
              <a:lnSpc>
                <a:spcPct val="110000"/>
              </a:lnSpc>
              <a:spcAft>
                <a:spcPts val="900"/>
              </a:spcAft>
              <a:buFont typeface="Arial" panose="020B0604020202020204" pitchFamily="34" charset="0"/>
              <a:buChar char="•"/>
            </a:pPr>
            <a:r>
              <a:rPr lang="en-US" sz="2100" dirty="0">
                <a:solidFill>
                  <a:srgbClr val="000000"/>
                </a:solidFill>
                <a:latin typeface="Arial" panose="020B0604020202020204" pitchFamily="34" charset="0"/>
                <a:cs typeface="Arial" panose="020B0604020202020204" pitchFamily="34" charset="0"/>
              </a:rPr>
              <a:t>😴 Difficulty creating screen-free routines</a:t>
            </a:r>
          </a:p>
          <a:p>
            <a:pPr indent="-342900" defTabSz="1371600">
              <a:lnSpc>
                <a:spcPct val="90000"/>
              </a:lnSpc>
              <a:spcAft>
                <a:spcPts val="900"/>
              </a:spcAft>
              <a:buFont typeface="Arial" panose="020B0604020202020204" pitchFamily="34" charset="0"/>
              <a:buChar char="•"/>
            </a:pPr>
            <a:endParaRPr lang="en-US" sz="1050" dirty="0">
              <a:solidFill>
                <a:srgbClr val="000000"/>
              </a:solidFill>
              <a:latin typeface="Raleway"/>
            </a:endParaRPr>
          </a:p>
          <a:p>
            <a:pPr indent="-342900" defTabSz="1371600">
              <a:lnSpc>
                <a:spcPct val="90000"/>
              </a:lnSpc>
              <a:spcAft>
                <a:spcPts val="900"/>
              </a:spcAft>
              <a:buFont typeface="Arial" panose="020B0604020202020204" pitchFamily="34" charset="0"/>
              <a:buChar char="•"/>
            </a:pPr>
            <a:endParaRPr lang="en-US" sz="1050" dirty="0">
              <a:solidFill>
                <a:srgbClr val="000000"/>
              </a:solidFill>
              <a:latin typeface="Raleway"/>
            </a:endParaRPr>
          </a:p>
        </p:txBody>
      </p:sp>
    </p:spTree>
    <p:extLst>
      <p:ext uri="{BB962C8B-B14F-4D97-AF65-F5344CB8AC3E}">
        <p14:creationId xmlns:p14="http://schemas.microsoft.com/office/powerpoint/2010/main" val="1911081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15000">
              <a:srgbClr val="002060"/>
            </a:gs>
            <a:gs pos="74000">
              <a:schemeClr val="accent1">
                <a:lumMod val="45000"/>
                <a:lumOff val="55000"/>
              </a:schemeClr>
            </a:gs>
            <a:gs pos="36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5BA1-6379-1AF4-8D12-DE3127F85EE7}"/>
              </a:ext>
            </a:extLst>
          </p:cNvPr>
          <p:cNvSpPr>
            <a:spLocks noGrp="1"/>
          </p:cNvSpPr>
          <p:nvPr>
            <p:ph type="title"/>
          </p:nvPr>
        </p:nvSpPr>
        <p:spPr>
          <a:xfrm>
            <a:off x="1402529" y="-12131"/>
            <a:ext cx="7085256" cy="1033686"/>
          </a:xfrm>
        </p:spPr>
        <p:txBody>
          <a:bodyPr>
            <a:normAutofit/>
          </a:bodyPr>
          <a:lstStyle/>
          <a:p>
            <a:r>
              <a:rPr lang="en-US" sz="3600" dirty="0">
                <a:solidFill>
                  <a:schemeClr val="bg2"/>
                </a:solidFill>
                <a:latin typeface="Arial" panose="020B0604020202020204" pitchFamily="34" charset="0"/>
                <a:cs typeface="Arial" panose="020B0604020202020204" pitchFamily="34" charset="0"/>
              </a:rPr>
              <a:t>Why Does Screen Time Matter?</a:t>
            </a:r>
            <a:endParaRPr lang="en-GB" sz="3600" dirty="0">
              <a:solidFill>
                <a:schemeClr val="bg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7F4B25-DF8D-2D89-42B9-BE0671FF994F}"/>
              </a:ext>
            </a:extLst>
          </p:cNvPr>
          <p:cNvSpPr>
            <a:spLocks noGrp="1"/>
          </p:cNvSpPr>
          <p:nvPr>
            <p:ph idx="1"/>
          </p:nvPr>
        </p:nvSpPr>
        <p:spPr>
          <a:xfrm>
            <a:off x="579569" y="1431384"/>
            <a:ext cx="9425940" cy="6527007"/>
          </a:xfrm>
        </p:spPr>
        <p:txBody>
          <a:bodyPr>
            <a:normAutofit/>
          </a:bodyPr>
          <a:lstStyle/>
          <a:p>
            <a:r>
              <a:rPr lang="en-US" dirty="0">
                <a:solidFill>
                  <a:schemeClr val="bg1"/>
                </a:solidFill>
                <a:latin typeface="Arial" panose="020B0604020202020204" pitchFamily="34" charset="0"/>
                <a:cs typeface="Arial" panose="020B0604020202020204" pitchFamily="34" charset="0"/>
              </a:rPr>
              <a:t>Excessive recreational screen use can displace time that could be spent on physical activity, sleep, interacting with family and friends, or being creative </a:t>
            </a:r>
            <a:r>
              <a:rPr lang="en-GB" dirty="0">
                <a:solidFill>
                  <a:schemeClr val="bg1"/>
                </a:solidFill>
                <a:latin typeface="Arial" panose="020B0604020202020204" pitchFamily="34" charset="0"/>
                <a:cs typeface="Arial" panose="020B0604020202020204" pitchFamily="34" charset="0"/>
              </a:rPr>
              <a:t>(Chaput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2020).</a:t>
            </a: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Screen use is not automatically harmful: content, context, duration and the individual child all matter </a:t>
            </a:r>
            <a:r>
              <a:rPr lang="en-GB" dirty="0">
                <a:solidFill>
                  <a:schemeClr val="bg1"/>
                </a:solidFill>
              </a:rPr>
              <a:t>(Ofcom, 2024).</a:t>
            </a: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The campaign therefore focuses on balance rather than eliminating technology.</a:t>
            </a:r>
          </a:p>
          <a:p>
            <a:endParaRPr lang="en-GB"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325E63A-DE64-58DF-133C-2D3789276E71}"/>
              </a:ext>
            </a:extLst>
          </p:cNvPr>
          <p:cNvPicPr>
            <a:picLocks noChangeAspect="1"/>
          </p:cNvPicPr>
          <p:nvPr/>
        </p:nvPicPr>
        <p:blipFill>
          <a:blip r:embed="rId2"/>
          <a:srcRect l="29538" t="76825" r="30715" b="7789"/>
          <a:stretch>
            <a:fillRect/>
          </a:stretch>
        </p:blipFill>
        <p:spPr>
          <a:xfrm>
            <a:off x="377192" y="5430192"/>
            <a:ext cx="8282492" cy="3162750"/>
          </a:xfrm>
          <a:prstGeom prst="rect">
            <a:avLst/>
          </a:prstGeom>
        </p:spPr>
      </p:pic>
      <p:graphicFrame>
        <p:nvGraphicFramePr>
          <p:cNvPr id="6" name="Table 5">
            <a:extLst>
              <a:ext uri="{FF2B5EF4-FFF2-40B4-BE49-F238E27FC236}">
                <a16:creationId xmlns:a16="http://schemas.microsoft.com/office/drawing/2014/main" id="{E94937F7-9A1D-4538-B5FA-E1075587C9E4}"/>
              </a:ext>
            </a:extLst>
          </p:cNvPr>
          <p:cNvGraphicFramePr>
            <a:graphicFrameLocks noGrp="1"/>
          </p:cNvGraphicFramePr>
          <p:nvPr>
            <p:extLst>
              <p:ext uri="{D42A27DB-BD31-4B8C-83A1-F6EECF244321}">
                <p14:modId xmlns:p14="http://schemas.microsoft.com/office/powerpoint/2010/main" val="756080016"/>
              </p:ext>
            </p:extLst>
          </p:nvPr>
        </p:nvGraphicFramePr>
        <p:xfrm>
          <a:off x="10363199" y="534159"/>
          <a:ext cx="7547607" cy="5928313"/>
        </p:xfrm>
        <a:graphic>
          <a:graphicData uri="http://schemas.openxmlformats.org/drawingml/2006/table">
            <a:tbl>
              <a:tblPr firstRow="1" bandRow="1">
                <a:tableStyleId>{93296810-A885-4BE3-A3E7-6D5BEEA58F35}</a:tableStyleId>
              </a:tblPr>
              <a:tblGrid>
                <a:gridCol w="2515869">
                  <a:extLst>
                    <a:ext uri="{9D8B030D-6E8A-4147-A177-3AD203B41FA5}">
                      <a16:colId xmlns:a16="http://schemas.microsoft.com/office/drawing/2014/main" val="1488716804"/>
                    </a:ext>
                  </a:extLst>
                </a:gridCol>
                <a:gridCol w="2515869">
                  <a:extLst>
                    <a:ext uri="{9D8B030D-6E8A-4147-A177-3AD203B41FA5}">
                      <a16:colId xmlns:a16="http://schemas.microsoft.com/office/drawing/2014/main" val="4024352380"/>
                    </a:ext>
                  </a:extLst>
                </a:gridCol>
                <a:gridCol w="2515869">
                  <a:extLst>
                    <a:ext uri="{9D8B030D-6E8A-4147-A177-3AD203B41FA5}">
                      <a16:colId xmlns:a16="http://schemas.microsoft.com/office/drawing/2014/main" val="4239941566"/>
                    </a:ext>
                  </a:extLst>
                </a:gridCol>
              </a:tblGrid>
              <a:tr h="1691593">
                <a:tc>
                  <a:txBody>
                    <a:bodyPr/>
                    <a:lstStyle/>
                    <a:p>
                      <a:r>
                        <a:rPr lang="en-GB" sz="2400" dirty="0">
                          <a:latin typeface="Arial" panose="020B0604020202020204" pitchFamily="34" charset="0"/>
                          <a:cs typeface="Arial" panose="020B0604020202020204" pitchFamily="34" charset="0"/>
                        </a:rPr>
                        <a:t>Type of content/service</a:t>
                      </a:r>
                    </a:p>
                  </a:txBody>
                  <a:tcPr marL="137160" marR="137160" marT="68580" marB="68580"/>
                </a:tc>
                <a:tc>
                  <a:txBody>
                    <a:bodyPr/>
                    <a:lstStyle/>
                    <a:p>
                      <a:r>
                        <a:rPr lang="en-GB" sz="2400" dirty="0">
                          <a:latin typeface="Arial" panose="020B0604020202020204" pitchFamily="34" charset="0"/>
                          <a:cs typeface="Arial" panose="020B0604020202020204" pitchFamily="34" charset="0"/>
                        </a:rPr>
                        <a:t>Measure</a:t>
                      </a:r>
                    </a:p>
                  </a:txBody>
                  <a:tcPr marL="137160" marR="137160" marT="68580" marB="68580"/>
                </a:tc>
                <a:tc>
                  <a:txBody>
                    <a:bodyPr/>
                    <a:lstStyle/>
                    <a:p>
                      <a:r>
                        <a:rPr lang="en-GB" sz="2400" dirty="0">
                          <a:latin typeface="Arial" panose="020B0604020202020204" pitchFamily="34" charset="0"/>
                          <a:cs typeface="Arial" panose="020B0604020202020204" pitchFamily="34" charset="0"/>
                        </a:rPr>
                        <a:t>Children aged</a:t>
                      </a:r>
                    </a:p>
                    <a:p>
                      <a:r>
                        <a:rPr lang="en-GB" sz="2400" dirty="0">
                          <a:latin typeface="Arial" panose="020B0604020202020204" pitchFamily="34" charset="0"/>
                          <a:cs typeface="Arial" panose="020B0604020202020204" pitchFamily="34" charset="0"/>
                        </a:rPr>
                        <a:t>4 -15</a:t>
                      </a:r>
                    </a:p>
                  </a:txBody>
                  <a:tcPr marL="137160" marR="137160" marT="68580" marB="68580"/>
                </a:tc>
                <a:extLst>
                  <a:ext uri="{0D108BD9-81ED-4DB2-BD59-A6C34878D82A}">
                    <a16:rowId xmlns:a16="http://schemas.microsoft.com/office/drawing/2014/main" val="1039991830"/>
                  </a:ext>
                </a:extLst>
              </a:tr>
              <a:tr h="933293">
                <a:tc>
                  <a:txBody>
                    <a:bodyPr/>
                    <a:lstStyle/>
                    <a:p>
                      <a:r>
                        <a:rPr lang="en-GB" sz="2100" dirty="0">
                          <a:latin typeface="Arial" panose="020B0604020202020204" pitchFamily="34" charset="0"/>
                          <a:cs typeface="Arial" panose="020B0604020202020204" pitchFamily="34" charset="0"/>
                        </a:rPr>
                        <a:t>Broadcaster TV</a:t>
                      </a:r>
                    </a:p>
                    <a:p>
                      <a:r>
                        <a:rPr lang="en-GB" sz="2100" dirty="0">
                          <a:latin typeface="Arial" panose="020B0604020202020204" pitchFamily="34" charset="0"/>
                          <a:cs typeface="Arial" panose="020B0604020202020204" pitchFamily="34" charset="0"/>
                        </a:rPr>
                        <a:t>(including BVOD)</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txBody>
                  <a:tcPr marL="137160" marR="137160" marT="68580" marB="68580"/>
                </a:tc>
                <a:tc>
                  <a:txBody>
                    <a:bodyPr/>
                    <a:lstStyle/>
                    <a:p>
                      <a:r>
                        <a:rPr lang="en-GB" sz="2100" dirty="0">
                          <a:latin typeface="Arial" panose="020B0604020202020204" pitchFamily="34" charset="0"/>
                          <a:cs typeface="Arial" panose="020B0604020202020204" pitchFamily="34" charset="0"/>
                        </a:rPr>
                        <a:t>72% </a:t>
                      </a:r>
                    </a:p>
                    <a:p>
                      <a:r>
                        <a:rPr lang="en-GB" sz="2100" dirty="0">
                          <a:latin typeface="Arial" panose="020B0604020202020204" pitchFamily="34" charset="0"/>
                          <a:cs typeface="Arial" panose="020B0604020202020204" pitchFamily="34" charset="0"/>
                        </a:rPr>
                        <a:t>309</a:t>
                      </a:r>
                    </a:p>
                  </a:txBody>
                  <a:tcPr marL="137160" marR="137160" marT="68580" marB="68580"/>
                </a:tc>
                <a:extLst>
                  <a:ext uri="{0D108BD9-81ED-4DB2-BD59-A6C34878D82A}">
                    <a16:rowId xmlns:a16="http://schemas.microsoft.com/office/drawing/2014/main" val="109240060"/>
                  </a:ext>
                </a:extLst>
              </a:tr>
              <a:tr h="1205503">
                <a:tc>
                  <a:txBody>
                    <a:bodyPr/>
                    <a:lstStyle/>
                    <a:p>
                      <a:r>
                        <a:rPr lang="en-GB" sz="2100" dirty="0">
                          <a:latin typeface="Arial" panose="020B0604020202020204" pitchFamily="34" charset="0"/>
                          <a:cs typeface="Arial" panose="020B0604020202020204" pitchFamily="34" charset="0"/>
                        </a:rPr>
                        <a:t>BVOD</a:t>
                      </a:r>
                    </a:p>
                    <a:p>
                      <a:r>
                        <a:rPr lang="en-GB" sz="2100" dirty="0">
                          <a:latin typeface="Arial" panose="020B0604020202020204" pitchFamily="34" charset="0"/>
                          <a:cs typeface="Arial" panose="020B0604020202020204" pitchFamily="34" charset="0"/>
                        </a:rPr>
                        <a:t>(catch-up)</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p>
                      <a:endParaRPr lang="en-GB" sz="2100" dirty="0">
                        <a:latin typeface="Arial" panose="020B0604020202020204" pitchFamily="34" charset="0"/>
                        <a:cs typeface="Arial" panose="020B0604020202020204" pitchFamily="34" charset="0"/>
                      </a:endParaRPr>
                    </a:p>
                  </a:txBody>
                  <a:tcPr marL="137160" marR="137160" marT="68580" marB="68580"/>
                </a:tc>
                <a:tc>
                  <a:txBody>
                    <a:bodyPr/>
                    <a:lstStyle/>
                    <a:p>
                      <a:r>
                        <a:rPr lang="en-US" sz="2100" dirty="0">
                          <a:latin typeface="Arial" panose="020B0604020202020204" pitchFamily="34" charset="0"/>
                          <a:cs typeface="Arial" panose="020B0604020202020204" pitchFamily="34" charset="0"/>
                        </a:rPr>
                        <a:t>45%</a:t>
                      </a:r>
                    </a:p>
                    <a:p>
                      <a:r>
                        <a:rPr lang="en-US" sz="2100" dirty="0">
                          <a:latin typeface="Arial" panose="020B0604020202020204" pitchFamily="34" charset="0"/>
                          <a:cs typeface="Arial" panose="020B0604020202020204" pitchFamily="34" charset="0"/>
                        </a:rPr>
                        <a:t>84</a:t>
                      </a:r>
                      <a:endParaRPr lang="en-GB" sz="21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4111353760"/>
                  </a:ext>
                </a:extLst>
              </a:tr>
              <a:tr h="1464751">
                <a:tc>
                  <a:txBody>
                    <a:bodyPr/>
                    <a:lstStyle/>
                    <a:p>
                      <a:r>
                        <a:rPr lang="en-GB" sz="2100" dirty="0" err="1">
                          <a:latin typeface="Arial" panose="020B0604020202020204" pitchFamily="34" charset="0"/>
                          <a:cs typeface="Arial" panose="020B0604020202020204" pitchFamily="34" charset="0"/>
                        </a:rPr>
                        <a:t>SVoD</a:t>
                      </a:r>
                      <a:r>
                        <a:rPr lang="en-GB" sz="2100" dirty="0">
                          <a:latin typeface="Arial" panose="020B0604020202020204" pitchFamily="34" charset="0"/>
                          <a:cs typeface="Arial" panose="020B0604020202020204" pitchFamily="34" charset="0"/>
                        </a:rPr>
                        <a:t> / </a:t>
                      </a:r>
                      <a:r>
                        <a:rPr lang="en-GB" sz="2100" dirty="0" err="1">
                          <a:latin typeface="Arial" panose="020B0604020202020204" pitchFamily="34" charset="0"/>
                          <a:cs typeface="Arial" panose="020B0604020202020204" pitchFamily="34" charset="0"/>
                        </a:rPr>
                        <a:t>AVoD</a:t>
                      </a:r>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(Netflix, Prime, etc.)</a:t>
                      </a:r>
                    </a:p>
                  </a:txBody>
                  <a:tcPr marL="137160" marR="137160" marT="68580" marB="68580"/>
                </a:tc>
                <a:tc>
                  <a:txBody>
                    <a:bodyPr/>
                    <a:lstStyle/>
                    <a:p>
                      <a:r>
                        <a:rPr lang="en-GB" sz="2100" dirty="0">
                          <a:latin typeface="Arial" panose="020B0604020202020204" pitchFamily="34" charset="0"/>
                          <a:cs typeface="Arial" panose="020B0604020202020204" pitchFamily="34" charset="0"/>
                        </a:rPr>
                        <a:t>% weekly reach </a:t>
                      </a:r>
                    </a:p>
                    <a:p>
                      <a:r>
                        <a:rPr lang="en-GB" sz="2100" dirty="0">
                          <a:latin typeface="Arial" panose="020B0604020202020204" pitchFamily="34" charset="0"/>
                          <a:cs typeface="Arial" panose="020B0604020202020204" pitchFamily="34" charset="0"/>
                        </a:rPr>
                        <a:t>Average weekly minutes </a:t>
                      </a:r>
                    </a:p>
                    <a:p>
                      <a:endParaRPr lang="en-GB" sz="4100" dirty="0"/>
                    </a:p>
                  </a:txBody>
                  <a:tcPr marL="137160" marR="137160" marT="68580" marB="68580"/>
                </a:tc>
                <a:tc>
                  <a:txBody>
                    <a:bodyPr/>
                    <a:lstStyle/>
                    <a:p>
                      <a:r>
                        <a:rPr lang="en-US" sz="2100" dirty="0">
                          <a:latin typeface="Arial" panose="020B0604020202020204" pitchFamily="34" charset="0"/>
                          <a:cs typeface="Arial" panose="020B0604020202020204" pitchFamily="34" charset="0"/>
                        </a:rPr>
                        <a:t>75%</a:t>
                      </a:r>
                    </a:p>
                    <a:p>
                      <a:r>
                        <a:rPr lang="en-US" sz="2100" dirty="0">
                          <a:latin typeface="Arial" panose="020B0604020202020204" pitchFamily="34" charset="0"/>
                          <a:cs typeface="Arial" panose="020B0604020202020204" pitchFamily="34" charset="0"/>
                        </a:rPr>
                        <a:t>322</a:t>
                      </a:r>
                      <a:endParaRPr lang="en-GB" sz="21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793958676"/>
                  </a:ext>
                </a:extLst>
              </a:tr>
            </a:tbl>
          </a:graphicData>
        </a:graphic>
      </p:graphicFrame>
      <p:sp>
        <p:nvSpPr>
          <p:cNvPr id="8" name="TextBox 7">
            <a:extLst>
              <a:ext uri="{FF2B5EF4-FFF2-40B4-BE49-F238E27FC236}">
                <a16:creationId xmlns:a16="http://schemas.microsoft.com/office/drawing/2014/main" id="{D06ECCFA-AA97-1DCB-3DD3-A811F768C333}"/>
              </a:ext>
            </a:extLst>
          </p:cNvPr>
          <p:cNvSpPr txBox="1"/>
          <p:nvPr/>
        </p:nvSpPr>
        <p:spPr>
          <a:xfrm>
            <a:off x="278355" y="9227493"/>
            <a:ext cx="9166860" cy="646331"/>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By age 5–7, 96% of children go online - independent access starts very early (Ofcom, 2024).</a:t>
            </a:r>
          </a:p>
        </p:txBody>
      </p:sp>
      <p:sp>
        <p:nvSpPr>
          <p:cNvPr id="10" name="TextBox 9">
            <a:extLst>
              <a:ext uri="{FF2B5EF4-FFF2-40B4-BE49-F238E27FC236}">
                <a16:creationId xmlns:a16="http://schemas.microsoft.com/office/drawing/2014/main" id="{2A71B0AB-1BFC-72F5-E54F-9D6FF5503955}"/>
              </a:ext>
            </a:extLst>
          </p:cNvPr>
          <p:cNvSpPr txBox="1"/>
          <p:nvPr/>
        </p:nvSpPr>
        <p:spPr>
          <a:xfrm>
            <a:off x="9071606" y="7104643"/>
            <a:ext cx="8839200" cy="646331"/>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Streaming is now the most popular way children watch content, reaching 75% of 4-11s (Ofcom, 2024).</a:t>
            </a:r>
          </a:p>
        </p:txBody>
      </p:sp>
    </p:spTree>
    <p:extLst>
      <p:ext uri="{BB962C8B-B14F-4D97-AF65-F5344CB8AC3E}">
        <p14:creationId xmlns:p14="http://schemas.microsoft.com/office/powerpoint/2010/main" val="4060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0">
              <a:srgbClr val="00206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C1CC-F6F8-A8E3-6765-D6FC105650D1}"/>
              </a:ext>
            </a:extLst>
          </p:cNvPr>
          <p:cNvSpPr>
            <a:spLocks noGrp="1"/>
          </p:cNvSpPr>
          <p:nvPr>
            <p:ph type="title"/>
          </p:nvPr>
        </p:nvSpPr>
        <p:spPr>
          <a:xfrm>
            <a:off x="1089661" y="1171068"/>
            <a:ext cx="15548606" cy="912375"/>
          </a:xfrm>
        </p:spPr>
        <p:txBody>
          <a:bodyPr>
            <a:noAutofi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PHYSIOLOGICAL BENEFITS</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Reducing recreational screen time can create more opportunities for active, healthy routines</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br>
              <a:rPr lang="en-GB" sz="2400" dirty="0"/>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E838B4-A777-14B7-716C-D1290C6CB265}"/>
              </a:ext>
            </a:extLst>
          </p:cNvPr>
          <p:cNvSpPr>
            <a:spLocks noGrp="1"/>
          </p:cNvSpPr>
          <p:nvPr>
            <p:ph idx="1"/>
          </p:nvPr>
        </p:nvSpPr>
        <p:spPr>
          <a:xfrm>
            <a:off x="369794" y="2083444"/>
            <a:ext cx="11910060" cy="8077199"/>
          </a:xfrm>
        </p:spPr>
        <p:txBody>
          <a:bodyPr>
            <a:normAutofit fontScale="55000" lnSpcReduction="20000"/>
          </a:bodyPr>
          <a:lstStyle/>
          <a:p>
            <a:pPr marL="0" indent="0">
              <a:buNone/>
            </a:pPr>
            <a:r>
              <a:rPr lang="en-GB" sz="3000" b="1" dirty="0">
                <a:solidFill>
                  <a:schemeClr val="bg1"/>
                </a:solidFill>
              </a:rPr>
              <a:t>1</a:t>
            </a:r>
            <a:r>
              <a:rPr lang="en-GB" sz="3000" b="1" dirty="0">
                <a:solidFill>
                  <a:schemeClr val="bg1"/>
                </a:solidFill>
                <a:latin typeface="Arial" panose="020B0604020202020204" pitchFamily="34" charset="0"/>
                <a:cs typeface="Arial" panose="020B0604020202020204" pitchFamily="34" charset="0"/>
              </a:rPr>
              <a:t>. Physical activity and fitness</a:t>
            </a:r>
          </a:p>
          <a:p>
            <a:pPr lvl="0"/>
            <a:r>
              <a:rPr lang="en-GB" sz="3000" dirty="0">
                <a:solidFill>
                  <a:schemeClr val="bg1"/>
                </a:solidFill>
                <a:latin typeface="Arial" panose="020B0604020202020204" pitchFamily="34" charset="0"/>
                <a:cs typeface="Arial" panose="020B0604020202020204" pitchFamily="34" charset="0"/>
              </a:rPr>
              <a:t>More opportunities for daily movement and active play (Wu</a:t>
            </a:r>
            <a:r>
              <a:rPr lang="en-GB" sz="3000" i="1" dirty="0">
                <a:solidFill>
                  <a:schemeClr val="bg1"/>
                </a:solidFill>
                <a:latin typeface="Arial" panose="020B0604020202020204" pitchFamily="34" charset="0"/>
                <a:cs typeface="Arial" panose="020B0604020202020204" pitchFamily="34" charset="0"/>
              </a:rPr>
              <a:t> et al</a:t>
            </a:r>
            <a:r>
              <a:rPr lang="en-GB" sz="3000" dirty="0">
                <a:solidFill>
                  <a:schemeClr val="bg1"/>
                </a:solidFill>
                <a:latin typeface="Arial" panose="020B0604020202020204" pitchFamily="34" charset="0"/>
                <a:cs typeface="Arial" panose="020B0604020202020204" pitchFamily="34" charset="0"/>
              </a:rPr>
              <a:t>., 2017)</a:t>
            </a:r>
          </a:p>
          <a:p>
            <a:pPr lvl="0"/>
            <a:r>
              <a:rPr lang="en-GB" sz="3000" dirty="0">
                <a:solidFill>
                  <a:schemeClr val="bg1"/>
                </a:solidFill>
                <a:latin typeface="Arial" panose="020B0604020202020204" pitchFamily="34" charset="0"/>
                <a:cs typeface="Arial" panose="020B0604020202020204" pitchFamily="34" charset="0"/>
              </a:rPr>
              <a:t>Improved fitness, coordination and movement skills (NHS, 2024)</a:t>
            </a:r>
          </a:p>
          <a:p>
            <a:pPr lvl="0"/>
            <a:r>
              <a:rPr lang="en-GB" sz="3000" dirty="0">
                <a:solidFill>
                  <a:schemeClr val="bg1"/>
                </a:solidFill>
                <a:latin typeface="Arial" panose="020B0604020202020204" pitchFamily="34" charset="0"/>
                <a:cs typeface="Arial" panose="020B0604020202020204" pitchFamily="34" charset="0"/>
              </a:rPr>
              <a:t>Support for healthy weight maintenance (Bull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2020; NICE, 2025; Lister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2023)</a:t>
            </a:r>
          </a:p>
          <a:p>
            <a:pPr marL="0" indent="0">
              <a:buNone/>
            </a:pPr>
            <a:endParaRPr lang="en-GB" sz="3000" b="1" dirty="0">
              <a:solidFill>
                <a:schemeClr val="bg1"/>
              </a:solidFill>
              <a:latin typeface="Arial" panose="020B0604020202020204" pitchFamily="34" charset="0"/>
              <a:cs typeface="Arial" panose="020B0604020202020204" pitchFamily="34" charset="0"/>
            </a:endParaRPr>
          </a:p>
          <a:p>
            <a:pPr marL="0" indent="0">
              <a:buNone/>
            </a:pPr>
            <a:r>
              <a:rPr lang="en-GB" sz="3000" b="1" dirty="0">
                <a:solidFill>
                  <a:schemeClr val="bg1"/>
                </a:solidFill>
                <a:latin typeface="Arial" panose="020B0604020202020204" pitchFamily="34" charset="0"/>
                <a:cs typeface="Arial" panose="020B0604020202020204" pitchFamily="34" charset="0"/>
              </a:rPr>
              <a:t>2. Sleep</a:t>
            </a:r>
          </a:p>
          <a:p>
            <a:pPr lvl="0"/>
            <a:r>
              <a:rPr lang="en-GB" sz="3000" dirty="0">
                <a:solidFill>
                  <a:schemeClr val="bg1"/>
                </a:solidFill>
                <a:latin typeface="Arial" panose="020B0604020202020204" pitchFamily="34" charset="0"/>
                <a:cs typeface="Arial" panose="020B0604020202020204" pitchFamily="34" charset="0"/>
              </a:rPr>
              <a:t>More time for consistent and sufficient sleep</a:t>
            </a:r>
          </a:p>
          <a:p>
            <a:pPr lvl="0"/>
            <a:r>
              <a:rPr lang="en-GB" sz="3000" dirty="0">
                <a:solidFill>
                  <a:schemeClr val="bg1"/>
                </a:solidFill>
                <a:latin typeface="Arial" panose="020B0604020202020204" pitchFamily="34" charset="0"/>
                <a:cs typeface="Arial" panose="020B0604020202020204" pitchFamily="34" charset="0"/>
              </a:rPr>
              <a:t>Less screen exposure around bedtime (Healthier Together, 2026)</a:t>
            </a:r>
          </a:p>
          <a:p>
            <a:pPr marL="0" indent="0">
              <a:buNone/>
            </a:pPr>
            <a:r>
              <a:rPr lang="en-GB" sz="3000" dirty="0">
                <a:solidFill>
                  <a:schemeClr val="bg1"/>
                </a:solidFill>
                <a:latin typeface="Arial" panose="020B0604020202020204" pitchFamily="34" charset="0"/>
                <a:cs typeface="Arial" panose="020B0604020202020204" pitchFamily="34" charset="0"/>
              </a:rPr>
              <a:t>Martin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(2021) found small improvements</a:t>
            </a:r>
            <a:r>
              <a:rPr lang="en-US" sz="3000" dirty="0">
                <a:solidFill>
                  <a:schemeClr val="bg1"/>
                </a:solidFill>
                <a:latin typeface="Arial" panose="020B0604020202020204" pitchFamily="34" charset="0"/>
                <a:cs typeface="Arial" panose="020B0604020202020204" pitchFamily="34" charset="0"/>
              </a:rPr>
              <a:t> but could not establish that reducing screen time directly caused better sleep due to co-interventions, methodological limitations, and differences between studies.</a:t>
            </a:r>
            <a:endParaRPr lang="en-GB" sz="3000" dirty="0">
              <a:solidFill>
                <a:schemeClr val="bg1"/>
              </a:solidFill>
              <a:latin typeface="Arial" panose="020B0604020202020204" pitchFamily="34" charset="0"/>
              <a:cs typeface="Arial" panose="020B0604020202020204" pitchFamily="34" charset="0"/>
            </a:endParaRPr>
          </a:p>
          <a:p>
            <a:pPr marL="0" indent="0">
              <a:buNone/>
            </a:pPr>
            <a:endParaRPr lang="en-GB" sz="3000" dirty="0">
              <a:solidFill>
                <a:schemeClr val="bg1"/>
              </a:solidFill>
              <a:latin typeface="Arial" panose="020B0604020202020204" pitchFamily="34" charset="0"/>
              <a:cs typeface="Arial" panose="020B0604020202020204" pitchFamily="34" charset="0"/>
            </a:endParaRPr>
          </a:p>
          <a:p>
            <a:pPr lvl="0"/>
            <a:endParaRPr lang="en-GB" sz="3000" dirty="0">
              <a:solidFill>
                <a:schemeClr val="bg1"/>
              </a:solidFill>
              <a:latin typeface="Arial" panose="020B0604020202020204" pitchFamily="34" charset="0"/>
              <a:cs typeface="Arial" panose="020B0604020202020204" pitchFamily="34" charset="0"/>
            </a:endParaRPr>
          </a:p>
          <a:p>
            <a:pPr marL="0" indent="0">
              <a:buNone/>
            </a:pPr>
            <a:r>
              <a:rPr lang="en-GB" sz="3000" b="1" dirty="0">
                <a:solidFill>
                  <a:schemeClr val="bg1"/>
                </a:solidFill>
                <a:latin typeface="Arial" panose="020B0604020202020204" pitchFamily="34" charset="0"/>
                <a:cs typeface="Arial" panose="020B0604020202020204" pitchFamily="34" charset="0"/>
              </a:rPr>
              <a:t>3. Physical development</a:t>
            </a:r>
          </a:p>
          <a:p>
            <a:pPr lvl="0"/>
            <a:r>
              <a:rPr lang="en-GB" sz="3000" dirty="0">
                <a:solidFill>
                  <a:schemeClr val="bg1"/>
                </a:solidFill>
                <a:latin typeface="Arial" panose="020B0604020202020204" pitchFamily="34" charset="0"/>
                <a:cs typeface="Arial" panose="020B0604020202020204" pitchFamily="34" charset="0"/>
              </a:rPr>
              <a:t>Opportunities to develop movement skills</a:t>
            </a:r>
          </a:p>
          <a:p>
            <a:pPr lvl="0"/>
            <a:r>
              <a:rPr lang="en-GB" sz="3000" dirty="0">
                <a:solidFill>
                  <a:schemeClr val="bg1"/>
                </a:solidFill>
                <a:latin typeface="Arial" panose="020B0604020202020204" pitchFamily="34" charset="0"/>
                <a:cs typeface="Arial" panose="020B0604020202020204" pitchFamily="34" charset="0"/>
              </a:rPr>
              <a:t>Activities that strengthen muscles and bones (Bull </a:t>
            </a:r>
            <a:r>
              <a:rPr lang="en-GB" sz="3000" i="1" dirty="0">
                <a:solidFill>
                  <a:schemeClr val="bg1"/>
                </a:solidFill>
                <a:latin typeface="Arial" panose="020B0604020202020204" pitchFamily="34" charset="0"/>
                <a:cs typeface="Arial" panose="020B0604020202020204" pitchFamily="34" charset="0"/>
              </a:rPr>
              <a:t>et al</a:t>
            </a:r>
            <a:r>
              <a:rPr lang="en-GB" sz="3000" dirty="0">
                <a:solidFill>
                  <a:schemeClr val="bg1"/>
                </a:solidFill>
                <a:latin typeface="Arial" panose="020B0604020202020204" pitchFamily="34" charset="0"/>
                <a:cs typeface="Arial" panose="020B0604020202020204" pitchFamily="34" charset="0"/>
              </a:rPr>
              <a:t>., 2020)</a:t>
            </a:r>
          </a:p>
          <a:p>
            <a:pPr marL="0" indent="0">
              <a:buNone/>
            </a:pPr>
            <a:endParaRPr lang="en-GB" sz="3000" dirty="0">
              <a:solidFill>
                <a:schemeClr val="bg1"/>
              </a:solidFill>
              <a:latin typeface="Arial" panose="020B0604020202020204" pitchFamily="34" charset="0"/>
              <a:cs typeface="Arial" panose="020B0604020202020204" pitchFamily="34" charset="0"/>
            </a:endParaRPr>
          </a:p>
          <a:p>
            <a:pPr marL="0" indent="0">
              <a:buNone/>
            </a:pPr>
            <a:r>
              <a:rPr lang="en-GB" sz="3000" dirty="0">
                <a:solidFill>
                  <a:schemeClr val="bg1"/>
                </a:solidFill>
                <a:latin typeface="Arial" panose="020B0604020202020204" pitchFamily="34" charset="0"/>
                <a:cs typeface="Arial" panose="020B0604020202020204" pitchFamily="34" charset="0"/>
              </a:rPr>
              <a:t>Children and young people aged 5–18 should aim for an average of at least 60 minutes of moderate-to-vigorous physical activity per day across the week (Department of Health and Social Care, 2026). </a:t>
            </a:r>
          </a:p>
          <a:p>
            <a:pPr marL="0" indent="0">
              <a:buNone/>
            </a:pPr>
            <a:endParaRPr lang="en-GB" sz="3000" dirty="0">
              <a:solidFill>
                <a:schemeClr val="bg1"/>
              </a:solidFill>
            </a:endParaRPr>
          </a:p>
          <a:p>
            <a:pPr marL="0" indent="0">
              <a:buNone/>
            </a:pPr>
            <a:endParaRPr lang="en-GB" sz="3000" dirty="0">
              <a:solidFill>
                <a:schemeClr val="bg1"/>
              </a:solidFill>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solidFill>
                <a:schemeClr val="bg1"/>
              </a:solidFill>
              <a:latin typeface="Arial" panose="020B0604020202020204" pitchFamily="34" charset="0"/>
              <a:cs typeface="Arial" panose="020B0604020202020204" pitchFamily="34" charset="0"/>
            </a:endParaRPr>
          </a:p>
          <a:p>
            <a:pPr marL="0" indent="0">
              <a:buNone/>
            </a:pPr>
            <a:endParaRPr lang="en-US" sz="285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BD92928-4673-F408-8CCE-E973E15CCE07}"/>
              </a:ext>
            </a:extLst>
          </p:cNvPr>
          <p:cNvPicPr>
            <a:picLocks noChangeAspect="1"/>
          </p:cNvPicPr>
          <p:nvPr/>
        </p:nvPicPr>
        <p:blipFill>
          <a:blip r:embed="rId3"/>
          <a:stretch>
            <a:fillRect/>
          </a:stretch>
        </p:blipFill>
        <p:spPr>
          <a:xfrm>
            <a:off x="12279854" y="1562101"/>
            <a:ext cx="5911358" cy="6857999"/>
          </a:xfrm>
          <a:prstGeom prst="rect">
            <a:avLst/>
          </a:prstGeom>
          <a:blipFill>
            <a:blip r:embed="rId4"/>
            <a:tile tx="0" ty="0" sx="100000" sy="100000" flip="none" algn="tl"/>
          </a:blipFill>
        </p:spPr>
      </p:pic>
      <p:sp>
        <p:nvSpPr>
          <p:cNvPr id="6" name="TextBox 5">
            <a:extLst>
              <a:ext uri="{FF2B5EF4-FFF2-40B4-BE49-F238E27FC236}">
                <a16:creationId xmlns:a16="http://schemas.microsoft.com/office/drawing/2014/main" id="{69DBB2FF-4C02-8A54-18E8-BF0AE5247422}"/>
              </a:ext>
            </a:extLst>
          </p:cNvPr>
          <p:cNvSpPr txBox="1"/>
          <p:nvPr/>
        </p:nvSpPr>
        <p:spPr>
          <a:xfrm>
            <a:off x="12679233" y="9323581"/>
            <a:ext cx="2941768"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(Ofcom, 2024)</a:t>
            </a:r>
            <a:endParaRPr lang="en-GB" sz="2700" dirty="0">
              <a:solidFill>
                <a:srgbClr val="000000"/>
              </a:solidFill>
              <a:latin typeface="Raleway"/>
            </a:endParaRPr>
          </a:p>
        </p:txBody>
      </p:sp>
    </p:spTree>
    <p:extLst>
      <p:ext uri="{BB962C8B-B14F-4D97-AF65-F5344CB8AC3E}">
        <p14:creationId xmlns:p14="http://schemas.microsoft.com/office/powerpoint/2010/main" val="583077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32000">
              <a:srgbClr val="D1F3FF"/>
            </a:gs>
            <a:gs pos="1000">
              <a:srgbClr val="884FB3"/>
            </a:gs>
            <a:gs pos="69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F106-87DA-ECDB-C355-E032D6AD18F8}"/>
              </a:ext>
            </a:extLst>
          </p:cNvPr>
          <p:cNvSpPr>
            <a:spLocks noGrp="1"/>
          </p:cNvSpPr>
          <p:nvPr>
            <p:ph type="title"/>
          </p:nvPr>
        </p:nvSpPr>
        <p:spPr>
          <a:xfrm>
            <a:off x="1056132" y="1143000"/>
            <a:ext cx="9708849" cy="1075029"/>
          </a:xfrm>
        </p:spPr>
        <p:txBody>
          <a:bodyPr anchor="b">
            <a:normAutofit/>
          </a:bodyPr>
          <a:lstStyle/>
          <a:p>
            <a:br>
              <a:rPr lang="en-US" b="1" dirty="0"/>
            </a:br>
            <a:r>
              <a:rPr lang="en-US" sz="3600" dirty="0">
                <a:solidFill>
                  <a:schemeClr val="bg1"/>
                </a:solidFill>
                <a:latin typeface="Arial" panose="020B0604020202020204" pitchFamily="34" charset="0"/>
                <a:cs typeface="Arial" panose="020B0604020202020204" pitchFamily="34" charset="0"/>
              </a:rPr>
              <a:t>Psychological Benefits</a:t>
            </a: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FBA834-E33D-3773-ADDE-F1216884BCF2}"/>
              </a:ext>
            </a:extLst>
          </p:cNvPr>
          <p:cNvSpPr>
            <a:spLocks noGrp="1"/>
          </p:cNvSpPr>
          <p:nvPr>
            <p:ph idx="1"/>
          </p:nvPr>
        </p:nvSpPr>
        <p:spPr>
          <a:xfrm>
            <a:off x="411840" y="2379478"/>
            <a:ext cx="9708849" cy="6902549"/>
          </a:xfrm>
        </p:spPr>
        <p:txBody>
          <a:bodyPr>
            <a:normAutofit/>
          </a:bodyPr>
          <a:lstStyle/>
          <a:p>
            <a:pPr lvl="0">
              <a:lnSpc>
                <a:spcPct val="110000"/>
              </a:lnSpc>
            </a:pPr>
            <a:r>
              <a:rPr lang="en-GB" sz="1800" b="1" dirty="0">
                <a:solidFill>
                  <a:schemeClr val="tx1"/>
                </a:solidFill>
                <a:latin typeface="Arial" panose="020B0604020202020204" pitchFamily="34" charset="0"/>
                <a:cs typeface="Arial" panose="020B0604020202020204" pitchFamily="34" charset="0"/>
              </a:rPr>
              <a:t>Creativity and imaginative play: </a:t>
            </a:r>
            <a:r>
              <a:rPr lang="en-GB" sz="1800" dirty="0">
                <a:solidFill>
                  <a:schemeClr val="tx1"/>
                </a:solidFill>
                <a:latin typeface="Arial" panose="020B0604020202020204" pitchFamily="34" charset="0"/>
                <a:cs typeface="Arial" panose="020B0604020202020204" pitchFamily="34" charset="0"/>
              </a:rPr>
              <a:t>More time away from screens can create opportunities for imaginative, self-directed and creative play (Lee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Problem-solving skills: </a:t>
            </a:r>
            <a:r>
              <a:rPr lang="en-GB" sz="1800" dirty="0">
                <a:solidFill>
                  <a:schemeClr val="tx1"/>
                </a:solidFill>
                <a:latin typeface="Arial" panose="020B0604020202020204" pitchFamily="34" charset="0"/>
                <a:cs typeface="Arial" panose="020B0604020202020204" pitchFamily="34" charset="0"/>
              </a:rPr>
              <a:t>Unstructured play can encourage children to make decisions, solve problems and explore different approaches (Lee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Emotional wellbeing: </a:t>
            </a:r>
            <a:r>
              <a:rPr lang="en-GB" sz="1800" dirty="0">
                <a:solidFill>
                  <a:schemeClr val="tx1"/>
                </a:solidFill>
                <a:latin typeface="Arial" panose="020B0604020202020204" pitchFamily="34" charset="0"/>
                <a:cs typeface="Arial" panose="020B0604020202020204" pitchFamily="34" charset="0"/>
              </a:rPr>
              <a:t>Balanced screen use may create more opportunities for social interaction, physical activity and restorative activities that support wellbeing (Oswald </a:t>
            </a:r>
            <a:r>
              <a:rPr lang="en-GB" sz="1800" i="1" dirty="0">
                <a:solidFill>
                  <a:schemeClr val="tx1"/>
                </a:solidFill>
                <a:latin typeface="Arial" panose="020B0604020202020204" pitchFamily="34" charset="0"/>
                <a:cs typeface="Arial" panose="020B0604020202020204" pitchFamily="34" charset="0"/>
              </a:rPr>
              <a:t>et al</a:t>
            </a:r>
            <a:r>
              <a:rPr lang="en-GB" sz="1800" dirty="0">
                <a:solidFill>
                  <a:schemeClr val="tx1"/>
                </a:solidFill>
                <a:latin typeface="Arial" panose="020B0604020202020204" pitchFamily="34" charset="0"/>
                <a:cs typeface="Arial" panose="020B0604020202020204" pitchFamily="34" charset="0"/>
              </a:rPr>
              <a:t>., 2020).</a:t>
            </a:r>
          </a:p>
          <a:p>
            <a:pPr lvl="0">
              <a:lnSpc>
                <a:spcPct val="110000"/>
              </a:lnSpc>
            </a:pPr>
            <a:r>
              <a:rPr lang="en-GB" sz="1800" b="1" dirty="0">
                <a:solidFill>
                  <a:schemeClr val="tx1"/>
                </a:solidFill>
                <a:latin typeface="Arial" panose="020B0604020202020204" pitchFamily="34" charset="0"/>
                <a:cs typeface="Arial" panose="020B0604020202020204" pitchFamily="34" charset="0"/>
              </a:rPr>
              <a:t>Concentration and learning: </a:t>
            </a:r>
            <a:r>
              <a:rPr lang="en-GB" sz="1800" dirty="0">
                <a:solidFill>
                  <a:schemeClr val="tx1"/>
                </a:solidFill>
                <a:latin typeface="Arial" panose="020B0604020202020204" pitchFamily="34" charset="0"/>
                <a:cs typeface="Arial" panose="020B0604020202020204" pitchFamily="34" charset="0"/>
              </a:rPr>
              <a:t>Reducing recreational screen use can provide more time for reading, play and other activities requiring sustained attention (Santos </a:t>
            </a:r>
            <a:r>
              <a:rPr lang="en-GB" sz="1800" i="1" dirty="0">
                <a:solidFill>
                  <a:schemeClr val="tx1"/>
                </a:solidFill>
                <a:latin typeface="Arial" panose="020B0604020202020204" pitchFamily="34" charset="0"/>
                <a:cs typeface="Arial" panose="020B0604020202020204" pitchFamily="34" charset="0"/>
              </a:rPr>
              <a:t>et a</a:t>
            </a:r>
            <a:r>
              <a:rPr lang="en-GB" sz="1800" dirty="0">
                <a:solidFill>
                  <a:schemeClr val="tx1"/>
                </a:solidFill>
                <a:latin typeface="Arial" panose="020B0604020202020204" pitchFamily="34" charset="0"/>
                <a:cs typeface="Arial" panose="020B0604020202020204" pitchFamily="34" charset="0"/>
              </a:rPr>
              <a:t>l., 2022)</a:t>
            </a:r>
          </a:p>
          <a:p>
            <a:pPr lvl="0">
              <a:lnSpc>
                <a:spcPct val="110000"/>
              </a:lnSpc>
            </a:pPr>
            <a:r>
              <a:rPr lang="en-GB" sz="1800" b="1" dirty="0">
                <a:solidFill>
                  <a:schemeClr val="tx1"/>
                </a:solidFill>
                <a:latin typeface="Arial" panose="020B0604020202020204" pitchFamily="34" charset="0"/>
                <a:cs typeface="Arial" panose="020B0604020202020204" pitchFamily="34" charset="0"/>
              </a:rPr>
              <a:t>Confidence and self-efficacy: </a:t>
            </a:r>
            <a:r>
              <a:rPr lang="en-GB" sz="1800" dirty="0">
                <a:solidFill>
                  <a:schemeClr val="tx1"/>
                </a:solidFill>
                <a:latin typeface="Arial" panose="020B0604020202020204" pitchFamily="34" charset="0"/>
                <a:cs typeface="Arial" panose="020B0604020202020204" pitchFamily="34" charset="0"/>
              </a:rPr>
              <a:t>Independent play and successfully completing age-appropriate activities can support children's sense of competence. </a:t>
            </a:r>
          </a:p>
          <a:p>
            <a:pPr lvl="0">
              <a:lnSpc>
                <a:spcPct val="110000"/>
              </a:lnSpc>
            </a:pPr>
            <a:r>
              <a:rPr lang="en-GB" sz="1800" b="1" dirty="0">
                <a:solidFill>
                  <a:schemeClr val="tx1"/>
                </a:solidFill>
                <a:latin typeface="Arial" panose="020B0604020202020204" pitchFamily="34" charset="0"/>
                <a:cs typeface="Arial" panose="020B0604020202020204" pitchFamily="34" charset="0"/>
              </a:rPr>
              <a:t>Managing boredom: </a:t>
            </a:r>
            <a:r>
              <a:rPr lang="en-GB" sz="1800" dirty="0">
                <a:solidFill>
                  <a:schemeClr val="tx1"/>
                </a:solidFill>
                <a:latin typeface="Arial" panose="020B0604020202020204" pitchFamily="34" charset="0"/>
                <a:cs typeface="Arial" panose="020B0604020202020204" pitchFamily="34" charset="0"/>
              </a:rPr>
              <a:t>Children may have greater opportunities to develop alternative strategies for coping with boredom rather than immediately turning to digital entertainment.</a:t>
            </a:r>
          </a:p>
          <a:p>
            <a:pPr marL="0" indent="0">
              <a:lnSpc>
                <a:spcPct val="110000"/>
              </a:lnSpc>
              <a:buNone/>
            </a:pPr>
            <a:endParaRPr lang="en-GB" sz="1800" dirty="0">
              <a:solidFill>
                <a:schemeClr val="tx1"/>
              </a:solidFill>
              <a:latin typeface="Arial" panose="020B0604020202020204" pitchFamily="34" charset="0"/>
              <a:cs typeface="Arial" panose="020B0604020202020204" pitchFamily="34" charset="0"/>
            </a:endParaRPr>
          </a:p>
          <a:p>
            <a:pPr marL="0" indent="0">
              <a:lnSpc>
                <a:spcPct val="110000"/>
              </a:lnSpc>
              <a:buNone/>
            </a:pPr>
            <a:r>
              <a:rPr lang="en-US" sz="1800" dirty="0">
                <a:solidFill>
                  <a:schemeClr val="tx1"/>
                </a:solidFill>
                <a:latin typeface="Arial" panose="020B0604020202020204" pitchFamily="34" charset="0"/>
                <a:cs typeface="Arial" panose="020B0604020202020204" pitchFamily="34" charset="0"/>
              </a:rPr>
              <a:t>Screen time is not inherently harmful, but focusing only on hours ignores the bigger picture. Quality, context, and what activities are lost matter most. This is why our campaign does not demand less screen time; it promotes better alternatives (Ofcom, 2024; Chaput </a:t>
            </a:r>
            <a:r>
              <a:rPr lang="en-US" sz="1800" i="1" dirty="0">
                <a:solidFill>
                  <a:schemeClr val="tx1"/>
                </a:solidFill>
                <a:latin typeface="Arial" panose="020B0604020202020204" pitchFamily="34" charset="0"/>
                <a:cs typeface="Arial" panose="020B0604020202020204" pitchFamily="34" charset="0"/>
              </a:rPr>
              <a:t>et a</a:t>
            </a:r>
            <a:r>
              <a:rPr lang="en-US" sz="1800" dirty="0">
                <a:solidFill>
                  <a:schemeClr val="tx1"/>
                </a:solidFill>
                <a:latin typeface="Arial" panose="020B0604020202020204" pitchFamily="34" charset="0"/>
                <a:cs typeface="Arial" panose="020B0604020202020204" pitchFamily="34" charset="0"/>
              </a:rPr>
              <a:t>l., 2020).</a:t>
            </a:r>
            <a:endParaRPr lang="en-GB" sz="1800" dirty="0">
              <a:solidFill>
                <a:schemeClr val="tx1"/>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FFAA9928-B3E9-8A67-6239-EC446FCE49B0}"/>
              </a:ext>
            </a:extLst>
          </p:cNvPr>
          <p:cNvPicPr>
            <a:picLocks noChangeAspect="1"/>
          </p:cNvPicPr>
          <p:nvPr/>
        </p:nvPicPr>
        <p:blipFill>
          <a:blip r:embed="rId3"/>
          <a:stretch>
            <a:fillRect/>
          </a:stretch>
        </p:blipFill>
        <p:spPr>
          <a:xfrm>
            <a:off x="10556376" y="109316"/>
            <a:ext cx="7601814" cy="9334160"/>
          </a:xfrm>
          <a:prstGeom prst="rect">
            <a:avLst/>
          </a:prstGeom>
          <a:ln>
            <a:solidFill>
              <a:srgbClr val="884FB3"/>
            </a:solidFill>
          </a:ln>
          <a:effectLst>
            <a:softEdge rad="317500"/>
          </a:effectLst>
        </p:spPr>
      </p:pic>
      <p:sp>
        <p:nvSpPr>
          <p:cNvPr id="5" name="TextBox 4">
            <a:extLst>
              <a:ext uri="{FF2B5EF4-FFF2-40B4-BE49-F238E27FC236}">
                <a16:creationId xmlns:a16="http://schemas.microsoft.com/office/drawing/2014/main" id="{02432C70-93D4-11C8-97B5-62667CACF75A}"/>
              </a:ext>
            </a:extLst>
          </p:cNvPr>
          <p:cNvSpPr txBox="1"/>
          <p:nvPr/>
        </p:nvSpPr>
        <p:spPr>
          <a:xfrm>
            <a:off x="12695367" y="9623687"/>
            <a:ext cx="3001833"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(Twinkl, 2026)</a:t>
            </a:r>
          </a:p>
        </p:txBody>
      </p:sp>
    </p:spTree>
    <p:extLst>
      <p:ext uri="{BB962C8B-B14F-4D97-AF65-F5344CB8AC3E}">
        <p14:creationId xmlns:p14="http://schemas.microsoft.com/office/powerpoint/2010/main" val="3391496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100000">
              <a:srgbClr val="002060"/>
            </a:gs>
            <a:gs pos="1000">
              <a:srgbClr val="884FB3"/>
            </a:gs>
            <a:gs pos="69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2C4D-C4E9-FFF2-AD81-6AF861CAAF88}"/>
              </a:ext>
            </a:extLst>
          </p:cNvPr>
          <p:cNvSpPr>
            <a:spLocks noGrp="1"/>
          </p:cNvSpPr>
          <p:nvPr>
            <p:ph type="title"/>
          </p:nvPr>
        </p:nvSpPr>
        <p:spPr>
          <a:xfrm>
            <a:off x="1049489" y="1421675"/>
            <a:ext cx="4583393" cy="2356460"/>
          </a:xfrm>
        </p:spPr>
        <p:txBody>
          <a:bodyPr>
            <a:noAutofit/>
          </a:bodyPr>
          <a:lstStyle/>
          <a:p>
            <a:pPr>
              <a:lnSpc>
                <a:spcPct val="100000"/>
              </a:lnSpc>
            </a:pPr>
            <a:r>
              <a:rPr lang="en-GB" sz="3600" dirty="0">
                <a:latin typeface="Arial" panose="020B0604020202020204" pitchFamily="34" charset="0"/>
                <a:cs typeface="Arial" panose="020B0604020202020204" pitchFamily="34" charset="0"/>
              </a:rPr>
              <a:t>Sociological Benefits of Reducing Recreational Screen Time</a:t>
            </a:r>
          </a:p>
        </p:txBody>
      </p:sp>
      <p:sp>
        <p:nvSpPr>
          <p:cNvPr id="3" name="Content Placeholder 2">
            <a:extLst>
              <a:ext uri="{FF2B5EF4-FFF2-40B4-BE49-F238E27FC236}">
                <a16:creationId xmlns:a16="http://schemas.microsoft.com/office/drawing/2014/main" id="{660EB972-8A74-0AA9-278A-0B0A1CC88E03}"/>
              </a:ext>
            </a:extLst>
          </p:cNvPr>
          <p:cNvSpPr>
            <a:spLocks noGrp="1"/>
          </p:cNvSpPr>
          <p:nvPr>
            <p:ph idx="1"/>
          </p:nvPr>
        </p:nvSpPr>
        <p:spPr>
          <a:xfrm>
            <a:off x="6288658" y="1421675"/>
            <a:ext cx="10948157" cy="7868360"/>
          </a:xfrm>
        </p:spPr>
        <p:txBody>
          <a:bodyPr>
            <a:normAutofit/>
          </a:bodyPr>
          <a:lstStyle/>
          <a:p>
            <a:pPr lvl="0">
              <a:lnSpc>
                <a:spcPct val="100000"/>
              </a:lnSpc>
            </a:pPr>
            <a:r>
              <a:rPr lang="en-GB" dirty="0">
                <a:solidFill>
                  <a:schemeClr val="bg2"/>
                </a:solidFill>
                <a:latin typeface="Arial" panose="020B0604020202020204" pitchFamily="34" charset="0"/>
                <a:cs typeface="Arial" panose="020B0604020202020204" pitchFamily="34" charset="0"/>
              </a:rPr>
              <a:t>More family interaction through shared activities and routines (Vasconcellos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2025).</a:t>
            </a:r>
          </a:p>
          <a:p>
            <a:pPr lvl="0">
              <a:lnSpc>
                <a:spcPct val="100000"/>
              </a:lnSpc>
            </a:pPr>
            <a:r>
              <a:rPr lang="en-GB" dirty="0">
                <a:solidFill>
                  <a:schemeClr val="bg2"/>
                </a:solidFill>
                <a:latin typeface="Arial" panose="020B0604020202020204" pitchFamily="34" charset="0"/>
                <a:cs typeface="Arial" panose="020B0604020202020204" pitchFamily="34" charset="0"/>
              </a:rPr>
              <a:t>Increased face-to-face communication with parents, siblings and peers </a:t>
            </a:r>
            <a:r>
              <a:rPr lang="en-GB" i="1" dirty="0">
                <a:solidFill>
                  <a:schemeClr val="bg2"/>
                </a:solidFill>
                <a:latin typeface="Arial" panose="020B0604020202020204" pitchFamily="34" charset="0"/>
                <a:cs typeface="Arial" panose="020B0604020202020204" pitchFamily="34" charset="0"/>
              </a:rPr>
              <a:t>(Vasconcellos et al</a:t>
            </a:r>
            <a:r>
              <a:rPr lang="en-GB" dirty="0">
                <a:solidFill>
                  <a:schemeClr val="bg2"/>
                </a:solidFill>
                <a:latin typeface="Arial" panose="020B0604020202020204" pitchFamily="34" charset="0"/>
                <a:cs typeface="Arial" panose="020B0604020202020204" pitchFamily="34" charset="0"/>
              </a:rPr>
              <a:t>., 2025).</a:t>
            </a:r>
          </a:p>
          <a:p>
            <a:pPr lvl="0">
              <a:lnSpc>
                <a:spcPct val="100000"/>
              </a:lnSpc>
            </a:pPr>
            <a:r>
              <a:rPr lang="en-GB" dirty="0">
                <a:solidFill>
                  <a:schemeClr val="bg2"/>
                </a:solidFill>
                <a:latin typeface="Arial" panose="020B0604020202020204" pitchFamily="34" charset="0"/>
                <a:cs typeface="Arial" panose="020B0604020202020204" pitchFamily="34" charset="0"/>
              </a:rPr>
              <a:t>Opportunities to develop friendships through play and shared experiences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lvl="0">
              <a:lnSpc>
                <a:spcPct val="100000"/>
              </a:lnSpc>
            </a:pPr>
            <a:r>
              <a:rPr lang="en-GB" dirty="0">
                <a:solidFill>
                  <a:schemeClr val="bg2"/>
                </a:solidFill>
                <a:latin typeface="Arial" panose="020B0604020202020204" pitchFamily="34" charset="0"/>
                <a:cs typeface="Arial" panose="020B0604020202020204" pitchFamily="34" charset="0"/>
              </a:rPr>
              <a:t>Teamwork and cooperation through group games and activities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lvl="0">
              <a:lnSpc>
                <a:spcPct val="100000"/>
              </a:lnSpc>
            </a:pPr>
            <a:r>
              <a:rPr lang="en-GB" dirty="0">
                <a:solidFill>
                  <a:schemeClr val="bg2"/>
                </a:solidFill>
                <a:latin typeface="Arial" panose="020B0604020202020204" pitchFamily="34" charset="0"/>
                <a:cs typeface="Arial" panose="020B0604020202020204" pitchFamily="34" charset="0"/>
              </a:rPr>
              <a:t>Participation in group activities can strengthen children's sense of belonging. </a:t>
            </a:r>
          </a:p>
          <a:p>
            <a:pPr lvl="0">
              <a:lnSpc>
                <a:spcPct val="100000"/>
              </a:lnSpc>
            </a:pPr>
            <a:r>
              <a:rPr lang="en-GB" dirty="0">
                <a:solidFill>
                  <a:schemeClr val="bg2"/>
                </a:solidFill>
                <a:latin typeface="Arial" panose="020B0604020202020204" pitchFamily="34" charset="0"/>
                <a:cs typeface="Arial" panose="020B0604020202020204" pitchFamily="34" charset="0"/>
              </a:rPr>
              <a:t>Development of communication and social skills through real-world interaction (Lee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2020).</a:t>
            </a:r>
          </a:p>
          <a:p>
            <a:pPr marL="0" indent="0">
              <a:lnSpc>
                <a:spcPct val="100000"/>
              </a:lnSpc>
              <a:buNone/>
            </a:pPr>
            <a:endParaRPr lang="en-GB" dirty="0">
              <a:solidFill>
                <a:schemeClr val="bg2"/>
              </a:solidFill>
              <a:latin typeface="Arial" panose="020B0604020202020204" pitchFamily="34" charset="0"/>
              <a:cs typeface="Arial" panose="020B0604020202020204" pitchFamily="34" charset="0"/>
            </a:endParaRPr>
          </a:p>
          <a:p>
            <a:pPr marL="0" indent="0">
              <a:lnSpc>
                <a:spcPct val="100000"/>
              </a:lnSpc>
              <a:buNone/>
            </a:pPr>
            <a:r>
              <a:rPr lang="en-GB" dirty="0">
                <a:solidFill>
                  <a:schemeClr val="bg2"/>
                </a:solidFill>
                <a:latin typeface="Arial" panose="020B0604020202020204" pitchFamily="34" charset="0"/>
                <a:cs typeface="Arial" panose="020B0604020202020204" pitchFamily="34" charset="0"/>
              </a:rPr>
              <a:t>Reducing screen time may create more opportunities for social interaction, but the social impact depends on what replaces screen use. (Vasconcellos </a:t>
            </a:r>
            <a:r>
              <a:rPr lang="en-GB" i="1" dirty="0">
                <a:solidFill>
                  <a:schemeClr val="bg2"/>
                </a:solidFill>
                <a:latin typeface="Arial" panose="020B0604020202020204" pitchFamily="34" charset="0"/>
                <a:cs typeface="Arial" panose="020B0604020202020204" pitchFamily="34" charset="0"/>
              </a:rPr>
              <a:t>et al</a:t>
            </a:r>
            <a:r>
              <a:rPr lang="en-GB" dirty="0">
                <a:solidFill>
                  <a:schemeClr val="bg2"/>
                </a:solidFill>
                <a:latin typeface="Arial" panose="020B0604020202020204" pitchFamily="34" charset="0"/>
                <a:cs typeface="Arial" panose="020B0604020202020204" pitchFamily="34" charset="0"/>
              </a:rPr>
              <a:t>., 2025)</a:t>
            </a:r>
          </a:p>
        </p:txBody>
      </p:sp>
      <p:pic>
        <p:nvPicPr>
          <p:cNvPr id="4" name="Picture 3" descr="Premium Photo | Group of Diverse Children Engaged in Creative Play With ...">
            <a:extLst>
              <a:ext uri="{FF2B5EF4-FFF2-40B4-BE49-F238E27FC236}">
                <a16:creationId xmlns:a16="http://schemas.microsoft.com/office/drawing/2014/main" id="{D0D12A13-D347-3137-B106-E6683C9BA5C7}"/>
              </a:ext>
            </a:extLst>
          </p:cNvPr>
          <p:cNvPicPr>
            <a:picLocks noChangeAspect="1"/>
          </p:cNvPicPr>
          <p:nvPr/>
        </p:nvPicPr>
        <p:blipFill>
          <a:blip r:embed="rId2"/>
          <a:stretch>
            <a:fillRect/>
          </a:stretch>
        </p:blipFill>
        <p:spPr>
          <a:xfrm>
            <a:off x="488126" y="5198270"/>
            <a:ext cx="4918845" cy="4741797"/>
          </a:xfrm>
          <a:prstGeom prst="rect">
            <a:avLst/>
          </a:prstGeom>
        </p:spPr>
      </p:pic>
    </p:spTree>
    <p:extLst>
      <p:ext uri="{BB962C8B-B14F-4D97-AF65-F5344CB8AC3E}">
        <p14:creationId xmlns:p14="http://schemas.microsoft.com/office/powerpoint/2010/main" val="2699511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0">
              <a:srgbClr val="00206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99F9D-11FB-B7D0-0AAD-6D6A4D6E148F}"/>
              </a:ext>
            </a:extLst>
          </p:cNvPr>
          <p:cNvSpPr>
            <a:spLocks noGrp="1"/>
          </p:cNvSpPr>
          <p:nvPr>
            <p:ph type="title"/>
          </p:nvPr>
        </p:nvSpPr>
        <p:spPr/>
        <p:txBody>
          <a:bodyPr>
            <a:normAutofit/>
          </a:bodyPr>
          <a:lstStyle/>
          <a:p>
            <a:r>
              <a:rPr lang="en-GB" sz="3600" dirty="0">
                <a:solidFill>
                  <a:schemeClr val="bg1"/>
                </a:solidFill>
                <a:latin typeface="Arial" panose="020B0604020202020204" pitchFamily="34" charset="0"/>
                <a:cs typeface="Arial" panose="020B0604020202020204" pitchFamily="34" charset="0"/>
              </a:rPr>
              <a:t>What Makes Behaviour Change Difficult?</a:t>
            </a:r>
          </a:p>
        </p:txBody>
      </p:sp>
      <p:sp>
        <p:nvSpPr>
          <p:cNvPr id="3" name="Content Placeholder 2">
            <a:extLst>
              <a:ext uri="{FF2B5EF4-FFF2-40B4-BE49-F238E27FC236}">
                <a16:creationId xmlns:a16="http://schemas.microsoft.com/office/drawing/2014/main" id="{B8589CB1-D3E2-6E70-98D8-46480087F8A1}"/>
              </a:ext>
            </a:extLst>
          </p:cNvPr>
          <p:cNvSpPr>
            <a:spLocks noGrp="1"/>
          </p:cNvSpPr>
          <p:nvPr>
            <p:ph idx="1"/>
          </p:nvPr>
        </p:nvSpPr>
        <p:spPr>
          <a:xfrm>
            <a:off x="611841" y="2548135"/>
            <a:ext cx="12845976" cy="6101015"/>
          </a:xfrm>
        </p:spPr>
        <p:txBody>
          <a:bodyPr>
            <a:noAutofit/>
          </a:bodyPr>
          <a:lstStyle/>
          <a:p>
            <a:pPr lvl="0"/>
            <a:r>
              <a:rPr lang="en-GB" b="1" dirty="0">
                <a:solidFill>
                  <a:schemeClr val="bg1"/>
                </a:solidFill>
                <a:latin typeface="Arial" panose="020B0604020202020204" pitchFamily="34" charset="0"/>
                <a:cs typeface="Arial" panose="020B0604020202020204" pitchFamily="34" charset="0"/>
              </a:rPr>
              <a:t>Child-related factors:</a:t>
            </a:r>
            <a:r>
              <a:rPr lang="en-GB" dirty="0">
                <a:solidFill>
                  <a:schemeClr val="bg1"/>
                </a:solidFill>
                <a:latin typeface="Arial" panose="020B0604020202020204" pitchFamily="34" charset="0"/>
                <a:cs typeface="Arial" panose="020B0604020202020204" pitchFamily="34" charset="0"/>
              </a:rPr>
              <a:t> Screens may be highly enjoyable; gaming can be difficult to stop, and boredom may encourage screen use (Ofcom, 2024).</a:t>
            </a:r>
          </a:p>
          <a:p>
            <a:pPr lvl="0"/>
            <a:r>
              <a:rPr lang="en-GB" b="1" dirty="0">
                <a:solidFill>
                  <a:schemeClr val="bg1"/>
                </a:solidFill>
                <a:latin typeface="Arial" panose="020B0604020202020204" pitchFamily="34" charset="0"/>
                <a:cs typeface="Arial" panose="020B0604020202020204" pitchFamily="34" charset="0"/>
              </a:rPr>
              <a:t>Social influences: </a:t>
            </a:r>
            <a:r>
              <a:rPr lang="en-GB" dirty="0">
                <a:solidFill>
                  <a:schemeClr val="bg1"/>
                </a:solidFill>
                <a:latin typeface="Arial" panose="020B0604020202020204" pitchFamily="34" charset="0"/>
                <a:cs typeface="Arial" panose="020B0604020202020204" pitchFamily="34" charset="0"/>
              </a:rPr>
              <a:t>Friends may use screens frequently, creating social influences around children's screen use (Ofcom, 2024).</a:t>
            </a:r>
          </a:p>
          <a:p>
            <a:pPr lvl="0"/>
            <a:r>
              <a:rPr lang="en-GB" b="1" dirty="0">
                <a:solidFill>
                  <a:schemeClr val="bg1"/>
                </a:solidFill>
                <a:latin typeface="Arial" panose="020B0604020202020204" pitchFamily="34" charset="0"/>
                <a:cs typeface="Arial" panose="020B0604020202020204" pitchFamily="34" charset="0"/>
              </a:rPr>
              <a:t>Family influences:</a:t>
            </a:r>
            <a:r>
              <a:rPr lang="en-GB" dirty="0">
                <a:solidFill>
                  <a:schemeClr val="bg1"/>
                </a:solidFill>
                <a:latin typeface="Arial" panose="020B0604020202020204" pitchFamily="34" charset="0"/>
                <a:cs typeface="Arial" panose="020B0604020202020204" pitchFamily="34" charset="0"/>
              </a:rPr>
              <a:t> Parents and siblings may model frequent screen use (NSPCC, 2026).</a:t>
            </a:r>
          </a:p>
          <a:p>
            <a:pPr lvl="0"/>
            <a:r>
              <a:rPr lang="en-GB" b="1" dirty="0">
                <a:solidFill>
                  <a:schemeClr val="bg1"/>
                </a:solidFill>
                <a:latin typeface="Arial" panose="020B0604020202020204" pitchFamily="34" charset="0"/>
                <a:cs typeface="Arial" panose="020B0604020202020204" pitchFamily="34" charset="0"/>
              </a:rPr>
              <a:t>Environmental factors:</a:t>
            </a:r>
            <a:r>
              <a:rPr lang="en-GB" dirty="0">
                <a:solidFill>
                  <a:schemeClr val="bg1"/>
                </a:solidFill>
                <a:latin typeface="Arial" panose="020B0604020202020204" pitchFamily="34" charset="0"/>
                <a:cs typeface="Arial" panose="020B0604020202020204" pitchFamily="34" charset="0"/>
              </a:rPr>
              <a:t> Limited access to safe, affordable or accessible alternatives can make reducing screen time difficult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a:t>
            </a:r>
          </a:p>
          <a:p>
            <a:r>
              <a:rPr lang="en-GB" b="1" dirty="0">
                <a:solidFill>
                  <a:schemeClr val="bg1"/>
                </a:solidFill>
                <a:latin typeface="Arial" panose="020B0604020202020204" pitchFamily="34" charset="0"/>
                <a:cs typeface="Arial" panose="020B0604020202020204" pitchFamily="34" charset="0"/>
              </a:rPr>
              <a:t>Parent-related factors:</a:t>
            </a:r>
            <a:r>
              <a:rPr lang="en-GB" dirty="0">
                <a:solidFill>
                  <a:schemeClr val="bg1"/>
                </a:solidFill>
                <a:latin typeface="Arial" panose="020B0604020202020204" pitchFamily="34" charset="0"/>
                <a:cs typeface="Arial" panose="020B0604020202020204" pitchFamily="34" charset="0"/>
              </a:rPr>
              <a:t> Limited time, competing responsibilities or difficulties enforcing consistent boundaries can affect behaviour change (NSPCC, 2026).</a:t>
            </a:r>
          </a:p>
          <a:p>
            <a:pPr lvl="0"/>
            <a:r>
              <a:rPr lang="en-GB" b="1" dirty="0">
                <a:solidFill>
                  <a:schemeClr val="bg1"/>
                </a:solidFill>
                <a:latin typeface="Arial" panose="020B0604020202020204" pitchFamily="34" charset="0"/>
                <a:cs typeface="Arial" panose="020B0604020202020204" pitchFamily="34" charset="0"/>
              </a:rPr>
              <a:t>Weather and local opportunities:</a:t>
            </a:r>
            <a:r>
              <a:rPr lang="en-GB" dirty="0">
                <a:solidFill>
                  <a:schemeClr val="bg1"/>
                </a:solidFill>
                <a:latin typeface="Arial" panose="020B0604020202020204" pitchFamily="34" charset="0"/>
                <a:cs typeface="Arial" panose="020B0604020202020204" pitchFamily="34" charset="0"/>
              </a:rPr>
              <a:t> Poor weather or limited access to parks, facilities and activities may reduce opportunities for active play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a:t>
            </a:r>
          </a:p>
          <a:p>
            <a:r>
              <a:rPr lang="en-GB" dirty="0">
                <a:solidFill>
                  <a:schemeClr val="bg1"/>
                </a:solidFill>
                <a:latin typeface="Arial" panose="020B0604020202020204" pitchFamily="34" charset="0"/>
                <a:cs typeface="Arial" panose="020B0604020202020204" pitchFamily="34" charset="0"/>
              </a:rPr>
              <a:t>Behaviour change is not simply a matter of children choosing to use screens less. Children's screen use is influenced by individual, family, social and environmental factors, so effective approaches need to consider the wider context in which screen habits develop (Brazendale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2017; NSPCC, 2026).</a:t>
            </a:r>
          </a:p>
          <a:p>
            <a:pPr marL="0" indent="0">
              <a:buNone/>
            </a:pPr>
            <a:endParaRPr lang="en-GB" dirty="0">
              <a:solidFill>
                <a:schemeClr val="bg1"/>
              </a:solidFill>
              <a:latin typeface="Arial" panose="020B0604020202020204" pitchFamily="34" charset="0"/>
              <a:cs typeface="Arial" panose="020B0604020202020204" pitchFamily="34" charset="0"/>
            </a:endParaRPr>
          </a:p>
        </p:txBody>
      </p:sp>
      <p:pic>
        <p:nvPicPr>
          <p:cNvPr id="4" name="Picture 3" descr="A teenage boy and teenage girl are sitting side by side at a table filled with food. They are both looking at their phones.">
            <a:extLst>
              <a:ext uri="{FF2B5EF4-FFF2-40B4-BE49-F238E27FC236}">
                <a16:creationId xmlns:a16="http://schemas.microsoft.com/office/drawing/2014/main" id="{EF238E19-7E5A-C3A1-ADA3-4413FFBE8E23}"/>
              </a:ext>
            </a:extLst>
          </p:cNvPr>
          <p:cNvPicPr>
            <a:picLocks noChangeAspect="1"/>
          </p:cNvPicPr>
          <p:nvPr/>
        </p:nvPicPr>
        <p:blipFill>
          <a:blip r:embed="rId2"/>
          <a:stretch>
            <a:fillRect/>
          </a:stretch>
        </p:blipFill>
        <p:spPr>
          <a:xfrm>
            <a:off x="14209718" y="192446"/>
            <a:ext cx="3627806" cy="2038827"/>
          </a:xfrm>
          <a:prstGeom prst="rect">
            <a:avLst/>
          </a:prstGeom>
        </p:spPr>
      </p:pic>
      <p:pic>
        <p:nvPicPr>
          <p:cNvPr id="5" name="Picture 4" descr="58335-exp-2029-03.jpg">
            <a:extLst>
              <a:ext uri="{FF2B5EF4-FFF2-40B4-BE49-F238E27FC236}">
                <a16:creationId xmlns:a16="http://schemas.microsoft.com/office/drawing/2014/main" id="{1FCFDF89-FC12-C9D2-32BC-43705BABDF08}"/>
              </a:ext>
            </a:extLst>
          </p:cNvPr>
          <p:cNvPicPr>
            <a:picLocks noChangeAspect="1"/>
          </p:cNvPicPr>
          <p:nvPr/>
        </p:nvPicPr>
        <p:blipFill>
          <a:blip r:embed="rId3"/>
          <a:stretch>
            <a:fillRect/>
          </a:stretch>
        </p:blipFill>
        <p:spPr>
          <a:xfrm>
            <a:off x="13457817" y="4114801"/>
            <a:ext cx="4743225" cy="5156522"/>
          </a:xfrm>
          <a:prstGeom prst="rect">
            <a:avLst/>
          </a:prstGeom>
        </p:spPr>
      </p:pic>
      <p:sp>
        <p:nvSpPr>
          <p:cNvPr id="6" name="TextBox 5">
            <a:extLst>
              <a:ext uri="{FF2B5EF4-FFF2-40B4-BE49-F238E27FC236}">
                <a16:creationId xmlns:a16="http://schemas.microsoft.com/office/drawing/2014/main" id="{66A0C0AC-092A-3F9D-3F8C-205222265DC2}"/>
              </a:ext>
            </a:extLst>
          </p:cNvPr>
          <p:cNvSpPr txBox="1"/>
          <p:nvPr/>
        </p:nvSpPr>
        <p:spPr>
          <a:xfrm>
            <a:off x="14942372" y="2586515"/>
            <a:ext cx="2733788" cy="923330"/>
          </a:xfrm>
          <a:prstGeom prst="rect">
            <a:avLst/>
          </a:prstGeom>
          <a:noFill/>
        </p:spPr>
        <p:txBody>
          <a:bodyPr wrap="square" rtlCol="0">
            <a:spAutoFit/>
          </a:bodyPr>
          <a:lstStyle/>
          <a:p>
            <a:pPr defTabSz="1371600"/>
            <a:r>
              <a:rPr lang="en-GB" sz="2700" dirty="0">
                <a:solidFill>
                  <a:srgbClr val="FFFFFF"/>
                </a:solidFill>
                <a:latin typeface="Arial" panose="020B0604020202020204" pitchFamily="34" charset="0"/>
                <a:cs typeface="Arial" panose="020B0604020202020204" pitchFamily="34" charset="0"/>
              </a:rPr>
              <a:t>(NSPCC, 2026)</a:t>
            </a:r>
          </a:p>
          <a:p>
            <a:pPr defTabSz="1371600"/>
            <a:endParaRPr lang="en-GB" sz="2700" dirty="0">
              <a:solidFill>
                <a:srgbClr val="000000"/>
              </a:solidFill>
              <a:latin typeface="Raleway"/>
            </a:endParaRPr>
          </a:p>
        </p:txBody>
      </p:sp>
      <p:sp>
        <p:nvSpPr>
          <p:cNvPr id="8" name="TextBox 7">
            <a:extLst>
              <a:ext uri="{FF2B5EF4-FFF2-40B4-BE49-F238E27FC236}">
                <a16:creationId xmlns:a16="http://schemas.microsoft.com/office/drawing/2014/main" id="{00C75C6E-B626-F180-2B06-9810E4D369C2}"/>
              </a:ext>
            </a:extLst>
          </p:cNvPr>
          <p:cNvSpPr txBox="1"/>
          <p:nvPr/>
        </p:nvSpPr>
        <p:spPr>
          <a:xfrm>
            <a:off x="13683726" y="9271322"/>
            <a:ext cx="3487317" cy="923330"/>
          </a:xfrm>
          <a:prstGeom prst="rect">
            <a:avLst/>
          </a:prstGeom>
          <a:noFill/>
        </p:spPr>
        <p:txBody>
          <a:bodyPr wrap="square" rtlCol="0">
            <a:spAutoFit/>
          </a:bodyPr>
          <a:lstStyle/>
          <a:p>
            <a:pPr defTabSz="1371600"/>
            <a:r>
              <a:rPr lang="en-GB" sz="2700" dirty="0">
                <a:solidFill>
                  <a:srgbClr val="FFFFFF"/>
                </a:solidFill>
                <a:latin typeface="Arial" panose="020B0604020202020204" pitchFamily="34" charset="0"/>
                <a:cs typeface="Arial" panose="020B0604020202020204" pitchFamily="34" charset="0"/>
              </a:rPr>
              <a:t>(NSPCC, 2026)</a:t>
            </a:r>
          </a:p>
          <a:p>
            <a:pPr defTabSz="1371600"/>
            <a:endParaRPr lang="en-GB" sz="2700" dirty="0">
              <a:solidFill>
                <a:srgbClr val="000000"/>
              </a:solidFill>
              <a:latin typeface="Raleway"/>
            </a:endParaRPr>
          </a:p>
        </p:txBody>
      </p:sp>
    </p:spTree>
    <p:extLst>
      <p:ext uri="{BB962C8B-B14F-4D97-AF65-F5344CB8AC3E}">
        <p14:creationId xmlns:p14="http://schemas.microsoft.com/office/powerpoint/2010/main" val="2041102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1399">
              <a:srgbClr val="002060"/>
            </a:gs>
            <a:gs pos="2000">
              <a:srgbClr val="002060"/>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FEB16-7E58-4692-209D-B581DA273774}"/>
              </a:ext>
            </a:extLst>
          </p:cNvPr>
          <p:cNvSpPr>
            <a:spLocks noGrp="1"/>
          </p:cNvSpPr>
          <p:nvPr>
            <p:ph type="title"/>
          </p:nvPr>
        </p:nvSpPr>
        <p:spPr>
          <a:xfrm>
            <a:off x="194256" y="241031"/>
            <a:ext cx="6470106" cy="1467612"/>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Social Cognitive Theory</a:t>
            </a:r>
            <a:br>
              <a:rPr lang="en-GB" sz="3600" dirty="0"/>
            </a:b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159493-F13F-1EB8-39C5-62352384D790}"/>
              </a:ext>
            </a:extLst>
          </p:cNvPr>
          <p:cNvSpPr>
            <a:spLocks noGrp="1"/>
          </p:cNvSpPr>
          <p:nvPr>
            <p:ph idx="1"/>
          </p:nvPr>
        </p:nvSpPr>
        <p:spPr>
          <a:xfrm>
            <a:off x="194256" y="1723551"/>
            <a:ext cx="9593580" cy="6563061"/>
          </a:xfrm>
        </p:spPr>
        <p:txBody>
          <a:bodyPr>
            <a:noAutofit/>
          </a:bodyPr>
          <a:lstStyle/>
          <a:p>
            <a:pPr marL="0" indent="0">
              <a:buNone/>
            </a:pPr>
            <a:r>
              <a:rPr lang="en-US" dirty="0">
                <a:solidFill>
                  <a:schemeClr val="bg1"/>
                </a:solidFill>
                <a:latin typeface="Arial" panose="020B0604020202020204" pitchFamily="34" charset="0"/>
                <a:cs typeface="Arial" panose="020B0604020202020204" pitchFamily="34" charset="0"/>
              </a:rPr>
              <a:t>Social Cognitive Theory, developed by Albert Bandura, proposes that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is influenced by the dynamic interaction between the individual, their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and their environment (Bandura, 1997).</a:t>
            </a:r>
          </a:p>
          <a:p>
            <a:pPr marL="0" indent="0">
              <a:buNone/>
            </a:pPr>
            <a:r>
              <a:rPr lang="en-US" b="1" dirty="0">
                <a:solidFill>
                  <a:schemeClr val="bg1"/>
                </a:solidFill>
                <a:latin typeface="Arial" panose="020B0604020202020204" pitchFamily="34" charset="0"/>
                <a:cs typeface="Arial" panose="020B0604020202020204" pitchFamily="34" charset="0"/>
              </a:rPr>
              <a:t>Reciprocal determinism: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personal factors and the environment continuously influence one another.</a:t>
            </a:r>
          </a:p>
          <a:p>
            <a:pPr marL="0" indent="0">
              <a:buNone/>
            </a:pPr>
            <a:r>
              <a:rPr lang="en-US" b="1" dirty="0">
                <a:solidFill>
                  <a:schemeClr val="bg1"/>
                </a:solidFill>
                <a:latin typeface="Arial" panose="020B0604020202020204" pitchFamily="34" charset="0"/>
                <a:cs typeface="Arial" panose="020B0604020202020204" pitchFamily="34" charset="0"/>
              </a:rPr>
              <a:t>Observational learning:</a:t>
            </a:r>
            <a:r>
              <a:rPr lang="en-US" dirty="0">
                <a:solidFill>
                  <a:schemeClr val="bg1"/>
                </a:solidFill>
                <a:latin typeface="Arial" panose="020B0604020202020204" pitchFamily="34" charset="0"/>
                <a:cs typeface="Arial" panose="020B0604020202020204" pitchFamily="34" charset="0"/>
              </a:rPr>
              <a:t> People can learn </a:t>
            </a:r>
            <a:r>
              <a:rPr lang="en-US" dirty="0" err="1">
                <a:solidFill>
                  <a:schemeClr val="bg1"/>
                </a:solidFill>
                <a:latin typeface="Arial" panose="020B0604020202020204" pitchFamily="34" charset="0"/>
                <a:cs typeface="Arial" panose="020B0604020202020204" pitchFamily="34" charset="0"/>
              </a:rPr>
              <a:t>behaviours</a:t>
            </a:r>
            <a:r>
              <a:rPr lang="en-US" dirty="0">
                <a:solidFill>
                  <a:schemeClr val="bg1"/>
                </a:solidFill>
                <a:latin typeface="Arial" panose="020B0604020202020204" pitchFamily="34" charset="0"/>
                <a:cs typeface="Arial" panose="020B0604020202020204" pitchFamily="34" charset="0"/>
              </a:rPr>
              <a:t> by observing and imitating others (Bandura, 1997).</a:t>
            </a:r>
          </a:p>
          <a:p>
            <a:pPr marL="0" indent="0">
              <a:buNone/>
            </a:pPr>
            <a:r>
              <a:rPr lang="en-US" b="1" dirty="0">
                <a:solidFill>
                  <a:schemeClr val="bg1"/>
                </a:solidFill>
                <a:latin typeface="Arial" panose="020B0604020202020204" pitchFamily="34" charset="0"/>
                <a:cs typeface="Arial" panose="020B0604020202020204" pitchFamily="34" charset="0"/>
              </a:rPr>
              <a:t>Self-efficacy: </a:t>
            </a:r>
            <a:r>
              <a:rPr lang="en-US" dirty="0">
                <a:solidFill>
                  <a:schemeClr val="bg1"/>
                </a:solidFill>
                <a:latin typeface="Arial" panose="020B0604020202020204" pitchFamily="34" charset="0"/>
                <a:cs typeface="Arial" panose="020B0604020202020204" pitchFamily="34" charset="0"/>
              </a:rPr>
              <a:t>An individual’s confidence in their ability to perform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a:t>
            </a:r>
          </a:p>
          <a:p>
            <a:pPr marL="0" indent="0">
              <a:buNone/>
            </a:pPr>
            <a:r>
              <a:rPr lang="en-US" dirty="0">
                <a:solidFill>
                  <a:schemeClr val="bg1"/>
                </a:solidFill>
                <a:latin typeface="Arial" panose="020B0604020202020204" pitchFamily="34" charset="0"/>
                <a:cs typeface="Arial" panose="020B0604020202020204" pitchFamily="34" charset="0"/>
              </a:rPr>
              <a:t> </a:t>
            </a:r>
            <a:r>
              <a:rPr lang="en-US" b="1" dirty="0">
                <a:solidFill>
                  <a:schemeClr val="bg1"/>
                </a:solidFill>
                <a:latin typeface="Arial" panose="020B0604020202020204" pitchFamily="34" charset="0"/>
                <a:cs typeface="Arial" panose="020B0604020202020204" pitchFamily="34" charset="0"/>
              </a:rPr>
              <a:t>Outcome expectations: </a:t>
            </a:r>
            <a:r>
              <a:rPr lang="en-US" dirty="0">
                <a:solidFill>
                  <a:schemeClr val="bg1"/>
                </a:solidFill>
                <a:latin typeface="Arial" panose="020B0604020202020204" pitchFamily="34" charset="0"/>
                <a:cs typeface="Arial" panose="020B0604020202020204" pitchFamily="34" charset="0"/>
              </a:rPr>
              <a:t>Beliefs about the likely consequences or benefits of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t>
            </a:r>
          </a:p>
          <a:p>
            <a:pPr marL="0" indent="0">
              <a:buNone/>
            </a:pPr>
            <a:r>
              <a:rPr lang="en-US" b="1" dirty="0" err="1">
                <a:solidFill>
                  <a:schemeClr val="bg1"/>
                </a:solidFill>
                <a:latin typeface="Arial" panose="020B0604020202020204" pitchFamily="34" charset="0"/>
                <a:cs typeface="Arial" panose="020B0604020202020204" pitchFamily="34" charset="0"/>
              </a:rPr>
              <a:t>Behavioural</a:t>
            </a:r>
            <a:r>
              <a:rPr lang="en-US" b="1" dirty="0">
                <a:solidFill>
                  <a:schemeClr val="bg1"/>
                </a:solidFill>
                <a:latin typeface="Arial" panose="020B0604020202020204" pitchFamily="34" charset="0"/>
                <a:cs typeface="Arial" panose="020B0604020202020204" pitchFamily="34" charset="0"/>
              </a:rPr>
              <a:t> capability : </a:t>
            </a:r>
            <a:r>
              <a:rPr lang="en-US" dirty="0">
                <a:solidFill>
                  <a:schemeClr val="bg1"/>
                </a:solidFill>
                <a:latin typeface="Arial" panose="020B0604020202020204" pitchFamily="34" charset="0"/>
                <a:cs typeface="Arial" panose="020B0604020202020204" pitchFamily="34" charset="0"/>
              </a:rPr>
              <a:t>Having the knowledge and skills required to perform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a:t>
            </a:r>
          </a:p>
          <a:p>
            <a:pPr marL="0" indent="0">
              <a:buNone/>
            </a:pPr>
            <a:r>
              <a:rPr lang="en-US" b="1" dirty="0">
                <a:solidFill>
                  <a:schemeClr val="bg1"/>
                </a:solidFill>
                <a:latin typeface="Arial" panose="020B0604020202020204" pitchFamily="34" charset="0"/>
                <a:cs typeface="Arial" panose="020B0604020202020204" pitchFamily="34" charset="0"/>
              </a:rPr>
              <a:t>Reinforcement: </a:t>
            </a:r>
            <a:r>
              <a:rPr lang="en-US" dirty="0">
                <a:solidFill>
                  <a:schemeClr val="bg1"/>
                </a:solidFill>
                <a:latin typeface="Arial" panose="020B0604020202020204" pitchFamily="34" charset="0"/>
                <a:cs typeface="Arial" panose="020B0604020202020204" pitchFamily="34" charset="0"/>
              </a:rPr>
              <a:t>Responses or rewards that increase or decrease the likelihood of a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being repeated.</a:t>
            </a:r>
          </a:p>
          <a:p>
            <a:pPr marL="0" indent="0">
              <a:buNone/>
            </a:pPr>
            <a:r>
              <a:rPr lang="en-US" b="1" dirty="0">
                <a:solidFill>
                  <a:schemeClr val="bg1"/>
                </a:solidFill>
                <a:latin typeface="Arial" panose="020B0604020202020204" pitchFamily="34" charset="0"/>
                <a:cs typeface="Arial" panose="020B0604020202020204" pitchFamily="34" charset="0"/>
              </a:rPr>
              <a:t>Environmental influences:</a:t>
            </a:r>
            <a:r>
              <a:rPr lang="en-US" dirty="0">
                <a:solidFill>
                  <a:schemeClr val="bg1"/>
                </a:solidFill>
                <a:latin typeface="Arial" panose="020B0604020202020204" pitchFamily="34" charset="0"/>
                <a:cs typeface="Arial" panose="020B0604020202020204" pitchFamily="34" charset="0"/>
              </a:rPr>
              <a:t> Physical and social environments can facilitate or constrain </a:t>
            </a:r>
            <a:r>
              <a:rPr lang="en-US" dirty="0" err="1">
                <a:solidFill>
                  <a:schemeClr val="bg1"/>
                </a:solidFill>
                <a:latin typeface="Arial" panose="020B0604020202020204" pitchFamily="34" charset="0"/>
                <a:cs typeface="Arial" panose="020B0604020202020204" pitchFamily="34" charset="0"/>
              </a:rPr>
              <a:t>behaviour</a:t>
            </a:r>
            <a:r>
              <a:rPr lang="en-US"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(Bandura, 1997; Raj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2023).</a:t>
            </a:r>
            <a:endParaRPr lang="en-GB" dirty="0">
              <a:solidFill>
                <a:schemeClr val="bg1"/>
              </a:solidFill>
            </a:endParaRPr>
          </a:p>
          <a:p>
            <a:pPr marL="0" indent="0">
              <a:buNone/>
            </a:pPr>
            <a:endParaRPr lang="en-GB" dirty="0">
              <a:solidFill>
                <a:schemeClr val="bg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A5239933-D37F-2277-512B-FC557E4D182E}"/>
              </a:ext>
            </a:extLst>
          </p:cNvPr>
          <p:cNvSpPr/>
          <p:nvPr/>
        </p:nvSpPr>
        <p:spPr>
          <a:xfrm>
            <a:off x="12504939" y="0"/>
            <a:ext cx="4733571" cy="3040380"/>
          </a:xfrm>
          <a:prstGeom prst="roundRect">
            <a:avLst/>
          </a:prstGeom>
          <a:solidFill>
            <a:schemeClr val="accent6">
              <a:lumMod val="75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defTabSz="1371600"/>
            <a:r>
              <a:rPr lang="en-US" sz="2100" b="1" dirty="0">
                <a:solidFill>
                  <a:srgbClr val="000000"/>
                </a:solidFill>
                <a:latin typeface="Arial" panose="020B0604020202020204" pitchFamily="34" charset="0"/>
                <a:cs typeface="Arial" panose="020B0604020202020204" pitchFamily="34" charset="0"/>
              </a:rPr>
              <a:t>Cognitive influences</a:t>
            </a:r>
          </a:p>
          <a:p>
            <a:pPr algn="ctr" defTabSz="1371600"/>
            <a:r>
              <a:rPr lang="en-US" sz="1650" b="1" dirty="0">
                <a:solidFill>
                  <a:srgbClr val="FFFFFF"/>
                </a:solidFill>
                <a:latin typeface="Arial" panose="020B0604020202020204" pitchFamily="34" charset="0"/>
                <a:cs typeface="Arial" panose="020B0604020202020204" pitchFamily="34" charset="0"/>
              </a:rPr>
              <a:t>Self-efficacy: </a:t>
            </a:r>
            <a:r>
              <a:rPr lang="en-US" sz="1650" dirty="0">
                <a:solidFill>
                  <a:srgbClr val="FFFFFF"/>
                </a:solidFill>
                <a:latin typeface="Arial" panose="020B0604020202020204" pitchFamily="34" charset="0"/>
                <a:cs typeface="Arial" panose="020B0604020202020204" pitchFamily="34" charset="0"/>
              </a:rPr>
              <a:t>Builds children’s confidence to choose screen-free activities.</a:t>
            </a:r>
          </a:p>
          <a:p>
            <a:pPr algn="ctr" defTabSz="1371600"/>
            <a:r>
              <a:rPr lang="en-US" sz="1650" b="1" dirty="0">
                <a:solidFill>
                  <a:srgbClr val="FFFFFF"/>
                </a:solidFill>
                <a:latin typeface="Arial" panose="020B0604020202020204" pitchFamily="34" charset="0"/>
                <a:cs typeface="Arial" panose="020B0604020202020204" pitchFamily="34" charset="0"/>
              </a:rPr>
              <a:t>Outcome expectations</a:t>
            </a:r>
            <a:r>
              <a:rPr lang="en-US" sz="1650" dirty="0">
                <a:solidFill>
                  <a:srgbClr val="FFFFFF"/>
                </a:solidFill>
                <a:latin typeface="Arial" panose="020B0604020202020204" pitchFamily="34" charset="0"/>
                <a:cs typeface="Arial" panose="020B0604020202020204" pitchFamily="34" charset="0"/>
              </a:rPr>
              <a:t>: Families learn that screen-free play can be fun, enjoyable and rewarding for everyone.</a:t>
            </a:r>
          </a:p>
          <a:p>
            <a:pPr algn="ctr" defTabSz="1371600"/>
            <a:r>
              <a:rPr lang="en-US" sz="1650" b="1" dirty="0">
                <a:solidFill>
                  <a:srgbClr val="FFFFFF"/>
                </a:solidFill>
                <a:latin typeface="Arial" panose="020B0604020202020204" pitchFamily="34" charset="0"/>
                <a:cs typeface="Arial" panose="020B0604020202020204" pitchFamily="34" charset="0"/>
              </a:rPr>
              <a:t> Knowledge</a:t>
            </a:r>
            <a:r>
              <a:rPr lang="en-US" sz="1650" dirty="0">
                <a:solidFill>
                  <a:srgbClr val="FFFFFF"/>
                </a:solidFill>
                <a:latin typeface="Arial" panose="020B0604020202020204" pitchFamily="34" charset="0"/>
                <a:cs typeface="Arial" panose="020B0604020202020204" pitchFamily="34" charset="0"/>
              </a:rPr>
              <a:t>: Families gain practical ideas and examples of alternative shared activities they can do together.</a:t>
            </a:r>
            <a:endParaRPr lang="en-GB" sz="1650" dirty="0">
              <a:solidFill>
                <a:srgbClr val="FFFFFF"/>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34536708-1D74-ABE9-E108-4B95B9B9CF5A}"/>
              </a:ext>
            </a:extLst>
          </p:cNvPr>
          <p:cNvSpPr/>
          <p:nvPr/>
        </p:nvSpPr>
        <p:spPr>
          <a:xfrm>
            <a:off x="14773275" y="5867400"/>
            <a:ext cx="3514725" cy="3409857"/>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371600"/>
            <a:r>
              <a:rPr lang="en-US" sz="2100" b="1" dirty="0" err="1">
                <a:solidFill>
                  <a:srgbClr val="FFFFFF"/>
                </a:solidFill>
                <a:latin typeface="Arial" panose="020B0604020202020204" pitchFamily="34" charset="0"/>
                <a:cs typeface="Arial" panose="020B0604020202020204" pitchFamily="34" charset="0"/>
              </a:rPr>
              <a:t>Behavioural</a:t>
            </a:r>
            <a:r>
              <a:rPr lang="en-US" sz="2100" b="1" dirty="0">
                <a:solidFill>
                  <a:srgbClr val="FFFFFF"/>
                </a:solidFill>
                <a:latin typeface="Arial" panose="020B0604020202020204" pitchFamily="34" charset="0"/>
                <a:cs typeface="Arial" panose="020B0604020202020204" pitchFamily="34" charset="0"/>
              </a:rPr>
              <a:t> Factors</a:t>
            </a:r>
          </a:p>
          <a:p>
            <a:pPr algn="ctr" defTabSz="1371600"/>
            <a:r>
              <a:rPr lang="en-US" sz="1650" dirty="0">
                <a:solidFill>
                  <a:srgbClr val="FFFFFF"/>
                </a:solidFill>
                <a:latin typeface="Arial" panose="020B0604020202020204" pitchFamily="34" charset="0"/>
                <a:cs typeface="Arial" panose="020B0604020202020204" pitchFamily="34" charset="0"/>
              </a:rPr>
              <a:t> </a:t>
            </a:r>
            <a:r>
              <a:rPr lang="en-US" sz="1650" b="1" dirty="0" err="1">
                <a:solidFill>
                  <a:srgbClr val="FFFFFF"/>
                </a:solidFill>
                <a:latin typeface="Arial" panose="020B0604020202020204" pitchFamily="34" charset="0"/>
                <a:cs typeface="Arial" panose="020B0604020202020204" pitchFamily="34" charset="0"/>
              </a:rPr>
              <a:t>Behavioural</a:t>
            </a:r>
            <a:r>
              <a:rPr lang="en-US" sz="1650" b="1" dirty="0">
                <a:solidFill>
                  <a:srgbClr val="FFFFFF"/>
                </a:solidFill>
                <a:latin typeface="Arial" panose="020B0604020202020204" pitchFamily="34" charset="0"/>
                <a:cs typeface="Arial" panose="020B0604020202020204" pitchFamily="34" charset="0"/>
              </a:rPr>
              <a:t> skills: </a:t>
            </a:r>
            <a:r>
              <a:rPr lang="en-US" sz="1650" dirty="0">
                <a:solidFill>
                  <a:srgbClr val="FFFFFF"/>
                </a:solidFill>
                <a:latin typeface="Arial" panose="020B0604020202020204" pitchFamily="34" charset="0"/>
                <a:cs typeface="Arial" panose="020B0604020202020204" pitchFamily="34" charset="0"/>
              </a:rPr>
              <a:t>Learns new games and ways to interact and have fun without screens.</a:t>
            </a:r>
          </a:p>
          <a:p>
            <a:pPr algn="ctr" defTabSz="1371600"/>
            <a:r>
              <a:rPr lang="en-US" sz="1650" dirty="0">
                <a:solidFill>
                  <a:srgbClr val="FFFFFF"/>
                </a:solidFill>
                <a:latin typeface="Arial" panose="020B0604020202020204" pitchFamily="34" charset="0"/>
                <a:cs typeface="Arial" panose="020B0604020202020204" pitchFamily="34" charset="0"/>
              </a:rPr>
              <a:t> </a:t>
            </a:r>
            <a:r>
              <a:rPr lang="en-US" sz="1650" b="1" dirty="0">
                <a:solidFill>
                  <a:srgbClr val="FFFFFF"/>
                </a:solidFill>
                <a:latin typeface="Arial" panose="020B0604020202020204" pitchFamily="34" charset="0"/>
                <a:cs typeface="Arial" panose="020B0604020202020204" pitchFamily="34" charset="0"/>
              </a:rPr>
              <a:t>Intentions:</a:t>
            </a:r>
            <a:r>
              <a:rPr lang="en-US" sz="1650" dirty="0">
                <a:solidFill>
                  <a:srgbClr val="FFFFFF"/>
                </a:solidFill>
                <a:latin typeface="Arial" panose="020B0604020202020204" pitchFamily="34" charset="0"/>
                <a:cs typeface="Arial" panose="020B0604020202020204" pitchFamily="34" charset="0"/>
              </a:rPr>
              <a:t> Actively chooses screen-free time instead of automatically using devices. </a:t>
            </a:r>
            <a:r>
              <a:rPr lang="en-US" sz="1650" b="1" dirty="0">
                <a:solidFill>
                  <a:srgbClr val="FFFFFF"/>
                </a:solidFill>
                <a:latin typeface="Arial" panose="020B0604020202020204" pitchFamily="34" charset="0"/>
                <a:cs typeface="Arial" panose="020B0604020202020204" pitchFamily="34" charset="0"/>
              </a:rPr>
              <a:t>Reinforcement: </a:t>
            </a:r>
            <a:r>
              <a:rPr lang="en-US" sz="1650" dirty="0">
                <a:solidFill>
                  <a:srgbClr val="FFFFFF"/>
                </a:solidFill>
                <a:latin typeface="Arial" panose="020B0604020202020204" pitchFamily="34" charset="0"/>
                <a:cs typeface="Arial" panose="020B0604020202020204" pitchFamily="34" charset="0"/>
              </a:rPr>
              <a:t>Fun, shared family play rewards and strengthens new habits.</a:t>
            </a:r>
            <a:endParaRPr lang="en-GB" sz="1650" dirty="0">
              <a:solidFill>
                <a:srgbClr val="FFFFFF"/>
              </a:solidFill>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24666DC9-0AF0-B465-8220-82B2C7DA66EE}"/>
              </a:ext>
            </a:extLst>
          </p:cNvPr>
          <p:cNvSpPr/>
          <p:nvPr/>
        </p:nvSpPr>
        <p:spPr>
          <a:xfrm>
            <a:off x="9621638" y="5867400"/>
            <a:ext cx="3780038" cy="3409857"/>
          </a:xfrm>
          <a:prstGeom prst="roundRect">
            <a:avLst/>
          </a:prstGeom>
          <a:solidFill>
            <a:srgbClr val="884FB3"/>
          </a:solidFill>
        </p:spPr>
        <p:style>
          <a:lnRef idx="1">
            <a:schemeClr val="accent1"/>
          </a:lnRef>
          <a:fillRef idx="2">
            <a:schemeClr val="accent1"/>
          </a:fillRef>
          <a:effectRef idx="1">
            <a:schemeClr val="accent1"/>
          </a:effectRef>
          <a:fontRef idx="minor">
            <a:schemeClr val="dk1"/>
          </a:fontRef>
        </p:style>
        <p:txBody>
          <a:bodyPr rtlCol="0" anchor="ctr"/>
          <a:lstStyle/>
          <a:p>
            <a:pPr algn="ctr" defTabSz="1371600"/>
            <a:r>
              <a:rPr lang="en-US" sz="2100" b="1" dirty="0">
                <a:solidFill>
                  <a:srgbClr val="000000"/>
                </a:solidFill>
                <a:latin typeface="Arial" panose="020B0604020202020204" pitchFamily="34" charset="0"/>
                <a:cs typeface="Arial" panose="020B0604020202020204" pitchFamily="34" charset="0"/>
              </a:rPr>
              <a:t>Environmental influences</a:t>
            </a:r>
          </a:p>
          <a:p>
            <a:pPr algn="ctr" defTabSz="1371600"/>
            <a:r>
              <a:rPr lang="en-US" sz="1650" b="1" dirty="0">
                <a:solidFill>
                  <a:srgbClr val="000000"/>
                </a:solidFill>
                <a:latin typeface="Arial" panose="020B0604020202020204" pitchFamily="34" charset="0"/>
                <a:cs typeface="Arial" panose="020B0604020202020204" pitchFamily="34" charset="0"/>
              </a:rPr>
              <a:t> </a:t>
            </a:r>
            <a:r>
              <a:rPr lang="en-US" sz="1650" dirty="0">
                <a:solidFill>
                  <a:srgbClr val="000000"/>
                </a:solidFill>
                <a:latin typeface="Arial" panose="020B0604020202020204" pitchFamily="34" charset="0"/>
                <a:cs typeface="Arial" panose="020B0604020202020204" pitchFamily="34" charset="0"/>
              </a:rPr>
              <a:t>Children copy parents’ and siblings’ screen-free </a:t>
            </a:r>
            <a:r>
              <a:rPr lang="en-US" sz="1650" dirty="0" err="1">
                <a:solidFill>
                  <a:srgbClr val="000000"/>
                </a:solidFill>
                <a:latin typeface="Arial" panose="020B0604020202020204" pitchFamily="34" charset="0"/>
                <a:cs typeface="Arial" panose="020B0604020202020204" pitchFamily="34" charset="0"/>
              </a:rPr>
              <a:t>behaviour</a:t>
            </a:r>
            <a:r>
              <a:rPr lang="en-US" sz="1650" dirty="0">
                <a:solidFill>
                  <a:srgbClr val="000000"/>
                </a:solidFill>
                <a:latin typeface="Arial" panose="020B0604020202020204" pitchFamily="34" charset="0"/>
                <a:cs typeface="Arial" panose="020B0604020202020204" pitchFamily="34" charset="0"/>
              </a:rPr>
              <a:t>.</a:t>
            </a:r>
          </a:p>
          <a:p>
            <a:pPr algn="ctr" defTabSz="1371600"/>
            <a:r>
              <a:rPr lang="en-US" sz="1650" dirty="0">
                <a:solidFill>
                  <a:srgbClr val="000000"/>
                </a:solidFill>
                <a:latin typeface="Arial" panose="020B0604020202020204" pitchFamily="34" charset="0"/>
                <a:cs typeface="Arial" panose="020B0604020202020204" pitchFamily="34" charset="0"/>
              </a:rPr>
              <a:t> </a:t>
            </a:r>
            <a:r>
              <a:rPr lang="en-US" sz="1650" b="1" dirty="0">
                <a:solidFill>
                  <a:srgbClr val="000000"/>
                </a:solidFill>
                <a:latin typeface="Arial" panose="020B0604020202020204" pitchFamily="34" charset="0"/>
                <a:cs typeface="Arial" panose="020B0604020202020204" pitchFamily="34" charset="0"/>
              </a:rPr>
              <a:t>Normative beliefs:</a:t>
            </a:r>
            <a:r>
              <a:rPr lang="en-US" sz="1650" dirty="0">
                <a:solidFill>
                  <a:srgbClr val="000000"/>
                </a:solidFill>
                <a:latin typeface="Arial" panose="020B0604020202020204" pitchFamily="34" charset="0"/>
                <a:cs typeface="Arial" panose="020B0604020202020204" pitchFamily="34" charset="0"/>
              </a:rPr>
              <a:t> The whole family participates together. </a:t>
            </a:r>
          </a:p>
          <a:p>
            <a:pPr algn="ctr" defTabSz="1371600"/>
            <a:r>
              <a:rPr lang="en-US" sz="1650" b="1" dirty="0">
                <a:solidFill>
                  <a:srgbClr val="000000"/>
                </a:solidFill>
                <a:latin typeface="Arial" panose="020B0604020202020204" pitchFamily="34" charset="0"/>
                <a:cs typeface="Arial" panose="020B0604020202020204" pitchFamily="34" charset="0"/>
              </a:rPr>
              <a:t>Social support: </a:t>
            </a:r>
            <a:r>
              <a:rPr lang="en-US" sz="1650" dirty="0">
                <a:solidFill>
                  <a:srgbClr val="000000"/>
                </a:solidFill>
                <a:latin typeface="Arial" panose="020B0604020202020204" pitchFamily="34" charset="0"/>
                <a:cs typeface="Arial" panose="020B0604020202020204" pitchFamily="34" charset="0"/>
              </a:rPr>
              <a:t>Shared family activity makes change easier to keep up.</a:t>
            </a:r>
          </a:p>
          <a:p>
            <a:pPr algn="ctr" defTabSz="1371600"/>
            <a:r>
              <a:rPr lang="en-US" sz="1650" b="1" dirty="0">
                <a:solidFill>
                  <a:srgbClr val="000000"/>
                </a:solidFill>
                <a:latin typeface="Arial" panose="020B0604020202020204" pitchFamily="34" charset="0"/>
                <a:cs typeface="Arial" panose="020B0604020202020204" pitchFamily="34" charset="0"/>
              </a:rPr>
              <a:t>Barriers and opportunities: </a:t>
            </a:r>
            <a:r>
              <a:rPr lang="en-US" sz="1650" dirty="0">
                <a:solidFill>
                  <a:srgbClr val="000000"/>
                </a:solidFill>
                <a:latin typeface="Arial" panose="020B0604020202020204" pitchFamily="34" charset="0"/>
                <a:cs typeface="Arial" panose="020B0604020202020204" pitchFamily="34" charset="0"/>
              </a:rPr>
              <a:t>Creates easy, enjoyable chances to spend time away from screens.</a:t>
            </a:r>
            <a:endParaRPr lang="en-GB" sz="1650" dirty="0">
              <a:solidFill>
                <a:srgbClr val="000000"/>
              </a:solidFill>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53516390-6DE8-2567-C273-13B812D341F6}"/>
              </a:ext>
            </a:extLst>
          </p:cNvPr>
          <p:cNvCxnSpPr>
            <a:cxnSpLocks/>
          </p:cNvCxnSpPr>
          <p:nvPr/>
        </p:nvCxnSpPr>
        <p:spPr>
          <a:xfrm flipH="1">
            <a:off x="11851868" y="3138054"/>
            <a:ext cx="1689218" cy="2469573"/>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A8E93736-9782-7CBA-74E5-A8DDDBDE6EB6}"/>
              </a:ext>
            </a:extLst>
          </p:cNvPr>
          <p:cNvCxnSpPr>
            <a:cxnSpLocks/>
          </p:cNvCxnSpPr>
          <p:nvPr/>
        </p:nvCxnSpPr>
        <p:spPr>
          <a:xfrm>
            <a:off x="15773400" y="3138055"/>
            <a:ext cx="1652154" cy="2550623"/>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4DF39D61-AD60-A62A-221F-F43A2E954AEF}"/>
              </a:ext>
            </a:extLst>
          </p:cNvPr>
          <p:cNvCxnSpPr>
            <a:cxnSpLocks/>
            <a:stCxn id="10" idx="3"/>
            <a:endCxn id="8" idx="1"/>
          </p:cNvCxnSpPr>
          <p:nvPr/>
        </p:nvCxnSpPr>
        <p:spPr>
          <a:xfrm>
            <a:off x="13401675" y="7572329"/>
            <a:ext cx="1371600" cy="0"/>
          </a:xfrm>
          <a:prstGeom prst="straightConnector1">
            <a:avLst/>
          </a:prstGeom>
          <a:ln>
            <a:headEnd type="triangle"/>
            <a:tailEnd type="triangle"/>
          </a:ln>
        </p:spPr>
        <p:style>
          <a:lnRef idx="2">
            <a:schemeClr val="dk1"/>
          </a:lnRef>
          <a:fillRef idx="0">
            <a:schemeClr val="dk1"/>
          </a:fillRef>
          <a:effectRef idx="1">
            <a:schemeClr val="dk1"/>
          </a:effectRef>
          <a:fontRef idx="minor">
            <a:schemeClr val="tx1"/>
          </a:fontRef>
        </p:style>
      </p:cxnSp>
      <p:sp>
        <p:nvSpPr>
          <p:cNvPr id="25" name="TextBox 24">
            <a:extLst>
              <a:ext uri="{FF2B5EF4-FFF2-40B4-BE49-F238E27FC236}">
                <a16:creationId xmlns:a16="http://schemas.microsoft.com/office/drawing/2014/main" id="{BBF596C7-5077-B46C-1242-E7AF94BCAB8A}"/>
              </a:ext>
            </a:extLst>
          </p:cNvPr>
          <p:cNvSpPr txBox="1"/>
          <p:nvPr/>
        </p:nvSpPr>
        <p:spPr>
          <a:xfrm>
            <a:off x="12715008" y="4751167"/>
            <a:ext cx="3884469" cy="461665"/>
          </a:xfrm>
          <a:prstGeom prst="rect">
            <a:avLst/>
          </a:prstGeom>
          <a:noFill/>
        </p:spPr>
        <p:txBody>
          <a:bodyPr wrap="square" rtlCol="0">
            <a:spAutoFit/>
          </a:bodyPr>
          <a:lstStyle/>
          <a:p>
            <a:pPr defTabSz="1371600"/>
            <a:r>
              <a:rPr lang="en-US" sz="2400" b="1" dirty="0">
                <a:solidFill>
                  <a:srgbClr val="000000"/>
                </a:solidFill>
                <a:latin typeface="Arial" panose="020B0604020202020204" pitchFamily="34" charset="0"/>
                <a:cs typeface="Arial" panose="020B0604020202020204" pitchFamily="34" charset="0"/>
              </a:rPr>
              <a:t>Social Cognitive Theory</a:t>
            </a:r>
            <a:endParaRPr lang="en-GB" sz="2400" b="1" dirty="0">
              <a:solidFill>
                <a:srgbClr val="000000"/>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E1092781-CF79-05A7-CB64-0387164AD09F}"/>
              </a:ext>
            </a:extLst>
          </p:cNvPr>
          <p:cNvSpPr txBox="1"/>
          <p:nvPr/>
        </p:nvSpPr>
        <p:spPr>
          <a:xfrm>
            <a:off x="10942201" y="9491649"/>
            <a:ext cx="7662149" cy="369332"/>
          </a:xfrm>
          <a:prstGeom prst="rect">
            <a:avLst/>
          </a:prstGeom>
          <a:noFill/>
        </p:spPr>
        <p:txBody>
          <a:bodyPr wrap="square">
            <a:spAutoFit/>
          </a:bodyPr>
          <a:lstStyle/>
          <a:p>
            <a:pPr defTabSz="1371600"/>
            <a:r>
              <a:rPr lang="en-GB" dirty="0">
                <a:solidFill>
                  <a:srgbClr val="000000"/>
                </a:solidFill>
                <a:latin typeface="Arial" panose="020B0604020202020204" pitchFamily="34" charset="0"/>
                <a:cs typeface="Arial" panose="020B0604020202020204" pitchFamily="34" charset="0"/>
              </a:rPr>
              <a:t>(Bandura, 1997; Raj </a:t>
            </a:r>
            <a:r>
              <a:rPr lang="en-GB" i="1" dirty="0">
                <a:solidFill>
                  <a:srgbClr val="000000"/>
                </a:solidFill>
                <a:latin typeface="Arial" panose="020B0604020202020204" pitchFamily="34" charset="0"/>
                <a:cs typeface="Arial" panose="020B0604020202020204" pitchFamily="34" charset="0"/>
              </a:rPr>
              <a:t>et al.</a:t>
            </a:r>
            <a:r>
              <a:rPr lang="en-GB" dirty="0">
                <a:solidFill>
                  <a:srgbClr val="000000"/>
                </a:solidFill>
                <a:latin typeface="Arial" panose="020B0604020202020204" pitchFamily="34" charset="0"/>
                <a:cs typeface="Arial" panose="020B0604020202020204" pitchFamily="34" charset="0"/>
              </a:rPr>
              <a:t>, 2023).</a:t>
            </a:r>
            <a:endParaRPr lang="en-GB" dirty="0">
              <a:solidFill>
                <a:srgbClr val="000000"/>
              </a:solidFill>
              <a:latin typeface="Raleway"/>
            </a:endParaRPr>
          </a:p>
        </p:txBody>
      </p:sp>
    </p:spTree>
    <p:extLst>
      <p:ext uri="{BB962C8B-B14F-4D97-AF65-F5344CB8AC3E}">
        <p14:creationId xmlns:p14="http://schemas.microsoft.com/office/powerpoint/2010/main" val="2168449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72000">
              <a:srgbClr val="7030A0"/>
            </a:gs>
            <a:gs pos="100000">
              <a:schemeClr val="accent6">
                <a:lumMod val="60000"/>
                <a:lumOff val="40000"/>
              </a:schemeClr>
            </a:gs>
          </a:gsLst>
          <a:lin ang="16200000" scaled="1"/>
          <a:tileRect/>
        </a:gra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A5BDF92-CACF-57E8-6597-354575E4B752}"/>
              </a:ext>
            </a:extLst>
          </p:cNvPr>
          <p:cNvGraphicFramePr>
            <a:graphicFrameLocks noGrp="1"/>
          </p:cNvGraphicFramePr>
          <p:nvPr>
            <p:ph idx="1"/>
            <p:extLst>
              <p:ext uri="{D42A27DB-BD31-4B8C-83A1-F6EECF244321}">
                <p14:modId xmlns:p14="http://schemas.microsoft.com/office/powerpoint/2010/main" val="2072988132"/>
              </p:ext>
            </p:extLst>
          </p:nvPr>
        </p:nvGraphicFramePr>
        <p:xfrm>
          <a:off x="2476500" y="1028700"/>
          <a:ext cx="13335000" cy="7315199"/>
        </p:xfrm>
        <a:graphic>
          <a:graphicData uri="http://schemas.openxmlformats.org/drawingml/2006/table">
            <a:tbl>
              <a:tblPr firstRow="1" bandRow="1">
                <a:tableStyleId>{93296810-A885-4BE3-A3E7-6D5BEEA58F35}</a:tableStyleId>
              </a:tblPr>
              <a:tblGrid>
                <a:gridCol w="6696488">
                  <a:extLst>
                    <a:ext uri="{9D8B030D-6E8A-4147-A177-3AD203B41FA5}">
                      <a16:colId xmlns:a16="http://schemas.microsoft.com/office/drawing/2014/main" val="1768453017"/>
                    </a:ext>
                  </a:extLst>
                </a:gridCol>
                <a:gridCol w="6638512">
                  <a:extLst>
                    <a:ext uri="{9D8B030D-6E8A-4147-A177-3AD203B41FA5}">
                      <a16:colId xmlns:a16="http://schemas.microsoft.com/office/drawing/2014/main" val="176391035"/>
                    </a:ext>
                  </a:extLst>
                </a:gridCol>
              </a:tblGrid>
              <a:tr h="624940">
                <a:tc>
                  <a:txBody>
                    <a:bodyPr/>
                    <a:lstStyle/>
                    <a:p>
                      <a:r>
                        <a:rPr lang="en-US" sz="2400" dirty="0">
                          <a:latin typeface="Arial" panose="020B0604020202020204" pitchFamily="34" charset="0"/>
                          <a:cs typeface="Arial" panose="020B0604020202020204" pitchFamily="34" charset="0"/>
                        </a:rPr>
                        <a:t>Component</a:t>
                      </a:r>
                      <a:endParaRPr lang="en-GB" sz="2400" dirty="0">
                        <a:latin typeface="Arial" panose="020B0604020202020204" pitchFamily="34" charset="0"/>
                        <a:cs typeface="Arial" panose="020B0604020202020204" pitchFamily="34" charset="0"/>
                      </a:endParaRPr>
                    </a:p>
                  </a:txBody>
                  <a:tcPr marL="137160" marR="137160" marT="68580" marB="68580"/>
                </a:tc>
                <a:tc>
                  <a:txBody>
                    <a:bodyPr/>
                    <a:lstStyle/>
                    <a:p>
                      <a:r>
                        <a:rPr lang="en-US" sz="2400" dirty="0">
                          <a:latin typeface="Arial" panose="020B0604020202020204" pitchFamily="34" charset="0"/>
                          <a:cs typeface="Arial" panose="020B0604020202020204" pitchFamily="34" charset="0"/>
                        </a:rPr>
                        <a:t>Application to children aged 5-11</a:t>
                      </a:r>
                      <a:endParaRPr lang="en-GB" sz="24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334619101"/>
                  </a:ext>
                </a:extLst>
              </a:tr>
              <a:tr h="1414338">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Observational learning</a:t>
                      </a:r>
                      <a:endParaRPr lang="en-GB" sz="1800" dirty="0">
                        <a:solidFill>
                          <a:schemeClr val="tx1"/>
                        </a:solidFill>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Parents and siblings' model healthy screen-free behaviors by taking part in reading, board games, outdoor play and other activities.</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3059710357"/>
                  </a:ext>
                </a:extLst>
              </a:tr>
              <a:tr h="1414338">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Self-efficacy</a:t>
                      </a:r>
                      <a:endParaRPr lang="en-GB" sz="1800" dirty="0">
                        <a:solidFill>
                          <a:schemeClr val="tx1"/>
                        </a:solidFill>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Children are encouraged to start with small, achievable screen-free periods, helping them feel confident participating without screens.</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4207213774"/>
                  </a:ext>
                </a:extLst>
              </a:tr>
              <a:tr h="1414338">
                <a:tc>
                  <a:txBody>
                    <a:bodyPr/>
                    <a:lstStyle/>
                    <a:p>
                      <a:pPr marL="0" lvl="0" indent="0">
                        <a:buFont typeface="Arial" panose="020B0604020202020204" pitchFamily="34" charset="0"/>
                        <a:buNone/>
                      </a:pPr>
                      <a:r>
                        <a:rPr lang="en-US" sz="2400" dirty="0">
                          <a:solidFill>
                            <a:schemeClr val="bg1"/>
                          </a:solidFill>
                          <a:latin typeface="Arial" panose="020B0604020202020204" pitchFamily="34" charset="0"/>
                          <a:cs typeface="Arial" panose="020B0604020202020204" pitchFamily="34" charset="0"/>
                        </a:rPr>
                        <a:t> </a:t>
                      </a:r>
                      <a:r>
                        <a:rPr lang="en-US" sz="1800" b="1" dirty="0">
                          <a:solidFill>
                            <a:schemeClr val="tx1"/>
                          </a:solidFill>
                          <a:latin typeface="Arial" panose="020B0604020202020204" pitchFamily="34" charset="0"/>
                          <a:cs typeface="Arial" panose="020B0604020202020204" pitchFamily="34" charset="0"/>
                        </a:rPr>
                        <a:t>Outcome expectations</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Children and parents learn that screen-free activities can be enjoyable and provide opportunities for family interaction.</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3796432912"/>
                  </a:ext>
                </a:extLst>
              </a:tr>
              <a:tr h="1151205">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Environmental influences</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r>
                        <a:rPr lang="en-US" sz="1800" dirty="0">
                          <a:latin typeface="Arial" panose="020B0604020202020204" pitchFamily="34" charset="0"/>
                          <a:cs typeface="Arial" panose="020B0604020202020204" pitchFamily="34" charset="0"/>
                        </a:rPr>
                        <a:t>Families create a supportive home environment by providing accessible alternatives to recreational screen use.</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880602058"/>
                  </a:ext>
                </a:extLst>
              </a:tr>
              <a:tr h="1296040">
                <a:tc>
                  <a:txBody>
                    <a:bodyPr/>
                    <a:lstStyle/>
                    <a:p>
                      <a:pPr marL="0" lvl="0" indent="0">
                        <a:buFont typeface="Arial" panose="020B0604020202020204" pitchFamily="34" charset="0"/>
                        <a:buNone/>
                      </a:pPr>
                      <a:r>
                        <a:rPr lang="en-US" sz="1800" b="1" dirty="0">
                          <a:solidFill>
                            <a:schemeClr val="tx1"/>
                          </a:solidFill>
                          <a:latin typeface="Arial" panose="020B0604020202020204" pitchFamily="34" charset="0"/>
                          <a:cs typeface="Arial" panose="020B0604020202020204" pitchFamily="34" charset="0"/>
                        </a:rPr>
                        <a:t>Reinforcement</a:t>
                      </a:r>
                      <a:endParaRPr lang="en-GB" sz="1800" dirty="0">
                        <a:solidFill>
                          <a:schemeClr val="tx1"/>
                        </a:solidFill>
                        <a:latin typeface="Arial" panose="020B0604020202020204" pitchFamily="34" charset="0"/>
                        <a:cs typeface="Arial" panose="020B0604020202020204" pitchFamily="34" charset="0"/>
                      </a:endParaRPr>
                    </a:p>
                  </a:txBody>
                  <a:tcPr marL="137160" marR="137160" marT="68580" marB="6858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Arial" panose="020B0604020202020204" pitchFamily="34" charset="0"/>
                          <a:cs typeface="Arial" panose="020B0604020202020204" pitchFamily="34" charset="0"/>
                        </a:rPr>
                        <a:t>Families praise and celebrate children’s participation in screen-free activities, encouraging the behavior to continue.</a:t>
                      </a:r>
                      <a:endParaRPr lang="en-GB" sz="18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2295857171"/>
                  </a:ext>
                </a:extLst>
              </a:tr>
            </a:tbl>
          </a:graphicData>
        </a:graphic>
      </p:graphicFrame>
      <p:sp>
        <p:nvSpPr>
          <p:cNvPr id="6" name="TextBox 5">
            <a:extLst>
              <a:ext uri="{FF2B5EF4-FFF2-40B4-BE49-F238E27FC236}">
                <a16:creationId xmlns:a16="http://schemas.microsoft.com/office/drawing/2014/main" id="{C240DBC7-44DC-F0C3-C41C-8F46A76CC8BF}"/>
              </a:ext>
            </a:extLst>
          </p:cNvPr>
          <p:cNvSpPr txBox="1"/>
          <p:nvPr/>
        </p:nvSpPr>
        <p:spPr>
          <a:xfrm>
            <a:off x="11201401" y="7810500"/>
            <a:ext cx="3810000" cy="369332"/>
          </a:xfrm>
          <a:prstGeom prst="rect">
            <a:avLst/>
          </a:prstGeom>
          <a:noFill/>
        </p:spPr>
        <p:txBody>
          <a:bodyPr wrap="square">
            <a:spAutoFit/>
          </a:bodyPr>
          <a:lstStyle/>
          <a:p>
            <a:pPr defTabSz="1371600">
              <a:defRPr/>
            </a:pPr>
            <a:r>
              <a:rPr lang="en-GB" dirty="0">
                <a:solidFill>
                  <a:srgbClr val="000000"/>
                </a:solidFill>
                <a:latin typeface="Arial" panose="020B0604020202020204" pitchFamily="34" charset="0"/>
                <a:cs typeface="Arial" panose="020B0604020202020204" pitchFamily="34" charset="0"/>
              </a:rPr>
              <a:t>(Bandura, 1997; Raj </a:t>
            </a:r>
            <a:r>
              <a:rPr lang="en-GB" i="1" dirty="0">
                <a:solidFill>
                  <a:srgbClr val="000000"/>
                </a:solidFill>
                <a:latin typeface="Arial" panose="020B0604020202020204" pitchFamily="34" charset="0"/>
                <a:cs typeface="Arial" panose="020B0604020202020204" pitchFamily="34" charset="0"/>
              </a:rPr>
              <a:t>et al.</a:t>
            </a:r>
            <a:r>
              <a:rPr lang="en-GB" dirty="0">
                <a:solidFill>
                  <a:srgbClr val="000000"/>
                </a:solidFill>
                <a:latin typeface="Arial" panose="020B0604020202020204" pitchFamily="34" charset="0"/>
                <a:cs typeface="Arial" panose="020B0604020202020204" pitchFamily="34" charset="0"/>
              </a:rPr>
              <a:t>,2023) </a:t>
            </a:r>
            <a:endParaRPr lang="en-GB" dirty="0">
              <a:solidFill>
                <a:srgbClr val="000000"/>
              </a:solidFill>
              <a:latin typeface="Raleway"/>
            </a:endParaRPr>
          </a:p>
        </p:txBody>
      </p:sp>
      <p:sp>
        <p:nvSpPr>
          <p:cNvPr id="3" name="TextBox 2">
            <a:extLst>
              <a:ext uri="{FF2B5EF4-FFF2-40B4-BE49-F238E27FC236}">
                <a16:creationId xmlns:a16="http://schemas.microsoft.com/office/drawing/2014/main" id="{7AA6ED69-07BB-E2E6-AC7E-91885F9DF7C0}"/>
              </a:ext>
            </a:extLst>
          </p:cNvPr>
          <p:cNvSpPr txBox="1"/>
          <p:nvPr/>
        </p:nvSpPr>
        <p:spPr>
          <a:xfrm>
            <a:off x="4267200" y="8724900"/>
            <a:ext cx="10287000" cy="923330"/>
          </a:xfrm>
          <a:prstGeom prst="rect">
            <a:avLst/>
          </a:prstGeom>
          <a:noFill/>
        </p:spPr>
        <p:txBody>
          <a:bodyPr wrap="square">
            <a:spAutoFit/>
          </a:bodyPr>
          <a:lstStyle/>
          <a:p>
            <a:pPr defTabSz="1371600">
              <a:spcAft>
                <a:spcPts val="1200"/>
              </a:spcAft>
            </a:pPr>
            <a:r>
              <a:rPr lang="en-GB" kern="100" dirty="0">
                <a:solidFill>
                  <a:srgbClr val="00B0F0"/>
                </a:solidFill>
                <a:latin typeface="Arial" panose="020B0604020202020204" pitchFamily="34" charset="0"/>
                <a:ea typeface="Aptos" panose="020B0004020202020204" pitchFamily="34" charset="0"/>
                <a:cs typeface="Arial" panose="020B0604020202020204" pitchFamily="34" charset="0"/>
              </a:rPr>
              <a:t>The campaign targets the family environment as well as the child, which reflects the Social Cognitive Theory principle that behaviour is influenced by personal and environmental factors (Bandura, 1997; Raj </a:t>
            </a:r>
            <a:r>
              <a:rPr lang="en-GB" i="1" kern="100" dirty="0">
                <a:solidFill>
                  <a:srgbClr val="00B0F0"/>
                </a:solidFill>
                <a:latin typeface="Arial" panose="020B0604020202020204" pitchFamily="34" charset="0"/>
                <a:ea typeface="Aptos" panose="020B0004020202020204" pitchFamily="34" charset="0"/>
                <a:cs typeface="Arial" panose="020B0604020202020204" pitchFamily="34" charset="0"/>
              </a:rPr>
              <a:t>et al.</a:t>
            </a:r>
            <a:r>
              <a:rPr lang="en-GB" kern="100" dirty="0">
                <a:solidFill>
                  <a:srgbClr val="00B0F0"/>
                </a:solidFill>
                <a:latin typeface="Arial" panose="020B0604020202020204" pitchFamily="34" charset="0"/>
                <a:ea typeface="Aptos" panose="020B0004020202020204" pitchFamily="34" charset="0"/>
                <a:cs typeface="Arial" panose="020B0604020202020204" pitchFamily="34" charset="0"/>
              </a:rPr>
              <a:t>, 2023).</a:t>
            </a:r>
          </a:p>
        </p:txBody>
      </p:sp>
    </p:spTree>
    <p:extLst>
      <p:ext uri="{BB962C8B-B14F-4D97-AF65-F5344CB8AC3E}">
        <p14:creationId xmlns:p14="http://schemas.microsoft.com/office/powerpoint/2010/main" val="2782954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1399">
              <a:srgbClr val="884FB3"/>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5470-AE15-21E0-0B6A-1DCD22A71A4E}"/>
              </a:ext>
            </a:extLst>
          </p:cNvPr>
          <p:cNvSpPr>
            <a:spLocks noGrp="1"/>
          </p:cNvSpPr>
          <p:nvPr>
            <p:ph type="title"/>
          </p:nvPr>
        </p:nvSpPr>
        <p:spPr>
          <a:xfrm>
            <a:off x="6921200" y="-74951"/>
            <a:ext cx="5520018" cy="1065960"/>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COM-B Model</a:t>
            </a:r>
            <a:br>
              <a:rPr lang="en-GB" sz="3600" dirty="0">
                <a:solidFill>
                  <a:schemeClr val="bg1"/>
                </a:solidFill>
                <a:latin typeface="Arial" panose="020B0604020202020204" pitchFamily="34" charset="0"/>
                <a:cs typeface="Arial" panose="020B0604020202020204" pitchFamily="34" charset="0"/>
              </a:rPr>
            </a:b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AB3EF0-33DD-2BBD-6D6B-EB167B6AD559}"/>
              </a:ext>
            </a:extLst>
          </p:cNvPr>
          <p:cNvSpPr>
            <a:spLocks noGrp="1"/>
          </p:cNvSpPr>
          <p:nvPr>
            <p:ph idx="1"/>
          </p:nvPr>
        </p:nvSpPr>
        <p:spPr>
          <a:xfrm>
            <a:off x="313992" y="830849"/>
            <a:ext cx="10457778" cy="3590544"/>
          </a:xfrm>
        </p:spPr>
        <p:txBody>
          <a:bodyPr>
            <a:normAutofit fontScale="62500" lnSpcReduction="20000"/>
          </a:bodyPr>
          <a:lstStyle/>
          <a:p>
            <a:pPr lvl="0"/>
            <a:endParaRPr lang="en-GB" sz="2250" b="1" dirty="0">
              <a:solidFill>
                <a:schemeClr val="bg2"/>
              </a:solidFill>
              <a:latin typeface="Arial" panose="020B0604020202020204" pitchFamily="34" charset="0"/>
              <a:cs typeface="Arial" panose="020B0604020202020204" pitchFamily="34" charset="0"/>
            </a:endParaRPr>
          </a:p>
          <a:p>
            <a:pPr marL="0" indent="0">
              <a:buNone/>
            </a:pPr>
            <a:r>
              <a:rPr lang="en-US" sz="2700" b="1" dirty="0">
                <a:solidFill>
                  <a:schemeClr val="bg2"/>
                </a:solidFill>
                <a:latin typeface="Arial" panose="020B0604020202020204" pitchFamily="34" charset="0"/>
                <a:cs typeface="Arial" panose="020B0604020202020204" pitchFamily="34" charset="0"/>
              </a:rPr>
              <a:t>The COM‑B Model is a widely used framework for understanding and changing human </a:t>
            </a:r>
            <a:r>
              <a:rPr lang="en-US" sz="2700" b="1" dirty="0" err="1">
                <a:solidFill>
                  <a:schemeClr val="bg2"/>
                </a:solidFill>
                <a:latin typeface="Arial" panose="020B0604020202020204" pitchFamily="34" charset="0"/>
                <a:cs typeface="Arial" panose="020B0604020202020204" pitchFamily="34" charset="0"/>
              </a:rPr>
              <a:t>behaviour</a:t>
            </a:r>
            <a:r>
              <a:rPr lang="en-US" sz="2700" b="1" dirty="0">
                <a:solidFill>
                  <a:schemeClr val="bg2"/>
                </a:solidFill>
                <a:latin typeface="Arial" panose="020B0604020202020204" pitchFamily="34" charset="0"/>
                <a:cs typeface="Arial" panose="020B0604020202020204" pitchFamily="34" charset="0"/>
              </a:rPr>
              <a:t>. It was developed by Michie, van Stralen &amp; West (2011) and is the foundation of many </a:t>
            </a:r>
            <a:r>
              <a:rPr lang="en-US" sz="2700" b="1" dirty="0" err="1">
                <a:solidFill>
                  <a:schemeClr val="bg2"/>
                </a:solidFill>
                <a:latin typeface="Arial" panose="020B0604020202020204" pitchFamily="34" charset="0"/>
                <a:cs typeface="Arial" panose="020B0604020202020204" pitchFamily="34" charset="0"/>
              </a:rPr>
              <a:t>behaviour</a:t>
            </a:r>
            <a:r>
              <a:rPr lang="en-US" sz="2700" b="1" dirty="0">
                <a:solidFill>
                  <a:schemeClr val="bg2"/>
                </a:solidFill>
                <a:latin typeface="Arial" panose="020B0604020202020204" pitchFamily="34" charset="0"/>
                <a:cs typeface="Arial" panose="020B0604020202020204" pitchFamily="34" charset="0"/>
              </a:rPr>
              <a:t> change interventions, including health promotion campaigns.</a:t>
            </a:r>
            <a:endParaRPr lang="en-GB" sz="2700" b="1" dirty="0">
              <a:solidFill>
                <a:schemeClr val="bg2"/>
              </a:solidFill>
              <a:latin typeface="Arial" panose="020B0604020202020204" pitchFamily="34" charset="0"/>
              <a:cs typeface="Arial" panose="020B0604020202020204" pitchFamily="34" charset="0"/>
            </a:endParaRPr>
          </a:p>
          <a:p>
            <a:pPr lvl="0"/>
            <a:r>
              <a:rPr lang="en-GB" sz="2700" b="1" dirty="0">
                <a:solidFill>
                  <a:schemeClr val="bg2"/>
                </a:solidFill>
                <a:latin typeface="Arial" panose="020B0604020202020204" pitchFamily="34" charset="0"/>
                <a:cs typeface="Arial" panose="020B0604020202020204" pitchFamily="34" charset="0"/>
              </a:rPr>
              <a:t>Capability</a:t>
            </a:r>
            <a:r>
              <a:rPr lang="en-GB" sz="2700" dirty="0">
                <a:solidFill>
                  <a:schemeClr val="bg2"/>
                </a:solidFill>
                <a:latin typeface="Arial" panose="020B0604020202020204" pitchFamily="34" charset="0"/>
                <a:cs typeface="Arial" panose="020B0604020202020204" pitchFamily="34" charset="0"/>
              </a:rPr>
              <a:t>: </a:t>
            </a:r>
            <a:r>
              <a:rPr lang="en-US" sz="2700" dirty="0">
                <a:solidFill>
                  <a:schemeClr val="bg2"/>
                </a:solidFill>
                <a:latin typeface="Arial" panose="020B0604020202020204" pitchFamily="34" charset="0"/>
                <a:cs typeface="Arial" panose="020B0604020202020204" pitchFamily="34" charset="0"/>
              </a:rPr>
              <a:t>An individual's psychological and physical capacity to engage in the activity </a:t>
            </a:r>
            <a:r>
              <a:rPr lang="en-GB" sz="2700" dirty="0">
                <a:solidFill>
                  <a:schemeClr val="bg2"/>
                </a:solidFill>
                <a:latin typeface="Arial" panose="020B0604020202020204" pitchFamily="34" charset="0"/>
                <a:cs typeface="Arial" panose="020B0604020202020204" pitchFamily="34" charset="0"/>
              </a:rPr>
              <a:t>(</a:t>
            </a:r>
            <a:r>
              <a:rPr lang="en-GB" sz="2700" dirty="0" err="1">
                <a:solidFill>
                  <a:schemeClr val="bg2"/>
                </a:solidFill>
                <a:latin typeface="Arial" panose="020B0604020202020204" pitchFamily="34" charset="0"/>
                <a:cs typeface="Arial" panose="020B0604020202020204" pitchFamily="34" charset="0"/>
              </a:rPr>
              <a:t>Daryabeygi-Khotbehsara</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2024). </a:t>
            </a:r>
          </a:p>
          <a:p>
            <a:pPr lvl="0"/>
            <a:r>
              <a:rPr lang="en-GB" sz="2700" b="1" dirty="0">
                <a:solidFill>
                  <a:schemeClr val="bg2"/>
                </a:solidFill>
                <a:latin typeface="Arial" panose="020B0604020202020204" pitchFamily="34" charset="0"/>
                <a:cs typeface="Arial" panose="020B0604020202020204" pitchFamily="34" charset="0"/>
              </a:rPr>
              <a:t>Opportunity</a:t>
            </a:r>
            <a:r>
              <a:rPr lang="en-GB" sz="2700" dirty="0">
                <a:solidFill>
                  <a:schemeClr val="bg2"/>
                </a:solidFill>
                <a:latin typeface="Arial" panose="020B0604020202020204" pitchFamily="34" charset="0"/>
                <a:cs typeface="Arial" panose="020B0604020202020204" pitchFamily="34" charset="0"/>
              </a:rPr>
              <a:t>: Supportive family routines and access to safe, affordable screen-free activities (</a:t>
            </a:r>
            <a:r>
              <a:rPr lang="en-GB" sz="2700" dirty="0" err="1">
                <a:solidFill>
                  <a:schemeClr val="bg2"/>
                </a:solidFill>
                <a:latin typeface="Arial" panose="020B0604020202020204" pitchFamily="34" charset="0"/>
                <a:cs typeface="Arial" panose="020B0604020202020204" pitchFamily="34" charset="0"/>
              </a:rPr>
              <a:t>Khalilollahi</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2023).</a:t>
            </a:r>
          </a:p>
          <a:p>
            <a:pPr lvl="0"/>
            <a:r>
              <a:rPr lang="en-GB" sz="2700" b="1" dirty="0">
                <a:solidFill>
                  <a:schemeClr val="bg2"/>
                </a:solidFill>
                <a:latin typeface="Arial" panose="020B0604020202020204" pitchFamily="34" charset="0"/>
                <a:cs typeface="Arial" panose="020B0604020202020204" pitchFamily="34" charset="0"/>
              </a:rPr>
              <a:t>Motivation</a:t>
            </a:r>
            <a:r>
              <a:rPr lang="en-GB" sz="2700" dirty="0">
                <a:solidFill>
                  <a:schemeClr val="bg2"/>
                </a:solidFill>
                <a:latin typeface="Arial" panose="020B0604020202020204" pitchFamily="34" charset="0"/>
                <a:cs typeface="Arial" panose="020B0604020202020204" pitchFamily="34" charset="0"/>
              </a:rPr>
              <a:t>: </a:t>
            </a:r>
            <a:r>
              <a:rPr lang="en-US" sz="2700" dirty="0">
                <a:solidFill>
                  <a:schemeClr val="bg2"/>
                </a:solidFill>
                <a:latin typeface="Arial" panose="020B0604020202020204" pitchFamily="34" charset="0"/>
                <a:cs typeface="Arial" panose="020B0604020202020204" pitchFamily="34" charset="0"/>
              </a:rPr>
              <a:t>All the brain processes that energize and direct behavior </a:t>
            </a:r>
            <a:r>
              <a:rPr lang="en-GB" sz="2700" dirty="0">
                <a:solidFill>
                  <a:schemeClr val="bg2"/>
                </a:solidFill>
                <a:latin typeface="Arial" panose="020B0604020202020204" pitchFamily="34" charset="0"/>
                <a:cs typeface="Arial" panose="020B0604020202020204" pitchFamily="34" charset="0"/>
              </a:rPr>
              <a:t>(</a:t>
            </a:r>
            <a:r>
              <a:rPr lang="en-GB" sz="2700" dirty="0" err="1">
                <a:solidFill>
                  <a:schemeClr val="bg2"/>
                </a:solidFill>
                <a:latin typeface="Arial" panose="020B0604020202020204" pitchFamily="34" charset="0"/>
                <a:cs typeface="Arial" panose="020B0604020202020204" pitchFamily="34" charset="0"/>
              </a:rPr>
              <a:t>Daryabeygi-Khotbehsara</a:t>
            </a:r>
            <a:r>
              <a:rPr lang="en-GB" sz="2700" dirty="0">
                <a:solidFill>
                  <a:schemeClr val="bg2"/>
                </a:solidFill>
                <a:latin typeface="Arial" panose="020B0604020202020204" pitchFamily="34" charset="0"/>
                <a:cs typeface="Arial" panose="020B0604020202020204" pitchFamily="34" charset="0"/>
              </a:rPr>
              <a:t> </a:t>
            </a:r>
            <a:r>
              <a:rPr lang="en-GB" sz="2700" i="1" dirty="0">
                <a:solidFill>
                  <a:schemeClr val="bg2"/>
                </a:solidFill>
                <a:latin typeface="Arial" panose="020B0604020202020204" pitchFamily="34" charset="0"/>
                <a:cs typeface="Arial" panose="020B0604020202020204" pitchFamily="34" charset="0"/>
              </a:rPr>
              <a:t>et al</a:t>
            </a:r>
            <a:r>
              <a:rPr lang="en-GB" sz="2700" dirty="0">
                <a:solidFill>
                  <a:schemeClr val="bg2"/>
                </a:solidFill>
                <a:latin typeface="Arial" panose="020B0604020202020204" pitchFamily="34" charset="0"/>
                <a:cs typeface="Arial" panose="020B0604020202020204" pitchFamily="34" charset="0"/>
              </a:rPr>
              <a:t>., 2024).</a:t>
            </a:r>
          </a:p>
          <a:p>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B47A1CE5-A965-A72B-6ADC-D23A52EC46F5}"/>
              </a:ext>
            </a:extLst>
          </p:cNvPr>
          <p:cNvGraphicFramePr>
            <a:graphicFrameLocks noGrp="1"/>
          </p:cNvGraphicFramePr>
          <p:nvPr>
            <p:extLst>
              <p:ext uri="{D42A27DB-BD31-4B8C-83A1-F6EECF244321}">
                <p14:modId xmlns:p14="http://schemas.microsoft.com/office/powerpoint/2010/main" val="596702908"/>
              </p:ext>
            </p:extLst>
          </p:nvPr>
        </p:nvGraphicFramePr>
        <p:xfrm>
          <a:off x="457200" y="4377466"/>
          <a:ext cx="11506200" cy="4583262"/>
        </p:xfrm>
        <a:graphic>
          <a:graphicData uri="http://schemas.openxmlformats.org/drawingml/2006/table">
            <a:tbl>
              <a:tblPr firstRow="1" bandRow="1">
                <a:tableStyleId>{7DF18680-E054-41AD-8BC1-D1AEF772440D}</a:tableStyleId>
              </a:tblPr>
              <a:tblGrid>
                <a:gridCol w="5792033">
                  <a:extLst>
                    <a:ext uri="{9D8B030D-6E8A-4147-A177-3AD203B41FA5}">
                      <a16:colId xmlns:a16="http://schemas.microsoft.com/office/drawing/2014/main" val="706921963"/>
                    </a:ext>
                  </a:extLst>
                </a:gridCol>
                <a:gridCol w="5714167">
                  <a:extLst>
                    <a:ext uri="{9D8B030D-6E8A-4147-A177-3AD203B41FA5}">
                      <a16:colId xmlns:a16="http://schemas.microsoft.com/office/drawing/2014/main" val="3811044728"/>
                    </a:ext>
                  </a:extLst>
                </a:gridCol>
              </a:tblGrid>
              <a:tr h="834222">
                <a:tc>
                  <a:txBody>
                    <a:bodyPr/>
                    <a:lstStyle/>
                    <a:p>
                      <a:r>
                        <a:rPr lang="en-GB" sz="2400" dirty="0">
                          <a:latin typeface="Arial" panose="020B0604020202020204" pitchFamily="34" charset="0"/>
                          <a:cs typeface="Arial" panose="020B0604020202020204" pitchFamily="34" charset="0"/>
                        </a:rPr>
                        <a:t>COM-B factor</a:t>
                      </a:r>
                    </a:p>
                  </a:txBody>
                  <a:tcPr marL="137160" marR="137160" marT="68580" marB="68580"/>
                </a:tc>
                <a:tc>
                  <a:txBody>
                    <a:bodyPr/>
                    <a:lstStyle/>
                    <a:p>
                      <a:r>
                        <a:rPr lang="en-GB" sz="2400" dirty="0">
                          <a:latin typeface="Arial" panose="020B0604020202020204" pitchFamily="34" charset="0"/>
                          <a:cs typeface="Arial" panose="020B0604020202020204" pitchFamily="34" charset="0"/>
                        </a:rPr>
                        <a:t>Campaign application</a:t>
                      </a:r>
                    </a:p>
                  </a:txBody>
                  <a:tcPr marL="137160" marR="137160" marT="68580" marB="68580"/>
                </a:tc>
                <a:extLst>
                  <a:ext uri="{0D108BD9-81ED-4DB2-BD59-A6C34878D82A}">
                    <a16:rowId xmlns:a16="http://schemas.microsoft.com/office/drawing/2014/main" val="524587627"/>
                  </a:ext>
                </a:extLst>
              </a:tr>
              <a:tr h="703444">
                <a:tc>
                  <a:txBody>
                    <a:bodyPr/>
                    <a:lstStyle/>
                    <a:p>
                      <a:r>
                        <a:rPr lang="en-GB" sz="2100" dirty="0">
                          <a:latin typeface="Arial" panose="020B0604020202020204" pitchFamily="34" charset="0"/>
                          <a:cs typeface="Arial" panose="020B0604020202020204" pitchFamily="34" charset="0"/>
                        </a:rPr>
                        <a:t>Capability</a:t>
                      </a:r>
                    </a:p>
                  </a:txBody>
                  <a:tcPr marL="137160" marR="137160" marT="68580" marB="68580"/>
                </a:tc>
                <a:tc>
                  <a:txBody>
                    <a:bodyPr/>
                    <a:lstStyle/>
                    <a:p>
                      <a:r>
                        <a:rPr lang="en-GB" sz="2100" dirty="0">
                          <a:latin typeface="Arial" panose="020B0604020202020204" pitchFamily="34" charset="0"/>
                          <a:cs typeface="Arial" panose="020B0604020202020204" pitchFamily="34" charset="0"/>
                        </a:rPr>
                        <a:t>Give parents practical strategies for setting consistent screen boundaries.</a:t>
                      </a:r>
                    </a:p>
                  </a:txBody>
                  <a:tcPr marL="137160" marR="137160" marT="68580" marB="68580"/>
                </a:tc>
                <a:extLst>
                  <a:ext uri="{0D108BD9-81ED-4DB2-BD59-A6C34878D82A}">
                    <a16:rowId xmlns:a16="http://schemas.microsoft.com/office/drawing/2014/main" val="3985083968"/>
                  </a:ext>
                </a:extLst>
              </a:tr>
              <a:tr h="703444">
                <a:tc>
                  <a:txBody>
                    <a:bodyPr/>
                    <a:lstStyle/>
                    <a:p>
                      <a:r>
                        <a:rPr lang="en-GB" sz="2100" dirty="0">
                          <a:latin typeface="Arial" panose="020B0604020202020204" pitchFamily="34" charset="0"/>
                          <a:cs typeface="Arial" panose="020B0604020202020204" pitchFamily="34" charset="0"/>
                        </a:rPr>
                        <a:t>Opportunity</a:t>
                      </a:r>
                    </a:p>
                  </a:txBody>
                  <a:tcPr marL="137160" marR="137160" marT="68580" marB="68580"/>
                </a:tc>
                <a:tc>
                  <a:txBody>
                    <a:bodyPr/>
                    <a:lstStyle/>
                    <a:p>
                      <a:r>
                        <a:rPr lang="en-GB" sz="2100" dirty="0">
                          <a:latin typeface="Arial" panose="020B0604020202020204" pitchFamily="34" charset="0"/>
                          <a:cs typeface="Arial" panose="020B0604020202020204" pitchFamily="34" charset="0"/>
                        </a:rPr>
                        <a:t>Encourage accessible family activities that do not require expensive equipment.</a:t>
                      </a:r>
                    </a:p>
                  </a:txBody>
                  <a:tcPr marL="137160" marR="137160" marT="68580" marB="68580"/>
                </a:tc>
                <a:extLst>
                  <a:ext uri="{0D108BD9-81ED-4DB2-BD59-A6C34878D82A}">
                    <a16:rowId xmlns:a16="http://schemas.microsoft.com/office/drawing/2014/main" val="1608203496"/>
                  </a:ext>
                </a:extLst>
              </a:tr>
              <a:tr h="993098">
                <a:tc>
                  <a:txBody>
                    <a:bodyPr/>
                    <a:lstStyle/>
                    <a:p>
                      <a:r>
                        <a:rPr lang="en-GB" sz="2100" dirty="0">
                          <a:latin typeface="Arial" panose="020B0604020202020204" pitchFamily="34" charset="0"/>
                          <a:cs typeface="Arial" panose="020B0604020202020204" pitchFamily="34" charset="0"/>
                        </a:rPr>
                        <a:t>Motivation</a:t>
                      </a:r>
                    </a:p>
                  </a:txBody>
                  <a:tcPr marL="137160" marR="137160" marT="68580" marB="68580"/>
                </a:tc>
                <a:tc>
                  <a:txBody>
                    <a:bodyPr/>
                    <a:lstStyle/>
                    <a:p>
                      <a:r>
                        <a:rPr lang="en-GB" sz="2100" b="0" dirty="0">
                          <a:latin typeface="Arial" panose="020B0604020202020204" pitchFamily="34" charset="0"/>
                          <a:cs typeface="Arial" panose="020B0604020202020204" pitchFamily="34" charset="0"/>
                        </a:rPr>
                        <a:t>Make screen-free activities enjoyable through the Family Play Challenge </a:t>
                      </a:r>
                      <a:r>
                        <a:rPr lang="en-GB" sz="2100" dirty="0">
                          <a:latin typeface="Arial" panose="020B0604020202020204" pitchFamily="34" charset="0"/>
                          <a:cs typeface="Arial" panose="020B0604020202020204" pitchFamily="34" charset="0"/>
                        </a:rPr>
                        <a:t>(Michie, van Stralen and West, 2011)</a:t>
                      </a:r>
                      <a:endParaRPr lang="en-GB" sz="2100" b="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2930368697"/>
                  </a:ext>
                </a:extLst>
              </a:tr>
              <a:tr h="993098">
                <a:tc>
                  <a:txBody>
                    <a:bodyPr/>
                    <a:lstStyle/>
                    <a:p>
                      <a:r>
                        <a:rPr lang="en-GB" sz="2100" dirty="0">
                          <a:latin typeface="Arial" panose="020B0604020202020204" pitchFamily="34" charset="0"/>
                          <a:cs typeface="Arial" panose="020B0604020202020204" pitchFamily="34" charset="0"/>
                        </a:rPr>
                        <a:t>Behaviour</a:t>
                      </a:r>
                    </a:p>
                  </a:txBody>
                  <a:tcPr marL="137160" marR="137160" marT="68580" marB="68580"/>
                </a:tc>
                <a:tc>
                  <a:txBody>
                    <a:bodyPr/>
                    <a:lstStyle/>
                    <a:p>
                      <a:r>
                        <a:rPr lang="en-GB" sz="2100" dirty="0">
                          <a:latin typeface="Arial" panose="020B0604020202020204" pitchFamily="34" charset="0"/>
                          <a:cs typeface="Arial" panose="020B0604020202020204" pitchFamily="34" charset="0"/>
                        </a:rPr>
                        <a:t>Encourage families to replace some recreational screen time with shared activities (</a:t>
                      </a:r>
                      <a:r>
                        <a:rPr lang="en-GB" sz="2100" dirty="0" err="1">
                          <a:latin typeface="Arial" panose="020B0604020202020204" pitchFamily="34" charset="0"/>
                          <a:cs typeface="Arial" panose="020B0604020202020204" pitchFamily="34" charset="0"/>
                        </a:rPr>
                        <a:t>Khalilollahi</a:t>
                      </a:r>
                      <a:r>
                        <a:rPr lang="en-GB" sz="2100" dirty="0">
                          <a:latin typeface="Arial" panose="020B0604020202020204" pitchFamily="34" charset="0"/>
                          <a:cs typeface="Arial" panose="020B0604020202020204" pitchFamily="34" charset="0"/>
                        </a:rPr>
                        <a:t> </a:t>
                      </a:r>
                      <a:r>
                        <a:rPr lang="en-GB" sz="2100" i="1" dirty="0">
                          <a:latin typeface="Arial" panose="020B0604020202020204" pitchFamily="34" charset="0"/>
                          <a:cs typeface="Arial" panose="020B0604020202020204" pitchFamily="34" charset="0"/>
                        </a:rPr>
                        <a:t>et al</a:t>
                      </a:r>
                      <a:r>
                        <a:rPr lang="en-GB" sz="2100" dirty="0">
                          <a:latin typeface="Arial" panose="020B0604020202020204" pitchFamily="34" charset="0"/>
                          <a:cs typeface="Arial" panose="020B0604020202020204" pitchFamily="34" charset="0"/>
                        </a:rPr>
                        <a:t>., 2023)</a:t>
                      </a:r>
                    </a:p>
                  </a:txBody>
                  <a:tcPr marL="137160" marR="137160" marT="68580" marB="68580"/>
                </a:tc>
                <a:extLst>
                  <a:ext uri="{0D108BD9-81ED-4DB2-BD59-A6C34878D82A}">
                    <a16:rowId xmlns:a16="http://schemas.microsoft.com/office/drawing/2014/main" val="3375684736"/>
                  </a:ext>
                </a:extLst>
              </a:tr>
            </a:tbl>
          </a:graphicData>
        </a:graphic>
      </p:graphicFrame>
      <p:sp>
        <p:nvSpPr>
          <p:cNvPr id="6" name="TextBox 5">
            <a:extLst>
              <a:ext uri="{FF2B5EF4-FFF2-40B4-BE49-F238E27FC236}">
                <a16:creationId xmlns:a16="http://schemas.microsoft.com/office/drawing/2014/main" id="{762C2C4D-88D1-F7D1-80BA-623E4BCF1766}"/>
              </a:ext>
            </a:extLst>
          </p:cNvPr>
          <p:cNvSpPr txBox="1"/>
          <p:nvPr/>
        </p:nvSpPr>
        <p:spPr>
          <a:xfrm>
            <a:off x="313993" y="9148627"/>
            <a:ext cx="11065583" cy="646331"/>
          </a:xfrm>
          <a:prstGeom prst="rect">
            <a:avLst/>
          </a:prstGeom>
          <a:noFill/>
        </p:spPr>
        <p:txBody>
          <a:bodyPr wrap="square">
            <a:spAutoFit/>
          </a:bodyPr>
          <a:lstStyle/>
          <a:p>
            <a:pPr defTabSz="1371600"/>
            <a:r>
              <a:rPr lang="en-GB" dirty="0">
                <a:solidFill>
                  <a:srgbClr val="FFFFFF"/>
                </a:solidFill>
                <a:latin typeface="Arial" panose="020B0604020202020204" pitchFamily="34" charset="0"/>
                <a:cs typeface="Arial" panose="020B0604020202020204" pitchFamily="34" charset="0"/>
              </a:rPr>
              <a:t>Reducing screen time requires more than motivation. If families lack capability or opportunity, behaviour change may remain difficult even when they understand the potential benefits (</a:t>
            </a:r>
            <a:r>
              <a:rPr lang="en-GB" dirty="0" err="1">
                <a:solidFill>
                  <a:srgbClr val="FFFFFF"/>
                </a:solidFill>
                <a:latin typeface="Arial" panose="020B0604020202020204" pitchFamily="34" charset="0"/>
                <a:cs typeface="Arial" panose="020B0604020202020204" pitchFamily="34" charset="0"/>
              </a:rPr>
              <a:t>Khalilollahi</a:t>
            </a:r>
            <a:r>
              <a:rPr lang="en-GB" dirty="0">
                <a:solidFill>
                  <a:srgbClr val="FFFFFF"/>
                </a:solidFill>
                <a:latin typeface="Arial" panose="020B0604020202020204" pitchFamily="34" charset="0"/>
                <a:cs typeface="Arial" panose="020B0604020202020204" pitchFamily="34" charset="0"/>
              </a:rPr>
              <a:t> </a:t>
            </a:r>
            <a:r>
              <a:rPr lang="en-GB" i="1" dirty="0">
                <a:solidFill>
                  <a:srgbClr val="FFFFFF"/>
                </a:solidFill>
                <a:latin typeface="Arial" panose="020B0604020202020204" pitchFamily="34" charset="0"/>
                <a:cs typeface="Arial" panose="020B0604020202020204" pitchFamily="34" charset="0"/>
              </a:rPr>
              <a:t>et al</a:t>
            </a:r>
            <a:r>
              <a:rPr lang="en-GB" dirty="0">
                <a:solidFill>
                  <a:srgbClr val="FFFFFF"/>
                </a:solidFill>
                <a:latin typeface="Arial" panose="020B0604020202020204" pitchFamily="34" charset="0"/>
                <a:cs typeface="Arial" panose="020B0604020202020204" pitchFamily="34" charset="0"/>
              </a:rPr>
              <a:t>., 2023).</a:t>
            </a:r>
          </a:p>
        </p:txBody>
      </p:sp>
      <p:pic>
        <p:nvPicPr>
          <p:cNvPr id="5" name="Picture 4" descr="Figure 1.  The COM-B model (Michie, 2011).">
            <a:extLst>
              <a:ext uri="{FF2B5EF4-FFF2-40B4-BE49-F238E27FC236}">
                <a16:creationId xmlns:a16="http://schemas.microsoft.com/office/drawing/2014/main" id="{20296676-0278-42A4-7502-81A0C163914E}"/>
              </a:ext>
            </a:extLst>
          </p:cNvPr>
          <p:cNvPicPr>
            <a:picLocks noChangeAspect="1"/>
          </p:cNvPicPr>
          <p:nvPr/>
        </p:nvPicPr>
        <p:blipFill>
          <a:blip r:embed="rId2"/>
          <a:stretch>
            <a:fillRect/>
          </a:stretch>
        </p:blipFill>
        <p:spPr>
          <a:xfrm>
            <a:off x="12792408" y="249910"/>
            <a:ext cx="5181600" cy="4809770"/>
          </a:xfrm>
          <a:prstGeom prst="rect">
            <a:avLst/>
          </a:prstGeom>
        </p:spPr>
      </p:pic>
      <p:sp>
        <p:nvSpPr>
          <p:cNvPr id="10" name="TextBox 9">
            <a:extLst>
              <a:ext uri="{FF2B5EF4-FFF2-40B4-BE49-F238E27FC236}">
                <a16:creationId xmlns:a16="http://schemas.microsoft.com/office/drawing/2014/main" id="{BC3A7E3D-697D-5CC8-5561-6CF6F976B7C6}"/>
              </a:ext>
            </a:extLst>
          </p:cNvPr>
          <p:cNvSpPr txBox="1"/>
          <p:nvPr/>
        </p:nvSpPr>
        <p:spPr>
          <a:xfrm>
            <a:off x="12792408" y="5600700"/>
            <a:ext cx="5455472" cy="923330"/>
          </a:xfrm>
          <a:prstGeom prst="rect">
            <a:avLst/>
          </a:prstGeom>
          <a:noFill/>
        </p:spPr>
        <p:txBody>
          <a:bodyPr wrap="square">
            <a:spAutoFit/>
          </a:bodyPr>
          <a:lstStyle/>
          <a:p>
            <a:pPr defTabSz="1371600"/>
            <a:r>
              <a:rPr lang="en-GB" sz="2700" dirty="0">
                <a:solidFill>
                  <a:srgbClr val="000000"/>
                </a:solidFill>
                <a:latin typeface="Raleway"/>
              </a:rPr>
              <a:t>(Michie, van Stralen and West, 2011)</a:t>
            </a:r>
          </a:p>
        </p:txBody>
      </p:sp>
    </p:spTree>
    <p:extLst>
      <p:ext uri="{BB962C8B-B14F-4D97-AF65-F5344CB8AC3E}">
        <p14:creationId xmlns:p14="http://schemas.microsoft.com/office/powerpoint/2010/main" val="4022685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1399">
              <a:srgbClr val="884FB3"/>
            </a:gs>
            <a:gs pos="3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6175-C22A-2B04-83C0-F8974152AECA}"/>
              </a:ext>
            </a:extLst>
          </p:cNvPr>
          <p:cNvSpPr>
            <a:spLocks noGrp="1"/>
          </p:cNvSpPr>
          <p:nvPr>
            <p:ph type="title"/>
          </p:nvPr>
        </p:nvSpPr>
        <p:spPr>
          <a:xfrm>
            <a:off x="355623" y="1"/>
            <a:ext cx="11311047" cy="898802"/>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Campaign Intervention - Family Play Challenge</a:t>
            </a:r>
          </a:p>
        </p:txBody>
      </p:sp>
      <p:sp>
        <p:nvSpPr>
          <p:cNvPr id="3" name="Content Placeholder 2">
            <a:extLst>
              <a:ext uri="{FF2B5EF4-FFF2-40B4-BE49-F238E27FC236}">
                <a16:creationId xmlns:a16="http://schemas.microsoft.com/office/drawing/2014/main" id="{F438C39E-5E78-794A-2C3C-B4E73D8D1836}"/>
              </a:ext>
            </a:extLst>
          </p:cNvPr>
          <p:cNvSpPr>
            <a:spLocks noGrp="1"/>
          </p:cNvSpPr>
          <p:nvPr>
            <p:ph idx="1"/>
          </p:nvPr>
        </p:nvSpPr>
        <p:spPr>
          <a:xfrm>
            <a:off x="178121" y="1363979"/>
            <a:ext cx="12166280" cy="6899148"/>
          </a:xfrm>
        </p:spPr>
        <p:txBody>
          <a:bodyPr>
            <a:normAutofit fontScale="77500" lnSpcReduction="20000"/>
          </a:bodyPr>
          <a:lstStyle/>
          <a:p>
            <a:r>
              <a:rPr lang="en-GB" sz="2700" b="1" dirty="0">
                <a:solidFill>
                  <a:schemeClr val="bg1"/>
                </a:solidFill>
                <a:latin typeface="Arial" panose="020B0604020202020204" pitchFamily="34" charset="0"/>
                <a:cs typeface="Arial" panose="020B0604020202020204" pitchFamily="34" charset="0"/>
              </a:rPr>
              <a:t>Aim:</a:t>
            </a:r>
            <a:br>
              <a:rPr lang="en-GB" sz="2700" dirty="0">
                <a:solidFill>
                  <a:schemeClr val="bg1"/>
                </a:solidFill>
                <a:latin typeface="Arial" panose="020B0604020202020204" pitchFamily="34" charset="0"/>
                <a:cs typeface="Arial" panose="020B0604020202020204" pitchFamily="34" charset="0"/>
              </a:rPr>
            </a:br>
            <a:r>
              <a:rPr lang="en-GB" sz="2700" dirty="0">
                <a:solidFill>
                  <a:schemeClr val="bg1"/>
                </a:solidFill>
                <a:latin typeface="Arial" panose="020B0604020202020204" pitchFamily="34" charset="0"/>
                <a:cs typeface="Arial" panose="020B0604020202020204" pitchFamily="34" charset="0"/>
              </a:rPr>
              <a:t>To help families replace some recreational screen time with enjoyable shared activities (</a:t>
            </a:r>
            <a:r>
              <a:rPr lang="en-GB" sz="2700" dirty="0" err="1">
                <a:solidFill>
                  <a:schemeClr val="bg1"/>
                </a:solidFill>
                <a:latin typeface="Arial" panose="020B0604020202020204" pitchFamily="34" charset="0"/>
                <a:cs typeface="Arial" panose="020B0604020202020204" pitchFamily="34" charset="0"/>
              </a:rPr>
              <a:t>Khalilollahi</a:t>
            </a:r>
            <a:r>
              <a:rPr lang="en-GB" sz="2700" dirty="0">
                <a:solidFill>
                  <a:schemeClr val="bg1"/>
                </a:solidFill>
                <a:latin typeface="Arial" panose="020B0604020202020204" pitchFamily="34" charset="0"/>
                <a:cs typeface="Arial" panose="020B0604020202020204" pitchFamily="34" charset="0"/>
              </a:rPr>
              <a:t> </a:t>
            </a:r>
            <a:r>
              <a:rPr lang="en-GB" sz="2700" i="1" dirty="0">
                <a:solidFill>
                  <a:schemeClr val="bg1"/>
                </a:solidFill>
                <a:latin typeface="Arial" panose="020B0604020202020204" pitchFamily="34" charset="0"/>
                <a:cs typeface="Arial" panose="020B0604020202020204" pitchFamily="34" charset="0"/>
              </a:rPr>
              <a:t>et al</a:t>
            </a:r>
            <a:r>
              <a:rPr lang="en-GB" sz="2700" dirty="0">
                <a:solidFill>
                  <a:schemeClr val="bg1"/>
                </a:solidFill>
                <a:latin typeface="Arial" panose="020B0604020202020204" pitchFamily="34" charset="0"/>
                <a:cs typeface="Arial" panose="020B0604020202020204" pitchFamily="34" charset="0"/>
              </a:rPr>
              <a:t>., 2023).</a:t>
            </a:r>
          </a:p>
          <a:p>
            <a:pPr lvl="0"/>
            <a:r>
              <a:rPr lang="en-GB" sz="2700" b="1" dirty="0">
                <a:solidFill>
                  <a:schemeClr val="bg1"/>
                </a:solidFill>
                <a:latin typeface="Arial" panose="020B0604020202020204" pitchFamily="34" charset="0"/>
                <a:cs typeface="Arial" panose="020B0604020202020204" pitchFamily="34" charset="0"/>
              </a:rPr>
              <a:t>Family-based approach:</a:t>
            </a:r>
            <a:r>
              <a:rPr lang="en-GB" sz="2700" dirty="0">
                <a:solidFill>
                  <a:schemeClr val="bg1"/>
                </a:solidFill>
                <a:latin typeface="Arial" panose="020B0604020202020204" pitchFamily="34" charset="0"/>
                <a:cs typeface="Arial" panose="020B0604020202020204" pitchFamily="34" charset="0"/>
              </a:rPr>
              <a:t> Parents and children participate together </a:t>
            </a:r>
            <a:r>
              <a:rPr lang="en-GB" sz="2700" dirty="0">
                <a:solidFill>
                  <a:schemeClr val="bg1"/>
                </a:solidFill>
              </a:rPr>
              <a:t>(</a:t>
            </a:r>
            <a:r>
              <a:rPr lang="en-GB" sz="2700" dirty="0" err="1">
                <a:solidFill>
                  <a:schemeClr val="bg1"/>
                </a:solidFill>
              </a:rPr>
              <a:t>Khalilollahi</a:t>
            </a:r>
            <a:r>
              <a:rPr lang="en-GB" sz="2700" dirty="0">
                <a:solidFill>
                  <a:schemeClr val="bg1"/>
                </a:solidFill>
              </a:rPr>
              <a:t> et al., 2023).</a:t>
            </a:r>
            <a:endParaRPr lang="en-GB" sz="2700" dirty="0">
              <a:solidFill>
                <a:schemeClr val="bg1"/>
              </a:solidFill>
              <a:latin typeface="Arial" panose="020B0604020202020204" pitchFamily="34" charset="0"/>
              <a:cs typeface="Arial" panose="020B0604020202020204" pitchFamily="34" charset="0"/>
            </a:endParaRPr>
          </a:p>
          <a:p>
            <a:pPr lvl="0"/>
            <a:r>
              <a:rPr lang="en-GB" sz="2700" b="1" dirty="0">
                <a:solidFill>
                  <a:schemeClr val="bg1"/>
                </a:solidFill>
                <a:latin typeface="Arial" panose="020B0604020202020204" pitchFamily="34" charset="0"/>
                <a:cs typeface="Arial" panose="020B0604020202020204" pitchFamily="34" charset="0"/>
              </a:rPr>
              <a:t>Screen-free activities:</a:t>
            </a:r>
            <a:r>
              <a:rPr lang="en-GB" sz="2700" dirty="0">
                <a:solidFill>
                  <a:schemeClr val="bg1"/>
                </a:solidFill>
                <a:latin typeface="Arial" panose="020B0604020202020204" pitchFamily="34" charset="0"/>
                <a:cs typeface="Arial" panose="020B0604020202020204" pitchFamily="34" charset="0"/>
              </a:rPr>
              <a:t> Reading, board games, outdoor play, arts and crafts, cooking and active games. </a:t>
            </a:r>
          </a:p>
          <a:p>
            <a:pPr lvl="0"/>
            <a:r>
              <a:rPr lang="en-GB" sz="2700" b="1" dirty="0">
                <a:solidFill>
                  <a:schemeClr val="bg1"/>
                </a:solidFill>
                <a:latin typeface="Arial" panose="020B0604020202020204" pitchFamily="34" charset="0"/>
                <a:cs typeface="Arial" panose="020B0604020202020204" pitchFamily="34" charset="0"/>
              </a:rPr>
              <a:t>Role modelling:</a:t>
            </a:r>
            <a:r>
              <a:rPr lang="en-GB" sz="2700" dirty="0">
                <a:solidFill>
                  <a:schemeClr val="bg1"/>
                </a:solidFill>
                <a:latin typeface="Arial" panose="020B0604020202020204" pitchFamily="34" charset="0"/>
                <a:cs typeface="Arial" panose="020B0604020202020204" pitchFamily="34" charset="0"/>
              </a:rPr>
              <a:t> Adults demonstrate healthy screen-free behaviours. </a:t>
            </a:r>
          </a:p>
          <a:p>
            <a:r>
              <a:rPr lang="en-GB" sz="2700" b="1" dirty="0">
                <a:solidFill>
                  <a:schemeClr val="bg1"/>
                </a:solidFill>
                <a:latin typeface="Arial" panose="020B0604020202020204" pitchFamily="34" charset="0"/>
                <a:cs typeface="Arial" panose="020B0604020202020204" pitchFamily="34" charset="0"/>
              </a:rPr>
              <a:t>Small achievable changes: </a:t>
            </a:r>
            <a:r>
              <a:rPr lang="en-GB" sz="2700" dirty="0">
                <a:solidFill>
                  <a:schemeClr val="bg1"/>
                </a:solidFill>
                <a:latin typeface="Arial" panose="020B0604020202020204" pitchFamily="34" charset="0"/>
                <a:cs typeface="Arial" panose="020B0604020202020204" pitchFamily="34" charset="0"/>
              </a:rPr>
              <a:t>Encourage families to introduce manageable screen-free periods (Michie, van Stralen and West, 2011).</a:t>
            </a:r>
          </a:p>
          <a:p>
            <a:pPr lvl="0"/>
            <a:endParaRPr lang="en-GB" sz="2700" dirty="0">
              <a:solidFill>
                <a:schemeClr val="bg1"/>
              </a:solidFill>
              <a:latin typeface="Arial" panose="020B0604020202020204" pitchFamily="34" charset="0"/>
              <a:cs typeface="Arial" panose="020B0604020202020204" pitchFamily="34" charset="0"/>
            </a:endParaRPr>
          </a:p>
          <a:p>
            <a:pPr lvl="0"/>
            <a:r>
              <a:rPr lang="en-GB" sz="2700" b="1" dirty="0">
                <a:solidFill>
                  <a:schemeClr val="bg1"/>
                </a:solidFill>
                <a:latin typeface="Arial" panose="020B0604020202020204" pitchFamily="34" charset="0"/>
                <a:cs typeface="Arial" panose="020B0604020202020204" pitchFamily="34" charset="0"/>
              </a:rPr>
              <a:t>Positive reinforcement:</a:t>
            </a:r>
            <a:r>
              <a:rPr lang="en-GB" sz="2700" dirty="0">
                <a:solidFill>
                  <a:schemeClr val="bg1"/>
                </a:solidFill>
                <a:latin typeface="Arial" panose="020B0604020202020204" pitchFamily="34" charset="0"/>
                <a:cs typeface="Arial" panose="020B0604020202020204" pitchFamily="34" charset="0"/>
              </a:rPr>
              <a:t> Celebrate participation rather than focusing on punishment or restriction. </a:t>
            </a:r>
          </a:p>
          <a:p>
            <a:pPr lvl="0"/>
            <a:r>
              <a:rPr lang="en-GB" sz="2700" b="1" dirty="0">
                <a:solidFill>
                  <a:schemeClr val="bg1"/>
                </a:solidFill>
                <a:latin typeface="Arial" panose="020B0604020202020204" pitchFamily="34" charset="0"/>
                <a:cs typeface="Arial" panose="020B0604020202020204" pitchFamily="34" charset="0"/>
              </a:rPr>
              <a:t>Accessible:</a:t>
            </a:r>
            <a:r>
              <a:rPr lang="en-GB" sz="2700" dirty="0">
                <a:solidFill>
                  <a:schemeClr val="bg1"/>
                </a:solidFill>
                <a:latin typeface="Arial" panose="020B0604020202020204" pitchFamily="34" charset="0"/>
                <a:cs typeface="Arial" panose="020B0604020202020204" pitchFamily="34" charset="0"/>
              </a:rPr>
              <a:t> Activities should be low-cost and adaptable to different family circumstances.</a:t>
            </a:r>
          </a:p>
          <a:p>
            <a:pPr marL="0" indent="0">
              <a:buNone/>
            </a:pPr>
            <a:r>
              <a:rPr lang="en-GB" sz="2700" dirty="0">
                <a:solidFill>
                  <a:schemeClr val="bg1"/>
                </a:solidFill>
                <a:latin typeface="Arial" panose="020B0604020202020204" pitchFamily="34" charset="0"/>
                <a:cs typeface="Arial" panose="020B0604020202020204" pitchFamily="34" charset="0"/>
              </a:rPr>
              <a:t>Reducing recreational screen time may be more achievable when children have enjoyable, accessible alternatives that involve family participation (Michie, van Stralen and West, 2011; </a:t>
            </a:r>
            <a:r>
              <a:rPr lang="en-GB" sz="2700" dirty="0" err="1">
                <a:solidFill>
                  <a:schemeClr val="bg1"/>
                </a:solidFill>
                <a:latin typeface="Arial" panose="020B0604020202020204" pitchFamily="34" charset="0"/>
                <a:cs typeface="Arial" panose="020B0604020202020204" pitchFamily="34" charset="0"/>
              </a:rPr>
              <a:t>Khalilollahi</a:t>
            </a:r>
            <a:r>
              <a:rPr lang="en-GB" sz="2700" dirty="0">
                <a:solidFill>
                  <a:schemeClr val="bg1"/>
                </a:solidFill>
                <a:latin typeface="Arial" panose="020B0604020202020204" pitchFamily="34" charset="0"/>
                <a:cs typeface="Arial" panose="020B0604020202020204" pitchFamily="34" charset="0"/>
              </a:rPr>
              <a:t> et al., 2023).</a:t>
            </a:r>
          </a:p>
        </p:txBody>
      </p:sp>
      <p:pic>
        <p:nvPicPr>
          <p:cNvPr id="6" name="Picture 5" descr="Family playing board game on floor bonding at home Happy family spending leisure time together playing board game at home 10-11 Years Stock Photo">
            <a:extLst>
              <a:ext uri="{FF2B5EF4-FFF2-40B4-BE49-F238E27FC236}">
                <a16:creationId xmlns:a16="http://schemas.microsoft.com/office/drawing/2014/main" id="{E3B8184B-33B6-0C76-4F8C-C316491906E3}"/>
              </a:ext>
            </a:extLst>
          </p:cNvPr>
          <p:cNvPicPr>
            <a:picLocks noChangeAspect="1"/>
          </p:cNvPicPr>
          <p:nvPr/>
        </p:nvPicPr>
        <p:blipFill>
          <a:blip r:embed="rId2"/>
          <a:stretch>
            <a:fillRect/>
          </a:stretch>
        </p:blipFill>
        <p:spPr>
          <a:xfrm>
            <a:off x="13428152" y="2080165"/>
            <a:ext cx="4681728" cy="5342612"/>
          </a:xfrm>
          <a:prstGeom prst="rect">
            <a:avLst/>
          </a:prstGeom>
        </p:spPr>
      </p:pic>
    </p:spTree>
    <p:extLst>
      <p:ext uri="{BB962C8B-B14F-4D97-AF65-F5344CB8AC3E}">
        <p14:creationId xmlns:p14="http://schemas.microsoft.com/office/powerpoint/2010/main" val="3240572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CE74-DEE0-2FEE-8055-19E10D07274C}"/>
              </a:ext>
            </a:extLst>
          </p:cNvPr>
          <p:cNvSpPr>
            <a:spLocks noGrp="1"/>
          </p:cNvSpPr>
          <p:nvPr>
            <p:ph type="title"/>
          </p:nvPr>
        </p:nvSpPr>
        <p:spPr>
          <a:xfrm>
            <a:off x="1049492" y="-347382"/>
            <a:ext cx="6050558" cy="1467612"/>
          </a:xfrm>
        </p:spPr>
        <p:txBody>
          <a:bodyPr>
            <a:normAutofit/>
          </a:bodyPr>
          <a:lstStyle/>
          <a:p>
            <a:r>
              <a:rPr lang="en-GB" sz="3600" dirty="0">
                <a:latin typeface="Arial" panose="020B0604020202020204" pitchFamily="34" charset="0"/>
                <a:cs typeface="Arial" panose="020B0604020202020204" pitchFamily="34" charset="0"/>
              </a:rPr>
              <a:t>Communication Strategy</a:t>
            </a:r>
          </a:p>
        </p:txBody>
      </p:sp>
      <p:sp>
        <p:nvSpPr>
          <p:cNvPr id="3" name="Content Placeholder 2">
            <a:extLst>
              <a:ext uri="{FF2B5EF4-FFF2-40B4-BE49-F238E27FC236}">
                <a16:creationId xmlns:a16="http://schemas.microsoft.com/office/drawing/2014/main" id="{E3FDCAE5-32B2-9EF3-C2C5-D8D07F1F3E48}"/>
              </a:ext>
            </a:extLst>
          </p:cNvPr>
          <p:cNvSpPr>
            <a:spLocks noGrp="1"/>
          </p:cNvSpPr>
          <p:nvPr>
            <p:ph idx="1"/>
          </p:nvPr>
        </p:nvSpPr>
        <p:spPr>
          <a:xfrm>
            <a:off x="2" y="1318492"/>
            <a:ext cx="10069158" cy="7750205"/>
          </a:xfrm>
          <a:gradFill>
            <a:gsLst>
              <a:gs pos="1399">
                <a:srgbClr val="884FB3"/>
              </a:gs>
              <a:gs pos="30000">
                <a:srgbClr val="00B0F0"/>
              </a:gs>
            </a:gsLst>
            <a:lin ang="5400000" scaled="1"/>
          </a:gradFill>
        </p:spPr>
        <p:txBody>
          <a:bodyPr>
            <a:normAutofit fontScale="77500" lnSpcReduction="20000"/>
          </a:bodyPr>
          <a:lstStyle/>
          <a:p>
            <a:r>
              <a:rPr lang="en-GB" sz="2700" b="1" dirty="0">
                <a:solidFill>
                  <a:schemeClr val="bg1"/>
                </a:solidFill>
                <a:latin typeface="Arial" panose="020B0604020202020204" pitchFamily="34" charset="0"/>
                <a:cs typeface="Arial" panose="020B0604020202020204" pitchFamily="34" charset="0"/>
              </a:rPr>
              <a:t>Target audience:</a:t>
            </a:r>
            <a:br>
              <a:rPr lang="en-GB" sz="2700" dirty="0">
                <a:solidFill>
                  <a:schemeClr val="bg1"/>
                </a:solidFill>
                <a:latin typeface="Arial" panose="020B0604020202020204" pitchFamily="34" charset="0"/>
                <a:cs typeface="Arial" panose="020B0604020202020204" pitchFamily="34" charset="0"/>
              </a:rPr>
            </a:br>
            <a:r>
              <a:rPr lang="en-GB" sz="2700" dirty="0">
                <a:solidFill>
                  <a:schemeClr val="bg1"/>
                </a:solidFill>
                <a:latin typeface="Arial" panose="020B0604020202020204" pitchFamily="34" charset="0"/>
                <a:cs typeface="Arial" panose="020B0604020202020204" pitchFamily="34" charset="0"/>
              </a:rPr>
              <a:t>Parents and carers of children aged 5–11 years (Ofcom, 2024).</a:t>
            </a:r>
          </a:p>
          <a:p>
            <a:pPr lvl="0"/>
            <a:r>
              <a:rPr lang="en-GB" sz="2700" b="1" dirty="0">
                <a:solidFill>
                  <a:schemeClr val="bg1"/>
                </a:solidFill>
                <a:latin typeface="Arial" panose="020B0604020202020204" pitchFamily="34" charset="0"/>
                <a:cs typeface="Arial" panose="020B0604020202020204" pitchFamily="34" charset="0"/>
              </a:rPr>
              <a:t>Key message:</a:t>
            </a:r>
            <a:r>
              <a:rPr lang="en-GB" sz="2700" dirty="0">
                <a:solidFill>
                  <a:schemeClr val="bg1"/>
                </a:solidFill>
                <a:latin typeface="Arial" panose="020B0604020202020204" pitchFamily="34" charset="0"/>
                <a:cs typeface="Arial" panose="020B0604020202020204" pitchFamily="34" charset="0"/>
              </a:rPr>
              <a:t> SCREEN SMART KIDS  (Scroll less. Play More. Sleep Better)</a:t>
            </a:r>
          </a:p>
          <a:p>
            <a:pPr lvl="0"/>
            <a:r>
              <a:rPr lang="en-GB" sz="2700" b="1" dirty="0">
                <a:solidFill>
                  <a:schemeClr val="bg1"/>
                </a:solidFill>
                <a:latin typeface="Arial" panose="020B0604020202020204" pitchFamily="34" charset="0"/>
                <a:cs typeface="Arial" panose="020B0604020202020204" pitchFamily="34" charset="0"/>
              </a:rPr>
              <a:t>Social media:</a:t>
            </a:r>
            <a:r>
              <a:rPr lang="en-GB" sz="2700" dirty="0">
                <a:solidFill>
                  <a:schemeClr val="bg1"/>
                </a:solidFill>
                <a:latin typeface="Arial" panose="020B0604020202020204" pitchFamily="34" charset="0"/>
                <a:cs typeface="Arial" panose="020B0604020202020204" pitchFamily="34" charset="0"/>
              </a:rPr>
              <a:t> Short, engaging posts showing simple screen-free family activities (Ofcom, 2024).</a:t>
            </a:r>
          </a:p>
          <a:p>
            <a:pPr lvl="0"/>
            <a:r>
              <a:rPr lang="en-GB" sz="2700" b="1" dirty="0">
                <a:solidFill>
                  <a:schemeClr val="bg1"/>
                </a:solidFill>
                <a:latin typeface="Arial" panose="020B0604020202020204" pitchFamily="34" charset="0"/>
                <a:cs typeface="Arial" panose="020B0604020202020204" pitchFamily="34" charset="0"/>
              </a:rPr>
              <a:t>Schools: </a:t>
            </a:r>
            <a:r>
              <a:rPr lang="en-GB" sz="2700" dirty="0">
                <a:solidFill>
                  <a:schemeClr val="bg1"/>
                </a:solidFill>
                <a:latin typeface="Arial" panose="020B0604020202020204" pitchFamily="34" charset="0"/>
                <a:cs typeface="Arial" panose="020B0604020202020204" pitchFamily="34" charset="0"/>
              </a:rPr>
              <a:t>Information through newsletters, parent communications and school activities, supporting family engagement (Department of Health and Social Care, 2026). </a:t>
            </a:r>
          </a:p>
          <a:p>
            <a:pPr lvl="0"/>
            <a:r>
              <a:rPr lang="en-GB" sz="2700" b="1" dirty="0">
                <a:solidFill>
                  <a:schemeClr val="bg1"/>
                </a:solidFill>
                <a:latin typeface="Arial" panose="020B0604020202020204" pitchFamily="34" charset="0"/>
                <a:cs typeface="Arial" panose="020B0604020202020204" pitchFamily="34" charset="0"/>
              </a:rPr>
              <a:t>Community settings:</a:t>
            </a:r>
            <a:r>
              <a:rPr lang="en-GB" sz="2700" dirty="0">
                <a:solidFill>
                  <a:schemeClr val="bg1"/>
                </a:solidFill>
                <a:latin typeface="Arial" panose="020B0604020202020204" pitchFamily="34" charset="0"/>
                <a:cs typeface="Arial" panose="020B0604020202020204" pitchFamily="34" charset="0"/>
              </a:rPr>
              <a:t> Libraries, leisure centres and community groups (NICE, 2025). </a:t>
            </a:r>
          </a:p>
          <a:p>
            <a:pPr lvl="0"/>
            <a:r>
              <a:rPr lang="en-GB" sz="2700" b="1" dirty="0">
                <a:solidFill>
                  <a:schemeClr val="bg1"/>
                </a:solidFill>
                <a:latin typeface="Arial" panose="020B0604020202020204" pitchFamily="34" charset="0"/>
                <a:cs typeface="Arial" panose="020B0604020202020204" pitchFamily="34" charset="0"/>
              </a:rPr>
              <a:t>Take-home resources:</a:t>
            </a:r>
            <a:r>
              <a:rPr lang="en-GB" sz="2700" dirty="0">
                <a:solidFill>
                  <a:schemeClr val="bg1"/>
                </a:solidFill>
                <a:latin typeface="Arial" panose="020B0604020202020204" pitchFamily="34" charset="0"/>
                <a:cs typeface="Arial" panose="020B0604020202020204" pitchFamily="34" charset="0"/>
              </a:rPr>
              <a:t> Simple weekly Family Play Challenge activity cards. </a:t>
            </a:r>
          </a:p>
          <a:p>
            <a:pPr lvl="0"/>
            <a:r>
              <a:rPr lang="en-GB" sz="2700" b="1" dirty="0">
                <a:solidFill>
                  <a:schemeClr val="bg1"/>
                </a:solidFill>
                <a:latin typeface="Arial" panose="020B0604020202020204" pitchFamily="34" charset="0"/>
                <a:cs typeface="Arial" panose="020B0604020202020204" pitchFamily="34" charset="0"/>
              </a:rPr>
              <a:t>Positive messaging:</a:t>
            </a:r>
            <a:r>
              <a:rPr lang="en-GB" sz="2700" dirty="0">
                <a:solidFill>
                  <a:schemeClr val="bg1"/>
                </a:solidFill>
                <a:latin typeface="Arial" panose="020B0604020202020204" pitchFamily="34" charset="0"/>
                <a:cs typeface="Arial" panose="020B0604020202020204" pitchFamily="34" charset="0"/>
              </a:rPr>
              <a:t> Focus on what families can gain, rather than blaming parents or children (NICE, 2025).</a:t>
            </a:r>
          </a:p>
          <a:p>
            <a:pPr marL="0" indent="0">
              <a:buNone/>
            </a:pPr>
            <a:endParaRPr lang="en-GB" sz="2700" dirty="0">
              <a:solidFill>
                <a:schemeClr val="bg1"/>
              </a:solidFill>
              <a:latin typeface="Arial" panose="020B0604020202020204" pitchFamily="34" charset="0"/>
              <a:cs typeface="Arial" panose="020B0604020202020204" pitchFamily="34" charset="0"/>
            </a:endParaRPr>
          </a:p>
          <a:p>
            <a:pPr marL="0" indent="0">
              <a:buNone/>
            </a:pPr>
            <a:r>
              <a:rPr lang="en-GB" sz="2700" dirty="0">
                <a:solidFill>
                  <a:schemeClr val="bg1"/>
                </a:solidFill>
                <a:latin typeface="Arial" panose="020B0604020202020204" pitchFamily="34" charset="0"/>
                <a:cs typeface="Arial" panose="020B0604020202020204" pitchFamily="34" charset="0"/>
              </a:rPr>
              <a:t>Communication should be inclusive and non-judgemental, recognising that families have different levels of time, resources, access to outdoor spaces and competing responsibilities (NSPCC, 2026).</a:t>
            </a:r>
            <a:endParaRPr lang="en-GB" sz="2700" dirty="0">
              <a:solidFill>
                <a:schemeClr val="bg1"/>
              </a:solidFill>
            </a:endParaRPr>
          </a:p>
          <a:p>
            <a:pPr marL="0" indent="0">
              <a:buNone/>
            </a:pPr>
            <a:endParaRPr lang="en-GB" sz="2700" dirty="0">
              <a:latin typeface="Arial" panose="020B0604020202020204" pitchFamily="34" charset="0"/>
              <a:cs typeface="Arial" panose="020B0604020202020204" pitchFamily="34" charset="0"/>
            </a:endParaRPr>
          </a:p>
          <a:p>
            <a:endParaRPr lang="en-GB" sz="27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549AA76-792E-24F6-6476-28B8573FD0F8}"/>
              </a:ext>
            </a:extLst>
          </p:cNvPr>
          <p:cNvPicPr>
            <a:picLocks noChangeAspect="1"/>
          </p:cNvPicPr>
          <p:nvPr/>
        </p:nvPicPr>
        <p:blipFill>
          <a:blip r:embed="rId2"/>
          <a:stretch>
            <a:fillRect/>
          </a:stretch>
        </p:blipFill>
        <p:spPr>
          <a:xfrm>
            <a:off x="10069160" y="1318492"/>
            <a:ext cx="8218841" cy="7750205"/>
          </a:xfrm>
          <a:prstGeom prst="rect">
            <a:avLst/>
          </a:prstGeom>
        </p:spPr>
      </p:pic>
      <p:sp>
        <p:nvSpPr>
          <p:cNvPr id="5" name="TextBox 4">
            <a:extLst>
              <a:ext uri="{FF2B5EF4-FFF2-40B4-BE49-F238E27FC236}">
                <a16:creationId xmlns:a16="http://schemas.microsoft.com/office/drawing/2014/main" id="{9784912E-957A-575A-2677-8B5E1E8EB0F8}"/>
              </a:ext>
            </a:extLst>
          </p:cNvPr>
          <p:cNvSpPr txBox="1"/>
          <p:nvPr/>
        </p:nvSpPr>
        <p:spPr>
          <a:xfrm>
            <a:off x="11646499" y="9404884"/>
            <a:ext cx="4764293" cy="507831"/>
          </a:xfrm>
          <a:prstGeom prst="rect">
            <a:avLst/>
          </a:prstGeom>
          <a:noFill/>
        </p:spPr>
        <p:txBody>
          <a:bodyPr wrap="square">
            <a:spAutoFit/>
          </a:bodyPr>
          <a:lstStyle/>
          <a:p>
            <a:pPr defTabSz="1371600"/>
            <a:r>
              <a:rPr lang="en-GB" sz="2700" dirty="0">
                <a:solidFill>
                  <a:srgbClr val="000000"/>
                </a:solidFill>
                <a:latin typeface="Arial" panose="020B0604020202020204" pitchFamily="34" charset="0"/>
                <a:cs typeface="Arial" panose="020B0604020202020204" pitchFamily="34" charset="0"/>
              </a:rPr>
              <a:t>(Twinkl, 2026)</a:t>
            </a:r>
          </a:p>
        </p:txBody>
      </p:sp>
    </p:spTree>
    <p:extLst>
      <p:ext uri="{BB962C8B-B14F-4D97-AF65-F5344CB8AC3E}">
        <p14:creationId xmlns:p14="http://schemas.microsoft.com/office/powerpoint/2010/main" val="2249079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ADED-8C8B-7865-3283-48731F745A9E}"/>
              </a:ext>
            </a:extLst>
          </p:cNvPr>
          <p:cNvSpPr>
            <a:spLocks noGrp="1"/>
          </p:cNvSpPr>
          <p:nvPr>
            <p:ph type="title"/>
          </p:nvPr>
        </p:nvSpPr>
        <p:spPr>
          <a:xfrm>
            <a:off x="2" y="1421675"/>
            <a:ext cx="5632881" cy="2356460"/>
          </a:xfrm>
        </p:spPr>
        <p:txBody>
          <a:bodyPr>
            <a:normAutofit/>
          </a:bodyPr>
          <a:lstStyle/>
          <a:p>
            <a:r>
              <a:rPr lang="en-GB" sz="6000" dirty="0">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53955D2B-AEBC-2E7B-82FD-7771036913F0}"/>
              </a:ext>
            </a:extLst>
          </p:cNvPr>
          <p:cNvGraphicFramePr>
            <a:graphicFrameLocks noGrp="1"/>
          </p:cNvGraphicFramePr>
          <p:nvPr>
            <p:ph idx="1"/>
          </p:nvPr>
        </p:nvGraphicFramePr>
        <p:xfrm>
          <a:off x="6288657" y="954914"/>
          <a:ext cx="11999343" cy="8335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Little boy having fun with friends in park blowing bubbles">
            <a:extLst>
              <a:ext uri="{FF2B5EF4-FFF2-40B4-BE49-F238E27FC236}">
                <a16:creationId xmlns:a16="http://schemas.microsoft.com/office/drawing/2014/main" id="{8E665C0E-CA01-967F-3AF9-8DA5BCCE1658}"/>
              </a:ext>
            </a:extLst>
          </p:cNvPr>
          <p:cNvPicPr>
            <a:picLocks noChangeAspect="1"/>
          </p:cNvPicPr>
          <p:nvPr/>
        </p:nvPicPr>
        <p:blipFill>
          <a:blip r:embed="rId7"/>
          <a:stretch>
            <a:fillRect/>
          </a:stretch>
        </p:blipFill>
        <p:spPr>
          <a:xfrm>
            <a:off x="475578" y="5198270"/>
            <a:ext cx="4681728" cy="4431345"/>
          </a:xfrm>
          <a:prstGeom prst="rect">
            <a:avLst/>
          </a:prstGeom>
        </p:spPr>
      </p:pic>
    </p:spTree>
    <p:extLst>
      <p:ext uri="{BB962C8B-B14F-4D97-AF65-F5344CB8AC3E}">
        <p14:creationId xmlns:p14="http://schemas.microsoft.com/office/powerpoint/2010/main" val="1771247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C8DB7-AD80-801A-258A-0DEC5A8E21AC}"/>
              </a:ext>
            </a:extLst>
          </p:cNvPr>
          <p:cNvSpPr>
            <a:spLocks noGrp="1"/>
          </p:cNvSpPr>
          <p:nvPr>
            <p:ph idx="1"/>
          </p:nvPr>
        </p:nvSpPr>
        <p:spPr>
          <a:xfrm>
            <a:off x="742950" y="1105795"/>
            <a:ext cx="15773400" cy="8608361"/>
          </a:xfrm>
        </p:spPr>
        <p:txBody>
          <a:bodyPr>
            <a:normAutofit fontScale="92500" lnSpcReduction="10000"/>
          </a:bodyPr>
          <a:lstStyle/>
          <a:p>
            <a:pPr marL="0" indent="0">
              <a:buNone/>
            </a:pPr>
            <a:r>
              <a:rPr lang="en-US" b="1" dirty="0">
                <a:latin typeface="Arial" panose="020B0604020202020204" pitchFamily="34" charset="0"/>
                <a:cs typeface="Arial" panose="020B0604020202020204" pitchFamily="34" charset="0"/>
              </a:rPr>
              <a:t>Reference List</a:t>
            </a:r>
          </a:p>
          <a:p>
            <a:r>
              <a:rPr lang="en-GB" sz="2250" dirty="0" err="1">
                <a:latin typeface="Arial" panose="020B0604020202020204" pitchFamily="34" charset="0"/>
                <a:cs typeface="Arial" panose="020B0604020202020204" pitchFamily="34" charset="0"/>
              </a:rPr>
              <a:t>AcademicHelp</a:t>
            </a:r>
            <a:r>
              <a:rPr lang="en-GB" sz="2250" dirty="0">
                <a:latin typeface="Arial" panose="020B0604020202020204" pitchFamily="34" charset="0"/>
                <a:cs typeface="Arial" panose="020B0604020202020204" pitchFamily="34" charset="0"/>
              </a:rPr>
              <a:t> (2024) </a:t>
            </a:r>
            <a:r>
              <a:rPr lang="en-GB" sz="2250" i="1" dirty="0">
                <a:latin typeface="Arial" panose="020B0604020202020204" pitchFamily="34" charset="0"/>
                <a:cs typeface="Arial" panose="020B0604020202020204" pitchFamily="34" charset="0"/>
              </a:rPr>
              <a:t>The benefits of reduced screen time</a:t>
            </a:r>
            <a:r>
              <a:rPr lang="en-GB" sz="2250" dirty="0">
                <a:latin typeface="Arial" panose="020B0604020202020204" pitchFamily="34" charset="0"/>
                <a:cs typeface="Arial" panose="020B0604020202020204" pitchFamily="34" charset="0"/>
              </a:rPr>
              <a:t>. Available at: </a:t>
            </a:r>
            <a:r>
              <a:rPr lang="en-GB" sz="2250" dirty="0">
                <a:latin typeface="Arial" panose="020B0604020202020204" pitchFamily="34" charset="0"/>
                <a:cs typeface="Arial" panose="020B0604020202020204" pitchFamily="34" charset="0"/>
                <a:hlinkClick r:id="rId2"/>
              </a:rPr>
              <a:t>https://academichelp.net/wp-content/uploads/2024/08/Blog-Posts-and-Guides.png</a:t>
            </a:r>
            <a:r>
              <a:rPr lang="en-GB" sz="2250" dirty="0">
                <a:latin typeface="Arial" panose="020B0604020202020204" pitchFamily="34" charset="0"/>
                <a:cs typeface="Arial" panose="020B0604020202020204" pitchFamily="34" charset="0"/>
              </a:rPr>
              <a:t> (Accessed: 4 October 2026).</a:t>
            </a:r>
            <a:endParaRPr lang="en-US" sz="225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Bandura, A. (1997) </a:t>
            </a:r>
            <a:r>
              <a:rPr lang="en-GB" i="1" dirty="0">
                <a:latin typeface="Arial" panose="020B0604020202020204" pitchFamily="34" charset="0"/>
                <a:cs typeface="Arial" panose="020B0604020202020204" pitchFamily="34" charset="0"/>
              </a:rPr>
              <a:t>Self-efficacy: The exercise of control</a:t>
            </a:r>
            <a:r>
              <a:rPr lang="en-GB" dirty="0">
                <a:latin typeface="Arial" panose="020B0604020202020204" pitchFamily="34" charset="0"/>
                <a:cs typeface="Arial" panose="020B0604020202020204" pitchFamily="34" charset="0"/>
              </a:rPr>
              <a:t>. New York: W.H. Freeman.</a:t>
            </a:r>
          </a:p>
          <a:p>
            <a:r>
              <a:rPr lang="nl-NL" dirty="0">
                <a:latin typeface="Arial" panose="020B0604020202020204" pitchFamily="34" charset="0"/>
                <a:cs typeface="Arial" panose="020B0604020202020204" pitchFamily="34" charset="0"/>
              </a:rPr>
              <a:t>Bull, F.C. </a:t>
            </a:r>
            <a:r>
              <a:rPr lang="nl-NL" i="1" dirty="0">
                <a:latin typeface="Arial" panose="020B0604020202020204" pitchFamily="34" charset="0"/>
                <a:cs typeface="Arial" panose="020B0604020202020204" pitchFamily="34" charset="0"/>
              </a:rPr>
              <a:t>et al.</a:t>
            </a:r>
            <a:r>
              <a:rPr lang="nl-NL"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(2020) ‘World Health Organization 2020 guidelines on physical activity and sedentary behaviour’, </a:t>
            </a:r>
            <a:r>
              <a:rPr lang="en-GB" i="1" dirty="0">
                <a:latin typeface="Arial" panose="020B0604020202020204" pitchFamily="34" charset="0"/>
                <a:cs typeface="Arial" panose="020B0604020202020204" pitchFamily="34" charset="0"/>
              </a:rPr>
              <a:t>British Journal of Sports Medicine</a:t>
            </a:r>
            <a:r>
              <a:rPr lang="en-GB" dirty="0">
                <a:latin typeface="Arial" panose="020B0604020202020204" pitchFamily="34" charset="0"/>
                <a:cs typeface="Arial" panose="020B0604020202020204" pitchFamily="34" charset="0"/>
              </a:rPr>
              <a:t>, 54(24), pp. 1451–1462. Available at: </a:t>
            </a:r>
            <a:r>
              <a:rPr lang="en-GB" u="sng" dirty="0">
                <a:latin typeface="Arial" panose="020B0604020202020204" pitchFamily="34" charset="0"/>
                <a:cs typeface="Arial" panose="020B0604020202020204" pitchFamily="34" charset="0"/>
                <a:hlinkClick r:id="rId3"/>
              </a:rPr>
              <a:t>https://doi.org/10.1136/bjsports-2020-102955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Chaput, J.P.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‘2020 WHO guidelines on physical activity and sedentary behaviour for children and adolescents aged 5–17 years: summary of the evidence’, </a:t>
            </a:r>
            <a:r>
              <a:rPr lang="en-GB" i="1" dirty="0">
                <a:latin typeface="Arial" panose="020B0604020202020204" pitchFamily="34" charset="0"/>
                <a:cs typeface="Arial" panose="020B0604020202020204" pitchFamily="34" charset="0"/>
              </a:rPr>
              <a:t>International Journal of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Nutrition and Physical Activity</a:t>
            </a:r>
            <a:r>
              <a:rPr lang="en-GB" dirty="0">
                <a:latin typeface="Arial" panose="020B0604020202020204" pitchFamily="34" charset="0"/>
                <a:cs typeface="Arial" panose="020B0604020202020204" pitchFamily="34" charset="0"/>
              </a:rPr>
              <a:t>, 17, 141. Available at: </a:t>
            </a:r>
            <a:r>
              <a:rPr lang="en-GB" u="sng" dirty="0">
                <a:latin typeface="Arial" panose="020B0604020202020204" pitchFamily="34" charset="0"/>
                <a:cs typeface="Arial" panose="020B0604020202020204" pitchFamily="34" charset="0"/>
                <a:hlinkClick r:id="rId4"/>
              </a:rPr>
              <a:t>https://doi.org/10.1186/s12966-020-01037-z</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Daryabeygi-Khotbehsara</a:t>
            </a:r>
            <a:r>
              <a:rPr lang="en-GB" dirty="0">
                <a:latin typeface="Arial" panose="020B0604020202020204" pitchFamily="34" charset="0"/>
                <a:cs typeface="Arial" panose="020B0604020202020204" pitchFamily="34" charset="0"/>
              </a:rPr>
              <a:t>, 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 control system model of capability-opportunity-motivation and behaviour (COM-B) framework for sedentary and physical activity behaviours’, </a:t>
            </a:r>
            <a:r>
              <a:rPr lang="en-GB" i="1" dirty="0">
                <a:latin typeface="Arial" panose="020B0604020202020204" pitchFamily="34" charset="0"/>
                <a:cs typeface="Arial" panose="020B0604020202020204" pitchFamily="34" charset="0"/>
              </a:rPr>
              <a:t>Digital Health</a:t>
            </a:r>
            <a:r>
              <a:rPr lang="en-GB" dirty="0">
                <a:latin typeface="Arial" panose="020B0604020202020204" pitchFamily="34" charset="0"/>
                <a:cs typeface="Arial" panose="020B0604020202020204" pitchFamily="34" charset="0"/>
              </a:rPr>
              <a:t>, 10, pp. 1–13. Available at: </a:t>
            </a:r>
            <a:r>
              <a:rPr lang="en-GB" u="sng" dirty="0">
                <a:latin typeface="Arial" panose="020B0604020202020204" pitchFamily="34" charset="0"/>
                <a:cs typeface="Arial" panose="020B0604020202020204" pitchFamily="34" charset="0"/>
                <a:hlinkClick r:id="rId5"/>
              </a:rPr>
              <a:t>https://doi.org/10.1177/20552076241255658</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Department of Health and Social Care (2026) </a:t>
            </a:r>
            <a:r>
              <a:rPr lang="en-GB" i="1" dirty="0">
                <a:latin typeface="Arial" panose="020B0604020202020204" pitchFamily="34" charset="0"/>
                <a:cs typeface="Arial" panose="020B0604020202020204" pitchFamily="34" charset="0"/>
              </a:rPr>
              <a:t>Physical activity guidelines: children and young people (5 to 18 years)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https://www.gov.uk/government/publications/physical-activity-guidelines-children-and-young-people-5-to-18-years</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Healthier Together (2026) </a:t>
            </a:r>
            <a:r>
              <a:rPr lang="en-GB" i="1" dirty="0">
                <a:latin typeface="Arial" panose="020B0604020202020204" pitchFamily="34" charset="0"/>
                <a:cs typeface="Arial" panose="020B0604020202020204" pitchFamily="34" charset="0"/>
              </a:rPr>
              <a:t>Screen time: staying safe and healthy – child 5 to 12 years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7"/>
              </a:rPr>
              <a:t>https://www.healthiertogether.nhs.uk/child-under-12-years/screen-time</a:t>
            </a:r>
            <a:r>
              <a:rPr lang="en-GB" dirty="0">
                <a:latin typeface="Arial" panose="020B0604020202020204" pitchFamily="34" charset="0"/>
                <a:cs typeface="Arial" panose="020B0604020202020204" pitchFamily="34" charset="0"/>
              </a:rPr>
              <a:t> (Accessed: 1 October 2026).</a:t>
            </a:r>
          </a:p>
          <a:p>
            <a:r>
              <a:rPr lang="en-GB" dirty="0" err="1">
                <a:latin typeface="Arial" panose="020B0604020202020204" pitchFamily="34" charset="0"/>
                <a:cs typeface="Arial" panose="020B0604020202020204" pitchFamily="34" charset="0"/>
              </a:rPr>
              <a:t>Khalilollahi</a:t>
            </a:r>
            <a:r>
              <a:rPr lang="en-GB" dirty="0">
                <a:latin typeface="Arial" panose="020B0604020202020204" pitchFamily="34" charset="0"/>
                <a:cs typeface="Arial" panose="020B0604020202020204" pitchFamily="34" charset="0"/>
              </a:rPr>
              <a:t>, 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‘Application of the COM-B model to the correlates of children’s outdoor playing and the potential role of digital interventions: a systematic literature review’, </a:t>
            </a:r>
            <a:r>
              <a:rPr lang="en-GB" i="1" dirty="0">
                <a:latin typeface="Arial" panose="020B0604020202020204" pitchFamily="34" charset="0"/>
                <a:cs typeface="Arial" panose="020B0604020202020204" pitchFamily="34" charset="0"/>
              </a:rPr>
              <a:t>Children’s Geographies</a:t>
            </a:r>
            <a:r>
              <a:rPr lang="en-GB" dirty="0">
                <a:latin typeface="Arial" panose="020B0604020202020204" pitchFamily="34" charset="0"/>
                <a:cs typeface="Arial" panose="020B0604020202020204" pitchFamily="34" charset="0"/>
              </a:rPr>
              <a:t>, 21(3), pp. 442–458. Available at: </a:t>
            </a:r>
            <a:r>
              <a:rPr lang="en-GB" u="sng" dirty="0">
                <a:latin typeface="Arial" panose="020B0604020202020204" pitchFamily="34" charset="0"/>
                <a:cs typeface="Arial" panose="020B0604020202020204" pitchFamily="34" charset="0"/>
                <a:hlinkClick r:id="rId8"/>
              </a:rPr>
              <a:t>https://www.tandfonline.com/doi/full/10.1080/14733285.2022.2075692#abstract</a:t>
            </a:r>
            <a:r>
              <a:rPr lang="en-GB" dirty="0">
                <a:latin typeface="Arial" panose="020B0604020202020204" pitchFamily="34" charset="0"/>
                <a:cs typeface="Arial" panose="020B0604020202020204" pitchFamily="34" charset="0"/>
              </a:rPr>
              <a:t> (Accessed: 1 October 2026).</a:t>
            </a:r>
          </a:p>
          <a:p>
            <a:pPr marL="0" indent="0">
              <a:buNone/>
            </a:pPr>
            <a:r>
              <a:rPr lang="en-GB" dirty="0"/>
              <a:t> </a:t>
            </a:r>
          </a:p>
          <a:p>
            <a:endParaRPr lang="en-GB" dirty="0"/>
          </a:p>
          <a:p>
            <a:endParaRPr lang="en-GB" dirty="0"/>
          </a:p>
          <a:p>
            <a:pPr marL="0" indent="0">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6072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39390-A92B-4F12-B443-AA3579F88DF3}"/>
              </a:ext>
            </a:extLst>
          </p:cNvPr>
          <p:cNvSpPr>
            <a:spLocks noGrp="1"/>
          </p:cNvSpPr>
          <p:nvPr>
            <p:ph idx="1"/>
          </p:nvPr>
        </p:nvSpPr>
        <p:spPr>
          <a:xfrm>
            <a:off x="1049490" y="548640"/>
            <a:ext cx="15773400" cy="8939604"/>
          </a:xfrm>
        </p:spPr>
        <p:txBody>
          <a:bodyPr/>
          <a:lstStyle/>
          <a:p>
            <a:r>
              <a:rPr lang="en-GB" dirty="0">
                <a:latin typeface="Arial" panose="020B0604020202020204" pitchFamily="34" charset="0"/>
                <a:cs typeface="Arial" panose="020B0604020202020204" pitchFamily="34" charset="0"/>
              </a:rPr>
              <a:t>Lee, R.L.T.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‘Systematic review of the impact of unstructured play interventions to improve young children's physical, social, and emotional wellbeing’, </a:t>
            </a:r>
            <a:r>
              <a:rPr lang="en-GB" i="1" dirty="0">
                <a:latin typeface="Arial" panose="020B0604020202020204" pitchFamily="34" charset="0"/>
                <a:cs typeface="Arial" panose="020B0604020202020204" pitchFamily="34" charset="0"/>
              </a:rPr>
              <a:t>Nursing &amp; Health Sciences</a:t>
            </a:r>
            <a:r>
              <a:rPr lang="en-GB" dirty="0">
                <a:latin typeface="Arial" panose="020B0604020202020204" pitchFamily="34" charset="0"/>
                <a:cs typeface="Arial" panose="020B0604020202020204" pitchFamily="34" charset="0"/>
              </a:rPr>
              <a:t>, 22(3), pp. 497–510. Available at: </a:t>
            </a:r>
            <a:r>
              <a:rPr lang="en-GB" dirty="0">
                <a:latin typeface="Arial" panose="020B0604020202020204" pitchFamily="34" charset="0"/>
                <a:cs typeface="Arial" panose="020B0604020202020204" pitchFamily="34" charset="0"/>
                <a:hlinkClick r:id="rId2"/>
              </a:rPr>
              <a:t>https://doi.org/10.1111/nhs.12732</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Lister, N.B.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‘Child and adolescent obesity’, </a:t>
            </a:r>
            <a:r>
              <a:rPr lang="en-GB" i="1" dirty="0">
                <a:latin typeface="Arial" panose="020B0604020202020204" pitchFamily="34" charset="0"/>
                <a:cs typeface="Arial" panose="020B0604020202020204" pitchFamily="34" charset="0"/>
              </a:rPr>
              <a:t>Nature Reviews Disease Primers</a:t>
            </a:r>
            <a:r>
              <a:rPr lang="en-GB" dirty="0">
                <a:latin typeface="Arial" panose="020B0604020202020204" pitchFamily="34" charset="0"/>
                <a:cs typeface="Arial" panose="020B0604020202020204" pitchFamily="34" charset="0"/>
              </a:rPr>
              <a:t>, 9, 24. Available at: </a:t>
            </a:r>
            <a:r>
              <a:rPr lang="en-GB" dirty="0">
                <a:latin typeface="Arial" panose="020B0604020202020204" pitchFamily="34" charset="0"/>
                <a:cs typeface="Arial" panose="020B0604020202020204" pitchFamily="34" charset="0"/>
                <a:hlinkClick r:id="rId3"/>
              </a:rPr>
              <a:t>https://doi.org/10.1038/s41572-023-00435-4</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Martin, K.B.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(2021) ‘Interventions to control children's screen use and their effect on sleep: a systematic review and meta-analysis’, </a:t>
            </a:r>
            <a:r>
              <a:rPr lang="en-GB" i="1" dirty="0">
                <a:latin typeface="Arial" panose="020B0604020202020204" pitchFamily="34" charset="0"/>
                <a:cs typeface="Arial" panose="020B0604020202020204" pitchFamily="34" charset="0"/>
              </a:rPr>
              <a:t>Journal of Sleep Research</a:t>
            </a:r>
            <a:r>
              <a:rPr lang="en-GB" dirty="0">
                <a:latin typeface="Arial" panose="020B0604020202020204" pitchFamily="34" charset="0"/>
                <a:cs typeface="Arial" panose="020B0604020202020204" pitchFamily="34" charset="0"/>
              </a:rPr>
              <a:t>, 30(3), e13130. Available at: </a:t>
            </a:r>
            <a:r>
              <a:rPr lang="en-GB" dirty="0">
                <a:latin typeface="Arial" panose="020B0604020202020204" pitchFamily="34" charset="0"/>
                <a:cs typeface="Arial" panose="020B0604020202020204" pitchFamily="34" charset="0"/>
                <a:hlinkClick r:id="rId4"/>
              </a:rPr>
              <a:t>https://doi.org/10.1111/jsr.13130</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dirty="0">
                <a:latin typeface="Arial" panose="020B0604020202020204" pitchFamily="34" charset="0"/>
                <a:cs typeface="Arial" panose="020B0604020202020204" pitchFamily="34" charset="0"/>
              </a:rPr>
              <a:t>Implementation Science</a:t>
            </a:r>
            <a:r>
              <a:rPr lang="en-GB" dirty="0">
                <a:latin typeface="Arial" panose="020B0604020202020204" pitchFamily="34" charset="0"/>
                <a:cs typeface="Arial" panose="020B0604020202020204" pitchFamily="34" charset="0"/>
              </a:rPr>
              <a:t>, 6, 42. Available at: </a:t>
            </a:r>
            <a:r>
              <a:rPr lang="en-GB" dirty="0">
                <a:latin typeface="Arial" panose="020B0604020202020204" pitchFamily="34" charset="0"/>
                <a:cs typeface="Arial" panose="020B0604020202020204" pitchFamily="34" charset="0"/>
                <a:hlinkClick r:id="rId5"/>
              </a:rPr>
              <a:t>https://doi.org/10.1186/1748-5908-6-42</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National Institute for Health and Care Excellence (2025) </a:t>
            </a:r>
            <a:r>
              <a:rPr lang="en-GB" i="1" dirty="0">
                <a:latin typeface="Arial" panose="020B0604020202020204" pitchFamily="34" charset="0"/>
                <a:cs typeface="Arial" panose="020B0604020202020204" pitchFamily="34" charset="0"/>
              </a:rPr>
              <a:t>Overweight and obesity management</a:t>
            </a:r>
            <a:r>
              <a:rPr lang="en-GB" dirty="0">
                <a:latin typeface="Arial" panose="020B0604020202020204" pitchFamily="34" charset="0"/>
                <a:cs typeface="Arial" panose="020B0604020202020204" pitchFamily="34" charset="0"/>
              </a:rPr>
              <a:t>. NICE guideline NG246. Available at: </a:t>
            </a:r>
            <a:r>
              <a:rPr lang="en-GB" dirty="0">
                <a:latin typeface="Arial" panose="020B0604020202020204" pitchFamily="34" charset="0"/>
                <a:cs typeface="Arial" panose="020B0604020202020204" pitchFamily="34" charset="0"/>
                <a:hlinkClick r:id="rId6"/>
              </a:rPr>
              <a:t>https://www.nice.org.uk/guidance/ng246/resources/overweight-and-obesity-management-pdf-66143959958725</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NHS (2024) </a:t>
            </a:r>
            <a:r>
              <a:rPr lang="en-GB" i="1" dirty="0">
                <a:latin typeface="Arial" panose="020B0604020202020204" pitchFamily="34" charset="0"/>
                <a:cs typeface="Arial" panose="020B0604020202020204" pitchFamily="34" charset="0"/>
              </a:rPr>
              <a:t>Physical activity guidelines for children and young people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https://www.nhs.uk/live-well/exercise/physical-activity-guidelines-children-and-young-people/</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NSPCC (2026) </a:t>
            </a:r>
            <a:r>
              <a:rPr lang="en-GB" i="1" dirty="0">
                <a:latin typeface="Arial" panose="020B0604020202020204" pitchFamily="34" charset="0"/>
                <a:cs typeface="Arial" panose="020B0604020202020204" pitchFamily="34" charset="0"/>
              </a:rPr>
              <a:t>Keeping children safe online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8"/>
              </a:rPr>
              <a:t>https://www.nspcc.org.uk/keeping-children-safe/online-safety/</a:t>
            </a:r>
            <a:r>
              <a:rPr lang="en-GB" dirty="0">
                <a:latin typeface="Arial" panose="020B0604020202020204" pitchFamily="34" charset="0"/>
                <a:cs typeface="Arial" panose="020B0604020202020204" pitchFamily="34" charset="0"/>
              </a:rPr>
              <a:t> (Accessed: 1 October 2026).</a:t>
            </a:r>
          </a:p>
          <a:p>
            <a:r>
              <a:rPr lang="en-GB" dirty="0">
                <a:latin typeface="Arial" panose="020B0604020202020204" pitchFamily="34" charset="0"/>
                <a:cs typeface="Arial" panose="020B0604020202020204" pitchFamily="34" charset="0"/>
              </a:rPr>
              <a:t>Ofcom (2024) </a:t>
            </a:r>
            <a:r>
              <a:rPr lang="en-GB" i="1" dirty="0">
                <a:latin typeface="Arial" panose="020B0604020202020204" pitchFamily="34" charset="0"/>
                <a:cs typeface="Arial" panose="020B0604020202020204" pitchFamily="34" charset="0"/>
              </a:rPr>
              <a:t>Children and parents: media use and attitudes report 2024</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9"/>
              </a:rPr>
              <a:t>https://www.ofcom.org.uk/siteassets/resources/documents/research-and-data/media-literacy-research/children/children-media-use-and-attitudes-2024/childrens-media-literacy-report-2024.pdf</a:t>
            </a:r>
            <a:r>
              <a:rPr lang="en-GB" dirty="0">
                <a:latin typeface="Arial" panose="020B0604020202020204" pitchFamily="34" charset="0"/>
                <a:cs typeface="Arial" panose="020B0604020202020204" pitchFamily="34" charset="0"/>
              </a:rPr>
              <a:t> (Accessed: 1 October 2026).</a:t>
            </a:r>
          </a:p>
          <a:p>
            <a:pPr marL="0" indent="0">
              <a:buNone/>
            </a:pPr>
            <a:endParaRPr lang="en-GB" dirty="0">
              <a:latin typeface="Arial" panose="020B0604020202020204" pitchFamily="34" charset="0"/>
              <a:cs typeface="Arial" panose="020B0604020202020204" pitchFamily="34" charset="0"/>
            </a:endParaRPr>
          </a:p>
          <a:p>
            <a:endParaRPr lang="en-GB" dirty="0"/>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79871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D9B86-2FB6-B9F2-4675-E3FBC1EC314A}"/>
              </a:ext>
            </a:extLst>
          </p:cNvPr>
          <p:cNvSpPr>
            <a:spLocks noGrp="1"/>
          </p:cNvSpPr>
          <p:nvPr>
            <p:ph idx="1"/>
          </p:nvPr>
        </p:nvSpPr>
        <p:spPr>
          <a:xfrm>
            <a:off x="1049490" y="242048"/>
            <a:ext cx="15773400" cy="8924723"/>
          </a:xfrm>
        </p:spPr>
        <p:txBody>
          <a:bodyPr/>
          <a:lstStyle/>
          <a:p>
            <a:r>
              <a:rPr lang="en-GB" dirty="0">
                <a:latin typeface="Arial" panose="020B0604020202020204" pitchFamily="34" charset="0"/>
                <a:cs typeface="Arial" panose="020B0604020202020204" pitchFamily="34" charset="0"/>
              </a:rPr>
              <a:t>Oswald, T.K.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(2020) ‘Psychological impacts of “screen time” and “green time” for children and adolescents: a systematic scoping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15(9), e0237725. Available at: </a:t>
            </a:r>
            <a:r>
              <a:rPr lang="en-GB" dirty="0">
                <a:latin typeface="Arial" panose="020B0604020202020204" pitchFamily="34" charset="0"/>
                <a:cs typeface="Arial" panose="020B0604020202020204" pitchFamily="34" charset="0"/>
                <a:hlinkClick r:id="rId2"/>
              </a:rPr>
              <a:t>https://doi.org/10.1371/journal.pone.0237725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Raj, D.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‘Stop and Play digital health education intervention for reducing excessive screen time among preschoolers from low socioeconomic families: cluster randomized controlled trial’, </a:t>
            </a:r>
            <a:r>
              <a:rPr lang="en-GB" i="1" dirty="0">
                <a:latin typeface="Arial" panose="020B0604020202020204" pitchFamily="34" charset="0"/>
                <a:cs typeface="Arial" panose="020B0604020202020204" pitchFamily="34" charset="0"/>
              </a:rPr>
              <a:t>Journal of Medical Internet Research</a:t>
            </a:r>
            <a:r>
              <a:rPr lang="en-GB" dirty="0">
                <a:latin typeface="Arial" panose="020B0604020202020204" pitchFamily="34" charset="0"/>
                <a:cs typeface="Arial" panose="020B0604020202020204" pitchFamily="34" charset="0"/>
              </a:rPr>
              <a:t>, 25, e40955. Available at: </a:t>
            </a:r>
            <a:r>
              <a:rPr lang="en-GB" dirty="0">
                <a:latin typeface="Arial" panose="020B0604020202020204" pitchFamily="34" charset="0"/>
                <a:cs typeface="Arial" panose="020B0604020202020204" pitchFamily="34" charset="0"/>
                <a:hlinkClick r:id="rId3"/>
              </a:rPr>
              <a:t>https://doi.org/10.2196/40955</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Santos, R.M.S.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 ‘The association between screen time and attention in children: a systematic review’, </a:t>
            </a:r>
            <a:r>
              <a:rPr lang="en-GB" i="1" dirty="0">
                <a:latin typeface="Arial" panose="020B0604020202020204" pitchFamily="34" charset="0"/>
                <a:cs typeface="Arial" panose="020B0604020202020204" pitchFamily="34" charset="0"/>
              </a:rPr>
              <a:t>Developmental Neuropsychology</a:t>
            </a:r>
            <a:r>
              <a:rPr lang="en-GB" dirty="0">
                <a:latin typeface="Arial" panose="020B0604020202020204" pitchFamily="34" charset="0"/>
                <a:cs typeface="Arial" panose="020B0604020202020204" pitchFamily="34" charset="0"/>
              </a:rPr>
              <a:t>, 47(4), pp. 175–192. Available at: </a:t>
            </a:r>
            <a:r>
              <a:rPr lang="en-GB" dirty="0">
                <a:latin typeface="Arial" panose="020B0604020202020204" pitchFamily="34" charset="0"/>
                <a:cs typeface="Arial" panose="020B0604020202020204" pitchFamily="34" charset="0"/>
                <a:hlinkClick r:id="rId4"/>
              </a:rPr>
              <a:t>https://doi.org/10.1080/87565641.2022.2064863</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Twinkl (2026) </a:t>
            </a:r>
            <a:r>
              <a:rPr lang="en-GB" i="1" dirty="0">
                <a:latin typeface="Arial" panose="020B0604020202020204" pitchFamily="34" charset="0"/>
                <a:cs typeface="Arial" panose="020B0604020202020204" pitchFamily="34" charset="0"/>
              </a:rPr>
              <a:t>Healthy and Unhealthy Screen 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https://www.twinkl.co.uk/resource/healthy-and-unhealthy-screen-time-t-p-1717586727</a:t>
            </a:r>
            <a:r>
              <a:rPr lang="en-GB" dirty="0">
                <a:latin typeface="Arial" panose="020B0604020202020204" pitchFamily="34" charset="0"/>
                <a:cs typeface="Arial" panose="020B0604020202020204" pitchFamily="34" charset="0"/>
              </a:rPr>
              <a:t> (Accessed: 4 October 2026).</a:t>
            </a:r>
          </a:p>
          <a:p>
            <a:r>
              <a:rPr lang="en-GB" dirty="0">
                <a:latin typeface="Arial" panose="020B0604020202020204" pitchFamily="34" charset="0"/>
                <a:cs typeface="Arial" panose="020B0604020202020204" pitchFamily="34" charset="0"/>
              </a:rPr>
              <a:t>Vasconcellos, R.P.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‘Electronic screen use and children's socioemotional problems: a systematic review and meta-analysis of longitudinal studies’, </a:t>
            </a:r>
            <a:r>
              <a:rPr lang="en-GB" i="1" dirty="0">
                <a:latin typeface="Arial" panose="020B0604020202020204" pitchFamily="34" charset="0"/>
                <a:cs typeface="Arial" panose="020B0604020202020204" pitchFamily="34" charset="0"/>
              </a:rPr>
              <a:t>Psychological Bulletin</a:t>
            </a:r>
            <a:r>
              <a:rPr lang="en-GB" dirty="0">
                <a:latin typeface="Arial" panose="020B0604020202020204" pitchFamily="34" charset="0"/>
                <a:cs typeface="Arial" panose="020B0604020202020204" pitchFamily="34" charset="0"/>
              </a:rPr>
              <a:t>, 151(5), pp. 513–543. Available at: </a:t>
            </a:r>
            <a:r>
              <a:rPr lang="en-GB" dirty="0">
                <a:latin typeface="Arial" panose="020B0604020202020204" pitchFamily="34" charset="0"/>
                <a:cs typeface="Arial" panose="020B0604020202020204" pitchFamily="34" charset="0"/>
                <a:hlinkClick r:id="rId6"/>
              </a:rPr>
              <a:t>https://doi.org/10.1037/bul0000468</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Wu, X.Y.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(2017) ‘The influence of physical activity, sedentary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on health-related quality of life among the general population of children and adolescents: a systematic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12(11), e0187668. Available at: </a:t>
            </a:r>
            <a:r>
              <a:rPr lang="en-GB" dirty="0">
                <a:latin typeface="Arial" panose="020B0604020202020204" pitchFamily="34" charset="0"/>
                <a:cs typeface="Arial" panose="020B0604020202020204" pitchFamily="34" charset="0"/>
                <a:hlinkClick r:id="rId7"/>
              </a:rPr>
              <a:t>https://doi.org/10.1371/journal.pone.0187668</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73001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1510</TotalTime>
  <Words>6830</Words>
  <Application>Microsoft Office PowerPoint</Application>
  <PresentationFormat>Custom</PresentationFormat>
  <Paragraphs>438</Paragraphs>
  <Slides>42</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42</vt:i4>
      </vt:variant>
    </vt:vector>
  </HeadingPairs>
  <TitlesOfParts>
    <vt:vector size="51" baseType="lpstr">
      <vt:lpstr>Arial</vt:lpstr>
      <vt:lpstr>JasmineUPC</vt:lpstr>
      <vt:lpstr>Aptos</vt:lpstr>
      <vt:lpstr>Questrial</vt:lpstr>
      <vt:lpstr>Calibri</vt:lpstr>
      <vt:lpstr>Roca Two</vt:lpstr>
      <vt:lpstr>Raleway</vt:lpstr>
      <vt:lpstr>Office Theme</vt:lpstr>
      <vt:lpstr>School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 of Reducing Screen Time </vt:lpstr>
      <vt:lpstr>Why Does Screen Time Matter?</vt:lpstr>
      <vt:lpstr>PHYSIOLOGICAL BENEFITS Reducing recreational screen time can create more opportunities for active, healthy routines.  </vt:lpstr>
      <vt:lpstr> Psychological Benefits</vt:lpstr>
      <vt:lpstr>Sociological Benefits of Reducing Recreational Screen Time</vt:lpstr>
      <vt:lpstr>What Makes Behaviour Change Difficult?</vt:lpstr>
      <vt:lpstr>Social Cognitive Theory </vt:lpstr>
      <vt:lpstr>PowerPoint Presentation</vt:lpstr>
      <vt:lpstr>COM-B Model </vt:lpstr>
      <vt:lpstr>Campaign Intervention - Family Play Challenge</vt:lpstr>
      <vt:lpstr>Communication Strategy</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Screen Time Education Presentation</dc:title>
  <cp:lastModifiedBy>Nazia Haroon (2208947)</cp:lastModifiedBy>
  <cp:revision>28</cp:revision>
  <dcterms:created xsi:type="dcterms:W3CDTF">2006-08-16T00:00:00Z</dcterms:created>
  <dcterms:modified xsi:type="dcterms:W3CDTF">2026-10-10T22:11:41Z</dcterms:modified>
  <dc:identifier>DAHWCkBARvM</dc:identifier>
</cp:coreProperties>
</file>