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4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5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6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  <p:sldMasterId id="2147483713" r:id="rId2"/>
    <p:sldMasterId id="2147483716" r:id="rId3"/>
    <p:sldMasterId id="2147483724" r:id="rId4"/>
    <p:sldMasterId id="2147483727" r:id="rId5"/>
    <p:sldMasterId id="2147483731" r:id="rId6"/>
    <p:sldMasterId id="2147483735" r:id="rId7"/>
  </p:sldMasterIdLst>
  <p:notesMasterIdLst>
    <p:notesMasterId r:id="rId30"/>
  </p:notesMasterIdLst>
  <p:sldIdLst>
    <p:sldId id="284" r:id="rId8"/>
    <p:sldId id="256" r:id="rId9"/>
    <p:sldId id="257" r:id="rId10"/>
    <p:sldId id="272" r:id="rId11"/>
    <p:sldId id="264" r:id="rId12"/>
    <p:sldId id="273" r:id="rId13"/>
    <p:sldId id="265" r:id="rId14"/>
    <p:sldId id="263" r:id="rId15"/>
    <p:sldId id="266" r:id="rId16"/>
    <p:sldId id="267" r:id="rId17"/>
    <p:sldId id="274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68" r:id="rId27"/>
    <p:sldId id="269" r:id="rId28"/>
    <p:sldId id="27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ndy Hunt" userId="861b56f6-9294-4fe7-8581-72715adbb7f5" providerId="ADAL" clId="{3B176F38-F944-4254-A8B1-47A8E0A3CDEB}"/>
    <pc:docChg chg="delSld">
      <pc:chgData name="Cindy Hunt" userId="861b56f6-9294-4fe7-8581-72715adbb7f5" providerId="ADAL" clId="{3B176F38-F944-4254-A8B1-47A8E0A3CDEB}" dt="2025-03-17T13:14:09.282" v="0" actId="47"/>
      <pc:docMkLst>
        <pc:docMk/>
      </pc:docMkLst>
      <pc:sldChg chg="del">
        <pc:chgData name="Cindy Hunt" userId="861b56f6-9294-4fe7-8581-72715adbb7f5" providerId="ADAL" clId="{3B176F38-F944-4254-A8B1-47A8E0A3CDEB}" dt="2025-03-17T13:14:09.282" v="0" actId="47"/>
        <pc:sldMkLst>
          <pc:docMk/>
          <pc:sldMk cId="0" sldId="270"/>
        </pc:sldMkLst>
      </pc:sldChg>
    </pc:docChg>
  </pc:docChgLst>
  <pc:docChgLst>
    <pc:chgData name="Cindy Hunt" userId="861b56f6-9294-4fe7-8581-72715adbb7f5" providerId="ADAL" clId="{8F3A5D11-8F11-41E7-8934-C0F220B1B38A}"/>
    <pc:docChg chg="custSel addSld modSld sldOrd">
      <pc:chgData name="Cindy Hunt" userId="861b56f6-9294-4fe7-8581-72715adbb7f5" providerId="ADAL" clId="{8F3A5D11-8F11-41E7-8934-C0F220B1B38A}" dt="2025-02-12T12:28:45.062" v="60" actId="27636"/>
      <pc:docMkLst>
        <pc:docMk/>
      </pc:docMkLst>
      <pc:sldChg chg="modSp">
        <pc:chgData name="Cindy Hunt" userId="861b56f6-9294-4fe7-8581-72715adbb7f5" providerId="ADAL" clId="{8F3A5D11-8F11-41E7-8934-C0F220B1B38A}" dt="2025-02-12T12:20:24.711" v="8"/>
        <pc:sldMkLst>
          <pc:docMk/>
          <pc:sldMk cId="0" sldId="256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56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56"/>
            <ac:spMk id="5" creationId="{078E3CF8-6DB3-11DC-B514-CA2F4BF6F522}"/>
          </ac:spMkLst>
        </pc:spChg>
      </pc:sldChg>
      <pc:sldChg chg="modSp mod">
        <pc:chgData name="Cindy Hunt" userId="861b56f6-9294-4fe7-8581-72715adbb7f5" providerId="ADAL" clId="{8F3A5D11-8F11-41E7-8934-C0F220B1B38A}" dt="2025-02-12T12:21:53.313" v="19" actId="1076"/>
        <pc:sldMkLst>
          <pc:docMk/>
          <pc:sldMk cId="0" sldId="257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57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1:53.313" v="19" actId="1076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Cindy Hunt" userId="861b56f6-9294-4fe7-8581-72715adbb7f5" providerId="ADAL" clId="{8F3A5D11-8F11-41E7-8934-C0F220B1B38A}" dt="2025-02-12T12:20:24.711" v="8"/>
        <pc:sldMkLst>
          <pc:docMk/>
          <pc:sldMk cId="0" sldId="263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63"/>
            <ac:spMk id="2" creationId="{00000000-0000-0000-0000-000000000000}"/>
          </ac:spMkLst>
        </pc:spChg>
        <pc:graphicFrameChg chg="mod">
          <ac:chgData name="Cindy Hunt" userId="861b56f6-9294-4fe7-8581-72715adbb7f5" providerId="ADAL" clId="{8F3A5D11-8F11-41E7-8934-C0F220B1B38A}" dt="2025-02-12T12:20:24.711" v="8"/>
          <ac:graphicFrameMkLst>
            <pc:docMk/>
            <pc:sldMk cId="0" sldId="263"/>
            <ac:graphicFrameMk id="4" creationId="{00000000-0000-0000-0000-000000000000}"/>
          </ac:graphicFrameMkLst>
        </pc:graphicFrameChg>
      </pc:sldChg>
      <pc:sldChg chg="modSp mod">
        <pc:chgData name="Cindy Hunt" userId="861b56f6-9294-4fe7-8581-72715adbb7f5" providerId="ADAL" clId="{8F3A5D11-8F11-41E7-8934-C0F220B1B38A}" dt="2025-02-12T12:22:30.887" v="24" actId="20577"/>
        <pc:sldMkLst>
          <pc:docMk/>
          <pc:sldMk cId="0" sldId="264"/>
        </pc:sldMkLst>
        <pc:spChg chg="mod">
          <ac:chgData name="Cindy Hunt" userId="861b56f6-9294-4fe7-8581-72715adbb7f5" providerId="ADAL" clId="{8F3A5D11-8F11-41E7-8934-C0F220B1B38A}" dt="2025-02-12T12:20:24.821" v="9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2:30.887" v="24" actId="20577"/>
          <ac:spMkLst>
            <pc:docMk/>
            <pc:sldMk cId="0" sldId="264"/>
            <ac:spMk id="7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3:35.282" v="32" actId="27636"/>
        <pc:sldMkLst>
          <pc:docMk/>
          <pc:sldMk cId="0" sldId="265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65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3:35.282" v="32" actId="27636"/>
          <ac:spMkLst>
            <pc:docMk/>
            <pc:sldMk cId="0" sldId="265"/>
            <ac:spMk id="3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65"/>
            <ac:spMk id="4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65"/>
            <ac:spMk id="5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3:35.277" v="31" actId="27636"/>
          <ac:spMkLst>
            <pc:docMk/>
            <pc:sldMk cId="0" sldId="265"/>
            <ac:spMk id="6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4:19.627" v="41" actId="1076"/>
        <pc:sldMkLst>
          <pc:docMk/>
          <pc:sldMk cId="0" sldId="266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66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4:19.627" v="41" actId="1076"/>
          <ac:spMkLst>
            <pc:docMk/>
            <pc:sldMk cId="0" sldId="266"/>
            <ac:spMk id="3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4:15.077" v="40" actId="1076"/>
          <ac:spMkLst>
            <pc:docMk/>
            <pc:sldMk cId="0" sldId="266"/>
            <ac:spMk id="4" creationId="{00000000-0000-0000-0000-000000000000}"/>
          </ac:spMkLst>
        </pc:spChg>
      </pc:sldChg>
      <pc:sldChg chg="modSp">
        <pc:chgData name="Cindy Hunt" userId="861b56f6-9294-4fe7-8581-72715adbb7f5" providerId="ADAL" clId="{8F3A5D11-8F11-41E7-8934-C0F220B1B38A}" dt="2025-02-12T12:20:24.711" v="8"/>
        <pc:sldMkLst>
          <pc:docMk/>
          <pc:sldMk cId="0" sldId="267"/>
        </pc:sldMkLst>
        <pc:picChg chg="mod">
          <ac:chgData name="Cindy Hunt" userId="861b56f6-9294-4fe7-8581-72715adbb7f5" providerId="ADAL" clId="{8F3A5D11-8F11-41E7-8934-C0F220B1B38A}" dt="2025-02-12T12:20:24.711" v="8"/>
          <ac:picMkLst>
            <pc:docMk/>
            <pc:sldMk cId="0" sldId="267"/>
            <ac:picMk id="4" creationId="{00000000-0000-0000-0000-000000000000}"/>
          </ac:picMkLst>
        </pc:picChg>
      </pc:sldChg>
      <pc:sldChg chg="modSp mod">
        <pc:chgData name="Cindy Hunt" userId="861b56f6-9294-4fe7-8581-72715adbb7f5" providerId="ADAL" clId="{8F3A5D11-8F11-41E7-8934-C0F220B1B38A}" dt="2025-02-12T12:20:24.876" v="15" actId="27636"/>
        <pc:sldMkLst>
          <pc:docMk/>
          <pc:sldMk cId="0" sldId="271"/>
        </pc:sldMkLst>
        <pc:spChg chg="mod">
          <ac:chgData name="Cindy Hunt" userId="861b56f6-9294-4fe7-8581-72715adbb7f5" providerId="ADAL" clId="{8F3A5D11-8F11-41E7-8934-C0F220B1B38A}" dt="2025-02-12T12:20:24.876" v="15" actId="27636"/>
          <ac:spMkLst>
            <pc:docMk/>
            <pc:sldMk cId="0" sldId="271"/>
            <ac:spMk id="3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0:24.876" v="14" actId="27636"/>
          <ac:spMkLst>
            <pc:docMk/>
            <pc:sldMk cId="0" sldId="271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2:03.835" v="20" actId="1076"/>
        <pc:sldMkLst>
          <pc:docMk/>
          <pc:sldMk cId="0" sldId="272"/>
        </pc:sldMkLst>
        <pc:spChg chg="mod">
          <ac:chgData name="Cindy Hunt" userId="861b56f6-9294-4fe7-8581-72715adbb7f5" providerId="ADAL" clId="{8F3A5D11-8F11-41E7-8934-C0F220B1B38A}" dt="2025-02-12T12:20:24.711" v="8"/>
          <ac:spMkLst>
            <pc:docMk/>
            <pc:sldMk cId="0" sldId="272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2:03.835" v="20" actId="1076"/>
          <ac:spMkLst>
            <pc:docMk/>
            <pc:sldMk cId="0" sldId="272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0:24.845" v="10" actId="27636"/>
        <pc:sldMkLst>
          <pc:docMk/>
          <pc:sldMk cId="0" sldId="277"/>
        </pc:sldMkLst>
        <pc:spChg chg="mod">
          <ac:chgData name="Cindy Hunt" userId="861b56f6-9294-4fe7-8581-72715adbb7f5" providerId="ADAL" clId="{8F3A5D11-8F11-41E7-8934-C0F220B1B38A}" dt="2025-02-12T12:20:24.845" v="10" actId="27636"/>
          <ac:spMkLst>
            <pc:docMk/>
            <pc:sldMk cId="0" sldId="277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0:24.851" v="11" actId="27636"/>
        <pc:sldMkLst>
          <pc:docMk/>
          <pc:sldMk cId="0" sldId="278"/>
        </pc:sldMkLst>
        <pc:spChg chg="mod">
          <ac:chgData name="Cindy Hunt" userId="861b56f6-9294-4fe7-8581-72715adbb7f5" providerId="ADAL" clId="{8F3A5D11-8F11-41E7-8934-C0F220B1B38A}" dt="2025-02-12T12:20:24.851" v="11" actId="27636"/>
          <ac:spMkLst>
            <pc:docMk/>
            <pc:sldMk cId="0" sldId="278"/>
            <ac:spMk id="2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5:52.826" v="48" actId="255"/>
        <pc:sldMkLst>
          <pc:docMk/>
          <pc:sldMk cId="0" sldId="279"/>
        </pc:sldMkLst>
        <pc:spChg chg="mod">
          <ac:chgData name="Cindy Hunt" userId="861b56f6-9294-4fe7-8581-72715adbb7f5" providerId="ADAL" clId="{8F3A5D11-8F11-41E7-8934-C0F220B1B38A}" dt="2025-02-12T12:20:24.855" v="12" actId="27636"/>
          <ac:spMkLst>
            <pc:docMk/>
            <pc:sldMk cId="0" sldId="279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5:52.826" v="48" actId="255"/>
          <ac:spMkLst>
            <pc:docMk/>
            <pc:sldMk cId="0" sldId="279"/>
            <ac:spMk id="3" creationId="{20D87A1D-9637-3204-EABB-F944179529EA}"/>
          </ac:spMkLst>
        </pc:spChg>
        <pc:spChg chg="mod">
          <ac:chgData name="Cindy Hunt" userId="861b56f6-9294-4fe7-8581-72715adbb7f5" providerId="ADAL" clId="{8F3A5D11-8F11-41E7-8934-C0F220B1B38A}" dt="2025-02-12T12:25:44.492" v="47" actId="255"/>
          <ac:spMkLst>
            <pc:docMk/>
            <pc:sldMk cId="0" sldId="279"/>
            <ac:spMk id="4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5:29.020" v="46" actId="255"/>
        <pc:sldMkLst>
          <pc:docMk/>
          <pc:sldMk cId="0" sldId="280"/>
        </pc:sldMkLst>
        <pc:spChg chg="mod">
          <ac:chgData name="Cindy Hunt" userId="861b56f6-9294-4fe7-8581-72715adbb7f5" providerId="ADAL" clId="{8F3A5D11-8F11-41E7-8934-C0F220B1B38A}" dt="2025-02-12T12:25:20.941" v="45" actId="255"/>
          <ac:spMkLst>
            <pc:docMk/>
            <pc:sldMk cId="0" sldId="280"/>
            <ac:spMk id="4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5:29.020" v="46" actId="255"/>
          <ac:spMkLst>
            <pc:docMk/>
            <pc:sldMk cId="0" sldId="280"/>
            <ac:spMk id="5" creationId="{00000000-0000-0000-0000-000000000000}"/>
          </ac:spMkLst>
        </pc:spChg>
      </pc:sldChg>
      <pc:sldChg chg="modSp mod">
        <pc:chgData name="Cindy Hunt" userId="861b56f6-9294-4fe7-8581-72715adbb7f5" providerId="ADAL" clId="{8F3A5D11-8F11-41E7-8934-C0F220B1B38A}" dt="2025-02-12T12:26:20.441" v="51" actId="1076"/>
        <pc:sldMkLst>
          <pc:docMk/>
          <pc:sldMk cId="0" sldId="281"/>
        </pc:sldMkLst>
        <pc:spChg chg="mod">
          <ac:chgData name="Cindy Hunt" userId="861b56f6-9294-4fe7-8581-72715adbb7f5" providerId="ADAL" clId="{8F3A5D11-8F11-41E7-8934-C0F220B1B38A}" dt="2025-02-12T12:26:20.441" v="51" actId="1076"/>
          <ac:spMkLst>
            <pc:docMk/>
            <pc:sldMk cId="0" sldId="281"/>
            <ac:spMk id="10" creationId="{00000000-0000-0000-0000-000000000000}"/>
          </ac:spMkLst>
        </pc:spChg>
        <pc:picChg chg="mod">
          <ac:chgData name="Cindy Hunt" userId="861b56f6-9294-4fe7-8581-72715adbb7f5" providerId="ADAL" clId="{8F3A5D11-8F11-41E7-8934-C0F220B1B38A}" dt="2025-02-12T12:26:15.677" v="50" actId="1076"/>
          <ac:picMkLst>
            <pc:docMk/>
            <pc:sldMk cId="0" sldId="281"/>
            <ac:picMk id="8" creationId="{00000000-0000-0000-0000-000000000000}"/>
          </ac:picMkLst>
        </pc:picChg>
      </pc:sldChg>
      <pc:sldChg chg="modSp mod">
        <pc:chgData name="Cindy Hunt" userId="861b56f6-9294-4fe7-8581-72715adbb7f5" providerId="ADAL" clId="{8F3A5D11-8F11-41E7-8934-C0F220B1B38A}" dt="2025-02-12T12:28:45.062" v="60" actId="27636"/>
        <pc:sldMkLst>
          <pc:docMk/>
          <pc:sldMk cId="0" sldId="282"/>
        </pc:sldMkLst>
        <pc:spChg chg="mod">
          <ac:chgData name="Cindy Hunt" userId="861b56f6-9294-4fe7-8581-72715adbb7f5" providerId="ADAL" clId="{8F3A5D11-8F11-41E7-8934-C0F220B1B38A}" dt="2025-02-12T12:20:24.859" v="13" actId="27636"/>
          <ac:spMkLst>
            <pc:docMk/>
            <pc:sldMk cId="0" sldId="282"/>
            <ac:spMk id="2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8:27.081" v="54" actId="1076"/>
          <ac:spMkLst>
            <pc:docMk/>
            <pc:sldMk cId="0" sldId="282"/>
            <ac:spMk id="4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8:20.750" v="53" actId="27636"/>
          <ac:spMkLst>
            <pc:docMk/>
            <pc:sldMk cId="0" sldId="282"/>
            <ac:spMk id="5" creationId="{00000000-0000-0000-0000-000000000000}"/>
          </ac:spMkLst>
        </pc:spChg>
        <pc:spChg chg="mod">
          <ac:chgData name="Cindy Hunt" userId="861b56f6-9294-4fe7-8581-72715adbb7f5" providerId="ADAL" clId="{8F3A5D11-8F11-41E7-8934-C0F220B1B38A}" dt="2025-02-12T12:28:45.062" v="60" actId="27636"/>
          <ac:spMkLst>
            <pc:docMk/>
            <pc:sldMk cId="0" sldId="282"/>
            <ac:spMk id="6" creationId="{00000000-0000-0000-0000-000000000000}"/>
          </ac:spMkLst>
        </pc:spChg>
      </pc:sldChg>
      <pc:sldChg chg="new ord">
        <pc:chgData name="Cindy Hunt" userId="861b56f6-9294-4fe7-8581-72715adbb7f5" providerId="ADAL" clId="{8F3A5D11-8F11-41E7-8934-C0F220B1B38A}" dt="2025-02-12T12:20:36.142" v="18"/>
        <pc:sldMkLst>
          <pc:docMk/>
          <pc:sldMk cId="2488879294" sldId="28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010441-20A7-9344-AD92-3AD200466D4A}" type="doc">
      <dgm:prSet loTypeId="urn:microsoft.com/office/officeart/2005/8/layout/arrow6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41A830-D515-754C-91A4-59C30872C73D}">
      <dgm:prSet/>
      <dgm:spPr/>
      <dgm:t>
        <a:bodyPr/>
        <a:lstStyle/>
        <a:p>
          <a:pPr rtl="0"/>
          <a:r>
            <a:rPr lang="en-US" dirty="0" err="1">
              <a:solidFill>
                <a:schemeClr val="tx1"/>
              </a:solidFill>
            </a:rPr>
            <a:t>Anabledd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cudd</a:t>
          </a:r>
          <a:endParaRPr lang="en-US" dirty="0">
            <a:solidFill>
              <a:schemeClr val="tx1"/>
            </a:solidFill>
          </a:endParaRPr>
        </a:p>
        <a:p>
          <a:pPr rtl="0"/>
          <a:r>
            <a:rPr lang="en-US" dirty="0"/>
            <a:t>A hidden disability</a:t>
          </a:r>
        </a:p>
      </dgm:t>
    </dgm:pt>
    <dgm:pt modelId="{C6DE649A-1D42-9A48-B494-373F1A8C9022}" type="parTrans" cxnId="{A8B8202B-D7B0-4C47-A94D-71ADDEBB7D40}">
      <dgm:prSet/>
      <dgm:spPr/>
      <dgm:t>
        <a:bodyPr/>
        <a:lstStyle/>
        <a:p>
          <a:endParaRPr lang="en-US"/>
        </a:p>
      </dgm:t>
    </dgm:pt>
    <dgm:pt modelId="{BBC88195-CA17-DE4C-8981-EE0C211E8727}" type="sibTrans" cxnId="{A8B8202B-D7B0-4C47-A94D-71ADDEBB7D40}">
      <dgm:prSet/>
      <dgm:spPr/>
      <dgm:t>
        <a:bodyPr/>
        <a:lstStyle/>
        <a:p>
          <a:endParaRPr lang="en-US"/>
        </a:p>
      </dgm:t>
    </dgm:pt>
    <dgm:pt modelId="{9305C237-D31A-4F44-8995-F04D39A49C5D}">
      <dgm:prSet/>
      <dgm:spPr/>
      <dgm:t>
        <a:bodyPr/>
        <a:lstStyle/>
        <a:p>
          <a:pPr rtl="0"/>
          <a:r>
            <a:rPr lang="en-US" dirty="0" err="1">
              <a:solidFill>
                <a:schemeClr val="tx1"/>
              </a:solidFill>
            </a:rPr>
            <a:t>Gwahaniaeth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dysgu</a:t>
          </a:r>
          <a:r>
            <a:rPr lang="en-US" dirty="0">
              <a:solidFill>
                <a:schemeClr val="tx1"/>
              </a:solidFill>
            </a:rPr>
            <a:t> </a:t>
          </a:r>
        </a:p>
        <a:p>
          <a:pPr rtl="0"/>
          <a:r>
            <a:rPr lang="en-US" dirty="0"/>
            <a:t>A learning difference</a:t>
          </a:r>
        </a:p>
      </dgm:t>
    </dgm:pt>
    <dgm:pt modelId="{62A14379-0F59-2C4E-A80B-516571A80AD2}" type="parTrans" cxnId="{7D452955-D8BE-9241-AD7E-68C7A568A22F}">
      <dgm:prSet/>
      <dgm:spPr/>
      <dgm:t>
        <a:bodyPr/>
        <a:lstStyle/>
        <a:p>
          <a:endParaRPr lang="en-US"/>
        </a:p>
      </dgm:t>
    </dgm:pt>
    <dgm:pt modelId="{CC355F14-2606-9546-A612-9FDEC5225DA3}" type="sibTrans" cxnId="{7D452955-D8BE-9241-AD7E-68C7A568A22F}">
      <dgm:prSet/>
      <dgm:spPr/>
      <dgm:t>
        <a:bodyPr/>
        <a:lstStyle/>
        <a:p>
          <a:endParaRPr lang="en-US"/>
        </a:p>
      </dgm:t>
    </dgm:pt>
    <dgm:pt modelId="{99A9D19E-49A4-C44F-A3D7-ECBF7AF52D80}" type="pres">
      <dgm:prSet presAssocID="{1F010441-20A7-9344-AD92-3AD200466D4A}" presName="compositeShape" presStyleCnt="0">
        <dgm:presLayoutVars>
          <dgm:chMax val="2"/>
          <dgm:dir/>
          <dgm:resizeHandles val="exact"/>
        </dgm:presLayoutVars>
      </dgm:prSet>
      <dgm:spPr/>
    </dgm:pt>
    <dgm:pt modelId="{38235B40-6524-764B-88BF-82BE1D0F6C20}" type="pres">
      <dgm:prSet presAssocID="{1F010441-20A7-9344-AD92-3AD200466D4A}" presName="ribbon" presStyleLbl="node1" presStyleIdx="0" presStyleCnt="1"/>
      <dgm:spPr/>
    </dgm:pt>
    <dgm:pt modelId="{43CB99D6-1463-394F-B725-9A55AFA09EE4}" type="pres">
      <dgm:prSet presAssocID="{1F010441-20A7-9344-AD92-3AD200466D4A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3BA79995-E87B-E54A-A9BB-840E3C860F0F}" type="pres">
      <dgm:prSet presAssocID="{1F010441-20A7-9344-AD92-3AD200466D4A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641841B-5932-304D-8E6D-D085C08FF311}" type="presOf" srcId="{9305C237-D31A-4F44-8995-F04D39A49C5D}" destId="{3BA79995-E87B-E54A-A9BB-840E3C860F0F}" srcOrd="0" destOrd="0" presId="urn:microsoft.com/office/officeart/2005/8/layout/arrow6"/>
    <dgm:cxn modelId="{A8B8202B-D7B0-4C47-A94D-71ADDEBB7D40}" srcId="{1F010441-20A7-9344-AD92-3AD200466D4A}" destId="{7141A830-D515-754C-91A4-59C30872C73D}" srcOrd="0" destOrd="0" parTransId="{C6DE649A-1D42-9A48-B494-373F1A8C9022}" sibTransId="{BBC88195-CA17-DE4C-8981-EE0C211E8727}"/>
    <dgm:cxn modelId="{7D452955-D8BE-9241-AD7E-68C7A568A22F}" srcId="{1F010441-20A7-9344-AD92-3AD200466D4A}" destId="{9305C237-D31A-4F44-8995-F04D39A49C5D}" srcOrd="1" destOrd="0" parTransId="{62A14379-0F59-2C4E-A80B-516571A80AD2}" sibTransId="{CC355F14-2606-9546-A612-9FDEC5225DA3}"/>
    <dgm:cxn modelId="{8E8A7199-F461-D14C-A809-83D6CCDAB5FB}" type="presOf" srcId="{7141A830-D515-754C-91A4-59C30872C73D}" destId="{43CB99D6-1463-394F-B725-9A55AFA09EE4}" srcOrd="0" destOrd="0" presId="urn:microsoft.com/office/officeart/2005/8/layout/arrow6"/>
    <dgm:cxn modelId="{11EEEBA7-B2C2-7549-BCEB-F29A81401075}" type="presOf" srcId="{1F010441-20A7-9344-AD92-3AD200466D4A}" destId="{99A9D19E-49A4-C44F-A3D7-ECBF7AF52D80}" srcOrd="0" destOrd="0" presId="urn:microsoft.com/office/officeart/2005/8/layout/arrow6"/>
    <dgm:cxn modelId="{B23E6F12-4A8C-BB44-9AA2-BAA35754F339}" type="presParOf" srcId="{99A9D19E-49A4-C44F-A3D7-ECBF7AF52D80}" destId="{38235B40-6524-764B-88BF-82BE1D0F6C20}" srcOrd="0" destOrd="0" presId="urn:microsoft.com/office/officeart/2005/8/layout/arrow6"/>
    <dgm:cxn modelId="{72E33E09-DDEC-C14D-A684-089BA3DFFF7F}" type="presParOf" srcId="{99A9D19E-49A4-C44F-A3D7-ECBF7AF52D80}" destId="{43CB99D6-1463-394F-B725-9A55AFA09EE4}" srcOrd="1" destOrd="0" presId="urn:microsoft.com/office/officeart/2005/8/layout/arrow6"/>
    <dgm:cxn modelId="{BD422AB8-3D75-BF40-8231-AA59E5214566}" type="presParOf" srcId="{99A9D19E-49A4-C44F-A3D7-ECBF7AF52D80}" destId="{3BA79995-E87B-E54A-A9BB-840E3C860F0F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FA5510-7BA6-894F-8EEA-303F1945618F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5B254CF5-924C-6048-9F85-2F6E05B92AF0}">
      <dgm:prSet phldrT="[Text]"/>
      <dgm:spPr>
        <a:solidFill>
          <a:srgbClr val="0000FF"/>
        </a:solidFill>
      </dgm:spPr>
      <dgm:t>
        <a:bodyPr/>
        <a:lstStyle/>
        <a:p>
          <a:r>
            <a:rPr lang="en-US" dirty="0"/>
            <a:t>Brain processes</a:t>
          </a:r>
        </a:p>
      </dgm:t>
    </dgm:pt>
    <dgm:pt modelId="{AD2A6E71-0F5D-3D4D-A83C-8210781EA54E}" type="parTrans" cxnId="{A0A99706-623F-0648-9C17-A373358F56BB}">
      <dgm:prSet/>
      <dgm:spPr/>
      <dgm:t>
        <a:bodyPr/>
        <a:lstStyle/>
        <a:p>
          <a:endParaRPr lang="en-US"/>
        </a:p>
      </dgm:t>
    </dgm:pt>
    <dgm:pt modelId="{F3C35D28-8089-6741-9FE5-C5090305B784}" type="sibTrans" cxnId="{A0A99706-623F-0648-9C17-A373358F56BB}">
      <dgm:prSet/>
      <dgm:spPr/>
      <dgm:t>
        <a:bodyPr/>
        <a:lstStyle/>
        <a:p>
          <a:endParaRPr lang="en-US"/>
        </a:p>
      </dgm:t>
    </dgm:pt>
    <dgm:pt modelId="{354E26AC-7694-F94B-87CB-9E4550A1234B}">
      <dgm:prSet phldrT="[Text]"/>
      <dgm:spPr>
        <a:solidFill>
          <a:srgbClr val="000090"/>
        </a:solidFill>
      </dgm:spPr>
      <dgm:t>
        <a:bodyPr/>
        <a:lstStyle/>
        <a:p>
          <a:r>
            <a:rPr lang="en-US" dirty="0"/>
            <a:t>Thinking processes</a:t>
          </a:r>
        </a:p>
      </dgm:t>
    </dgm:pt>
    <dgm:pt modelId="{08DD4273-93A1-6E41-B19A-BD13623BF8AC}" type="parTrans" cxnId="{C1058B8E-1F70-A245-98D2-6DF6262C7BEC}">
      <dgm:prSet/>
      <dgm:spPr/>
      <dgm:t>
        <a:bodyPr/>
        <a:lstStyle/>
        <a:p>
          <a:endParaRPr lang="en-US"/>
        </a:p>
      </dgm:t>
    </dgm:pt>
    <dgm:pt modelId="{A5432586-23D1-2040-8FAB-DA82332813F3}" type="sibTrans" cxnId="{C1058B8E-1F70-A245-98D2-6DF6262C7BEC}">
      <dgm:prSet/>
      <dgm:spPr/>
      <dgm:t>
        <a:bodyPr/>
        <a:lstStyle/>
        <a:p>
          <a:endParaRPr lang="en-US"/>
        </a:p>
      </dgm:t>
    </dgm:pt>
    <dgm:pt modelId="{78819162-0719-2648-AEA5-950A394BCB8C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/>
            <a:t>Learning </a:t>
          </a:r>
          <a:r>
            <a:rPr lang="en-US" dirty="0" err="1"/>
            <a:t>behaviour</a:t>
          </a:r>
          <a:endParaRPr lang="en-US" dirty="0"/>
        </a:p>
      </dgm:t>
    </dgm:pt>
    <dgm:pt modelId="{31B339ED-B856-F542-A65D-90840568E25B}" type="parTrans" cxnId="{93412F53-E763-1F4E-80B6-C507DCF63B0C}">
      <dgm:prSet/>
      <dgm:spPr/>
      <dgm:t>
        <a:bodyPr/>
        <a:lstStyle/>
        <a:p>
          <a:endParaRPr lang="en-US"/>
        </a:p>
      </dgm:t>
    </dgm:pt>
    <dgm:pt modelId="{CF704665-F502-5749-AEBA-E6F0BA407FF6}" type="sibTrans" cxnId="{93412F53-E763-1F4E-80B6-C507DCF63B0C}">
      <dgm:prSet/>
      <dgm:spPr/>
      <dgm:t>
        <a:bodyPr/>
        <a:lstStyle/>
        <a:p>
          <a:endParaRPr lang="en-US"/>
        </a:p>
      </dgm:t>
    </dgm:pt>
    <dgm:pt modelId="{3174EBFA-7E04-524F-B548-51CADA511A11}" type="pres">
      <dgm:prSet presAssocID="{73FA5510-7BA6-894F-8EEA-303F1945618F}" presName="compositeShape" presStyleCnt="0">
        <dgm:presLayoutVars>
          <dgm:chMax val="7"/>
          <dgm:dir/>
          <dgm:resizeHandles val="exact"/>
        </dgm:presLayoutVars>
      </dgm:prSet>
      <dgm:spPr/>
    </dgm:pt>
    <dgm:pt modelId="{0DF5B6CB-55EF-7E4B-A3AB-5DDFC6B7346D}" type="pres">
      <dgm:prSet presAssocID="{73FA5510-7BA6-894F-8EEA-303F1945618F}" presName="wedge1" presStyleLbl="node1" presStyleIdx="0" presStyleCnt="3"/>
      <dgm:spPr/>
    </dgm:pt>
    <dgm:pt modelId="{DD05650C-D69A-7A4C-8507-CCF84DBA1704}" type="pres">
      <dgm:prSet presAssocID="{73FA5510-7BA6-894F-8EEA-303F1945618F}" presName="dummy1a" presStyleCnt="0"/>
      <dgm:spPr/>
    </dgm:pt>
    <dgm:pt modelId="{07E033C0-EDCC-9B45-8A1F-16DA1E225688}" type="pres">
      <dgm:prSet presAssocID="{73FA5510-7BA6-894F-8EEA-303F1945618F}" presName="dummy1b" presStyleCnt="0"/>
      <dgm:spPr/>
    </dgm:pt>
    <dgm:pt modelId="{9C822E20-62FF-3242-AD4C-35C8CE83D6B0}" type="pres">
      <dgm:prSet presAssocID="{73FA5510-7BA6-894F-8EEA-303F1945618F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085EEFA7-5806-A940-AA1A-2EBF0D322083}" type="pres">
      <dgm:prSet presAssocID="{73FA5510-7BA6-894F-8EEA-303F1945618F}" presName="wedge2" presStyleLbl="node1" presStyleIdx="1" presStyleCnt="3"/>
      <dgm:spPr/>
    </dgm:pt>
    <dgm:pt modelId="{DF655FC6-BB26-B24D-B876-571A9E4910B7}" type="pres">
      <dgm:prSet presAssocID="{73FA5510-7BA6-894F-8EEA-303F1945618F}" presName="dummy2a" presStyleCnt="0"/>
      <dgm:spPr/>
    </dgm:pt>
    <dgm:pt modelId="{CD2F8730-E579-C34F-B043-844AF6F61818}" type="pres">
      <dgm:prSet presAssocID="{73FA5510-7BA6-894F-8EEA-303F1945618F}" presName="dummy2b" presStyleCnt="0"/>
      <dgm:spPr/>
    </dgm:pt>
    <dgm:pt modelId="{CC52A5F9-A236-5B4E-9FAB-DA61683004DB}" type="pres">
      <dgm:prSet presAssocID="{73FA5510-7BA6-894F-8EEA-303F1945618F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A2682095-F323-9540-A44E-6A9A7BBACA6A}" type="pres">
      <dgm:prSet presAssocID="{73FA5510-7BA6-894F-8EEA-303F1945618F}" presName="wedge3" presStyleLbl="node1" presStyleIdx="2" presStyleCnt="3"/>
      <dgm:spPr/>
    </dgm:pt>
    <dgm:pt modelId="{41C2C293-0FB7-3E45-8C01-BEFC69F41720}" type="pres">
      <dgm:prSet presAssocID="{73FA5510-7BA6-894F-8EEA-303F1945618F}" presName="dummy3a" presStyleCnt="0"/>
      <dgm:spPr/>
    </dgm:pt>
    <dgm:pt modelId="{1D0A47BC-6CA7-C541-9487-31335A136649}" type="pres">
      <dgm:prSet presAssocID="{73FA5510-7BA6-894F-8EEA-303F1945618F}" presName="dummy3b" presStyleCnt="0"/>
      <dgm:spPr/>
    </dgm:pt>
    <dgm:pt modelId="{4BFBC1F3-AE93-534D-B609-AF92B240D8D1}" type="pres">
      <dgm:prSet presAssocID="{73FA5510-7BA6-894F-8EEA-303F1945618F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8C6CCBE6-93D4-8D48-A80E-5FFD6F491AE5}" type="pres">
      <dgm:prSet presAssocID="{F3C35D28-8089-6741-9FE5-C5090305B784}" presName="arrowWedge1" presStyleLbl="fgSibTrans2D1" presStyleIdx="0" presStyleCnt="3"/>
      <dgm:spPr/>
    </dgm:pt>
    <dgm:pt modelId="{782A15CB-2A39-9440-979A-DE60207D1745}" type="pres">
      <dgm:prSet presAssocID="{A5432586-23D1-2040-8FAB-DA82332813F3}" presName="arrowWedge2" presStyleLbl="fgSibTrans2D1" presStyleIdx="1" presStyleCnt="3"/>
      <dgm:spPr/>
    </dgm:pt>
    <dgm:pt modelId="{C615370E-BAC7-5746-83BC-A3C064196EDE}" type="pres">
      <dgm:prSet presAssocID="{CF704665-F502-5749-AEBA-E6F0BA407FF6}" presName="arrowWedge3" presStyleLbl="fgSibTrans2D1" presStyleIdx="2" presStyleCnt="3"/>
      <dgm:spPr/>
    </dgm:pt>
  </dgm:ptLst>
  <dgm:cxnLst>
    <dgm:cxn modelId="{A0A99706-623F-0648-9C17-A373358F56BB}" srcId="{73FA5510-7BA6-894F-8EEA-303F1945618F}" destId="{5B254CF5-924C-6048-9F85-2F6E05B92AF0}" srcOrd="0" destOrd="0" parTransId="{AD2A6E71-0F5D-3D4D-A83C-8210781EA54E}" sibTransId="{F3C35D28-8089-6741-9FE5-C5090305B784}"/>
    <dgm:cxn modelId="{10BC0F19-2819-A646-A659-BCC2627B2F64}" type="presOf" srcId="{5B254CF5-924C-6048-9F85-2F6E05B92AF0}" destId="{0DF5B6CB-55EF-7E4B-A3AB-5DDFC6B7346D}" srcOrd="0" destOrd="0" presId="urn:microsoft.com/office/officeart/2005/8/layout/cycle8"/>
    <dgm:cxn modelId="{FD1C9062-ECF2-2448-97D2-5A3E8C4E46B9}" type="presOf" srcId="{78819162-0719-2648-AEA5-950A394BCB8C}" destId="{4BFBC1F3-AE93-534D-B609-AF92B240D8D1}" srcOrd="1" destOrd="0" presId="urn:microsoft.com/office/officeart/2005/8/layout/cycle8"/>
    <dgm:cxn modelId="{93412F53-E763-1F4E-80B6-C507DCF63B0C}" srcId="{73FA5510-7BA6-894F-8EEA-303F1945618F}" destId="{78819162-0719-2648-AEA5-950A394BCB8C}" srcOrd="2" destOrd="0" parTransId="{31B339ED-B856-F542-A65D-90840568E25B}" sibTransId="{CF704665-F502-5749-AEBA-E6F0BA407FF6}"/>
    <dgm:cxn modelId="{0E6B6C7F-3E52-8843-8174-CBD316D2B28C}" type="presOf" srcId="{78819162-0719-2648-AEA5-950A394BCB8C}" destId="{A2682095-F323-9540-A44E-6A9A7BBACA6A}" srcOrd="0" destOrd="0" presId="urn:microsoft.com/office/officeart/2005/8/layout/cycle8"/>
    <dgm:cxn modelId="{0F730B8A-B544-494F-8826-52FF969DBBDF}" type="presOf" srcId="{354E26AC-7694-F94B-87CB-9E4550A1234B}" destId="{085EEFA7-5806-A940-AA1A-2EBF0D322083}" srcOrd="0" destOrd="0" presId="urn:microsoft.com/office/officeart/2005/8/layout/cycle8"/>
    <dgm:cxn modelId="{C1058B8E-1F70-A245-98D2-6DF6262C7BEC}" srcId="{73FA5510-7BA6-894F-8EEA-303F1945618F}" destId="{354E26AC-7694-F94B-87CB-9E4550A1234B}" srcOrd="1" destOrd="0" parTransId="{08DD4273-93A1-6E41-B19A-BD13623BF8AC}" sibTransId="{A5432586-23D1-2040-8FAB-DA82332813F3}"/>
    <dgm:cxn modelId="{89F65D93-30F6-3B4A-943E-0769B1F18281}" type="presOf" srcId="{73FA5510-7BA6-894F-8EEA-303F1945618F}" destId="{3174EBFA-7E04-524F-B548-51CADA511A11}" srcOrd="0" destOrd="0" presId="urn:microsoft.com/office/officeart/2005/8/layout/cycle8"/>
    <dgm:cxn modelId="{ED9F2499-54FA-DE41-8DF1-42D8FCF6304A}" type="presOf" srcId="{5B254CF5-924C-6048-9F85-2F6E05B92AF0}" destId="{9C822E20-62FF-3242-AD4C-35C8CE83D6B0}" srcOrd="1" destOrd="0" presId="urn:microsoft.com/office/officeart/2005/8/layout/cycle8"/>
    <dgm:cxn modelId="{807C4AFA-6586-9D46-BF8A-AC90E5321EE7}" type="presOf" srcId="{354E26AC-7694-F94B-87CB-9E4550A1234B}" destId="{CC52A5F9-A236-5B4E-9FAB-DA61683004DB}" srcOrd="1" destOrd="0" presId="urn:microsoft.com/office/officeart/2005/8/layout/cycle8"/>
    <dgm:cxn modelId="{D11A7E44-5D7A-F449-9DBE-87361A13C538}" type="presParOf" srcId="{3174EBFA-7E04-524F-B548-51CADA511A11}" destId="{0DF5B6CB-55EF-7E4B-A3AB-5DDFC6B7346D}" srcOrd="0" destOrd="0" presId="urn:microsoft.com/office/officeart/2005/8/layout/cycle8"/>
    <dgm:cxn modelId="{5C53EB27-0135-E940-883D-8235DCBE2B9A}" type="presParOf" srcId="{3174EBFA-7E04-524F-B548-51CADA511A11}" destId="{DD05650C-D69A-7A4C-8507-CCF84DBA1704}" srcOrd="1" destOrd="0" presId="urn:microsoft.com/office/officeart/2005/8/layout/cycle8"/>
    <dgm:cxn modelId="{DDECF72D-12CB-5E42-896B-53118870A5E5}" type="presParOf" srcId="{3174EBFA-7E04-524F-B548-51CADA511A11}" destId="{07E033C0-EDCC-9B45-8A1F-16DA1E225688}" srcOrd="2" destOrd="0" presId="urn:microsoft.com/office/officeart/2005/8/layout/cycle8"/>
    <dgm:cxn modelId="{9B0823E6-CA87-EF4F-8615-6C9DF919A6E1}" type="presParOf" srcId="{3174EBFA-7E04-524F-B548-51CADA511A11}" destId="{9C822E20-62FF-3242-AD4C-35C8CE83D6B0}" srcOrd="3" destOrd="0" presId="urn:microsoft.com/office/officeart/2005/8/layout/cycle8"/>
    <dgm:cxn modelId="{1EE1B52B-877E-C846-BB42-C28DD43966D2}" type="presParOf" srcId="{3174EBFA-7E04-524F-B548-51CADA511A11}" destId="{085EEFA7-5806-A940-AA1A-2EBF0D322083}" srcOrd="4" destOrd="0" presId="urn:microsoft.com/office/officeart/2005/8/layout/cycle8"/>
    <dgm:cxn modelId="{20B37A22-9B2E-AB40-9A33-4777CE2871C1}" type="presParOf" srcId="{3174EBFA-7E04-524F-B548-51CADA511A11}" destId="{DF655FC6-BB26-B24D-B876-571A9E4910B7}" srcOrd="5" destOrd="0" presId="urn:microsoft.com/office/officeart/2005/8/layout/cycle8"/>
    <dgm:cxn modelId="{4D1C9860-BF21-3D46-83E4-D710889B42B9}" type="presParOf" srcId="{3174EBFA-7E04-524F-B548-51CADA511A11}" destId="{CD2F8730-E579-C34F-B043-844AF6F61818}" srcOrd="6" destOrd="0" presId="urn:microsoft.com/office/officeart/2005/8/layout/cycle8"/>
    <dgm:cxn modelId="{A105F1E0-B86B-3141-9FBC-C1D55B09712B}" type="presParOf" srcId="{3174EBFA-7E04-524F-B548-51CADA511A11}" destId="{CC52A5F9-A236-5B4E-9FAB-DA61683004DB}" srcOrd="7" destOrd="0" presId="urn:microsoft.com/office/officeart/2005/8/layout/cycle8"/>
    <dgm:cxn modelId="{1CE850A6-9A9D-F244-B3C8-BB79DE828544}" type="presParOf" srcId="{3174EBFA-7E04-524F-B548-51CADA511A11}" destId="{A2682095-F323-9540-A44E-6A9A7BBACA6A}" srcOrd="8" destOrd="0" presId="urn:microsoft.com/office/officeart/2005/8/layout/cycle8"/>
    <dgm:cxn modelId="{4A202EA2-2F4E-CE44-8040-D28FF4AA9A0E}" type="presParOf" srcId="{3174EBFA-7E04-524F-B548-51CADA511A11}" destId="{41C2C293-0FB7-3E45-8C01-BEFC69F41720}" srcOrd="9" destOrd="0" presId="urn:microsoft.com/office/officeart/2005/8/layout/cycle8"/>
    <dgm:cxn modelId="{BB8DB3F0-1E1F-0248-ABA9-1C69213A3451}" type="presParOf" srcId="{3174EBFA-7E04-524F-B548-51CADA511A11}" destId="{1D0A47BC-6CA7-C541-9487-31335A136649}" srcOrd="10" destOrd="0" presId="urn:microsoft.com/office/officeart/2005/8/layout/cycle8"/>
    <dgm:cxn modelId="{8EA8AE3F-2742-F44C-88C0-E6050F9D7511}" type="presParOf" srcId="{3174EBFA-7E04-524F-B548-51CADA511A11}" destId="{4BFBC1F3-AE93-534D-B609-AF92B240D8D1}" srcOrd="11" destOrd="0" presId="urn:microsoft.com/office/officeart/2005/8/layout/cycle8"/>
    <dgm:cxn modelId="{1B4006A5-31FD-F94D-A9A2-027AB58E2C68}" type="presParOf" srcId="{3174EBFA-7E04-524F-B548-51CADA511A11}" destId="{8C6CCBE6-93D4-8D48-A80E-5FFD6F491AE5}" srcOrd="12" destOrd="0" presId="urn:microsoft.com/office/officeart/2005/8/layout/cycle8"/>
    <dgm:cxn modelId="{DA788D82-FF26-724B-A383-16F557C36885}" type="presParOf" srcId="{3174EBFA-7E04-524F-B548-51CADA511A11}" destId="{782A15CB-2A39-9440-979A-DE60207D1745}" srcOrd="13" destOrd="0" presId="urn:microsoft.com/office/officeart/2005/8/layout/cycle8"/>
    <dgm:cxn modelId="{87FD0F5E-502E-5D48-AA50-4059B27379C0}" type="presParOf" srcId="{3174EBFA-7E04-524F-B548-51CADA511A11}" destId="{C615370E-BAC7-5746-83BC-A3C064196EDE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35B40-6524-764B-88BF-82BE1D0F6C20}">
      <dsp:nvSpPr>
        <dsp:cNvPr id="0" name=""/>
        <dsp:cNvSpPr/>
      </dsp:nvSpPr>
      <dsp:spPr>
        <a:xfrm>
          <a:off x="734497" y="0"/>
          <a:ext cx="6760605" cy="2704242"/>
        </a:xfrm>
        <a:prstGeom prst="leftRightRibb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CB99D6-1463-394F-B725-9A55AFA09EE4}">
      <dsp:nvSpPr>
        <dsp:cNvPr id="0" name=""/>
        <dsp:cNvSpPr/>
      </dsp:nvSpPr>
      <dsp:spPr>
        <a:xfrm>
          <a:off x="1545770" y="473242"/>
          <a:ext cx="2230999" cy="132507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chemeClr val="tx1"/>
              </a:solidFill>
            </a:rPr>
            <a:t>Anabledd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cudd</a:t>
          </a:r>
          <a:endParaRPr lang="en-US" sz="2400" kern="1200" dirty="0">
            <a:solidFill>
              <a:schemeClr val="tx1"/>
            </a:solidFill>
          </a:endParaRP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hidden disability</a:t>
          </a:r>
        </a:p>
      </dsp:txBody>
      <dsp:txXfrm>
        <a:off x="1545770" y="473242"/>
        <a:ext cx="2230999" cy="1325078"/>
      </dsp:txXfrm>
    </dsp:sp>
    <dsp:sp modelId="{3BA79995-E87B-E54A-A9BB-840E3C860F0F}">
      <dsp:nvSpPr>
        <dsp:cNvPr id="0" name=""/>
        <dsp:cNvSpPr/>
      </dsp:nvSpPr>
      <dsp:spPr>
        <a:xfrm>
          <a:off x="4114800" y="905921"/>
          <a:ext cx="2636635" cy="132507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chemeClr val="tx1"/>
              </a:solidFill>
            </a:rPr>
            <a:t>Gwahaniaeth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dysgu</a:t>
          </a:r>
          <a:r>
            <a:rPr lang="en-US" sz="2400" kern="1200" dirty="0">
              <a:solidFill>
                <a:schemeClr val="tx1"/>
              </a:solidFill>
            </a:rPr>
            <a:t>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learning difference</a:t>
          </a:r>
        </a:p>
      </dsp:txBody>
      <dsp:txXfrm>
        <a:off x="4114800" y="905921"/>
        <a:ext cx="2636635" cy="1325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F5B6CB-55EF-7E4B-A3AB-5DDFC6B7346D}">
      <dsp:nvSpPr>
        <dsp:cNvPr id="0" name=""/>
        <dsp:cNvSpPr/>
      </dsp:nvSpPr>
      <dsp:spPr>
        <a:xfrm>
          <a:off x="2865781" y="232481"/>
          <a:ext cx="3004375" cy="3004375"/>
        </a:xfrm>
        <a:prstGeom prst="pie">
          <a:avLst>
            <a:gd name="adj1" fmla="val 16200000"/>
            <a:gd name="adj2" fmla="val 1800000"/>
          </a:avLst>
        </a:prstGeom>
        <a:solidFill>
          <a:srgbClr val="0000FF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Brain processes</a:t>
          </a:r>
        </a:p>
      </dsp:txBody>
      <dsp:txXfrm>
        <a:off x="4449159" y="869123"/>
        <a:ext cx="1072991" cy="894159"/>
      </dsp:txXfrm>
    </dsp:sp>
    <dsp:sp modelId="{085EEFA7-5806-A940-AA1A-2EBF0D322083}">
      <dsp:nvSpPr>
        <dsp:cNvPr id="0" name=""/>
        <dsp:cNvSpPr/>
      </dsp:nvSpPr>
      <dsp:spPr>
        <a:xfrm>
          <a:off x="2803905" y="339780"/>
          <a:ext cx="3004375" cy="3004375"/>
        </a:xfrm>
        <a:prstGeom prst="pie">
          <a:avLst>
            <a:gd name="adj1" fmla="val 1800000"/>
            <a:gd name="adj2" fmla="val 9000000"/>
          </a:avLst>
        </a:prstGeom>
        <a:solidFill>
          <a:srgbClr val="00009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Thinking processes</a:t>
          </a:r>
        </a:p>
      </dsp:txBody>
      <dsp:txXfrm>
        <a:off x="3519233" y="2289048"/>
        <a:ext cx="1609487" cy="786860"/>
      </dsp:txXfrm>
    </dsp:sp>
    <dsp:sp modelId="{A2682095-F323-9540-A44E-6A9A7BBACA6A}">
      <dsp:nvSpPr>
        <dsp:cNvPr id="0" name=""/>
        <dsp:cNvSpPr/>
      </dsp:nvSpPr>
      <dsp:spPr>
        <a:xfrm>
          <a:off x="2742029" y="232481"/>
          <a:ext cx="3004375" cy="3004375"/>
        </a:xfrm>
        <a:prstGeom prst="pie">
          <a:avLst>
            <a:gd name="adj1" fmla="val 9000000"/>
            <a:gd name="adj2" fmla="val 16200000"/>
          </a:avLst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Learning </a:t>
          </a:r>
          <a:r>
            <a:rPr lang="en-US" sz="1900" kern="1200" dirty="0" err="1"/>
            <a:t>behaviour</a:t>
          </a:r>
          <a:endParaRPr lang="en-US" sz="1900" kern="1200" dirty="0"/>
        </a:p>
      </dsp:txBody>
      <dsp:txXfrm>
        <a:off x="3090036" y="869123"/>
        <a:ext cx="1072991" cy="894159"/>
      </dsp:txXfrm>
    </dsp:sp>
    <dsp:sp modelId="{8C6CCBE6-93D4-8D48-A80E-5FFD6F491AE5}">
      <dsp:nvSpPr>
        <dsp:cNvPr id="0" name=""/>
        <dsp:cNvSpPr/>
      </dsp:nvSpPr>
      <dsp:spPr>
        <a:xfrm>
          <a:off x="2680044" y="46496"/>
          <a:ext cx="3376346" cy="3376346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2A15CB-2A39-9440-979A-DE60207D1745}">
      <dsp:nvSpPr>
        <dsp:cNvPr id="0" name=""/>
        <dsp:cNvSpPr/>
      </dsp:nvSpPr>
      <dsp:spPr>
        <a:xfrm>
          <a:off x="2617920" y="153605"/>
          <a:ext cx="3376346" cy="3376346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15370E-BAC7-5746-83BC-A3C064196EDE}">
      <dsp:nvSpPr>
        <dsp:cNvPr id="0" name=""/>
        <dsp:cNvSpPr/>
      </dsp:nvSpPr>
      <dsp:spPr>
        <a:xfrm>
          <a:off x="2555796" y="46496"/>
          <a:ext cx="3376346" cy="3376346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10D3B5-F202-9E45-84E0-C63B0BDF8F77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891976-BED3-4449-B6B3-B8EA774BF43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434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891976-BED3-4449-B6B3-B8EA774BF43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84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94093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800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8118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4798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257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8B37-606A-EC42-173B-972D07AB6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119FA-9B76-7B3C-1AAD-014A5DD1DF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06D93-D7CA-233B-AA72-EB99698B5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A317C-3131-929B-EDBB-9D220824A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79CFC-9847-CDA3-DAA4-CFD72AD21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88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7F023-FDE6-3B29-78D8-EB31547F0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83E62-6425-EA25-892F-59B1A71E7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1B50A-367F-B076-700B-B23E39307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DB2C5-02EC-8DDD-9A41-A81D1BA7C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F6E61-118B-6D6C-22DF-6F49715EF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825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0D7D90-431E-1C1E-B650-AA80354A2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3B7278-EF1D-1C3A-6ADE-B4584577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19EFE4-0C4B-83F2-FDEA-92406C73E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9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B3C3-144F-8CA9-B8AD-B3EF9699C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3D9C10-D020-885A-6F31-57434844B7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1E8F7-995B-D9D2-B890-A3CDB3DCEB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528E3D-1BFA-499A-EC04-C1A687DE32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AD57AC-6E8E-DD11-E779-1660CE1857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C262B6-0083-0078-AF95-49F599FA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34F0F-6176-D6B2-2E25-4E9003F5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F567EE-A293-F120-B906-5FCC444C4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81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7FB1D-2E48-A9F4-DD0C-E4607E9C7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D0D05-8506-3714-7F2F-0FD1D018D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63BD5-F15D-E856-C4A9-F0C02F010B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1F1F5F-49A3-A394-8101-3234394F0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F78A9C-EFBD-43E3-816B-A9826FCCA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AFC5B-AD2E-5015-95A5-8AE89EB47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341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A6AF3-5210-CD51-11A9-F18F40E16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1FB43-5E5B-8310-EF95-2FF04F8A3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649869-CF9C-48B3-1FA8-0AC83A28C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0DB75-DC5A-9183-FECE-E5E120B62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52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41883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045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6952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5905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6134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33529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1742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81177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96843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106329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71793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8B37-606A-EC42-173B-972D07AB6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119FA-9B76-7B3C-1AAD-014A5DD1DF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06D93-D7CA-233B-AA72-EB99698B5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A317C-3131-929B-EDBB-9D220824A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79CFC-9847-CDA3-DAA4-CFD72AD21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48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7F023-FDE6-3B29-78D8-EB31547F0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83E62-6425-EA25-892F-59B1A71E7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1B50A-367F-B076-700B-B23E39307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DB2C5-02EC-8DDD-9A41-A81D1BA7C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F6E61-118B-6D6C-22DF-6F49715EF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017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0D7D90-431E-1C1E-B650-AA80354A2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3B7278-EF1D-1C3A-6ADE-B4584577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19EFE4-0C4B-83F2-FDEA-92406C73E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567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B3C3-144F-8CA9-B8AD-B3EF9699C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3D9C10-D020-885A-6F31-57434844B7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1E8F7-995B-D9D2-B890-A3CDB3DCEB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528E3D-1BFA-499A-EC04-C1A687DE32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AD57AC-6E8E-DD11-E779-1660CE1857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C262B6-0083-0078-AF95-49F599FA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34F0F-6176-D6B2-2E25-4E9003F5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F567EE-A293-F120-B906-5FCC444C4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9607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7FB1D-2E48-A9F4-DD0C-E4607E9C7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D0D05-8506-3714-7F2F-0FD1D018D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63BD5-F15D-E856-C4A9-F0C02F010B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1F1F5F-49A3-A394-8101-3234394F0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F78A9C-EFBD-43E3-816B-A9826FCCA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AFC5B-AD2E-5015-95A5-8AE89EB47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182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A6AF3-5210-CD51-11A9-F18F40E16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1FB43-5E5B-8310-EF95-2FF04F8A3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4D21-D81F-0D42-B64C-478AECDC85C8}" type="datetimeFigureOut">
              <a:rPr lang="en-US" smtClean="0"/>
              <a:pPr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649869-CF9C-48B3-1FA8-0AC83A28C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0DB75-DC5A-9183-FECE-E5E120B62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6AC7-3A65-F24E-A5FF-D47E7FCB92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1571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49654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050231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35739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78666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910818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635079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2814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44524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81838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3268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1531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30624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4111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530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270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30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649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2453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757631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3612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7016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8879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ln w="76200" cmpd="tri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3200" b="1" dirty="0" err="1">
                <a:cs typeface="Arial" panose="020B0604020202020204" pitchFamily="34" charset="0"/>
              </a:rPr>
              <a:t>Rhwystrau</a:t>
            </a:r>
            <a:r>
              <a:rPr lang="en-GB" sz="3200" b="1" dirty="0">
                <a:cs typeface="Arial" panose="020B0604020202020204" pitchFamily="34" charset="0"/>
              </a:rPr>
              <a:t> </a:t>
            </a:r>
            <a:r>
              <a:rPr lang="en-GB" sz="3200" b="1" dirty="0" err="1">
                <a:cs typeface="Arial" panose="020B0604020202020204" pitchFamily="34" charset="0"/>
              </a:rPr>
              <a:t>i</a:t>
            </a:r>
            <a:r>
              <a:rPr lang="en-GB" sz="3200" b="1" dirty="0">
                <a:cs typeface="Arial" panose="020B0604020202020204" pitchFamily="34" charset="0"/>
              </a:rPr>
              <a:t> </a:t>
            </a:r>
            <a:r>
              <a:rPr lang="en-GB" sz="3200" b="1" dirty="0" err="1">
                <a:cs typeface="Arial" panose="020B0604020202020204" pitchFamily="34" charset="0"/>
              </a:rPr>
              <a:t>Lythrennedd</a:t>
            </a:r>
            <a:r>
              <a:rPr lang="en-GB" sz="3200" b="1" dirty="0">
                <a:cs typeface="Arial" panose="020B0604020202020204" pitchFamily="34" charset="0"/>
              </a:rPr>
              <a:t> – </a:t>
            </a:r>
            <a:r>
              <a:rPr lang="en-GB" sz="3200" b="1" dirty="0" err="1">
                <a:cs typeface="Arial" panose="020B0604020202020204" pitchFamily="34" charset="0"/>
              </a:rPr>
              <a:t>Anableddau</a:t>
            </a:r>
            <a:r>
              <a:rPr lang="en-GB" sz="3200" b="1" dirty="0">
                <a:cs typeface="Arial" panose="020B0604020202020204" pitchFamily="34" charset="0"/>
              </a:rPr>
              <a:t> Cudd neu </a:t>
            </a:r>
            <a:r>
              <a:rPr lang="en-GB" sz="3200" b="1" dirty="0" err="1">
                <a:cs typeface="Arial" panose="020B0604020202020204" pitchFamily="34" charset="0"/>
              </a:rPr>
              <a:t>Wahaniaethau</a:t>
            </a:r>
            <a:r>
              <a:rPr lang="en-GB" sz="3200" b="1" dirty="0">
                <a:cs typeface="Arial" panose="020B0604020202020204" pitchFamily="34" charset="0"/>
              </a:rPr>
              <a:t> </a:t>
            </a:r>
            <a:r>
              <a:rPr lang="en-GB" sz="3200" b="1" dirty="0" err="1">
                <a:cs typeface="Arial" panose="020B0604020202020204" pitchFamily="34" charset="0"/>
              </a:rPr>
              <a:t>Dysgu</a:t>
            </a:r>
            <a:r>
              <a:rPr lang="en-GB" sz="3200" b="1" dirty="0">
                <a:cs typeface="Arial" panose="020B0604020202020204" pitchFamily="34" charset="0"/>
              </a:rPr>
              <a:t>?
ECIE5008</a:t>
            </a:r>
            <a:endParaRPr lang="en-US" sz="3200" b="1" dirty="0"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78E3CF8-6DB3-11DC-B514-CA2F4BF6F5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ctr"/>
            <a:r>
              <a:rPr lang="en-US" sz="6500" b="1" dirty="0">
                <a:solidFill>
                  <a:schemeClr val="accent1"/>
                </a:solidFill>
                <a:latin typeface="+mj-lt"/>
                <a:cs typeface="Arial" panose="020B0604020202020204" pitchFamily="34" charset="0"/>
              </a:rPr>
              <a:t>Barriers to Literacy – Hidden Disabilities or Learning Differences?</a:t>
            </a:r>
          </a:p>
          <a:p>
            <a:r>
              <a:rPr lang="en-GB" sz="4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GB" sz="7600" b="1" dirty="0">
                <a:solidFill>
                  <a:schemeClr val="accent1"/>
                </a:solidFill>
                <a:latin typeface="+mj-lt"/>
                <a:cs typeface="Arial" panose="020B0604020202020204" pitchFamily="34" charset="0"/>
              </a:rPr>
              <a:t>ECIE5008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Nodau</a:t>
            </a:r>
            <a:r>
              <a:rPr lang="en-US" dirty="0"/>
              <a:t> 			   </a:t>
            </a:r>
            <a:r>
              <a:rPr lang="en-US" dirty="0">
                <a:solidFill>
                  <a:schemeClr val="accent1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6917" y="1788851"/>
            <a:ext cx="433988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sz="2200" dirty="0">
                <a:solidFill>
                  <a:schemeClr val="accent1"/>
                </a:solidFill>
              </a:rPr>
              <a:t>By the end of this session you will:</a:t>
            </a:r>
          </a:p>
          <a:p>
            <a:r>
              <a:rPr lang="cy-GB" sz="2200" dirty="0">
                <a:solidFill>
                  <a:schemeClr val="accent1"/>
                </a:solidFill>
              </a:rPr>
              <a:t>have a broad overview of some of the hidden disabilities or learning differences that may impact on literacy, including dyslexia and other specific learning difficulties</a:t>
            </a:r>
          </a:p>
          <a:p>
            <a:r>
              <a:rPr lang="cy-GB" sz="2200" dirty="0">
                <a:solidFill>
                  <a:schemeClr val="accent1"/>
                </a:solidFill>
              </a:rPr>
              <a:t>consider multi-sensory and other approaches to learning and teaching these pupils.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417638"/>
            <a:ext cx="4902591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endParaRPr kumimoji="0" lang="cy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57201" y="1772529"/>
            <a:ext cx="36927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 err="1"/>
              <a:t>Erbyn</a:t>
            </a:r>
            <a:r>
              <a:rPr lang="en-GB" sz="2100" dirty="0"/>
              <a:t> </a:t>
            </a:r>
            <a:r>
              <a:rPr lang="en-GB" sz="2100" dirty="0" err="1"/>
              <a:t>diwedd</a:t>
            </a:r>
            <a:r>
              <a:rPr lang="en-GB" sz="2100" dirty="0"/>
              <a:t> y </a:t>
            </a:r>
            <a:r>
              <a:rPr lang="en-GB" sz="2100" dirty="0" err="1"/>
              <a:t>sesiwn</a:t>
            </a:r>
            <a:r>
              <a:rPr lang="en-GB" sz="2100" dirty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en-GB" sz="2100" dirty="0"/>
              <a:t> </a:t>
            </a:r>
            <a:r>
              <a:rPr lang="en-GB" sz="2100" dirty="0" err="1"/>
              <a:t>bydd</a:t>
            </a:r>
            <a:r>
              <a:rPr lang="en-GB" sz="2100" dirty="0"/>
              <a:t> </a:t>
            </a:r>
            <a:r>
              <a:rPr lang="en-GB" sz="2100" dirty="0" err="1"/>
              <a:t>gennych</a:t>
            </a:r>
            <a:r>
              <a:rPr lang="en-GB" sz="2100" dirty="0"/>
              <a:t> </a:t>
            </a:r>
            <a:r>
              <a:rPr lang="en-GB" sz="2100" dirty="0" err="1"/>
              <a:t>drosolwg</a:t>
            </a:r>
            <a:r>
              <a:rPr lang="en-GB" sz="2100" dirty="0"/>
              <a:t> </a:t>
            </a:r>
            <a:r>
              <a:rPr lang="en-GB" sz="2100" dirty="0" err="1"/>
              <a:t>eang</a:t>
            </a:r>
            <a:r>
              <a:rPr lang="en-GB" sz="2100" dirty="0"/>
              <a:t> o </a:t>
            </a:r>
            <a:r>
              <a:rPr lang="en-GB" sz="2100" dirty="0" err="1"/>
              <a:t>rhai</a:t>
            </a:r>
            <a:r>
              <a:rPr lang="en-GB" sz="2100" dirty="0"/>
              <a:t> </a:t>
            </a:r>
            <a:r>
              <a:rPr lang="en-GB" sz="2100" dirty="0" err="1"/>
              <a:t>o’r</a:t>
            </a:r>
            <a:r>
              <a:rPr lang="en-GB" sz="2100" dirty="0"/>
              <a:t> </a:t>
            </a:r>
            <a:r>
              <a:rPr lang="en-GB" sz="2100" dirty="0" err="1"/>
              <a:t>anableddau</a:t>
            </a:r>
            <a:r>
              <a:rPr lang="en-GB" sz="2100" dirty="0"/>
              <a:t> </a:t>
            </a:r>
            <a:r>
              <a:rPr lang="en-GB" sz="2100" dirty="0" err="1"/>
              <a:t>cudd</a:t>
            </a:r>
            <a:r>
              <a:rPr lang="en-GB" sz="2100" dirty="0"/>
              <a:t> </a:t>
            </a:r>
            <a:r>
              <a:rPr lang="en-GB" sz="2100" dirty="0" err="1"/>
              <a:t>neu</a:t>
            </a:r>
            <a:r>
              <a:rPr lang="en-GB" sz="2100" dirty="0"/>
              <a:t> </a:t>
            </a:r>
            <a:r>
              <a:rPr lang="en-GB" sz="2100" dirty="0" err="1"/>
              <a:t>wahaniaethau</a:t>
            </a:r>
            <a:r>
              <a:rPr lang="en-GB" sz="2100" dirty="0"/>
              <a:t> </a:t>
            </a:r>
            <a:r>
              <a:rPr lang="en-GB" sz="2100" dirty="0" err="1"/>
              <a:t>dysgu</a:t>
            </a:r>
            <a:r>
              <a:rPr lang="en-GB" sz="2100" dirty="0"/>
              <a:t> all </a:t>
            </a:r>
            <a:r>
              <a:rPr lang="en-GB" sz="2100" dirty="0" err="1"/>
              <a:t>effeithio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lythrennedd</a:t>
            </a:r>
            <a:r>
              <a:rPr lang="en-GB" sz="2100" dirty="0"/>
              <a:t>, </a:t>
            </a:r>
            <a:r>
              <a:rPr lang="en-GB" sz="2100" dirty="0" err="1"/>
              <a:t>gan</a:t>
            </a:r>
            <a:r>
              <a:rPr lang="en-GB" sz="2100" dirty="0"/>
              <a:t> </a:t>
            </a:r>
            <a:r>
              <a:rPr lang="en-GB" sz="2100" dirty="0" err="1"/>
              <a:t>gynnwys</a:t>
            </a:r>
            <a:r>
              <a:rPr lang="en-GB" sz="2100" dirty="0"/>
              <a:t> </a:t>
            </a:r>
            <a:r>
              <a:rPr lang="en-GB" sz="2100" dirty="0" err="1"/>
              <a:t>dyslecsia</a:t>
            </a:r>
            <a:r>
              <a:rPr lang="en-GB" sz="2100" dirty="0"/>
              <a:t> ac </a:t>
            </a:r>
            <a:r>
              <a:rPr lang="en-GB" sz="2100" dirty="0" err="1"/>
              <a:t>anawsterau</a:t>
            </a:r>
            <a:r>
              <a:rPr lang="en-GB" sz="2100" dirty="0"/>
              <a:t> </a:t>
            </a:r>
            <a:r>
              <a:rPr lang="en-GB" sz="2100" dirty="0" err="1"/>
              <a:t>penodol</a:t>
            </a:r>
            <a:r>
              <a:rPr lang="en-GB" sz="2100" dirty="0"/>
              <a:t> </a:t>
            </a:r>
            <a:r>
              <a:rPr lang="en-GB" sz="2100" dirty="0" err="1"/>
              <a:t>eraill</a:t>
            </a:r>
            <a:r>
              <a:rPr lang="en-GB" sz="2100" dirty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sz="2100" dirty="0" err="1"/>
              <a:t>Byddwch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ystyried</a:t>
            </a:r>
            <a:r>
              <a:rPr lang="en-GB" sz="2100" dirty="0"/>
              <a:t> </a:t>
            </a:r>
            <a:r>
              <a:rPr lang="en-GB" sz="2100" dirty="0" err="1"/>
              <a:t>dulliau</a:t>
            </a:r>
            <a:r>
              <a:rPr lang="en-GB" sz="2100" dirty="0"/>
              <a:t> </a:t>
            </a:r>
            <a:r>
              <a:rPr lang="en-GB" sz="2100" dirty="0" err="1"/>
              <a:t>aml-synhwyrol</a:t>
            </a:r>
            <a:r>
              <a:rPr lang="en-GB" sz="2100" dirty="0"/>
              <a:t> a </a:t>
            </a:r>
            <a:r>
              <a:rPr lang="en-GB" sz="2100" dirty="0" err="1"/>
              <a:t>dulliau</a:t>
            </a:r>
            <a:r>
              <a:rPr lang="en-GB" sz="2100" dirty="0"/>
              <a:t> </a:t>
            </a:r>
            <a:r>
              <a:rPr lang="en-GB" sz="2100" dirty="0" err="1"/>
              <a:t>eraill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addysgu’r</a:t>
            </a:r>
            <a:r>
              <a:rPr lang="en-GB" sz="2100" dirty="0"/>
              <a:t> </a:t>
            </a:r>
            <a:r>
              <a:rPr lang="en-GB" sz="2100" dirty="0" err="1"/>
              <a:t>disgyblion</a:t>
            </a:r>
            <a:r>
              <a:rPr lang="en-GB" sz="2100" dirty="0"/>
              <a:t> </a:t>
            </a:r>
            <a:r>
              <a:rPr lang="en-GB" sz="2100" dirty="0" err="1"/>
              <a:t>penodol</a:t>
            </a:r>
            <a:r>
              <a:rPr lang="en-GB" sz="2100" dirty="0"/>
              <a:t>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Her						</a:t>
            </a:r>
            <a:r>
              <a:rPr lang="en-US" dirty="0">
                <a:solidFill>
                  <a:schemeClr val="accent1"/>
                </a:solidFill>
              </a:rPr>
              <a:t>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9962" y="1481328"/>
            <a:ext cx="3706837" cy="4525963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hidden disabilities can you list in one minute?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of these impact specifically on language?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aspect of language do they impact upon?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481328"/>
            <a:ext cx="3706837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cudd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rhestri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effeithio’n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700" dirty="0" err="1"/>
              <a:t>Sut</a:t>
            </a:r>
            <a:r>
              <a:rPr kumimoji="0" lang="en-US" sz="27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Labeli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beidio</a:t>
            </a:r>
            <a:br>
              <a:rPr lang="en-US" dirty="0"/>
            </a:br>
            <a:r>
              <a:rPr lang="en-US" dirty="0"/>
              <a:t>				   </a:t>
            </a:r>
            <a:r>
              <a:rPr lang="en-US" dirty="0" err="1">
                <a:solidFill>
                  <a:schemeClr val="accent1"/>
                </a:solidFill>
              </a:rPr>
              <a:t>Labelling</a:t>
            </a:r>
            <a:r>
              <a:rPr lang="en-US" dirty="0">
                <a:solidFill>
                  <a:schemeClr val="accent1"/>
                </a:solidFill>
              </a:rPr>
              <a:t> or not?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17638"/>
          <a:ext cx="8229600" cy="2704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5" name="Group 4"/>
          <p:cNvGrpSpPr/>
          <p:nvPr/>
        </p:nvGrpSpPr>
        <p:grpSpPr>
          <a:xfrm>
            <a:off x="1595547" y="4092387"/>
            <a:ext cx="7091253" cy="2031086"/>
            <a:chOff x="4114800" y="199913"/>
            <a:chExt cx="2636635" cy="2031086"/>
          </a:xfrm>
        </p:grpSpPr>
        <p:sp>
          <p:nvSpPr>
            <p:cNvPr id="6" name="Rectangle 5"/>
            <p:cNvSpPr/>
            <p:nvPr/>
          </p:nvSpPr>
          <p:spPr>
            <a:xfrm>
              <a:off x="4114800" y="905921"/>
              <a:ext cx="2636635" cy="1325078"/>
            </a:xfrm>
            <a:prstGeom prst="rect">
              <a:avLst/>
            </a:prstGeom>
            <a:noFill/>
            <a:ln>
              <a:noFill/>
            </a:ln>
            <a:sp3d/>
          </p:spPr>
          <p:style>
            <a:lnRef idx="0">
              <a:scrgbClr r="0" g="0" b="0"/>
            </a:lnRef>
            <a:fillRef idx="3">
              <a:scrgbClr r="0" g="0" b="0"/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5433117" y="199913"/>
              <a:ext cx="1310260" cy="167808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64008" rIns="0" bIns="68580" numCol="1" spcCol="1270" anchor="ctr" anchorCtr="0">
              <a:noAutofit/>
            </a:bodyPr>
            <a:lstStyle/>
            <a:p>
              <a:pPr marL="114300" lvl="1" indent="-114300" algn="l" defTabSz="622300" rtl="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en-US" sz="2400" kern="1200" dirty="0">
                  <a:solidFill>
                    <a:schemeClr val="accent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impact does the label have on the individual? How does this help the individual? 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844062" y="4445391"/>
            <a:ext cx="4009292" cy="1325078"/>
          </a:xfrm>
          <a:prstGeom prst="rect">
            <a:avLst/>
          </a:prstGeom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0" tIns="64008" rIns="0" bIns="68580" numCol="1" spcCol="1270" anchor="ctr" anchorCtr="0">
            <a:noAutofit/>
          </a:bodyPr>
          <a:lstStyle/>
          <a:p>
            <a:pPr marL="114300" lvl="1" indent="-114300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Tx/>
              <a:buChar char="••"/>
            </a:pP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cynorthwyo’r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 y label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114300" lvl="1" indent="-114300" algn="l" defTabSz="622300" rtl="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endParaRPr lang="en-US" sz="2800" kern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78599">
            <a:off x="5088731" y="1064061"/>
            <a:ext cx="3187117" cy="4690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2" descr="https://beta.llyw.cymru/sites/default/files/styles/file_thumb/public/publication-doc-thumbnails/fframwaith-ar-gyfer-anawsterau-dysgu-penodol-thumb_jpg.jpg?itok=V23_5Vp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70297">
            <a:off x="649611" y="993239"/>
            <a:ext cx="3196503" cy="459497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34761" y="357784"/>
            <a:ext cx="8351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(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73526" y="5953379"/>
            <a:ext cx="6912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learning difficulties framework (Welsh Government, 2015)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Dyslexia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MATHAU               </a:t>
            </a:r>
            <a:r>
              <a:rPr lang="en-US" dirty="0">
                <a:solidFill>
                  <a:schemeClr val="accent1"/>
                </a:solidFill>
              </a:rPr>
              <a:t>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Acquired dyslexia</a:t>
            </a:r>
          </a:p>
          <a:p>
            <a:pPr>
              <a:buNone/>
            </a:pP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2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caffaeledig</a:t>
            </a: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dyslexia</a:t>
            </a:r>
          </a:p>
          <a:p>
            <a:pPr>
              <a:buNone/>
            </a:pP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2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datblygiedig</a:t>
            </a:r>
            <a:r>
              <a:rPr lang="en-US" sz="22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sz="2200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YMCHWIL        </a:t>
            </a:r>
            <a:r>
              <a:rPr lang="en-US" dirty="0">
                <a:solidFill>
                  <a:schemeClr val="accent1"/>
                </a:solidFill>
              </a:rPr>
              <a:t>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configuration – structure or biology</a:t>
            </a:r>
          </a:p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Phonological processing – literacy </a:t>
            </a:r>
            <a:r>
              <a:rPr lang="en-US" sz="2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2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Genetics – cognition</a:t>
            </a:r>
          </a:p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environment</a:t>
            </a:r>
          </a:p>
          <a:p>
            <a:r>
              <a:rPr lang="en-US" sz="2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dyslexia-friendly focus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68288" y="1825625"/>
          <a:ext cx="8612187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556518" y="6126163"/>
            <a:ext cx="2716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Pavey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2007, p.7)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accent1"/>
                </a:solidFill>
              </a:rPr>
              <a:t>Cefnogi’r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unigolyn</a:t>
            </a:r>
            <a:r>
              <a:rPr lang="en-US" dirty="0">
                <a:solidFill>
                  <a:schemeClr val="accent1"/>
                </a:solidFill>
              </a:rPr>
              <a:t>               Supporting the 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                                                individual</a:t>
            </a:r>
            <a:br>
              <a:rPr lang="en-US" sz="3200" dirty="0">
                <a:solidFill>
                  <a:schemeClr val="accent1"/>
                </a:solidFill>
              </a:rPr>
            </a:br>
            <a:r>
              <a:rPr lang="en-US" sz="3200" dirty="0">
                <a:solidFill>
                  <a:schemeClr val="accent1"/>
                </a:solidFill>
              </a:rPr>
              <a:t>                              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9852" y="1166017"/>
            <a:ext cx="3819378" cy="4525963"/>
          </a:xfrm>
        </p:spPr>
        <p:txBody>
          <a:bodyPr>
            <a:normAutofit fontScale="92500"/>
          </a:bodyPr>
          <a:lstStyle/>
          <a:p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Multi-sensory approaches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styles, e.g. VAK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Repetition and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overlearning</a:t>
            </a:r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Sequencing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Diagrams and drawings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– text to speech software, e-books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Specialist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marking policies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59655" y="1166018"/>
            <a:ext cx="3819378" cy="4525963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aml-synhwyrol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Clywedol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Kinesthetig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thros-ddysgu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Diagramau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kumimoji="0" lang="en-US" sz="2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meddalwedd</a:t>
            </a:r>
            <a:r>
              <a:rPr kumimoji="0" lang="en-US" sz="2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lleferydd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kumimoji="0" lang="en-US" sz="2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electronig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arbenigol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Polisiau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cynhwysol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420" y="254541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Websites</a:t>
            </a:r>
          </a:p>
        </p:txBody>
      </p:sp>
      <p:pic>
        <p:nvPicPr>
          <p:cNvPr id="4" name="Content Placeholder 3" descr="index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4156" y="3151981"/>
            <a:ext cx="3600450" cy="9239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76913">
            <a:off x="126606" y="1669070"/>
            <a:ext cx="3225800" cy="1612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68314">
            <a:off x="4115401" y="1400346"/>
            <a:ext cx="4724400" cy="1701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147582">
            <a:off x="4071005" y="4292938"/>
            <a:ext cx="5008925" cy="13866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3181" y="1008913"/>
            <a:ext cx="8230654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Anhawster spectrwm awtisiaeth</a:t>
            </a:r>
          </a:p>
          <a:p>
            <a:pPr algn="ctr"/>
            <a:r>
              <a:rPr lang="cy-GB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Autistic Spectrum</a:t>
            </a:r>
          </a:p>
          <a:p>
            <a:pPr algn="ctr"/>
            <a:r>
              <a:rPr lang="cy-GB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disorder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45201" y="431321"/>
            <a:ext cx="6589199" cy="1050007"/>
          </a:xfrm>
        </p:spPr>
        <p:txBody>
          <a:bodyPr>
            <a:normAutofit/>
          </a:bodyPr>
          <a:lstStyle/>
          <a:p>
            <a:r>
              <a:rPr lang="en-GB" b="1" dirty="0" err="1"/>
              <a:t>Rhyngweithio</a:t>
            </a:r>
            <a:r>
              <a:rPr lang="en-GB" b="1" dirty="0"/>
              <a:t> </a:t>
            </a:r>
            <a:r>
              <a:rPr lang="en-GB" b="1" dirty="0" err="1"/>
              <a:t>cymdeithasol</a:t>
            </a:r>
            <a:r>
              <a:rPr lang="en-GB" b="1" dirty="0">
                <a:solidFill>
                  <a:srgbClr val="0070C0"/>
                </a:solidFill>
              </a:rPr>
              <a:t>	</a:t>
            </a:r>
            <a:r>
              <a:rPr lang="en-GB" b="1" dirty="0"/>
              <a:t>		 </a:t>
            </a:r>
            <a:r>
              <a:rPr lang="en-GB" b="1" dirty="0">
                <a:solidFill>
                  <a:schemeClr val="accent1"/>
                </a:solidFill>
              </a:rPr>
              <a:t>Social Interaction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046784" y="2182761"/>
            <a:ext cx="3640015" cy="382453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Empathy</a:t>
            </a:r>
          </a:p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Unable to understand the perspective of others</a:t>
            </a:r>
          </a:p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Failure to follow the Withdrawn</a:t>
            </a:r>
          </a:p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Eye contact</a:t>
            </a:r>
          </a:p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On their own</a:t>
            </a:r>
          </a:p>
          <a:p>
            <a:r>
              <a:rPr lang="en-US" sz="2400" dirty="0">
                <a:solidFill>
                  <a:schemeClr val="accent1"/>
                </a:solidFill>
                <a:cs typeface="Arial" panose="020B0604020202020204" pitchFamily="34" charset="0"/>
              </a:rPr>
              <a:t>Lack of  rules of interaction</a:t>
            </a:r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703385" y="1495858"/>
            <a:ext cx="3640015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D7277B2-0400-064B-8073-449099886F1C}"/>
              </a:ext>
            </a:extLst>
          </p:cNvPr>
          <p:cNvSpPr/>
          <p:nvPr/>
        </p:nvSpPr>
        <p:spPr>
          <a:xfrm>
            <a:off x="580103" y="2413338"/>
            <a:ext cx="446668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/>
              <a:t>Empathi</a:t>
            </a:r>
            <a:r>
              <a:rPr lang="en-GB" sz="2400" dirty="0"/>
              <a:t>
</a:t>
            </a:r>
            <a:r>
              <a:rPr lang="en-GB" sz="2400" dirty="0" err="1"/>
              <a:t>Methu</a:t>
            </a:r>
            <a:r>
              <a:rPr lang="en-GB" sz="2400" dirty="0"/>
              <a:t> </a:t>
            </a:r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safbwynt</a:t>
            </a:r>
            <a:r>
              <a:rPr lang="en-GB" sz="2400" dirty="0"/>
              <a:t> </a:t>
            </a:r>
            <a:r>
              <a:rPr lang="en-GB" sz="2400" dirty="0" err="1"/>
              <a:t>pobl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
</a:t>
            </a:r>
            <a:r>
              <a:rPr lang="en-GB" sz="2400" dirty="0" err="1"/>
              <a:t>Methu</a:t>
            </a:r>
            <a:r>
              <a:rPr lang="en-GB" sz="2400" dirty="0"/>
              <a:t> â </a:t>
            </a:r>
            <a:r>
              <a:rPr lang="en-GB" sz="2400" dirty="0" err="1"/>
              <a:t>dilyn</a:t>
            </a:r>
            <a:r>
              <a:rPr lang="en-GB" sz="2400" dirty="0"/>
              <a:t> y </a:t>
            </a:r>
            <a:r>
              <a:rPr lang="en-GB" sz="2400" dirty="0" err="1"/>
              <a:t>Tynnu'n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
</a:t>
            </a:r>
            <a:r>
              <a:rPr lang="en-GB" sz="2400" dirty="0" err="1"/>
              <a:t>Cyswllt</a:t>
            </a:r>
            <a:r>
              <a:rPr lang="en-GB" sz="2400" dirty="0"/>
              <a:t> </a:t>
            </a:r>
            <a:r>
              <a:rPr lang="en-GB" sz="2400" dirty="0" err="1"/>
              <a:t>llygaid</a:t>
            </a:r>
            <a:r>
              <a:rPr lang="en-GB" sz="2400" dirty="0"/>
              <a:t>
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pennau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
</a:t>
            </a:r>
            <a:r>
              <a:rPr lang="en-GB" sz="2400" dirty="0" err="1"/>
              <a:t>Diffyg</a:t>
            </a:r>
            <a:r>
              <a:rPr lang="en-GB" sz="2400" dirty="0"/>
              <a:t> </a:t>
            </a:r>
            <a:r>
              <a:rPr lang="en-GB" sz="2400" dirty="0" err="1"/>
              <a:t>rheolau</a:t>
            </a:r>
            <a:r>
              <a:rPr lang="en-GB" sz="2400" dirty="0"/>
              <a:t> </a:t>
            </a:r>
            <a:r>
              <a:rPr lang="en-GB" sz="2400" dirty="0" err="1"/>
              <a:t>rhyngweithio</a:t>
            </a:r>
            <a:r>
              <a:rPr lang="en-GB" dirty="0"/>
              <a:t>
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and Communication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712676" y="2234242"/>
            <a:ext cx="3974123" cy="377304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language development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everything literally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using his/her voice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Echolalia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in non-verbal communication</a:t>
            </a: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457200" y="2234242"/>
            <a:ext cx="3974123" cy="3925449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llythrennol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Anhawster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l/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
Echolalia
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Anhawster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eiriol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b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Thought and Behaviour</a:t>
            </a:r>
            <a:endParaRPr lang="en-US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360985" y="2074985"/>
            <a:ext cx="3903785" cy="4525963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imagination and creativity</a:t>
            </a:r>
          </a:p>
          <a:p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patterns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Flapping of hands</a:t>
            </a:r>
          </a:p>
          <a:p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rules to the letter</a:t>
            </a: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457200" y="2074985"/>
            <a:ext cx="3903785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sz="2400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kumimoji="0" lang="en-US" sz="2400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400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kumimoji="0" lang="en-US" sz="2400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en-US" sz="2400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400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chreadigrwydd</a:t>
            </a:r>
            <a:endParaRPr kumimoji="0" lang="en-US" sz="2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endParaRPr kumimoji="0" lang="en-US" sz="2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sz="2400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Fflapio</a:t>
            </a:r>
            <a:r>
              <a:rPr kumimoji="0" lang="en-US" sz="2400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400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dwylo</a:t>
            </a:r>
            <a:endParaRPr kumimoji="0" lang="en-US" sz="2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lythyren</a:t>
            </a:r>
            <a:endParaRPr kumimoji="0" lang="en-US" sz="2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br>
              <a:rPr lang="en-US" sz="32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547798"/>
            <a:ext cx="3886200" cy="4351338"/>
          </a:xfrm>
        </p:spPr>
        <p:txBody>
          <a:bodyPr>
            <a:noAutofit/>
          </a:bodyPr>
          <a:lstStyle/>
          <a:p>
            <a:r>
              <a:rPr lang="en-US" sz="2000" dirty="0" err="1">
                <a:cs typeface="Arial" panose="020B0604020202020204" pitchFamily="34" charset="0"/>
              </a:rPr>
              <a:t>Dynwared</a:t>
            </a:r>
            <a:r>
              <a:rPr lang="en-US" sz="2000" dirty="0">
                <a:cs typeface="Arial" panose="020B0604020202020204" pitchFamily="34" charset="0"/>
              </a:rPr>
              <a:t> – </a:t>
            </a:r>
            <a:r>
              <a:rPr lang="en-US" sz="2000" dirty="0" err="1">
                <a:cs typeface="Arial" panose="020B0604020202020204" pitchFamily="34" charset="0"/>
              </a:rPr>
              <a:t>synau</a:t>
            </a:r>
            <a:r>
              <a:rPr lang="en-US" sz="2000" dirty="0">
                <a:cs typeface="Arial" panose="020B0604020202020204" pitchFamily="34" charset="0"/>
              </a:rPr>
              <a:t>, </a:t>
            </a:r>
            <a:r>
              <a:rPr lang="en-US" sz="2000" dirty="0" err="1">
                <a:cs typeface="Arial" panose="020B0604020202020204" pitchFamily="34" charset="0"/>
              </a:rPr>
              <a:t>ystumiau</a:t>
            </a:r>
            <a:r>
              <a:rPr lang="en-US" sz="2000" dirty="0">
                <a:cs typeface="Arial" panose="020B0604020202020204" pitchFamily="34" charset="0"/>
              </a:rPr>
              <a:t> a </a:t>
            </a:r>
            <a:r>
              <a:rPr lang="en-US" sz="2000" dirty="0" err="1">
                <a:cs typeface="Arial" panose="020B0604020202020204" pitchFamily="34" charset="0"/>
              </a:rPr>
              <a:t>sgiliau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modur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gros</a:t>
            </a:r>
            <a:r>
              <a:rPr lang="en-US" sz="2000" dirty="0">
                <a:cs typeface="Arial" panose="020B0604020202020204" pitchFamily="34" charset="0"/>
              </a:rPr>
              <a:t>/</a:t>
            </a:r>
            <a:r>
              <a:rPr lang="en-US" sz="2000" dirty="0" err="1">
                <a:cs typeface="Arial" panose="020B0604020202020204" pitchFamily="34" charset="0"/>
              </a:rPr>
              <a:t>mân</a:t>
            </a:r>
            <a:r>
              <a:rPr lang="en-US" sz="2000" dirty="0">
                <a:cs typeface="Arial" panose="020B0604020202020204" pitchFamily="34" charset="0"/>
              </a:rPr>
              <a:t>
</a:t>
            </a:r>
            <a:r>
              <a:rPr lang="en-US" sz="2000" dirty="0" err="1">
                <a:cs typeface="Arial" panose="020B0604020202020204" pitchFamily="34" charset="0"/>
              </a:rPr>
              <a:t>Canolbwynt</a:t>
            </a:r>
            <a:r>
              <a:rPr lang="en-US" sz="2000" dirty="0">
                <a:cs typeface="Arial" panose="020B0604020202020204" pitchFamily="34" charset="0"/>
              </a:rPr>
              <a:t>
</a:t>
            </a:r>
            <a:r>
              <a:rPr lang="en-US" sz="2000" dirty="0" err="1">
                <a:cs typeface="Arial" panose="020B0604020202020204" pitchFamily="34" charset="0"/>
              </a:rPr>
              <a:t>Cydweithio</a:t>
            </a:r>
            <a:r>
              <a:rPr lang="en-US" sz="2000" dirty="0">
                <a:cs typeface="Arial" panose="020B0604020202020204" pitchFamily="34" charset="0"/>
              </a:rPr>
              <a:t> ag </a:t>
            </a:r>
            <a:r>
              <a:rPr lang="en-US" sz="2000" dirty="0" err="1">
                <a:cs typeface="Arial" panose="020B0604020202020204" pitchFamily="34" charset="0"/>
              </a:rPr>
              <a:t>eraill</a:t>
            </a:r>
            <a:r>
              <a:rPr lang="en-US" sz="2000" dirty="0">
                <a:cs typeface="Arial" panose="020B0604020202020204" pitchFamily="34" charset="0"/>
              </a:rPr>
              <a:t>
</a:t>
            </a:r>
            <a:r>
              <a:rPr lang="en-US" sz="2000" dirty="0" err="1">
                <a:cs typeface="Arial" panose="020B0604020202020204" pitchFamily="34" charset="0"/>
              </a:rPr>
              <a:t>Dealltwriaeth</a:t>
            </a:r>
            <a:r>
              <a:rPr lang="en-US" sz="2000" dirty="0">
                <a:cs typeface="Arial" panose="020B0604020202020204" pitchFamily="34" charset="0"/>
              </a:rPr>
              <a:t> o </a:t>
            </a:r>
            <a:r>
              <a:rPr lang="en-US" sz="2000" dirty="0" err="1">
                <a:cs typeface="Arial" panose="020B0604020202020204" pitchFamily="34" charset="0"/>
              </a:rPr>
              <a:t>syniadau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haniaethol</a:t>
            </a:r>
            <a:r>
              <a:rPr lang="en-US" sz="2000" dirty="0">
                <a:cs typeface="Arial" panose="020B0604020202020204" pitchFamily="34" charset="0"/>
              </a:rPr>
              <a:t>
</a:t>
            </a:r>
            <a:r>
              <a:rPr lang="en-US" sz="2000" dirty="0" err="1">
                <a:cs typeface="Arial" panose="020B0604020202020204" pitchFamily="34" charset="0"/>
              </a:rPr>
              <a:t>Deall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amser</a:t>
            </a:r>
            <a:r>
              <a:rPr lang="en-US" sz="2000" dirty="0">
                <a:cs typeface="Arial" panose="020B0604020202020204" pitchFamily="34" charset="0"/>
              </a:rPr>
              <a:t> a </a:t>
            </a:r>
            <a:r>
              <a:rPr lang="en-US" sz="2000" dirty="0" err="1">
                <a:cs typeface="Arial" panose="020B0604020202020204" pitchFamily="34" charset="0"/>
              </a:rPr>
              <a:t>threfn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digwyddiadau</a:t>
            </a:r>
            <a:r>
              <a:rPr lang="en-US" sz="2000" i="1" dirty="0">
                <a:cs typeface="Arial" panose="020B0604020202020204" pitchFamily="34" charset="0"/>
              </a:rPr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87A1D-9637-3204-EABB-F944179529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544623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/>
                </a:solidFill>
              </a:rPr>
              <a:t>Imitation – gross/minor sounds, gestures and motor skills
Focus
Collaborating with others
Understanding abstract ideas
Understanding the time and order of events</a:t>
            </a: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457200" y="1599875"/>
            <a:ext cx="3745523" cy="429926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0"/>
            <a:ext cx="8077199" cy="16337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addysgu</a:t>
            </a:r>
            <a:br>
              <a:rPr lang="en-GB" dirty="0"/>
            </a:br>
            <a:r>
              <a:rPr lang="en-GB" dirty="0"/>
              <a:t>			                            </a:t>
            </a:r>
            <a:r>
              <a:rPr lang="en-GB" dirty="0">
                <a:solidFill>
                  <a:schemeClr val="accent1"/>
                </a:solidFill>
              </a:rPr>
              <a:t>Teaching strategies</a:t>
            </a:r>
            <a:br>
              <a:rPr lang="en-GB" dirty="0">
                <a:solidFill>
                  <a:schemeClr val="accent1"/>
                </a:solidFill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484076" y="1570008"/>
            <a:ext cx="4202723" cy="4437283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SPELL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TEACCH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PECS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Strengths and interests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Language in context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Prepare in advance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Avoid distraction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A definite order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Playing together and working together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Awareness of others</a:t>
            </a:r>
          </a:p>
          <a:p>
            <a:r>
              <a:rPr lang="en-US" sz="1800" dirty="0">
                <a:solidFill>
                  <a:schemeClr val="accent1"/>
                </a:solidFill>
                <a:cs typeface="Arial" panose="020B0604020202020204" pitchFamily="34" charset="0"/>
              </a:rPr>
              <a:t>Social stories (Gray)</a:t>
            </a: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281353" y="1633728"/>
            <a:ext cx="4202723" cy="4525963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SPELL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TEACCH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PECS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Cryfderau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a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diddordebau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dirty="0" err="1">
                <a:cs typeface="Arial" panose="020B0604020202020204" pitchFamily="34" charset="0"/>
              </a:rPr>
              <a:t>Iaith</a:t>
            </a:r>
            <a:r>
              <a:rPr lang="en-US" dirty="0">
                <a:cs typeface="Arial" panose="020B0604020202020204" pitchFamily="34" charset="0"/>
              </a:rPr>
              <a:t> o </a:t>
            </a:r>
            <a:r>
              <a:rPr lang="en-US" dirty="0" err="1">
                <a:cs typeface="Arial" panose="020B0604020202020204" pitchFamily="34" charset="0"/>
              </a:rPr>
              <a:t>fewn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cyd-destun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Paratoi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ymlaen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llaw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dirty="0" err="1">
                <a:cs typeface="Arial" panose="020B0604020202020204" pitchFamily="34" charset="0"/>
              </a:rPr>
              <a:t>Osgoi</a:t>
            </a:r>
            <a:r>
              <a:rPr lang="en-US" dirty="0">
                <a:cs typeface="Arial" panose="020B0604020202020204" pitchFamily="34" charset="0"/>
              </a:rPr>
              <a:t>  </a:t>
            </a:r>
            <a:r>
              <a:rPr lang="en-US" dirty="0" err="1">
                <a:cs typeface="Arial" panose="020B0604020202020204" pitchFamily="34" charset="0"/>
              </a:rPr>
              <a:t>gwrthdyniadau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dirty="0" err="1">
                <a:cs typeface="Arial" panose="020B0604020202020204" pitchFamily="34" charset="0"/>
              </a:rPr>
              <a:t>Trefn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bendant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Chwarae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a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gweithio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gyda</a:t>
            </a:r>
            <a:r>
              <a:rPr lang="en-US" dirty="0">
                <a:cs typeface="Arial" panose="020B0604020202020204" pitchFamily="34" charset="0"/>
              </a:rPr>
              <a:t>g </a:t>
            </a:r>
            <a:r>
              <a:rPr lang="en-US" dirty="0" err="1">
                <a:cs typeface="Arial" panose="020B0604020202020204" pitchFamily="34" charset="0"/>
              </a:rPr>
              <a:t>eraill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US" dirty="0" err="1">
                <a:cs typeface="Arial" panose="020B0604020202020204" pitchFamily="34" charset="0"/>
              </a:rPr>
              <a:t>Ymwybyddiaeth</a:t>
            </a:r>
            <a:r>
              <a:rPr lang="en-US" dirty="0">
                <a:cs typeface="Arial" panose="020B0604020202020204" pitchFamily="34" charset="0"/>
              </a:rPr>
              <a:t> o </a:t>
            </a:r>
            <a:r>
              <a:rPr lang="en-US" dirty="0" err="1">
                <a:cs typeface="Arial" panose="020B0604020202020204" pitchFamily="34" charset="0"/>
              </a:rPr>
              <a:t>eraill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Straeon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cymdeithasol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Arial" panose="020B0604020202020204" pitchFamily="34" charset="0"/>
              </a:rPr>
              <a:t> (Gray)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0"/>
            <a:ext cx="8458200" cy="1371600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>
                <a:solidFill>
                  <a:schemeClr val="tx1"/>
                </a:solidFill>
              </a:rPr>
              <a:t>Cefnogaeth</a:t>
            </a:r>
            <a:r>
              <a:rPr lang="en-US" dirty="0">
                <a:solidFill>
                  <a:schemeClr val="tx1"/>
                </a:solidFill>
              </a:rPr>
              <a:t> – </a:t>
            </a:r>
            <a:r>
              <a:rPr lang="en-US" dirty="0" err="1">
                <a:solidFill>
                  <a:schemeClr val="tx1"/>
                </a:solidFill>
              </a:rPr>
              <a:t>portread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gweledol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      </a:t>
            </a:r>
            <a:r>
              <a:rPr lang="en-US" dirty="0">
                <a:solidFill>
                  <a:schemeClr val="accent1"/>
                </a:solidFill>
              </a:rPr>
              <a:t>Support – visual representation</a:t>
            </a: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815" y="1413994"/>
            <a:ext cx="4911969" cy="342823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928674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Pan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y </a:t>
            </a:r>
            <a:r>
              <a:rPr lang="en-US" dirty="0" err="1"/>
              <a:t>ddau</a:t>
            </a:r>
            <a:r>
              <a:rPr lang="en-US" dirty="0"/>
              <a:t> </a:t>
            </a:r>
            <a:r>
              <a:rPr lang="en-US" dirty="0" err="1"/>
              <a:t>anifail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llun</a:t>
            </a:r>
            <a:r>
              <a:rPr lang="en-US" dirty="0"/>
              <a:t>,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llaw</a:t>
            </a:r>
            <a:r>
              <a:rPr lang="en-US" dirty="0"/>
              <a:t> I </a:t>
            </a:r>
            <a:r>
              <a:rPr lang="en-US" dirty="0" err="1"/>
              <a:t>fyny</a:t>
            </a:r>
            <a:r>
              <a:rPr lang="en-US" dirty="0"/>
              <a:t>..</a:t>
            </a:r>
          </a:p>
          <a:p>
            <a:pPr algn="ctr"/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you can see the two animals in this picture, please put  your hand up.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…		</a:t>
            </a:r>
            <a:r>
              <a:rPr lang="en-US" sz="28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Consider</a:t>
            </a:r>
            <a:r>
              <a:rPr lang="en-US" i="1" dirty="0">
                <a:solidFill>
                  <a:schemeClr val="accent1"/>
                </a:solidFill>
              </a:rPr>
              <a:t>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0" y="1481328"/>
            <a:ext cx="4114800" cy="45259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it feel not being able to do something others can do easily?</a:t>
            </a:r>
          </a:p>
          <a:p>
            <a:pPr>
              <a:buFont typeface="Arial" pitchFamily="34" charset="0"/>
              <a:buChar char="•"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may not always be linked to motivation.</a:t>
            </a:r>
          </a:p>
          <a:p>
            <a:pPr>
              <a:buFont typeface="Arial" pitchFamily="34" charset="0"/>
              <a:buChar char="•"/>
            </a:pP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and pressure may lead to </a:t>
            </a:r>
            <a:r>
              <a:rPr lang="en-US" sz="18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problems.</a:t>
            </a:r>
          </a:p>
          <a:p>
            <a:r>
              <a:rPr lang="en-US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the learner complete the task or are they just tired of working so hard at something others do easily?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698803" y="4847970"/>
            <a:ext cx="291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(Autism Today, 2012)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481328"/>
            <a:ext cx="4114800" cy="464483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Char char="•"/>
              <a:tabLst/>
              <a:defRPr/>
            </a:pP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kumimoji="0" lang="en-US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beidio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rhwydd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Char char="•"/>
              <a:tabLst/>
              <a:defRPr/>
            </a:pPr>
            <a:r>
              <a:rPr lang="en-US" baseline="0" dirty="0" err="1">
                <a:latin typeface="Arial" panose="020B0604020202020204" pitchFamily="34" charset="0"/>
                <a:cs typeface="Arial" panose="020B0604020202020204" pitchFamily="34" charset="0"/>
              </a:rPr>
              <a:t>Efa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chymhelliant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Char char="•"/>
              <a:tabLst/>
              <a:defRPr/>
            </a:pPr>
            <a:r>
              <a:rPr kumimoji="0" lang="en-US" b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kumimoji="0" lang="en-US" b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gorbryder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phwysau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broblemau</a:t>
            </a:r>
            <a:r>
              <a:rPr kumimoji="0" lang="en-US" b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ymddygiadol</a:t>
            </a:r>
            <a:endParaRPr kumimoji="0" lang="en-US" b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Arial" pitchFamily="34" charset="0"/>
              <a:buChar char="•"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all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gwblhau’r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blino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galed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rhwydd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kumimoji="0" lang="en-US" b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7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45200" y="146649"/>
            <a:ext cx="6589200" cy="1758351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Trowch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llun</a:t>
            </a:r>
            <a:r>
              <a:rPr lang="en-US" dirty="0">
                <a:solidFill>
                  <a:schemeClr val="tx1"/>
                </a:solidFill>
              </a:rPr>
              <a:t> 90 </a:t>
            </a:r>
            <a:r>
              <a:rPr lang="en-US" dirty="0" err="1">
                <a:solidFill>
                  <a:schemeClr val="tx1"/>
                </a:solidFill>
              </a:rPr>
              <a:t>gradd</a:t>
            </a:r>
            <a:br>
              <a:rPr lang="en-US" i="1" dirty="0"/>
            </a:br>
            <a:r>
              <a:rPr lang="en-US" i="1" dirty="0"/>
              <a:t>           </a:t>
            </a:r>
            <a:r>
              <a:rPr lang="en-US" sz="3200" dirty="0">
                <a:solidFill>
                  <a:schemeClr val="accent1"/>
                </a:solidFill>
              </a:rPr>
              <a:t>Turn the picture 90 degrees</a:t>
            </a:r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1934202"/>
            <a:ext cx="3509962" cy="4132490"/>
          </a:xfrm>
          <a:prstGeom prst="rect">
            <a:avLst/>
          </a:prstGeom>
        </p:spPr>
      </p:pic>
      <p:pic>
        <p:nvPicPr>
          <p:cNvPr id="6" name="Content Placeholder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96161">
            <a:off x="4277619" y="2284219"/>
            <a:ext cx="4211137" cy="3352967"/>
          </a:xfrm>
          <a:prstGeom prst="rect">
            <a:avLst/>
          </a:prstGeom>
          <a:scene3d>
            <a:camera prst="orthographicFront">
              <a:rot lat="0" lon="21299999" rev="0"/>
            </a:camera>
            <a:lightRig rig="threePt" dir="t"/>
          </a:scene3d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52" y="983790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Anhawsterau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dysgu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eraill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sy’n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effeithio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ar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</a:rPr>
              <a:t>iaith</a:t>
            </a:r>
            <a:br>
              <a:rPr lang="en-US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sz="3200" dirty="0">
                <a:solidFill>
                  <a:schemeClr val="accent1"/>
                </a:solidFill>
              </a:rPr>
              <a:t>O</a:t>
            </a:r>
            <a:r>
              <a:rPr lang="en-US" sz="3200" dirty="0">
                <a:solidFill>
                  <a:schemeClr val="accent1"/>
                </a:solidFill>
                <a:cs typeface="Arial" panose="020B0604020202020204" pitchFamily="34" charset="0"/>
              </a:rPr>
              <a:t>ther learning differences that impact on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6376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US" dirty="0"/>
              <a:t>	</a:t>
            </a:r>
          </a:p>
          <a:p>
            <a:pPr marL="514350" indent="-514350">
              <a:buAutoNum type="arabicPeriod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Asperger’s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Syndrome</a:t>
            </a:r>
          </a:p>
          <a:p>
            <a:pPr marL="514350" indent="-51435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Meares-Irlen’s Syndrome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a form of visual stress which leads to difficulties with fine vision tasks such as reading.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Dyspraxia</a:t>
            </a:r>
          </a:p>
          <a:p>
            <a:pPr marL="514350" indent="-51435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ADHD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ross-over-between-dyslexia-and-dyspraxia-and-other-Neuro-diversity-by-Dand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498225"/>
            <a:ext cx="8464398" cy="5996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	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Pavey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(2007) 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Dyslexia-Friendly Primary School.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London:Sage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None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Reid, G. (2009) 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Dyslexia – A Practitioner’s Handbook.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Chichester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John Wiley and Sons. </a:t>
            </a:r>
          </a:p>
          <a:p>
            <a:pPr>
              <a:buNone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Reid, G. (2013) 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Dyslexia and Inclusion (2</a:t>
            </a:r>
            <a:r>
              <a:rPr lang="en-US" sz="2400" i="1" baseline="30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ed.). 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Wearmouth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Soler</a:t>
            </a: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&amp; Reid, G (2003) </a:t>
            </a:r>
            <a:r>
              <a:rPr lang="en-US" sz="24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Meeting Difficulties in Literacy Development. </a:t>
            </a:r>
            <a:r>
              <a:rPr lang="en-US" sz="2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London:RoutledgeFalmer</a:t>
            </a:r>
            <a:r>
              <a:rPr lang="en-US" dirty="0">
                <a:solidFill>
                  <a:schemeClr val="accent1"/>
                </a:solidFill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1005</Words>
  <Application>Microsoft Office PowerPoint</Application>
  <PresentationFormat>On-screen Show (4:3)</PresentationFormat>
  <Paragraphs>148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Calibri</vt:lpstr>
      <vt:lpstr>Calibri Light</vt:lpstr>
      <vt:lpstr>Wingdings 3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Rhwystrau i Lythrennedd – Anableddau Cudd neu Wahaniaethau Dysgu?
ECIE5008</vt:lpstr>
      <vt:lpstr>Nodau       Aims</vt:lpstr>
      <vt:lpstr>Her      Challenge</vt:lpstr>
      <vt:lpstr>Labeli neu beidio        Labelling or not?</vt:lpstr>
      <vt:lpstr>PowerPoint Presentation</vt:lpstr>
      <vt:lpstr>Dyslexia</vt:lpstr>
      <vt:lpstr>A dyslexia-friendly focus</vt:lpstr>
      <vt:lpstr>Cefnogi’r unigolyn               Supporting the                                                  individual                                                  </vt:lpstr>
      <vt:lpstr>Rhai gwefannau defnyddiol  Some useful Websites</vt:lpstr>
      <vt:lpstr>PowerPoint Presentation</vt:lpstr>
      <vt:lpstr>Rhyngweithio cymdeithasol    Social Interaction</vt:lpstr>
      <vt:lpstr>Iaith a Chyfathrebu Language and Communication</vt:lpstr>
      <vt:lpstr>Meddwl ac Ymddygiad Thought and Behaviour</vt:lpstr>
      <vt:lpstr>Effaith ar ddysgu Impact on Learning</vt:lpstr>
      <vt:lpstr>  Strategaethau addysgu                                Teaching strategies </vt:lpstr>
      <vt:lpstr> Cefnogaeth – portread gweledol       Support – visual representation</vt:lpstr>
      <vt:lpstr>Ystyriwch…    Consider…</vt:lpstr>
      <vt:lpstr>Trowch y llun 90 gradd            Turn the picture 90 degrees</vt:lpstr>
      <vt:lpstr>Anhawsterau dysgu eraill sy’n effeithio ar iaith Other learning differences that impact on language</vt:lpstr>
      <vt:lpstr>PowerPoint Presentation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hidden disabilities and barriers to literacy</dc:title>
  <dc:creator>swwcte27</dc:creator>
  <cp:lastModifiedBy>Cindy Hunt</cp:lastModifiedBy>
  <cp:revision>22</cp:revision>
  <dcterms:created xsi:type="dcterms:W3CDTF">2016-11-29T22:30:27Z</dcterms:created>
  <dcterms:modified xsi:type="dcterms:W3CDTF">2025-03-17T13:14:12Z</dcterms:modified>
</cp:coreProperties>
</file>