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sldIdLst>
    <p:sldId id="256" r:id="rId2"/>
    <p:sldId id="258" r:id="rId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21FE4E8-CB70-AB4A-4696-DADCA97F212F}" v="323" dt="2024-10-27T18:50:18.549"/>
    <p1510:client id="{1EDE242F-2067-4CAD-BFEA-51AD6C5D81B1}" v="5" dt="2024-10-28T15:38:02.092"/>
    <p1510:client id="{1F67136E-F6A7-8710-0C6C-18E1879F7528}" v="9" dt="2024-10-28T12:21:06.794"/>
    <p1510:client id="{392C14D4-F07F-8CC2-B334-8317AE011A34}" v="177" dt="2024-10-28T10:54:20.035"/>
    <p1510:client id="{39D696E6-F361-6A6F-C9B5-B70C0FBEDF57}" v="42" dt="2024-10-28T13:26:02.413"/>
    <p1510:client id="{3C6E8BC9-2984-A65D-80AC-71A86665ABF3}" v="9" dt="2024-10-28T11:46:14.804"/>
    <p1510:client id="{47199DF0-CA5E-319B-F337-119EA1F6A51C}" v="113" dt="2024-10-28T11:10:22.213"/>
    <p1510:client id="{4EE5508F-46A5-B265-9910-90FD5BDA2450}" v="18" dt="2024-10-28T12:18:38.145"/>
    <p1510:client id="{658E3275-26EF-0E49-E76A-3C9C2CB6BFE5}" v="63" dt="2024-10-28T10:59:10.881"/>
    <p1510:client id="{6A285947-2EC6-191E-B5B5-40DA6C896DBE}" v="4" dt="2024-10-28T14:28:22.724"/>
    <p1510:client id="{6A742DB4-4FAB-E7B2-0AB9-BA30E6D1E6ED}" v="103" dt="2024-10-27T18:09:03.542"/>
    <p1510:client id="{76954C42-41F1-2663-7C58-DF38F5405B95}" v="56" dt="2024-10-28T10:32:22.440"/>
    <p1510:client id="{7887D7A5-B6B8-8E5F-A6E5-540C93ABC68F}" v="145" dt="2024-10-29T11:44:59.404"/>
    <p1510:client id="{7DE91673-F075-03EA-994A-3A8816394343}" v="414" dt="2024-10-28T13:45:21.140"/>
    <p1510:client id="{80A020D3-A4E4-F617-0806-2528306B5EB9}" v="14" dt="2024-10-29T13:05:00.642"/>
    <p1510:client id="{846EDE13-2A22-B33B-DB24-038A8366E0FD}" v="215" dt="2024-10-27T20:53:38.958"/>
    <p1510:client id="{8725C596-B338-2C8E-ED66-68284109945A}" v="121" dt="2024-10-27T20:27:52.284"/>
    <p1510:client id="{88FFF516-CC25-0F59-5492-93B8C7770BCA}" v="164" dt="2024-10-27T20:38:00.668"/>
    <p1510:client id="{8B668246-0986-7FE0-5C9D-62B4B9AB5A07}" v="115" dt="2024-10-27T19:29:37.203"/>
    <p1510:client id="{8C0E305D-1811-FA86-065C-148642452CB4}" v="70" dt="2024-10-28T14:23:33.445"/>
    <p1510:client id="{8CFCB903-2D0E-4830-8233-9D50C186F87F}" v="1" dt="2024-10-27T20:23:26.924"/>
    <p1510:client id="{8F896486-12A2-6911-D356-8FCCAC233608}" v="78" dt="2024-10-28T12:12:00.888"/>
    <p1510:client id="{9774712E-C3D5-D033-A63B-0F927A3936A9}" v="102" dt="2024-10-28T11:03:30.785"/>
    <p1510:client id="{B5417B5E-8F25-E24B-02DD-C7BDA805D383}" v="296" dt="2024-10-28T21:35:25.926"/>
    <p1510:client id="{BE93E353-6C23-EE0B-B71D-57517E10A6B4}" v="156" dt="2024-10-28T14:46:44.539"/>
    <p1510:client id="{C40C2C23-1640-22AB-3F43-CFF4136150F4}" v="8" dt="2024-10-28T20:33:36.892"/>
    <p1510:client id="{C4343138-4297-046C-FEF7-42267458ED96}" v="30" dt="2024-10-28T12:03:47.654"/>
    <p1510:client id="{C7E41879-2DCE-27C4-CB96-3D8391C0B8AE}" v="19" dt="2024-10-27T19:33:59.920"/>
    <p1510:client id="{C8AD022A-C18D-F432-83F2-6548C838A076}" v="24" dt="2024-10-28T14:03:56.465"/>
    <p1510:client id="{D8265824-CA65-2168-6D68-7664F877A655}" v="140" dt="2024-10-27T17:35:59.955"/>
    <p1510:client id="{DCAB9760-BAAC-1F5E-B035-E79DE7CE52D4}" v="163" dt="2024-10-28T22:01:47.058"/>
    <p1510:client id="{E15305FE-85E7-05D2-8DC4-05332A6965B3}" v="33" dt="2024-10-29T17:24:50.761"/>
    <p1510:client id="{E5B5AAF6-EE23-AA61-4D0C-2AB6AF1F6EDA}" v="77" dt="2024-10-29T16:26:26.220"/>
    <p1510:client id="{E7785583-BE44-2689-CC44-5F8BFED8040D}" v="41" dt="2024-10-28T15:44:32.595"/>
    <p1510:client id="{F202B819-EEE8-9F62-1592-5688E8173FAE}" v="74" dt="2024-10-28T13:58:37.621"/>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62" d="100"/>
          <a:sy n="62" d="100"/>
        </p:scale>
        <p:origin x="804" y="56"/>
      </p:cViewPr>
      <p:guideLst>
        <p:guide orient="horz" pos="2160"/>
        <p:guide pos="384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3">
  <dgm:title val=""/>
  <dgm:desc val=""/>
  <dgm:catLst>
    <dgm:cat type="accent1" pri="11300"/>
  </dgm:catLst>
  <dgm:styleLbl name="node0">
    <dgm:fillClrLst meth="repeat">
      <a:schemeClr val="accent1">
        <a:shade val="80000"/>
      </a:schemeClr>
    </dgm:fillClrLst>
    <dgm:linClrLst meth="repeat">
      <a:schemeClr val="lt1"/>
    </dgm:linClrLst>
    <dgm:effectClrLst/>
    <dgm:txLinClrLst/>
    <dgm:txFillClrLst/>
    <dgm:txEffectClrLst/>
  </dgm:styleLbl>
  <dgm:styleLbl name="alignNode1">
    <dgm:fillClrLst>
      <a:schemeClr val="accent1">
        <a:shade val="80000"/>
      </a:schemeClr>
      <a:schemeClr val="accent1">
        <a:tint val="70000"/>
      </a:schemeClr>
    </dgm:fillClrLst>
    <dgm:linClrLst>
      <a:schemeClr val="accent1">
        <a:shade val="80000"/>
      </a:schemeClr>
      <a:schemeClr val="accent1">
        <a:tint val="70000"/>
      </a:schemeClr>
    </dgm:linClrLst>
    <dgm:effectClrLst/>
    <dgm:txLinClrLst/>
    <dgm:txFillClrLst/>
    <dgm:txEffectClrLst/>
  </dgm:styleLbl>
  <dgm:styleLbl name="node1">
    <dgm:fillClrLst>
      <a:schemeClr val="accent1">
        <a:shade val="80000"/>
      </a:schemeClr>
      <a:schemeClr val="accent1">
        <a:tint val="70000"/>
      </a:schemeClr>
    </dgm:fillClrLst>
    <dgm:linClrLst meth="repeat">
      <a:schemeClr val="lt1"/>
    </dgm:linClrLst>
    <dgm:effectClrLst/>
    <dgm:txLinClrLst/>
    <dgm:txFillClrLst/>
    <dgm:txEffectClrLst/>
  </dgm:styleLbl>
  <dgm:styleLbl name="lnNode1">
    <dgm:fillClrLst>
      <a:schemeClr val="accent1">
        <a:shade val="80000"/>
      </a:schemeClr>
      <a:schemeClr val="accent1">
        <a:tint val="70000"/>
      </a:schemeClr>
    </dgm:fillClrLst>
    <dgm:linClrLst meth="repeat">
      <a:schemeClr val="lt1"/>
    </dgm:linClrLst>
    <dgm:effectClrLst/>
    <dgm:txLinClrLst/>
    <dgm:txFillClrLst/>
    <dgm:txEffectClrLst/>
  </dgm:styleLbl>
  <dgm:styleLbl name="vennNode1">
    <dgm:fillClrLst>
      <a:schemeClr val="accent1">
        <a:shade val="80000"/>
        <a:alpha val="50000"/>
      </a:schemeClr>
      <a:schemeClr val="accent1">
        <a:tint val="70000"/>
        <a:alpha val="50000"/>
      </a:schemeClr>
    </dgm:fillClrLst>
    <dgm:linClrLst meth="repeat">
      <a:schemeClr val="lt1"/>
    </dgm:linClrLst>
    <dgm:effectClrLst/>
    <dgm:txLinClrLst/>
    <dgm:txFillClrLst/>
    <dgm:txEffectClrLst/>
  </dgm:styleLbl>
  <dgm:styleLbl name="node2">
    <dgm:fillClrLst>
      <a:schemeClr val="accent1">
        <a:tint val="99000"/>
      </a:schemeClr>
    </dgm:fillClrLst>
    <dgm:linClrLst meth="repeat">
      <a:schemeClr val="lt1"/>
    </dgm:linClrLst>
    <dgm:effectClrLst/>
    <dgm:txLinClrLst/>
    <dgm:txFillClrLst/>
    <dgm:txEffectClrLst/>
  </dgm:styleLbl>
  <dgm:styleLbl name="node3">
    <dgm:fillClrLst>
      <a:schemeClr val="accent1">
        <a:tint val="80000"/>
      </a:schemeClr>
    </dgm:fillClrLst>
    <dgm:linClrLst meth="repeat">
      <a:schemeClr val="lt1"/>
    </dgm:linClrLst>
    <dgm:effectClrLst/>
    <dgm:txLinClrLst/>
    <dgm:txFillClrLst/>
    <dgm:txEffectClrLst/>
  </dgm:styleLbl>
  <dgm:styleLbl name="node4">
    <dgm:fillClrLst>
      <a:schemeClr val="accent1">
        <a:tint val="70000"/>
      </a:schemeClr>
    </dgm:fillClrLst>
    <dgm:linClrLst meth="repeat">
      <a:schemeClr val="lt1"/>
    </dgm:linClrLst>
    <dgm:effectClrLst/>
    <dgm:txLinClrLst/>
    <dgm:txFillClrLst/>
    <dgm:txEffectClrLst/>
  </dgm:styleLbl>
  <dgm:styleLbl name="f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dgm:txEffectClrLst/>
  </dgm:styleLbl>
  <dgm:styleLbl name="f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b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sibTrans1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shade val="80000"/>
      </a:schemeClr>
    </dgm:fillClrLst>
    <dgm:linClrLst meth="repeat">
      <a:schemeClr val="lt1"/>
    </dgm:linClrLst>
    <dgm:effectClrLst/>
    <dgm:txLinClrLst/>
    <dgm:txFillClrLst/>
    <dgm:txEffectClrLst/>
  </dgm:styleLbl>
  <dgm:styleLbl name="asst1">
    <dgm:fillClrLst meth="repeat">
      <a:schemeClr val="accent1">
        <a:shade val="80000"/>
      </a:schemeClr>
    </dgm:fillClrLst>
    <dgm:linClrLst meth="repeat">
      <a:schemeClr val="lt1"/>
    </dgm:linClrLst>
    <dgm:effectClrLst/>
    <dgm:txLinClrLst/>
    <dgm:txFillClrLst/>
    <dgm:txEffectClrLst/>
  </dgm:styleLbl>
  <dgm:styleLbl name="asst2">
    <dgm:fillClrLst>
      <a:schemeClr val="accent1">
        <a:tint val="99000"/>
      </a:schemeClr>
    </dgm:fillClrLst>
    <dgm:linClrLst meth="repeat">
      <a:schemeClr val="lt1"/>
    </dgm:linClrLst>
    <dgm:effectClrLst/>
    <dgm:txLinClrLst/>
    <dgm:txFillClrLst/>
    <dgm:txEffectClrLst/>
  </dgm:styleLbl>
  <dgm:styleLbl name="asst3">
    <dgm:fillClrLst>
      <a:schemeClr val="accent1">
        <a:tint val="80000"/>
      </a:schemeClr>
    </dgm:fillClrLst>
    <dgm:linClrLst meth="repeat">
      <a:schemeClr val="lt1"/>
    </dgm:linClrLst>
    <dgm:effectClrLst/>
    <dgm:txLinClrLst/>
    <dgm:txFillClrLst/>
    <dgm:txEffectClrLst/>
  </dgm:styleLbl>
  <dgm:styleLbl name="asst4">
    <dgm:fillClrLst>
      <a:schemeClr val="accent1">
        <a:tint val="70000"/>
      </a:schemeClr>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lt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9000"/>
      </a:schemeClr>
    </dgm:fillClrLst>
    <dgm:linClrLst meth="repeat">
      <a:schemeClr val="accent1">
        <a:tint val="99000"/>
      </a:schemeClr>
    </dgm:linClrLst>
    <dgm:effectClrLst/>
    <dgm:txLinClrLst/>
    <dgm:txFillClrLst meth="repeat">
      <a:schemeClr val="tx1"/>
    </dgm:txFillClrLst>
    <dgm:txEffectClrLst/>
  </dgm:styleLbl>
  <dgm:styleLbl name="parChTrans1D3">
    <dgm:fillClrLst meth="repeat">
      <a:schemeClr val="accent1">
        <a:tint val="80000"/>
      </a:schemeClr>
    </dgm:fillClrLst>
    <dgm:linClrLst meth="repeat">
      <a:schemeClr val="accent1">
        <a:tint val="80000"/>
      </a:schemeClr>
    </dgm:linClrLst>
    <dgm:effectClrLst/>
    <dgm:txLinClrLst/>
    <dgm:txFillClrLst meth="repeat">
      <a:schemeClr val="tx1"/>
    </dgm:txFillClrLst>
    <dgm:txEffectClrLst/>
  </dgm:styleLbl>
  <dgm:styleLbl name="parChTrans1D4">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10E4540-5FA7-4813-B750-7752E6D1BFE8}" type="doc">
      <dgm:prSet loTypeId="urn:microsoft.com/office/officeart/2005/8/layout/pyramid2" loCatId="pyramid" qsTypeId="urn:microsoft.com/office/officeart/2005/8/quickstyle/simple1" qsCatId="simple" csTypeId="urn:microsoft.com/office/officeart/2005/8/colors/accent1_2" csCatId="accent1" phldr="1"/>
      <dgm:spPr/>
    </dgm:pt>
    <dgm:pt modelId="{3D32F667-9F7E-4EEC-951E-2C6C52963550}">
      <dgm:prSet phldrT="[Text]" phldr="0"/>
      <dgm:spPr/>
      <dgm:t>
        <a:bodyPr/>
        <a:lstStyle/>
        <a:p>
          <a:pPr rtl="0"/>
          <a:r>
            <a:rPr lang="en-US" b="0" u="sng" dirty="0">
              <a:latin typeface="Arial"/>
              <a:cs typeface="Arial"/>
            </a:rPr>
            <a:t>Memory and Processing </a:t>
          </a:r>
          <a:r>
            <a:rPr lang="en-US" b="0" u="sng" dirty="0">
              <a:solidFill>
                <a:srgbClr val="040C28"/>
              </a:solidFill>
              <a:latin typeface="Arial"/>
              <a:cs typeface="Arial"/>
            </a:rPr>
            <a:t>skills</a:t>
          </a:r>
          <a:r>
            <a:rPr lang="en-US" b="0" u="none" dirty="0">
              <a:solidFill>
                <a:srgbClr val="040C28"/>
              </a:solidFill>
              <a:latin typeface="Arial"/>
              <a:cs typeface="Arial"/>
            </a:rPr>
            <a:t>-Music can have a positive impact on cognitive abilities, memory retention, and processing skills</a:t>
          </a:r>
          <a:r>
            <a:rPr lang="en-US" b="0" u="none" dirty="0">
              <a:latin typeface="Arial"/>
              <a:cs typeface="Arial"/>
            </a:rPr>
            <a:t>.</a:t>
          </a:r>
          <a:r>
            <a:rPr lang="en-US" b="0" u="sng" dirty="0">
              <a:latin typeface="Arial"/>
              <a:cs typeface="Arial"/>
            </a:rPr>
            <a:t> </a:t>
          </a:r>
        </a:p>
      </dgm:t>
    </dgm:pt>
    <dgm:pt modelId="{8D09C8D8-3BAE-457C-8DAD-238B984BE884}" type="parTrans" cxnId="{22415F72-68F0-4600-9EAA-A3EC5C4E01A0}">
      <dgm:prSet/>
      <dgm:spPr/>
    </dgm:pt>
    <dgm:pt modelId="{564BF650-4A8C-458E-B388-2F5BC783909E}" type="sibTrans" cxnId="{22415F72-68F0-4600-9EAA-A3EC5C4E01A0}">
      <dgm:prSet/>
      <dgm:spPr/>
    </dgm:pt>
    <dgm:pt modelId="{E423A245-EC3C-413D-8AE9-65983DC1365D}">
      <dgm:prSet phldrT="[Text]" phldr="0"/>
      <dgm:spPr/>
      <dgm:t>
        <a:bodyPr/>
        <a:lstStyle/>
        <a:p>
          <a:pPr rtl="0"/>
          <a:r>
            <a:rPr lang="en-US" b="0" u="sng" dirty="0">
              <a:latin typeface="Arial"/>
              <a:cs typeface="Arial"/>
            </a:rPr>
            <a:t>Communication Skills- </a:t>
          </a:r>
          <a:r>
            <a:rPr lang="en-US" b="0" u="none" dirty="0">
              <a:latin typeface="Arial"/>
              <a:cs typeface="Arial"/>
            </a:rPr>
            <a:t>Music can be a useful tool to share  emotions, feelings, self-expression and connecting with others.</a:t>
          </a:r>
        </a:p>
      </dgm:t>
    </dgm:pt>
    <dgm:pt modelId="{C3FB1376-FB94-4360-BC07-D54FAA303667}" type="parTrans" cxnId="{162B9869-A848-4137-A5C7-C7C3BA4D9EDE}">
      <dgm:prSet/>
      <dgm:spPr/>
    </dgm:pt>
    <dgm:pt modelId="{3B8403AB-C581-487E-9D92-92A65C5235C6}" type="sibTrans" cxnId="{162B9869-A848-4137-A5C7-C7C3BA4D9EDE}">
      <dgm:prSet/>
      <dgm:spPr/>
    </dgm:pt>
    <dgm:pt modelId="{886FE4A3-C036-4D84-9EE4-63C324999FE2}">
      <dgm:prSet phldrT="[Text]" phldr="0"/>
      <dgm:spPr/>
      <dgm:t>
        <a:bodyPr/>
        <a:lstStyle/>
        <a:p>
          <a:pPr rtl="0"/>
          <a:r>
            <a:rPr lang="en-US" b="0" u="sng" dirty="0">
              <a:latin typeface="Arial"/>
              <a:cs typeface="Arial"/>
            </a:rPr>
            <a:t>Physiological </a:t>
          </a:r>
          <a:r>
            <a:rPr lang="en-US" b="0" u="sng" dirty="0">
              <a:solidFill>
                <a:srgbClr val="000000"/>
              </a:solidFill>
              <a:latin typeface="Arial"/>
              <a:ea typeface="Calibri Light"/>
              <a:cs typeface="Calibri Light"/>
            </a:rPr>
            <a:t>benefits –</a:t>
          </a:r>
          <a:r>
            <a:rPr lang="en-US" b="0" u="none" dirty="0">
              <a:solidFill>
                <a:srgbClr val="000000"/>
              </a:solidFill>
              <a:latin typeface="Arial"/>
              <a:ea typeface="Calibri Light"/>
              <a:cs typeface="Arial"/>
            </a:rPr>
            <a:t>Music</a:t>
          </a:r>
          <a:r>
            <a:rPr lang="en-US" b="0" u="none" dirty="0">
              <a:solidFill>
                <a:srgbClr val="000000"/>
              </a:solidFill>
              <a:latin typeface="Arial"/>
              <a:cs typeface="Arial"/>
            </a:rPr>
            <a:t> with fast tempos and rhythms have different physiological and emotional effects than music with slow tempos and rhythms.</a:t>
          </a:r>
          <a:endParaRPr lang="en-US" b="0" u="none" dirty="0">
            <a:solidFill>
              <a:srgbClr val="000000"/>
            </a:solidFill>
            <a:latin typeface="Calibri Light"/>
            <a:ea typeface="Calibri Light"/>
            <a:cs typeface="Calibri Light"/>
          </a:endParaRPr>
        </a:p>
      </dgm:t>
    </dgm:pt>
    <dgm:pt modelId="{19DE4EDE-15CA-49E4-A67E-DA5524EED946}" type="parTrans" cxnId="{BF2D40ED-0721-44A0-BFF3-62BCC160F6E4}">
      <dgm:prSet/>
      <dgm:spPr/>
    </dgm:pt>
    <dgm:pt modelId="{539710BB-D693-40B5-B195-61100D2926A6}" type="sibTrans" cxnId="{BF2D40ED-0721-44A0-BFF3-62BCC160F6E4}">
      <dgm:prSet/>
      <dgm:spPr/>
    </dgm:pt>
    <dgm:pt modelId="{A220434C-6607-4761-98CE-E9787F45F4A8}" type="pres">
      <dgm:prSet presAssocID="{110E4540-5FA7-4813-B750-7752E6D1BFE8}" presName="compositeShape" presStyleCnt="0">
        <dgm:presLayoutVars>
          <dgm:dir/>
          <dgm:resizeHandles/>
        </dgm:presLayoutVars>
      </dgm:prSet>
      <dgm:spPr/>
    </dgm:pt>
    <dgm:pt modelId="{391A7EEA-0023-4183-8E69-E2115312DC40}" type="pres">
      <dgm:prSet presAssocID="{110E4540-5FA7-4813-B750-7752E6D1BFE8}" presName="pyramid" presStyleLbl="node1" presStyleIdx="0" presStyleCnt="1"/>
      <dgm:spPr/>
    </dgm:pt>
    <dgm:pt modelId="{2D6AE588-9DDD-4575-86BD-96258EED6B48}" type="pres">
      <dgm:prSet presAssocID="{110E4540-5FA7-4813-B750-7752E6D1BFE8}" presName="theList" presStyleCnt="0"/>
      <dgm:spPr/>
    </dgm:pt>
    <dgm:pt modelId="{B7649DF1-F0E9-48B6-9D8E-9006807BCA70}" type="pres">
      <dgm:prSet presAssocID="{3D32F667-9F7E-4EEC-951E-2C6C52963550}" presName="aNode" presStyleLbl="fgAcc1" presStyleIdx="0" presStyleCnt="3">
        <dgm:presLayoutVars>
          <dgm:bulletEnabled val="1"/>
        </dgm:presLayoutVars>
      </dgm:prSet>
      <dgm:spPr/>
    </dgm:pt>
    <dgm:pt modelId="{F7AB72FA-EDC3-417F-AA76-B63D1ADFE81F}" type="pres">
      <dgm:prSet presAssocID="{3D32F667-9F7E-4EEC-951E-2C6C52963550}" presName="aSpace" presStyleCnt="0"/>
      <dgm:spPr/>
    </dgm:pt>
    <dgm:pt modelId="{8A94D7CA-E359-43DF-890E-5A64F7CB3ACF}" type="pres">
      <dgm:prSet presAssocID="{E423A245-EC3C-413D-8AE9-65983DC1365D}" presName="aNode" presStyleLbl="fgAcc1" presStyleIdx="1" presStyleCnt="3">
        <dgm:presLayoutVars>
          <dgm:bulletEnabled val="1"/>
        </dgm:presLayoutVars>
      </dgm:prSet>
      <dgm:spPr/>
    </dgm:pt>
    <dgm:pt modelId="{6DB9B7FD-C34E-417C-9DC4-BBEBB1106E2B}" type="pres">
      <dgm:prSet presAssocID="{E423A245-EC3C-413D-8AE9-65983DC1365D}" presName="aSpace" presStyleCnt="0"/>
      <dgm:spPr/>
    </dgm:pt>
    <dgm:pt modelId="{78910B74-909D-4986-8872-B3C349DE1800}" type="pres">
      <dgm:prSet presAssocID="{886FE4A3-C036-4D84-9EE4-63C324999FE2}" presName="aNode" presStyleLbl="fgAcc1" presStyleIdx="2" presStyleCnt="3">
        <dgm:presLayoutVars>
          <dgm:bulletEnabled val="1"/>
        </dgm:presLayoutVars>
      </dgm:prSet>
      <dgm:spPr/>
    </dgm:pt>
    <dgm:pt modelId="{4CB4E885-8EDF-49AE-B3BC-44FC9343521F}" type="pres">
      <dgm:prSet presAssocID="{886FE4A3-C036-4D84-9EE4-63C324999FE2}" presName="aSpace" presStyleCnt="0"/>
      <dgm:spPr/>
    </dgm:pt>
  </dgm:ptLst>
  <dgm:cxnLst>
    <dgm:cxn modelId="{C7D9233F-261B-4DAD-BEF8-162B0657BAC8}" type="presOf" srcId="{3D32F667-9F7E-4EEC-951E-2C6C52963550}" destId="{B7649DF1-F0E9-48B6-9D8E-9006807BCA70}" srcOrd="0" destOrd="0" presId="urn:microsoft.com/office/officeart/2005/8/layout/pyramid2"/>
    <dgm:cxn modelId="{76B5FE43-5D38-4BE9-AD83-A0F9BDE167A7}" type="presOf" srcId="{110E4540-5FA7-4813-B750-7752E6D1BFE8}" destId="{A220434C-6607-4761-98CE-E9787F45F4A8}" srcOrd="0" destOrd="0" presId="urn:microsoft.com/office/officeart/2005/8/layout/pyramid2"/>
    <dgm:cxn modelId="{162B9869-A848-4137-A5C7-C7C3BA4D9EDE}" srcId="{110E4540-5FA7-4813-B750-7752E6D1BFE8}" destId="{E423A245-EC3C-413D-8AE9-65983DC1365D}" srcOrd="1" destOrd="0" parTransId="{C3FB1376-FB94-4360-BC07-D54FAA303667}" sibTransId="{3B8403AB-C581-487E-9D92-92A65C5235C6}"/>
    <dgm:cxn modelId="{22415F72-68F0-4600-9EAA-A3EC5C4E01A0}" srcId="{110E4540-5FA7-4813-B750-7752E6D1BFE8}" destId="{3D32F667-9F7E-4EEC-951E-2C6C52963550}" srcOrd="0" destOrd="0" parTransId="{8D09C8D8-3BAE-457C-8DAD-238B984BE884}" sibTransId="{564BF650-4A8C-458E-B388-2F5BC783909E}"/>
    <dgm:cxn modelId="{439A07CE-E731-4892-A66D-32C62CC7C0CA}" type="presOf" srcId="{886FE4A3-C036-4D84-9EE4-63C324999FE2}" destId="{78910B74-909D-4986-8872-B3C349DE1800}" srcOrd="0" destOrd="0" presId="urn:microsoft.com/office/officeart/2005/8/layout/pyramid2"/>
    <dgm:cxn modelId="{8657B6DC-6071-4D9D-B563-2CA9896B0B0C}" type="presOf" srcId="{E423A245-EC3C-413D-8AE9-65983DC1365D}" destId="{8A94D7CA-E359-43DF-890E-5A64F7CB3ACF}" srcOrd="0" destOrd="0" presId="urn:microsoft.com/office/officeart/2005/8/layout/pyramid2"/>
    <dgm:cxn modelId="{BF2D40ED-0721-44A0-BFF3-62BCC160F6E4}" srcId="{110E4540-5FA7-4813-B750-7752E6D1BFE8}" destId="{886FE4A3-C036-4D84-9EE4-63C324999FE2}" srcOrd="2" destOrd="0" parTransId="{19DE4EDE-15CA-49E4-A67E-DA5524EED946}" sibTransId="{539710BB-D693-40B5-B195-61100D2926A6}"/>
    <dgm:cxn modelId="{FE72C9B0-A744-4509-9161-9539749071A5}" type="presParOf" srcId="{A220434C-6607-4761-98CE-E9787F45F4A8}" destId="{391A7EEA-0023-4183-8E69-E2115312DC40}" srcOrd="0" destOrd="0" presId="urn:microsoft.com/office/officeart/2005/8/layout/pyramid2"/>
    <dgm:cxn modelId="{365A219A-F818-43F3-9BA9-4EA00F4DDD18}" type="presParOf" srcId="{A220434C-6607-4761-98CE-E9787F45F4A8}" destId="{2D6AE588-9DDD-4575-86BD-96258EED6B48}" srcOrd="1" destOrd="0" presId="urn:microsoft.com/office/officeart/2005/8/layout/pyramid2"/>
    <dgm:cxn modelId="{667240C1-2B0B-490A-B5B4-2B390B447F3D}" type="presParOf" srcId="{2D6AE588-9DDD-4575-86BD-96258EED6B48}" destId="{B7649DF1-F0E9-48B6-9D8E-9006807BCA70}" srcOrd="0" destOrd="0" presId="urn:microsoft.com/office/officeart/2005/8/layout/pyramid2"/>
    <dgm:cxn modelId="{213584DF-C366-4A06-9253-4792C6F4D6F7}" type="presParOf" srcId="{2D6AE588-9DDD-4575-86BD-96258EED6B48}" destId="{F7AB72FA-EDC3-417F-AA76-B63D1ADFE81F}" srcOrd="1" destOrd="0" presId="urn:microsoft.com/office/officeart/2005/8/layout/pyramid2"/>
    <dgm:cxn modelId="{16A2B470-EC85-40D4-A186-AF4F473B58E8}" type="presParOf" srcId="{2D6AE588-9DDD-4575-86BD-96258EED6B48}" destId="{8A94D7CA-E359-43DF-890E-5A64F7CB3ACF}" srcOrd="2" destOrd="0" presId="urn:microsoft.com/office/officeart/2005/8/layout/pyramid2"/>
    <dgm:cxn modelId="{C6ABFCA3-1B6D-4BB3-A5C7-32D7165E709B}" type="presParOf" srcId="{2D6AE588-9DDD-4575-86BD-96258EED6B48}" destId="{6DB9B7FD-C34E-417C-9DC4-BBEBB1106E2B}" srcOrd="3" destOrd="0" presId="urn:microsoft.com/office/officeart/2005/8/layout/pyramid2"/>
    <dgm:cxn modelId="{2A7B4587-D6D1-4F43-957F-47243EEFC4B5}" type="presParOf" srcId="{2D6AE588-9DDD-4575-86BD-96258EED6B48}" destId="{78910B74-909D-4986-8872-B3C349DE1800}" srcOrd="4" destOrd="0" presId="urn:microsoft.com/office/officeart/2005/8/layout/pyramid2"/>
    <dgm:cxn modelId="{7AAFF83B-5D6E-48F1-9092-F3D6C19EDE20}" type="presParOf" srcId="{2D6AE588-9DDD-4575-86BD-96258EED6B48}" destId="{4CB4E885-8EDF-49AE-B3BC-44FC9343521F}" srcOrd="5" destOrd="0" presId="urn:microsoft.com/office/officeart/2005/8/layout/pyramid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110E4540-5FA7-4813-B750-7752E6D1BFE8}" type="doc">
      <dgm:prSet loTypeId="urn:microsoft.com/office/officeart/2005/8/layout/pyramid2" loCatId="pyramid" qsTypeId="urn:microsoft.com/office/officeart/2005/8/quickstyle/simple1" qsCatId="simple" csTypeId="urn:microsoft.com/office/officeart/2005/8/colors/accent1_3" csCatId="accent1" phldr="1"/>
      <dgm:spPr/>
    </dgm:pt>
    <dgm:pt modelId="{3D32F667-9F7E-4EEC-951E-2C6C52963550}">
      <dgm:prSet phldrT="[Text]" phldr="0"/>
      <dgm:spPr/>
      <dgm:t>
        <a:bodyPr/>
        <a:lstStyle/>
        <a:p>
          <a:pPr rtl="0"/>
          <a:r>
            <a:rPr lang="en-US" b="0" u="sng" dirty="0">
              <a:latin typeface="Arial"/>
              <a:cs typeface="Calibri"/>
            </a:rPr>
            <a:t>Neuroscience</a:t>
          </a:r>
          <a:r>
            <a:rPr lang="en-US" b="0" u="none" dirty="0">
              <a:latin typeface="Arial"/>
              <a:cs typeface="Calibri"/>
            </a:rPr>
            <a:t>-Music</a:t>
          </a:r>
          <a:r>
            <a:rPr lang="en-US" b="0" dirty="0">
              <a:latin typeface="Arial"/>
              <a:cs typeface="Calibri"/>
            </a:rPr>
            <a:t> can influence brain chemistry. Releasing dopamine, pleasure hormone reducing cortisol. </a:t>
          </a:r>
          <a:endParaRPr lang="en-US" b="0" dirty="0">
            <a:latin typeface="Arial"/>
            <a:cs typeface="Calibri Light"/>
          </a:endParaRPr>
        </a:p>
      </dgm:t>
    </dgm:pt>
    <dgm:pt modelId="{8D09C8D8-3BAE-457C-8DAD-238B984BE884}" type="parTrans" cxnId="{22415F72-68F0-4600-9EAA-A3EC5C4E01A0}">
      <dgm:prSet/>
      <dgm:spPr/>
    </dgm:pt>
    <dgm:pt modelId="{564BF650-4A8C-458E-B388-2F5BC783909E}" type="sibTrans" cxnId="{22415F72-68F0-4600-9EAA-A3EC5C4E01A0}">
      <dgm:prSet/>
      <dgm:spPr/>
    </dgm:pt>
    <dgm:pt modelId="{E423A245-EC3C-413D-8AE9-65983DC1365D}">
      <dgm:prSet phldrT="[Text]" phldr="0"/>
      <dgm:spPr/>
      <dgm:t>
        <a:bodyPr/>
        <a:lstStyle/>
        <a:p>
          <a:pPr rtl="0"/>
          <a:r>
            <a:rPr lang="en-US" b="0" u="sng" dirty="0">
              <a:latin typeface="Arial"/>
              <a:cs typeface="Calibri"/>
            </a:rPr>
            <a:t>Rehabilitation-</a:t>
          </a:r>
          <a:r>
            <a:rPr lang="en-US" b="0" u="none" dirty="0">
              <a:latin typeface="Arial"/>
              <a:cs typeface="Calibri"/>
            </a:rPr>
            <a:t>Music</a:t>
          </a:r>
          <a:r>
            <a:rPr lang="en-US" b="0" dirty="0">
              <a:latin typeface="Arial"/>
              <a:cs typeface="Calibri"/>
            </a:rPr>
            <a:t> based Therapy May improve Motor, Function and balance.</a:t>
          </a:r>
          <a:r>
            <a:rPr lang="en-US" b="0" dirty="0">
              <a:latin typeface="Arial"/>
              <a:ea typeface="Calibri"/>
              <a:cs typeface="Calibri"/>
            </a:rPr>
            <a:t> Music is used within a wide range of conditions. </a:t>
          </a:r>
        </a:p>
      </dgm:t>
    </dgm:pt>
    <dgm:pt modelId="{C3FB1376-FB94-4360-BC07-D54FAA303667}" type="parTrans" cxnId="{162B9869-A848-4137-A5C7-C7C3BA4D9EDE}">
      <dgm:prSet/>
      <dgm:spPr/>
    </dgm:pt>
    <dgm:pt modelId="{3B8403AB-C581-487E-9D92-92A65C5235C6}" type="sibTrans" cxnId="{162B9869-A848-4137-A5C7-C7C3BA4D9EDE}">
      <dgm:prSet/>
      <dgm:spPr/>
    </dgm:pt>
    <dgm:pt modelId="{886FE4A3-C036-4D84-9EE4-63C324999FE2}">
      <dgm:prSet phldrT="[Text]" phldr="0"/>
      <dgm:spPr/>
      <dgm:t>
        <a:bodyPr/>
        <a:lstStyle/>
        <a:p>
          <a:pPr rtl="0"/>
          <a:r>
            <a:rPr lang="en-US" b="0" u="sng" dirty="0">
              <a:latin typeface="Arial"/>
              <a:cs typeface="Arial"/>
            </a:rPr>
            <a:t>Pain Management- </a:t>
          </a:r>
          <a:r>
            <a:rPr lang="en-US" b="0" u="none" dirty="0">
              <a:latin typeface="Arial"/>
              <a:cs typeface="Arial"/>
            </a:rPr>
            <a:t>Music may help with reducing acute and chronic pain, surgery and cancer treatment. </a:t>
          </a:r>
          <a:r>
            <a:rPr lang="en-US" b="0" u="none" dirty="0">
              <a:latin typeface="Calibri Light"/>
              <a:cs typeface="Calibri Light"/>
            </a:rPr>
            <a:t> </a:t>
          </a:r>
        </a:p>
      </dgm:t>
    </dgm:pt>
    <dgm:pt modelId="{19DE4EDE-15CA-49E4-A67E-DA5524EED946}" type="parTrans" cxnId="{BF2D40ED-0721-44A0-BFF3-62BCC160F6E4}">
      <dgm:prSet/>
      <dgm:spPr/>
    </dgm:pt>
    <dgm:pt modelId="{539710BB-D693-40B5-B195-61100D2926A6}" type="sibTrans" cxnId="{BF2D40ED-0721-44A0-BFF3-62BCC160F6E4}">
      <dgm:prSet/>
      <dgm:spPr/>
    </dgm:pt>
    <dgm:pt modelId="{A220434C-6607-4761-98CE-E9787F45F4A8}" type="pres">
      <dgm:prSet presAssocID="{110E4540-5FA7-4813-B750-7752E6D1BFE8}" presName="compositeShape" presStyleCnt="0">
        <dgm:presLayoutVars>
          <dgm:dir/>
          <dgm:resizeHandles/>
        </dgm:presLayoutVars>
      </dgm:prSet>
      <dgm:spPr/>
    </dgm:pt>
    <dgm:pt modelId="{391A7EEA-0023-4183-8E69-E2115312DC40}" type="pres">
      <dgm:prSet presAssocID="{110E4540-5FA7-4813-B750-7752E6D1BFE8}" presName="pyramid" presStyleLbl="node1" presStyleIdx="0" presStyleCnt="1"/>
      <dgm:spPr/>
    </dgm:pt>
    <dgm:pt modelId="{2D6AE588-9DDD-4575-86BD-96258EED6B48}" type="pres">
      <dgm:prSet presAssocID="{110E4540-5FA7-4813-B750-7752E6D1BFE8}" presName="theList" presStyleCnt="0"/>
      <dgm:spPr/>
    </dgm:pt>
    <dgm:pt modelId="{B7649DF1-F0E9-48B6-9D8E-9006807BCA70}" type="pres">
      <dgm:prSet presAssocID="{3D32F667-9F7E-4EEC-951E-2C6C52963550}" presName="aNode" presStyleLbl="fgAcc1" presStyleIdx="0" presStyleCnt="3">
        <dgm:presLayoutVars>
          <dgm:bulletEnabled val="1"/>
        </dgm:presLayoutVars>
      </dgm:prSet>
      <dgm:spPr/>
    </dgm:pt>
    <dgm:pt modelId="{F7AB72FA-EDC3-417F-AA76-B63D1ADFE81F}" type="pres">
      <dgm:prSet presAssocID="{3D32F667-9F7E-4EEC-951E-2C6C52963550}" presName="aSpace" presStyleCnt="0"/>
      <dgm:spPr/>
    </dgm:pt>
    <dgm:pt modelId="{8A94D7CA-E359-43DF-890E-5A64F7CB3ACF}" type="pres">
      <dgm:prSet presAssocID="{E423A245-EC3C-413D-8AE9-65983DC1365D}" presName="aNode" presStyleLbl="fgAcc1" presStyleIdx="1" presStyleCnt="3">
        <dgm:presLayoutVars>
          <dgm:bulletEnabled val="1"/>
        </dgm:presLayoutVars>
      </dgm:prSet>
      <dgm:spPr/>
    </dgm:pt>
    <dgm:pt modelId="{6DB9B7FD-C34E-417C-9DC4-BBEBB1106E2B}" type="pres">
      <dgm:prSet presAssocID="{E423A245-EC3C-413D-8AE9-65983DC1365D}" presName="aSpace" presStyleCnt="0"/>
      <dgm:spPr/>
    </dgm:pt>
    <dgm:pt modelId="{78910B74-909D-4986-8872-B3C349DE1800}" type="pres">
      <dgm:prSet presAssocID="{886FE4A3-C036-4D84-9EE4-63C324999FE2}" presName="aNode" presStyleLbl="fgAcc1" presStyleIdx="2" presStyleCnt="3">
        <dgm:presLayoutVars>
          <dgm:bulletEnabled val="1"/>
        </dgm:presLayoutVars>
      </dgm:prSet>
      <dgm:spPr/>
    </dgm:pt>
    <dgm:pt modelId="{4CB4E885-8EDF-49AE-B3BC-44FC9343521F}" type="pres">
      <dgm:prSet presAssocID="{886FE4A3-C036-4D84-9EE4-63C324999FE2}" presName="aSpace" presStyleCnt="0"/>
      <dgm:spPr/>
    </dgm:pt>
  </dgm:ptLst>
  <dgm:cxnLst>
    <dgm:cxn modelId="{7575FC03-B411-4439-B16D-21F0852ED8AC}" type="presOf" srcId="{3D32F667-9F7E-4EEC-951E-2C6C52963550}" destId="{B7649DF1-F0E9-48B6-9D8E-9006807BCA70}" srcOrd="0" destOrd="0" presId="urn:microsoft.com/office/officeart/2005/8/layout/pyramid2"/>
    <dgm:cxn modelId="{0CA7EC0E-1BE4-4F55-91FE-C3747DBD2B08}" type="presOf" srcId="{886FE4A3-C036-4D84-9EE4-63C324999FE2}" destId="{78910B74-909D-4986-8872-B3C349DE1800}" srcOrd="0" destOrd="0" presId="urn:microsoft.com/office/officeart/2005/8/layout/pyramid2"/>
    <dgm:cxn modelId="{76B5FE43-5D38-4BE9-AD83-A0F9BDE167A7}" type="presOf" srcId="{110E4540-5FA7-4813-B750-7752E6D1BFE8}" destId="{A220434C-6607-4761-98CE-E9787F45F4A8}" srcOrd="0" destOrd="0" presId="urn:microsoft.com/office/officeart/2005/8/layout/pyramid2"/>
    <dgm:cxn modelId="{162B9869-A848-4137-A5C7-C7C3BA4D9EDE}" srcId="{110E4540-5FA7-4813-B750-7752E6D1BFE8}" destId="{E423A245-EC3C-413D-8AE9-65983DC1365D}" srcOrd="1" destOrd="0" parTransId="{C3FB1376-FB94-4360-BC07-D54FAA303667}" sibTransId="{3B8403AB-C581-487E-9D92-92A65C5235C6}"/>
    <dgm:cxn modelId="{22415F72-68F0-4600-9EAA-A3EC5C4E01A0}" srcId="{110E4540-5FA7-4813-B750-7752E6D1BFE8}" destId="{3D32F667-9F7E-4EEC-951E-2C6C52963550}" srcOrd="0" destOrd="0" parTransId="{8D09C8D8-3BAE-457C-8DAD-238B984BE884}" sibTransId="{564BF650-4A8C-458E-B388-2F5BC783909E}"/>
    <dgm:cxn modelId="{6D789AD4-4778-45F4-A270-6432E9278DC2}" type="presOf" srcId="{E423A245-EC3C-413D-8AE9-65983DC1365D}" destId="{8A94D7CA-E359-43DF-890E-5A64F7CB3ACF}" srcOrd="0" destOrd="0" presId="urn:microsoft.com/office/officeart/2005/8/layout/pyramid2"/>
    <dgm:cxn modelId="{BF2D40ED-0721-44A0-BFF3-62BCC160F6E4}" srcId="{110E4540-5FA7-4813-B750-7752E6D1BFE8}" destId="{886FE4A3-C036-4D84-9EE4-63C324999FE2}" srcOrd="2" destOrd="0" parTransId="{19DE4EDE-15CA-49E4-A67E-DA5524EED946}" sibTransId="{539710BB-D693-40B5-B195-61100D2926A6}"/>
    <dgm:cxn modelId="{E90230A7-F415-43DE-B698-60C3B834A0C1}" type="presParOf" srcId="{A220434C-6607-4761-98CE-E9787F45F4A8}" destId="{391A7EEA-0023-4183-8E69-E2115312DC40}" srcOrd="0" destOrd="0" presId="urn:microsoft.com/office/officeart/2005/8/layout/pyramid2"/>
    <dgm:cxn modelId="{F27B5F15-CEEA-4112-A24C-AFB178B6B57C}" type="presParOf" srcId="{A220434C-6607-4761-98CE-E9787F45F4A8}" destId="{2D6AE588-9DDD-4575-86BD-96258EED6B48}" srcOrd="1" destOrd="0" presId="urn:microsoft.com/office/officeart/2005/8/layout/pyramid2"/>
    <dgm:cxn modelId="{0AE0D9F2-98C7-419E-AAF8-3B9F21C968C5}" type="presParOf" srcId="{2D6AE588-9DDD-4575-86BD-96258EED6B48}" destId="{B7649DF1-F0E9-48B6-9D8E-9006807BCA70}" srcOrd="0" destOrd="0" presId="urn:microsoft.com/office/officeart/2005/8/layout/pyramid2"/>
    <dgm:cxn modelId="{3C1F9DCF-2F52-424C-94B9-F65AC5DEB765}" type="presParOf" srcId="{2D6AE588-9DDD-4575-86BD-96258EED6B48}" destId="{F7AB72FA-EDC3-417F-AA76-B63D1ADFE81F}" srcOrd="1" destOrd="0" presId="urn:microsoft.com/office/officeart/2005/8/layout/pyramid2"/>
    <dgm:cxn modelId="{D6C84C3C-8F6F-4994-8186-D4803762CF11}" type="presParOf" srcId="{2D6AE588-9DDD-4575-86BD-96258EED6B48}" destId="{8A94D7CA-E359-43DF-890E-5A64F7CB3ACF}" srcOrd="2" destOrd="0" presId="urn:microsoft.com/office/officeart/2005/8/layout/pyramid2"/>
    <dgm:cxn modelId="{46C2DE8B-1048-4E57-B048-2004445B1A85}" type="presParOf" srcId="{2D6AE588-9DDD-4575-86BD-96258EED6B48}" destId="{6DB9B7FD-C34E-417C-9DC4-BBEBB1106E2B}" srcOrd="3" destOrd="0" presId="urn:microsoft.com/office/officeart/2005/8/layout/pyramid2"/>
    <dgm:cxn modelId="{A5CE60F5-54FF-4C4B-B793-3A1C952C148D}" type="presParOf" srcId="{2D6AE588-9DDD-4575-86BD-96258EED6B48}" destId="{78910B74-909D-4986-8872-B3C349DE1800}" srcOrd="4" destOrd="0" presId="urn:microsoft.com/office/officeart/2005/8/layout/pyramid2"/>
    <dgm:cxn modelId="{FF83DDA0-07B8-4E9F-8AE7-F92408EBB108}" type="presParOf" srcId="{2D6AE588-9DDD-4575-86BD-96258EED6B48}" destId="{4CB4E885-8EDF-49AE-B3BC-44FC9343521F}" srcOrd="5" destOrd="0" presId="urn:microsoft.com/office/officeart/2005/8/layout/pyramid2"/>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91A7EEA-0023-4183-8E69-E2115312DC40}">
      <dsp:nvSpPr>
        <dsp:cNvPr id="0" name=""/>
        <dsp:cNvSpPr/>
      </dsp:nvSpPr>
      <dsp:spPr>
        <a:xfrm>
          <a:off x="0" y="0"/>
          <a:ext cx="3003255" cy="4696280"/>
        </a:xfrm>
        <a:prstGeom prst="triangl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7649DF1-F0E9-48B6-9D8E-9006807BCA70}">
      <dsp:nvSpPr>
        <dsp:cNvPr id="0" name=""/>
        <dsp:cNvSpPr/>
      </dsp:nvSpPr>
      <dsp:spPr>
        <a:xfrm>
          <a:off x="1501627" y="472150"/>
          <a:ext cx="1952116" cy="1111697"/>
        </a:xfrm>
        <a:prstGeom prst="round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1910" tIns="41910" rIns="41910" bIns="41910" numCol="1" spcCol="1270" anchor="ctr" anchorCtr="0">
          <a:noAutofit/>
        </a:bodyPr>
        <a:lstStyle/>
        <a:p>
          <a:pPr marL="0" lvl="0" indent="0" algn="ctr" defTabSz="488950" rtl="0">
            <a:lnSpc>
              <a:spcPct val="90000"/>
            </a:lnSpc>
            <a:spcBef>
              <a:spcPct val="0"/>
            </a:spcBef>
            <a:spcAft>
              <a:spcPct val="35000"/>
            </a:spcAft>
            <a:buNone/>
          </a:pPr>
          <a:r>
            <a:rPr lang="en-US" sz="1100" b="0" u="sng" kern="1200" dirty="0">
              <a:latin typeface="Arial"/>
              <a:cs typeface="Arial"/>
            </a:rPr>
            <a:t>Memory and Processing </a:t>
          </a:r>
          <a:r>
            <a:rPr lang="en-US" sz="1100" b="0" u="sng" kern="1200" dirty="0">
              <a:solidFill>
                <a:srgbClr val="040C28"/>
              </a:solidFill>
              <a:latin typeface="Arial"/>
              <a:cs typeface="Arial"/>
            </a:rPr>
            <a:t>skills</a:t>
          </a:r>
          <a:r>
            <a:rPr lang="en-US" sz="1100" b="0" u="none" kern="1200" dirty="0">
              <a:solidFill>
                <a:srgbClr val="040C28"/>
              </a:solidFill>
              <a:latin typeface="Arial"/>
              <a:cs typeface="Arial"/>
            </a:rPr>
            <a:t>-Music can have a positive impact on cognitive abilities, memory retention, and processing skills</a:t>
          </a:r>
          <a:r>
            <a:rPr lang="en-US" sz="1100" b="0" u="none" kern="1200" dirty="0">
              <a:latin typeface="Arial"/>
              <a:cs typeface="Arial"/>
            </a:rPr>
            <a:t>.</a:t>
          </a:r>
          <a:r>
            <a:rPr lang="en-US" sz="1100" b="0" u="sng" kern="1200" dirty="0">
              <a:latin typeface="Arial"/>
              <a:cs typeface="Arial"/>
            </a:rPr>
            <a:t> </a:t>
          </a:r>
        </a:p>
      </dsp:txBody>
      <dsp:txXfrm>
        <a:off x="1555896" y="526419"/>
        <a:ext cx="1843578" cy="1003159"/>
      </dsp:txXfrm>
    </dsp:sp>
    <dsp:sp modelId="{8A94D7CA-E359-43DF-890E-5A64F7CB3ACF}">
      <dsp:nvSpPr>
        <dsp:cNvPr id="0" name=""/>
        <dsp:cNvSpPr/>
      </dsp:nvSpPr>
      <dsp:spPr>
        <a:xfrm>
          <a:off x="1501627" y="1722810"/>
          <a:ext cx="1952116" cy="1111697"/>
        </a:xfrm>
        <a:prstGeom prst="round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1910" tIns="41910" rIns="41910" bIns="41910" numCol="1" spcCol="1270" anchor="ctr" anchorCtr="0">
          <a:noAutofit/>
        </a:bodyPr>
        <a:lstStyle/>
        <a:p>
          <a:pPr marL="0" lvl="0" indent="0" algn="ctr" defTabSz="488950" rtl="0">
            <a:lnSpc>
              <a:spcPct val="90000"/>
            </a:lnSpc>
            <a:spcBef>
              <a:spcPct val="0"/>
            </a:spcBef>
            <a:spcAft>
              <a:spcPct val="35000"/>
            </a:spcAft>
            <a:buNone/>
          </a:pPr>
          <a:r>
            <a:rPr lang="en-US" sz="1100" b="0" u="sng" kern="1200" dirty="0">
              <a:latin typeface="Arial"/>
              <a:cs typeface="Arial"/>
            </a:rPr>
            <a:t>Communication Skills- </a:t>
          </a:r>
          <a:r>
            <a:rPr lang="en-US" sz="1100" b="0" u="none" kern="1200" dirty="0">
              <a:latin typeface="Arial"/>
              <a:cs typeface="Arial"/>
            </a:rPr>
            <a:t>Music can be a useful tool to share  emotions, feelings, self-expression and connecting with others.</a:t>
          </a:r>
        </a:p>
      </dsp:txBody>
      <dsp:txXfrm>
        <a:off x="1555896" y="1777079"/>
        <a:ext cx="1843578" cy="1003159"/>
      </dsp:txXfrm>
    </dsp:sp>
    <dsp:sp modelId="{78910B74-909D-4986-8872-B3C349DE1800}">
      <dsp:nvSpPr>
        <dsp:cNvPr id="0" name=""/>
        <dsp:cNvSpPr/>
      </dsp:nvSpPr>
      <dsp:spPr>
        <a:xfrm>
          <a:off x="1501627" y="2973469"/>
          <a:ext cx="1952116" cy="1111697"/>
        </a:xfrm>
        <a:prstGeom prst="round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1910" tIns="41910" rIns="41910" bIns="41910" numCol="1" spcCol="1270" anchor="ctr" anchorCtr="0">
          <a:noAutofit/>
        </a:bodyPr>
        <a:lstStyle/>
        <a:p>
          <a:pPr marL="0" lvl="0" indent="0" algn="ctr" defTabSz="488950" rtl="0">
            <a:lnSpc>
              <a:spcPct val="90000"/>
            </a:lnSpc>
            <a:spcBef>
              <a:spcPct val="0"/>
            </a:spcBef>
            <a:spcAft>
              <a:spcPct val="35000"/>
            </a:spcAft>
            <a:buNone/>
          </a:pPr>
          <a:r>
            <a:rPr lang="en-US" sz="1100" b="0" u="sng" kern="1200" dirty="0">
              <a:latin typeface="Arial"/>
              <a:cs typeface="Arial"/>
            </a:rPr>
            <a:t>Physiological </a:t>
          </a:r>
          <a:r>
            <a:rPr lang="en-US" sz="1100" b="0" u="sng" kern="1200" dirty="0">
              <a:solidFill>
                <a:srgbClr val="000000"/>
              </a:solidFill>
              <a:latin typeface="Arial"/>
              <a:ea typeface="Calibri Light"/>
              <a:cs typeface="Calibri Light"/>
            </a:rPr>
            <a:t>benefits –</a:t>
          </a:r>
          <a:r>
            <a:rPr lang="en-US" sz="1100" b="0" u="none" kern="1200" dirty="0">
              <a:solidFill>
                <a:srgbClr val="000000"/>
              </a:solidFill>
              <a:latin typeface="Arial"/>
              <a:ea typeface="Calibri Light"/>
              <a:cs typeface="Arial"/>
            </a:rPr>
            <a:t>Music</a:t>
          </a:r>
          <a:r>
            <a:rPr lang="en-US" sz="1100" b="0" u="none" kern="1200" dirty="0">
              <a:solidFill>
                <a:srgbClr val="000000"/>
              </a:solidFill>
              <a:latin typeface="Arial"/>
              <a:cs typeface="Arial"/>
            </a:rPr>
            <a:t> with fast tempos and rhythms have different physiological and emotional effects than music with slow tempos and rhythms.</a:t>
          </a:r>
          <a:endParaRPr lang="en-US" sz="1100" b="0" u="none" kern="1200" dirty="0">
            <a:solidFill>
              <a:srgbClr val="000000"/>
            </a:solidFill>
            <a:latin typeface="Calibri Light"/>
            <a:ea typeface="Calibri Light"/>
            <a:cs typeface="Calibri Light"/>
          </a:endParaRPr>
        </a:p>
      </dsp:txBody>
      <dsp:txXfrm>
        <a:off x="1555896" y="3027738"/>
        <a:ext cx="1843578" cy="100315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91A7EEA-0023-4183-8E69-E2115312DC40}">
      <dsp:nvSpPr>
        <dsp:cNvPr id="0" name=""/>
        <dsp:cNvSpPr/>
      </dsp:nvSpPr>
      <dsp:spPr>
        <a:xfrm>
          <a:off x="0" y="0"/>
          <a:ext cx="2878473" cy="4703320"/>
        </a:xfrm>
        <a:prstGeom prst="triangle">
          <a:avLst/>
        </a:prstGeom>
        <a:solidFill>
          <a:schemeClr val="accent1">
            <a:shade val="8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7649DF1-F0E9-48B6-9D8E-9006807BCA70}">
      <dsp:nvSpPr>
        <dsp:cNvPr id="0" name=""/>
        <dsp:cNvSpPr/>
      </dsp:nvSpPr>
      <dsp:spPr>
        <a:xfrm>
          <a:off x="1439236" y="472858"/>
          <a:ext cx="1871008" cy="1113364"/>
        </a:xfrm>
        <a:prstGeom prst="roundRect">
          <a:avLst/>
        </a:prstGeom>
        <a:solidFill>
          <a:schemeClr val="lt1">
            <a:alpha val="90000"/>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1910" tIns="41910" rIns="41910" bIns="41910" numCol="1" spcCol="1270" anchor="ctr" anchorCtr="0">
          <a:noAutofit/>
        </a:bodyPr>
        <a:lstStyle/>
        <a:p>
          <a:pPr marL="0" lvl="0" indent="0" algn="ctr" defTabSz="488950" rtl="0">
            <a:lnSpc>
              <a:spcPct val="90000"/>
            </a:lnSpc>
            <a:spcBef>
              <a:spcPct val="0"/>
            </a:spcBef>
            <a:spcAft>
              <a:spcPct val="35000"/>
            </a:spcAft>
            <a:buNone/>
          </a:pPr>
          <a:r>
            <a:rPr lang="en-US" sz="1100" b="0" u="sng" kern="1200" dirty="0">
              <a:latin typeface="Arial"/>
              <a:cs typeface="Calibri"/>
            </a:rPr>
            <a:t>Neuroscience</a:t>
          </a:r>
          <a:r>
            <a:rPr lang="en-US" sz="1100" b="0" u="none" kern="1200" dirty="0">
              <a:latin typeface="Arial"/>
              <a:cs typeface="Calibri"/>
            </a:rPr>
            <a:t>-Music</a:t>
          </a:r>
          <a:r>
            <a:rPr lang="en-US" sz="1100" b="0" kern="1200" dirty="0">
              <a:latin typeface="Arial"/>
              <a:cs typeface="Calibri"/>
            </a:rPr>
            <a:t> can influence brain chemistry. Releasing dopamine, pleasure hormone reducing cortisol. </a:t>
          </a:r>
          <a:endParaRPr lang="en-US" sz="1100" b="0" kern="1200" dirty="0">
            <a:latin typeface="Arial"/>
            <a:cs typeface="Calibri Light"/>
          </a:endParaRPr>
        </a:p>
      </dsp:txBody>
      <dsp:txXfrm>
        <a:off x="1493586" y="527208"/>
        <a:ext cx="1762308" cy="1004664"/>
      </dsp:txXfrm>
    </dsp:sp>
    <dsp:sp modelId="{8A94D7CA-E359-43DF-890E-5A64F7CB3ACF}">
      <dsp:nvSpPr>
        <dsp:cNvPr id="0" name=""/>
        <dsp:cNvSpPr/>
      </dsp:nvSpPr>
      <dsp:spPr>
        <a:xfrm>
          <a:off x="1439236" y="1725392"/>
          <a:ext cx="1871008" cy="1113364"/>
        </a:xfrm>
        <a:prstGeom prst="roundRect">
          <a:avLst/>
        </a:prstGeom>
        <a:solidFill>
          <a:schemeClr val="lt1">
            <a:alpha val="90000"/>
            <a:hueOff val="0"/>
            <a:satOff val="0"/>
            <a:lumOff val="0"/>
            <a:alphaOff val="0"/>
          </a:schemeClr>
        </a:solidFill>
        <a:ln w="12700" cap="flat" cmpd="sng" algn="ctr">
          <a:solidFill>
            <a:schemeClr val="accent1">
              <a:shade val="80000"/>
              <a:hueOff val="174641"/>
              <a:satOff val="-3128"/>
              <a:lumOff val="13293"/>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1910" tIns="41910" rIns="41910" bIns="41910" numCol="1" spcCol="1270" anchor="ctr" anchorCtr="0">
          <a:noAutofit/>
        </a:bodyPr>
        <a:lstStyle/>
        <a:p>
          <a:pPr marL="0" lvl="0" indent="0" algn="ctr" defTabSz="488950" rtl="0">
            <a:lnSpc>
              <a:spcPct val="90000"/>
            </a:lnSpc>
            <a:spcBef>
              <a:spcPct val="0"/>
            </a:spcBef>
            <a:spcAft>
              <a:spcPct val="35000"/>
            </a:spcAft>
            <a:buNone/>
          </a:pPr>
          <a:r>
            <a:rPr lang="en-US" sz="1100" b="0" u="sng" kern="1200" dirty="0">
              <a:latin typeface="Arial"/>
              <a:cs typeface="Calibri"/>
            </a:rPr>
            <a:t>Rehabilitation-</a:t>
          </a:r>
          <a:r>
            <a:rPr lang="en-US" sz="1100" b="0" u="none" kern="1200" dirty="0">
              <a:latin typeface="Arial"/>
              <a:cs typeface="Calibri"/>
            </a:rPr>
            <a:t>Music</a:t>
          </a:r>
          <a:r>
            <a:rPr lang="en-US" sz="1100" b="0" kern="1200" dirty="0">
              <a:latin typeface="Arial"/>
              <a:cs typeface="Calibri"/>
            </a:rPr>
            <a:t> based Therapy May improve Motor, Function and balance.</a:t>
          </a:r>
          <a:r>
            <a:rPr lang="en-US" sz="1100" b="0" kern="1200" dirty="0">
              <a:latin typeface="Arial"/>
              <a:ea typeface="Calibri"/>
              <a:cs typeface="Calibri"/>
            </a:rPr>
            <a:t> Music is used within a wide range of conditions. </a:t>
          </a:r>
        </a:p>
      </dsp:txBody>
      <dsp:txXfrm>
        <a:off x="1493586" y="1779742"/>
        <a:ext cx="1762308" cy="1004664"/>
      </dsp:txXfrm>
    </dsp:sp>
    <dsp:sp modelId="{78910B74-909D-4986-8872-B3C349DE1800}">
      <dsp:nvSpPr>
        <dsp:cNvPr id="0" name=""/>
        <dsp:cNvSpPr/>
      </dsp:nvSpPr>
      <dsp:spPr>
        <a:xfrm>
          <a:off x="1439236" y="2977927"/>
          <a:ext cx="1871008" cy="1113364"/>
        </a:xfrm>
        <a:prstGeom prst="roundRect">
          <a:avLst/>
        </a:prstGeom>
        <a:solidFill>
          <a:schemeClr val="lt1">
            <a:alpha val="90000"/>
            <a:hueOff val="0"/>
            <a:satOff val="0"/>
            <a:lumOff val="0"/>
            <a:alphaOff val="0"/>
          </a:schemeClr>
        </a:solidFill>
        <a:ln w="12700" cap="flat" cmpd="sng" algn="ctr">
          <a:solidFill>
            <a:schemeClr val="accent1">
              <a:shade val="80000"/>
              <a:hueOff val="349283"/>
              <a:satOff val="-6256"/>
              <a:lumOff val="26585"/>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1910" tIns="41910" rIns="41910" bIns="41910" numCol="1" spcCol="1270" anchor="ctr" anchorCtr="0">
          <a:noAutofit/>
        </a:bodyPr>
        <a:lstStyle/>
        <a:p>
          <a:pPr marL="0" lvl="0" indent="0" algn="ctr" defTabSz="488950" rtl="0">
            <a:lnSpc>
              <a:spcPct val="90000"/>
            </a:lnSpc>
            <a:spcBef>
              <a:spcPct val="0"/>
            </a:spcBef>
            <a:spcAft>
              <a:spcPct val="35000"/>
            </a:spcAft>
            <a:buNone/>
          </a:pPr>
          <a:r>
            <a:rPr lang="en-US" sz="1100" b="0" u="sng" kern="1200" dirty="0">
              <a:latin typeface="Arial"/>
              <a:cs typeface="Arial"/>
            </a:rPr>
            <a:t>Pain Management- </a:t>
          </a:r>
          <a:r>
            <a:rPr lang="en-US" sz="1100" b="0" u="none" kern="1200" dirty="0">
              <a:latin typeface="Arial"/>
              <a:cs typeface="Arial"/>
            </a:rPr>
            <a:t>Music may help with reducing acute and chronic pain, surgery and cancer treatment. </a:t>
          </a:r>
          <a:r>
            <a:rPr lang="en-US" sz="1100" b="0" u="none" kern="1200" dirty="0">
              <a:latin typeface="Calibri Light"/>
              <a:cs typeface="Calibri Light"/>
            </a:rPr>
            <a:t> </a:t>
          </a:r>
        </a:p>
      </dsp:txBody>
      <dsp:txXfrm>
        <a:off x="1493586" y="3032277"/>
        <a:ext cx="1762308" cy="1004664"/>
      </dsp:txXfrm>
    </dsp:sp>
  </dsp:spTree>
</dsp:drawing>
</file>

<file path=ppt/diagrams/layout1.xml><?xml version="1.0" encoding="utf-8"?>
<dgm:layoutDef xmlns:dgm="http://schemas.openxmlformats.org/drawingml/2006/diagram" xmlns:a="http://schemas.openxmlformats.org/drawingml/2006/main" uniqueId="urn:microsoft.com/office/officeart/2005/8/layout/pyramid2">
  <dgm:title val=""/>
  <dgm:desc val=""/>
  <dgm:catLst>
    <dgm:cat type="pyramid" pri="3000"/>
    <dgm:cat type="list" pri="21000"/>
    <dgm:cat type="convert" pri="17000"/>
  </dgm:catLst>
  <dgm:sampData useDef="1">
    <dgm:dataModel>
      <dgm:ptLst/>
      <dgm:bg/>
      <dgm:whole/>
    </dgm:dataModel>
  </dgm:sampData>
  <dgm:styleData useDef="1">
    <dgm:dataModel>
      <dgm:ptLst/>
      <dgm:bg/>
      <dgm:whole/>
    </dgm:dataModel>
  </dgm:styleData>
  <dgm:clrData useDef="1">
    <dgm:dataModel>
      <dgm:ptLst/>
      <dgm:bg/>
      <dgm:whole/>
    </dgm:dataModel>
  </dgm:clrData>
  <dgm:layoutNode name="compositeShape">
    <dgm:alg type="composite"/>
    <dgm:shape xmlns:r="http://schemas.openxmlformats.org/officeDocument/2006/relationships" r:blip="">
      <dgm:adjLst/>
    </dgm:shape>
    <dgm:presOf/>
    <dgm:varLst>
      <dgm:dir/>
      <dgm:resizeHandles/>
    </dgm:varLst>
    <dgm:choose name="Name0">
      <dgm:if name="Name1" func="var" arg="dir" op="equ" val="norm">
        <dgm:constrLst>
          <dgm:constr type="w" for="ch" forName="pyramid" refType="h"/>
          <dgm:constr type="h" for="ch" forName="pyramid" refType="h"/>
          <dgm:constr type="h" for="ch" forName="theList" refType="h" fact="0.8"/>
          <dgm:constr type="w" for="ch" forName="theList" refType="h" fact="0.65"/>
          <dgm:constr type="ctrY" for="ch" forName="theList" refType="h" refFor="ch" refForName="pyramid" fact="0.5"/>
          <dgm:constr type="l" for="ch" forName="theList" refType="w" refFor="ch" refForName="pyramid" fact="0.5"/>
          <dgm:constr type="h" for="des" forName="aSpace" refType="h" fact="0.1"/>
        </dgm:constrLst>
      </dgm:if>
      <dgm:else name="Name2">
        <dgm:constrLst>
          <dgm:constr type="w" for="ch" forName="pyramid" refType="h"/>
          <dgm:constr type="h" for="ch" forName="pyramid" refType="h"/>
          <dgm:constr type="h" for="ch" forName="theList" refType="h" fact="0.8"/>
          <dgm:constr type="w" for="ch" forName="theList" refType="h" fact="0.65"/>
          <dgm:constr type="ctrY" for="ch" forName="theList" refType="h" refFor="ch" refForName="pyramid" fact="0.5"/>
          <dgm:constr type="r" for="ch" forName="theList" refType="w" refFor="ch" refForName="pyramid" fact="0.5"/>
          <dgm:constr type="h" for="des" forName="aSpace" refType="h" fact="0.1"/>
        </dgm:constrLst>
      </dgm:else>
    </dgm:choose>
    <dgm:ruleLst/>
    <dgm:choose name="Name3">
      <dgm:if name="Name4" axis="ch" ptType="node" func="cnt" op="gte" val="1">
        <dgm:layoutNode name="pyramid" styleLbl="node1">
          <dgm:alg type="sp"/>
          <dgm:shape xmlns:r="http://schemas.openxmlformats.org/officeDocument/2006/relationships" type="triangle" r:blip="">
            <dgm:adjLst/>
          </dgm:shape>
          <dgm:presOf/>
          <dgm:constrLst/>
          <dgm:ruleLst/>
        </dgm:layoutNode>
        <dgm:layoutNode name="theList">
          <dgm:alg type="lin">
            <dgm:param type="linDir" val="fromT"/>
          </dgm:alg>
          <dgm:shape xmlns:r="http://schemas.openxmlformats.org/officeDocument/2006/relationships" r:blip="">
            <dgm:adjLst/>
          </dgm:shape>
          <dgm:presOf/>
          <dgm:constrLst>
            <dgm:constr type="w" for="ch" forName="aNode" refType="w"/>
            <dgm:constr type="h" for="ch" forName="aNode" refType="h"/>
            <dgm:constr type="primFontSz" for="ch" ptType="node" op="equ"/>
          </dgm:constrLst>
          <dgm:ruleLst/>
          <dgm:forEach name="aNodeForEach" axis="ch" ptType="node">
            <dgm:layoutNode name="aNode" styleLbl="fgAcc1">
              <dgm:varLst>
                <dgm:bulletEnabled val="1"/>
              </dgm:varLst>
              <dgm:alg type="tx"/>
              <dgm:shape xmlns:r="http://schemas.openxmlformats.org/officeDocument/2006/relationships" type="roundRect" r:blip="">
                <dgm:adjLst/>
              </dgm:shape>
              <dgm:presOf axis="desOrSelf" ptType="node"/>
              <dgm:constrLst>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aSpace">
              <dgm:alg type="sp"/>
              <dgm:shape xmlns:r="http://schemas.openxmlformats.org/officeDocument/2006/relationships" r:blip="">
                <dgm:adjLst/>
              </dgm:shape>
              <dgm:presOf/>
              <dgm:constrLst/>
              <dgm:ruleLst/>
            </dgm:layoutNode>
          </dgm:forEach>
        </dgm:layoutNode>
      </dgm:if>
      <dgm:else name="Name5"/>
    </dgm:choose>
  </dgm:layoutNode>
</dgm:layoutDef>
</file>

<file path=ppt/diagrams/layout2.xml><?xml version="1.0" encoding="utf-8"?>
<dgm:layoutDef xmlns:dgm="http://schemas.openxmlformats.org/drawingml/2006/diagram" xmlns:a="http://schemas.openxmlformats.org/drawingml/2006/main" uniqueId="urn:microsoft.com/office/officeart/2005/8/layout/pyramid2">
  <dgm:title val=""/>
  <dgm:desc val=""/>
  <dgm:catLst>
    <dgm:cat type="pyramid" pri="3000"/>
    <dgm:cat type="list" pri="21000"/>
    <dgm:cat type="convert" pri="17000"/>
  </dgm:catLst>
  <dgm:sampData useDef="1">
    <dgm:dataModel>
      <dgm:ptLst/>
      <dgm:bg/>
      <dgm:whole/>
    </dgm:dataModel>
  </dgm:sampData>
  <dgm:styleData useDef="1">
    <dgm:dataModel>
      <dgm:ptLst/>
      <dgm:bg/>
      <dgm:whole/>
    </dgm:dataModel>
  </dgm:styleData>
  <dgm:clrData useDef="1">
    <dgm:dataModel>
      <dgm:ptLst/>
      <dgm:bg/>
      <dgm:whole/>
    </dgm:dataModel>
  </dgm:clrData>
  <dgm:layoutNode name="compositeShape">
    <dgm:alg type="composite"/>
    <dgm:shape xmlns:r="http://schemas.openxmlformats.org/officeDocument/2006/relationships" r:blip="">
      <dgm:adjLst/>
    </dgm:shape>
    <dgm:presOf/>
    <dgm:varLst>
      <dgm:dir/>
      <dgm:resizeHandles/>
    </dgm:varLst>
    <dgm:choose name="Name0">
      <dgm:if name="Name1" func="var" arg="dir" op="equ" val="norm">
        <dgm:constrLst>
          <dgm:constr type="w" for="ch" forName="pyramid" refType="h"/>
          <dgm:constr type="h" for="ch" forName="pyramid" refType="h"/>
          <dgm:constr type="h" for="ch" forName="theList" refType="h" fact="0.8"/>
          <dgm:constr type="w" for="ch" forName="theList" refType="h" fact="0.65"/>
          <dgm:constr type="ctrY" for="ch" forName="theList" refType="h" refFor="ch" refForName="pyramid" fact="0.5"/>
          <dgm:constr type="l" for="ch" forName="theList" refType="w" refFor="ch" refForName="pyramid" fact="0.5"/>
          <dgm:constr type="h" for="des" forName="aSpace" refType="h" fact="0.1"/>
        </dgm:constrLst>
      </dgm:if>
      <dgm:else name="Name2">
        <dgm:constrLst>
          <dgm:constr type="w" for="ch" forName="pyramid" refType="h"/>
          <dgm:constr type="h" for="ch" forName="pyramid" refType="h"/>
          <dgm:constr type="h" for="ch" forName="theList" refType="h" fact="0.8"/>
          <dgm:constr type="w" for="ch" forName="theList" refType="h" fact="0.65"/>
          <dgm:constr type="ctrY" for="ch" forName="theList" refType="h" refFor="ch" refForName="pyramid" fact="0.5"/>
          <dgm:constr type="r" for="ch" forName="theList" refType="w" refFor="ch" refForName="pyramid" fact="0.5"/>
          <dgm:constr type="h" for="des" forName="aSpace" refType="h" fact="0.1"/>
        </dgm:constrLst>
      </dgm:else>
    </dgm:choose>
    <dgm:ruleLst/>
    <dgm:choose name="Name3">
      <dgm:if name="Name4" axis="ch" ptType="node" func="cnt" op="gte" val="1">
        <dgm:layoutNode name="pyramid" styleLbl="node1">
          <dgm:alg type="sp"/>
          <dgm:shape xmlns:r="http://schemas.openxmlformats.org/officeDocument/2006/relationships" type="triangle" r:blip="">
            <dgm:adjLst/>
          </dgm:shape>
          <dgm:presOf/>
          <dgm:constrLst/>
          <dgm:ruleLst/>
        </dgm:layoutNode>
        <dgm:layoutNode name="theList">
          <dgm:alg type="lin">
            <dgm:param type="linDir" val="fromT"/>
          </dgm:alg>
          <dgm:shape xmlns:r="http://schemas.openxmlformats.org/officeDocument/2006/relationships" r:blip="">
            <dgm:adjLst/>
          </dgm:shape>
          <dgm:presOf/>
          <dgm:constrLst>
            <dgm:constr type="w" for="ch" forName="aNode" refType="w"/>
            <dgm:constr type="h" for="ch" forName="aNode" refType="h"/>
            <dgm:constr type="primFontSz" for="ch" ptType="node" op="equ"/>
          </dgm:constrLst>
          <dgm:ruleLst/>
          <dgm:forEach name="aNodeForEach" axis="ch" ptType="node">
            <dgm:layoutNode name="aNode" styleLbl="fgAcc1">
              <dgm:varLst>
                <dgm:bulletEnabled val="1"/>
              </dgm:varLst>
              <dgm:alg type="tx"/>
              <dgm:shape xmlns:r="http://schemas.openxmlformats.org/officeDocument/2006/relationships" type="roundRect" r:blip="">
                <dgm:adjLst/>
              </dgm:shape>
              <dgm:presOf axis="desOrSelf" ptType="node"/>
              <dgm:constrLst>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aSpace">
              <dgm:alg type="sp"/>
              <dgm:shape xmlns:r="http://schemas.openxmlformats.org/officeDocument/2006/relationships" r:blip="">
                <dgm:adjLst/>
              </dgm:shape>
              <dgm:presOf/>
              <dgm:constrLst/>
              <dgm:ruleLst/>
            </dgm:layoutNode>
          </dgm:forEach>
        </dgm:layoutNode>
      </dgm:if>
      <dgm:else name="Name5"/>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C764DE79-268F-4C1A-8933-263129D2AF90}" type="datetimeFigureOut">
              <a:rPr lang="en-US" dirty="0"/>
              <a:t>10/29/2024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84137085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10/29/2024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53931929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dirty="0"/>
              <a:t>10/29/2024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65809962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C764DE79-268F-4C1A-8933-263129D2AF90}" type="datetimeFigureOut">
              <a:rPr lang="en-US" dirty="0"/>
              <a:t>10/29/2024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407035145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C764DE79-268F-4C1A-8933-263129D2AF90}" type="datetimeFigureOut">
              <a:rPr lang="en-US" dirty="0"/>
              <a:t>10/29/2024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74988932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C764DE79-268F-4C1A-8933-263129D2AF90}" type="datetimeFigureOut">
              <a:rPr lang="en-US" dirty="0"/>
              <a:t>10/29/2024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71449756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dirty="0"/>
              <a:t>10/29/2024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402274409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10/29/2024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21429477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10/29/2024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414754353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10/29/2024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43665278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10/29/2024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7278213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764DE79-268F-4C1A-8933-263129D2AF90}" type="datetimeFigureOut">
              <a:rPr lang="en-US" dirty="0"/>
              <a:t>10/29/2024</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8F63A3B-78C7-47BE-AE5E-E10140E04643}" type="slidenum">
              <a:rPr lang="en-US" dirty="0"/>
              <a:t>‹#›</a:t>
            </a:fld>
            <a:endParaRPr lang="en-US"/>
          </a:p>
        </p:txBody>
      </p:sp>
    </p:spTree>
    <p:extLst>
      <p:ext uri="{BB962C8B-B14F-4D97-AF65-F5344CB8AC3E}">
        <p14:creationId xmlns:p14="http://schemas.microsoft.com/office/powerpoint/2010/main" val="269967692"/>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diagramLayout" Target="../diagrams/layout2.xml"/><Relationship Id="rId13" Type="http://schemas.openxmlformats.org/officeDocument/2006/relationships/image" Target="../media/image2.jpeg"/><Relationship Id="rId18" Type="http://schemas.openxmlformats.org/officeDocument/2006/relationships/image" Target="../media/image7.jpeg"/><Relationship Id="rId3" Type="http://schemas.openxmlformats.org/officeDocument/2006/relationships/diagramLayout" Target="../diagrams/layout1.xml"/><Relationship Id="rId7" Type="http://schemas.openxmlformats.org/officeDocument/2006/relationships/diagramData" Target="../diagrams/data2.xml"/><Relationship Id="rId12" Type="http://schemas.openxmlformats.org/officeDocument/2006/relationships/image" Target="../media/image1.jpeg"/><Relationship Id="rId17" Type="http://schemas.openxmlformats.org/officeDocument/2006/relationships/image" Target="../media/image6.jpeg"/><Relationship Id="rId2" Type="http://schemas.openxmlformats.org/officeDocument/2006/relationships/diagramData" Target="../diagrams/data1.xml"/><Relationship Id="rId16" Type="http://schemas.openxmlformats.org/officeDocument/2006/relationships/image" Target="../media/image5.jpeg"/><Relationship Id="rId1" Type="http://schemas.openxmlformats.org/officeDocument/2006/relationships/slideLayout" Target="../slideLayouts/slideLayout9.xml"/><Relationship Id="rId6" Type="http://schemas.microsoft.com/office/2007/relationships/diagramDrawing" Target="../diagrams/drawing1.xml"/><Relationship Id="rId11" Type="http://schemas.microsoft.com/office/2007/relationships/diagramDrawing" Target="../diagrams/drawing2.xml"/><Relationship Id="rId5" Type="http://schemas.openxmlformats.org/officeDocument/2006/relationships/diagramColors" Target="../diagrams/colors1.xml"/><Relationship Id="rId15" Type="http://schemas.openxmlformats.org/officeDocument/2006/relationships/image" Target="../media/image4.jpeg"/><Relationship Id="rId10" Type="http://schemas.openxmlformats.org/officeDocument/2006/relationships/diagramColors" Target="../diagrams/colors2.xml"/><Relationship Id="rId19" Type="http://schemas.openxmlformats.org/officeDocument/2006/relationships/image" Target="../media/image8.jpeg"/><Relationship Id="rId4" Type="http://schemas.openxmlformats.org/officeDocument/2006/relationships/diagramQuickStyle" Target="../diagrams/quickStyle1.xml"/><Relationship Id="rId9" Type="http://schemas.openxmlformats.org/officeDocument/2006/relationships/diagramQuickStyle" Target="../diagrams/quickStyle2.xml"/><Relationship Id="rId14" Type="http://schemas.openxmlformats.org/officeDocument/2006/relationships/image" Target="../media/image3.jpeg"/></Relationships>
</file>

<file path=ppt/slides/_rels/slide2.xml.rels><?xml version="1.0" encoding="UTF-8" standalone="yes"?>
<Relationships xmlns="http://schemas.openxmlformats.org/package/2006/relationships"><Relationship Id="rId8" Type="http://schemas.openxmlformats.org/officeDocument/2006/relationships/hyperlink" Target="https://doi.org/10.1093/jmt/thu023" TargetMode="External"/><Relationship Id="rId3" Type="http://schemas.openxmlformats.org/officeDocument/2006/relationships/hyperlink" Target="https://www.sciencedirect.com/science/article/pii/S1353611799800936" TargetMode="External"/><Relationship Id="rId7" Type="http://schemas.openxmlformats.org/officeDocument/2006/relationships/hyperlink" Target="https://www.tandfonline.com/doi/citedby/10.1080/17437199.2020.1846580?scroll=top&amp;needAccess=true" TargetMode="External"/><Relationship Id="rId12" Type="http://schemas.openxmlformats.org/officeDocument/2006/relationships/hyperlink" Target="https://www.tandfonline.com/doi/abs/10.1080/08098131.2010.485785" TargetMode="External"/><Relationship Id="rId2" Type="http://schemas.openxmlformats.org/officeDocument/2006/relationships/hyperlink" Target="https://doi.org/10.1016/S1353-6117(99" TargetMode="External"/><Relationship Id="rId1" Type="http://schemas.openxmlformats.org/officeDocument/2006/relationships/slideLayout" Target="../slideLayouts/slideLayout7.xml"/><Relationship Id="rId6" Type="http://schemas.openxmlformats.org/officeDocument/2006/relationships/hyperlink" Target="https://doi.org/10.1080/17437199.2020.1846580" TargetMode="External"/><Relationship Id="rId11" Type="http://schemas.openxmlformats.org/officeDocument/2006/relationships/hyperlink" Target="https://doi.org/10.1080/08098131.2010.485785" TargetMode="External"/><Relationship Id="rId5" Type="http://schemas.openxmlformats.org/officeDocument/2006/relationships/hyperlink" Target="https://pmc.ncbi.nlm.nih.gov/articles/PMC9417331/" TargetMode="External"/><Relationship Id="rId10" Type="http://schemas.openxmlformats.org/officeDocument/2006/relationships/hyperlink" Target="https://www.google.co.uk/search?q=music+&amp;sca_esv=8fcd9e4cca559972&amp;udm=2&amp;biw=1912&amp;bih=930&amp;ei=tW4fZ63WFb2mhbIP2p7ykAw&amp;ved=0ahUKEwjthJv49bCJAxU9U0EAHVqPHMIQ4dUDCBA&amp;uact=5&amp;oq=music+&amp;gs_lp=EgNpbWciBm11c2ljIDIKEAAYgAQYQxiKBTIIEAAYgAQYsQMyCxAAGIAEGLEDGIMBMg4QABiABBixAxiDARiKBTIIEAAYgAQYsQMyCBAAGIAEGLEDMggQABiABBixAzIIEAAYgAQYsQMyCBAAGIAEGLEDMggQABiABBixA0j8IVC0CFi3F3ABeACQAQCYAUqgAZcGqgECMTS4AQPIAQD4AQGYAg-gAtoGwgIFEAAYgATCAgYQABgIGB7CAggQABgIGB4YD8ICBBAAGB6YAwCIBgGSBwIxNaAHuk8&amp;sclient=img" TargetMode="External"/><Relationship Id="rId4" Type="http://schemas.openxmlformats.org/officeDocument/2006/relationships/hyperlink" Target="https://www.bamt.org/music-therapy/what-is-music-therapy" TargetMode="External"/><Relationship Id="rId9" Type="http://schemas.openxmlformats.org/officeDocument/2006/relationships/hyperlink" Target="https://academic.oup.com/jmt/article/51/3/211/1024805?login=true"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accent1">
            <a:lumMod val="20000"/>
            <a:lumOff val="80000"/>
          </a:schemeClr>
        </a:solidFill>
        <a:effectLst/>
      </p:bgPr>
    </p:bg>
    <p:spTree>
      <p:nvGrpSpPr>
        <p:cNvPr id="1" name=""/>
        <p:cNvGrpSpPr/>
        <p:nvPr/>
      </p:nvGrpSpPr>
      <p:grpSpPr>
        <a:xfrm>
          <a:off x="0" y="0"/>
          <a:ext cx="0" cy="0"/>
          <a:chOff x="0" y="0"/>
          <a:chExt cx="0" cy="0"/>
        </a:xfrm>
      </p:grpSpPr>
      <p:sp>
        <p:nvSpPr>
          <p:cNvPr id="34" name="Title 33">
            <a:extLst>
              <a:ext uri="{FF2B5EF4-FFF2-40B4-BE49-F238E27FC236}">
                <a16:creationId xmlns:a16="http://schemas.microsoft.com/office/drawing/2014/main" id="{187235E4-45DC-D334-7D7F-E0F95D831C6A}"/>
              </a:ext>
            </a:extLst>
          </p:cNvPr>
          <p:cNvSpPr>
            <a:spLocks noGrp="1"/>
          </p:cNvSpPr>
          <p:nvPr>
            <p:ph type="title"/>
          </p:nvPr>
        </p:nvSpPr>
        <p:spPr>
          <a:xfrm>
            <a:off x="288969" y="392564"/>
            <a:ext cx="5156795" cy="480063"/>
          </a:xfrm>
          <a:solidFill>
            <a:schemeClr val="accent1">
              <a:lumMod val="40000"/>
              <a:lumOff val="60000"/>
            </a:schemeClr>
          </a:solidFill>
          <a:ln w="28575">
            <a:solidFill>
              <a:schemeClr val="tx1"/>
            </a:solidFill>
          </a:ln>
        </p:spPr>
        <p:txBody>
          <a:bodyPr>
            <a:noAutofit/>
          </a:bodyPr>
          <a:lstStyle/>
          <a:p>
            <a:r>
              <a:rPr lang="en-US" sz="2400" b="1">
                <a:cs typeface="Calibri Light"/>
              </a:rPr>
              <a:t>                       Music Therapy</a:t>
            </a:r>
            <a:endParaRPr lang="en-US" sz="2400" b="1"/>
          </a:p>
        </p:txBody>
      </p:sp>
      <p:sp>
        <p:nvSpPr>
          <p:cNvPr id="29" name="Text Placeholder 28">
            <a:extLst>
              <a:ext uri="{FF2B5EF4-FFF2-40B4-BE49-F238E27FC236}">
                <a16:creationId xmlns:a16="http://schemas.microsoft.com/office/drawing/2014/main" id="{569998FC-2552-D3AE-B3B2-7057CD40A2BF}"/>
              </a:ext>
            </a:extLst>
          </p:cNvPr>
          <p:cNvSpPr>
            <a:spLocks noGrp="1"/>
          </p:cNvSpPr>
          <p:nvPr>
            <p:ph type="body" sz="half" idx="2"/>
          </p:nvPr>
        </p:nvSpPr>
        <p:spPr>
          <a:xfrm>
            <a:off x="302275" y="962677"/>
            <a:ext cx="5135330" cy="5510440"/>
          </a:xfrm>
          <a:solidFill>
            <a:schemeClr val="accent1">
              <a:lumMod val="60000"/>
              <a:lumOff val="40000"/>
            </a:schemeClr>
          </a:solidFill>
          <a:ln w="28575">
            <a:solidFill>
              <a:schemeClr val="tx1"/>
            </a:solidFill>
            <a:prstDash val="solid"/>
          </a:ln>
        </p:spPr>
        <p:txBody>
          <a:bodyPr vert="horz" lIns="51435" tIns="25718" rIns="51435" bIns="25718" rtlCol="0" anchor="t">
            <a:normAutofit/>
          </a:bodyPr>
          <a:lstStyle/>
          <a:p>
            <a:endParaRPr lang="en-US" b="1">
              <a:cs typeface="Calibri"/>
            </a:endParaRPr>
          </a:p>
          <a:p>
            <a:endParaRPr lang="en-US" b="1">
              <a:cs typeface="Calibri"/>
            </a:endParaRPr>
          </a:p>
          <a:p>
            <a:endParaRPr lang="en-US" b="1">
              <a:cs typeface="Calibri"/>
            </a:endParaRPr>
          </a:p>
          <a:p>
            <a:endParaRPr lang="en-US" b="1">
              <a:cs typeface="Calibri"/>
            </a:endParaRPr>
          </a:p>
          <a:p>
            <a:endParaRPr lang="en-US" b="1">
              <a:cs typeface="Calibri"/>
            </a:endParaRPr>
          </a:p>
          <a:p>
            <a:endParaRPr lang="en-US" sz="1200">
              <a:cs typeface="Calibri"/>
            </a:endParaRPr>
          </a:p>
        </p:txBody>
      </p:sp>
      <p:sp>
        <p:nvSpPr>
          <p:cNvPr id="28" name="Content Placeholder 27">
            <a:extLst>
              <a:ext uri="{FF2B5EF4-FFF2-40B4-BE49-F238E27FC236}">
                <a16:creationId xmlns:a16="http://schemas.microsoft.com/office/drawing/2014/main" id="{ABACD8EA-F9BD-4E24-CE4C-A0AD074E8358}"/>
              </a:ext>
            </a:extLst>
          </p:cNvPr>
          <p:cNvSpPr>
            <a:spLocks noGrp="1"/>
          </p:cNvSpPr>
          <p:nvPr>
            <p:ph idx="4294967295"/>
          </p:nvPr>
        </p:nvSpPr>
        <p:spPr>
          <a:xfrm>
            <a:off x="5439270" y="400877"/>
            <a:ext cx="6466827" cy="6055105"/>
          </a:xfrm>
          <a:noFill/>
          <a:ln w="28575">
            <a:solidFill>
              <a:schemeClr val="tx1"/>
            </a:solidFill>
          </a:ln>
        </p:spPr>
        <p:txBody>
          <a:bodyPr vert="horz" lIns="51435" tIns="25718" rIns="51435" bIns="25718" rtlCol="0" anchor="t">
            <a:normAutofit/>
          </a:bodyPr>
          <a:lstStyle/>
          <a:p>
            <a:pPr marL="0" indent="0">
              <a:buNone/>
            </a:pPr>
            <a:endParaRPr lang="en-US" sz="1350" b="1">
              <a:cs typeface="Calibri"/>
            </a:endParaRPr>
          </a:p>
          <a:p>
            <a:pPr marL="0" indent="0">
              <a:buNone/>
            </a:pPr>
            <a:endParaRPr lang="en-US" sz="2400" b="1">
              <a:cs typeface="Calibri"/>
            </a:endParaRPr>
          </a:p>
        </p:txBody>
      </p:sp>
      <p:graphicFrame>
        <p:nvGraphicFramePr>
          <p:cNvPr id="693" name="Diagram 692">
            <a:extLst>
              <a:ext uri="{FF2B5EF4-FFF2-40B4-BE49-F238E27FC236}">
                <a16:creationId xmlns:a16="http://schemas.microsoft.com/office/drawing/2014/main" id="{3BE9CC3B-7705-433D-0E41-5DC1F621BCFF}"/>
              </a:ext>
            </a:extLst>
          </p:cNvPr>
          <p:cNvGraphicFramePr/>
          <p:nvPr>
            <p:extLst>
              <p:ext uri="{D42A27DB-BD31-4B8C-83A1-F6EECF244321}">
                <p14:modId xmlns:p14="http://schemas.microsoft.com/office/powerpoint/2010/main" val="996333614"/>
              </p:ext>
            </p:extLst>
          </p:nvPr>
        </p:nvGraphicFramePr>
        <p:xfrm>
          <a:off x="8329921" y="1678742"/>
          <a:ext cx="3453744" cy="469628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graphicFrame>
        <p:nvGraphicFramePr>
          <p:cNvPr id="742" name="Diagram 741">
            <a:extLst>
              <a:ext uri="{FF2B5EF4-FFF2-40B4-BE49-F238E27FC236}">
                <a16:creationId xmlns:a16="http://schemas.microsoft.com/office/drawing/2014/main" id="{BC1C1450-A498-5E10-101B-80B14F504486}"/>
              </a:ext>
            </a:extLst>
          </p:cNvPr>
          <p:cNvGraphicFramePr/>
          <p:nvPr>
            <p:extLst>
              <p:ext uri="{D42A27DB-BD31-4B8C-83A1-F6EECF244321}">
                <p14:modId xmlns:p14="http://schemas.microsoft.com/office/powerpoint/2010/main" val="3454305296"/>
              </p:ext>
            </p:extLst>
          </p:nvPr>
        </p:nvGraphicFramePr>
        <p:xfrm>
          <a:off x="5448979" y="1682987"/>
          <a:ext cx="3310245" cy="4703320"/>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pic>
        <p:nvPicPr>
          <p:cNvPr id="1345" name="Picture 1344" descr="11,704,427 Power of music Vector Images ...">
            <a:extLst>
              <a:ext uri="{FF2B5EF4-FFF2-40B4-BE49-F238E27FC236}">
                <a16:creationId xmlns:a16="http://schemas.microsoft.com/office/drawing/2014/main" id="{0F7B60D9-27EC-3B42-CC57-DAC9C4B70A4A}"/>
              </a:ext>
            </a:extLst>
          </p:cNvPr>
          <p:cNvPicPr>
            <a:picLocks noChangeAspect="1"/>
          </p:cNvPicPr>
          <p:nvPr/>
        </p:nvPicPr>
        <p:blipFill>
          <a:blip r:embed="rId12"/>
          <a:stretch>
            <a:fillRect/>
          </a:stretch>
        </p:blipFill>
        <p:spPr>
          <a:xfrm>
            <a:off x="5892401" y="2202026"/>
            <a:ext cx="879199" cy="1060731"/>
          </a:xfrm>
          <a:prstGeom prst="rect">
            <a:avLst/>
          </a:prstGeom>
        </p:spPr>
      </p:pic>
      <p:pic>
        <p:nvPicPr>
          <p:cNvPr id="1347" name="Picture 1346" descr="Does Listening to Music at Work Affect ...">
            <a:extLst>
              <a:ext uri="{FF2B5EF4-FFF2-40B4-BE49-F238E27FC236}">
                <a16:creationId xmlns:a16="http://schemas.microsoft.com/office/drawing/2014/main" id="{DC5D4735-7CE3-37A0-86A4-48134EF9BCD4}"/>
              </a:ext>
            </a:extLst>
          </p:cNvPr>
          <p:cNvPicPr>
            <a:picLocks noChangeAspect="1"/>
          </p:cNvPicPr>
          <p:nvPr/>
        </p:nvPicPr>
        <p:blipFill>
          <a:blip r:embed="rId13"/>
          <a:stretch>
            <a:fillRect/>
          </a:stretch>
        </p:blipFill>
        <p:spPr>
          <a:xfrm>
            <a:off x="5887418" y="4662744"/>
            <a:ext cx="878920" cy="1086215"/>
          </a:xfrm>
          <a:prstGeom prst="rect">
            <a:avLst/>
          </a:prstGeom>
        </p:spPr>
      </p:pic>
      <p:pic>
        <p:nvPicPr>
          <p:cNvPr id="1349" name="Picture 1348" descr="Stick Figure Listening To Music | Great ...">
            <a:extLst>
              <a:ext uri="{FF2B5EF4-FFF2-40B4-BE49-F238E27FC236}">
                <a16:creationId xmlns:a16="http://schemas.microsoft.com/office/drawing/2014/main" id="{FFD2E9E4-8E71-BC6A-F03E-41A31432A37E}"/>
              </a:ext>
            </a:extLst>
          </p:cNvPr>
          <p:cNvPicPr>
            <a:picLocks noChangeAspect="1"/>
          </p:cNvPicPr>
          <p:nvPr/>
        </p:nvPicPr>
        <p:blipFill>
          <a:blip r:embed="rId14"/>
          <a:stretch>
            <a:fillRect/>
          </a:stretch>
        </p:blipFill>
        <p:spPr>
          <a:xfrm>
            <a:off x="8875058" y="3434638"/>
            <a:ext cx="818082" cy="1035701"/>
          </a:xfrm>
          <a:prstGeom prst="rect">
            <a:avLst/>
          </a:prstGeom>
        </p:spPr>
      </p:pic>
      <p:pic>
        <p:nvPicPr>
          <p:cNvPr id="1358" name="Picture 1357" descr="Amazing Benefits Of Listening To Music">
            <a:extLst>
              <a:ext uri="{FF2B5EF4-FFF2-40B4-BE49-F238E27FC236}">
                <a16:creationId xmlns:a16="http://schemas.microsoft.com/office/drawing/2014/main" id="{25F803C5-9A8F-7ED9-97D6-E0C4D21AF237}"/>
              </a:ext>
            </a:extLst>
          </p:cNvPr>
          <p:cNvPicPr>
            <a:picLocks noChangeAspect="1"/>
          </p:cNvPicPr>
          <p:nvPr/>
        </p:nvPicPr>
        <p:blipFill>
          <a:blip r:embed="rId15"/>
          <a:stretch>
            <a:fillRect/>
          </a:stretch>
        </p:blipFill>
        <p:spPr>
          <a:xfrm>
            <a:off x="8946895" y="2202359"/>
            <a:ext cx="822589" cy="1064566"/>
          </a:xfrm>
          <a:prstGeom prst="rect">
            <a:avLst/>
          </a:prstGeom>
        </p:spPr>
      </p:pic>
      <p:pic>
        <p:nvPicPr>
          <p:cNvPr id="1362" name="Picture 1361" descr="How Rhythm and Melody Impact Our Lives ...">
            <a:extLst>
              <a:ext uri="{FF2B5EF4-FFF2-40B4-BE49-F238E27FC236}">
                <a16:creationId xmlns:a16="http://schemas.microsoft.com/office/drawing/2014/main" id="{2F6E25C4-C5AB-D97A-F1D2-6E007134DF6D}"/>
              </a:ext>
            </a:extLst>
          </p:cNvPr>
          <p:cNvPicPr>
            <a:picLocks noChangeAspect="1"/>
          </p:cNvPicPr>
          <p:nvPr/>
        </p:nvPicPr>
        <p:blipFill>
          <a:blip r:embed="rId16"/>
          <a:stretch>
            <a:fillRect/>
          </a:stretch>
        </p:blipFill>
        <p:spPr>
          <a:xfrm>
            <a:off x="5889797" y="3433800"/>
            <a:ext cx="875138" cy="1030031"/>
          </a:xfrm>
          <a:prstGeom prst="rect">
            <a:avLst/>
          </a:prstGeom>
        </p:spPr>
      </p:pic>
      <p:sp>
        <p:nvSpPr>
          <p:cNvPr id="46" name="Rectangle: Rounded Corners 45">
            <a:extLst>
              <a:ext uri="{FF2B5EF4-FFF2-40B4-BE49-F238E27FC236}">
                <a16:creationId xmlns:a16="http://schemas.microsoft.com/office/drawing/2014/main" id="{65636704-A95C-FDE4-63D6-D9C0898D0E80}"/>
              </a:ext>
            </a:extLst>
          </p:cNvPr>
          <p:cNvSpPr/>
          <p:nvPr/>
        </p:nvSpPr>
        <p:spPr>
          <a:xfrm>
            <a:off x="394353" y="1114669"/>
            <a:ext cx="4949532" cy="1282586"/>
          </a:xfrm>
          <a:prstGeom prst="roundRect">
            <a:avLst/>
          </a:prstGeom>
          <a:solidFill>
            <a:schemeClr val="accent1">
              <a:lumMod val="20000"/>
              <a:lumOff val="80000"/>
            </a:schemeClr>
          </a:solidFill>
          <a:ln w="28575">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sz="1400" b="1" dirty="0">
                <a:solidFill>
                  <a:schemeClr val="tx1"/>
                </a:solidFill>
                <a:latin typeface="Noto Sans"/>
                <a:ea typeface="museo-sans"/>
                <a:cs typeface="museo-sans"/>
              </a:rPr>
              <a:t>"</a:t>
            </a:r>
            <a:r>
              <a:rPr lang="en-US" sz="1400" dirty="0">
                <a:solidFill>
                  <a:schemeClr val="tx1"/>
                </a:solidFill>
                <a:latin typeface="Noto Sans"/>
                <a:ea typeface="museo-sans"/>
                <a:cs typeface="museo-sans"/>
              </a:rPr>
              <a:t>Music Therapy is an established psychological clinical intervention, to help people whose lives have been affected by injury, illness or disability. It supports their psychological, emotional, cognitive, physical, communicative and social needs" (BAMT, 2024).</a:t>
            </a:r>
            <a:r>
              <a:rPr lang="en-US" sz="1400" dirty="0">
                <a:solidFill>
                  <a:srgbClr val="383768"/>
                </a:solidFill>
                <a:latin typeface="Noto Sans"/>
                <a:ea typeface="museo-sans"/>
                <a:cs typeface="museo-sans"/>
              </a:rPr>
              <a:t> </a:t>
            </a:r>
            <a:endParaRPr lang="en-US" sz="1400" b="1" dirty="0">
              <a:solidFill>
                <a:srgbClr val="000000"/>
              </a:solidFill>
              <a:latin typeface="Noto Sans"/>
              <a:ea typeface="Noto Sans"/>
              <a:cs typeface="Noto Sans"/>
            </a:endParaRPr>
          </a:p>
        </p:txBody>
      </p:sp>
      <p:sp>
        <p:nvSpPr>
          <p:cNvPr id="48" name="Rectangle: Rounded Corners 47">
            <a:extLst>
              <a:ext uri="{FF2B5EF4-FFF2-40B4-BE49-F238E27FC236}">
                <a16:creationId xmlns:a16="http://schemas.microsoft.com/office/drawing/2014/main" id="{33797050-8486-D64E-E526-456AAED25DB0}"/>
              </a:ext>
            </a:extLst>
          </p:cNvPr>
          <p:cNvSpPr/>
          <p:nvPr/>
        </p:nvSpPr>
        <p:spPr>
          <a:xfrm>
            <a:off x="396900" y="4457986"/>
            <a:ext cx="4876412" cy="735542"/>
          </a:xfrm>
          <a:prstGeom prst="roundRect">
            <a:avLst/>
          </a:prstGeom>
          <a:solidFill>
            <a:schemeClr val="accent1">
              <a:lumMod val="20000"/>
              <a:lumOff val="80000"/>
            </a:schemeClr>
          </a:solidFill>
          <a:ln w="28575"/>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endParaRPr lang="en-US" sz="1400" dirty="0">
              <a:solidFill>
                <a:schemeClr val="tx1"/>
              </a:solidFill>
              <a:latin typeface="Noto Sans"/>
              <a:ea typeface="Noto Sans"/>
              <a:cs typeface="Noto Sans"/>
            </a:endParaRPr>
          </a:p>
          <a:p>
            <a:r>
              <a:rPr lang="en-US" sz="1400" dirty="0">
                <a:solidFill>
                  <a:schemeClr val="tx1"/>
                </a:solidFill>
                <a:latin typeface="Noto Sans"/>
                <a:ea typeface="Noto Sans"/>
                <a:cs typeface="Noto Sans"/>
              </a:rPr>
              <a:t>There are many positive outcomes from Music</a:t>
            </a:r>
            <a:r>
              <a:rPr lang="en-US" sz="1400" baseline="0" dirty="0">
                <a:solidFill>
                  <a:schemeClr val="tx1"/>
                </a:solidFill>
                <a:latin typeface="Noto Sans"/>
                <a:ea typeface="Noto Sans"/>
                <a:cs typeface="Noto Sans"/>
              </a:rPr>
              <a:t> therapy </a:t>
            </a:r>
            <a:r>
              <a:rPr lang="en-US" sz="1400" dirty="0">
                <a:solidFill>
                  <a:schemeClr val="tx1"/>
                </a:solidFill>
                <a:latin typeface="Noto Sans"/>
                <a:ea typeface="Noto Sans"/>
                <a:cs typeface="Noto Sans"/>
              </a:rPr>
              <a:t>however, it may not be suitable for all, as it can trigger strong memories or emotions for certain individuals. </a:t>
            </a:r>
          </a:p>
          <a:p>
            <a:endParaRPr lang="en-US" sz="1200" dirty="0">
              <a:solidFill>
                <a:srgbClr val="262626"/>
              </a:solidFill>
              <a:latin typeface="Noto Sans"/>
              <a:ea typeface="Noto Sans"/>
              <a:cs typeface="Noto Sans"/>
            </a:endParaRPr>
          </a:p>
        </p:txBody>
      </p:sp>
      <p:sp>
        <p:nvSpPr>
          <p:cNvPr id="51" name="Rectangle: Rounded Corners 50">
            <a:extLst>
              <a:ext uri="{FF2B5EF4-FFF2-40B4-BE49-F238E27FC236}">
                <a16:creationId xmlns:a16="http://schemas.microsoft.com/office/drawing/2014/main" id="{8DC0B57D-665F-9DFF-3264-A55A7F6D8AD5}"/>
              </a:ext>
            </a:extLst>
          </p:cNvPr>
          <p:cNvSpPr/>
          <p:nvPr/>
        </p:nvSpPr>
        <p:spPr>
          <a:xfrm>
            <a:off x="2229146" y="2541374"/>
            <a:ext cx="3103960" cy="1760397"/>
          </a:xfrm>
          <a:prstGeom prst="roundRect">
            <a:avLst/>
          </a:prstGeom>
          <a:solidFill>
            <a:schemeClr val="accent1">
              <a:lumMod val="20000"/>
              <a:lumOff val="80000"/>
            </a:schemeClr>
          </a:solidFill>
          <a:ln w="28575">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endParaRPr lang="en-GB" sz="1400" dirty="0">
              <a:solidFill>
                <a:srgbClr val="262626"/>
              </a:solidFill>
              <a:latin typeface="Noto Sans"/>
              <a:ea typeface="Noto Sans"/>
              <a:cs typeface="Noto Sans"/>
            </a:endParaRPr>
          </a:p>
          <a:p>
            <a:pPr algn="ctr"/>
            <a:endParaRPr lang="en-GB" sz="1400" dirty="0">
              <a:solidFill>
                <a:srgbClr val="262626"/>
              </a:solidFill>
              <a:latin typeface="Noto Sans"/>
              <a:ea typeface="Noto Sans"/>
              <a:cs typeface="Noto Sans"/>
            </a:endParaRPr>
          </a:p>
          <a:p>
            <a:pPr algn="ctr"/>
            <a:r>
              <a:rPr lang="en-GB" sz="1400" dirty="0">
                <a:solidFill>
                  <a:srgbClr val="262626"/>
                </a:solidFill>
                <a:latin typeface="Noto Sans"/>
                <a:ea typeface="Noto Sans"/>
                <a:cs typeface="Noto Sans"/>
              </a:rPr>
              <a:t>Music therapy began to gain popularity in hospitals and mental health settings during the 1950s. It was used to help patients with various conditions such as depression, anxiety, and physical disabilities of all ages and abilities. </a:t>
            </a:r>
            <a:endParaRPr lang="en-GB" sz="1400">
              <a:solidFill>
                <a:schemeClr val="tx1"/>
              </a:solidFill>
              <a:latin typeface="Noto Sans"/>
              <a:ea typeface="Noto Sans"/>
              <a:cs typeface="Noto Sans"/>
            </a:endParaRPr>
          </a:p>
          <a:p>
            <a:pPr algn="ctr"/>
            <a:endParaRPr lang="en-US" sz="1400" b="1" dirty="0">
              <a:solidFill>
                <a:schemeClr val="tx1"/>
              </a:solidFill>
              <a:latin typeface="Noto Sans"/>
              <a:ea typeface="Noto Sans"/>
              <a:cs typeface="Noto Sans"/>
            </a:endParaRPr>
          </a:p>
          <a:p>
            <a:pPr algn="ctr"/>
            <a:endParaRPr lang="en-US" sz="1200" dirty="0">
              <a:solidFill>
                <a:schemeClr val="tx1"/>
              </a:solidFill>
              <a:latin typeface="Noto Sans"/>
              <a:ea typeface="Noto Sans"/>
              <a:cs typeface="Noto Sans"/>
            </a:endParaRPr>
          </a:p>
        </p:txBody>
      </p:sp>
      <p:sp>
        <p:nvSpPr>
          <p:cNvPr id="35" name="TextBox 34">
            <a:extLst>
              <a:ext uri="{FF2B5EF4-FFF2-40B4-BE49-F238E27FC236}">
                <a16:creationId xmlns:a16="http://schemas.microsoft.com/office/drawing/2014/main" id="{1D5991DC-9420-EB1E-3EB3-D87D53EBC0FE}"/>
              </a:ext>
            </a:extLst>
          </p:cNvPr>
          <p:cNvSpPr txBox="1"/>
          <p:nvPr/>
        </p:nvSpPr>
        <p:spPr>
          <a:xfrm rot="-5400000">
            <a:off x="-2410129" y="2979123"/>
            <a:ext cx="5107544"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solidFill>
                  <a:schemeClr val="accent1">
                    <a:lumMod val="76000"/>
                  </a:schemeClr>
                </a:solidFill>
                <a:latin typeface="Calibri Light"/>
                <a:ea typeface="Calibri"/>
                <a:cs typeface="Calibri"/>
              </a:rPr>
              <a:t>(</a:t>
            </a:r>
            <a:r>
              <a:rPr lang="en-US" sz="1400" dirty="0">
                <a:solidFill>
                  <a:schemeClr val="accent1">
                    <a:lumMod val="76000"/>
                  </a:schemeClr>
                </a:solidFill>
                <a:latin typeface="Calibri Light"/>
                <a:ea typeface="Calibri"/>
                <a:cs typeface="Calibri"/>
              </a:rPr>
              <a:t>2) Biley, F, C. (1999</a:t>
            </a:r>
            <a:r>
              <a:rPr lang="en-US" sz="1200" dirty="0">
                <a:solidFill>
                  <a:schemeClr val="accent1">
                    <a:lumMod val="76000"/>
                  </a:schemeClr>
                </a:solidFill>
                <a:latin typeface="Arial"/>
                <a:ea typeface="Calibri"/>
                <a:cs typeface="Calibri"/>
              </a:rPr>
              <a:t>).</a:t>
            </a:r>
            <a:r>
              <a:rPr lang="en-US" sz="1400" dirty="0">
                <a:solidFill>
                  <a:schemeClr val="accent1">
                    <a:lumMod val="49000"/>
                  </a:schemeClr>
                </a:solidFill>
                <a:latin typeface="Calibri Light"/>
                <a:ea typeface="Calibri"/>
                <a:cs typeface="Calibri"/>
              </a:rPr>
              <a:t> Music as therapy: A brief histor</a:t>
            </a:r>
            <a:r>
              <a:rPr lang="en-US" sz="1200" dirty="0">
                <a:solidFill>
                  <a:schemeClr val="accent1">
                    <a:lumMod val="49000"/>
                  </a:schemeClr>
                </a:solidFill>
                <a:latin typeface="Calibri Light"/>
                <a:ea typeface="Calibri"/>
                <a:cs typeface="Calibri"/>
              </a:rPr>
              <a:t>y</a:t>
            </a:r>
          </a:p>
        </p:txBody>
      </p:sp>
      <p:sp>
        <p:nvSpPr>
          <p:cNvPr id="22" name="TextBox 21">
            <a:extLst>
              <a:ext uri="{FF2B5EF4-FFF2-40B4-BE49-F238E27FC236}">
                <a16:creationId xmlns:a16="http://schemas.microsoft.com/office/drawing/2014/main" id="{A02EC867-5956-1DBE-080C-A0C7AE675A3B}"/>
              </a:ext>
            </a:extLst>
          </p:cNvPr>
          <p:cNvSpPr txBox="1"/>
          <p:nvPr/>
        </p:nvSpPr>
        <p:spPr>
          <a:xfrm rot="10800000" flipV="1">
            <a:off x="1995049" y="6549267"/>
            <a:ext cx="9912440"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dirty="0">
                <a:solidFill>
                  <a:schemeClr val="accent1">
                    <a:lumMod val="76000"/>
                  </a:schemeClr>
                </a:solidFill>
                <a:latin typeface="Calibri Light"/>
                <a:cs typeface="Calibri"/>
              </a:rPr>
              <a:t>(1) Dorris, J.,L. et al (2021) </a:t>
            </a:r>
            <a:r>
              <a:rPr lang="en-US" sz="1400" dirty="0">
                <a:solidFill>
                  <a:schemeClr val="accent1">
                    <a:lumMod val="76000"/>
                  </a:schemeClr>
                </a:solidFill>
                <a:latin typeface="Calibri Light"/>
                <a:cs typeface="Calibri Light"/>
              </a:rPr>
              <a:t>Effects of music participation for mild cognitive impairment and dementia</a:t>
            </a:r>
          </a:p>
        </p:txBody>
      </p:sp>
      <p:sp>
        <p:nvSpPr>
          <p:cNvPr id="31" name="TextBox 30">
            <a:extLst>
              <a:ext uri="{FF2B5EF4-FFF2-40B4-BE49-F238E27FC236}">
                <a16:creationId xmlns:a16="http://schemas.microsoft.com/office/drawing/2014/main" id="{35368083-7FE0-56BC-F6EC-DEFF59EF6788}"/>
              </a:ext>
            </a:extLst>
          </p:cNvPr>
          <p:cNvSpPr txBox="1"/>
          <p:nvPr/>
        </p:nvSpPr>
        <p:spPr>
          <a:xfrm>
            <a:off x="407258" y="70279"/>
            <a:ext cx="4943475"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dirty="0">
                <a:solidFill>
                  <a:schemeClr val="accent1">
                    <a:lumMod val="76000"/>
                  </a:schemeClr>
                </a:solidFill>
                <a:latin typeface="Open Sans"/>
                <a:ea typeface="Open Sans"/>
                <a:cs typeface="Open Sans"/>
              </a:rPr>
              <a:t>(3) De Witte, M., et al. (2020). Music therapy for stress reduction.</a:t>
            </a:r>
            <a:endParaRPr lang="en-US" sz="1200" dirty="0">
              <a:solidFill>
                <a:schemeClr val="accent1">
                  <a:lumMod val="76000"/>
                </a:schemeClr>
              </a:solidFill>
              <a:ea typeface="Calibri"/>
              <a:cs typeface="Calibri"/>
            </a:endParaRPr>
          </a:p>
        </p:txBody>
      </p:sp>
      <p:pic>
        <p:nvPicPr>
          <p:cNvPr id="36" name="Picture 35" descr="Premium Vector | Music Genres Audio Performance Icons Set Vector Classical  And Country Pop Hip Hop Jazz And Electronic Disco And Funk Music Genres  Musical Entertainment And Performing Black Contour Illustrations">
            <a:extLst>
              <a:ext uri="{FF2B5EF4-FFF2-40B4-BE49-F238E27FC236}">
                <a16:creationId xmlns:a16="http://schemas.microsoft.com/office/drawing/2014/main" id="{53CE41C0-1B25-FD23-EA1A-E0425A8B0FDA}"/>
              </a:ext>
            </a:extLst>
          </p:cNvPr>
          <p:cNvPicPr>
            <a:picLocks noChangeAspect="1"/>
          </p:cNvPicPr>
          <p:nvPr/>
        </p:nvPicPr>
        <p:blipFill>
          <a:blip r:embed="rId17"/>
          <a:stretch>
            <a:fillRect/>
          </a:stretch>
        </p:blipFill>
        <p:spPr>
          <a:xfrm>
            <a:off x="8948738" y="4662488"/>
            <a:ext cx="828675" cy="1085850"/>
          </a:xfrm>
          <a:prstGeom prst="rect">
            <a:avLst/>
          </a:prstGeom>
        </p:spPr>
      </p:pic>
      <p:sp>
        <p:nvSpPr>
          <p:cNvPr id="23" name="TextBox 22">
            <a:extLst>
              <a:ext uri="{FF2B5EF4-FFF2-40B4-BE49-F238E27FC236}">
                <a16:creationId xmlns:a16="http://schemas.microsoft.com/office/drawing/2014/main" id="{CCD54CCD-622A-76BE-5CDA-AA6A0B7D00A4}"/>
              </a:ext>
            </a:extLst>
          </p:cNvPr>
          <p:cNvSpPr txBox="1"/>
          <p:nvPr/>
        </p:nvSpPr>
        <p:spPr>
          <a:xfrm>
            <a:off x="5349445" y="-71052"/>
            <a:ext cx="6419850"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sz="1200" dirty="0">
              <a:solidFill>
                <a:schemeClr val="accent1">
                  <a:lumMod val="76000"/>
                </a:schemeClr>
              </a:solidFill>
              <a:latin typeface="Arial"/>
              <a:cs typeface="Arial"/>
            </a:endParaRPr>
          </a:p>
          <a:p>
            <a:r>
              <a:rPr lang="en-US" sz="1200" dirty="0">
                <a:solidFill>
                  <a:schemeClr val="accent1">
                    <a:lumMod val="76000"/>
                  </a:schemeClr>
                </a:solidFill>
                <a:latin typeface="Arial"/>
                <a:cs typeface="Arial"/>
              </a:rPr>
              <a:t>(4) </a:t>
            </a:r>
            <a:r>
              <a:rPr lang="en-US" sz="1200" dirty="0" err="1">
                <a:solidFill>
                  <a:schemeClr val="accent1">
                    <a:lumMod val="76000"/>
                  </a:schemeClr>
                </a:solidFill>
                <a:latin typeface="Arial"/>
                <a:cs typeface="Arial"/>
              </a:rPr>
              <a:t>Darki</a:t>
            </a:r>
            <a:r>
              <a:rPr lang="en-US" sz="1200" dirty="0">
                <a:solidFill>
                  <a:schemeClr val="accent1">
                    <a:lumMod val="76000"/>
                  </a:schemeClr>
                </a:solidFill>
                <a:latin typeface="Arial"/>
                <a:cs typeface="Arial"/>
              </a:rPr>
              <a:t>, C. (2022). The effects of classical music on heart rate, blood pressure and mood.</a:t>
            </a:r>
          </a:p>
        </p:txBody>
      </p:sp>
      <p:sp>
        <p:nvSpPr>
          <p:cNvPr id="641" name="TextBox 640">
            <a:extLst>
              <a:ext uri="{FF2B5EF4-FFF2-40B4-BE49-F238E27FC236}">
                <a16:creationId xmlns:a16="http://schemas.microsoft.com/office/drawing/2014/main" id="{D53BB4C6-2CA7-0B80-EF6C-8C1C9E75166C}"/>
              </a:ext>
            </a:extLst>
          </p:cNvPr>
          <p:cNvSpPr txBox="1"/>
          <p:nvPr/>
        </p:nvSpPr>
        <p:spPr>
          <a:xfrm rot="5400000">
            <a:off x="8873328" y="3424194"/>
            <a:ext cx="6362700"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dirty="0">
                <a:solidFill>
                  <a:schemeClr val="accent1">
                    <a:lumMod val="76000"/>
                  </a:schemeClr>
                </a:solidFill>
                <a:latin typeface="Arial"/>
                <a:ea typeface="Open Sans"/>
                <a:cs typeface="Open Sans"/>
              </a:rPr>
              <a:t>(5) Weller, C. M., &amp; Baker, F. A. (2010). The role of music therapy in physical rehabilitation.</a:t>
            </a:r>
            <a:endParaRPr lang="en-US" sz="1200" dirty="0">
              <a:solidFill>
                <a:schemeClr val="accent1">
                  <a:lumMod val="76000"/>
                </a:schemeClr>
              </a:solidFill>
              <a:latin typeface="Arial"/>
            </a:endParaRPr>
          </a:p>
        </p:txBody>
      </p:sp>
      <p:sp>
        <p:nvSpPr>
          <p:cNvPr id="43" name="Rectangle: Rounded Corners 42">
            <a:extLst>
              <a:ext uri="{FF2B5EF4-FFF2-40B4-BE49-F238E27FC236}">
                <a16:creationId xmlns:a16="http://schemas.microsoft.com/office/drawing/2014/main" id="{C50A5C0D-E591-A680-2A3A-03A56DB848F4}"/>
              </a:ext>
            </a:extLst>
          </p:cNvPr>
          <p:cNvSpPr/>
          <p:nvPr/>
        </p:nvSpPr>
        <p:spPr>
          <a:xfrm>
            <a:off x="5745901" y="476428"/>
            <a:ext cx="6027179" cy="652769"/>
          </a:xfrm>
          <a:prstGeom prst="roundRect">
            <a:avLst/>
          </a:prstGeom>
          <a:solidFill>
            <a:schemeClr val="accent1">
              <a:lumMod val="40000"/>
              <a:lumOff val="60000"/>
            </a:schemeClr>
          </a:solidFill>
          <a:ln w="28575">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1200" dirty="0">
                <a:solidFill>
                  <a:schemeClr val="tx1"/>
                </a:solidFill>
                <a:latin typeface="Noto Sans"/>
                <a:ea typeface="Noto Sans"/>
                <a:cs typeface="Noto Sans"/>
              </a:rPr>
              <a:t>There are a variety of sciences that underpin music therapy, such as Neuroscience, developmental Psychology, Behavioural sciences, Social sciences  Psychobiological principles and Physiological effects. </a:t>
            </a:r>
            <a:endParaRPr lang="en-GB" sz="1400" dirty="0">
              <a:solidFill>
                <a:schemeClr val="tx1"/>
              </a:solidFill>
              <a:latin typeface="Noto Sans"/>
              <a:ea typeface="Noto Sans"/>
              <a:cs typeface="Noto Sans"/>
            </a:endParaRPr>
          </a:p>
        </p:txBody>
      </p:sp>
      <p:sp>
        <p:nvSpPr>
          <p:cNvPr id="1404" name="TextBox 1403">
            <a:extLst>
              <a:ext uri="{FF2B5EF4-FFF2-40B4-BE49-F238E27FC236}">
                <a16:creationId xmlns:a16="http://schemas.microsoft.com/office/drawing/2014/main" id="{A3914C17-2B6D-3644-2AFE-D71B93CAD3AA}"/>
              </a:ext>
            </a:extLst>
          </p:cNvPr>
          <p:cNvSpPr txBox="1"/>
          <p:nvPr/>
        </p:nvSpPr>
        <p:spPr>
          <a:xfrm>
            <a:off x="5747115" y="1392452"/>
            <a:ext cx="4248150" cy="276999"/>
          </a:xfrm>
          <a:prstGeom prst="rect">
            <a:avLst/>
          </a:prstGeom>
          <a:solidFill>
            <a:schemeClr val="accent1">
              <a:lumMod val="40000"/>
              <a:lumOff val="60000"/>
            </a:schemeClr>
          </a:solidFill>
          <a:ln w="28575">
            <a:solidFill>
              <a:schemeClr val="tx1"/>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sz="1200" baseline="0" dirty="0">
                <a:latin typeface="Noto Sans"/>
              </a:rPr>
              <a:t>Science is used specifically in Music Therapy, such as:</a:t>
            </a:r>
            <a:endParaRPr lang="en-US" sz="1200">
              <a:latin typeface="Noto Sans"/>
              <a:ea typeface="Calibri"/>
              <a:cs typeface="Calibri"/>
            </a:endParaRPr>
          </a:p>
        </p:txBody>
      </p:sp>
      <p:sp>
        <p:nvSpPr>
          <p:cNvPr id="24" name="Rectangle: Rounded Corners 23">
            <a:extLst>
              <a:ext uri="{FF2B5EF4-FFF2-40B4-BE49-F238E27FC236}">
                <a16:creationId xmlns:a16="http://schemas.microsoft.com/office/drawing/2014/main" id="{B368A5AE-1407-05CD-EFE5-44D30D79D309}"/>
              </a:ext>
            </a:extLst>
          </p:cNvPr>
          <p:cNvSpPr/>
          <p:nvPr/>
        </p:nvSpPr>
        <p:spPr>
          <a:xfrm rot="-10800000" flipH="1" flipV="1">
            <a:off x="5512522" y="5876507"/>
            <a:ext cx="6329163" cy="481616"/>
          </a:xfrm>
          <a:prstGeom prst="roundRect">
            <a:avLst/>
          </a:prstGeom>
          <a:solidFill>
            <a:schemeClr val="accent1">
              <a:lumMod val="40000"/>
              <a:lumOff val="60000"/>
            </a:schemeClr>
          </a:solidFill>
          <a:ln w="28575"/>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sz="1200" u="sng" baseline="0" dirty="0">
                <a:solidFill>
                  <a:schemeClr val="tx1"/>
                </a:solidFill>
                <a:latin typeface="Noto Sans"/>
                <a:ea typeface="Noto Sans"/>
                <a:cs typeface="Noto Sans"/>
              </a:rPr>
              <a:t>Neuroplasticity</a:t>
            </a:r>
            <a:r>
              <a:rPr lang="en-US" sz="1200" baseline="0" dirty="0">
                <a:solidFill>
                  <a:schemeClr val="tx1"/>
                </a:solidFill>
                <a:latin typeface="Noto Sans"/>
                <a:ea typeface="Noto Sans"/>
                <a:cs typeface="Noto Sans"/>
              </a:rPr>
              <a:t>- Music </a:t>
            </a:r>
            <a:r>
              <a:rPr lang="en-US" sz="1200" dirty="0">
                <a:solidFill>
                  <a:schemeClr val="tx1"/>
                </a:solidFill>
                <a:latin typeface="Noto Sans"/>
                <a:ea typeface="Noto Sans"/>
                <a:cs typeface="Noto Sans"/>
              </a:rPr>
              <a:t>has been proven</a:t>
            </a:r>
            <a:r>
              <a:rPr lang="en-US" sz="1200" baseline="0" dirty="0">
                <a:solidFill>
                  <a:schemeClr val="tx1"/>
                </a:solidFill>
                <a:latin typeface="Noto Sans"/>
                <a:ea typeface="Noto Sans"/>
                <a:cs typeface="Noto Sans"/>
              </a:rPr>
              <a:t> to cause structural and functional changes within different areas of the brain.</a:t>
            </a:r>
            <a:endParaRPr lang="en-US" sz="1200" dirty="0">
              <a:solidFill>
                <a:schemeClr val="tx1"/>
              </a:solidFill>
              <a:latin typeface="Noto Sans"/>
              <a:ea typeface="Noto Sans"/>
              <a:cs typeface="Noto Sans"/>
            </a:endParaRPr>
          </a:p>
        </p:txBody>
      </p:sp>
      <p:pic>
        <p:nvPicPr>
          <p:cNvPr id="44" name="Picture 43" descr="What is Music Therapy? 5 Things You ...">
            <a:extLst>
              <a:ext uri="{FF2B5EF4-FFF2-40B4-BE49-F238E27FC236}">
                <a16:creationId xmlns:a16="http://schemas.microsoft.com/office/drawing/2014/main" id="{6EDC69A0-87EB-7C34-D1A4-905504EED15C}"/>
              </a:ext>
            </a:extLst>
          </p:cNvPr>
          <p:cNvPicPr>
            <a:picLocks noChangeAspect="1"/>
          </p:cNvPicPr>
          <p:nvPr/>
        </p:nvPicPr>
        <p:blipFill>
          <a:blip r:embed="rId18"/>
          <a:stretch>
            <a:fillRect/>
          </a:stretch>
        </p:blipFill>
        <p:spPr>
          <a:xfrm>
            <a:off x="401690" y="2544971"/>
            <a:ext cx="1707474" cy="1780550"/>
          </a:xfrm>
          <a:prstGeom prst="rect">
            <a:avLst/>
          </a:prstGeom>
        </p:spPr>
      </p:pic>
      <p:pic>
        <p:nvPicPr>
          <p:cNvPr id="15" name="Picture 14" descr="Music Note PNG, Music Note Transparent ...">
            <a:extLst>
              <a:ext uri="{FF2B5EF4-FFF2-40B4-BE49-F238E27FC236}">
                <a16:creationId xmlns:a16="http://schemas.microsoft.com/office/drawing/2014/main" id="{CD39A74F-AD8C-2665-6543-3D43B0431705}"/>
              </a:ext>
            </a:extLst>
          </p:cNvPr>
          <p:cNvPicPr>
            <a:picLocks noChangeAspect="1"/>
          </p:cNvPicPr>
          <p:nvPr/>
        </p:nvPicPr>
        <p:blipFill>
          <a:blip r:embed="rId19"/>
          <a:stretch>
            <a:fillRect/>
          </a:stretch>
        </p:blipFill>
        <p:spPr>
          <a:xfrm>
            <a:off x="10251112" y="1392223"/>
            <a:ext cx="1122670" cy="588338"/>
          </a:xfrm>
          <a:prstGeom prst="rect">
            <a:avLst/>
          </a:prstGeom>
        </p:spPr>
      </p:pic>
      <p:sp>
        <p:nvSpPr>
          <p:cNvPr id="42" name="Rectangle: Rounded Corners 41">
            <a:extLst>
              <a:ext uri="{FF2B5EF4-FFF2-40B4-BE49-F238E27FC236}">
                <a16:creationId xmlns:a16="http://schemas.microsoft.com/office/drawing/2014/main" id="{E4EE4B56-689E-B5AB-825E-1B24E306B34B}"/>
              </a:ext>
            </a:extLst>
          </p:cNvPr>
          <p:cNvSpPr/>
          <p:nvPr/>
        </p:nvSpPr>
        <p:spPr>
          <a:xfrm>
            <a:off x="412821" y="5272498"/>
            <a:ext cx="4842456" cy="1075387"/>
          </a:xfrm>
          <a:prstGeom prst="roundRect">
            <a:avLst/>
          </a:prstGeom>
          <a:solidFill>
            <a:schemeClr val="accent1">
              <a:lumMod val="20000"/>
              <a:lumOff val="80000"/>
            </a:schemeClr>
          </a:solidFill>
          <a:ln w="28575">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1400" baseline="0" dirty="0">
                <a:solidFill>
                  <a:schemeClr val="tx1"/>
                </a:solidFill>
                <a:latin typeface="Noto Sans"/>
              </a:rPr>
              <a:t>Evidence shows that music therapy continues to grow and evolve. However, further research needs to be explored to ensure that the practice of music therapy becomes more widely accepted and integrated into mainstream healthcare.</a:t>
            </a:r>
            <a:endParaRPr lang="en-US" dirty="0">
              <a:solidFill>
                <a:schemeClr val="tx1"/>
              </a:solidFill>
            </a:endParaRPr>
          </a:p>
        </p:txBody>
      </p:sp>
    </p:spTree>
    <p:extLst>
      <p:ext uri="{BB962C8B-B14F-4D97-AF65-F5344CB8AC3E}">
        <p14:creationId xmlns:p14="http://schemas.microsoft.com/office/powerpoint/2010/main" val="92355413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4" name="TextBox 83">
            <a:extLst>
              <a:ext uri="{FF2B5EF4-FFF2-40B4-BE49-F238E27FC236}">
                <a16:creationId xmlns:a16="http://schemas.microsoft.com/office/drawing/2014/main" id="{8551FA01-6B7B-9960-929A-6CF7A241504C}"/>
              </a:ext>
            </a:extLst>
          </p:cNvPr>
          <p:cNvSpPr txBox="1"/>
          <p:nvPr/>
        </p:nvSpPr>
        <p:spPr>
          <a:xfrm>
            <a:off x="439362" y="348639"/>
            <a:ext cx="11543762" cy="461665"/>
          </a:xfrm>
          <a:prstGeom prst="rect">
            <a:avLst/>
          </a:prstGeom>
          <a:solidFill>
            <a:schemeClr val="accent1">
              <a:lumMod val="60000"/>
              <a:lumOff val="40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b="1">
                <a:cs typeface="Calibri"/>
              </a:rPr>
              <a:t>                                                                       References </a:t>
            </a:r>
          </a:p>
        </p:txBody>
      </p:sp>
      <p:sp>
        <p:nvSpPr>
          <p:cNvPr id="4" name="TextBox 3">
            <a:extLst>
              <a:ext uri="{FF2B5EF4-FFF2-40B4-BE49-F238E27FC236}">
                <a16:creationId xmlns:a16="http://schemas.microsoft.com/office/drawing/2014/main" id="{17E6057C-5442-BFBB-B7C8-FC1AF7ED56E8}"/>
              </a:ext>
            </a:extLst>
          </p:cNvPr>
          <p:cNvSpPr txBox="1"/>
          <p:nvPr/>
        </p:nvSpPr>
        <p:spPr>
          <a:xfrm>
            <a:off x="461916" y="1153045"/>
            <a:ext cx="11529139" cy="1144928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dirty="0">
                <a:solidFill>
                  <a:srgbClr val="000000"/>
                </a:solidFill>
                <a:latin typeface="Arial"/>
                <a:ea typeface="+mn-lt"/>
                <a:cs typeface="Arial"/>
              </a:rPr>
              <a:t>Biley, F,.C.(1999) Music as therapy: A brief history, Complementary Therapies in Nursing and Midwifery, Volume 5, Issue 5, 1999, Pages 140-143, ISSN 1353-6117, Available at: </a:t>
            </a:r>
            <a:r>
              <a:rPr lang="en-US" sz="1200" dirty="0">
                <a:solidFill>
                  <a:srgbClr val="4472C4"/>
                </a:solidFill>
                <a:latin typeface="Arial"/>
                <a:ea typeface="+mn-lt"/>
                <a:cs typeface="Arial"/>
                <a:hlinkClick r:id="rId2">
                  <a:extLst>
                    <a:ext uri="{A12FA001-AC4F-418D-AE19-62706E023703}">
                      <ahyp:hlinkClr xmlns:ahyp="http://schemas.microsoft.com/office/drawing/2018/hyperlinkcolor" val="tx"/>
                    </a:ext>
                  </a:extLst>
                </a:hlinkClick>
              </a:rPr>
              <a:t>https://doi.org/10.1016/S1353-6117(99</a:t>
            </a:r>
            <a:r>
              <a:rPr lang="en-US" sz="1200" u="sng" dirty="0">
                <a:solidFill>
                  <a:schemeClr val="accent1"/>
                </a:solidFill>
                <a:latin typeface="Arial"/>
                <a:ea typeface="+mn-lt"/>
                <a:cs typeface="Arial"/>
              </a:rPr>
              <a:t>)</a:t>
            </a:r>
            <a:r>
              <a:rPr lang="en-US" sz="1200" u="sng" dirty="0">
                <a:solidFill>
                  <a:srgbClr val="000000"/>
                </a:solidFill>
                <a:latin typeface="Arial"/>
                <a:ea typeface="+mn-lt"/>
                <a:cs typeface="Arial"/>
              </a:rPr>
              <a:t> </a:t>
            </a:r>
            <a:r>
              <a:rPr lang="en-US" sz="1200" dirty="0">
                <a:solidFill>
                  <a:schemeClr val="accent1"/>
                </a:solidFill>
                <a:latin typeface="Arial"/>
                <a:ea typeface="+mn-lt"/>
                <a:cs typeface="Arial"/>
              </a:rPr>
              <a:t>(</a:t>
            </a:r>
            <a:r>
              <a:rPr lang="en-US" sz="1200" dirty="0">
                <a:solidFill>
                  <a:srgbClr val="4472C4"/>
                </a:solidFill>
                <a:latin typeface="Arial"/>
                <a:ea typeface="+mn-lt"/>
                <a:cs typeface="Arial"/>
                <a:hlinkClick r:id="rId3">
                  <a:extLst>
                    <a:ext uri="{A12FA001-AC4F-418D-AE19-62706E023703}">
                      <ahyp:hlinkClr xmlns:ahyp="http://schemas.microsoft.com/office/drawing/2018/hyperlinkcolor" val="tx"/>
                    </a:ext>
                  </a:extLst>
                </a:hlinkClick>
              </a:rPr>
              <a:t>https://www.sciencedirect.com/science/article/pii/S1353611799800936</a:t>
            </a:r>
            <a:r>
              <a:rPr lang="en-US" sz="1200" dirty="0">
                <a:solidFill>
                  <a:schemeClr val="accent1"/>
                </a:solidFill>
                <a:latin typeface="Arial"/>
                <a:ea typeface="+mn-lt"/>
                <a:cs typeface="Arial"/>
              </a:rPr>
              <a:t>)</a:t>
            </a:r>
            <a:r>
              <a:rPr lang="en-US" sz="1200" dirty="0">
                <a:solidFill>
                  <a:srgbClr val="000000"/>
                </a:solidFill>
                <a:latin typeface="Arial"/>
                <a:ea typeface="+mn-lt"/>
                <a:cs typeface="Arial"/>
              </a:rPr>
              <a:t> Accessed on 25/10/2024</a:t>
            </a:r>
            <a:endParaRPr lang="en-US" sz="1200" dirty="0">
              <a:solidFill>
                <a:srgbClr val="000000"/>
              </a:solidFill>
              <a:latin typeface="Arial"/>
              <a:ea typeface="+mn-lt"/>
              <a:cs typeface="Calibri" panose="020F0502020204030204"/>
            </a:endParaRPr>
          </a:p>
          <a:p>
            <a:endParaRPr lang="en-US" sz="1200" dirty="0">
              <a:solidFill>
                <a:srgbClr val="000000"/>
              </a:solidFill>
              <a:latin typeface="Arial"/>
              <a:ea typeface="+mn-lt"/>
              <a:cs typeface="Calibri" panose="020F0502020204030204"/>
            </a:endParaRPr>
          </a:p>
          <a:p>
            <a:r>
              <a:rPr lang="en-US" sz="1200" dirty="0">
                <a:solidFill>
                  <a:srgbClr val="000000"/>
                </a:solidFill>
                <a:latin typeface="Arial"/>
                <a:ea typeface="+mn-lt"/>
                <a:cs typeface="Calibri" panose="020F0502020204030204"/>
              </a:rPr>
              <a:t>British Association for Music Therapy (2024) online. Available at: </a:t>
            </a:r>
            <a:r>
              <a:rPr lang="en-US" sz="1200" dirty="0">
                <a:solidFill>
                  <a:srgbClr val="305699"/>
                </a:solidFill>
                <a:latin typeface="Arial"/>
                <a:ea typeface="+mn-lt"/>
                <a:cs typeface="Calibri"/>
                <a:hlinkClick r:id="rId4">
                  <a:extLst>
                    <a:ext uri="{A12FA001-AC4F-418D-AE19-62706E023703}">
                      <ahyp:hlinkClr xmlns:ahyp="http://schemas.microsoft.com/office/drawing/2018/hyperlinkcolor" val="tx"/>
                    </a:ext>
                  </a:extLst>
                </a:hlinkClick>
              </a:rPr>
              <a:t>British Association for Music Therapy :: What is Music Therapy? (bamt.org)</a:t>
            </a:r>
            <a:r>
              <a:rPr lang="en-US" sz="1200" dirty="0">
                <a:solidFill>
                  <a:schemeClr val="accent1">
                    <a:lumMod val="76000"/>
                  </a:schemeClr>
                </a:solidFill>
                <a:latin typeface="Arial"/>
                <a:ea typeface="+mn-lt"/>
                <a:cs typeface="Arial"/>
              </a:rPr>
              <a:t> </a:t>
            </a:r>
            <a:r>
              <a:rPr lang="en-US" sz="1200" dirty="0">
                <a:solidFill>
                  <a:srgbClr val="000000"/>
                </a:solidFill>
                <a:latin typeface="Arial"/>
                <a:ea typeface="+mn-lt"/>
                <a:cs typeface="Arial"/>
              </a:rPr>
              <a:t>Accessed on 27/10/2024</a:t>
            </a:r>
            <a:endParaRPr lang="en-US" sz="1200" dirty="0">
              <a:solidFill>
                <a:srgbClr val="000000"/>
              </a:solidFill>
              <a:latin typeface="Arial"/>
              <a:ea typeface="+mn-lt"/>
              <a:cs typeface="Calibri" panose="020F0502020204030204"/>
            </a:endParaRPr>
          </a:p>
          <a:p>
            <a:endParaRPr lang="en-US" sz="1200" dirty="0">
              <a:solidFill>
                <a:srgbClr val="1B1B1B"/>
              </a:solidFill>
              <a:latin typeface="Arial"/>
              <a:ea typeface="+mn-lt"/>
              <a:cs typeface="Calibri" panose="020F0502020204030204"/>
            </a:endParaRPr>
          </a:p>
          <a:p>
            <a:r>
              <a:rPr lang="en-US" sz="1200" err="1">
                <a:solidFill>
                  <a:srgbClr val="1B1B1B"/>
                </a:solidFill>
                <a:latin typeface="Arial"/>
                <a:ea typeface="+mn-lt"/>
                <a:cs typeface="+mn-lt"/>
              </a:rPr>
              <a:t>Darki</a:t>
            </a:r>
            <a:r>
              <a:rPr lang="en-US" sz="1200" dirty="0">
                <a:solidFill>
                  <a:srgbClr val="1B1B1B"/>
                </a:solidFill>
                <a:latin typeface="Arial"/>
                <a:ea typeface="+mn-lt"/>
                <a:cs typeface="+mn-lt"/>
              </a:rPr>
              <a:t> C, Riley J, Dadabhoy DP, </a:t>
            </a:r>
            <a:r>
              <a:rPr lang="en-US" sz="1200" err="1">
                <a:solidFill>
                  <a:srgbClr val="1B1B1B"/>
                </a:solidFill>
                <a:latin typeface="Arial"/>
                <a:ea typeface="+mn-lt"/>
                <a:cs typeface="+mn-lt"/>
              </a:rPr>
              <a:t>Darki</a:t>
            </a:r>
            <a:r>
              <a:rPr lang="en-US" sz="1200" dirty="0">
                <a:solidFill>
                  <a:srgbClr val="1B1B1B"/>
                </a:solidFill>
                <a:latin typeface="Arial"/>
                <a:ea typeface="+mn-lt"/>
                <a:cs typeface="+mn-lt"/>
              </a:rPr>
              <a:t> A, </a:t>
            </a:r>
            <a:r>
              <a:rPr lang="en-US" sz="1200" err="1">
                <a:solidFill>
                  <a:srgbClr val="1B1B1B"/>
                </a:solidFill>
                <a:latin typeface="Arial"/>
                <a:ea typeface="+mn-lt"/>
                <a:cs typeface="+mn-lt"/>
              </a:rPr>
              <a:t>Garetto</a:t>
            </a:r>
            <a:r>
              <a:rPr lang="en-US" sz="1200" dirty="0">
                <a:solidFill>
                  <a:srgbClr val="1B1B1B"/>
                </a:solidFill>
                <a:latin typeface="Arial"/>
                <a:ea typeface="+mn-lt"/>
                <a:cs typeface="+mn-lt"/>
              </a:rPr>
              <a:t> J.(2022) The Effect of Classical Music on Heart Rate, Blood Pressure, and Mood. </a:t>
            </a:r>
            <a:r>
              <a:rPr lang="en-US" sz="1200" err="1">
                <a:solidFill>
                  <a:srgbClr val="1B1B1B"/>
                </a:solidFill>
                <a:latin typeface="Arial"/>
                <a:ea typeface="+mn-lt"/>
                <a:cs typeface="+mn-lt"/>
              </a:rPr>
              <a:t>Cureus</a:t>
            </a:r>
            <a:r>
              <a:rPr lang="en-US" sz="1200" dirty="0">
                <a:solidFill>
                  <a:srgbClr val="1B1B1B"/>
                </a:solidFill>
                <a:latin typeface="Arial"/>
                <a:ea typeface="+mn-lt"/>
                <a:cs typeface="+mn-lt"/>
              </a:rPr>
              <a:t>  Jul 27;14(7):e27348. </a:t>
            </a:r>
            <a:r>
              <a:rPr lang="en-US" sz="1200" err="1">
                <a:solidFill>
                  <a:srgbClr val="1B1B1B"/>
                </a:solidFill>
                <a:latin typeface="Arial"/>
                <a:ea typeface="+mn-lt"/>
                <a:cs typeface="+mn-lt"/>
              </a:rPr>
              <a:t>doi</a:t>
            </a:r>
            <a:r>
              <a:rPr lang="en-US" sz="1200" dirty="0">
                <a:solidFill>
                  <a:srgbClr val="1B1B1B"/>
                </a:solidFill>
                <a:latin typeface="Arial"/>
                <a:ea typeface="+mn-lt"/>
                <a:cs typeface="+mn-lt"/>
              </a:rPr>
              <a:t>: 10.7759/cureus.27348. PMID: 36046316; PMCID: PMC9417331 Available at: </a:t>
            </a:r>
            <a:r>
              <a:rPr lang="en-US" sz="1200" dirty="0">
                <a:solidFill>
                  <a:srgbClr val="1B1B1B"/>
                </a:solidFill>
                <a:latin typeface="Arial"/>
                <a:ea typeface="+mn-lt"/>
                <a:cs typeface="+mn-lt"/>
                <a:hlinkClick r:id="rId5"/>
              </a:rPr>
              <a:t>The Effect of Classical Music on Heart Rate, Blood Pressure, and Mood - PMC (nih.gov)</a:t>
            </a:r>
            <a:r>
              <a:rPr lang="en-US" sz="1200" dirty="0">
                <a:solidFill>
                  <a:srgbClr val="000000"/>
                </a:solidFill>
                <a:latin typeface="Arial"/>
                <a:ea typeface="+mn-lt"/>
                <a:cs typeface="+mn-lt"/>
              </a:rPr>
              <a:t> Accessed on 26/10/2024.</a:t>
            </a:r>
            <a:endParaRPr lang="en-US" sz="1200" dirty="0">
              <a:latin typeface="Arial"/>
              <a:ea typeface="+mn-lt"/>
              <a:cs typeface="+mn-lt"/>
            </a:endParaRPr>
          </a:p>
          <a:p>
            <a:endParaRPr lang="en-US" sz="1200" dirty="0">
              <a:latin typeface="Arial"/>
              <a:ea typeface="+mn-lt"/>
              <a:cs typeface="+mn-lt"/>
            </a:endParaRPr>
          </a:p>
          <a:p>
            <a:r>
              <a:rPr lang="en-US" sz="1200" dirty="0">
                <a:solidFill>
                  <a:srgbClr val="333333"/>
                </a:solidFill>
                <a:latin typeface="Arial"/>
                <a:ea typeface="+mn-lt"/>
                <a:cs typeface="Arial"/>
              </a:rPr>
              <a:t>De Witte, M., Pinho, A. da S., </a:t>
            </a:r>
            <a:r>
              <a:rPr lang="en-US" sz="1200" err="1">
                <a:solidFill>
                  <a:srgbClr val="333333"/>
                </a:solidFill>
                <a:latin typeface="Arial"/>
                <a:ea typeface="+mn-lt"/>
                <a:cs typeface="Arial"/>
              </a:rPr>
              <a:t>Stams</a:t>
            </a:r>
            <a:r>
              <a:rPr lang="en-US" sz="1200" dirty="0">
                <a:solidFill>
                  <a:srgbClr val="333333"/>
                </a:solidFill>
                <a:latin typeface="Arial"/>
                <a:ea typeface="+mn-lt"/>
                <a:cs typeface="Arial"/>
              </a:rPr>
              <a:t>, G. J., Moonen, X., Bos, A. E. R., &amp; van </a:t>
            </a:r>
            <a:r>
              <a:rPr lang="en-US" sz="1200" err="1">
                <a:solidFill>
                  <a:srgbClr val="333333"/>
                </a:solidFill>
                <a:latin typeface="Arial"/>
                <a:ea typeface="+mn-lt"/>
                <a:cs typeface="Arial"/>
              </a:rPr>
              <a:t>Hooren</a:t>
            </a:r>
            <a:r>
              <a:rPr lang="en-US" sz="1200" dirty="0">
                <a:solidFill>
                  <a:srgbClr val="333333"/>
                </a:solidFill>
                <a:latin typeface="Arial"/>
                <a:ea typeface="+mn-lt"/>
                <a:cs typeface="Arial"/>
              </a:rPr>
              <a:t>, S. (2020). Music therapy for stress reduction: a systematic review and meta-analysis. </a:t>
            </a:r>
            <a:r>
              <a:rPr lang="en-US" sz="1200" i="1" dirty="0">
                <a:solidFill>
                  <a:srgbClr val="333333"/>
                </a:solidFill>
                <a:latin typeface="Arial"/>
                <a:ea typeface="+mn-lt"/>
                <a:cs typeface="Arial"/>
              </a:rPr>
              <a:t>Health Psychology Review</a:t>
            </a:r>
            <a:r>
              <a:rPr lang="en-US" sz="1200" dirty="0">
                <a:solidFill>
                  <a:srgbClr val="333333"/>
                </a:solidFill>
                <a:latin typeface="Arial"/>
                <a:ea typeface="+mn-lt"/>
                <a:cs typeface="Arial"/>
              </a:rPr>
              <a:t>, </a:t>
            </a:r>
            <a:r>
              <a:rPr lang="en-US" sz="1200" i="1" dirty="0">
                <a:solidFill>
                  <a:srgbClr val="333333"/>
                </a:solidFill>
                <a:latin typeface="Arial"/>
                <a:ea typeface="+mn-lt"/>
                <a:cs typeface="Arial"/>
              </a:rPr>
              <a:t>16</a:t>
            </a:r>
            <a:r>
              <a:rPr lang="en-US" sz="1200" dirty="0">
                <a:solidFill>
                  <a:srgbClr val="333333"/>
                </a:solidFill>
                <a:latin typeface="Arial"/>
                <a:ea typeface="+mn-lt"/>
                <a:cs typeface="Arial"/>
              </a:rPr>
              <a:t>(1), 134–159. </a:t>
            </a:r>
            <a:r>
              <a:rPr lang="en-US" sz="1200" dirty="0">
                <a:latin typeface="Arial"/>
                <a:ea typeface="+mn-lt"/>
                <a:cs typeface="Arial"/>
                <a:hlinkClick r:id="rId6"/>
              </a:rPr>
              <a:t>https://doi.org/10.1080/17437199.2020.1846580</a:t>
            </a:r>
            <a:r>
              <a:rPr lang="en-US" sz="1200" dirty="0">
                <a:solidFill>
                  <a:srgbClr val="333333"/>
                </a:solidFill>
                <a:latin typeface="Arial"/>
                <a:ea typeface="+mn-lt"/>
                <a:cs typeface="Arial"/>
              </a:rPr>
              <a:t>. Available at: </a:t>
            </a:r>
            <a:r>
              <a:rPr lang="en-US" sz="1200" dirty="0">
                <a:latin typeface="Arial"/>
                <a:ea typeface="+mn-lt"/>
                <a:cs typeface="Arial"/>
                <a:hlinkClick r:id="rId7"/>
              </a:rPr>
              <a:t>Citations: Music therapy for stress reduction: a systematic review and meta-analysis (tandfonline.com)</a:t>
            </a:r>
            <a:r>
              <a:rPr lang="en-US" sz="1200" dirty="0">
                <a:latin typeface="Arial"/>
                <a:ea typeface="+mn-lt"/>
                <a:cs typeface="Arial"/>
              </a:rPr>
              <a:t> Accessed on 27/10/2024</a:t>
            </a:r>
            <a:endParaRPr lang="en-US" sz="1200">
              <a:latin typeface="Arial"/>
              <a:ea typeface="+mn-lt"/>
              <a:cs typeface="Calibri"/>
            </a:endParaRPr>
          </a:p>
          <a:p>
            <a:endParaRPr lang="en-US" sz="1200" dirty="0">
              <a:latin typeface="Arial"/>
              <a:ea typeface="+mn-lt"/>
              <a:cs typeface="+mn-lt"/>
            </a:endParaRPr>
          </a:p>
          <a:p>
            <a:r>
              <a:rPr lang="en-US" sz="1200" dirty="0">
                <a:latin typeface="Arial"/>
                <a:ea typeface="+mn-lt"/>
                <a:cs typeface="+mn-lt"/>
              </a:rPr>
              <a:t>Dorris JL, Neely S, Terhorst L, </a:t>
            </a:r>
            <a:r>
              <a:rPr lang="en-US" sz="1200" err="1">
                <a:latin typeface="Arial"/>
                <a:ea typeface="+mn-lt"/>
                <a:cs typeface="+mn-lt"/>
              </a:rPr>
              <a:t>VonVille</a:t>
            </a:r>
            <a:r>
              <a:rPr lang="en-US" sz="1200" dirty="0">
                <a:latin typeface="Arial"/>
                <a:ea typeface="+mn-lt"/>
                <a:cs typeface="+mn-lt"/>
              </a:rPr>
              <a:t> HM, Rodakowski J. Effects of music participation for mild cognitive impairment and dementia: A systematic review and meta-analysis. J Am </a:t>
            </a:r>
            <a:r>
              <a:rPr lang="en-US" sz="1200" err="1">
                <a:latin typeface="Arial"/>
                <a:ea typeface="+mn-lt"/>
                <a:cs typeface="+mn-lt"/>
              </a:rPr>
              <a:t>Geriatr</a:t>
            </a:r>
            <a:r>
              <a:rPr lang="en-US" sz="1200" dirty="0">
                <a:latin typeface="Arial"/>
                <a:ea typeface="+mn-lt"/>
                <a:cs typeface="+mn-lt"/>
              </a:rPr>
              <a:t> Soc. (2021) Sep;69(9):2659-2667. </a:t>
            </a:r>
            <a:r>
              <a:rPr lang="en-US" sz="1200" err="1">
                <a:latin typeface="Arial"/>
                <a:ea typeface="+mn-lt"/>
                <a:cs typeface="+mn-lt"/>
              </a:rPr>
              <a:t>doi</a:t>
            </a:r>
            <a:r>
              <a:rPr lang="en-US" sz="1200" dirty="0">
                <a:latin typeface="Arial"/>
                <a:ea typeface="+mn-lt"/>
                <a:cs typeface="+mn-lt"/>
              </a:rPr>
              <a:t>: 10.1111/jgs.17208. </a:t>
            </a:r>
            <a:r>
              <a:rPr lang="en-US" sz="1200" err="1">
                <a:latin typeface="Arial"/>
                <a:ea typeface="+mn-lt"/>
                <a:cs typeface="+mn-lt"/>
              </a:rPr>
              <a:t>Epub</a:t>
            </a:r>
            <a:r>
              <a:rPr lang="en-US" sz="1200" dirty="0">
                <a:latin typeface="Arial"/>
                <a:ea typeface="+mn-lt"/>
                <a:cs typeface="+mn-lt"/>
              </a:rPr>
              <a:t> 2021 May 18. PMID: 34008208; PMCID: PMC8440389.</a:t>
            </a:r>
            <a:endParaRPr lang="en-US" sz="1200">
              <a:latin typeface="Arial"/>
              <a:ea typeface="Calibri"/>
              <a:cs typeface="Calibri"/>
            </a:endParaRPr>
          </a:p>
          <a:p>
            <a:endParaRPr lang="en-US" sz="1200" dirty="0">
              <a:solidFill>
                <a:srgbClr val="000000"/>
              </a:solidFill>
              <a:latin typeface="Arial"/>
              <a:ea typeface="+mn-lt"/>
              <a:cs typeface="Arial"/>
            </a:endParaRPr>
          </a:p>
          <a:p>
            <a:r>
              <a:rPr lang="en-US" sz="1200" dirty="0">
                <a:solidFill>
                  <a:srgbClr val="2A2A2A"/>
                </a:solidFill>
                <a:latin typeface="Arial"/>
                <a:ea typeface="Calibri" panose="020F0502020204030204"/>
                <a:cs typeface="Arial"/>
              </a:rPr>
              <a:t>Elizabeth L. </a:t>
            </a:r>
            <a:r>
              <a:rPr lang="en-US" sz="1200" err="1">
                <a:solidFill>
                  <a:srgbClr val="2A2A2A"/>
                </a:solidFill>
                <a:latin typeface="Arial"/>
                <a:ea typeface="Calibri" panose="020F0502020204030204"/>
                <a:cs typeface="Arial"/>
              </a:rPr>
              <a:t>Stegemöller</a:t>
            </a:r>
            <a:r>
              <a:rPr lang="en-US" sz="1200" dirty="0">
                <a:solidFill>
                  <a:srgbClr val="2A2A2A"/>
                </a:solidFill>
                <a:latin typeface="Arial"/>
                <a:ea typeface="Calibri" panose="020F0502020204030204"/>
                <a:cs typeface="Arial"/>
              </a:rPr>
              <a:t>, Exploring a Neuroplasticity Model of Music Therapy, </a:t>
            </a:r>
            <a:r>
              <a:rPr lang="en-US" sz="1200" i="1" dirty="0">
                <a:solidFill>
                  <a:srgbClr val="2A2A2A"/>
                </a:solidFill>
                <a:latin typeface="Arial"/>
                <a:ea typeface="Calibri" panose="020F0502020204030204"/>
                <a:cs typeface="Arial"/>
              </a:rPr>
              <a:t>Journal of Music Therapy</a:t>
            </a:r>
            <a:r>
              <a:rPr lang="en-US" sz="1200" dirty="0">
                <a:solidFill>
                  <a:srgbClr val="2A2A2A"/>
                </a:solidFill>
                <a:latin typeface="Arial"/>
                <a:ea typeface="Calibri" panose="020F0502020204030204"/>
                <a:cs typeface="Arial"/>
              </a:rPr>
              <a:t>, Volume 51, Issue 3, Fall 2014, Pages 211–227, </a:t>
            </a:r>
            <a:r>
              <a:rPr lang="en-US" sz="1200" dirty="0">
                <a:solidFill>
                  <a:srgbClr val="000000"/>
                </a:solidFill>
                <a:latin typeface="Arial"/>
                <a:ea typeface="Calibri" panose="020F0502020204030204"/>
                <a:cs typeface="Arial"/>
                <a:hlinkClick r:id="rId8"/>
              </a:rPr>
              <a:t>https://doi.org/10.1093/jmt/thu023</a:t>
            </a:r>
            <a:r>
              <a:rPr lang="en-US" sz="1200" dirty="0">
                <a:solidFill>
                  <a:srgbClr val="000000"/>
                </a:solidFill>
                <a:latin typeface="Arial"/>
                <a:ea typeface="Calibri" panose="020F0502020204030204"/>
                <a:cs typeface="Arial"/>
              </a:rPr>
              <a:t> Available at:</a:t>
            </a:r>
            <a:r>
              <a:rPr lang="en-US" sz="1200" dirty="0">
                <a:solidFill>
                  <a:srgbClr val="000000"/>
                </a:solidFill>
                <a:latin typeface="Arial"/>
                <a:ea typeface="Calibri" panose="020F0502020204030204"/>
                <a:cs typeface="Arial"/>
                <a:hlinkClick r:id="rId9"/>
              </a:rPr>
              <a:t>Exploring a Neuroplasticity Model of Music Therapy | Journal of Music Therapy | Oxford Academic (oup.com)</a:t>
            </a:r>
            <a:r>
              <a:rPr lang="en-US" sz="1200" dirty="0">
                <a:solidFill>
                  <a:srgbClr val="000000"/>
                </a:solidFill>
                <a:latin typeface="Arial"/>
                <a:ea typeface="Calibri" panose="020F0502020204030204"/>
                <a:cs typeface="Arial"/>
              </a:rPr>
              <a:t> Accessed on 27/10/2024.</a:t>
            </a:r>
          </a:p>
          <a:p>
            <a:endParaRPr lang="en-US" sz="1200" dirty="0">
              <a:solidFill>
                <a:srgbClr val="000000"/>
              </a:solidFill>
              <a:latin typeface="Arial"/>
              <a:ea typeface="Calibri" panose="020F0502020204030204"/>
              <a:cs typeface="Calibri" panose="020F0502020204030204"/>
            </a:endParaRPr>
          </a:p>
          <a:p>
            <a:r>
              <a:rPr lang="en-US" sz="1200" dirty="0">
                <a:solidFill>
                  <a:srgbClr val="000000"/>
                </a:solidFill>
                <a:latin typeface="Arial"/>
                <a:ea typeface="Open Sans"/>
                <a:cs typeface="Arial"/>
              </a:rPr>
              <a:t>Music Images (2024) Online Google. Available at: </a:t>
            </a:r>
            <a:r>
              <a:rPr lang="en-US" sz="1200" dirty="0">
                <a:solidFill>
                  <a:srgbClr val="333333"/>
                </a:solidFill>
                <a:latin typeface="Arial"/>
                <a:ea typeface="Open Sans"/>
                <a:cs typeface="Arial"/>
                <a:hlinkClick r:id="rId10"/>
              </a:rPr>
              <a:t>music - Google Search</a:t>
            </a:r>
            <a:r>
              <a:rPr lang="en-US" sz="1200" dirty="0">
                <a:solidFill>
                  <a:srgbClr val="000000"/>
                </a:solidFill>
                <a:latin typeface="Arial"/>
                <a:ea typeface="Open Sans"/>
                <a:cs typeface="Arial"/>
              </a:rPr>
              <a:t> Accessed on 26/10/2024 </a:t>
            </a:r>
            <a:endParaRPr lang="en-US" sz="1200" dirty="0">
              <a:solidFill>
                <a:srgbClr val="000000"/>
              </a:solidFill>
              <a:latin typeface="Arial"/>
              <a:ea typeface="Calibri"/>
              <a:cs typeface="Calibri"/>
            </a:endParaRPr>
          </a:p>
          <a:p>
            <a:endParaRPr lang="en-US" sz="1200" dirty="0">
              <a:solidFill>
                <a:srgbClr val="333333"/>
              </a:solidFill>
              <a:latin typeface="Arial"/>
              <a:ea typeface="Open Sans"/>
              <a:cs typeface="Open Sans"/>
            </a:endParaRPr>
          </a:p>
          <a:p>
            <a:r>
              <a:rPr lang="en-US" sz="1200" dirty="0">
                <a:solidFill>
                  <a:srgbClr val="333333"/>
                </a:solidFill>
                <a:latin typeface="Arial"/>
                <a:ea typeface="Open Sans"/>
                <a:cs typeface="Open Sans"/>
              </a:rPr>
              <a:t>Weller, C. M., &amp; Baker, F. A. (2010). The role of music therapy in physical rehabilitation: a systematic literature review. </a:t>
            </a:r>
            <a:r>
              <a:rPr lang="en-US" sz="1200" i="1" dirty="0">
                <a:solidFill>
                  <a:srgbClr val="333333"/>
                </a:solidFill>
                <a:latin typeface="Arial"/>
                <a:ea typeface="Open Sans"/>
                <a:cs typeface="Open Sans"/>
              </a:rPr>
              <a:t>Nordic Journal of Music Therapy</a:t>
            </a:r>
            <a:r>
              <a:rPr lang="en-US" sz="1200" dirty="0">
                <a:solidFill>
                  <a:srgbClr val="333333"/>
                </a:solidFill>
                <a:latin typeface="Arial"/>
                <a:ea typeface="Open Sans"/>
                <a:cs typeface="Open Sans"/>
              </a:rPr>
              <a:t>, </a:t>
            </a:r>
            <a:r>
              <a:rPr lang="en-US" sz="1200" i="1" dirty="0">
                <a:solidFill>
                  <a:srgbClr val="333333"/>
                </a:solidFill>
                <a:latin typeface="Arial"/>
                <a:ea typeface="Open Sans"/>
                <a:cs typeface="Open Sans"/>
              </a:rPr>
              <a:t>20</a:t>
            </a:r>
            <a:r>
              <a:rPr lang="en-US" sz="1200" dirty="0">
                <a:solidFill>
                  <a:srgbClr val="333333"/>
                </a:solidFill>
                <a:latin typeface="Arial"/>
                <a:ea typeface="Open Sans"/>
                <a:cs typeface="Open Sans"/>
              </a:rPr>
              <a:t>(1), 43–61. </a:t>
            </a:r>
            <a:r>
              <a:rPr lang="en-US" sz="1200" dirty="0">
                <a:solidFill>
                  <a:srgbClr val="333333"/>
                </a:solidFill>
                <a:latin typeface="Arial"/>
                <a:ea typeface="Open Sans"/>
                <a:cs typeface="Open Sans"/>
                <a:hlinkClick r:id="rId11"/>
              </a:rPr>
              <a:t>https://doi.org/10.1080/08098131.2010.485785</a:t>
            </a:r>
            <a:r>
              <a:rPr lang="en-US" sz="1200" dirty="0">
                <a:solidFill>
                  <a:srgbClr val="333333"/>
                </a:solidFill>
                <a:latin typeface="Arial"/>
                <a:ea typeface="Open Sans"/>
                <a:cs typeface="Open Sans"/>
              </a:rPr>
              <a:t> </a:t>
            </a:r>
            <a:r>
              <a:rPr lang="en-US" sz="1200" dirty="0">
                <a:solidFill>
                  <a:srgbClr val="000000"/>
                </a:solidFill>
                <a:latin typeface="Arial"/>
                <a:ea typeface="Open Sans"/>
                <a:cs typeface="Calibri"/>
              </a:rPr>
              <a:t>Available</a:t>
            </a:r>
            <a:r>
              <a:rPr lang="en-US" sz="1200" dirty="0">
                <a:solidFill>
                  <a:srgbClr val="000000"/>
                </a:solidFill>
                <a:latin typeface="Arial"/>
                <a:ea typeface="Calibri"/>
                <a:cs typeface="Calibri"/>
              </a:rPr>
              <a:t> at:</a:t>
            </a:r>
            <a:r>
              <a:rPr lang="en-US" sz="1200" dirty="0">
                <a:solidFill>
                  <a:srgbClr val="000000"/>
                </a:solidFill>
                <a:latin typeface="Arial"/>
                <a:ea typeface="+mn-lt"/>
                <a:cs typeface="+mn-lt"/>
                <a:hlinkClick r:id="rId12"/>
              </a:rPr>
              <a:t>The role of music therapy in physical rehabilitation: a systematic literature review: Nordic Journal of Music Therapy: Vol 20, No 1 (tandfonline.com)</a:t>
            </a:r>
            <a:r>
              <a:rPr lang="en-US" sz="1200" dirty="0">
                <a:solidFill>
                  <a:srgbClr val="000000"/>
                </a:solidFill>
                <a:latin typeface="Arial"/>
                <a:ea typeface="+mn-lt"/>
                <a:cs typeface="+mn-lt"/>
              </a:rPr>
              <a:t> Accessed on 25/10/2024</a:t>
            </a:r>
            <a:endParaRPr lang="en-US" sz="1200" dirty="0">
              <a:solidFill>
                <a:srgbClr val="000000"/>
              </a:solidFill>
              <a:latin typeface="Arial"/>
              <a:ea typeface="Calibri"/>
              <a:cs typeface="Calibri"/>
            </a:endParaRPr>
          </a:p>
          <a:p>
            <a:endParaRPr lang="en-US" sz="1200">
              <a:solidFill>
                <a:srgbClr val="212121"/>
              </a:solidFill>
              <a:ea typeface="Calibri"/>
              <a:cs typeface="Calibri"/>
            </a:endParaRPr>
          </a:p>
          <a:p>
            <a:endParaRPr lang="en-US" sz="1200" dirty="0">
              <a:solidFill>
                <a:srgbClr val="1B1B1B"/>
              </a:solidFill>
              <a:cs typeface="Calibri"/>
            </a:endParaRPr>
          </a:p>
          <a:p>
            <a:endParaRPr lang="en-US">
              <a:cs typeface="Calibri"/>
            </a:endParaRPr>
          </a:p>
          <a:p>
            <a:endParaRPr lang="en-US">
              <a:cs typeface="Calibri"/>
            </a:endParaRPr>
          </a:p>
          <a:p>
            <a:endParaRPr lang="en-US">
              <a:cs typeface="Calibri"/>
            </a:endParaRPr>
          </a:p>
          <a:p>
            <a:endParaRPr lang="en-US">
              <a:cs typeface="Calibri"/>
            </a:endParaRPr>
          </a:p>
          <a:p>
            <a:endParaRPr lang="en-US">
              <a:cs typeface="Calibri"/>
            </a:endParaRPr>
          </a:p>
          <a:p>
            <a:endParaRPr lang="en-US">
              <a:cs typeface="Calibri"/>
            </a:endParaRPr>
          </a:p>
          <a:p>
            <a:endParaRPr lang="en-US">
              <a:cs typeface="Calibri"/>
            </a:endParaRPr>
          </a:p>
          <a:p>
            <a:endParaRPr lang="en-US">
              <a:cs typeface="Calibri"/>
            </a:endParaRPr>
          </a:p>
          <a:p>
            <a:endParaRPr lang="en-US">
              <a:cs typeface="Calibri"/>
            </a:endParaRPr>
          </a:p>
          <a:p>
            <a:endParaRPr lang="en-US">
              <a:cs typeface="Calibri"/>
            </a:endParaRPr>
          </a:p>
          <a:p>
            <a:endParaRPr lang="en-US">
              <a:cs typeface="Calibri"/>
            </a:endParaRPr>
          </a:p>
          <a:p>
            <a:endParaRPr lang="en-US">
              <a:cs typeface="Calibri"/>
            </a:endParaRPr>
          </a:p>
          <a:p>
            <a:endParaRPr lang="en-US">
              <a:cs typeface="Calibri"/>
            </a:endParaRPr>
          </a:p>
          <a:p>
            <a:endParaRPr lang="en-US">
              <a:cs typeface="Calibri"/>
            </a:endParaRPr>
          </a:p>
          <a:p>
            <a:endParaRPr lang="en-US">
              <a:cs typeface="Calibri"/>
            </a:endParaRPr>
          </a:p>
          <a:p>
            <a:endParaRPr lang="en-US">
              <a:cs typeface="Calibri"/>
            </a:endParaRPr>
          </a:p>
          <a:p>
            <a:endParaRPr lang="en-US">
              <a:cs typeface="Calibri"/>
            </a:endParaRPr>
          </a:p>
          <a:p>
            <a:endParaRPr lang="en-US">
              <a:cs typeface="Calibri"/>
            </a:endParaRPr>
          </a:p>
          <a:p>
            <a:endParaRPr lang="en-US">
              <a:cs typeface="Calibri"/>
            </a:endParaRPr>
          </a:p>
          <a:p>
            <a:endParaRPr lang="en-US">
              <a:cs typeface="Calibri"/>
            </a:endParaRPr>
          </a:p>
          <a:p>
            <a:endParaRPr lang="en-US">
              <a:cs typeface="Calibri"/>
            </a:endParaRPr>
          </a:p>
          <a:p>
            <a:endParaRPr lang="en-US">
              <a:cs typeface="Calibri"/>
            </a:endParaRPr>
          </a:p>
          <a:p>
            <a:r>
              <a:rPr lang="en-US" dirty="0">
                <a:cs typeface="Calibri"/>
              </a:rPr>
              <a:t>5 Reference </a:t>
            </a:r>
            <a:endParaRPr lang="en-US" dirty="0">
              <a:ea typeface="Calibri"/>
              <a:cs typeface="Calibri"/>
            </a:endParaRPr>
          </a:p>
        </p:txBody>
      </p:sp>
    </p:spTree>
    <p:extLst>
      <p:ext uri="{BB962C8B-B14F-4D97-AF65-F5344CB8AC3E}">
        <p14:creationId xmlns:p14="http://schemas.microsoft.com/office/powerpoint/2010/main" val="3030213772"/>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958</Words>
  <Application>Microsoft Office PowerPoint</Application>
  <PresentationFormat>Widescreen</PresentationFormat>
  <Paragraphs>68</Paragraphs>
  <Slides>2</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vt:i4>
      </vt:variant>
    </vt:vector>
  </HeadingPairs>
  <TitlesOfParts>
    <vt:vector size="8" baseType="lpstr">
      <vt:lpstr>Arial</vt:lpstr>
      <vt:lpstr>Calibri</vt:lpstr>
      <vt:lpstr>Calibri Light</vt:lpstr>
      <vt:lpstr>Noto Sans</vt:lpstr>
      <vt:lpstr>Open Sans</vt:lpstr>
      <vt:lpstr>Office Theme</vt:lpstr>
      <vt:lpstr>                       Music Therapy</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admin</dc:creator>
  <cp:lastModifiedBy>Angela Winter (Aneurin Bevan UHB - Occupational Therapy)</cp:lastModifiedBy>
  <cp:revision>743</cp:revision>
  <dcterms:created xsi:type="dcterms:W3CDTF">2019-05-16T05:07:09Z</dcterms:created>
  <dcterms:modified xsi:type="dcterms:W3CDTF">2024-10-29T17:35:39Z</dcterms:modified>
</cp:coreProperties>
</file>